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78" r:id="rId2"/>
    <p:sldId id="279" r:id="rId3"/>
    <p:sldId id="280" r:id="rId4"/>
    <p:sldId id="282" r:id="rId5"/>
    <p:sldId id="281" r:id="rId6"/>
    <p:sldId id="283" r:id="rId7"/>
    <p:sldId id="301" r:id="rId8"/>
    <p:sldId id="287" r:id="rId9"/>
    <p:sldId id="288" r:id="rId10"/>
    <p:sldId id="289" r:id="rId11"/>
    <p:sldId id="290" r:id="rId12"/>
    <p:sldId id="291" r:id="rId13"/>
    <p:sldId id="293" r:id="rId14"/>
    <p:sldId id="294" r:id="rId15"/>
    <p:sldId id="295" r:id="rId16"/>
    <p:sldId id="302" r:id="rId17"/>
    <p:sldId id="303" r:id="rId18"/>
    <p:sldId id="304" r:id="rId19"/>
    <p:sldId id="292" r:id="rId20"/>
    <p:sldId id="296" r:id="rId21"/>
    <p:sldId id="297" r:id="rId22"/>
    <p:sldId id="298" r:id="rId23"/>
    <p:sldId id="299" r:id="rId24"/>
    <p:sldId id="30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3400"/>
    <a:srgbClr val="FF8103"/>
    <a:srgbClr val="FFFFFF"/>
    <a:srgbClr val="696969"/>
    <a:srgbClr val="3333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3" autoAdjust="0"/>
    <p:restoredTop sz="85023" autoAdjust="0"/>
  </p:normalViewPr>
  <p:slideViewPr>
    <p:cSldViewPr>
      <p:cViewPr>
        <p:scale>
          <a:sx n="87" d="100"/>
          <a:sy n="87" d="100"/>
        </p:scale>
        <p:origin x="86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3120" y="17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19EE-4C14-416B-9A28-3D9B2AE65E04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E2B7-019C-47AA-8287-AB4BD1848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EBD1-2546-431F-B565-95BCA5604CC4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31AF-CC19-4E5A-831F-2BAAD17F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939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 a server to handle requests that name a client’s file. The server computes a function F on that file, writes that value to the file, and records billing information in the server’s file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charges.txt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Further, suppose the server but no client holds a write privilege for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charges.txt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naming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charges.txt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the argument in its request, C would cause the server to execute with f =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charges.txt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Execution of S4 would then corrupt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charges.txt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since the server does hold a write privilege for that file.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Solution:</a:t>
            </a:r>
            <a:r>
              <a:rPr lang="en-US" baseline="0" dirty="0" smtClean="0"/>
              <a:t> check permissions. Impractical (usability)? IF</a:t>
            </a:r>
            <a:r>
              <a:rPr lang="mr-IN" baseline="0" dirty="0" smtClean="0"/>
              <a:t>…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Solution: sub-program protection domains (usability)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Soultion</a:t>
            </a:r>
            <a:r>
              <a:rPr lang="en-US" baseline="0" dirty="0" smtClean="0"/>
              <a:t>: combine name with privileges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11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privilege escalation attack is a type of network intrusion that takes advantage of programming errors or design flaws to grant the attacker elevated access to the network and its associated data and applications.</a:t>
            </a:r>
          </a:p>
          <a:p>
            <a:endParaRPr lang="en-US" dirty="0" smtClean="0"/>
          </a:p>
          <a:p>
            <a:r>
              <a:rPr lang="en-US" dirty="0" smtClean="0"/>
              <a:t>March 19, 2018: privilege</a:t>
            </a:r>
            <a:r>
              <a:rPr lang="en-US" baseline="0" dirty="0" smtClean="0"/>
              <a:t> escalation attack on </a:t>
            </a:r>
            <a:r>
              <a:rPr lang="en-US" baseline="0" dirty="0" smtClean="0"/>
              <a:t>editors </a:t>
            </a:r>
            <a:r>
              <a:rPr lang="en-US" baseline="0" dirty="0" smtClean="0"/>
              <a:t>(e.g., vim, </a:t>
            </a:r>
            <a:r>
              <a:rPr lang="en-US" baseline="0" dirty="0" err="1" smtClean="0"/>
              <a:t>emacs</a:t>
            </a:r>
            <a:r>
              <a:rPr lang="en-US" baseline="0" dirty="0" smtClean="0"/>
              <a:t>) announced. https://</a:t>
            </a:r>
            <a:r>
              <a:rPr lang="en-US" baseline="0" dirty="0" err="1" smtClean="0"/>
              <a:t>go.safebreach.com</a:t>
            </a:r>
            <a:r>
              <a:rPr lang="en-US" baseline="0" dirty="0" smtClean="0"/>
              <a:t>/</a:t>
            </a:r>
            <a:r>
              <a:rPr lang="en-US" baseline="0" dirty="0" err="1" smtClean="0"/>
              <a:t>rs</a:t>
            </a:r>
            <a:r>
              <a:rPr lang="en-US" baseline="0" dirty="0" smtClean="0"/>
              <a:t>/535-IXZ-934/images/</a:t>
            </a:r>
            <a:r>
              <a:rPr lang="en-US" baseline="0" dirty="0" err="1" smtClean="0"/>
              <a:t>Abusing_Text_Editors.pdf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6899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Solution:</a:t>
            </a:r>
            <a:r>
              <a:rPr lang="en-US" baseline="0" dirty="0" smtClean="0"/>
              <a:t> check client permissions inline. Impractical (usability)? Relation to IF</a:t>
            </a:r>
            <a:r>
              <a:rPr lang="mr-IN" baseline="0" dirty="0" smtClean="0"/>
              <a:t>…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Solution: sub-program protection domains (usability)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Soultion</a:t>
            </a:r>
            <a:r>
              <a:rPr lang="en-US" baseline="0" dirty="0" smtClean="0"/>
              <a:t>: combine name with privileges</a:t>
            </a:r>
            <a:r>
              <a:rPr lang="mr-IN" baseline="0" dirty="0" smtClean="0"/>
              <a:t>…</a:t>
            </a:r>
            <a:r>
              <a:rPr lang="en-US" baseline="0" dirty="0" smtClean="0"/>
              <a:t> See capability lists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534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Example: Android apps</a:t>
            </a:r>
          </a:p>
          <a:p>
            <a:r>
              <a:rPr lang="en-US" smtClean="0"/>
              <a:t>More on this next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52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Examples: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Authentication:</a:t>
            </a:r>
            <a:r>
              <a:rPr lang="en-US" baseline="0" dirty="0" smtClean="0"/>
              <a:t>  passwords, digital signatures, EV certificates in browsers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Authorization:  file permissions, firewalls, visibility restrictions in FB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Audit:  log files, log browsers, intrusion detection systems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67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Discussion:</a:t>
            </a:r>
            <a:r>
              <a:rPr lang="en-US" baseline="0" dirty="0" smtClean="0"/>
              <a:t> </a:t>
            </a:r>
            <a:r>
              <a:rPr lang="en-US" dirty="0" smtClean="0"/>
              <a:t>Delegation</a:t>
            </a:r>
          </a:p>
          <a:p>
            <a:r>
              <a:rPr lang="en-US" dirty="0" smtClean="0"/>
              <a:t>Facebook</a:t>
            </a:r>
            <a:r>
              <a:rPr lang="en-US" baseline="0" dirty="0" smtClean="0"/>
              <a:t> visibility as example, repo as example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66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invoker:</a:t>
            </a:r>
            <a:r>
              <a:rPr lang="en-US" baseline="0" dirty="0" smtClean="0"/>
              <a:t> user, machine, process</a:t>
            </a:r>
          </a:p>
          <a:p>
            <a:r>
              <a:rPr lang="en-US" baseline="0" dirty="0" smtClean="0"/>
              <a:t>operation: read, write, execute, higher-level (e.g., processes, programs)</a:t>
            </a:r>
          </a:p>
          <a:p>
            <a:r>
              <a:rPr lang="en-US" baseline="0" dirty="0" smtClean="0"/>
              <a:t>objects: files, I/O devices, other passive OS abstractions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Discussion: what assumptions are we making?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4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Other considerations: usability (e.g., revocation)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Discussion: Are users an good granularity for principals? What granularity do we want?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77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809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Demo: ACLs</a:t>
            </a:r>
            <a:r>
              <a:rPr lang="en-US" baseline="0" dirty="0" smtClean="0"/>
              <a:t> in OSX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POSIX  ls </a:t>
            </a:r>
            <a:r>
              <a:rPr lang="mr-IN" baseline="0" dirty="0" smtClean="0"/>
              <a:t>–</a:t>
            </a:r>
            <a:r>
              <a:rPr lang="en-US" baseline="0" dirty="0" smtClean="0"/>
              <a:t>la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ACLs </a:t>
            </a:r>
            <a:r>
              <a:rPr lang="en-US" baseline="0" dirty="0" smtClean="0"/>
              <a:t>(+) ls </a:t>
            </a:r>
            <a:r>
              <a:rPr lang="mr-IN" baseline="0" dirty="0" smtClean="0"/>
              <a:t>–</a:t>
            </a:r>
            <a:r>
              <a:rPr lang="en-US" baseline="0" dirty="0" err="1" smtClean="0"/>
              <a:t>lae</a:t>
            </a:r>
            <a:r>
              <a:rPr lang="en-US" baseline="0" dirty="0" smtClean="0"/>
              <a:t> (locate demo directory on Desktop so they can see ACL in action)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extended attributes (@) ls </a:t>
            </a:r>
            <a:r>
              <a:rPr lang="mr-IN" baseline="0" dirty="0" smtClean="0"/>
              <a:t>–</a:t>
            </a:r>
            <a:r>
              <a:rPr lang="en-US" baseline="0" dirty="0" smtClean="0"/>
              <a:t>la@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3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299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access control</a:t>
            </a:r>
            <a:r>
              <a:rPr lang="en-US" baseline="0" dirty="0" smtClean="0"/>
              <a:t> matrix = abstraction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40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10/29/18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086600" cy="32918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250"/>
            <a:ext cx="9144000" cy="311150"/>
          </a:xfrm>
          <a:prstGeom prst="rect">
            <a:avLst/>
          </a:prstGeom>
          <a:gradFill flip="none" rotWithShape="1">
            <a:gsLst>
              <a:gs pos="0">
                <a:srgbClr val="723400"/>
              </a:gs>
              <a:gs pos="50000">
                <a:srgbClr val="FF8103">
                  <a:shade val="67500"/>
                  <a:satMod val="115000"/>
                </a:srgbClr>
              </a:gs>
              <a:gs pos="100000">
                <a:srgbClr val="FF8103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3F7437D-9C28-4485-8136-DE3C7521A7D8}" type="datetimeFigureOut">
              <a:rPr lang="en-US" smtClean="0"/>
              <a:t>10/29/18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CS </a:t>
            </a:r>
            <a:r>
              <a:rPr lang="en-US" dirty="0" smtClean="0"/>
              <a:t>181S</a:t>
            </a:r>
            <a:r>
              <a:rPr lang="en-US" dirty="0" smtClean="0"/>
              <a:t>		       		</a:t>
            </a:r>
            <a:r>
              <a:rPr lang="en-US" dirty="0"/>
              <a:t> </a:t>
            </a:r>
            <a:r>
              <a:rPr lang="en-US" dirty="0" smtClean="0"/>
              <a:t>        </a:t>
            </a:r>
            <a:r>
              <a:rPr lang="en-US" dirty="0" smtClean="0"/>
              <a:t>October 31, 2018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2"/>
            <a:ext cx="7848600" cy="631825"/>
          </a:xfrm>
        </p:spPr>
        <p:txBody>
          <a:bodyPr>
            <a:normAutofit/>
          </a:bodyPr>
          <a:lstStyle/>
          <a:p>
            <a:r>
              <a:rPr lang="en-US" sz="3400" dirty="0" smtClean="0"/>
              <a:t>Lecture 15: Discretionary Access Control</a:t>
            </a:r>
            <a:endParaRPr lang="en-US" sz="3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643183"/>
            <a:ext cx="78486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27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Control Lists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access control list for an object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𝑂</m:t>
                    </m:r>
                    <m:r>
                      <a:rPr lang="en-US" i="1" dirty="0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 smtClean="0"/>
                  <a:t>is a list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⟨</m:t>
                    </m:r>
                    <m:sSub>
                      <m:sSubPr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charset="0"/>
                      </a:rPr>
                      <m:t>,</m:t>
                    </m:r>
                    <m:r>
                      <a:rPr lang="en-US" i="1" dirty="0" smtClean="0">
                        <a:latin typeface="Cambria Math" charset="0"/>
                      </a:rPr>
                      <m:t>𝑃𝑟𝑖𝑣</m:t>
                    </m:r>
                    <m:sSub>
                      <m:sSubPr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charset="0"/>
                      </a:rPr>
                      <m:t>⟩,⟨</m:t>
                    </m:r>
                    <m:sSub>
                      <m:sSubPr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charset="0"/>
                      </a:rPr>
                      <m:t>,</m:t>
                    </m:r>
                    <m:r>
                      <a:rPr lang="en-US" i="1" dirty="0">
                        <a:latin typeface="Cambria Math" charset="0"/>
                      </a:rPr>
                      <m:t>𝑃𝑟𝑖𝑣</m:t>
                    </m:r>
                    <m:sSub>
                      <m:sSubPr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charset="0"/>
                      </a:rPr>
                      <m:t>⟩, </m:t>
                    </m:r>
                    <m:r>
                      <a:rPr lang="en-US" i="1" dirty="0">
                        <a:latin typeface="Cambria Math" charset="0"/>
                      </a:rPr>
                      <m:t>… </m:t>
                    </m:r>
                    <m:r>
                      <a:rPr lang="en-US" i="1" dirty="0" smtClean="0">
                        <a:latin typeface="Cambria Math" charset="0"/>
                      </a:rPr>
                      <m:t>,⟨</m:t>
                    </m:r>
                    <m:sSub>
                      <m:sSubPr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 charset="0"/>
                          </a:rPr>
                          <m:t>𝑛</m:t>
                        </m:r>
                      </m:sub>
                    </m:sSub>
                    <m:r>
                      <a:rPr lang="en-US" i="1" dirty="0" err="1">
                        <a:latin typeface="Cambria Math" charset="0"/>
                      </a:rPr>
                      <m:t>,</m:t>
                    </m:r>
                    <m:r>
                      <a:rPr lang="en-US" i="1" dirty="0" err="1">
                        <a:latin typeface="Cambria Math" charset="0"/>
                      </a:rPr>
                      <m:t>𝑃𝑟𝑖𝑣</m:t>
                    </m:r>
                    <m:sSub>
                      <m:sSubPr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 charset="0"/>
                          </a:rPr>
                          <m:t>𝑛</m:t>
                        </m:r>
                      </m:sub>
                    </m:sSub>
                    <m:r>
                      <a:rPr lang="en-US" i="1" dirty="0">
                        <a:latin typeface="Cambria Math" charset="0"/>
                      </a:rPr>
                      <m:t>⟩ 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e.g., ⟨</a:t>
                </a:r>
                <a:r>
                  <a:rPr lang="en-US" dirty="0" err="1" smtClean="0"/>
                  <a:t>ebirrell</a:t>
                </a:r>
                <a:r>
                  <a:rPr lang="en-US" dirty="0" smtClean="0"/>
                  <a:t>, </a:t>
                </a:r>
                <a:r>
                  <a:rPr lang="en-US" dirty="0"/>
                  <a:t>{</a:t>
                </a:r>
                <a:r>
                  <a:rPr lang="en-US" dirty="0" err="1" smtClean="0"/>
                  <a:t>r,w</a:t>
                </a:r>
                <a:r>
                  <a:rPr lang="en-US" dirty="0" smtClean="0"/>
                  <a:t>}</a:t>
                </a:r>
                <a:r>
                  <a:rPr lang="en-US" dirty="0"/>
                  <a:t>⟩ </a:t>
                </a:r>
                <a:r>
                  <a:rPr lang="en-US" dirty="0" smtClean="0"/>
                  <a:t>⟨</a:t>
                </a:r>
                <a:r>
                  <a:rPr lang="en-US" dirty="0" err="1" smtClean="0"/>
                  <a:t>elphaba</a:t>
                </a:r>
                <a:r>
                  <a:rPr lang="en-US" dirty="0" smtClean="0"/>
                  <a:t>, </a:t>
                </a:r>
                <a:r>
                  <a:rPr lang="en-US" dirty="0"/>
                  <a:t>{</a:t>
                </a:r>
                <a:r>
                  <a:rPr lang="en-US" dirty="0" smtClean="0"/>
                  <a:t>r}</a:t>
                </a:r>
                <a:r>
                  <a:rPr lang="en-US" dirty="0"/>
                  <a:t>⟩ </a:t>
                </a:r>
                <a:r>
                  <a:rPr lang="en-US" dirty="0" smtClean="0"/>
                  <a:t>⟨</a:t>
                </a:r>
                <a:r>
                  <a:rPr lang="en-US" dirty="0" err="1" smtClean="0"/>
                  <a:t>glinda</a:t>
                </a:r>
                <a:r>
                  <a:rPr lang="en-US" dirty="0" smtClean="0"/>
                  <a:t>, </a:t>
                </a:r>
                <a:r>
                  <a:rPr lang="en-US" dirty="0"/>
                  <a:t>{r}⟩ </a:t>
                </a:r>
                <a:endParaRPr lang="en-US" dirty="0" smtClean="0"/>
              </a:p>
              <a:p>
                <a:r>
                  <a:rPr lang="en-US" dirty="0" smtClean="0"/>
                  <a:t>To check whether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 smtClean="0"/>
                  <a:t>is allowed to perform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𝑜𝑝</m:t>
                    </m:r>
                    <m:r>
                      <a:rPr lang="en-US" i="1" dirty="0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 smtClean="0"/>
                  <a:t>on object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𝑂</m:t>
                    </m:r>
                  </m:oMath>
                </a14:m>
                <a:r>
                  <a:rPr lang="en-US" dirty="0" smtClean="0"/>
                  <a:t>,</a:t>
                </a:r>
              </a:p>
              <a:p>
                <a:pPr lvl="1"/>
                <a:r>
                  <a:rPr lang="en-US" dirty="0" smtClean="0"/>
                  <a:t>Look up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 smtClean="0"/>
                  <a:t>in ACL. If not in list, reject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𝑜𝑝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Check whether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𝑜𝑝</m:t>
                    </m:r>
                    <m:r>
                      <a:rPr lang="en-US" i="1" dirty="0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 smtClean="0"/>
                  <a:t>is in the sent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𝑃𝑟𝑖𝑣</m:t>
                    </m:r>
                    <m:sSub>
                      <m:sSubPr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. If not , reject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𝑜𝑝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9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736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 Control </a:t>
            </a:r>
            <a:r>
              <a:rPr lang="en-US" dirty="0" smtClean="0"/>
              <a:t>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Advantages:</a:t>
            </a:r>
          </a:p>
          <a:p>
            <a:pPr lvl="1"/>
            <a:r>
              <a:rPr lang="en-US" dirty="0"/>
              <a:t>Efficient review of permissions for an object</a:t>
            </a:r>
          </a:p>
          <a:p>
            <a:pPr lvl="1"/>
            <a:r>
              <a:rPr lang="en-US" dirty="0" smtClean="0"/>
              <a:t>Centralized enforcement is simple to deploy, verify</a:t>
            </a:r>
          </a:p>
          <a:p>
            <a:pPr lvl="1"/>
            <a:r>
              <a:rPr lang="en-US" dirty="0" smtClean="0"/>
              <a:t>Revocation is straightforward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Disadvantages:</a:t>
            </a:r>
          </a:p>
          <a:p>
            <a:pPr lvl="1"/>
            <a:r>
              <a:rPr lang="en-US" dirty="0" smtClean="0"/>
              <a:t>Inefficient review of permissions for a principal</a:t>
            </a:r>
          </a:p>
          <a:p>
            <a:pPr lvl="1"/>
            <a:r>
              <a:rPr lang="en-US" dirty="0" smtClean="0"/>
              <a:t>Large lists impede performance</a:t>
            </a:r>
          </a:p>
          <a:p>
            <a:pPr lvl="1"/>
            <a:r>
              <a:rPr lang="en-US" dirty="0" smtClean="0"/>
              <a:t>Vulnerable to confused deputy attack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61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Groups in ACLs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group declaration associates a group name with a set of principals. </a:t>
                </a:r>
              </a:p>
              <a:p>
                <a:r>
                  <a:rPr lang="en-US" dirty="0"/>
                  <a:t>The set is specified either by enumerating its elements or by giving a predicate that all principals in the set must satisfy. </a:t>
                </a:r>
              </a:p>
              <a:p>
                <a:r>
                  <a:rPr lang="en-US" dirty="0"/>
                  <a:t>An </a:t>
                </a:r>
                <a:r>
                  <a:rPr lang="en-US" dirty="0" smtClean="0"/>
                  <a:t>ACL entry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⟨</m:t>
                    </m:r>
                    <m:r>
                      <a:rPr lang="en-US" i="1" dirty="0" err="1">
                        <a:latin typeface="Cambria Math" charset="0"/>
                      </a:rPr>
                      <m:t>𝐺</m:t>
                    </m:r>
                    <m:r>
                      <a:rPr lang="en-US" i="1" dirty="0" err="1">
                        <a:latin typeface="Cambria Math" charset="0"/>
                      </a:rPr>
                      <m:t>,</m:t>
                    </m:r>
                    <m:r>
                      <a:rPr lang="en-US" i="1" dirty="0" err="1">
                        <a:latin typeface="Cambria Math" charset="0"/>
                      </a:rPr>
                      <m:t>𝑃𝑟𝑖𝑣𝑠</m:t>
                    </m:r>
                    <m:r>
                      <a:rPr lang="en-US" i="1" dirty="0">
                        <a:latin typeface="Cambria Math" charset="0"/>
                      </a:rPr>
                      <m:t>⟩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𝐺</m:t>
                    </m:r>
                  </m:oMath>
                </a14:m>
                <a:r>
                  <a:rPr lang="en-US" dirty="0"/>
                  <a:t> is a group name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𝑃𝑟𝑖𝑣𝑠</m:t>
                    </m:r>
                    <m:r>
                      <a:rPr lang="en-US" i="1" dirty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is a set of privileges, grants all privileges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𝑃𝑟𝑖𝑣𝑠</m:t>
                    </m:r>
                    <m:r>
                      <a:rPr lang="en-US" i="1" dirty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to all principals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𝑃</m:t>
                    </m:r>
                    <m:r>
                      <a:rPr lang="en-US" i="1" dirty="0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that are members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𝐺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875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186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advocate terse representations for </a:t>
            </a:r>
            <a:r>
              <a:rPr lang="en-US" dirty="0" smtClean="0"/>
              <a:t>ACL entries</a:t>
            </a:r>
            <a:r>
              <a:rPr lang="en-US" dirty="0"/>
              <a:t>, </a:t>
            </a:r>
            <a:r>
              <a:rPr lang="en-US" dirty="0" smtClean="0"/>
              <a:t>assuming that checking </a:t>
            </a:r>
            <a:r>
              <a:rPr lang="en-US" dirty="0"/>
              <a:t>shorter access control lists is faster</a:t>
            </a:r>
            <a:r>
              <a:rPr lang="en-US" dirty="0" smtClean="0"/>
              <a:t>. </a:t>
            </a:r>
          </a:p>
          <a:p>
            <a:r>
              <a:rPr lang="en-US" dirty="0" smtClean="0"/>
              <a:t>One </a:t>
            </a:r>
            <a:r>
              <a:rPr lang="en-US" dirty="0"/>
              <a:t>approach is to employ patterns and wildcard symbols for specifying names of principals or privileges, so that a single </a:t>
            </a:r>
            <a:r>
              <a:rPr lang="en-US" dirty="0" smtClean="0"/>
              <a:t>ACL entry </a:t>
            </a:r>
            <a:r>
              <a:rPr lang="en-US" dirty="0"/>
              <a:t>can </a:t>
            </a:r>
            <a:r>
              <a:rPr lang="en-US" dirty="0" smtClean="0"/>
              <a:t>replace </a:t>
            </a:r>
            <a:r>
              <a:rPr lang="en-US" dirty="0"/>
              <a:t>many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64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Prohibitions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 order </a:t>
                </a:r>
                <a:r>
                  <a:rPr lang="en-US" dirty="0"/>
                  <a:t>to conclude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𝑃</m:t>
                    </m:r>
                    <m:r>
                      <a:rPr lang="en-US" i="1" dirty="0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does not </a:t>
                </a:r>
                <a:r>
                  <a:rPr lang="en-US" dirty="0" smtClean="0"/>
                  <a:t>hold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𝑜𝑝</m:t>
                    </m:r>
                  </m:oMath>
                </a14:m>
                <a:r>
                  <a:rPr lang="en-US" dirty="0" smtClean="0"/>
                  <a:t> for </a:t>
                </a:r>
                <a:r>
                  <a:rPr lang="en-US" dirty="0"/>
                  <a:t>an object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𝑂</m:t>
                    </m:r>
                  </m:oMath>
                </a14:m>
                <a:r>
                  <a:rPr lang="en-US" dirty="0"/>
                  <a:t>, we would have to enumerate and check </a:t>
                </a:r>
                <a:r>
                  <a:rPr lang="en-US" dirty="0" smtClean="0"/>
                  <a:t>the entire ACL. </a:t>
                </a:r>
              </a:p>
              <a:p>
                <a:r>
                  <a:rPr lang="en-US" dirty="0" smtClean="0"/>
                  <a:t>Some systems </a:t>
                </a:r>
                <a:r>
                  <a:rPr lang="en-US" dirty="0"/>
                  <a:t>allow a prohibition </a:t>
                </a:r>
                <a:r>
                  <a:rPr lang="en-US" dirty="0" smtClean="0"/>
                  <a:t>to </a:t>
                </a:r>
                <a:r>
                  <a:rPr lang="en-US" dirty="0"/>
                  <a:t>appear in an ACL-entry.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The prohibition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charset="0"/>
                          </a:rPr>
                          <m:t>𝑜𝑝</m:t>
                        </m:r>
                      </m:e>
                    </m:acc>
                  </m:oMath>
                </a14:m>
                <a:r>
                  <a:rPr lang="en-US" dirty="0" smtClean="0"/>
                  <a:t> specifies </a:t>
                </a:r>
                <a:r>
                  <a:rPr lang="en-US" dirty="0"/>
                  <a:t>that execution of operation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𝑜𝑝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is prohibited</a:t>
                </a:r>
                <a:r>
                  <a:rPr lang="en-US" dirty="0"/>
                  <a:t>.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Conflict resolution is not always specified (often first)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9625" r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037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Demo: Access Control Lists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71800"/>
            <a:ext cx="7467600" cy="117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77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Protection Domains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Motivation: users are too coarse-grained to define privileges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Protection Domains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Each </a:t>
            </a:r>
            <a:r>
              <a:rPr lang="en-US" dirty="0"/>
              <a:t>thread of control is associated with a protection </a:t>
            </a:r>
            <a:r>
              <a:rPr lang="en-US" dirty="0" smtClean="0"/>
              <a:t>domain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ach </a:t>
            </a:r>
            <a:r>
              <a:rPr lang="en-US" dirty="0"/>
              <a:t>protection domain is associated with a different set of </a:t>
            </a:r>
            <a:r>
              <a:rPr lang="en-US" dirty="0" smtClean="0"/>
              <a:t>privileges</a:t>
            </a:r>
          </a:p>
          <a:p>
            <a:pPr lvl="1"/>
            <a:r>
              <a:rPr lang="en-US" dirty="0" smtClean="0"/>
              <a:t>We </a:t>
            </a:r>
            <a:r>
              <a:rPr lang="en-US" dirty="0"/>
              <a:t>allow transitions from one protection domain to another as execution of the thread proceeds. </a:t>
            </a:r>
          </a:p>
        </p:txBody>
      </p:sp>
    </p:spTree>
    <p:extLst>
      <p:ext uri="{BB962C8B-B14F-4D97-AF65-F5344CB8AC3E}">
        <p14:creationId xmlns:p14="http://schemas.microsoft.com/office/powerpoint/2010/main" val="80121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Protection Domains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 implementation: certain </a:t>
            </a:r>
            <a:r>
              <a:rPr lang="en-US" dirty="0"/>
              <a:t>system calls cause protection-domain transitions. </a:t>
            </a:r>
            <a:endParaRPr lang="en-US" dirty="0" smtClean="0"/>
          </a:p>
          <a:p>
            <a:pPr lvl="1"/>
            <a:r>
              <a:rPr lang="en-US" dirty="0" smtClean="0"/>
              <a:t>System </a:t>
            </a:r>
            <a:r>
              <a:rPr lang="en-US" dirty="0"/>
              <a:t>calls for invoking a program or changing from user mode to supervisor mode are obvious candidates. </a:t>
            </a:r>
            <a:endParaRPr lang="en-US" dirty="0" smtClean="0"/>
          </a:p>
          <a:p>
            <a:r>
              <a:rPr lang="en-US" dirty="0" smtClean="0"/>
              <a:t>Some </a:t>
            </a:r>
            <a:r>
              <a:rPr lang="en-US" dirty="0"/>
              <a:t>operating systems provide an explicit domain-change system call </a:t>
            </a:r>
            <a:r>
              <a:rPr lang="en-US" dirty="0" smtClean="0"/>
              <a:t>instead</a:t>
            </a:r>
          </a:p>
          <a:p>
            <a:pPr lvl="1"/>
            <a:r>
              <a:rPr lang="en-US" dirty="0" smtClean="0"/>
              <a:t>the application </a:t>
            </a:r>
            <a:r>
              <a:rPr lang="en-US" dirty="0"/>
              <a:t>programmer or a compiler’s code generator is then required to decide when to invoke this domain-change system </a:t>
            </a:r>
            <a:r>
              <a:rPr lang="en-US" dirty="0" smtClean="0"/>
              <a:t>call</a:t>
            </a:r>
          </a:p>
          <a:p>
            <a:r>
              <a:rPr lang="en-US" dirty="0"/>
              <a:t>We use the term </a:t>
            </a:r>
            <a:r>
              <a:rPr lang="en-US" dirty="0">
                <a:solidFill>
                  <a:schemeClr val="accent1"/>
                </a:solidFill>
              </a:rPr>
              <a:t>attenuation of privilege </a:t>
            </a:r>
            <a:r>
              <a:rPr lang="en-US" dirty="0"/>
              <a:t>for a transition into a protection domain that eliminates privileges.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use the term </a:t>
            </a:r>
            <a:r>
              <a:rPr lang="en-US" dirty="0">
                <a:solidFill>
                  <a:schemeClr val="accent1"/>
                </a:solidFill>
              </a:rPr>
              <a:t>amplification of privilege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for a transition into a protection domain that adds privileges.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39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>
            <p:extLst/>
          </p:nvPr>
        </p:nvGraphicFramePr>
        <p:xfrm>
          <a:off x="152400" y="1524000"/>
          <a:ext cx="5562600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7650"/>
                <a:gridCol w="2427550"/>
                <a:gridCol w="990600"/>
                <a:gridCol w="1066800"/>
              </a:tblGrid>
              <a:tr h="370840">
                <a:tc rowSpan="2"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Objects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dac.tex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dac.pptx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 rowSpan="9"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endParaRPr lang="en-US" sz="2400" dirty="0" smtClean="0"/>
                    </a:p>
                    <a:p>
                      <a:pPr algn="ctr"/>
                      <a:endParaRPr lang="en-US" sz="2400" dirty="0" smtClean="0"/>
                    </a:p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dirty="0" smtClean="0"/>
                        <a:t>principals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ebirrell@sh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ebirrell@edit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r,w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ebirrell@powerpoint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r,w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elphaba@sh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elphaba@edit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elphaba@powerpoint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glinda@sh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glinda@edit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glinda@powerpoint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Protection Domains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62233" y="1524000"/>
          <a:ext cx="8829368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5811"/>
                <a:gridCol w="2445935"/>
                <a:gridCol w="998103"/>
                <a:gridCol w="1074879"/>
                <a:gridCol w="998103"/>
                <a:gridCol w="921326"/>
                <a:gridCol w="1305211"/>
              </a:tblGrid>
              <a:tr h="370840">
                <a:tc rowSpan="2"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Objects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dac.tex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dac.pptx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ebirrell@sh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ebirrell@edit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ebirrell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@</a:t>
                      </a:r>
                    </a:p>
                    <a:p>
                      <a:pPr algn="ctr"/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powerpoint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 rowSpan="9"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endParaRPr lang="en-US" sz="2400" dirty="0" smtClean="0"/>
                    </a:p>
                    <a:p>
                      <a:pPr algn="ctr"/>
                      <a:endParaRPr lang="en-US" sz="2400" dirty="0" smtClean="0"/>
                    </a:p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dirty="0" smtClean="0"/>
                        <a:t>principals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ebirrell@sh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ebirrell@edit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r,w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ebirrell@powerpoint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r,w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elphaba@sh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elphaba@edit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elphaba@powerpoint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glinda@sh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glinda@edit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glinda@powerpoint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790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Role-Based Access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Particularly in corporate and institutional settings, users might be granted privileges by virtue of membership in a group. </a:t>
            </a:r>
            <a:endParaRPr lang="en-US" dirty="0" smtClean="0"/>
          </a:p>
          <a:p>
            <a:pPr lvl="1"/>
            <a:r>
              <a:rPr lang="en-US" dirty="0" smtClean="0"/>
              <a:t>E.g., students </a:t>
            </a:r>
            <a:r>
              <a:rPr lang="en-US" dirty="0"/>
              <a:t>who enroll in a </a:t>
            </a:r>
            <a:r>
              <a:rPr lang="en-US" dirty="0" smtClean="0"/>
              <a:t>class should </a:t>
            </a:r>
            <a:r>
              <a:rPr lang="en-US" dirty="0"/>
              <a:t>be given access to that semester’s class notes and assignments </a:t>
            </a:r>
            <a:r>
              <a:rPr lang="en-US" dirty="0" smtClean="0"/>
              <a:t>simply due to their new </a:t>
            </a:r>
            <a:r>
              <a:rPr lang="en-US" b="1" dirty="0" smtClean="0">
                <a:solidFill>
                  <a:schemeClr val="accent1"/>
                </a:solidFill>
              </a:rPr>
              <a:t>role</a:t>
            </a:r>
            <a:endParaRPr lang="en-US" b="1" dirty="0">
              <a:solidFill>
                <a:schemeClr val="accent1"/>
              </a:solidFill>
            </a:endParaRPr>
          </a:p>
          <a:p>
            <a:r>
              <a:rPr lang="en-US" dirty="0" smtClean="0"/>
              <a:t>Without groups, implementing role-based access control is error prone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dding </a:t>
            </a:r>
            <a:r>
              <a:rPr lang="en-US" dirty="0"/>
              <a:t>or deleting a member </a:t>
            </a:r>
            <a:r>
              <a:rPr lang="en-US" dirty="0" smtClean="0"/>
              <a:t>might require updating </a:t>
            </a:r>
            <a:r>
              <a:rPr lang="en-US" dirty="0"/>
              <a:t>many access control lists. That can be error-prone. </a:t>
            </a:r>
            <a:endParaRPr lang="en-US" dirty="0" smtClean="0"/>
          </a:p>
          <a:p>
            <a:pPr lvl="1"/>
            <a:r>
              <a:rPr lang="en-US" dirty="0" smtClean="0"/>
              <a:t>Revocation is subtle. Should permission be removed with principal is removed from a group?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23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were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37863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3"/>
              </a:solidFill>
            </a:endParaRPr>
          </a:p>
          <a:p>
            <a:r>
              <a:rPr lang="en-US" b="1" dirty="0">
                <a:solidFill>
                  <a:srgbClr val="000000"/>
                </a:solidFill>
              </a:rPr>
              <a:t>Authentication:  </a:t>
            </a:r>
            <a:r>
              <a:rPr lang="en-US" dirty="0">
                <a:solidFill>
                  <a:srgbClr val="000000"/>
                </a:solidFill>
              </a:rPr>
              <a:t>mechanisms that bind principals to actions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Authorization:  </a:t>
            </a:r>
            <a:r>
              <a:rPr lang="en-US" dirty="0" smtClean="0">
                <a:solidFill>
                  <a:srgbClr val="000000"/>
                </a:solidFill>
              </a:rPr>
              <a:t>mechanisms that govern whether actions are permitted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Audit:  </a:t>
            </a:r>
            <a:r>
              <a:rPr lang="en-US" dirty="0" smtClean="0">
                <a:solidFill>
                  <a:srgbClr val="000000"/>
                </a:solidFill>
              </a:rPr>
              <a:t>mechanisms that record and review actions</a:t>
            </a:r>
            <a:endParaRPr lang="en-US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8" name="Picture 7" descr="door lock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418" y="3143130"/>
            <a:ext cx="868544" cy="868544"/>
          </a:xfrm>
          <a:prstGeom prst="rect">
            <a:avLst/>
          </a:prstGeom>
        </p:spPr>
      </p:pic>
      <p:pic>
        <p:nvPicPr>
          <p:cNvPr id="9" name="Picture 8" descr="L-SC-Everest29-Ke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732" y="2530951"/>
            <a:ext cx="897562" cy="448781"/>
          </a:xfrm>
          <a:prstGeom prst="rect">
            <a:avLst/>
          </a:prstGeom>
        </p:spPr>
      </p:pic>
      <p:pic>
        <p:nvPicPr>
          <p:cNvPr id="10" name="Picture 9" descr="Security-Camer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983" y="4220848"/>
            <a:ext cx="826979" cy="69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04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Confused Deputy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Server: operation( f : file </a:t>
            </a:r>
            <a:r>
              <a:rPr lang="en-US" dirty="0" smtClean="0"/>
              <a:t>)	</a:t>
            </a:r>
          </a:p>
          <a:p>
            <a:pPr marL="274320" lvl="1" indent="0">
              <a:buNone/>
            </a:pPr>
            <a:r>
              <a:rPr lang="en-US" dirty="0"/>
              <a:t>S1: buffer := </a:t>
            </a:r>
            <a:r>
              <a:rPr lang="en-US" dirty="0" err="1"/>
              <a:t>FileSys.Read</a:t>
            </a:r>
            <a:r>
              <a:rPr lang="en-US" dirty="0"/>
              <a:t>( f ) </a:t>
            </a:r>
            <a:endParaRPr lang="en-US" dirty="0" smtClean="0"/>
          </a:p>
          <a:p>
            <a:pPr marL="274320" lvl="1" indent="0">
              <a:buNone/>
            </a:pPr>
            <a:r>
              <a:rPr lang="en-US" dirty="0" smtClean="0"/>
              <a:t>S2</a:t>
            </a:r>
            <a:r>
              <a:rPr lang="en-US" dirty="0"/>
              <a:t>: results := F( buffer )</a:t>
            </a:r>
            <a:br>
              <a:rPr lang="en-US" dirty="0"/>
            </a:br>
            <a:r>
              <a:rPr lang="en-US" dirty="0"/>
              <a:t>S3: </a:t>
            </a:r>
            <a:r>
              <a:rPr lang="en-US" dirty="0" smtClean="0"/>
              <a:t>diff:= </a:t>
            </a:r>
            <a:r>
              <a:rPr lang="en-US" dirty="0" err="1" smtClean="0"/>
              <a:t>calcDiff</a:t>
            </a:r>
            <a:r>
              <a:rPr lang="en-US" dirty="0" smtClean="0"/>
              <a:t>( </a:t>
            </a:r>
            <a:r>
              <a:rPr lang="en-US" dirty="0"/>
              <a:t>results )</a:t>
            </a:r>
            <a:br>
              <a:rPr lang="en-US" dirty="0"/>
            </a:br>
            <a:r>
              <a:rPr lang="en-US" dirty="0"/>
              <a:t>S4: </a:t>
            </a:r>
            <a:r>
              <a:rPr lang="en-US" dirty="0" err="1"/>
              <a:t>FileSys.Write</a:t>
            </a:r>
            <a:r>
              <a:rPr lang="en-US" dirty="0"/>
              <a:t>( f , results )</a:t>
            </a:r>
            <a:br>
              <a:rPr lang="en-US" dirty="0"/>
            </a:br>
            <a:r>
              <a:rPr lang="en-US" dirty="0"/>
              <a:t>S5: </a:t>
            </a:r>
            <a:r>
              <a:rPr lang="en-US" dirty="0" err="1"/>
              <a:t>FileSys.Write</a:t>
            </a:r>
            <a:r>
              <a:rPr lang="en-US" dirty="0"/>
              <a:t>( </a:t>
            </a:r>
            <a:r>
              <a:rPr lang="en-US" dirty="0" err="1" smtClean="0"/>
              <a:t>log.txt</a:t>
            </a:r>
            <a:r>
              <a:rPr lang="en-US" dirty="0" smtClean="0"/>
              <a:t>, diff) </a:t>
            </a:r>
            <a:r>
              <a:rPr lang="en-US" dirty="0"/>
              <a:t>end Server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7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Privilege Escalation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18" y="1600200"/>
            <a:ext cx="7303963" cy="4876800"/>
          </a:xfrm>
        </p:spPr>
      </p:pic>
    </p:spTree>
    <p:extLst>
      <p:ext uri="{BB962C8B-B14F-4D97-AF65-F5344CB8AC3E}">
        <p14:creationId xmlns:p14="http://schemas.microsoft.com/office/powerpoint/2010/main" val="139954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Cross-Site Request Forgery (CSRF)</a:t>
            </a:r>
            <a:endParaRPr lang="en-US" dirty="0"/>
          </a:p>
        </p:txBody>
      </p:sp>
      <p:pic>
        <p:nvPicPr>
          <p:cNvPr id="4" name="Picture 18" descr="toshiba_satellite_a105_s4284_lap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9787" y="3103563"/>
            <a:ext cx="1436688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CompaqAlphaServerES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1725" y="2084388"/>
            <a:ext cx="1155700" cy="142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S15serverfro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4187" y="5402263"/>
            <a:ext cx="243681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943600" y="5021263"/>
            <a:ext cx="16938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>
                <a:solidFill>
                  <a:srgbClr val="660066"/>
                </a:solidFill>
                <a:ea typeface="ＭＳ Ｐゴシック" pitchFamily="-65" charset="-128"/>
              </a:rPr>
              <a:t>Attack Server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784850" y="1657350"/>
            <a:ext cx="17605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>
                <a:solidFill>
                  <a:srgbClr val="660066"/>
                </a:solidFill>
                <a:ea typeface="ＭＳ Ｐゴシック" pitchFamily="-65" charset="-128"/>
              </a:rPr>
              <a:t>Server Victim </a:t>
            </a:r>
          </a:p>
        </p:txBody>
      </p:sp>
      <p:cxnSp>
        <p:nvCxnSpPr>
          <p:cNvPr id="9" name="Straight Arrow Connector 17"/>
          <p:cNvCxnSpPr>
            <a:cxnSpLocks noChangeShapeType="1"/>
          </p:cNvCxnSpPr>
          <p:nvPr/>
        </p:nvCxnSpPr>
        <p:spPr bwMode="auto">
          <a:xfrm flipV="1">
            <a:off x="2657475" y="2486025"/>
            <a:ext cx="2830512" cy="61753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11187" y="4476750"/>
            <a:ext cx="1465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>
                <a:solidFill>
                  <a:srgbClr val="660066"/>
                </a:solidFill>
                <a:ea typeface="ＭＳ Ｐゴシック" pitchFamily="-65" charset="-128"/>
              </a:rPr>
              <a:t>User Victim</a:t>
            </a:r>
          </a:p>
        </p:txBody>
      </p:sp>
      <p:sp>
        <p:nvSpPr>
          <p:cNvPr id="11" name="TextBox 19"/>
          <p:cNvSpPr txBox="1">
            <a:spLocks noChangeArrowheads="1"/>
          </p:cNvSpPr>
          <p:nvPr/>
        </p:nvSpPr>
        <p:spPr bwMode="auto">
          <a:xfrm rot="-709076">
            <a:off x="2994025" y="2298700"/>
            <a:ext cx="20685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40458C"/>
                </a:solidFill>
                <a:ea typeface="ＭＳ Ｐゴシック" pitchFamily="-65" charset="-128"/>
              </a:rPr>
              <a:t>establish session</a:t>
            </a:r>
          </a:p>
        </p:txBody>
      </p:sp>
      <p:cxnSp>
        <p:nvCxnSpPr>
          <p:cNvPr id="12" name="Straight Arrow Connector 20"/>
          <p:cNvCxnSpPr>
            <a:cxnSpLocks noChangeShapeType="1"/>
          </p:cNvCxnSpPr>
          <p:nvPr/>
        </p:nvCxnSpPr>
        <p:spPr bwMode="auto">
          <a:xfrm rot="10800000">
            <a:off x="2058987" y="4800600"/>
            <a:ext cx="2906713" cy="10668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3" name="TextBox 24"/>
          <p:cNvSpPr txBox="1">
            <a:spLocks noChangeArrowheads="1"/>
          </p:cNvSpPr>
          <p:nvPr/>
        </p:nvSpPr>
        <p:spPr bwMode="auto">
          <a:xfrm rot="-743562">
            <a:off x="2886075" y="3014663"/>
            <a:ext cx="24495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40458C"/>
                </a:solidFill>
                <a:ea typeface="ＭＳ Ｐゴシック" pitchFamily="-65" charset="-128"/>
              </a:rPr>
              <a:t>send forged request</a:t>
            </a:r>
          </a:p>
        </p:txBody>
      </p:sp>
      <p:cxnSp>
        <p:nvCxnSpPr>
          <p:cNvPr id="14" name="Straight Arrow Connector 25"/>
          <p:cNvCxnSpPr>
            <a:cxnSpLocks noChangeShapeType="1"/>
          </p:cNvCxnSpPr>
          <p:nvPr/>
        </p:nvCxnSpPr>
        <p:spPr bwMode="auto">
          <a:xfrm>
            <a:off x="2505075" y="4191000"/>
            <a:ext cx="2830512" cy="9906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5" name="TextBox 26"/>
          <p:cNvSpPr txBox="1">
            <a:spLocks noChangeArrowheads="1"/>
          </p:cNvSpPr>
          <p:nvPr/>
        </p:nvSpPr>
        <p:spPr bwMode="auto">
          <a:xfrm rot="1122022">
            <a:off x="3241675" y="4527550"/>
            <a:ext cx="3076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40458C"/>
                </a:solidFill>
                <a:ea typeface="ＭＳ Ｐゴシック" pitchFamily="-65" charset="-128"/>
              </a:rPr>
              <a:t>visit server </a:t>
            </a:r>
            <a:r>
              <a:rPr lang="en-US" sz="1600" dirty="0">
                <a:solidFill>
                  <a:srgbClr val="40458C"/>
                </a:solidFill>
                <a:ea typeface="ＭＳ Ｐゴシック" pitchFamily="-65" charset="-128"/>
              </a:rPr>
              <a:t>(or </a:t>
            </a:r>
            <a:r>
              <a:rPr lang="en-US" sz="1600" dirty="0" err="1">
                <a:solidFill>
                  <a:srgbClr val="40458C"/>
                </a:solidFill>
                <a:ea typeface="ＭＳ Ｐゴシック" pitchFamily="-65" charset="-128"/>
              </a:rPr>
              <a:t>iframe</a:t>
            </a:r>
            <a:r>
              <a:rPr lang="en-US" sz="1600" dirty="0">
                <a:solidFill>
                  <a:srgbClr val="40458C"/>
                </a:solidFill>
                <a:ea typeface="ＭＳ Ｐゴシック" pitchFamily="-65" charset="-128"/>
              </a:rPr>
              <a:t>)</a:t>
            </a:r>
            <a:endParaRPr lang="en-US" dirty="0">
              <a:solidFill>
                <a:srgbClr val="40458C"/>
              </a:solidFill>
              <a:ea typeface="ＭＳ Ｐゴシック" pitchFamily="-65" charset="-128"/>
            </a:endParaRPr>
          </a:p>
        </p:txBody>
      </p:sp>
      <p:sp>
        <p:nvSpPr>
          <p:cNvPr id="16" name="TextBox 29"/>
          <p:cNvSpPr txBox="1">
            <a:spLocks noChangeArrowheads="1"/>
          </p:cNvSpPr>
          <p:nvPr/>
        </p:nvSpPr>
        <p:spPr bwMode="auto">
          <a:xfrm rot="1122022">
            <a:off x="2427287" y="4930775"/>
            <a:ext cx="2932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solidFill>
                  <a:srgbClr val="40458C"/>
                </a:solidFill>
                <a:ea typeface="ＭＳ Ｐゴシック" pitchFamily="-65" charset="-128"/>
              </a:rPr>
              <a:t>receive malicious page</a:t>
            </a:r>
          </a:p>
        </p:txBody>
      </p:sp>
      <p:sp>
        <p:nvSpPr>
          <p:cNvPr id="17" name="Oval 30"/>
          <p:cNvSpPr>
            <a:spLocks noChangeArrowheads="1"/>
          </p:cNvSpPr>
          <p:nvPr/>
        </p:nvSpPr>
        <p:spPr bwMode="auto">
          <a:xfrm>
            <a:off x="2608262" y="2530475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40458C"/>
                </a:solidFill>
                <a:ea typeface="ＭＳ Ｐゴシック" pitchFamily="-65" charset="-128"/>
              </a:rPr>
              <a:t>1</a:t>
            </a:r>
          </a:p>
        </p:txBody>
      </p:sp>
      <p:sp>
        <p:nvSpPr>
          <p:cNvPr id="18" name="Oval 31"/>
          <p:cNvSpPr>
            <a:spLocks noChangeArrowheads="1"/>
          </p:cNvSpPr>
          <p:nvPr/>
        </p:nvSpPr>
        <p:spPr bwMode="auto">
          <a:xfrm>
            <a:off x="2989262" y="3962400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40458C"/>
                </a:solidFill>
                <a:ea typeface="ＭＳ Ｐゴシック" pitchFamily="-65" charset="-128"/>
              </a:rPr>
              <a:t>2</a:t>
            </a:r>
          </a:p>
        </p:txBody>
      </p:sp>
      <p:sp>
        <p:nvSpPr>
          <p:cNvPr id="19" name="Oval 32"/>
          <p:cNvSpPr>
            <a:spLocks noChangeArrowheads="1"/>
          </p:cNvSpPr>
          <p:nvPr/>
        </p:nvSpPr>
        <p:spPr bwMode="auto">
          <a:xfrm rot="1068865">
            <a:off x="2182812" y="4387850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40458C"/>
                </a:solidFill>
                <a:ea typeface="ＭＳ Ｐゴシック" pitchFamily="-65" charset="-128"/>
              </a:rPr>
              <a:t>3</a:t>
            </a:r>
          </a:p>
        </p:txBody>
      </p:sp>
      <p:cxnSp>
        <p:nvCxnSpPr>
          <p:cNvPr id="20" name="Straight Arrow Connector 23"/>
          <p:cNvCxnSpPr>
            <a:cxnSpLocks noChangeShapeType="1"/>
          </p:cNvCxnSpPr>
          <p:nvPr/>
        </p:nvCxnSpPr>
        <p:spPr bwMode="auto">
          <a:xfrm flipV="1">
            <a:off x="2668587" y="3192463"/>
            <a:ext cx="2830513" cy="61753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1" name="Oval 27"/>
          <p:cNvSpPr>
            <a:spLocks noChangeArrowheads="1"/>
          </p:cNvSpPr>
          <p:nvPr/>
        </p:nvSpPr>
        <p:spPr bwMode="auto">
          <a:xfrm>
            <a:off x="2439987" y="3352800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40458C"/>
                </a:solidFill>
                <a:ea typeface="ＭＳ Ｐゴシック" pitchFamily="-65" charset="-128"/>
              </a:rPr>
              <a:t>4</a:t>
            </a:r>
          </a:p>
        </p:txBody>
      </p:sp>
      <p:sp>
        <p:nvSpPr>
          <p:cNvPr id="22" name="TextBox 24"/>
          <p:cNvSpPr txBox="1">
            <a:spLocks noChangeArrowheads="1"/>
          </p:cNvSpPr>
          <p:nvPr/>
        </p:nvSpPr>
        <p:spPr bwMode="auto">
          <a:xfrm rot="-743562">
            <a:off x="4252912" y="3325813"/>
            <a:ext cx="12128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40458C"/>
                </a:solidFill>
                <a:ea typeface="ＭＳ Ｐゴシック" pitchFamily="-65" charset="-128"/>
              </a:rPr>
              <a:t>(w/ cookie)</a:t>
            </a:r>
          </a:p>
        </p:txBody>
      </p:sp>
    </p:spTree>
    <p:extLst>
      <p:ext uri="{BB962C8B-B14F-4D97-AF65-F5344CB8AC3E}">
        <p14:creationId xmlns:p14="http://schemas.microsoft.com/office/powerpoint/2010/main" val="122870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Solving the Confused Deputy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Server: operation( f : file )	</a:t>
            </a:r>
          </a:p>
          <a:p>
            <a:pPr marL="274320" lvl="1" indent="0">
              <a:buNone/>
            </a:pPr>
            <a:r>
              <a:rPr lang="en-US" dirty="0"/>
              <a:t>S1: buffer := </a:t>
            </a:r>
            <a:r>
              <a:rPr lang="en-US" dirty="0" err="1"/>
              <a:t>FileSys.Read</a:t>
            </a:r>
            <a:r>
              <a:rPr lang="en-US" dirty="0"/>
              <a:t>( f ) </a:t>
            </a:r>
          </a:p>
          <a:p>
            <a:pPr marL="274320" lvl="1" indent="0">
              <a:buNone/>
            </a:pPr>
            <a:r>
              <a:rPr lang="en-US" dirty="0"/>
              <a:t>S2: results := F( buffer )</a:t>
            </a:r>
            <a:br>
              <a:rPr lang="en-US" dirty="0"/>
            </a:br>
            <a:r>
              <a:rPr lang="en-US" dirty="0"/>
              <a:t>S3: diff:= </a:t>
            </a:r>
            <a:r>
              <a:rPr lang="en-US" dirty="0" err="1"/>
              <a:t>calcDiff</a:t>
            </a:r>
            <a:r>
              <a:rPr lang="en-US" dirty="0"/>
              <a:t>( results )</a:t>
            </a:r>
            <a:br>
              <a:rPr lang="en-US" dirty="0"/>
            </a:br>
            <a:r>
              <a:rPr lang="en-US" dirty="0"/>
              <a:t>S4: </a:t>
            </a:r>
            <a:r>
              <a:rPr lang="en-US" dirty="0" err="1"/>
              <a:t>FileSys.Write</a:t>
            </a:r>
            <a:r>
              <a:rPr lang="en-US" dirty="0"/>
              <a:t>( f , results )</a:t>
            </a:r>
            <a:br>
              <a:rPr lang="en-US" dirty="0"/>
            </a:br>
            <a:r>
              <a:rPr lang="en-US" dirty="0"/>
              <a:t>S5: </a:t>
            </a:r>
            <a:r>
              <a:rPr lang="en-US" dirty="0" err="1"/>
              <a:t>FileSys.Write</a:t>
            </a:r>
            <a:r>
              <a:rPr lang="en-US" dirty="0"/>
              <a:t>( </a:t>
            </a:r>
            <a:r>
              <a:rPr lang="en-US" dirty="0" err="1"/>
              <a:t>log.txt</a:t>
            </a:r>
            <a:r>
              <a:rPr lang="en-US" dirty="0"/>
              <a:t>, diff) end Server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16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Capability Lists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600200"/>
            <a:ext cx="2743200" cy="4876800"/>
          </a:xfrm>
        </p:spPr>
      </p:pic>
    </p:spTree>
    <p:extLst>
      <p:ext uri="{BB962C8B-B14F-4D97-AF65-F5344CB8AC3E}">
        <p14:creationId xmlns:p14="http://schemas.microsoft.com/office/powerpoint/2010/main" val="51874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Control Policy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An </a:t>
                </a:r>
                <a:r>
                  <a:rPr lang="en-US" b="1" dirty="0">
                    <a:solidFill>
                      <a:schemeClr val="accent1"/>
                    </a:solidFill>
                  </a:rPr>
                  <a:t>access control policy </a:t>
                </a:r>
                <a:r>
                  <a:rPr lang="en-US" dirty="0"/>
                  <a:t>specifies which of the </a:t>
                </a:r>
                <a:r>
                  <a:rPr lang="en-US" b="1" dirty="0">
                    <a:solidFill>
                      <a:schemeClr val="accent1"/>
                    </a:solidFill>
                  </a:rPr>
                  <a:t>operations</a:t>
                </a: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associated with any given </a:t>
                </a:r>
                <a:r>
                  <a:rPr lang="en-US" b="1" dirty="0">
                    <a:solidFill>
                      <a:schemeClr val="accent1"/>
                    </a:solidFill>
                  </a:rPr>
                  <a:t>object</a:t>
                </a: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 smtClean="0"/>
                  <a:t>each 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principal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is authorized to </a:t>
                </a:r>
                <a:r>
                  <a:rPr lang="en-US" dirty="0" smtClean="0"/>
                  <a:t>perform </a:t>
                </a:r>
                <a:endParaRPr lang="en-US" dirty="0"/>
              </a:p>
              <a:p>
                <a:r>
                  <a:rPr lang="en-US" dirty="0" smtClean="0"/>
                  <a:t>Expressed as a relation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charset="0"/>
                      </a:rPr>
                      <m:t>𝑨𝒖𝒕𝒉</m:t>
                    </m:r>
                  </m:oMath>
                </a14:m>
                <a:r>
                  <a:rPr lang="en-US" b="1" dirty="0" smtClean="0">
                    <a:solidFill>
                      <a:schemeClr val="accent1"/>
                    </a:solidFill>
                  </a:rPr>
                  <a:t>:</a:t>
                </a:r>
                <a:endParaRPr lang="en-US" b="1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357536302"/>
                  </p:ext>
                </p:extLst>
              </p:nvPr>
            </p:nvGraphicFramePr>
            <p:xfrm>
              <a:off x="1600200" y="3429000"/>
              <a:ext cx="594360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85900"/>
                    <a:gridCol w="1333500"/>
                    <a:gridCol w="1524000"/>
                    <a:gridCol w="1600200"/>
                  </a:tblGrid>
                  <a:tr h="370840">
                    <a:tc rowSpan="2" grid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/>
                                  <m:t>𝑨𝒖𝒕𝒉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/>
                    </a:tc>
                    <a:tc rowSpan="2"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Objects</a:t>
                          </a:r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 gridSpan="2"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err="1" smtClean="0">
                              <a:solidFill>
                                <a:schemeClr val="bg1"/>
                              </a:solidFill>
                            </a:rPr>
                            <a:t>dac.tex</a:t>
                          </a:r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err="1" smtClean="0">
                              <a:solidFill>
                                <a:schemeClr val="bg1"/>
                              </a:solidFill>
                            </a:rPr>
                            <a:t>dac.pptx</a:t>
                          </a:r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</a:tr>
                  <a:tr h="37084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principals</a:t>
                          </a:r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ebirrell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r,w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r,w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elphaba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glinda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357536302"/>
                  </p:ext>
                </p:extLst>
              </p:nvPr>
            </p:nvGraphicFramePr>
            <p:xfrm>
              <a:off x="1600200" y="3429000"/>
              <a:ext cx="594360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85900"/>
                    <a:gridCol w="1333500"/>
                    <a:gridCol w="1524000"/>
                    <a:gridCol w="1600200"/>
                  </a:tblGrid>
                  <a:tr h="370840">
                    <a:tc rowSpan="2"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16" t="-4098" r="-111663" b="-162295"/>
                          </a:stretch>
                        </a:blip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Objects</a:t>
                          </a:r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 gridSpan="2"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err="1" smtClean="0">
                              <a:solidFill>
                                <a:schemeClr val="bg1"/>
                              </a:solidFill>
                            </a:rPr>
                            <a:t>dac.tex</a:t>
                          </a:r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err="1" smtClean="0">
                              <a:solidFill>
                                <a:schemeClr val="bg1"/>
                              </a:solidFill>
                            </a:rPr>
                            <a:t>dac.pptx</a:t>
                          </a:r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</a:tr>
                  <a:tr h="37084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principals</a:t>
                          </a:r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ebirrell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r,w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r,w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elphaba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glinda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1078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defines authorizations?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Discretionary Access Control</a:t>
            </a:r>
            <a:r>
              <a:rPr lang="en-US" b="1" dirty="0" smtClean="0">
                <a:solidFill>
                  <a:schemeClr val="accent2"/>
                </a:solidFill>
              </a:rPr>
              <a:t>: </a:t>
            </a:r>
            <a:r>
              <a:rPr lang="en-US" dirty="0" smtClean="0"/>
              <a:t>owner defines authorizations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Mandatory Access Control: </a:t>
            </a:r>
            <a:r>
              <a:rPr lang="en-US" dirty="0" smtClean="0"/>
              <a:t>centralized authority defines authorizations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3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Control Mechanisms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</a:t>
                </a:r>
                <a:r>
                  <a:rPr lang="en-US" b="1" dirty="0">
                    <a:solidFill>
                      <a:schemeClr val="accent1"/>
                    </a:solidFill>
                  </a:rPr>
                  <a:t>reference monitor </a:t>
                </a:r>
                <a:r>
                  <a:rPr lang="en-US" dirty="0"/>
                  <a:t>is consulted whenever one of </a:t>
                </a:r>
                <a:r>
                  <a:rPr lang="en-US" dirty="0" smtClean="0"/>
                  <a:t>a predefined set operations </a:t>
                </a:r>
                <a:r>
                  <a:rPr lang="en-US" dirty="0"/>
                  <a:t>is </a:t>
                </a:r>
                <a:r>
                  <a:rPr lang="en-US" dirty="0" smtClean="0"/>
                  <a:t>invoked</a:t>
                </a:r>
              </a:p>
              <a:p>
                <a:pPr lvl="1"/>
                <a:r>
                  <a:rPr lang="en-US" dirty="0" smtClean="0"/>
                  <a:t>operation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charset="0"/>
                      </a:rPr>
                      <m:t>⟨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charset="0"/>
                      </a:rPr>
                      <m:t>𝑃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charset="0"/>
                      </a:rPr>
                      <m:t>, 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charset="0"/>
                      </a:rPr>
                      <m:t>𝑂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charset="0"/>
                      </a:rPr>
                      <m:t>, 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charset="0"/>
                      </a:rPr>
                      <m:t>𝑜𝑝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charset="0"/>
                      </a:rPr>
                      <m:t>⟩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 smtClean="0"/>
                  <a:t>is </a:t>
                </a:r>
                <a:r>
                  <a:rPr lang="en-US" dirty="0"/>
                  <a:t>allowed to proceed only if the </a:t>
                </a:r>
                <a:r>
                  <a:rPr lang="en-US" dirty="0" smtClean="0"/>
                  <a:t>invoker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𝑃</m:t>
                    </m:r>
                  </m:oMath>
                </a14:m>
                <a:r>
                  <a:rPr lang="en-US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dirty="0" smtClean="0"/>
                  <a:t>is authorized to perform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charset="0"/>
                      </a:rPr>
                      <m:t>𝑜𝑝</m:t>
                    </m:r>
                    <m:r>
                      <a:rPr lang="en-US" i="1" dirty="0">
                        <a:solidFill>
                          <a:schemeClr val="accent2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 smtClean="0"/>
                  <a:t>on object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charset="0"/>
                      </a:rPr>
                      <m:t>𝑂</m:t>
                    </m:r>
                  </m:oMath>
                </a14:m>
                <a:endParaRPr lang="en-US" dirty="0" smtClean="0">
                  <a:solidFill>
                    <a:schemeClr val="accent1"/>
                  </a:solidFill>
                </a:endParaRPr>
              </a:p>
              <a:p>
                <a:r>
                  <a:rPr lang="en-US" dirty="0" smtClean="0"/>
                  <a:t>Can enforce 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confidentiality</a:t>
                </a:r>
                <a:r>
                  <a:rPr lang="en-US" dirty="0" smtClean="0"/>
                  <a:t> and/or 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integrity</a:t>
                </a:r>
              </a:p>
              <a:p>
                <a:r>
                  <a:rPr lang="en-US" b="1" dirty="0" smtClean="0"/>
                  <a:t>Assumption: </a:t>
                </a:r>
                <a:r>
                  <a:rPr lang="en-US" dirty="0" smtClean="0"/>
                  <a:t>Predefined operations are the sole means by which principals can learn or update information. </a:t>
                </a:r>
              </a:p>
              <a:p>
                <a:r>
                  <a:rPr lang="en-US" b="1" dirty="0"/>
                  <a:t>Assumption: </a:t>
                </a:r>
                <a:r>
                  <a:rPr lang="en-US" dirty="0" smtClean="0"/>
                  <a:t>All predefined operations can be monitored (complete mediation). </a:t>
                </a:r>
                <a:endParaRPr lang="en-US" dirty="0"/>
              </a:p>
              <a:p>
                <a:endParaRPr lang="en-US" dirty="0" smtClean="0"/>
              </a:p>
              <a:p>
                <a:endParaRPr lang="en-US" dirty="0">
                  <a:solidFill>
                    <a:schemeClr val="accent2"/>
                  </a:solidFill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667" t="-875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087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Principle </a:t>
            </a:r>
            <a:r>
              <a:rPr lang="en-US" b="1" dirty="0"/>
              <a:t>of Failsafe Defaults </a:t>
            </a:r>
            <a:r>
              <a:rPr lang="en-US" dirty="0"/>
              <a:t>favors defining an access control policy by enumerating privileges rather than prohibitions. </a:t>
            </a:r>
            <a:endParaRPr lang="en-US" dirty="0" smtClean="0"/>
          </a:p>
          <a:p>
            <a:r>
              <a:rPr lang="en-US" b="1" dirty="0" smtClean="0"/>
              <a:t>Principle of Least Privilege </a:t>
            </a:r>
            <a:r>
              <a:rPr lang="en-US" dirty="0" smtClean="0"/>
              <a:t>is best served by having fine-grained principals, objects, and operations.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84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Real-World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two real-world access control systems:  </a:t>
            </a:r>
            <a:r>
              <a:rPr lang="en-US" dirty="0" smtClean="0"/>
              <a:t>           (</a:t>
            </a:r>
            <a:r>
              <a:rPr lang="en-US" dirty="0" err="1"/>
              <a:t>i</a:t>
            </a:r>
            <a:r>
              <a:rPr lang="en-US" dirty="0"/>
              <a:t>) </a:t>
            </a:r>
            <a:r>
              <a:rPr lang="en-US" b="1" dirty="0">
                <a:solidFill>
                  <a:schemeClr val="accent1"/>
                </a:solidFill>
              </a:rPr>
              <a:t>guest lists </a:t>
            </a:r>
            <a:r>
              <a:rPr lang="en-US" dirty="0"/>
              <a:t>at clubs, and (ii) </a:t>
            </a:r>
            <a:r>
              <a:rPr lang="en-US" b="1" dirty="0">
                <a:solidFill>
                  <a:schemeClr val="accent1"/>
                </a:solidFill>
              </a:rPr>
              <a:t>physical keys </a:t>
            </a:r>
            <a:r>
              <a:rPr lang="en-US" dirty="0"/>
              <a:t>to doors.  </a:t>
            </a:r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/>
              <a:t>do each of those systems handle the primary concerns of access control:  </a:t>
            </a:r>
            <a:endParaRPr lang="en-US" dirty="0" smtClean="0"/>
          </a:p>
          <a:p>
            <a:pPr lvl="1"/>
            <a:r>
              <a:rPr lang="en-US" dirty="0" smtClean="0"/>
              <a:t>granting access</a:t>
            </a:r>
          </a:p>
          <a:p>
            <a:pPr lvl="1"/>
            <a:r>
              <a:rPr lang="en-US" dirty="0"/>
              <a:t>preventing/determining </a:t>
            </a:r>
            <a:r>
              <a:rPr lang="en-US" dirty="0" smtClean="0"/>
              <a:t>access</a:t>
            </a:r>
          </a:p>
          <a:p>
            <a:pPr lvl="1"/>
            <a:r>
              <a:rPr lang="en-US" dirty="0" smtClean="0"/>
              <a:t>revoking access </a:t>
            </a:r>
          </a:p>
          <a:p>
            <a:pPr lvl="1"/>
            <a:r>
              <a:rPr lang="en-US" dirty="0" smtClean="0"/>
              <a:t>auditing access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34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DAC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Need some way to </a:t>
                </a:r>
                <a:r>
                  <a:rPr lang="en-US" dirty="0"/>
                  <a:t>representing authorization relation </a:t>
                </a:r>
                <a:r>
                  <a:rPr lang="en-US" dirty="0" smtClean="0"/>
                  <a:t>(matrix)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𝐴𝑢𝑡h</m:t>
                    </m:r>
                  </m:oMath>
                </a14:m>
                <a:r>
                  <a:rPr lang="en-US" dirty="0"/>
                  <a:t>. </a:t>
                </a:r>
                <a:endParaRPr lang="en-US" dirty="0" smtClean="0"/>
              </a:p>
              <a:p>
                <a:r>
                  <a:rPr lang="en-US" dirty="0" smtClean="0"/>
                  <a:t>That </a:t>
                </a:r>
                <a:r>
                  <a:rPr lang="en-US" dirty="0"/>
                  <a:t>scheme must support certain functionality: </a:t>
                </a:r>
              </a:p>
              <a:p>
                <a:pPr lvl="1"/>
                <a:r>
                  <a:rPr lang="en-US" dirty="0"/>
                  <a:t>computing whether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⟨</m:t>
                    </m:r>
                    <m:r>
                      <a:rPr lang="en-US" i="1" dirty="0" smtClean="0">
                        <a:latin typeface="Cambria Math" charset="0"/>
                      </a:rPr>
                      <m:t>𝑃</m:t>
                    </m:r>
                    <m:r>
                      <a:rPr lang="en-US" i="1" dirty="0" smtClean="0">
                        <a:latin typeface="Cambria Math" charset="0"/>
                      </a:rPr>
                      <m:t>, </m:t>
                    </m:r>
                    <m:r>
                      <a:rPr lang="en-US" i="1" dirty="0" smtClean="0">
                        <a:latin typeface="Cambria Math" charset="0"/>
                      </a:rPr>
                      <m:t>𝑂</m:t>
                    </m:r>
                    <m:r>
                      <a:rPr lang="en-US" i="1" dirty="0" smtClean="0">
                        <a:latin typeface="Cambria Math" charset="0"/>
                      </a:rPr>
                      <m:t>, </m:t>
                    </m:r>
                    <m:r>
                      <a:rPr lang="en-US" i="1" dirty="0" smtClean="0">
                        <a:latin typeface="Cambria Math" charset="0"/>
                      </a:rPr>
                      <m:t>𝑜𝑝</m:t>
                    </m:r>
                    <m:r>
                      <a:rPr lang="en-US" i="1" dirty="0" smtClean="0">
                        <a:latin typeface="Cambria Math" charset="0"/>
                      </a:rPr>
                      <m:t>⟩ ∈ </m:t>
                    </m:r>
                    <m:r>
                      <a:rPr lang="en-US" i="1" dirty="0" err="1">
                        <a:latin typeface="Cambria Math" charset="0"/>
                      </a:rPr>
                      <m:t>𝐴𝑢𝑡h</m:t>
                    </m:r>
                  </m:oMath>
                </a14:m>
                <a:r>
                  <a:rPr lang="en-US" dirty="0"/>
                  <a:t> holds </a:t>
                </a:r>
                <a:r>
                  <a:rPr lang="en-US" dirty="0" smtClean="0"/>
                  <a:t>and (i.e., whether principal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𝑃</m:t>
                    </m:r>
                    <m:r>
                      <a:rPr lang="en-US" i="1" dirty="0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is authorized to perform </a:t>
                </a:r>
                <a:r>
                  <a:rPr lang="en-US" dirty="0" smtClean="0"/>
                  <a:t>operation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𝑜𝑝</m:t>
                    </m:r>
                    <m:r>
                      <a:rPr lang="en-US" i="1" dirty="0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on </a:t>
                </a:r>
                <a:r>
                  <a:rPr lang="en-US" dirty="0" smtClean="0"/>
                  <a:t>object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𝑂</m:t>
                    </m:r>
                  </m:oMath>
                </a14:m>
                <a:r>
                  <a:rPr lang="en-US" dirty="0" smtClean="0"/>
                  <a:t>,</a:t>
                </a:r>
                <a:endParaRPr lang="en-US" dirty="0"/>
              </a:p>
              <a:p>
                <a:pPr lvl="1"/>
                <a:r>
                  <a:rPr lang="en-US" dirty="0"/>
                  <a:t>changing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𝐴𝑢𝑡h</m:t>
                    </m:r>
                    <m:r>
                      <a:rPr lang="en-US" i="1" dirty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in accordance with </a:t>
                </a:r>
                <a:r>
                  <a:rPr lang="en-US" dirty="0" smtClean="0"/>
                  <a:t>defined commands </a:t>
                </a:r>
              </a:p>
              <a:p>
                <a:pPr lvl="1"/>
                <a:r>
                  <a:rPr lang="en-US" dirty="0" smtClean="0"/>
                  <a:t>associating </a:t>
                </a:r>
                <a:r>
                  <a:rPr lang="en-US" dirty="0"/>
                  <a:t>a protection domain with each thread of control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performing </a:t>
                </a:r>
                <a:r>
                  <a:rPr lang="en-US" dirty="0"/>
                  <a:t>transitions between protection domains as execution proceeds.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70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Instead of Matrices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7391"/>
            <a:ext cx="8229600" cy="1979609"/>
          </a:xfrm>
        </p:spPr>
        <p:txBody>
          <a:bodyPr/>
          <a:lstStyle/>
          <a:p>
            <a:r>
              <a:rPr lang="en-US" dirty="0"/>
              <a:t>An </a:t>
            </a:r>
            <a:r>
              <a:rPr lang="en-US" b="1" dirty="0">
                <a:solidFill>
                  <a:schemeClr val="accent1"/>
                </a:solidFill>
              </a:rPr>
              <a:t>access control list </a:t>
            </a:r>
            <a:r>
              <a:rPr lang="en-US" dirty="0"/>
              <a:t>encodes the non-empty cells associated with a column (</a:t>
            </a:r>
            <a:r>
              <a:rPr lang="en-US" dirty="0" smtClean="0"/>
              <a:t>object).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chemeClr val="accent1"/>
                </a:solidFill>
              </a:rPr>
              <a:t>capability list</a:t>
            </a:r>
            <a:r>
              <a:rPr lang="en-US" dirty="0" smtClean="0"/>
              <a:t> encode </a:t>
            </a:r>
            <a:r>
              <a:rPr lang="en-US" dirty="0"/>
              <a:t>the non-empty cells associated with a row (principal</a:t>
            </a:r>
            <a:r>
              <a:rPr lang="en-US" dirty="0" smtClean="0"/>
              <a:t>).</a:t>
            </a: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621388342"/>
                  </p:ext>
                </p:extLst>
              </p:nvPr>
            </p:nvGraphicFramePr>
            <p:xfrm>
              <a:off x="1600200" y="1981200"/>
              <a:ext cx="594360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85900"/>
                    <a:gridCol w="1333500"/>
                    <a:gridCol w="1524000"/>
                    <a:gridCol w="1600200"/>
                  </a:tblGrid>
                  <a:tr h="370840">
                    <a:tc rowSpan="2" grid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/>
                                  <m:t>𝑨𝒖𝒕𝒉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/>
                    </a:tc>
                    <a:tc rowSpan="2"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Objects</a:t>
                          </a:r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 gridSpan="2"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/>
                            <a:t>dac.tex</a:t>
                          </a: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/>
                            <a:t>dac.pptx</a:t>
                          </a: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</a:tr>
                  <a:tr h="37084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principals</a:t>
                          </a:r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ebirrell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r,w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r,w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elphaba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glinda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621388342"/>
                  </p:ext>
                </p:extLst>
              </p:nvPr>
            </p:nvGraphicFramePr>
            <p:xfrm>
              <a:off x="1600200" y="1981200"/>
              <a:ext cx="594360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85900"/>
                    <a:gridCol w="1333500"/>
                    <a:gridCol w="1524000"/>
                    <a:gridCol w="1600200"/>
                  </a:tblGrid>
                  <a:tr h="370840">
                    <a:tc rowSpan="2"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16" t="-4098" r="-111663" b="-161475"/>
                          </a:stretch>
                        </a:blip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Objects</a:t>
                          </a:r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 gridSpan="2"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/>
                            <a:t>dac.tex</a:t>
                          </a: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/>
                            <a:t>dac.pptx</a:t>
                          </a: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</a:tr>
                  <a:tr h="37084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principals</a:t>
                          </a:r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ebirrell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r,w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r,w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elphaba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glinda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Oval 4"/>
          <p:cNvSpPr/>
          <p:nvPr/>
        </p:nvSpPr>
        <p:spPr>
          <a:xfrm>
            <a:off x="4419600" y="1143000"/>
            <a:ext cx="1295400" cy="3429000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981700" y="1143000"/>
            <a:ext cx="1295400" cy="3429000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819400" y="2743200"/>
            <a:ext cx="5029200" cy="30480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19400" y="3144157"/>
            <a:ext cx="5029200" cy="30480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819400" y="3505200"/>
            <a:ext cx="5029200" cy="30480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24357" y="773668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Access Control Lists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05916" y="2973391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3"/>
                </a:solidFill>
              </a:rPr>
              <a:t>Capability </a:t>
            </a:r>
          </a:p>
          <a:p>
            <a:pPr algn="ctr"/>
            <a:r>
              <a:rPr lang="en-US" dirty="0" smtClean="0">
                <a:solidFill>
                  <a:schemeClr val="accent3"/>
                </a:solidFill>
              </a:rPr>
              <a:t>lists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52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A5A5A5"/>
      </a:lt2>
      <a:accent1>
        <a:srgbClr val="FF6B07"/>
      </a:accent1>
      <a:accent2>
        <a:srgbClr val="0070C0"/>
      </a:accent2>
      <a:accent3>
        <a:srgbClr val="00B050"/>
      </a:accent3>
      <a:accent4>
        <a:srgbClr val="FF0000"/>
      </a:accent4>
      <a:accent5>
        <a:srgbClr val="FFFFFF"/>
      </a:accent5>
      <a:accent6>
        <a:srgbClr val="FFFFFF"/>
      </a:accent6>
      <a:hlink>
        <a:srgbClr val="0070C0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6495FFB3-5D92-074E-B89D-542AE82BF1BE}" vid="{19B8E867-9DEE-184C-A40C-B4D7506C62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AExam</Template>
  <TotalTime>14956</TotalTime>
  <Words>1365</Words>
  <Application>Microsoft Macintosh PowerPoint</Application>
  <PresentationFormat>On-screen Show (4:3)</PresentationFormat>
  <Paragraphs>241</Paragraphs>
  <Slides>24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Calibri</vt:lpstr>
      <vt:lpstr>Cambria Math</vt:lpstr>
      <vt:lpstr>Mangal</vt:lpstr>
      <vt:lpstr>ＭＳ Ｐゴシック</vt:lpstr>
      <vt:lpstr>Arial</vt:lpstr>
      <vt:lpstr>Clarity</vt:lpstr>
      <vt:lpstr>Lecture 15: Discretionary Access Control</vt:lpstr>
      <vt:lpstr>Where we were…</vt:lpstr>
      <vt:lpstr>Access Control Policy</vt:lpstr>
      <vt:lpstr>Who defines authorizations?</vt:lpstr>
      <vt:lpstr>Access Control Mechanisms </vt:lpstr>
      <vt:lpstr>Design Principles</vt:lpstr>
      <vt:lpstr>Real-World Examples</vt:lpstr>
      <vt:lpstr>Implementing DAC</vt:lpstr>
      <vt:lpstr>Instead of Matrices…</vt:lpstr>
      <vt:lpstr>Access Control Lists</vt:lpstr>
      <vt:lpstr>Access Control Lists</vt:lpstr>
      <vt:lpstr>Groups in ACLs</vt:lpstr>
      <vt:lpstr>Wildcards</vt:lpstr>
      <vt:lpstr>Prohibitions</vt:lpstr>
      <vt:lpstr>Demo: Access Control Lists</vt:lpstr>
      <vt:lpstr>Protection Domains</vt:lpstr>
      <vt:lpstr>Protection Domains</vt:lpstr>
      <vt:lpstr>Protection Domains</vt:lpstr>
      <vt:lpstr>Role-Based Access Control</vt:lpstr>
      <vt:lpstr>Confused Deputy</vt:lpstr>
      <vt:lpstr>Privilege Escalation</vt:lpstr>
      <vt:lpstr>Cross-Site Request Forgery (CSRF)</vt:lpstr>
      <vt:lpstr>Solving the Confused Deputy Problem</vt:lpstr>
      <vt:lpstr>Capability Lists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2: Operators and Variables</dc:title>
  <dc:creator>eleanor@cs.cornell.edu</dc:creator>
  <cp:lastModifiedBy>Eleanor Jane Birrell</cp:lastModifiedBy>
  <cp:revision>156</cp:revision>
  <dcterms:created xsi:type="dcterms:W3CDTF">2018-09-03T23:44:07Z</dcterms:created>
  <dcterms:modified xsi:type="dcterms:W3CDTF">2018-11-01T00:16:26Z</dcterms:modified>
</cp:coreProperties>
</file>