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8" r:id="rId3"/>
    <p:sldId id="295" r:id="rId4"/>
    <p:sldId id="259" r:id="rId5"/>
    <p:sldId id="297" r:id="rId6"/>
    <p:sldId id="369" r:id="rId7"/>
    <p:sldId id="424" r:id="rId8"/>
    <p:sldId id="371" r:id="rId9"/>
    <p:sldId id="425" r:id="rId10"/>
    <p:sldId id="372" r:id="rId11"/>
    <p:sldId id="374" r:id="rId12"/>
    <p:sldId id="426" r:id="rId13"/>
    <p:sldId id="375" r:id="rId14"/>
    <p:sldId id="376" r:id="rId15"/>
    <p:sldId id="379" r:id="rId16"/>
    <p:sldId id="380" r:id="rId17"/>
    <p:sldId id="381" r:id="rId18"/>
    <p:sldId id="378" r:id="rId19"/>
    <p:sldId id="423" r:id="rId20"/>
    <p:sldId id="382" r:id="rId21"/>
    <p:sldId id="391" r:id="rId22"/>
    <p:sldId id="413" r:id="rId23"/>
    <p:sldId id="392" r:id="rId24"/>
    <p:sldId id="393" r:id="rId25"/>
    <p:sldId id="396" r:id="rId26"/>
    <p:sldId id="397" r:id="rId27"/>
    <p:sldId id="398" r:id="rId28"/>
    <p:sldId id="403" r:id="rId29"/>
    <p:sldId id="414" r:id="rId30"/>
    <p:sldId id="415" r:id="rId31"/>
    <p:sldId id="416" r:id="rId32"/>
    <p:sldId id="422" r:id="rId33"/>
    <p:sldId id="417" r:id="rId34"/>
    <p:sldId id="419" r:id="rId35"/>
    <p:sldId id="420" r:id="rId36"/>
    <p:sldId id="385" r:id="rId37"/>
    <p:sldId id="387" r:id="rId38"/>
    <p:sldId id="298" r:id="rId39"/>
    <p:sldId id="299" r:id="rId40"/>
    <p:sldId id="302" r:id="rId41"/>
    <p:sldId id="303" r:id="rId42"/>
    <p:sldId id="304" r:id="rId43"/>
    <p:sldId id="354" r:id="rId44"/>
    <p:sldId id="355" r:id="rId45"/>
    <p:sldId id="359" r:id="rId46"/>
    <p:sldId id="360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0007"/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00" autoAdjust="0"/>
    <p:restoredTop sz="90086" autoAdjust="0"/>
  </p:normalViewPr>
  <p:slideViewPr>
    <p:cSldViewPr>
      <p:cViewPr>
        <p:scale>
          <a:sx n="88" d="100"/>
          <a:sy n="88" d="100"/>
        </p:scale>
        <p:origin x="104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78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ieeexplore.ieee.org</a:t>
            </a:r>
            <a:r>
              <a:rPr lang="en-US" dirty="0" smtClean="0"/>
              <a:t>/stamp/</a:t>
            </a:r>
            <a:r>
              <a:rPr lang="en-US" dirty="0" err="1" smtClean="0"/>
              <a:t>stamp.jsp?arnumber</a:t>
            </a:r>
            <a:r>
              <a:rPr lang="en-US" dirty="0" smtClean="0"/>
              <a:t>=6234434</a:t>
            </a:r>
          </a:p>
          <a:p>
            <a:endParaRPr lang="en-US" dirty="0" smtClean="0"/>
          </a:p>
          <a:p>
            <a:r>
              <a:rPr lang="en-US" dirty="0" smtClean="0"/>
              <a:t>basic</a:t>
            </a:r>
            <a:r>
              <a:rPr lang="en-US" baseline="0" dirty="0" smtClean="0"/>
              <a:t>8survey: 8 char password, survey scenario</a:t>
            </a:r>
          </a:p>
          <a:p>
            <a:r>
              <a:rPr lang="en-US" baseline="0" dirty="0" smtClean="0"/>
              <a:t>basic8: 8 char password, email scenario</a:t>
            </a:r>
          </a:p>
          <a:p>
            <a:r>
              <a:rPr lang="en-US" baseline="0" dirty="0" err="1" smtClean="0"/>
              <a:t>blacklistEasy</a:t>
            </a:r>
            <a:r>
              <a:rPr lang="en-US" baseline="0" dirty="0" smtClean="0"/>
              <a:t>: 8 char, no dictionary word</a:t>
            </a:r>
          </a:p>
          <a:p>
            <a:r>
              <a:rPr lang="en-US" baseline="0" dirty="0" err="1" smtClean="0"/>
              <a:t>blacklistMedium</a:t>
            </a:r>
            <a:r>
              <a:rPr lang="en-US" baseline="0" dirty="0" smtClean="0"/>
              <a:t>: 8 char, no dictionary word, better dictionary</a:t>
            </a:r>
          </a:p>
          <a:p>
            <a:r>
              <a:rPr lang="en-US" baseline="0" dirty="0" smtClean="0"/>
              <a:t>dictionary 8: 8 char, may not contain dictionary word, removed non-alphabetic chars before checking</a:t>
            </a:r>
          </a:p>
          <a:p>
            <a:r>
              <a:rPr lang="en-US" baseline="0" dirty="0" err="1" smtClean="0"/>
              <a:t>blacklistHard</a:t>
            </a:r>
            <a:r>
              <a:rPr lang="en-US" baseline="0" dirty="0" smtClean="0"/>
              <a:t>: 8 char, blacklist created from cracked list instead of </a:t>
            </a:r>
            <a:r>
              <a:rPr lang="en-US" baseline="0" dirty="0" err="1" smtClean="0"/>
              <a:t>english</a:t>
            </a:r>
            <a:r>
              <a:rPr lang="en-US" baseline="0" dirty="0" smtClean="0"/>
              <a:t> dictionary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comprehensive8: 8 char,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including an uppercase and lowercase letter, a symbol, and a digit. It may not contain a dictionary word.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 16 char password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[a warning on targeted attacks]: IBM red team using 80 GPUs w/ Windows' NT LAN Manager hash format cracked basic 8 char passwords (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upper case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chars) in 30 seconds-9 minutes,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avg</a:t>
            </a:r>
            <a:r>
              <a:rPr lang="en-US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45mins-max 1.5hrs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full </a:t>
            </a:r>
            <a:r>
              <a:rPr lang="en-US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keyboard characters https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://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securityintelligence.com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/the-inconvenient-truth-about-your-eight-character-password/</a:t>
            </a: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77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www.guanotronic.com</a:t>
            </a:r>
            <a:r>
              <a:rPr lang="en-US" dirty="0" smtClean="0"/>
              <a:t>/~serge/papers/chi11b.pdf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71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pages.nist.gov</a:t>
            </a:r>
            <a:r>
              <a:rPr lang="en-US" dirty="0" smtClean="0"/>
              <a:t>/800-63-3/sp800-63b.html#memsecret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74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73% of accounts use duplicated passwords (US</a:t>
            </a:r>
            <a:r>
              <a:rPr lang="en-US" baseline="0" dirty="0" smtClean="0"/>
              <a:t> &amp; UK sample)</a:t>
            </a:r>
          </a:p>
          <a:p>
            <a:r>
              <a:rPr lang="en-US" baseline="0" dirty="0" smtClean="0"/>
              <a:t>54% of users us &lt;=5 passwords for everything</a:t>
            </a:r>
          </a:p>
          <a:p>
            <a:r>
              <a:rPr lang="en-US" baseline="0" dirty="0" smtClean="0"/>
              <a:t>47% of users rely on passwords that haven't been changed in 5 years</a:t>
            </a:r>
            <a:endParaRPr lang="en-US" dirty="0" smtClean="0"/>
          </a:p>
          <a:p>
            <a:r>
              <a:rPr lang="en-US" dirty="0" smtClean="0"/>
              <a:t>https://</a:t>
            </a:r>
            <a:r>
              <a:rPr lang="en-US" dirty="0" err="1" smtClean="0"/>
              <a:t>www.telesign.com</a:t>
            </a:r>
            <a:r>
              <a:rPr lang="en-US" dirty="0" smtClean="0"/>
              <a:t>/resources/research-and-reports/</a:t>
            </a:r>
            <a:r>
              <a:rPr lang="en-US" dirty="0" err="1" smtClean="0"/>
              <a:t>telesign</a:t>
            </a:r>
            <a:r>
              <a:rPr lang="en-US" dirty="0" smtClean="0"/>
              <a:t>-consumer-account-security-report/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63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[On</a:t>
            </a:r>
            <a:r>
              <a:rPr lang="en-US" baseline="0" dirty="0" smtClean="0"/>
              <a:t> board]: authentication protocol </a:t>
            </a:r>
            <a:endParaRPr lang="en-US" dirty="0" smtClean="0"/>
          </a:p>
          <a:p>
            <a:r>
              <a:rPr lang="en-US" dirty="0" smtClean="0"/>
              <a:t>Discuss: Why not 3'.</a:t>
            </a:r>
            <a:r>
              <a:rPr lang="en-US" baseline="0" dirty="0" smtClean="0"/>
              <a:t> L-&gt;S: </a:t>
            </a:r>
            <a:r>
              <a:rPr lang="en-US" baseline="0" dirty="0" err="1" smtClean="0"/>
              <a:t>uid</a:t>
            </a:r>
            <a:r>
              <a:rPr lang="en-US" baseline="0" dirty="0" smtClean="0"/>
              <a:t>, h(p)</a:t>
            </a:r>
          </a:p>
          <a:p>
            <a:endParaRPr lang="en-US" baseline="0" dirty="0" smtClean="0"/>
          </a:p>
          <a:p>
            <a:r>
              <a:rPr lang="en-US" dirty="0" smtClean="0">
                <a:latin typeface="Cronos Pro" charset="0"/>
                <a:ea typeface="Cronos Pro" charset="0"/>
                <a:cs typeface="Cronos Pro" charset="0"/>
              </a:rPr>
              <a:t>Counterintuitive:  From user’s perspective, sending plaintext password is better!</a:t>
            </a:r>
          </a:p>
          <a:p>
            <a:pPr lvl="1"/>
            <a:r>
              <a:rPr lang="en-US" dirty="0" smtClean="0">
                <a:latin typeface="Cronos Pro" charset="0"/>
                <a:ea typeface="Cronos Pro" charset="0"/>
                <a:cs typeface="Cronos Pro" charset="0"/>
              </a:rPr>
              <a:t>When password database leaked, 3’ immediately enables attacker to authenticate, whereas 3 forces attacker to invert hash</a:t>
            </a:r>
          </a:p>
          <a:p>
            <a:r>
              <a:rPr lang="en-US" dirty="0" smtClean="0">
                <a:latin typeface="Cronos Pro" charset="0"/>
                <a:ea typeface="Cronos Pro" charset="0"/>
                <a:cs typeface="Cronos Pro" charset="0"/>
              </a:rPr>
              <a:t>From the two machines’ perspectives, about the same:  one hash computation</a:t>
            </a:r>
          </a:p>
          <a:p>
            <a:r>
              <a:rPr lang="en-US" dirty="0" smtClean="0">
                <a:latin typeface="Cronos Pro" charset="0"/>
                <a:ea typeface="Cronos Pro" charset="0"/>
                <a:cs typeface="Cronos Pro" charset="0"/>
              </a:rPr>
              <a:t>From DY adversary’s perspective, the same:  can replay either message if security of channel is broken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20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aka offline guessing attacks</a:t>
            </a:r>
          </a:p>
          <a:p>
            <a:endParaRPr lang="en-US" dirty="0" smtClean="0"/>
          </a:p>
          <a:p>
            <a:r>
              <a:rPr lang="en-US" dirty="0" smtClean="0"/>
              <a:t>https://</a:t>
            </a:r>
            <a:r>
              <a:rPr lang="en-US" dirty="0" err="1" smtClean="0"/>
              <a:t>haveibeenpwned.com</a:t>
            </a:r>
            <a:r>
              <a:rPr lang="en-US" dirty="0" smtClean="0"/>
              <a:t>/</a:t>
            </a:r>
            <a:r>
              <a:rPr lang="en-US" smtClean="0"/>
              <a:t>PwnedWebsites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13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make every user's stored hashed password different, even if they chose the same password</a:t>
            </a:r>
          </a:p>
          <a:p>
            <a:pPr lvl="1"/>
            <a:r>
              <a:rPr lang="en-US" dirty="0" smtClean="0"/>
              <a:t>make passwords effectively be from larger space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651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[On</a:t>
            </a:r>
            <a:r>
              <a:rPr lang="en-US" baseline="0" dirty="0" smtClean="0"/>
              <a:t> board]: authentication protocol</a:t>
            </a:r>
            <a:endParaRPr lang="en-US" dirty="0" smtClean="0"/>
          </a:p>
          <a:p>
            <a:r>
              <a:rPr lang="en-US" dirty="0" smtClean="0"/>
              <a:t>Salt needs to be unique even across systems; easiest way to achieve is to choose randomly</a:t>
            </a:r>
          </a:p>
          <a:p>
            <a:r>
              <a:rPr lang="en-US" dirty="0" smtClean="0"/>
              <a:t>Length of salt should be related to strength of cryptography employed in rest of system</a:t>
            </a:r>
          </a:p>
          <a:p>
            <a:r>
              <a:rPr lang="en-US" dirty="0" smtClean="0"/>
              <a:t>[Evaluation]:</a:t>
            </a:r>
            <a:r>
              <a:rPr lang="en-US" baseline="0" dirty="0" smtClean="0"/>
              <a:t> https://</a:t>
            </a:r>
            <a:r>
              <a:rPr lang="en-US" baseline="0" dirty="0" err="1" smtClean="0"/>
              <a:t>securityintelligence.com</a:t>
            </a:r>
            <a:r>
              <a:rPr lang="en-US" baseline="0" dirty="0" smtClean="0"/>
              <a:t>/the-inconvenient-truth-about-your-eight-character-password/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789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Salt needs to be unique even across systems; easiest way to achieve is to choose randomly</a:t>
            </a:r>
          </a:p>
          <a:p>
            <a:r>
              <a:rPr lang="en-US" dirty="0" smtClean="0"/>
              <a:t>Length of salt should be related to strength of cryptography employed in rest of 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052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scrypt</a:t>
            </a:r>
            <a:r>
              <a:rPr lang="en-US" dirty="0" smtClean="0"/>
              <a:t> recommended for</a:t>
            </a:r>
            <a:r>
              <a:rPr lang="en-US" baseline="0" dirty="0" smtClean="0"/>
              <a:t> memory hardness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22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Authentication:</a:t>
            </a:r>
            <a:r>
              <a:rPr lang="en-US" baseline="0" dirty="0" smtClean="0"/>
              <a:t>  passwords, digital signatures, EV certificates in browsers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Authorization:  file permissions, firewalls, visibility restrictions in FB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Audit:  log files, log browsers, intrusion detection systems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102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671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457200"/>
            <a:r>
              <a:rPr lang="en-US" dirty="0" smtClean="0"/>
              <a:t>Could use to </a:t>
            </a:r>
            <a:r>
              <a:rPr lang="en-US" dirty="0" smtClean="0">
                <a:solidFill>
                  <a:schemeClr val="accent2"/>
                </a:solidFill>
              </a:rPr>
              <a:t>store passwords </a:t>
            </a:r>
          </a:p>
          <a:p>
            <a:pPr marL="514350" indent="-457200"/>
            <a:r>
              <a:rPr lang="en-US" dirty="0" smtClean="0"/>
              <a:t>F(p,s,c,1) is essentially what we agreed to store for salted and iterated-hash protected passwords</a:t>
            </a:r>
          </a:p>
          <a:p>
            <a:r>
              <a:rPr lang="en-US" dirty="0" smtClean="0"/>
              <a:t>But easier to attack</a:t>
            </a:r>
            <a:r>
              <a:rPr lang="en-US" baseline="0" dirty="0" smtClean="0"/>
              <a:t> speed than </a:t>
            </a:r>
            <a:r>
              <a:rPr lang="en-US" baseline="0" dirty="0" err="1" smtClean="0"/>
              <a:t>scrypt</a:t>
            </a:r>
            <a:r>
              <a:rPr lang="en-US" baseline="0" dirty="0" smtClean="0"/>
              <a:t>/</a:t>
            </a:r>
            <a:r>
              <a:rPr lang="en-US" baseline="0" dirty="0" err="1" smtClean="0"/>
              <a:t>bcrypt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Note: Argon2 also key derivation, but less standard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83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[</a:t>
            </a:r>
            <a:r>
              <a:rPr lang="en-US" noProof="0" dirty="0" err="1" smtClean="0"/>
              <a:t>Cranor</a:t>
            </a:r>
            <a:r>
              <a:rPr lang="en-US" noProof="0" dirty="0" smtClean="0"/>
              <a:t> 2016]: https://</a:t>
            </a:r>
            <a:r>
              <a:rPr lang="en-US" noProof="0" dirty="0" err="1" smtClean="0"/>
              <a:t>www.ftc.gov</a:t>
            </a:r>
            <a:r>
              <a:rPr lang="en-US" noProof="0" dirty="0" smtClean="0"/>
              <a:t>/news-events/blogs/</a:t>
            </a:r>
            <a:r>
              <a:rPr lang="en-US" noProof="0" dirty="0" err="1" smtClean="0"/>
              <a:t>techftc</a:t>
            </a:r>
            <a:r>
              <a:rPr lang="en-US" noProof="0" dirty="0" smtClean="0"/>
              <a:t>/2016/03/time-rethink-mandatory-password-changes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When users do change passwords, they change them predictably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Foreknowledge of expiration causes users to choose weaker passwords</a:t>
            </a:r>
          </a:p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288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2"/>
                </a:solidFill>
              </a:rPr>
              <a:t>[</a:t>
            </a:r>
            <a:r>
              <a:rPr lang="en-US" dirty="0" err="1" smtClean="0">
                <a:solidFill>
                  <a:schemeClr val="tx2"/>
                </a:solidFill>
              </a:rPr>
              <a:t>Bonneau</a:t>
            </a:r>
            <a:r>
              <a:rPr lang="en-US" dirty="0" smtClean="0">
                <a:solidFill>
                  <a:schemeClr val="tx2"/>
                </a:solidFill>
              </a:rPr>
              <a:t> et al. 2012]</a:t>
            </a:r>
            <a:r>
              <a:rPr lang="en-US" baseline="0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https://</a:t>
            </a:r>
            <a:r>
              <a:rPr lang="en-US" dirty="0" err="1" smtClean="0"/>
              <a:t>www.cl.cam.ac.uk</a:t>
            </a:r>
            <a:r>
              <a:rPr lang="en-US" dirty="0" smtClean="0"/>
              <a:t>/~fms27/papers/2012-BonneauHerOorSta-password--</a:t>
            </a:r>
            <a:r>
              <a:rPr lang="en-US" dirty="0" err="1" smtClean="0"/>
              <a:t>oakland.pdf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370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2"/>
                </a:solidFill>
              </a:rPr>
              <a:t>[</a:t>
            </a:r>
            <a:r>
              <a:rPr lang="en-US" dirty="0" err="1" smtClean="0">
                <a:solidFill>
                  <a:schemeClr val="tx2"/>
                </a:solidFill>
              </a:rPr>
              <a:t>Bonneau</a:t>
            </a:r>
            <a:r>
              <a:rPr lang="en-US" dirty="0" smtClean="0">
                <a:solidFill>
                  <a:schemeClr val="tx2"/>
                </a:solidFill>
              </a:rPr>
              <a:t> et al. 2012]</a:t>
            </a:r>
            <a:r>
              <a:rPr lang="en-US" baseline="0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https://</a:t>
            </a:r>
            <a:r>
              <a:rPr lang="en-US" dirty="0" err="1" smtClean="0"/>
              <a:t>www.cl.cam.ac.uk</a:t>
            </a:r>
            <a:r>
              <a:rPr lang="en-US" dirty="0" smtClean="0"/>
              <a:t>/~fms27/papers/2012-BonneauHerOorSta-password--</a:t>
            </a:r>
            <a:r>
              <a:rPr lang="en-US" dirty="0" err="1" smtClean="0"/>
              <a:t>oakland.pdf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87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0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User:  </a:t>
            </a:r>
            <a:r>
              <a:rPr lang="en-US" dirty="0" smtClean="0"/>
              <a:t>typically guessable passwords</a:t>
            </a:r>
          </a:p>
          <a:p>
            <a:r>
              <a:rPr lang="en-US" b="1" dirty="0" smtClean="0"/>
              <a:t>System:  </a:t>
            </a:r>
          </a:p>
          <a:p>
            <a:pPr lvl="1"/>
            <a:r>
              <a:rPr lang="en-US" dirty="0" smtClean="0"/>
              <a:t>can produce hard-to-guess passwords (e.g., random ASCII character strings)</a:t>
            </a:r>
          </a:p>
          <a:p>
            <a:pPr lvl="1"/>
            <a:r>
              <a:rPr lang="en-US" dirty="0" smtClean="0"/>
              <a:t>but users can't remember them</a:t>
            </a:r>
          </a:p>
          <a:p>
            <a:pPr lvl="1"/>
            <a:r>
              <a:rPr lang="en-US" dirty="0" smtClean="0"/>
              <a:t>some systems use default passwords (bad!)</a:t>
            </a:r>
          </a:p>
          <a:p>
            <a:r>
              <a:rPr lang="en-US" b="1" dirty="0" smtClean="0"/>
              <a:t>Administrator:  </a:t>
            </a:r>
            <a:r>
              <a:rPr lang="en-US" dirty="0" smtClean="0"/>
              <a:t>reduces to one of the above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90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Password</a:t>
            </a:r>
            <a:r>
              <a:rPr lang="en-US" baseline="0" dirty="0" smtClean="0"/>
              <a:t> frequency source: </a:t>
            </a:r>
            <a:r>
              <a:rPr lang="en-US" dirty="0" smtClean="0"/>
              <a:t>https://</a:t>
            </a:r>
            <a:r>
              <a:rPr lang="en-US" dirty="0" err="1" smtClean="0"/>
              <a:t>www.teamsid.com</a:t>
            </a:r>
            <a:r>
              <a:rPr lang="en-US" dirty="0" smtClean="0"/>
              <a:t>/worst-passwords-2017-full-list/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Password distribution source: 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Skyhigh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Networks]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35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User:  </a:t>
            </a:r>
            <a:r>
              <a:rPr lang="en-US" dirty="0" smtClean="0"/>
              <a:t>typically guessable passwords</a:t>
            </a:r>
          </a:p>
          <a:p>
            <a:r>
              <a:rPr lang="en-US" b="1" dirty="0" smtClean="0"/>
              <a:t>System:  </a:t>
            </a:r>
          </a:p>
          <a:p>
            <a:pPr lvl="1"/>
            <a:r>
              <a:rPr lang="en-US" dirty="0" smtClean="0"/>
              <a:t>can produce hard-to-guess passwords (e.g., random ASCII character strings)</a:t>
            </a:r>
          </a:p>
          <a:p>
            <a:pPr lvl="1"/>
            <a:r>
              <a:rPr lang="en-US" dirty="0" smtClean="0"/>
              <a:t>but users can't remember them</a:t>
            </a:r>
          </a:p>
          <a:p>
            <a:pPr lvl="1"/>
            <a:r>
              <a:rPr lang="en-US" dirty="0" smtClean="0"/>
              <a:t>some systems use default passwords (bad!)</a:t>
            </a:r>
          </a:p>
          <a:p>
            <a:r>
              <a:rPr lang="en-US" b="1" dirty="0" smtClean="0"/>
              <a:t>Administrator:  </a:t>
            </a:r>
            <a:r>
              <a:rPr lang="en-US" dirty="0" smtClean="0"/>
              <a:t>reduces to one of the above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9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</a:t>
            </a:r>
            <a:r>
              <a:rPr lang="en-US" dirty="0" err="1" smtClean="0"/>
              <a:t>www.ece.cmu.edu</a:t>
            </a:r>
            <a:r>
              <a:rPr lang="en-US" dirty="0" smtClean="0"/>
              <a:t>/~</a:t>
            </a:r>
            <a:r>
              <a:rPr lang="en-US" dirty="0" err="1" smtClean="0"/>
              <a:t>lbauer</a:t>
            </a:r>
            <a:r>
              <a:rPr lang="en-US" dirty="0" smtClean="0"/>
              <a:t>/papers/2012/oakland2012-guessing.pdf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39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[Weir et al. 2010]: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79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[Kelley et al. 2012]:</a:t>
            </a:r>
            <a:r>
              <a:rPr lang="en-US" baseline="0" dirty="0" smtClean="0"/>
              <a:t> </a:t>
            </a:r>
            <a:r>
              <a:rPr lang="en-US" dirty="0" smtClean="0"/>
              <a:t>https://</a:t>
            </a:r>
            <a:r>
              <a:rPr lang="en-US" dirty="0" err="1" smtClean="0"/>
              <a:t>www.ece.cmu.edu</a:t>
            </a:r>
            <a:r>
              <a:rPr lang="en-US" dirty="0" smtClean="0"/>
              <a:t>/~</a:t>
            </a:r>
            <a:r>
              <a:rPr lang="en-US" dirty="0" err="1" smtClean="0"/>
              <a:t>lbauer</a:t>
            </a:r>
            <a:r>
              <a:rPr lang="en-US" dirty="0" smtClean="0"/>
              <a:t>/papers/2012/oakland2012-guessing.pdf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86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10/24/18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10/24/18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58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ysClr val="windowText" lastClr="000000"/>
              </a:gs>
              <a:gs pos="80000">
                <a:sysClr val="windowText" lastClr="000000">
                  <a:lumMod val="75000"/>
                  <a:lumOff val="25000"/>
                </a:sysClr>
              </a:gs>
              <a:gs pos="100000">
                <a:sysClr val="windowText" lastClr="000000">
                  <a:lumMod val="75000"/>
                  <a:lumOff val="25000"/>
                </a:sysClr>
              </a:gs>
            </a:gsLst>
            <a:lin ang="13500000" scaled="1"/>
            <a:tileRect/>
          </a:gra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7F0007">
                  <a:alpha val="67059"/>
                </a:srgbClr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10/24/18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nvlpubs.nist.gov/nistpubs/SpecialPublications/NIST.SP.800-63-2.pd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schneier.com/essay-148.html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wmf"/><Relationship Id="rId3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tools.ietf.org/html/rfc8018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CS 181S		       		         October 24, 2018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2"/>
            <a:ext cx="7848600" cy="631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Lecture 12: Passwords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3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characterize strength?</a:t>
            </a:r>
          </a:p>
          <a:p>
            <a:r>
              <a:rPr lang="en-US" b="1" dirty="0" smtClean="0"/>
              <a:t>One Approach: </a:t>
            </a:r>
            <a:r>
              <a:rPr lang="en-US" dirty="0" smtClean="0"/>
              <a:t>Difficulty to brute force—"strength" or "security level"</a:t>
            </a:r>
          </a:p>
          <a:p>
            <a:pPr lvl="1"/>
            <a:r>
              <a:rPr lang="en-US" dirty="0" smtClean="0"/>
              <a:t>Recall:  if 2^X guesses required, strength is X</a:t>
            </a:r>
          </a:p>
          <a:p>
            <a:r>
              <a:rPr lang="en-US" dirty="0" smtClean="0"/>
              <a:t>Suppose passwords are L characters long from an alphabet of N characters</a:t>
            </a:r>
          </a:p>
          <a:p>
            <a:pPr lvl="1"/>
            <a:r>
              <a:rPr lang="en-US" dirty="0" smtClean="0"/>
              <a:t>Then N^L possible passwords</a:t>
            </a:r>
          </a:p>
          <a:p>
            <a:pPr lvl="1"/>
            <a:r>
              <a:rPr lang="en-US" dirty="0" smtClean="0"/>
              <a:t>Solve for X in 2^X = N^L</a:t>
            </a:r>
          </a:p>
          <a:p>
            <a:pPr lvl="1"/>
            <a:r>
              <a:rPr lang="en-US" dirty="0" smtClean="0"/>
              <a:t>Get X = L log</a:t>
            </a:r>
            <a:r>
              <a:rPr lang="en-US" baseline="-25000" dirty="0" smtClean="0"/>
              <a:t>2</a:t>
            </a:r>
            <a:r>
              <a:rPr lang="en-US" dirty="0" smtClean="0"/>
              <a:t> N</a:t>
            </a:r>
          </a:p>
          <a:p>
            <a:pPr lvl="1"/>
            <a:r>
              <a:rPr lang="en-US" dirty="0" smtClean="0"/>
              <a:t>This X is aka </a:t>
            </a:r>
            <a:r>
              <a:rPr lang="en-US" dirty="0" smtClean="0">
                <a:solidFill>
                  <a:srgbClr val="0070C0"/>
                </a:solidFill>
              </a:rPr>
              <a:t>entropy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of password</a:t>
            </a:r>
          </a:p>
          <a:p>
            <a:pPr lvl="2"/>
            <a:r>
              <a:rPr lang="en-US" dirty="0" smtClean="0"/>
              <a:t>Assuming every password is equally likely, X is the </a:t>
            </a:r>
            <a:r>
              <a:rPr lang="en-US" i="1" dirty="0" smtClean="0"/>
              <a:t>Shannon entropy of the probability distribution</a:t>
            </a:r>
            <a:r>
              <a:rPr lang="en-US" dirty="0" smtClean="0"/>
              <a:t> (cf. Information Theory)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20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 of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Option A: 8 </a:t>
            </a:r>
            <a:r>
              <a:rPr lang="en-US" dirty="0"/>
              <a:t>character passwords chosen uniformly at random from 26 character alphabet</a:t>
            </a:r>
          </a:p>
          <a:p>
            <a:pPr lvl="1"/>
            <a:r>
              <a:rPr lang="en-US" dirty="0"/>
              <a:t>entropy of 8 log</a:t>
            </a:r>
            <a:r>
              <a:rPr lang="en-US" baseline="-25000" dirty="0"/>
              <a:t>2</a:t>
            </a:r>
            <a:r>
              <a:rPr lang="en-US" dirty="0"/>
              <a:t> 26 ≈ 37 </a:t>
            </a:r>
            <a:r>
              <a:rPr lang="en-US" dirty="0" smtClean="0"/>
              <a:t>bits</a:t>
            </a:r>
          </a:p>
          <a:p>
            <a:pPr lvl="1"/>
            <a:r>
              <a:rPr lang="en-US" dirty="0" smtClean="0"/>
              <a:t>but that means </a:t>
            </a:r>
            <a:r>
              <a:rPr lang="en-US" dirty="0" err="1" smtClean="0"/>
              <a:t>abcdefgh</a:t>
            </a:r>
            <a:r>
              <a:rPr lang="en-US" dirty="0" smtClean="0"/>
              <a:t> equally likely as </a:t>
            </a:r>
            <a:r>
              <a:rPr lang="en-US" dirty="0" err="1" smtClean="0"/>
              <a:t>ifhslgqz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Option B: 1 word chosen at random from entire vocabulary</a:t>
            </a:r>
          </a:p>
          <a:p>
            <a:pPr lvl="1"/>
            <a:r>
              <a:rPr lang="en-US" dirty="0" smtClean="0"/>
              <a:t>average high-school graduate:  50k word vocabulary</a:t>
            </a:r>
          </a:p>
          <a:p>
            <a:pPr lvl="1"/>
            <a:r>
              <a:rPr lang="en-US" dirty="0" smtClean="0"/>
              <a:t>entropy </a:t>
            </a:r>
            <a:r>
              <a:rPr lang="en-US" dirty="0"/>
              <a:t>of log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smtClean="0"/>
              <a:t>50k </a:t>
            </a:r>
            <a:r>
              <a:rPr lang="en-US" dirty="0"/>
              <a:t>≈ </a:t>
            </a:r>
            <a:r>
              <a:rPr lang="en-US" dirty="0" smtClean="0"/>
              <a:t>16 </a:t>
            </a:r>
            <a:r>
              <a:rPr lang="en-US" dirty="0"/>
              <a:t>bits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7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Recipes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Problem:  </a:t>
            </a:r>
            <a:r>
              <a:rPr lang="en-US" dirty="0"/>
              <a:t>guide users into choosing strong </a:t>
            </a:r>
            <a:r>
              <a:rPr lang="en-US" dirty="0" smtClean="0"/>
              <a:t>passwords</a:t>
            </a:r>
          </a:p>
          <a:p>
            <a:r>
              <a:rPr lang="en-US" b="1" dirty="0" smtClean="0"/>
              <a:t>Solution: </a:t>
            </a:r>
            <a:r>
              <a:rPr lang="en-US" b="1" dirty="0" smtClean="0">
                <a:solidFill>
                  <a:schemeClr val="accent2"/>
                </a:solidFill>
              </a:rPr>
              <a:t>password recipes </a:t>
            </a:r>
            <a:r>
              <a:rPr lang="en-US" dirty="0" smtClean="0"/>
              <a:t>are rules for composing passwords</a:t>
            </a:r>
            <a:endParaRPr lang="en-US" dirty="0"/>
          </a:p>
          <a:p>
            <a:pPr lvl="1"/>
            <a:r>
              <a:rPr lang="en-US" dirty="0" smtClean="0"/>
              <a:t>e.g</a:t>
            </a:r>
            <a:r>
              <a:rPr lang="en-US" dirty="0"/>
              <a:t>., must have at least one number and one punctuation symbol and one upper case letter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611328"/>
            <a:ext cx="4876800" cy="324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7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Entropy estimates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[NIST 2006 based on experiments by Shannon]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(assuming English and use of 94 characters from keyboard)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character:  4 bits</a:t>
            </a:r>
          </a:p>
          <a:p>
            <a:pPr lvl="1"/>
            <a:r>
              <a:rPr lang="en-US" dirty="0" smtClean="0"/>
              <a:t>next 7 characters:  2 bits per character</a:t>
            </a:r>
          </a:p>
          <a:p>
            <a:pPr lvl="1"/>
            <a:r>
              <a:rPr lang="en-US" dirty="0" smtClean="0"/>
              <a:t>characters 9..20:  1.5 bits per character</a:t>
            </a:r>
          </a:p>
          <a:p>
            <a:pPr lvl="1"/>
            <a:r>
              <a:rPr lang="en-US" dirty="0" smtClean="0"/>
              <a:t>characters 21+:  1 bit per character</a:t>
            </a:r>
          </a:p>
          <a:p>
            <a:pPr lvl="1"/>
            <a:r>
              <a:rPr lang="en-US" dirty="0" smtClean="0"/>
              <a:t>user forced to use lower &amp; upper case and non-</a:t>
            </a:r>
            <a:r>
              <a:rPr lang="en-US" dirty="0" err="1" smtClean="0"/>
              <a:t>alphabetics</a:t>
            </a:r>
            <a:r>
              <a:rPr lang="en-US" dirty="0" smtClean="0"/>
              <a:t>:  flat bonus of 6 bits</a:t>
            </a:r>
          </a:p>
          <a:p>
            <a:pPr lvl="1"/>
            <a:r>
              <a:rPr lang="en-US" dirty="0" smtClean="0"/>
              <a:t>prohibition of passwords found in a 50k word dictionary:  0 to 6 bits, depending on password length</a:t>
            </a:r>
          </a:p>
        </p:txBody>
      </p:sp>
    </p:spTree>
    <p:extLst>
      <p:ext uri="{BB962C8B-B14F-4D97-AF65-F5344CB8AC3E}">
        <p14:creationId xmlns:p14="http://schemas.microsoft.com/office/powerpoint/2010/main" val="44830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But: </a:t>
            </a:r>
          </a:p>
          <a:p>
            <a:r>
              <a:rPr lang="en-US" i="1" dirty="0" smtClean="0"/>
              <a:t>"[NIST's] notion </a:t>
            </a:r>
            <a:r>
              <a:rPr lang="en-US" i="1" dirty="0"/>
              <a:t>of </a:t>
            </a:r>
            <a:r>
              <a:rPr lang="en-US" i="1" dirty="0" smtClean="0">
                <a:solidFill>
                  <a:srgbClr val="0070C0"/>
                </a:solidFill>
              </a:rPr>
              <a:t>password entropy...does not provide </a:t>
            </a:r>
            <a:r>
              <a:rPr lang="en-US" i="1" dirty="0">
                <a:solidFill>
                  <a:srgbClr val="0070C0"/>
                </a:solidFill>
              </a:rPr>
              <a:t>a valid metric for measuring the security </a:t>
            </a:r>
            <a:r>
              <a:rPr lang="en-US" i="1" dirty="0"/>
              <a:t>provided </a:t>
            </a:r>
            <a:r>
              <a:rPr lang="en-US" i="1" dirty="0" smtClean="0"/>
              <a:t>by password </a:t>
            </a:r>
            <a:r>
              <a:rPr lang="en-US" i="1" dirty="0"/>
              <a:t>creation policies</a:t>
            </a:r>
            <a:r>
              <a:rPr lang="en-US" i="1" dirty="0" smtClean="0"/>
              <a:t>."</a:t>
            </a:r>
          </a:p>
          <a:p>
            <a:r>
              <a:rPr lang="en-US" dirty="0" smtClean="0"/>
              <a:t>Underlying problem:  Shannon entropy not a good predictor of how quickly attackers can crack passwords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46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Cracking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Evaluate recipes based on</a:t>
            </a:r>
          </a:p>
          <a:p>
            <a:pPr lvl="1"/>
            <a:r>
              <a:rPr lang="en-US" dirty="0" smtClean="0"/>
              <a:t>percentage of passwords cracked</a:t>
            </a:r>
          </a:p>
          <a:p>
            <a:pPr lvl="1"/>
            <a:r>
              <a:rPr lang="en-US" dirty="0" smtClean="0"/>
              <a:t>number of guesses required to crack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Example recipes: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≥ 8 characters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≥ 8 characters, no blacklisted words  </a:t>
            </a:r>
            <a:r>
              <a:rPr lang="en-US" dirty="0"/>
              <a:t>...with various </a:t>
            </a:r>
            <a:r>
              <a:rPr lang="en-US" dirty="0" smtClean="0"/>
              <a:t>blacklists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≥ 8 characters, no blacklisted words, one uppercase, lowercase, symbol, and digit ("comprehensive", c8</a:t>
            </a:r>
            <a:r>
              <a:rPr lang="en-US" dirty="0"/>
              <a:t>)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≥ 16 characters ("passphrase", b16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Results...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5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Recipe comparison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752599"/>
            <a:ext cx="8950712" cy="4368799"/>
          </a:xfrm>
        </p:spPr>
      </p:pic>
    </p:spTree>
    <p:extLst>
      <p:ext uri="{BB962C8B-B14F-4D97-AF65-F5344CB8AC3E}">
        <p14:creationId xmlns:p14="http://schemas.microsoft.com/office/powerpoint/2010/main" val="80649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Recipe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</a:t>
            </a:r>
            <a:r>
              <a:rPr lang="en-US" dirty="0" smtClean="0">
                <a:solidFill>
                  <a:srgbClr val="0070C0"/>
                </a:solidFill>
              </a:rPr>
              <a:t>omprehensive recipe (comprehensive8) makes it hard </a:t>
            </a:r>
            <a:r>
              <a:rPr lang="en-US" dirty="0" smtClean="0"/>
              <a:t>to crack passwords</a:t>
            </a:r>
          </a:p>
          <a:p>
            <a:pPr lvl="1"/>
            <a:r>
              <a:rPr lang="en-US" dirty="0" smtClean="0"/>
              <a:t>Doesn’t that contradict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[Weir 2010]</a:t>
            </a:r>
            <a:r>
              <a:rPr lang="en-US" dirty="0" smtClean="0"/>
              <a:t>?  </a:t>
            </a:r>
          </a:p>
          <a:p>
            <a:pPr lvl="1"/>
            <a:r>
              <a:rPr lang="en-US" dirty="0" smtClean="0"/>
              <a:t>No:  even if NIST's Shannon entropy estimates are quantitatively invalid </a:t>
            </a:r>
            <a:r>
              <a:rPr lang="en-US" b="1" dirty="0" smtClean="0"/>
              <a:t>in general</a:t>
            </a:r>
            <a:r>
              <a:rPr lang="en-US" dirty="0" smtClean="0"/>
              <a:t>, c8 in particular is hard to crack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But blacklists make passwords almost as hard to crack</a:t>
            </a:r>
          </a:p>
          <a:p>
            <a:r>
              <a:rPr lang="en-US" dirty="0" smtClean="0"/>
              <a:t>And </a:t>
            </a:r>
            <a:r>
              <a:rPr lang="en-US" dirty="0" smtClean="0">
                <a:solidFill>
                  <a:schemeClr val="accent2"/>
                </a:solidFill>
              </a:rPr>
              <a:t>passphrases (basic16) are hard to crack and are more usable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Komanduri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2011]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Easier to create</a:t>
            </a:r>
          </a:p>
          <a:p>
            <a:pPr lvl="1"/>
            <a:r>
              <a:rPr lang="en-US" dirty="0" smtClean="0"/>
              <a:t>Easier to remember</a:t>
            </a:r>
          </a:p>
          <a:p>
            <a:pPr lvl="1"/>
            <a:r>
              <a:rPr lang="en-US" dirty="0"/>
              <a:t>Threat to validity:  maybe state-of-art crackers would improve to handle passphrases if people were required to use them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86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sword_streng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572908"/>
            <a:ext cx="7696200" cy="625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5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NIST (2017) recommends:</a:t>
            </a:r>
          </a:p>
          <a:p>
            <a:r>
              <a:rPr lang="en-US" dirty="0" smtClean="0"/>
              <a:t>minimum of 8 characters </a:t>
            </a:r>
          </a:p>
          <a:p>
            <a:r>
              <a:rPr lang="en-US" dirty="0" smtClean="0"/>
              <a:t>up to 64 characters should be accepted </a:t>
            </a:r>
          </a:p>
          <a:p>
            <a:r>
              <a:rPr lang="en-US" dirty="0" smtClean="0"/>
              <a:t>blacklist compromised values</a:t>
            </a:r>
          </a:p>
          <a:p>
            <a:r>
              <a:rPr lang="en-US" dirty="0" smtClean="0"/>
              <a:t>no other security requirements</a:t>
            </a:r>
          </a:p>
        </p:txBody>
      </p:sp>
    </p:spTree>
    <p:extLst>
      <p:ext uri="{BB962C8B-B14F-4D97-AF65-F5344CB8AC3E}">
        <p14:creationId xmlns:p14="http://schemas.microsoft.com/office/powerpoint/2010/main" val="11811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were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3786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3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Authentication:  </a:t>
            </a:r>
            <a:r>
              <a:rPr lang="en-US" dirty="0">
                <a:solidFill>
                  <a:srgbClr val="000000"/>
                </a:solidFill>
              </a:rPr>
              <a:t>mechanisms that bind principals to actions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Authorization:  </a:t>
            </a:r>
            <a:r>
              <a:rPr lang="en-US" dirty="0" smtClean="0">
                <a:solidFill>
                  <a:srgbClr val="000000"/>
                </a:solidFill>
              </a:rPr>
              <a:t>mechanisms that govern whether actions are permitted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Audit:  </a:t>
            </a:r>
            <a:r>
              <a:rPr lang="en-US" dirty="0" smtClean="0">
                <a:solidFill>
                  <a:srgbClr val="000000"/>
                </a:solidFill>
              </a:rPr>
              <a:t>mechanisms that record and review actions</a:t>
            </a:r>
            <a:endParaRPr lang="en-US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8" name="Picture 7" descr="door lock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18" y="3143130"/>
            <a:ext cx="868544" cy="868544"/>
          </a:xfrm>
          <a:prstGeom prst="rect">
            <a:avLst/>
          </a:prstGeom>
        </p:spPr>
      </p:pic>
      <p:pic>
        <p:nvPicPr>
          <p:cNvPr id="9" name="Picture 8" descr="L-SC-Everest29-Ke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732" y="2530951"/>
            <a:ext cx="897562" cy="448781"/>
          </a:xfrm>
          <a:prstGeom prst="rect">
            <a:avLst/>
          </a:prstGeom>
        </p:spPr>
      </p:pic>
      <p:pic>
        <p:nvPicPr>
          <p:cNvPr id="10" name="Picture 9" descr="Security-Camer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983" y="4220848"/>
            <a:ext cx="826979" cy="69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6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password Storage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Passwords typically stored in a file or database indexed by username</a:t>
            </a:r>
          </a:p>
          <a:p>
            <a:r>
              <a:rPr lang="en-US" b="1" dirty="0" smtClean="0"/>
              <a:t>Strawman idea:  </a:t>
            </a:r>
            <a:r>
              <a:rPr lang="en-US" dirty="0" smtClean="0"/>
              <a:t>store passwords in plaintext</a:t>
            </a:r>
          </a:p>
          <a:p>
            <a:pPr lvl="1"/>
            <a:r>
              <a:rPr lang="en-US" dirty="0" smtClean="0"/>
              <a:t>requires perfect authorization mechanisms</a:t>
            </a:r>
          </a:p>
          <a:p>
            <a:pPr lvl="1"/>
            <a:r>
              <a:rPr lang="en-US" dirty="0" smtClean="0"/>
              <a:t>requires trusted system administrators</a:t>
            </a:r>
          </a:p>
          <a:p>
            <a:pPr lvl="1"/>
            <a:r>
              <a:rPr lang="en-US" dirty="0" smtClean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2667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Threat Model: Offline Attack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95800" y="1600200"/>
            <a:ext cx="4191000" cy="4876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Adversary can read files from disk 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Adversary can read process memory</a:t>
            </a:r>
          </a:p>
        </p:txBody>
      </p:sp>
      <p:pic>
        <p:nvPicPr>
          <p:cNvPr id="6" name="Picture 2" descr="C:\Users\eleanor\AppData\Local\Microsoft\Windows\Temporary Internet Files\Content.IE5\SJXY5CEI\MC90043593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317893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71500" y="6153090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Note: users make this worse by reusing passwords across systems.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4" b="8511"/>
          <a:stretch/>
        </p:blipFill>
        <p:spPr>
          <a:xfrm>
            <a:off x="4753429" y="1982728"/>
            <a:ext cx="4419600" cy="333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Want: </a:t>
            </a:r>
            <a:r>
              <a:rPr lang="en-US" dirty="0" smtClean="0"/>
              <a:t>a function f such that...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easy to compute and store f(p) for a password 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hard given disclosed f(p) for attacker to recover 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h</a:t>
            </a:r>
            <a:r>
              <a:rPr lang="en-US" dirty="0" smtClean="0"/>
              <a:t>ard to trick system by finding password q </a:t>
            </a:r>
            <a:r>
              <a:rPr lang="en-US" dirty="0" err="1" smtClean="0"/>
              <a:t>s.t.</a:t>
            </a:r>
            <a:r>
              <a:rPr lang="en-US" dirty="0" smtClean="0"/>
              <a:t> q != p yet f(p) = f(q)  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r>
              <a:rPr lang="en-US" dirty="0" smtClean="0"/>
              <a:t>Encryption would work, </a:t>
            </a:r>
            <a:r>
              <a:rPr lang="en-US" dirty="0"/>
              <a:t>but then the key has to live </a:t>
            </a:r>
            <a:r>
              <a:rPr lang="en-US" dirty="0" smtClean="0"/>
              <a:t>somewhere</a:t>
            </a:r>
          </a:p>
          <a:p>
            <a:endParaRPr lang="en-US" dirty="0"/>
          </a:p>
          <a:p>
            <a:r>
              <a:rPr lang="en-US" dirty="0" smtClean="0"/>
              <a:t>Cryptographic hash functions suffice!</a:t>
            </a:r>
          </a:p>
          <a:p>
            <a:pPr lvl="1"/>
            <a:r>
              <a:rPr lang="en-US" dirty="0" smtClean="0"/>
              <a:t>one-way property gives (1) and (2)</a:t>
            </a:r>
          </a:p>
          <a:p>
            <a:pPr lvl="1"/>
            <a:r>
              <a:rPr lang="en-US" dirty="0" smtClean="0"/>
              <a:t>collision resistance gives (3)</a:t>
            </a:r>
          </a:p>
        </p:txBody>
      </p:sp>
    </p:spTree>
    <p:extLst>
      <p:ext uri="{BB962C8B-B14F-4D97-AF65-F5344CB8AC3E}">
        <p14:creationId xmlns:p14="http://schemas.microsoft.com/office/powerpoint/2010/main" val="138830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Hashed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7625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Each user has:</a:t>
            </a:r>
          </a:p>
          <a:p>
            <a:pPr lvl="1"/>
            <a:r>
              <a:rPr lang="en-US" dirty="0" smtClean="0"/>
              <a:t>username </a:t>
            </a:r>
            <a:r>
              <a:rPr lang="en-US" dirty="0" err="1" smtClean="0"/>
              <a:t>uid</a:t>
            </a:r>
            <a:endParaRPr lang="en-US" dirty="0" smtClean="0"/>
          </a:p>
          <a:p>
            <a:pPr lvl="1"/>
            <a:r>
              <a:rPr lang="en-US" dirty="0" smtClean="0"/>
              <a:t>password p</a:t>
            </a:r>
          </a:p>
          <a:p>
            <a:r>
              <a:rPr lang="en-US" dirty="0" smtClean="0"/>
              <a:t>System stores:  </a:t>
            </a:r>
            <a:r>
              <a:rPr lang="en-US" dirty="0" err="1" smtClean="0"/>
              <a:t>uid</a:t>
            </a:r>
            <a:r>
              <a:rPr lang="en-US" dirty="0" smtClean="0"/>
              <a:t>, H(p)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915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Hashed passwords are still vulnerable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Assume:</a:t>
            </a:r>
            <a:r>
              <a:rPr lang="en-US" dirty="0" smtClean="0"/>
              <a:t> attacker does learn password file </a:t>
            </a:r>
            <a:r>
              <a:rPr lang="en-US" i="1" dirty="0" smtClean="0"/>
              <a:t>(offline guessing attack)</a:t>
            </a:r>
          </a:p>
          <a:p>
            <a:r>
              <a:rPr lang="en-US" dirty="0" smtClean="0"/>
              <a:t>Hard to invert:  i.e., </a:t>
            </a:r>
            <a:r>
              <a:rPr lang="en-US" dirty="0"/>
              <a:t>given H(</a:t>
            </a:r>
            <a:r>
              <a:rPr lang="en-US" dirty="0" smtClean="0"/>
              <a:t>p) to compute p</a:t>
            </a:r>
          </a:p>
          <a:p>
            <a:r>
              <a:rPr lang="en-US" dirty="0" smtClean="0"/>
              <a:t>But what if attacker didn't care about inverting hash on arbitrary inputs?</a:t>
            </a:r>
          </a:p>
          <a:p>
            <a:pPr lvl="1"/>
            <a:r>
              <a:rPr lang="en-US" dirty="0" smtClean="0"/>
              <a:t>i.e., only have to succeed on a small set of p's:  p1, p2, ..., </a:t>
            </a:r>
            <a:r>
              <a:rPr lang="en-US" dirty="0" err="1" smtClean="0"/>
              <a:t>pn</a:t>
            </a:r>
            <a:endParaRPr lang="en-US" dirty="0" smtClean="0"/>
          </a:p>
          <a:p>
            <a:r>
              <a:rPr lang="en-US" dirty="0" smtClean="0"/>
              <a:t>Then attacker could build a </a:t>
            </a:r>
            <a:r>
              <a:rPr lang="en-US" dirty="0" smtClean="0">
                <a:solidFill>
                  <a:schemeClr val="accent2"/>
                </a:solidFill>
              </a:rPr>
              <a:t>dictionary</a:t>
            </a:r>
            <a:r>
              <a:rPr lang="en-US" dirty="0" smtClean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81626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Dictionary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b="1" dirty="0" smtClean="0"/>
              <a:t>Dictionary:</a:t>
            </a:r>
          </a:p>
          <a:p>
            <a:pPr lvl="1"/>
            <a:r>
              <a:rPr lang="en-US" dirty="0" smtClean="0"/>
              <a:t>p1, H(p1)</a:t>
            </a:r>
          </a:p>
          <a:p>
            <a:pPr lvl="1"/>
            <a:r>
              <a:rPr lang="en-US" dirty="0" smtClean="0"/>
              <a:t>p2, H(p2)</a:t>
            </a:r>
          </a:p>
          <a:p>
            <a:pPr lvl="1"/>
            <a:r>
              <a:rPr lang="en-US" dirty="0" smtClean="0"/>
              <a:t>...</a:t>
            </a:r>
          </a:p>
          <a:p>
            <a:pPr lvl="1"/>
            <a:r>
              <a:rPr lang="en-US" dirty="0" err="1" smtClean="0"/>
              <a:t>pn</a:t>
            </a:r>
            <a:r>
              <a:rPr lang="en-US" dirty="0" smtClean="0"/>
              <a:t>, H(</a:t>
            </a:r>
            <a:r>
              <a:rPr lang="en-US" dirty="0" err="1" smtClean="0"/>
              <a:t>pn</a:t>
            </a:r>
            <a:r>
              <a:rPr lang="en-US" dirty="0" smtClean="0"/>
              <a:t>)</a:t>
            </a:r>
          </a:p>
          <a:p>
            <a:r>
              <a:rPr lang="en-US" dirty="0" smtClean="0"/>
              <a:t>Dictionary attack:  lookup H(p) in dictionary to find p</a:t>
            </a:r>
          </a:p>
          <a:p>
            <a:r>
              <a:rPr lang="en-US" dirty="0" smtClean="0"/>
              <a:t>And it works because most passwords chosen by humans are from a relatively small set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888" y="522514"/>
            <a:ext cx="3891112" cy="321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7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Schneier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quoting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AccessData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 2007]:</a:t>
            </a:r>
          </a:p>
          <a:p>
            <a:r>
              <a:rPr lang="en-US" dirty="0" smtClean="0"/>
              <a:t>7</a:t>
            </a:r>
            <a:r>
              <a:rPr lang="en-US" dirty="0"/>
              <a:t>-9 character </a:t>
            </a:r>
            <a:r>
              <a:rPr lang="en-US" dirty="0">
                <a:solidFill>
                  <a:schemeClr val="accent2"/>
                </a:solidFill>
              </a:rPr>
              <a:t>root </a:t>
            </a:r>
            <a:r>
              <a:rPr lang="en-US" dirty="0"/>
              <a:t>plus </a:t>
            </a:r>
            <a:r>
              <a:rPr lang="en-US" dirty="0" smtClean="0"/>
              <a:t>a 1-3 character </a:t>
            </a:r>
            <a:r>
              <a:rPr lang="en-US" dirty="0" smtClean="0">
                <a:solidFill>
                  <a:srgbClr val="4F81BD"/>
                </a:solidFill>
              </a:rPr>
              <a:t>appendage</a:t>
            </a:r>
            <a:endParaRPr lang="en-US" dirty="0">
              <a:solidFill>
                <a:srgbClr val="4F81BD"/>
              </a:solidFill>
            </a:endParaRPr>
          </a:p>
          <a:p>
            <a:pPr lvl="1"/>
            <a:r>
              <a:rPr lang="en-US" dirty="0" smtClean="0"/>
              <a:t>Root typically </a:t>
            </a:r>
            <a:r>
              <a:rPr lang="en-US" dirty="0"/>
              <a:t>pronounceable, though not </a:t>
            </a:r>
            <a:r>
              <a:rPr lang="en-US" dirty="0" smtClean="0"/>
              <a:t>necessarily a real word</a:t>
            </a:r>
          </a:p>
          <a:p>
            <a:pPr lvl="1"/>
            <a:r>
              <a:rPr lang="en-US" dirty="0" smtClean="0"/>
              <a:t>Appendage </a:t>
            </a:r>
            <a:r>
              <a:rPr lang="en-US" dirty="0"/>
              <a:t>is </a:t>
            </a:r>
            <a:r>
              <a:rPr lang="en-US" dirty="0" smtClean="0"/>
              <a:t>a </a:t>
            </a:r>
            <a:r>
              <a:rPr lang="en-US" dirty="0"/>
              <a:t>suffix (90%) or prefix (10%</a:t>
            </a:r>
            <a:r>
              <a:rPr lang="en-US" dirty="0" smtClean="0"/>
              <a:t>)</a:t>
            </a:r>
          </a:p>
          <a:p>
            <a:r>
              <a:rPr lang="en-US" dirty="0" smtClean="0"/>
              <a:t>Dictionary </a:t>
            </a:r>
            <a:r>
              <a:rPr lang="en-US" dirty="0"/>
              <a:t>of </a:t>
            </a:r>
            <a:r>
              <a:rPr lang="en-US" dirty="0" smtClean="0"/>
              <a:t>1000 </a:t>
            </a:r>
            <a:r>
              <a:rPr lang="en-US" dirty="0"/>
              <a:t>roots plus 100 suffixes (= 100k passwords</a:t>
            </a:r>
            <a:r>
              <a:rPr lang="en-US" dirty="0" smtClean="0"/>
              <a:t>) cracks </a:t>
            </a:r>
            <a:r>
              <a:rPr lang="en-US" dirty="0"/>
              <a:t>about 24% of all </a:t>
            </a:r>
            <a:r>
              <a:rPr lang="en-US" dirty="0" smtClean="0"/>
              <a:t>passwords</a:t>
            </a:r>
          </a:p>
          <a:p>
            <a:r>
              <a:rPr lang="en-US" dirty="0"/>
              <a:t>More sophisticated dictionaries crack about 60% of passwords within 2-4 weeks</a:t>
            </a:r>
          </a:p>
          <a:p>
            <a:r>
              <a:rPr lang="en-US" dirty="0"/>
              <a:t>Given biographical data (zip code, names, etc.) and other passwords of a user...</a:t>
            </a:r>
          </a:p>
          <a:p>
            <a:pPr lvl="1"/>
            <a:r>
              <a:rPr lang="en-US" dirty="0"/>
              <a:t>success rate goes up a little</a:t>
            </a:r>
          </a:p>
          <a:p>
            <a:pPr lvl="1"/>
            <a:r>
              <a:rPr lang="en-US" dirty="0"/>
              <a:t>time goes down to days or hours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520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Salted hashed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Vulnerability:  </a:t>
            </a:r>
            <a:r>
              <a:rPr lang="en-US" dirty="0" smtClean="0"/>
              <a:t>one dictionary suffices to attack every user</a:t>
            </a:r>
          </a:p>
          <a:p>
            <a:r>
              <a:rPr lang="en-US" b="1" dirty="0" smtClean="0"/>
              <a:t>Vulnerability:  </a:t>
            </a:r>
            <a:r>
              <a:rPr lang="en-US" dirty="0" smtClean="0"/>
              <a:t>passwords chosen from small space</a:t>
            </a:r>
          </a:p>
          <a:p>
            <a:r>
              <a:rPr lang="en-US" b="1" dirty="0" smtClean="0"/>
              <a:t>Countermeasure:  </a:t>
            </a:r>
            <a:r>
              <a:rPr lang="en-US" dirty="0" smtClean="0"/>
              <a:t>include a </a:t>
            </a:r>
            <a:r>
              <a:rPr lang="en-US" dirty="0" smtClean="0">
                <a:solidFill>
                  <a:schemeClr val="accent2"/>
                </a:solidFill>
              </a:rPr>
              <a:t>unique system-chosen nonce </a:t>
            </a:r>
            <a:r>
              <a:rPr lang="en-US" dirty="0" smtClean="0"/>
              <a:t>as part of each user's password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38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Salted hashed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user has:</a:t>
            </a:r>
          </a:p>
          <a:p>
            <a:pPr lvl="1"/>
            <a:r>
              <a:rPr lang="en-US" dirty="0" smtClean="0"/>
              <a:t>username </a:t>
            </a:r>
            <a:r>
              <a:rPr lang="en-US" dirty="0" err="1" smtClean="0"/>
              <a:t>uid</a:t>
            </a:r>
            <a:endParaRPr lang="en-US" dirty="0" smtClean="0"/>
          </a:p>
          <a:p>
            <a:pPr lvl="1"/>
            <a:r>
              <a:rPr lang="en-US" dirty="0" smtClean="0"/>
              <a:t>unique salt s</a:t>
            </a:r>
          </a:p>
          <a:p>
            <a:pPr lvl="1"/>
            <a:r>
              <a:rPr lang="en-US" dirty="0" smtClean="0"/>
              <a:t>password p</a:t>
            </a:r>
          </a:p>
          <a:p>
            <a:r>
              <a:rPr lang="en-US" dirty="0" smtClean="0"/>
              <a:t>System stores:  </a:t>
            </a:r>
            <a:r>
              <a:rPr lang="en-US" dirty="0" err="1" smtClean="0"/>
              <a:t>uid</a:t>
            </a:r>
            <a:r>
              <a:rPr lang="en-US" dirty="0" smtClean="0"/>
              <a:t>, s, H(s, p)</a:t>
            </a:r>
          </a:p>
        </p:txBody>
      </p:sp>
    </p:spTree>
    <p:extLst>
      <p:ext uri="{BB962C8B-B14F-4D97-AF65-F5344CB8AC3E}">
        <p14:creationId xmlns:p14="http://schemas.microsoft.com/office/powerpoint/2010/main" val="83945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were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048000"/>
          </a:xfrm>
        </p:spPr>
        <p:txBody>
          <a:bodyPr/>
          <a:lstStyle/>
          <a:p>
            <a:pPr lvl="1"/>
            <a:r>
              <a:rPr lang="en-US" dirty="0" smtClean="0"/>
              <a:t>Authenticating Humans</a:t>
            </a:r>
          </a:p>
          <a:p>
            <a:pPr lvl="1"/>
            <a:r>
              <a:rPr lang="en-US" dirty="0" smtClean="0"/>
              <a:t>Authenticating Machines</a:t>
            </a:r>
          </a:p>
          <a:p>
            <a:pPr lvl="1"/>
            <a:r>
              <a:rPr lang="en-US" dirty="0" smtClean="0"/>
              <a:t>Authenticating Programs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743786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 smtClean="0">
              <a:solidFill>
                <a:schemeClr val="accent3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dirty="0" smtClean="0">
              <a:solidFill>
                <a:schemeClr val="accent3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Authentication:  </a:t>
            </a:r>
            <a:r>
              <a:rPr lang="en-US" dirty="0" smtClean="0">
                <a:solidFill>
                  <a:srgbClr val="000000"/>
                </a:solidFill>
              </a:rPr>
              <a:t>mechanisms that bind principals to actions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5" name="Picture 4" descr="L-SC-Everest29-Ke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732" y="2530951"/>
            <a:ext cx="897562" cy="44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1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password Usage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4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Authenticating to a remote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Each user has:</a:t>
            </a:r>
          </a:p>
          <a:p>
            <a:pPr lvl="1"/>
            <a:r>
              <a:rPr lang="en-US" dirty="0" smtClean="0"/>
              <a:t>username </a:t>
            </a:r>
            <a:r>
              <a:rPr lang="en-US" dirty="0" err="1" smtClean="0"/>
              <a:t>uid</a:t>
            </a:r>
            <a:endParaRPr lang="en-US" dirty="0" smtClean="0"/>
          </a:p>
          <a:p>
            <a:pPr lvl="1"/>
            <a:r>
              <a:rPr lang="en-US" dirty="0" smtClean="0"/>
              <a:t>unique salt s</a:t>
            </a:r>
          </a:p>
          <a:p>
            <a:pPr lvl="1"/>
            <a:r>
              <a:rPr lang="en-US" dirty="0" smtClean="0"/>
              <a:t>password p</a:t>
            </a:r>
          </a:p>
          <a:p>
            <a:r>
              <a:rPr lang="en-US" dirty="0" smtClean="0"/>
              <a:t>System stores:  </a:t>
            </a:r>
            <a:r>
              <a:rPr lang="en-US" dirty="0" err="1" smtClean="0"/>
              <a:t>uid</a:t>
            </a:r>
            <a:r>
              <a:rPr lang="en-US" dirty="0" smtClean="0"/>
              <a:t>, s, H(s, p)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1. Hu-&gt;L: </a:t>
            </a:r>
            <a:r>
              <a:rPr lang="en-US" b="1" dirty="0" err="1">
                <a:latin typeface="Courier New"/>
                <a:cs typeface="Courier New"/>
              </a:rPr>
              <a:t>uid</a:t>
            </a:r>
            <a:r>
              <a:rPr lang="en-US" b="1" dirty="0">
                <a:latin typeface="Courier New"/>
                <a:cs typeface="Courier New"/>
              </a:rPr>
              <a:t>, p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2. L and S: establish secure channel 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3. L-&gt;S: </a:t>
            </a:r>
            <a:r>
              <a:rPr lang="en-US" b="1" dirty="0" err="1">
                <a:latin typeface="Courier New"/>
                <a:cs typeface="Courier New"/>
              </a:rPr>
              <a:t>uid</a:t>
            </a:r>
            <a:r>
              <a:rPr lang="en-US" b="1" dirty="0">
                <a:latin typeface="Courier New"/>
                <a:cs typeface="Courier New"/>
              </a:rPr>
              <a:t>, p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4. S: let h = stored hashed password for </a:t>
            </a:r>
            <a:r>
              <a:rPr lang="en-US" b="1" dirty="0" err="1">
                <a:latin typeface="Courier New"/>
                <a:cs typeface="Courier New"/>
              </a:rPr>
              <a:t>uid</a:t>
            </a:r>
            <a:r>
              <a:rPr lang="en-US" b="1" dirty="0" smtClean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     let s = stored salt for </a:t>
            </a:r>
            <a:r>
              <a:rPr lang="en-US" b="1" dirty="0" err="1" smtClean="0">
                <a:latin typeface="Courier New"/>
                <a:cs typeface="Courier New"/>
              </a:rPr>
              <a:t>uid</a:t>
            </a:r>
            <a:r>
              <a:rPr lang="en-US" b="1" dirty="0" smtClean="0">
                <a:latin typeface="Courier New"/>
                <a:cs typeface="Courier New"/>
              </a:rPr>
              <a:t>;</a:t>
            </a:r>
            <a:endParaRPr lang="en-US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if h = </a:t>
            </a:r>
            <a:r>
              <a:rPr lang="en-US" b="1" dirty="0" smtClean="0">
                <a:latin typeface="Courier New"/>
                <a:cs typeface="Courier New"/>
              </a:rPr>
              <a:t>H(s, p</a:t>
            </a:r>
            <a:r>
              <a:rPr lang="en-US" b="1" dirty="0">
                <a:latin typeface="Courier New"/>
                <a:cs typeface="Courier New"/>
              </a:rPr>
              <a:t>) 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then </a:t>
            </a:r>
            <a:r>
              <a:rPr lang="en-US" b="1" dirty="0" err="1">
                <a:latin typeface="Courier New"/>
                <a:cs typeface="Courier New"/>
              </a:rPr>
              <a:t>uid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>
                <a:latin typeface="Courier New"/>
                <a:cs typeface="Courier New"/>
              </a:rPr>
              <a:t>is </a:t>
            </a:r>
            <a:r>
              <a:rPr lang="en-US" b="1" smtClean="0">
                <a:latin typeface="Courier New"/>
                <a:cs typeface="Courier New"/>
              </a:rPr>
              <a:t>authenticated</a:t>
            </a:r>
            <a:endParaRPr lang="en-US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43073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Threat Model: Online Attack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95800" y="1981200"/>
            <a:ext cx="4191000" cy="4495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Adversary can interact with the server as </a:t>
            </a:r>
            <a:r>
              <a:rPr lang="en-US" sz="2000" smtClean="0"/>
              <a:t>a user</a:t>
            </a:r>
            <a:endParaRPr lang="en-US" sz="2000" dirty="0"/>
          </a:p>
        </p:txBody>
      </p:sp>
      <p:pic>
        <p:nvPicPr>
          <p:cNvPr id="6" name="Picture 2" descr="C:\Users\eleanor\AppData\Local\Microsoft\Windows\Temporary Internet Files\Content.IE5\SJXY5CEI\MC90043593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317893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47" y="2743200"/>
            <a:ext cx="4548553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2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authentication fails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Guiding principle:  </a:t>
            </a:r>
            <a:r>
              <a:rPr lang="en-US" dirty="0" smtClean="0"/>
              <a:t>the system might be under attack, so don't make the attacker's job any easier</a:t>
            </a:r>
          </a:p>
          <a:p>
            <a:r>
              <a:rPr lang="en-US" dirty="0" smtClean="0"/>
              <a:t>Don't leak valid usernames:</a:t>
            </a:r>
          </a:p>
          <a:p>
            <a:pPr lvl="1"/>
            <a:r>
              <a:rPr lang="en-US" dirty="0" smtClean="0"/>
              <a:t>Prompt for username and password in parallel</a:t>
            </a:r>
          </a:p>
          <a:p>
            <a:pPr lvl="1"/>
            <a:r>
              <a:rPr lang="en-US" dirty="0" smtClean="0"/>
              <a:t>Don't reveal which was bad</a:t>
            </a:r>
          </a:p>
          <a:p>
            <a:r>
              <a:rPr lang="en-US" dirty="0" smtClean="0"/>
              <a:t>Record failed attempts and review</a:t>
            </a:r>
          </a:p>
          <a:p>
            <a:pPr lvl="1"/>
            <a:r>
              <a:rPr lang="en-US" dirty="0" smtClean="0"/>
              <a:t>Perhaps in automated way by administrators</a:t>
            </a:r>
          </a:p>
          <a:p>
            <a:pPr lvl="1"/>
            <a:r>
              <a:rPr lang="en-US" dirty="0" smtClean="0"/>
              <a:t>Perhaps manually by user at next successful login</a:t>
            </a:r>
          </a:p>
          <a:p>
            <a:r>
              <a:rPr lang="en-US" dirty="0" smtClean="0"/>
              <a:t>Lock account after too many attempts</a:t>
            </a:r>
          </a:p>
          <a:p>
            <a:r>
              <a:rPr lang="en-US" dirty="0" smtClean="0"/>
              <a:t>Rate limit login</a:t>
            </a:r>
          </a:p>
        </p:txBody>
      </p:sp>
    </p:spTree>
    <p:extLst>
      <p:ext uri="{BB962C8B-B14F-4D97-AF65-F5344CB8AC3E}">
        <p14:creationId xmlns:p14="http://schemas.microsoft.com/office/powerpoint/2010/main" val="207848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limiting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Vulnerability:  </a:t>
            </a:r>
            <a:r>
              <a:rPr lang="en-US" dirty="0" smtClean="0"/>
              <a:t>hashes are easy to compute</a:t>
            </a:r>
          </a:p>
          <a:p>
            <a:r>
              <a:rPr lang="en-US" b="1" dirty="0" smtClean="0"/>
              <a:t>Countermeasure:  </a:t>
            </a:r>
            <a:r>
              <a:rPr lang="en-US" dirty="0" smtClean="0"/>
              <a:t>hash functions that are slow to compute</a:t>
            </a:r>
          </a:p>
          <a:p>
            <a:pPr lvl="1"/>
            <a:r>
              <a:rPr lang="en-US" dirty="0" smtClean="0"/>
              <a:t>Slow hash wouldn't bother user:  delay in logging hardly noticeable</a:t>
            </a:r>
          </a:p>
          <a:p>
            <a:pPr lvl="1"/>
            <a:r>
              <a:rPr lang="en-US" dirty="0" smtClean="0"/>
              <a:t>But would bother attacker constructing dictionary:  delay multiplied by number of entries</a:t>
            </a:r>
          </a:p>
          <a:p>
            <a:pPr lvl="1"/>
            <a:r>
              <a:rPr lang="en-US" dirty="0" smtClean="0"/>
              <a:t>Ideally, enough to make constructing a large dictionary prohibitively expensive</a:t>
            </a:r>
          </a:p>
          <a:p>
            <a:r>
              <a:rPr lang="en-US" dirty="0" smtClean="0"/>
              <a:t>Examples:  </a:t>
            </a:r>
            <a:r>
              <a:rPr lang="en-US" dirty="0" err="1" smtClean="0"/>
              <a:t>bcrypt</a:t>
            </a:r>
            <a:r>
              <a:rPr lang="en-US" dirty="0" smtClean="0"/>
              <a:t>, </a:t>
            </a:r>
            <a:r>
              <a:rPr lang="en-US" dirty="0" err="1" smtClean="0"/>
              <a:t>scrypt</a:t>
            </a:r>
            <a:r>
              <a:rPr lang="en-US" dirty="0" smtClean="0"/>
              <a:t>, Argon2,...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57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Slowing down fast hashes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Given a fast hash function...</a:t>
            </a:r>
          </a:p>
          <a:p>
            <a:r>
              <a:rPr lang="en-US" dirty="0" smtClean="0"/>
              <a:t>Slow it down by iterating it many times:</a:t>
            </a:r>
          </a:p>
          <a:p>
            <a:pPr marL="0" indent="0">
              <a:buNone/>
            </a:pPr>
            <a:endParaRPr lang="en-US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de-DE" b="1" dirty="0">
                <a:latin typeface="Courier New"/>
                <a:cs typeface="Courier New"/>
              </a:rPr>
              <a:t>z1 = H(</a:t>
            </a:r>
            <a:r>
              <a:rPr lang="de-DE" b="1" dirty="0" smtClean="0">
                <a:latin typeface="Courier New"/>
                <a:cs typeface="Courier New"/>
              </a:rPr>
              <a:t>p)</a:t>
            </a:r>
            <a:r>
              <a:rPr lang="de-DE" b="1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de-DE" b="1" dirty="0">
                <a:latin typeface="Courier New"/>
                <a:cs typeface="Courier New"/>
              </a:rPr>
              <a:t>z2 = H(</a:t>
            </a:r>
            <a:r>
              <a:rPr lang="de-DE" b="1" dirty="0" smtClean="0">
                <a:latin typeface="Courier New"/>
                <a:cs typeface="Courier New"/>
              </a:rPr>
              <a:t>p, </a:t>
            </a:r>
            <a:r>
              <a:rPr lang="de-DE" b="1" dirty="0">
                <a:latin typeface="Courier New"/>
                <a:cs typeface="Courier New"/>
              </a:rPr>
              <a:t>z1); </a:t>
            </a:r>
          </a:p>
          <a:p>
            <a:pPr marL="0" indent="0">
              <a:buNone/>
            </a:pPr>
            <a:r>
              <a:rPr lang="de-DE" b="1" dirty="0">
                <a:latin typeface="Courier New"/>
                <a:cs typeface="Courier New"/>
              </a:rPr>
              <a:t>... </a:t>
            </a:r>
          </a:p>
          <a:p>
            <a:pPr marL="0" indent="0">
              <a:buNone/>
            </a:pPr>
            <a:r>
              <a:rPr lang="de-DE" b="1" dirty="0">
                <a:latin typeface="Courier New"/>
                <a:cs typeface="Courier New"/>
              </a:rPr>
              <a:t>z1000 = H</a:t>
            </a:r>
            <a:r>
              <a:rPr lang="de-DE" b="1" dirty="0" smtClean="0">
                <a:latin typeface="Courier New"/>
                <a:cs typeface="Courier New"/>
              </a:rPr>
              <a:t>(</a:t>
            </a:r>
            <a:r>
              <a:rPr lang="de-DE" b="1" dirty="0">
                <a:latin typeface="Courier New"/>
                <a:cs typeface="Courier New"/>
              </a:rPr>
              <a:t>p</a:t>
            </a:r>
            <a:r>
              <a:rPr lang="de-DE" b="1" dirty="0" smtClean="0">
                <a:latin typeface="Courier New"/>
                <a:cs typeface="Courier New"/>
              </a:rPr>
              <a:t>, </a:t>
            </a:r>
            <a:r>
              <a:rPr lang="de-DE" b="1" dirty="0">
                <a:latin typeface="Courier New"/>
                <a:cs typeface="Courier New"/>
              </a:rPr>
              <a:t>z999); </a:t>
            </a:r>
          </a:p>
          <a:p>
            <a:pPr marL="0" indent="0">
              <a:buNone/>
            </a:pPr>
            <a:r>
              <a:rPr lang="de-DE" b="1" dirty="0" err="1">
                <a:latin typeface="Courier New"/>
                <a:cs typeface="Courier New"/>
              </a:rPr>
              <a:t>output</a:t>
            </a:r>
            <a:r>
              <a:rPr lang="de-DE" b="1" dirty="0">
                <a:latin typeface="Courier New"/>
                <a:cs typeface="Courier New"/>
              </a:rPr>
              <a:t> z1 XOR z2 XOR ... XOR </a:t>
            </a:r>
            <a:r>
              <a:rPr lang="de-DE" b="1" dirty="0" smtClean="0">
                <a:latin typeface="Courier New"/>
                <a:cs typeface="Courier New"/>
              </a:rPr>
              <a:t>z1000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iterations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parameter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slowdown</a:t>
            </a:r>
            <a:endParaRPr lang="de-DE" dirty="0"/>
          </a:p>
          <a:p>
            <a:pPr lvl="1"/>
            <a:r>
              <a:rPr lang="de-DE" dirty="0" err="1" smtClean="0"/>
              <a:t>originally</a:t>
            </a:r>
            <a:r>
              <a:rPr lang="de-DE" dirty="0" smtClean="0"/>
              <a:t> </a:t>
            </a:r>
            <a:r>
              <a:rPr lang="de-DE" dirty="0" err="1" smtClean="0"/>
              <a:t>thousands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thinking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10s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thousands</a:t>
            </a:r>
            <a:endParaRPr lang="de-DE" dirty="0" smtClean="0"/>
          </a:p>
          <a:p>
            <a:r>
              <a:rPr lang="de-DE" dirty="0" smtClean="0"/>
              <a:t>Aka </a:t>
            </a:r>
            <a:r>
              <a:rPr lang="de-DE" dirty="0" err="1" smtClean="0">
                <a:solidFill>
                  <a:srgbClr val="4F81BD"/>
                </a:solidFill>
              </a:rPr>
              <a:t>key</a:t>
            </a:r>
            <a:r>
              <a:rPr lang="de-DE" dirty="0" smtClean="0">
                <a:solidFill>
                  <a:srgbClr val="4F81BD"/>
                </a:solidFill>
              </a:rPr>
              <a:t> </a:t>
            </a:r>
            <a:r>
              <a:rPr lang="de-DE" dirty="0" err="1" smtClean="0">
                <a:solidFill>
                  <a:srgbClr val="4F81BD"/>
                </a:solidFill>
              </a:rPr>
              <a:t>stretching</a:t>
            </a:r>
            <a:endParaRPr lang="de-DE" dirty="0" smtClean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6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Password-Based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PBKDF2: Password-based key derivation function [</a:t>
            </a:r>
            <a:r>
              <a:rPr lang="en-US" dirty="0" smtClean="0">
                <a:hlinkClick r:id="rId3"/>
              </a:rPr>
              <a:t>RFC 8018</a:t>
            </a:r>
            <a:r>
              <a:rPr lang="en-US" dirty="0" smtClean="0"/>
              <a:t>]</a:t>
            </a:r>
          </a:p>
          <a:p>
            <a:r>
              <a:rPr lang="en-US" b="1" dirty="0"/>
              <a:t>Output:  </a:t>
            </a:r>
            <a:r>
              <a:rPr lang="en-US" dirty="0" smtClean="0"/>
              <a:t>derived key </a:t>
            </a:r>
            <a:r>
              <a:rPr lang="en-US" dirty="0"/>
              <a:t>k</a:t>
            </a:r>
          </a:p>
          <a:p>
            <a:r>
              <a:rPr lang="en-US" b="1" dirty="0" smtClean="0"/>
              <a:t>Input:</a:t>
            </a:r>
          </a:p>
          <a:p>
            <a:pPr lvl="1"/>
            <a:r>
              <a:rPr lang="en-US" dirty="0" smtClean="0"/>
              <a:t>Password p</a:t>
            </a:r>
          </a:p>
          <a:p>
            <a:pPr lvl="1"/>
            <a:r>
              <a:rPr lang="en-US" dirty="0" smtClean="0"/>
              <a:t>Salt s</a:t>
            </a:r>
          </a:p>
          <a:p>
            <a:pPr lvl="1"/>
            <a:r>
              <a:rPr lang="en-US" dirty="0" smtClean="0"/>
              <a:t>Iteration count c</a:t>
            </a:r>
          </a:p>
          <a:p>
            <a:pPr lvl="1"/>
            <a:r>
              <a:rPr lang="en-US" dirty="0" smtClean="0"/>
              <a:t>Key length </a:t>
            </a:r>
            <a:r>
              <a:rPr lang="en-US" dirty="0" err="1" smtClean="0"/>
              <a:t>len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Pseudorandom function (PRF):  </a:t>
            </a:r>
            <a:r>
              <a:rPr lang="en-US" dirty="0" smtClean="0"/>
              <a:t>"looks random" to an adversary that doesn't know an input called the </a:t>
            </a:r>
            <a:r>
              <a:rPr lang="en-US" i="1" dirty="0" smtClean="0"/>
              <a:t>seed </a:t>
            </a:r>
            <a:r>
              <a:rPr lang="en-US" dirty="0" smtClean="0"/>
              <a:t>(</a:t>
            </a:r>
            <a:r>
              <a:rPr lang="en-US" dirty="0" err="1" smtClean="0"/>
              <a:t>commony</a:t>
            </a:r>
            <a:r>
              <a:rPr lang="en-US" dirty="0" smtClean="0"/>
              <a:t> instantiated with an HMAC)</a:t>
            </a:r>
          </a:p>
        </p:txBody>
      </p:sp>
    </p:spTree>
    <p:extLst>
      <p:ext uri="{BB962C8B-B14F-4D97-AF65-F5344CB8AC3E}">
        <p14:creationId xmlns:p14="http://schemas.microsoft.com/office/powerpoint/2010/main" val="42079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PBKDF2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Algorithm:</a:t>
            </a:r>
          </a:p>
          <a:p>
            <a:r>
              <a:rPr lang="en-US" dirty="0"/>
              <a:t>F(p, s, </a:t>
            </a:r>
            <a:r>
              <a:rPr lang="en-US" dirty="0" err="1" smtClean="0"/>
              <a:t>i</a:t>
            </a:r>
            <a:r>
              <a:rPr lang="en-US" dirty="0" smtClean="0"/>
              <a:t>, c) </a:t>
            </a:r>
            <a:r>
              <a:rPr lang="en-US" dirty="0"/>
              <a:t>= U(1) XOR ... XOR U(c)</a:t>
            </a:r>
          </a:p>
          <a:p>
            <a:pPr lvl="1"/>
            <a:r>
              <a:rPr lang="en-US" dirty="0"/>
              <a:t>U(1) = PRF(s, </a:t>
            </a:r>
            <a:r>
              <a:rPr lang="en-US" dirty="0" err="1"/>
              <a:t>i</a:t>
            </a:r>
            <a:r>
              <a:rPr lang="en-US" dirty="0"/>
              <a:t>; p)</a:t>
            </a:r>
          </a:p>
          <a:p>
            <a:pPr lvl="1"/>
            <a:r>
              <a:rPr lang="en-US" dirty="0"/>
              <a:t>U(j) = PRF(U(j-1); p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F is in essence a salted iterated hash</a:t>
            </a:r>
            <a:r>
              <a:rPr lang="en-US" dirty="0" smtClean="0"/>
              <a:t>...</a:t>
            </a:r>
          </a:p>
          <a:p>
            <a:r>
              <a:rPr lang="en-US" dirty="0" smtClean="0"/>
              <a:t>k = </a:t>
            </a:r>
            <a:r>
              <a:rPr lang="en-US" dirty="0"/>
              <a:t>F(p, s, </a:t>
            </a:r>
            <a:r>
              <a:rPr lang="en-US" dirty="0" smtClean="0"/>
              <a:t>1, c) </a:t>
            </a:r>
            <a:r>
              <a:rPr lang="en-US" dirty="0"/>
              <a:t>|| F(p, s, </a:t>
            </a:r>
            <a:r>
              <a:rPr lang="en-US" dirty="0" smtClean="0"/>
              <a:t>2, c) </a:t>
            </a:r>
            <a:r>
              <a:rPr lang="en-US" dirty="0"/>
              <a:t>|| </a:t>
            </a:r>
            <a:r>
              <a:rPr lang="en-US" dirty="0" smtClean="0"/>
              <a:t>... || </a:t>
            </a:r>
            <a:r>
              <a:rPr lang="en-US" dirty="0"/>
              <a:t>F(p, s, </a:t>
            </a:r>
            <a:r>
              <a:rPr lang="en-US" dirty="0" smtClean="0"/>
              <a:t>n, c) </a:t>
            </a:r>
          </a:p>
          <a:p>
            <a:pPr lvl="1"/>
            <a:r>
              <a:rPr lang="en-US" dirty="0" smtClean="0"/>
              <a:t>enough copies to reach </a:t>
            </a:r>
            <a:r>
              <a:rPr lang="en-US" dirty="0" err="1" smtClean="0"/>
              <a:t>keylen</a:t>
            </a:r>
            <a:endParaRPr lang="en-US" dirty="0" smtClean="0"/>
          </a:p>
          <a:p>
            <a:pPr lvl="1"/>
            <a:r>
              <a:rPr lang="en-US" dirty="0" smtClean="0"/>
              <a:t>|| denotes bit concatenation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173" y="4114800"/>
            <a:ext cx="4388427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2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password Change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Motivated by...</a:t>
            </a:r>
          </a:p>
          <a:p>
            <a:r>
              <a:rPr lang="en-US" b="1" dirty="0"/>
              <a:t>User</a:t>
            </a:r>
            <a:r>
              <a:rPr lang="en-US" dirty="0"/>
              <a:t> forgets password (maybe just </a:t>
            </a:r>
            <a:r>
              <a:rPr lang="en-US" i="1" dirty="0"/>
              <a:t>recover</a:t>
            </a:r>
            <a:r>
              <a:rPr lang="en-US" dirty="0"/>
              <a:t> password</a:t>
            </a:r>
            <a:r>
              <a:rPr lang="en-US" dirty="0" smtClean="0"/>
              <a:t>)</a:t>
            </a:r>
          </a:p>
          <a:p>
            <a:r>
              <a:rPr lang="en-US" b="1" dirty="0"/>
              <a:t>System</a:t>
            </a:r>
            <a:r>
              <a:rPr lang="en-US" dirty="0"/>
              <a:t> forces password </a:t>
            </a:r>
            <a:r>
              <a:rPr lang="en-US" dirty="0" smtClean="0"/>
              <a:t>expiration</a:t>
            </a:r>
          </a:p>
          <a:p>
            <a:pPr lvl="1"/>
            <a:r>
              <a:rPr lang="en-US" dirty="0" smtClean="0"/>
              <a:t>Naively seems wise</a:t>
            </a:r>
          </a:p>
          <a:p>
            <a:pPr lvl="1"/>
            <a:r>
              <a:rPr lang="en-US" dirty="0" smtClean="0"/>
              <a:t>Research suggests otherwise </a:t>
            </a:r>
            <a:endParaRPr lang="en-US" dirty="0"/>
          </a:p>
          <a:p>
            <a:r>
              <a:rPr lang="en-US" b="1" dirty="0" smtClean="0"/>
              <a:t>Attacker</a:t>
            </a:r>
            <a:r>
              <a:rPr lang="en-US" dirty="0" smtClean="0"/>
              <a:t> </a:t>
            </a:r>
            <a:r>
              <a:rPr lang="en-US" dirty="0"/>
              <a:t>learns password: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Social engineering: </a:t>
            </a:r>
            <a:r>
              <a:rPr lang="en-US" dirty="0"/>
              <a:t>deceitful techniques to manipulate a person into disclosing information </a:t>
            </a:r>
          </a:p>
          <a:p>
            <a:pPr lvl="1"/>
            <a:r>
              <a:rPr lang="en-US" dirty="0">
                <a:solidFill>
                  <a:srgbClr val="4F81BD"/>
                </a:solidFill>
              </a:rPr>
              <a:t>Online guessing: </a:t>
            </a:r>
            <a:r>
              <a:rPr lang="en-US" dirty="0"/>
              <a:t>attacker uses authentication interface to guess passwords</a:t>
            </a:r>
          </a:p>
          <a:p>
            <a:pPr lvl="1"/>
            <a:r>
              <a:rPr lang="en-US" dirty="0">
                <a:solidFill>
                  <a:srgbClr val="4F81BD"/>
                </a:solidFill>
              </a:rPr>
              <a:t>Offline guessing: </a:t>
            </a:r>
            <a:r>
              <a:rPr lang="en-US" dirty="0"/>
              <a:t>attacker acquires password database for system and attempts to crack it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028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were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rgbClr val="4F81BD"/>
                </a:solidFill>
              </a:rPr>
              <a:t>Something you are</a:t>
            </a:r>
          </a:p>
          <a:p>
            <a:pPr lvl="1" indent="0">
              <a:buNone/>
            </a:pPr>
            <a:r>
              <a:rPr lang="en-US" dirty="0"/>
              <a:t>fingerprint, retinal scan, hand silhouette, a pulse</a:t>
            </a:r>
          </a:p>
          <a:p>
            <a:r>
              <a:rPr lang="en-US" dirty="0" smtClean="0">
                <a:solidFill>
                  <a:srgbClr val="4F81BD"/>
                </a:solidFill>
              </a:rPr>
              <a:t>Something you know</a:t>
            </a:r>
          </a:p>
          <a:p>
            <a:pPr marL="457200" lvl="1" indent="0">
              <a:buNone/>
            </a:pPr>
            <a:r>
              <a:rPr lang="en-US" dirty="0" smtClean="0"/>
              <a:t>password, passphrase, PIN, answers to security questions</a:t>
            </a:r>
          </a:p>
          <a:p>
            <a:r>
              <a:rPr lang="en-US" dirty="0" smtClean="0">
                <a:solidFill>
                  <a:srgbClr val="4F81BD"/>
                </a:solidFill>
              </a:rPr>
              <a:t>Something you have</a:t>
            </a:r>
          </a:p>
          <a:p>
            <a:pPr marL="457200" lvl="1" indent="0">
              <a:buNone/>
            </a:pPr>
            <a:r>
              <a:rPr lang="en-US" dirty="0" smtClean="0"/>
              <a:t>physical key, ticket, {ATM, </a:t>
            </a:r>
            <a:r>
              <a:rPr lang="en-US" dirty="0" err="1" smtClean="0"/>
              <a:t>prox</a:t>
            </a:r>
            <a:r>
              <a:rPr lang="en-US" dirty="0" smtClean="0"/>
              <a:t>, credit} card, token</a:t>
            </a:r>
          </a:p>
        </p:txBody>
      </p:sp>
    </p:spTree>
    <p:extLst>
      <p:ext uri="{BB962C8B-B14F-4D97-AF65-F5344CB8AC3E}">
        <p14:creationId xmlns:p14="http://schemas.microsoft.com/office/powerpoint/2010/main" val="116416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Tend to be </a:t>
            </a:r>
            <a:r>
              <a:rPr lang="en-US" b="1" dirty="0" smtClean="0">
                <a:solidFill>
                  <a:schemeClr val="accent2"/>
                </a:solidFill>
              </a:rPr>
              <a:t>more vulnerable </a:t>
            </a:r>
            <a:r>
              <a:rPr lang="en-US" dirty="0" smtClean="0"/>
              <a:t>than the rest of the authentication system</a:t>
            </a:r>
          </a:p>
          <a:p>
            <a:pPr lvl="1"/>
            <a:r>
              <a:rPr lang="en-US" dirty="0" smtClean="0"/>
              <a:t>Not designed</a:t>
            </a:r>
            <a:r>
              <a:rPr lang="en-US" dirty="0"/>
              <a:t> </a:t>
            </a:r>
            <a:r>
              <a:rPr lang="en-US" dirty="0" smtClean="0"/>
              <a:t>or tested as well</a:t>
            </a:r>
          </a:p>
          <a:p>
            <a:pPr lvl="1"/>
            <a:r>
              <a:rPr lang="en-US" dirty="0" smtClean="0"/>
              <a:t>Have to solve the authentication problem without the benefit of a password</a:t>
            </a:r>
          </a:p>
          <a:p>
            <a:r>
              <a:rPr lang="en-US" dirty="0" smtClean="0"/>
              <a:t>Two common mechanisms:</a:t>
            </a:r>
          </a:p>
          <a:p>
            <a:pPr lvl="1"/>
            <a:r>
              <a:rPr lang="en-US" dirty="0" smtClean="0"/>
              <a:t>Security questions</a:t>
            </a:r>
          </a:p>
          <a:p>
            <a:pPr lvl="1"/>
            <a:r>
              <a:rPr lang="en-US" dirty="0" smtClean="0"/>
              <a:t>Emailed passwords</a:t>
            </a:r>
          </a:p>
        </p:txBody>
      </p:sp>
    </p:spTree>
    <p:extLst>
      <p:ext uri="{BB962C8B-B14F-4D97-AF65-F5344CB8AC3E}">
        <p14:creationId xmlns:p14="http://schemas.microsoft.com/office/powerpoint/2010/main" val="43346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Something you know:  attributes of identity established at enrollment </a:t>
            </a:r>
          </a:p>
          <a:p>
            <a:r>
              <a:rPr lang="en-US" b="1" dirty="0" smtClean="0"/>
              <a:t>Pro:  </a:t>
            </a:r>
            <a:r>
              <a:rPr lang="en-US" dirty="0" smtClean="0"/>
              <a:t>you are unlikely to forget answers</a:t>
            </a:r>
          </a:p>
          <a:p>
            <a:r>
              <a:rPr lang="en-US" b="1" dirty="0" smtClean="0"/>
              <a:t>Assumes:  </a:t>
            </a:r>
            <a:r>
              <a:rPr lang="en-US" dirty="0" smtClean="0"/>
              <a:t>attacker is unlikely to be able to answer questions</a:t>
            </a:r>
          </a:p>
          <a:p>
            <a:r>
              <a:rPr lang="en-US" b="1" dirty="0" smtClean="0"/>
              <a:t>Con: </a:t>
            </a:r>
            <a:r>
              <a:rPr lang="en-US" dirty="0" smtClean="0"/>
              <a:t>might not resist targeted attacks</a:t>
            </a:r>
          </a:p>
          <a:p>
            <a:r>
              <a:rPr lang="en-US" b="1" dirty="0" smtClean="0"/>
              <a:t>Con: </a:t>
            </a:r>
            <a:r>
              <a:rPr lang="en-US" dirty="0" smtClean="0"/>
              <a:t>linking is a problem; same answers re-used in many systems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562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Emailed password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Might be your old password or a new temporary password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one-time password:  </a:t>
            </a:r>
            <a:r>
              <a:rPr lang="en-US" dirty="0" smtClean="0"/>
              <a:t>valid for single use only, maybe limited duration</a:t>
            </a:r>
          </a:p>
          <a:p>
            <a:endParaRPr lang="en-US" b="1" dirty="0" smtClean="0"/>
          </a:p>
          <a:p>
            <a:r>
              <a:rPr lang="en-US" b="1" dirty="0" smtClean="0"/>
              <a:t>Assumes:  </a:t>
            </a:r>
            <a:r>
              <a:rPr lang="en-US" dirty="0" smtClean="0"/>
              <a:t>attacker is unlikely to have compromised your email account</a:t>
            </a:r>
          </a:p>
          <a:p>
            <a:r>
              <a:rPr lang="en-US" b="1" dirty="0"/>
              <a:t>Assumes:  </a:t>
            </a:r>
            <a:r>
              <a:rPr lang="en-US" dirty="0"/>
              <a:t>email service correctly authenticates you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04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lifecycle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Create:  </a:t>
            </a:r>
            <a:r>
              <a:rPr lang="en-US" dirty="0" smtClean="0"/>
              <a:t>user chooses password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Store:  </a:t>
            </a:r>
            <a:r>
              <a:rPr lang="en-US" dirty="0" smtClean="0"/>
              <a:t>system stores password with user identifier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Use:  </a:t>
            </a:r>
            <a:r>
              <a:rPr lang="en-US" dirty="0" smtClean="0"/>
              <a:t>user supplies password to authenticate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Change/recover/reset:  </a:t>
            </a:r>
            <a:r>
              <a:rPr lang="en-US" dirty="0" smtClean="0"/>
              <a:t>user wants or needs to change password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75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passwords?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Passwords are tolerated or hated by users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Passwords are plagued by security problems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Can we do better?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Criteria: 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Security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Usability</a:t>
            </a:r>
          </a:p>
          <a:p>
            <a:pPr lvl="1"/>
            <a:r>
              <a:rPr lang="en-US" dirty="0" err="1" smtClean="0">
                <a:solidFill>
                  <a:schemeClr val="tx2"/>
                </a:solidFill>
              </a:rPr>
              <a:t>Deployability</a:t>
            </a:r>
            <a:endParaRPr 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8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Schemes to replace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Password managers</a:t>
            </a:r>
          </a:p>
          <a:p>
            <a:r>
              <a:rPr lang="en-US" dirty="0" smtClean="0"/>
              <a:t>Proxies</a:t>
            </a:r>
          </a:p>
          <a:p>
            <a:r>
              <a:rPr lang="en-US" dirty="0" smtClean="0"/>
              <a:t>Federated identity management</a:t>
            </a:r>
          </a:p>
          <a:p>
            <a:r>
              <a:rPr lang="en-US" dirty="0" smtClean="0"/>
              <a:t>Graphical</a:t>
            </a:r>
          </a:p>
          <a:p>
            <a:r>
              <a:rPr lang="en-US" dirty="0" smtClean="0"/>
              <a:t>Cognitive</a:t>
            </a:r>
          </a:p>
          <a:p>
            <a:r>
              <a:rPr lang="en-US" dirty="0" smtClean="0"/>
              <a:t>Paper tokens</a:t>
            </a:r>
          </a:p>
          <a:p>
            <a:r>
              <a:rPr lang="en-US" dirty="0" smtClean="0"/>
              <a:t>Visual cryptography</a:t>
            </a:r>
          </a:p>
          <a:p>
            <a:r>
              <a:rPr lang="en-US" dirty="0" smtClean="0"/>
              <a:t>Hardware tokens</a:t>
            </a:r>
          </a:p>
          <a:p>
            <a:r>
              <a:rPr lang="en-US" dirty="0" smtClean="0"/>
              <a:t>Phone-based</a:t>
            </a:r>
          </a:p>
          <a:p>
            <a:r>
              <a:rPr lang="en-US" dirty="0" smtClean="0"/>
              <a:t>Biometric</a:t>
            </a:r>
          </a:p>
        </p:txBody>
      </p:sp>
    </p:spTree>
    <p:extLst>
      <p:ext uri="{BB962C8B-B14F-4D97-AF65-F5344CB8AC3E}">
        <p14:creationId xmlns:p14="http://schemas.microsoft.com/office/powerpoint/2010/main" val="45320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Schemes to replace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schemes </a:t>
            </a:r>
            <a:r>
              <a:rPr lang="en-US" dirty="0"/>
              <a:t>do better than passwords on </a:t>
            </a:r>
            <a:r>
              <a:rPr lang="en-US" dirty="0" smtClean="0">
                <a:solidFill>
                  <a:schemeClr val="accent2"/>
                </a:solidFill>
              </a:rPr>
              <a:t>security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/>
              <a:t>Some </a:t>
            </a:r>
            <a:r>
              <a:rPr lang="en-US" dirty="0"/>
              <a:t>schemes do better and some worse on </a:t>
            </a:r>
            <a:r>
              <a:rPr lang="en-US" dirty="0" smtClean="0">
                <a:solidFill>
                  <a:schemeClr val="accent2"/>
                </a:solidFill>
              </a:rPr>
              <a:t>usability</a:t>
            </a:r>
          </a:p>
          <a:p>
            <a:r>
              <a:rPr lang="en-US" dirty="0" smtClean="0"/>
              <a:t>Every </a:t>
            </a:r>
            <a:r>
              <a:rPr lang="en-US" dirty="0"/>
              <a:t>scheme does worse than passwords on </a:t>
            </a:r>
            <a:r>
              <a:rPr lang="en-US" dirty="0" err="1" smtClean="0">
                <a:solidFill>
                  <a:schemeClr val="accent2"/>
                </a:solidFill>
              </a:rPr>
              <a:t>deployability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b="1" dirty="0" smtClean="0"/>
              <a:t>Passwords are here to stay, for now</a:t>
            </a:r>
          </a:p>
          <a:p>
            <a:r>
              <a:rPr lang="en-US" dirty="0"/>
              <a:t>S</a:t>
            </a:r>
            <a:r>
              <a:rPr lang="en-US" dirty="0" smtClean="0"/>
              <a:t>chemes offering some variation of </a:t>
            </a:r>
            <a:r>
              <a:rPr lang="en-US" b="1" dirty="0" smtClean="0">
                <a:solidFill>
                  <a:schemeClr val="accent2"/>
                </a:solidFill>
              </a:rPr>
              <a:t>single sign on </a:t>
            </a:r>
            <a:r>
              <a:rPr lang="en-US" dirty="0" smtClean="0"/>
              <a:t>seem to offer best improvements in security and usability...</a:t>
            </a:r>
          </a:p>
        </p:txBody>
      </p:sp>
    </p:spTree>
    <p:extLst>
      <p:ext uri="{BB962C8B-B14F-4D97-AF65-F5344CB8AC3E}">
        <p14:creationId xmlns:p14="http://schemas.microsoft.com/office/powerpoint/2010/main" val="201232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lifecycle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Create:  </a:t>
            </a:r>
            <a:r>
              <a:rPr lang="en-US" dirty="0" smtClean="0"/>
              <a:t>user chooses password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Store:  </a:t>
            </a:r>
            <a:r>
              <a:rPr lang="en-US" dirty="0" smtClean="0"/>
              <a:t>system stores password with user identifier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Use:  </a:t>
            </a:r>
            <a:r>
              <a:rPr lang="en-US" dirty="0" smtClean="0"/>
              <a:t>user supplies password to authenticate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Change/recover/reset:  </a:t>
            </a:r>
            <a:r>
              <a:rPr lang="en-US" dirty="0" smtClean="0"/>
              <a:t>user wants or needs to change password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91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. password Creation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6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creates?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User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17224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Top 10 passwords in 2017: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de-DE" dirty="0" smtClean="0"/>
              <a:t>123456  </a:t>
            </a:r>
          </a:p>
          <a:p>
            <a:pPr marL="914400" lvl="1" indent="-514350">
              <a:buFont typeface="+mj-lt"/>
              <a:buAutoNum type="arabicPeriod"/>
            </a:pPr>
            <a:r>
              <a:rPr lang="de-DE" dirty="0" err="1" smtClean="0"/>
              <a:t>password</a:t>
            </a:r>
            <a:r>
              <a:rPr lang="de-DE" dirty="0" smtClean="0"/>
              <a:t>  </a:t>
            </a:r>
            <a:endParaRPr lang="de-DE" dirty="0"/>
          </a:p>
          <a:p>
            <a:pPr marL="914400" lvl="1" indent="-514350">
              <a:buFont typeface="+mj-lt"/>
              <a:buAutoNum type="arabicPeriod"/>
            </a:pPr>
            <a:r>
              <a:rPr lang="de-DE" dirty="0" smtClean="0"/>
              <a:t>12345678</a:t>
            </a:r>
            <a:endParaRPr lang="de-DE" dirty="0"/>
          </a:p>
          <a:p>
            <a:pPr marL="914400" lvl="1" indent="-514350">
              <a:buFont typeface="+mj-lt"/>
              <a:buAutoNum type="arabicPeriod"/>
            </a:pPr>
            <a:r>
              <a:rPr lang="de-DE" dirty="0" err="1" smtClean="0"/>
              <a:t>qwerty</a:t>
            </a:r>
            <a:endParaRPr lang="de-DE" dirty="0"/>
          </a:p>
          <a:p>
            <a:pPr marL="914400" lvl="1" indent="-514350">
              <a:buFont typeface="+mj-lt"/>
              <a:buAutoNum type="arabicPeriod"/>
            </a:pPr>
            <a:r>
              <a:rPr lang="de-DE" dirty="0" smtClean="0"/>
              <a:t>12345</a:t>
            </a:r>
          </a:p>
          <a:p>
            <a:pPr marL="914400" lvl="1" indent="-514350">
              <a:buFont typeface="+mj-lt"/>
              <a:buAutoNum type="arabicPeriod"/>
            </a:pPr>
            <a:r>
              <a:rPr lang="de-DE" dirty="0" smtClean="0"/>
              <a:t>123456789</a:t>
            </a:r>
          </a:p>
          <a:p>
            <a:pPr marL="914400" lvl="1" indent="-514350">
              <a:buFont typeface="+mj-lt"/>
              <a:buAutoNum type="arabicPeriod"/>
            </a:pPr>
            <a:r>
              <a:rPr lang="de-DE" dirty="0" err="1" smtClean="0"/>
              <a:t>letmein</a:t>
            </a:r>
            <a:endParaRPr lang="de-DE" dirty="0" smtClean="0"/>
          </a:p>
          <a:p>
            <a:pPr marL="914400" lvl="1" indent="-514350">
              <a:buFont typeface="+mj-lt"/>
              <a:buAutoNum type="arabicPeriod"/>
            </a:pPr>
            <a:r>
              <a:rPr lang="de-DE" dirty="0" smtClean="0"/>
              <a:t>1234567</a:t>
            </a:r>
          </a:p>
          <a:p>
            <a:pPr marL="914400" lvl="1" indent="-514350">
              <a:buFont typeface="+mj-lt"/>
              <a:buAutoNum type="arabicPeriod"/>
            </a:pPr>
            <a:r>
              <a:rPr lang="de-DE" dirty="0" err="1" smtClean="0"/>
              <a:t>football</a:t>
            </a:r>
            <a:endParaRPr lang="de-DE" dirty="0" smtClean="0"/>
          </a:p>
          <a:p>
            <a:pPr marL="914400" lvl="1" indent="-514350">
              <a:buFont typeface="+mj-lt"/>
              <a:buAutoNum type="arabicPeriod"/>
            </a:pPr>
            <a:r>
              <a:rPr lang="de-DE" dirty="0" err="1" smtClean="0"/>
              <a:t>iloveyou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16: </a:t>
            </a:r>
            <a:r>
              <a:rPr lang="de-DE" dirty="0" err="1" smtClean="0"/>
              <a:t>starwars</a:t>
            </a:r>
            <a:r>
              <a:rPr lang="de-DE" dirty="0" smtClean="0"/>
              <a:t>, 27: jordan23, 28: </a:t>
            </a:r>
            <a:r>
              <a:rPr lang="de-DE" dirty="0" err="1" smtClean="0"/>
              <a:t>harley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Top 20 </a:t>
            </a:r>
            <a:r>
              <a:rPr lang="de-DE" dirty="0" err="1" smtClean="0"/>
              <a:t>passwords</a:t>
            </a:r>
            <a:r>
              <a:rPr lang="de-DE" dirty="0" smtClean="0"/>
              <a:t> </a:t>
            </a:r>
            <a:r>
              <a:rPr lang="de-DE" dirty="0" err="1" smtClean="0"/>
              <a:t>suffice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compromise</a:t>
            </a:r>
            <a:r>
              <a:rPr lang="de-DE" dirty="0" smtClean="0"/>
              <a:t> 10%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accounts</a:t>
            </a:r>
            <a:endParaRPr lang="en-US" dirty="0"/>
          </a:p>
        </p:txBody>
      </p:sp>
      <p:pic>
        <p:nvPicPr>
          <p:cNvPr id="4" name="Picture 3" descr="Article Lead - narrow1003847344glltbjimage.related.articleLeadNarrow.353x0.glnxkg.png1450187316575.jpg-300x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053" y="2786399"/>
            <a:ext cx="2307349" cy="263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8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creates?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User</a:t>
            </a:r>
          </a:p>
          <a:p>
            <a:endParaRPr lang="en-US" b="1" dirty="0" smtClean="0"/>
          </a:p>
          <a:p>
            <a:r>
              <a:rPr lang="en-US" b="1" dirty="0" smtClean="0"/>
              <a:t>System</a:t>
            </a:r>
          </a:p>
          <a:p>
            <a:endParaRPr lang="en-US" b="1" dirty="0" smtClean="0"/>
          </a:p>
          <a:p>
            <a:r>
              <a:rPr lang="en-US" b="1" dirty="0" smtClean="0"/>
              <a:t>Administrator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726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larity">
  <a:themeElements>
    <a:clrScheme name="AExam">
      <a:dk1>
        <a:sysClr val="windowText" lastClr="000000"/>
      </a:dk1>
      <a:lt1>
        <a:sysClr val="window" lastClr="FFFFFF"/>
      </a:lt1>
      <a:dk2>
        <a:srgbClr val="000000"/>
      </a:dk2>
      <a:lt2>
        <a:srgbClr val="A5A5A5"/>
      </a:lt2>
      <a:accent1>
        <a:srgbClr val="A5A5A5"/>
      </a:accent1>
      <a:accent2>
        <a:srgbClr val="0070C0"/>
      </a:accent2>
      <a:accent3>
        <a:srgbClr val="00B050"/>
      </a:accent3>
      <a:accent4>
        <a:srgbClr val="FF0000"/>
      </a:accent4>
      <a:accent5>
        <a:srgbClr val="FFFFFF"/>
      </a:accent5>
      <a:accent6>
        <a:srgbClr val="FFFFFF"/>
      </a:accent6>
      <a:hlink>
        <a:srgbClr val="0070C0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495FFB3-5D92-074E-B89D-542AE82BF1BE}" vid="{19B8E867-9DEE-184C-A40C-B4D7506C62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AExam</Template>
  <TotalTime>20967</TotalTime>
  <Words>2552</Words>
  <Application>Microsoft Macintosh PowerPoint</Application>
  <PresentationFormat>On-screen Show (4:3)</PresentationFormat>
  <Paragraphs>406</Paragraphs>
  <Slides>46</Slides>
  <Notes>24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Courier New</vt:lpstr>
      <vt:lpstr>Cronos Pro</vt:lpstr>
      <vt:lpstr>Mangal</vt:lpstr>
      <vt:lpstr>Clarity</vt:lpstr>
      <vt:lpstr>Lecture 12: Passwords</vt:lpstr>
      <vt:lpstr>Where we were…</vt:lpstr>
      <vt:lpstr>Where we were…</vt:lpstr>
      <vt:lpstr>Where we were…</vt:lpstr>
      <vt:lpstr>Password lifecycle</vt:lpstr>
      <vt:lpstr>1. password Creation</vt:lpstr>
      <vt:lpstr>Who creates?</vt:lpstr>
      <vt:lpstr>Weak passwords</vt:lpstr>
      <vt:lpstr>Who creates?</vt:lpstr>
      <vt:lpstr>Strong passwords</vt:lpstr>
      <vt:lpstr>Entropy of passwords</vt:lpstr>
      <vt:lpstr>Password Recipes</vt:lpstr>
      <vt:lpstr>Entropy estimation</vt:lpstr>
      <vt:lpstr>Entropy estimation</vt:lpstr>
      <vt:lpstr>Password Cracking</vt:lpstr>
      <vt:lpstr>Recipe comparison</vt:lpstr>
      <vt:lpstr>Recipe comparison</vt:lpstr>
      <vt:lpstr>PowerPoint Presentation</vt:lpstr>
      <vt:lpstr>Passwords</vt:lpstr>
      <vt:lpstr>2. password Storage</vt:lpstr>
      <vt:lpstr>Password Storage</vt:lpstr>
      <vt:lpstr>Threat Model: Offline Attack</vt:lpstr>
      <vt:lpstr>Password Storage</vt:lpstr>
      <vt:lpstr>Hashed passwords</vt:lpstr>
      <vt:lpstr>Hashed passwords are still vulnerable</vt:lpstr>
      <vt:lpstr>Dictionary attacks</vt:lpstr>
      <vt:lpstr>Typical passwords</vt:lpstr>
      <vt:lpstr>Salted hashed passwords</vt:lpstr>
      <vt:lpstr>Salted hashed passwords</vt:lpstr>
      <vt:lpstr>3. password Usage</vt:lpstr>
      <vt:lpstr>Authenticating to a remote server</vt:lpstr>
      <vt:lpstr>Threat Model: Online Attack</vt:lpstr>
      <vt:lpstr>When authentication fails</vt:lpstr>
      <vt:lpstr>Rate limiting</vt:lpstr>
      <vt:lpstr>Slowing down fast hashes</vt:lpstr>
      <vt:lpstr>Password-Based Encryption</vt:lpstr>
      <vt:lpstr>PBKDF2</vt:lpstr>
      <vt:lpstr>4. password Change</vt:lpstr>
      <vt:lpstr>Password change</vt:lpstr>
      <vt:lpstr>Change mechanisms</vt:lpstr>
      <vt:lpstr>Security questions</vt:lpstr>
      <vt:lpstr>Emailed password</vt:lpstr>
      <vt:lpstr>Password lifecycle</vt:lpstr>
      <vt:lpstr>Beyond passwords?</vt:lpstr>
      <vt:lpstr>Schemes to replace passwords</vt:lpstr>
      <vt:lpstr>Schemes to replace passwords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Eleanor Jane Birrell</cp:lastModifiedBy>
  <cp:revision>226</cp:revision>
  <dcterms:created xsi:type="dcterms:W3CDTF">2018-01-05T20:19:03Z</dcterms:created>
  <dcterms:modified xsi:type="dcterms:W3CDTF">2018-10-25T02:27:04Z</dcterms:modified>
</cp:coreProperties>
</file>