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05" r:id="rId3"/>
    <p:sldId id="258" r:id="rId4"/>
    <p:sldId id="295" r:id="rId5"/>
    <p:sldId id="289" r:id="rId6"/>
    <p:sldId id="290" r:id="rId7"/>
    <p:sldId id="291" r:id="rId8"/>
    <p:sldId id="292" r:id="rId9"/>
    <p:sldId id="293" r:id="rId10"/>
    <p:sldId id="294" r:id="rId11"/>
    <p:sldId id="304" r:id="rId12"/>
    <p:sldId id="296" r:id="rId13"/>
    <p:sldId id="259" r:id="rId14"/>
    <p:sldId id="260" r:id="rId15"/>
    <p:sldId id="267" r:id="rId16"/>
    <p:sldId id="268" r:id="rId17"/>
    <p:sldId id="271" r:id="rId18"/>
    <p:sldId id="269" r:id="rId19"/>
    <p:sldId id="302" r:id="rId20"/>
    <p:sldId id="299" r:id="rId21"/>
    <p:sldId id="273" r:id="rId22"/>
    <p:sldId id="272" r:id="rId23"/>
    <p:sldId id="274" r:id="rId24"/>
    <p:sldId id="275" r:id="rId25"/>
    <p:sldId id="276" r:id="rId26"/>
    <p:sldId id="279" r:id="rId27"/>
    <p:sldId id="277" r:id="rId28"/>
    <p:sldId id="278" r:id="rId29"/>
    <p:sldId id="306" r:id="rId30"/>
    <p:sldId id="300" r:id="rId31"/>
    <p:sldId id="301" r:id="rId32"/>
    <p:sldId id="303" r:id="rId33"/>
    <p:sldId id="282" r:id="rId34"/>
    <p:sldId id="286"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4" autoAdjust="0"/>
    <p:restoredTop sz="84828" autoAdjust="0"/>
  </p:normalViewPr>
  <p:slideViewPr>
    <p:cSldViewPr>
      <p:cViewPr>
        <p:scale>
          <a:sx n="88" d="100"/>
          <a:sy n="88" d="100"/>
        </p:scale>
        <p:origin x="248" y="8"/>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10/8/18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10/8/18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csee.wvu.edu/~natalias/biom426/performance_fall09.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www.csee.wvu.edu/~natalias/biom426/performance_fall09.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portal.msrc.microsoft.com/en-US/security-guidance/advisory/CVE-2018-8453"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s://www.youtube.com/redirect?q=http%3A%2F%2Fwww.bkav.com%2FFaceID&amp;redir_token=iXG8imesTvPiIrWaKJX4Sa5Ts4B8MTUzOTI5MjQxNkAxNTM5MjA2MDE2&amp;event=video_description&amp;v=i4YQRLQVixM"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as identifiers since 19</a:t>
            </a:r>
            <a:r>
              <a:rPr lang="en-US" baseline="30000" dirty="0" smtClean="0"/>
              <a:t>th</a:t>
            </a:r>
            <a:r>
              <a:rPr lang="en-US" baseline="0" dirty="0" smtClean="0"/>
              <a:t> century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56611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longest biometric</a:t>
            </a:r>
            <a:r>
              <a:rPr lang="en-US" baseline="0" dirty="0" smtClean="0"/>
              <a:t> in use in modern computing systems (1980s)</a:t>
            </a:r>
          </a:p>
          <a:p>
            <a:endParaRPr lang="en-US" baseline="0" dirty="0" smtClean="0"/>
          </a:p>
          <a:p>
            <a:r>
              <a:rPr lang="en-US" baseline="0" dirty="0" smtClean="0"/>
              <a:t>Disney parks: used in conjunction with passes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141437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what biometrics have people</a:t>
            </a:r>
            <a:r>
              <a:rPr lang="en-US" baseline="0" dirty="0" smtClean="0"/>
              <a:t> seen/heard of in the real world?</a:t>
            </a:r>
          </a:p>
          <a:p>
            <a:r>
              <a:rPr lang="en-US" baseline="0" dirty="0" smtClean="0"/>
              <a:t>Example: </a:t>
            </a:r>
            <a:r>
              <a:rPr lang="en-US" baseline="0" dirty="0" err="1" smtClean="0"/>
              <a:t>Aadhaar</a:t>
            </a:r>
            <a:r>
              <a:rPr lang="en-US" baseline="0" dirty="0" smtClean="0"/>
              <a:t> (Indian universal ID, uses photograph, fingerprints, iris scans)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fingerprint, iris, retina, face, voice, handwriting, hand shape, hand veins, hand print, (DNA?)</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54162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what do we want to look for in a biometric identifier?</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157485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what might we</a:t>
            </a:r>
            <a:r>
              <a:rPr lang="en-US" baseline="0" dirty="0" smtClean="0"/>
              <a:t> want to consider?</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50519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 comes from radar operation in WW2:  turn up gain on radar too</a:t>
            </a:r>
            <a:r>
              <a:rPr lang="en-US" baseline="0" dirty="0" smtClean="0"/>
              <a:t> high and enemy is lost in clutter; too low, can't see at all.</a:t>
            </a:r>
          </a:p>
          <a:p>
            <a:endParaRPr lang="en-US" baseline="0" dirty="0" smtClean="0"/>
          </a:p>
          <a:p>
            <a:r>
              <a:rPr lang="en-US" baseline="0" dirty="0" smtClean="0"/>
              <a:t>UK banks in 1996 set a goal of FAR=1% and FRR=.01% for biometrics.</a:t>
            </a:r>
            <a:endParaRPr lang="en-US" dirty="0" smtClean="0"/>
          </a:p>
          <a:p>
            <a:endParaRPr lang="en-US" dirty="0" smtClean="0"/>
          </a:p>
          <a:p>
            <a:r>
              <a:rPr lang="en-US" dirty="0" smtClean="0"/>
              <a:t>Strictly speaking,</a:t>
            </a:r>
            <a:r>
              <a:rPr lang="en-US" baseline="0" dirty="0" smtClean="0"/>
              <a:t> some people would say ROC is (1-FAR) vs FRR and </a:t>
            </a:r>
            <a:r>
              <a:rPr lang="en-US" i="1" baseline="0" dirty="0" smtClean="0"/>
              <a:t>detection error tradeoff </a:t>
            </a:r>
            <a:r>
              <a:rPr lang="en-US" i="0" baseline="0" dirty="0" smtClean="0"/>
              <a:t>(DET) curve is FAR vs FRR on axes scaled by standard normal deviates or just logarithmically [Wikipedia</a:t>
            </a:r>
            <a:r>
              <a:rPr lang="en-US" i="0" baseline="0" dirty="0" smtClean="0"/>
              <a: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ronosPro-Regular"/>
                <a:cs typeface="CronosPro-Regular"/>
              </a:rPr>
              <a:t>Graph source: </a:t>
            </a:r>
            <a:r>
              <a:rPr lang="en-US" dirty="0" smtClean="0">
                <a:latin typeface="CronosPro-Regular"/>
                <a:cs typeface="CronosPro-Regular"/>
                <a:hlinkClick r:id="rId3"/>
              </a:rPr>
              <a:t>http://www.csee.wvu.edu/~natalias/biom426/performance_fall09.pdf</a:t>
            </a:r>
            <a:endParaRPr lang="en-US" dirty="0" smtClean="0">
              <a:latin typeface="CronosPro-Regular"/>
              <a:cs typeface="CronosPro-Regular"/>
            </a:endParaRPr>
          </a:p>
          <a:p>
            <a:endParaRPr lang="en-US" i="0" baseline="0" dirty="0" smtClean="0"/>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25</a:t>
            </a:fld>
            <a:endParaRPr lang="en-US"/>
          </a:p>
        </p:txBody>
      </p:sp>
    </p:spTree>
    <p:extLst>
      <p:ext uri="{BB962C8B-B14F-4D97-AF65-F5344CB8AC3E}">
        <p14:creationId xmlns:p14="http://schemas.microsoft.com/office/powerpoint/2010/main" val="153668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ronosPro-Regular"/>
                <a:cs typeface="CronosPro-Regular"/>
              </a:rPr>
              <a:t>Graph source: </a:t>
            </a:r>
            <a:r>
              <a:rPr lang="en-US" dirty="0" smtClean="0">
                <a:latin typeface="CronosPro-Regular"/>
                <a:cs typeface="CronosPro-Regular"/>
                <a:hlinkClick r:id="rId3"/>
              </a:rPr>
              <a:t>http://www.csee.wvu.edu/~natalias/biom426/performance_fall09.pdf</a:t>
            </a:r>
            <a:endParaRPr lang="en-US" dirty="0" smtClean="0">
              <a:latin typeface="CronosPro-Regular"/>
              <a:cs typeface="CronosPro-Regular"/>
            </a:endParaRP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26</a:t>
            </a:fld>
            <a:endParaRPr lang="en-US"/>
          </a:p>
        </p:txBody>
      </p:sp>
    </p:spTree>
    <p:extLst>
      <p:ext uri="{BB962C8B-B14F-4D97-AF65-F5344CB8AC3E}">
        <p14:creationId xmlns:p14="http://schemas.microsoft.com/office/powerpoint/2010/main" val="199001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connect</a:t>
            </a:r>
            <a:r>
              <a:rPr lang="en-US" baseline="0" dirty="0" smtClean="0"/>
              <a:t> back to threat </a:t>
            </a:r>
            <a:r>
              <a:rPr lang="en-US" baseline="0" dirty="0" smtClean="0"/>
              <a:t>model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Activity:</a:t>
            </a:r>
          </a:p>
          <a:p>
            <a:pPr lvl="0"/>
            <a:r>
              <a:rPr lang="en-US" sz="1200" kern="1200" dirty="0" smtClean="0">
                <a:solidFill>
                  <a:schemeClr val="tx1"/>
                </a:solidFill>
                <a:effectLst/>
                <a:latin typeface="+mn-lt"/>
                <a:ea typeface="+mn-ea"/>
                <a:cs typeface="+mn-cs"/>
              </a:rPr>
              <a:t>Construct a new, plausible scenario in which false accepts would be far more problematic than false rejects. </a:t>
            </a:r>
          </a:p>
          <a:p>
            <a:r>
              <a:rPr lang="en-US" sz="1200" kern="1200" dirty="0" smtClean="0">
                <a:solidFill>
                  <a:schemeClr val="tx1"/>
                </a:solidFill>
                <a:effectLst/>
                <a:latin typeface="+mn-lt"/>
                <a:ea typeface="+mn-ea"/>
                <a:cs typeface="+mn-cs"/>
              </a:rPr>
              <a:t>Construct a new, plausible scenario in which false rejects would be far more problematic than false accepts.</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28</a:t>
            </a:fld>
            <a:endParaRPr lang="en-US"/>
          </a:p>
        </p:txBody>
      </p:sp>
    </p:spTree>
    <p:extLst>
      <p:ext uri="{BB962C8B-B14F-4D97-AF65-F5344CB8AC3E}">
        <p14:creationId xmlns:p14="http://schemas.microsoft.com/office/powerpoint/2010/main" val="159010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30</a:t>
            </a:fld>
            <a:endParaRPr lang="en-US"/>
          </a:p>
        </p:txBody>
      </p:sp>
    </p:spTree>
    <p:extLst>
      <p:ext uri="{BB962C8B-B14F-4D97-AF65-F5344CB8AC3E}">
        <p14:creationId xmlns:p14="http://schemas.microsoft.com/office/powerpoint/2010/main" val="6957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demonstrated by </a:t>
            </a:r>
            <a:r>
              <a:rPr lang="en-US" sz="1200" b="0" i="0" kern="1200" dirty="0" smtClean="0">
                <a:solidFill>
                  <a:schemeClr val="tx1"/>
                </a:solidFill>
                <a:effectLst/>
                <a:latin typeface="+mn-lt"/>
                <a:ea typeface="+mn-ea"/>
                <a:cs typeface="+mn-cs"/>
              </a:rPr>
              <a:t>Tsutomu Matsumoto in</a:t>
            </a:r>
            <a:r>
              <a:rPr lang="en-US" sz="1200" b="0" i="0" kern="1200" baseline="0" dirty="0" smtClean="0">
                <a:solidFill>
                  <a:schemeClr val="tx1"/>
                </a:solidFill>
                <a:effectLst/>
                <a:latin typeface="+mn-lt"/>
                <a:ea typeface="+mn-ea"/>
                <a:cs typeface="+mn-cs"/>
              </a:rPr>
              <a:t> 2002, effective against modern fingerprint readers (e.g., </a:t>
            </a:r>
            <a:r>
              <a:rPr lang="en-US" sz="1200" b="0" i="0" kern="1200" baseline="0" dirty="0" smtClean="0">
                <a:solidFill>
                  <a:schemeClr val="tx1"/>
                </a:solidFill>
                <a:effectLst/>
                <a:latin typeface="+mn-lt"/>
                <a:ea typeface="+mn-ea"/>
                <a:cs typeface="+mn-cs"/>
              </a:rPr>
              <a:t>iPhone)</a:t>
            </a:r>
          </a:p>
          <a:p>
            <a:r>
              <a:rPr lang="en-US" dirty="0" smtClean="0"/>
              <a:t>https://</a:t>
            </a:r>
            <a:r>
              <a:rPr lang="en-US" dirty="0" err="1" smtClean="0"/>
              <a:t>www.theregister.co.uk</a:t>
            </a:r>
            <a:r>
              <a:rPr lang="en-US" dirty="0" smtClean="0"/>
              <a:t>/2002/05/16/</a:t>
            </a:r>
            <a:r>
              <a:rPr lang="en-US" dirty="0" err="1" smtClean="0"/>
              <a:t>gummi_bears_defeat_fingerprint_sensors</a:t>
            </a:r>
            <a:r>
              <a:rPr lang="en-US" dirty="0" smtClean="0"/>
              <a: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31</a:t>
            </a:fld>
            <a:endParaRPr lang="en-US"/>
          </a:p>
        </p:txBody>
      </p:sp>
    </p:spTree>
    <p:extLst>
      <p:ext uri="{BB962C8B-B14F-4D97-AF65-F5344CB8AC3E}">
        <p14:creationId xmlns:p14="http://schemas.microsoft.com/office/powerpoint/2010/main" val="53567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www.theregister.co.uk</a:t>
            </a:r>
            <a:r>
              <a:rPr lang="en-US" dirty="0" smtClean="0"/>
              <a:t>/2018/10/08/</a:t>
            </a:r>
            <a:r>
              <a:rPr lang="en-US" dirty="0" err="1" smtClean="0"/>
              <a:t>google_plus_minus</a:t>
            </a:r>
            <a:r>
              <a:rPr lang="en-US" dirty="0" smtClean="0"/>
              <a:t>/</a:t>
            </a:r>
          </a:p>
          <a:p>
            <a:endParaRPr lang="en-US" dirty="0" smtClean="0"/>
          </a:p>
          <a:p>
            <a:endParaRPr lang="en-US" dirty="0" smtClean="0"/>
          </a:p>
          <a:p>
            <a:r>
              <a:rPr lang="en-US" sz="1200" b="0" i="0" kern="1200" dirty="0" smtClean="0">
                <a:solidFill>
                  <a:schemeClr val="tx1"/>
                </a:solidFill>
                <a:effectLst/>
                <a:latin typeface="+mn-lt"/>
                <a:ea typeface="+mn-ea"/>
                <a:cs typeface="+mn-cs"/>
              </a:rPr>
              <a:t>Kaspersky Labs took credit for discovering and reporting the active attacks on </a:t>
            </a:r>
            <a:r>
              <a:rPr lang="en-US" sz="1200" b="0" i="0" u="none" strike="noStrike" kern="1200" dirty="0" smtClean="0">
                <a:solidFill>
                  <a:schemeClr val="tx1"/>
                </a:solidFill>
                <a:effectLst/>
                <a:latin typeface="+mn-lt"/>
                <a:ea typeface="+mn-ea"/>
                <a:cs typeface="+mn-cs"/>
                <a:hlinkClick r:id="rId3"/>
              </a:rPr>
              <a:t>CVE-2018-8453</a:t>
            </a:r>
            <a:r>
              <a:rPr lang="en-US" sz="1200" b="0" i="0" kern="1200" dirty="0" smtClean="0">
                <a:solidFill>
                  <a:schemeClr val="tx1"/>
                </a:solidFill>
                <a:effectLst/>
                <a:latin typeface="+mn-lt"/>
                <a:ea typeface="+mn-ea"/>
                <a:cs typeface="+mn-cs"/>
              </a:rPr>
              <a:t>. This elevation of privilege flaw in the way Win32K handles drivers allows attackers to run their code with kernel mode access, granting the ability to do things like create new accounts and full ability to write or delete data. Vulnerabilities in Windows 7,8, and 10</a:t>
            </a:r>
            <a:r>
              <a:rPr lang="en-US" sz="1200" b="0" i="0" kern="1200" baseline="0" dirty="0" smtClean="0">
                <a:solidFill>
                  <a:schemeClr val="tx1"/>
                </a:solidFill>
                <a:effectLst/>
                <a:latin typeface="+mn-lt"/>
                <a:ea typeface="+mn-ea"/>
                <a:cs typeface="+mn-cs"/>
              </a:rPr>
              <a:t> and in Windows Server https://</a:t>
            </a:r>
            <a:r>
              <a:rPr lang="en-US" sz="1200" b="0" i="0" kern="1200" baseline="0" dirty="0" err="1" smtClean="0">
                <a:solidFill>
                  <a:schemeClr val="tx1"/>
                </a:solidFill>
                <a:effectLst/>
                <a:latin typeface="+mn-lt"/>
                <a:ea typeface="+mn-ea"/>
                <a:cs typeface="+mn-cs"/>
              </a:rPr>
              <a:t>www.theregister.co.uk</a:t>
            </a:r>
            <a:r>
              <a:rPr lang="en-US" sz="1200" b="0" i="0" kern="1200" baseline="0" dirty="0" smtClean="0">
                <a:solidFill>
                  <a:schemeClr val="tx1"/>
                </a:solidFill>
                <a:effectLst/>
                <a:latin typeface="+mn-lt"/>
                <a:ea typeface="+mn-ea"/>
                <a:cs typeface="+mn-cs"/>
              </a:rPr>
              <a:t>/2018/10/09/</a:t>
            </a:r>
            <a:r>
              <a:rPr lang="en-US" sz="1200" b="0" i="0" kern="1200" baseline="0" dirty="0" err="1" smtClean="0">
                <a:solidFill>
                  <a:schemeClr val="tx1"/>
                </a:solidFill>
                <a:effectLst/>
                <a:latin typeface="+mn-lt"/>
                <a:ea typeface="+mn-ea"/>
                <a:cs typeface="+mn-cs"/>
              </a:rPr>
              <a:t>october_patch_tuesday</a:t>
            </a:r>
            <a:r>
              <a:rPr lang="en-US" sz="1200" b="0" i="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1387068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November</a:t>
            </a:r>
            <a:r>
              <a:rPr lang="en-US" baseline="0" dirty="0" smtClean="0"/>
              <a:t> 2017, </a:t>
            </a:r>
            <a:r>
              <a:rPr lang="en-US" sz="1200" b="0" i="0" kern="1200" dirty="0" err="1" smtClean="0">
                <a:solidFill>
                  <a:schemeClr val="tx1"/>
                </a:solidFill>
                <a:effectLst/>
                <a:latin typeface="+mn-lt"/>
                <a:ea typeface="+mn-ea"/>
                <a:cs typeface="+mn-cs"/>
              </a:rPr>
              <a:t>Bkav</a:t>
            </a:r>
            <a:r>
              <a:rPr lang="en-US" sz="1200" b="0" i="0" kern="1200" dirty="0" smtClean="0">
                <a:solidFill>
                  <a:schemeClr val="tx1"/>
                </a:solidFill>
                <a:effectLst/>
                <a:latin typeface="+mn-lt"/>
                <a:ea typeface="+mn-ea"/>
                <a:cs typeface="+mn-cs"/>
              </a:rPr>
              <a:t> Corporation, an tech security company, demonstrated how to bypass the</a:t>
            </a:r>
            <a:r>
              <a:rPr lang="en-US" sz="1200" b="0" i="0" kern="1200" baseline="0" dirty="0" smtClean="0">
                <a:solidFill>
                  <a:schemeClr val="tx1"/>
                </a:solidFill>
                <a:effectLst/>
                <a:latin typeface="+mn-lt"/>
                <a:ea typeface="+mn-ea"/>
                <a:cs typeface="+mn-cs"/>
              </a:rPr>
              <a:t> face recognition system on the iPhone X with a $150 3D printed mask</a:t>
            </a:r>
            <a:r>
              <a:rPr lang="en-US" sz="1200" b="0" i="0" kern="1200" baseline="0" dirty="0" smtClean="0">
                <a:solidFill>
                  <a:schemeClr val="tx1"/>
                </a:solidFill>
                <a:effectLst/>
                <a:latin typeface="+mn-lt"/>
                <a:ea typeface="+mn-ea"/>
                <a:cs typeface="+mn-cs"/>
              </a:rPr>
              <a:t>.</a:t>
            </a:r>
          </a:p>
          <a:p>
            <a:endParaRPr lang="en-US" sz="1200" b="0" i="0"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3"/>
              </a:rPr>
              <a:t>http://www.bkav.com/FaceID</a:t>
            </a:r>
            <a:endParaRPr lang="en-US" sz="1200" b="0" i="0" u="none" strike="noStrike" kern="1200" dirty="0" smtClean="0">
              <a:solidFill>
                <a:schemeClr val="tx1"/>
              </a:solidFill>
              <a:effectLst/>
              <a:latin typeface="+mn-lt"/>
              <a:ea typeface="+mn-ea"/>
              <a:cs typeface="+mn-cs"/>
            </a:endParaRPr>
          </a:p>
          <a:p>
            <a:r>
              <a:rPr lang="en-US" dirty="0" smtClean="0"/>
              <a:t>https://</a:t>
            </a:r>
            <a:r>
              <a:rPr lang="en-US" dirty="0" err="1" smtClean="0"/>
              <a:t>www.youtube.com</a:t>
            </a:r>
            <a:r>
              <a:rPr lang="en-US" dirty="0" smtClean="0"/>
              <a:t>/</a:t>
            </a:r>
            <a:r>
              <a:rPr lang="en-US" dirty="0" err="1" smtClean="0"/>
              <a:t>watch?v</a:t>
            </a:r>
            <a:r>
              <a:rPr lang="en-US" dirty="0" smtClean="0"/>
              <a:t>=i4YQRLQVixM</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32</a:t>
            </a:fld>
            <a:endParaRPr lang="en-US"/>
          </a:p>
        </p:txBody>
      </p:sp>
    </p:spTree>
    <p:extLst>
      <p:ext uri="{BB962C8B-B14F-4D97-AF65-F5344CB8AC3E}">
        <p14:creationId xmlns:p14="http://schemas.microsoft.com/office/powerpoint/2010/main" val="1668511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a:t>
            </a:r>
            <a:r>
              <a:rPr lang="en-US" baseline="0" dirty="0" smtClean="0"/>
              <a:t> uses biometric based identity cards (</a:t>
            </a:r>
            <a:r>
              <a:rPr lang="en-US" sz="1200" b="0" i="0" kern="1200" dirty="0" err="1" smtClean="0">
                <a:solidFill>
                  <a:schemeClr val="tx1"/>
                </a:solidFill>
                <a:effectLst/>
                <a:latin typeface="+mn-lt"/>
                <a:ea typeface="+mn-ea"/>
                <a:cs typeface="+mn-cs"/>
              </a:rPr>
              <a:t>Aadhaar</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data includes photos, fingerprints, iris scans.</a:t>
            </a:r>
            <a:r>
              <a:rPr lang="en-US" sz="1200" b="0" i="0" kern="1200" dirty="0" smtClean="0">
                <a:solidFill>
                  <a:schemeClr val="tx1"/>
                </a:solidFill>
                <a:effectLst/>
                <a:latin typeface="+mn-lt"/>
                <a:ea typeface="+mn-ea"/>
                <a:cs typeface="+mn-cs"/>
              </a:rPr>
              <a:t> In </a:t>
            </a:r>
            <a:r>
              <a:rPr lang="en-US" sz="1200" b="0" i="0" kern="1200" dirty="0" err="1" smtClean="0">
                <a:solidFill>
                  <a:schemeClr val="tx1"/>
                </a:solidFill>
                <a:effectLst/>
                <a:latin typeface="+mn-lt"/>
                <a:ea typeface="+mn-ea"/>
                <a:cs typeface="+mn-cs"/>
              </a:rPr>
              <a:t>january</a:t>
            </a:r>
            <a:r>
              <a:rPr lang="en-US" sz="1200" b="0" i="0" kern="1200" dirty="0" smtClean="0">
                <a:solidFill>
                  <a:schemeClr val="tx1"/>
                </a:solidFill>
                <a:effectLst/>
                <a:latin typeface="+mn-lt"/>
                <a:ea typeface="+mn-ea"/>
                <a:cs typeface="+mn-cs"/>
              </a:rPr>
              <a:t> 2018, journalists reported they were able</a:t>
            </a:r>
            <a:r>
              <a:rPr lang="en-US" sz="1200" b="0" i="0" kern="1200" baseline="0" dirty="0" smtClean="0">
                <a:solidFill>
                  <a:schemeClr val="tx1"/>
                </a:solidFill>
                <a:effectLst/>
                <a:latin typeface="+mn-lt"/>
                <a:ea typeface="+mn-ea"/>
                <a:cs typeface="+mn-cs"/>
              </a:rPr>
              <a:t> to access </a:t>
            </a:r>
            <a:r>
              <a:rPr lang="en-US" sz="1200" b="0" i="0" kern="1200" dirty="0" smtClean="0">
                <a:solidFill>
                  <a:schemeClr val="tx1"/>
                </a:solidFill>
                <a:effectLst/>
                <a:latin typeface="+mn-lt"/>
                <a:ea typeface="+mn-ea"/>
                <a:cs typeface="+mn-cs"/>
              </a:rPr>
              <a:t>records </a:t>
            </a:r>
            <a:r>
              <a:rPr lang="en-US" sz="1200" b="0" i="0" kern="1200" baseline="0" dirty="0" smtClean="0">
                <a:solidFill>
                  <a:schemeClr val="tx1"/>
                </a:solidFill>
                <a:effectLst/>
                <a:latin typeface="+mn-lt"/>
                <a:ea typeface="+mn-ea"/>
                <a:cs typeface="+mn-cs"/>
              </a:rPr>
              <a:t>for 500 rupees ($8.75); unclear if access was being sold by hackers or insiders.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33</a:t>
            </a:fld>
            <a:endParaRPr lang="en-US"/>
          </a:p>
        </p:txBody>
      </p:sp>
    </p:spTree>
    <p:extLst>
      <p:ext uri="{BB962C8B-B14F-4D97-AF65-F5344CB8AC3E}">
        <p14:creationId xmlns:p14="http://schemas.microsoft.com/office/powerpoint/2010/main" val="146189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Authentication:</a:t>
            </a:r>
            <a:r>
              <a:rPr lang="en-US" baseline="0" dirty="0" smtClean="0"/>
              <a:t>  passwords, digital signatures, EV certificates in browsers</a:t>
            </a:r>
          </a:p>
          <a:p>
            <a:pPr marL="171450" indent="-171450">
              <a:buFont typeface="Arial"/>
              <a:buChar char="•"/>
            </a:pPr>
            <a:r>
              <a:rPr lang="en-US" dirty="0" smtClean="0"/>
              <a:t>Authorization:  file permissions, firewalls, visibility restrictions in FB</a:t>
            </a:r>
          </a:p>
          <a:p>
            <a:pPr marL="171450" indent="-171450">
              <a:buFont typeface="Arial"/>
              <a:buChar char="•"/>
            </a:pPr>
            <a:r>
              <a:rPr lang="en-US" baseline="0" dirty="0" smtClean="0"/>
              <a:t>Audit:  log files, log browsers, intrusion detection systems</a:t>
            </a:r>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163531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Ship of Theseus [Plutarch,1</a:t>
            </a:r>
            <a:r>
              <a:rPr lang="en-US" baseline="30000" dirty="0" smtClean="0"/>
              <a:t>st</a:t>
            </a:r>
            <a:r>
              <a:rPr lang="en-US" baseline="0" dirty="0" smtClean="0"/>
              <a:t> century] </a:t>
            </a:r>
            <a:r>
              <a:rPr lang="en-US" dirty="0" smtClean="0"/>
              <a:t>Is it still the same ship after every board has been replaced?  What if the original boards were gathered and used to build the same model ship?  Would</a:t>
            </a:r>
            <a:r>
              <a:rPr lang="en-US" baseline="0" dirty="0" smtClean="0"/>
              <a:t> it be identical?</a:t>
            </a:r>
          </a:p>
          <a:p>
            <a:endParaRPr lang="en-US" baseline="0" dirty="0" smtClean="0"/>
          </a:p>
          <a:p>
            <a:r>
              <a:rPr lang="en-US" baseline="0" dirty="0" smtClean="0"/>
              <a:t>Discussion: how do you identify people?</a:t>
            </a:r>
          </a:p>
          <a:p>
            <a:endParaRPr lang="en-US" baseline="0" dirty="0" smtClean="0"/>
          </a:p>
          <a:p>
            <a:r>
              <a:rPr lang="en-US" baseline="0" dirty="0" smtClean="0"/>
              <a:t>You control your clothing choices, others control the ID numbers assigned to you, no one controls your age.</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130657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fictional people, dead people, virtual people (AIs?)</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7</a:t>
            </a:fld>
            <a:endParaRPr lang="en-US"/>
          </a:p>
        </p:txBody>
      </p:sp>
    </p:spTree>
    <p:extLst>
      <p:ext uri="{BB962C8B-B14F-4D97-AF65-F5344CB8AC3E}">
        <p14:creationId xmlns:p14="http://schemas.microsoft.com/office/powerpoint/2010/main" val="50333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10</a:t>
            </a:fld>
            <a:endParaRPr lang="en-US"/>
          </a:p>
        </p:txBody>
      </p:sp>
    </p:spTree>
    <p:extLst>
      <p:ext uri="{BB962C8B-B14F-4D97-AF65-F5344CB8AC3E}">
        <p14:creationId xmlns:p14="http://schemas.microsoft.com/office/powerpoint/2010/main" val="70369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a:t>
            </a:r>
            <a:r>
              <a:rPr lang="en-US" baseline="0" dirty="0" smtClean="0"/>
              <a:t> </a:t>
            </a:r>
            <a:r>
              <a:rPr lang="en-US" dirty="0" smtClean="0"/>
              <a:t>different possible</a:t>
            </a:r>
            <a:r>
              <a:rPr lang="en-US" baseline="0" dirty="0" smtClean="0"/>
              <a:t> examples</a:t>
            </a:r>
          </a:p>
          <a:p>
            <a:r>
              <a:rPr lang="en-US" baseline="0" dirty="0" smtClean="0"/>
              <a:t>Note: bring in border cases (e.g., </a:t>
            </a:r>
            <a:r>
              <a:rPr lang="en-US" dirty="0" smtClean="0"/>
              <a:t>A sheet of passwords, each valid only once, could be "know" or "have." A finger could be "have" or "are.")</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34141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176374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Fingerprint is by far most common; not great for error rates but serves as</a:t>
            </a:r>
            <a:r>
              <a:rPr lang="en-US" baseline="0" dirty="0" smtClean="0"/>
              <a:t> a good </a:t>
            </a:r>
            <a:r>
              <a:rPr lang="en-US" baseline="0" dirty="0" err="1" smtClean="0"/>
              <a:t>deterrant</a:t>
            </a:r>
            <a:r>
              <a:rPr lang="en-US" baseline="0" dirty="0" smtClean="0"/>
              <a:t>.</a:t>
            </a:r>
          </a:p>
          <a:p>
            <a:r>
              <a:rPr lang="en-US" baseline="0" dirty="0" smtClean="0"/>
              <a:t>Iris is by far the best for error rates (even zero FAR) and for measurement, so long as individuals are willing to get close to the camera</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8029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10/8/18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10/8/18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10/8/18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10/8/18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a:t>
            </a:r>
            <a:r>
              <a:rPr lang="en-US" dirty="0" smtClean="0"/>
              <a:t>181S</a:t>
            </a:r>
            <a:r>
              <a:rPr lang="en-US" dirty="0" smtClean="0"/>
              <a:t>		       		</a:t>
            </a:r>
            <a:r>
              <a:rPr lang="en-US" dirty="0"/>
              <a:t> </a:t>
            </a:r>
            <a:r>
              <a:rPr lang="en-US" dirty="0" smtClean="0"/>
              <a:t>        </a:t>
            </a:r>
            <a:r>
              <a:rPr lang="en-US" dirty="0" smtClean="0"/>
              <a:t>October 10, 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11: Human Authentication</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normAutofit/>
          </a:bodyPr>
          <a:lstStyle/>
          <a:p>
            <a:r>
              <a:rPr lang="en-US" dirty="0" smtClean="0">
                <a:solidFill>
                  <a:srgbClr val="4F81BD"/>
                </a:solidFill>
              </a:rPr>
              <a:t>Enrollment:  </a:t>
            </a:r>
            <a:r>
              <a:rPr lang="en-US" dirty="0" smtClean="0"/>
              <a:t>establishing identity with a system</a:t>
            </a:r>
          </a:p>
          <a:p>
            <a:pPr lvl="1"/>
            <a:r>
              <a:rPr lang="en-US" dirty="0" smtClean="0"/>
              <a:t>Create an account</a:t>
            </a:r>
          </a:p>
          <a:p>
            <a:pPr lvl="1"/>
            <a:r>
              <a:rPr lang="en-US" dirty="0" smtClean="0"/>
              <a:t>Get an ID card, visa</a:t>
            </a:r>
          </a:p>
          <a:p>
            <a:pPr lvl="1"/>
            <a:r>
              <a:rPr lang="en-US" dirty="0" smtClean="0"/>
              <a:t>Register a machine on a network</a:t>
            </a:r>
          </a:p>
          <a:p>
            <a:pPr lvl="1"/>
            <a:r>
              <a:rPr lang="en-US" dirty="0" smtClean="0"/>
              <a:t>Get a signing key from a provider</a:t>
            </a:r>
          </a:p>
          <a:p>
            <a:r>
              <a:rPr lang="en-US" dirty="0" smtClean="0"/>
              <a:t>System might (not) verify claimed attributes during enrollment</a:t>
            </a:r>
          </a:p>
          <a:p>
            <a:pPr lvl="1"/>
            <a:r>
              <a:rPr lang="en-US" dirty="0" smtClean="0"/>
              <a:t>Websites rarely do</a:t>
            </a:r>
          </a:p>
          <a:p>
            <a:pPr lvl="1"/>
            <a:r>
              <a:rPr lang="en-US" dirty="0" smtClean="0"/>
              <a:t>Governments often do</a:t>
            </a:r>
          </a:p>
        </p:txBody>
      </p:sp>
    </p:spTree>
    <p:extLst>
      <p:ext uri="{BB962C8B-B14F-4D97-AF65-F5344CB8AC3E}">
        <p14:creationId xmlns:p14="http://schemas.microsoft.com/office/powerpoint/2010/main" val="20173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Management Systems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3962400"/>
            <a:ext cx="3975100" cy="14906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12" y="1524000"/>
            <a:ext cx="3743476" cy="28076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512" y="1679800"/>
            <a:ext cx="2819400" cy="2819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212" y="4964564"/>
            <a:ext cx="4572000" cy="8077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1056" y="5343071"/>
            <a:ext cx="3517144" cy="1213415"/>
          </a:xfrm>
          <a:prstGeom prst="rect">
            <a:avLst/>
          </a:prstGeom>
        </p:spPr>
      </p:pic>
    </p:spTree>
    <p:extLst>
      <p:ext uri="{BB962C8B-B14F-4D97-AF65-F5344CB8AC3E}">
        <p14:creationId xmlns:p14="http://schemas.microsoft.com/office/powerpoint/2010/main" val="348662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 Authentication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557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of humans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Categories: </a:t>
            </a:r>
            <a:r>
              <a:rPr lang="en-US" dirty="0" smtClean="0">
                <a:solidFill>
                  <a:schemeClr val="tx1">
                    <a:lumMod val="50000"/>
                    <a:lumOff val="50000"/>
                  </a:schemeClr>
                </a:solidFill>
              </a:rPr>
              <a:t>[IBM, TR G520-2169, 1970]</a:t>
            </a:r>
          </a:p>
          <a:p>
            <a:r>
              <a:rPr lang="en-US" dirty="0">
                <a:solidFill>
                  <a:srgbClr val="4F81BD"/>
                </a:solidFill>
              </a:rPr>
              <a:t>Something you are</a:t>
            </a:r>
          </a:p>
          <a:p>
            <a:pPr lvl="1" indent="0">
              <a:buNone/>
            </a:pPr>
            <a:r>
              <a:rPr lang="en-US" dirty="0"/>
              <a:t>fingerprint, retinal scan, hand silhouette, a pulse</a:t>
            </a:r>
          </a:p>
          <a:p>
            <a:r>
              <a:rPr lang="en-US" dirty="0" smtClean="0">
                <a:solidFill>
                  <a:srgbClr val="4F81BD"/>
                </a:solidFill>
              </a:rPr>
              <a:t>Something you know</a:t>
            </a:r>
          </a:p>
          <a:p>
            <a:pPr marL="457200" lvl="1" indent="0">
              <a:buNone/>
            </a:pPr>
            <a:r>
              <a:rPr lang="en-US" dirty="0" smtClean="0"/>
              <a:t>password, passphrase, PIN, answers to security questions</a:t>
            </a:r>
          </a:p>
          <a:p>
            <a:r>
              <a:rPr lang="en-US" dirty="0" smtClean="0">
                <a:solidFill>
                  <a:srgbClr val="4F81BD"/>
                </a:solidFill>
              </a:rPr>
              <a:t>Something you have</a:t>
            </a:r>
          </a:p>
          <a:p>
            <a:pPr marL="457200" lvl="1" indent="0">
              <a:buNone/>
            </a:pPr>
            <a:r>
              <a:rPr lang="en-US" dirty="0" smtClean="0"/>
              <a:t>physical key, ticket, {ATM, </a:t>
            </a:r>
            <a:r>
              <a:rPr lang="en-US" dirty="0" err="1" smtClean="0"/>
              <a:t>prox</a:t>
            </a:r>
            <a:r>
              <a:rPr lang="en-US" dirty="0" smtClean="0"/>
              <a:t>, credit} card, token</a:t>
            </a:r>
          </a:p>
        </p:txBody>
      </p:sp>
    </p:spTree>
    <p:extLst>
      <p:ext uri="{BB962C8B-B14F-4D97-AF65-F5344CB8AC3E}">
        <p14:creationId xmlns:p14="http://schemas.microsoft.com/office/powerpoint/2010/main" val="11641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of humans</a:t>
            </a:r>
            <a:endParaRPr lang="en-US" dirty="0"/>
          </a:p>
        </p:txBody>
      </p:sp>
      <p:sp>
        <p:nvSpPr>
          <p:cNvPr id="3" name="Content Placeholder 2"/>
          <p:cNvSpPr>
            <a:spLocks noGrp="1"/>
          </p:cNvSpPr>
          <p:nvPr>
            <p:ph idx="1"/>
          </p:nvPr>
        </p:nvSpPr>
        <p:spPr/>
        <p:txBody>
          <a:bodyPr>
            <a:normAutofit/>
          </a:bodyPr>
          <a:lstStyle/>
          <a:p>
            <a:r>
              <a:rPr lang="en-US" dirty="0" smtClean="0">
                <a:solidFill>
                  <a:srgbClr val="4F81BD"/>
                </a:solidFill>
              </a:rPr>
              <a:t>Two-factor authentication:  </a:t>
            </a:r>
            <a:r>
              <a:rPr lang="en-US" dirty="0" smtClean="0"/>
              <a:t>authenticate based on two independent methods</a:t>
            </a:r>
          </a:p>
          <a:p>
            <a:pPr lvl="1"/>
            <a:r>
              <a:rPr lang="en-US" dirty="0"/>
              <a:t>ATM card plus PIN</a:t>
            </a:r>
          </a:p>
          <a:p>
            <a:pPr lvl="1"/>
            <a:r>
              <a:rPr lang="en-US" dirty="0" smtClean="0"/>
              <a:t>password plus registered mobile phone</a:t>
            </a:r>
          </a:p>
          <a:p>
            <a:r>
              <a:rPr lang="en-US" dirty="0" smtClean="0">
                <a:solidFill>
                  <a:srgbClr val="4F81BD"/>
                </a:solidFill>
              </a:rPr>
              <a:t>Multi-factor authentication:  </a:t>
            </a:r>
            <a:r>
              <a:rPr lang="en-US" dirty="0" smtClean="0"/>
              <a:t>two or more independent methods</a:t>
            </a:r>
          </a:p>
          <a:p>
            <a:r>
              <a:rPr lang="en-US" dirty="0" smtClean="0"/>
              <a:t>Best to combine separate categories, not reuse categories</a:t>
            </a:r>
          </a:p>
          <a:p>
            <a:pPr lvl="1"/>
            <a:r>
              <a:rPr lang="en-US" dirty="0" smtClean="0"/>
              <a:t>non-example:  requiring two passwords from a single human:  arguably not independent</a:t>
            </a:r>
          </a:p>
          <a:p>
            <a:pPr lvl="1"/>
            <a:r>
              <a:rPr lang="en-US" dirty="0" smtClean="0"/>
              <a:t>non-example:  requiring single password from each of two humans:  authenticates two humans then makes </a:t>
            </a:r>
            <a:r>
              <a:rPr lang="en-US" i="1" dirty="0" smtClean="0"/>
              <a:t>authorization</a:t>
            </a:r>
            <a:r>
              <a:rPr lang="en-US" dirty="0" smtClean="0"/>
              <a:t> decision</a:t>
            </a:r>
          </a:p>
        </p:txBody>
      </p:sp>
    </p:spTree>
    <p:extLst>
      <p:ext uri="{BB962C8B-B14F-4D97-AF65-F5344CB8AC3E}">
        <p14:creationId xmlns:p14="http://schemas.microsoft.com/office/powerpoint/2010/main" val="177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you Are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039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Biometric</a:t>
            </a:r>
            <a:endParaRPr lang="en-US" dirty="0"/>
          </a:p>
        </p:txBody>
      </p:sp>
      <p:sp>
        <p:nvSpPr>
          <p:cNvPr id="5" name="Content Placeholder 4"/>
          <p:cNvSpPr>
            <a:spLocks noGrp="1"/>
          </p:cNvSpPr>
          <p:nvPr>
            <p:ph idx="1"/>
          </p:nvPr>
        </p:nvSpPr>
        <p:spPr/>
        <p:txBody>
          <a:bodyPr>
            <a:normAutofit/>
          </a:bodyPr>
          <a:lstStyle/>
          <a:p>
            <a:r>
              <a:rPr lang="en-US" dirty="0" smtClean="0">
                <a:solidFill>
                  <a:schemeClr val="accent2"/>
                </a:solidFill>
              </a:rPr>
              <a:t>Biometric:  </a:t>
            </a:r>
            <a:r>
              <a:rPr lang="en-US" dirty="0" smtClean="0"/>
              <a:t>measurement of biological and behavioral attributes (something you are)</a:t>
            </a:r>
          </a:p>
          <a:p>
            <a:pPr lvl="1"/>
            <a:r>
              <a:rPr lang="en-US" dirty="0" smtClean="0"/>
              <a:t>biological attributes can be confounded by behavior</a:t>
            </a:r>
          </a:p>
          <a:p>
            <a:pPr lvl="1"/>
            <a:r>
              <a:rPr lang="en-US" dirty="0" smtClean="0"/>
              <a:t>biology and behavior is non-constant:  variation from one measurement to the next</a:t>
            </a:r>
          </a:p>
        </p:txBody>
      </p:sp>
    </p:spTree>
    <p:extLst>
      <p:ext uri="{BB962C8B-B14F-4D97-AF65-F5344CB8AC3E}">
        <p14:creationId xmlns:p14="http://schemas.microsoft.com/office/powerpoint/2010/main" val="16038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Fingerprint  </a:t>
            </a:r>
            <a:endParaRPr lang="en-US" dirty="0"/>
          </a:p>
        </p:txBody>
      </p:sp>
      <p:sp>
        <p:nvSpPr>
          <p:cNvPr id="3" name="Content Placeholder 2"/>
          <p:cNvSpPr>
            <a:spLocks noGrp="1"/>
          </p:cNvSpPr>
          <p:nvPr>
            <p:ph idx="1"/>
          </p:nvPr>
        </p:nvSpPr>
        <p:spPr/>
        <p:txBody>
          <a:bodyPr/>
          <a:lstStyle/>
          <a:p>
            <a:r>
              <a:rPr lang="en-US" dirty="0" smtClean="0"/>
              <a:t>Particular use:  California social services</a:t>
            </a:r>
          </a:p>
          <a:p>
            <a:pPr lvl="1"/>
            <a:r>
              <a:rPr lang="en-US" dirty="0" smtClean="0"/>
              <a:t>prevent applicants for welfare from defrauding state by receiving assistance under multiple identities</a:t>
            </a:r>
          </a:p>
          <a:p>
            <a:r>
              <a:rPr lang="en-US" dirty="0" smtClean="0"/>
              <a:t>Fingerprint stored as bitmap and as </a:t>
            </a:r>
            <a:r>
              <a:rPr lang="en-US" dirty="0" err="1" smtClean="0">
                <a:solidFill>
                  <a:schemeClr val="accent2"/>
                </a:solidFill>
              </a:rPr>
              <a:t>minutae</a:t>
            </a:r>
            <a:endParaRPr lang="en-US" dirty="0" smtClean="0">
              <a:solidFill>
                <a:schemeClr val="accent2"/>
              </a:solidFill>
            </a:endParaRPr>
          </a:p>
          <a:p>
            <a:pPr lvl="1"/>
            <a:r>
              <a:rPr lang="en-US" dirty="0" smtClean="0"/>
              <a:t>When user authenticates, computer compares minutiae</a:t>
            </a:r>
            <a:endParaRPr lang="en-US" dirty="0"/>
          </a:p>
          <a:p>
            <a:pPr lvl="1"/>
            <a:r>
              <a:rPr lang="en-US" dirty="0" smtClean="0"/>
              <a:t>If they match, human additionally reviews bitmap images (about 15 out of 10000 authentications have minutiae match even though fingerprints do not)</a:t>
            </a:r>
            <a:endParaRPr lang="en-US" dirty="0"/>
          </a:p>
        </p:txBody>
      </p:sp>
      <p:pic>
        <p:nvPicPr>
          <p:cNvPr id="4" name="Picture 3" descr="Fingerprintforcriminologystub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0" y="274638"/>
            <a:ext cx="1368778" cy="20308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130564"/>
            <a:ext cx="4024086" cy="2727436"/>
          </a:xfrm>
          <a:prstGeom prst="rect">
            <a:avLst/>
          </a:prstGeom>
        </p:spPr>
      </p:pic>
    </p:spTree>
    <p:extLst>
      <p:ext uri="{BB962C8B-B14F-4D97-AF65-F5344CB8AC3E}">
        <p14:creationId xmlns:p14="http://schemas.microsoft.com/office/powerpoint/2010/main" val="1040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Hand geometry</a:t>
            </a:r>
            <a:endParaRPr lang="en-US" dirty="0"/>
          </a:p>
        </p:txBody>
      </p:sp>
      <p:sp>
        <p:nvSpPr>
          <p:cNvPr id="9" name="Content Placeholder 8"/>
          <p:cNvSpPr>
            <a:spLocks noGrp="1"/>
          </p:cNvSpPr>
          <p:nvPr>
            <p:ph idx="1"/>
          </p:nvPr>
        </p:nvSpPr>
        <p:spPr>
          <a:xfrm>
            <a:off x="457200" y="1524000"/>
            <a:ext cx="8229600" cy="5257800"/>
          </a:xfrm>
        </p:spPr>
        <p:txBody>
          <a:bodyPr>
            <a:normAutofit lnSpcReduction="10000"/>
          </a:bodyPr>
          <a:lstStyle/>
          <a:p>
            <a:r>
              <a:rPr lang="en-US" sz="2400" dirty="0" smtClean="0"/>
              <a:t>Used in 2012 Olympic Games, Walt Disney World, nuclear facilities, data centers, ...</a:t>
            </a:r>
          </a:p>
          <a:p>
            <a:r>
              <a:rPr lang="en-US" sz="2400" dirty="0" smtClean="0"/>
              <a:t>Camera images palm and side of hand (no texture information)</a:t>
            </a:r>
          </a:p>
          <a:p>
            <a:r>
              <a:rPr lang="en-US" sz="2400" dirty="0" smtClean="0"/>
              <a:t>Images reduced to (e.g.) 31000 points then 90 measurements then 9 bytes of data </a:t>
            </a:r>
          </a:p>
          <a:p>
            <a:pPr lvl="1"/>
            <a:r>
              <a:rPr lang="en-US" sz="2000" dirty="0" smtClean="0"/>
              <a:t>Final data not directly related to any source measurements</a:t>
            </a:r>
          </a:p>
          <a:p>
            <a:pPr lvl="1"/>
            <a:r>
              <a:rPr lang="en-US" sz="2000" dirty="0" smtClean="0"/>
              <a:t>Data stored as a </a:t>
            </a:r>
            <a:r>
              <a:rPr lang="en-US" sz="2000" dirty="0" smtClean="0">
                <a:solidFill>
                  <a:srgbClr val="4F81BD"/>
                </a:solidFill>
              </a:rPr>
              <a:t>template</a:t>
            </a:r>
            <a:r>
              <a:rPr lang="en-US" sz="2000" dirty="0" smtClean="0"/>
              <a:t> for later comparison</a:t>
            </a:r>
          </a:p>
          <a:p>
            <a:r>
              <a:rPr lang="en-US" dirty="0"/>
              <a:t>When user authenticates, another set of images taken</a:t>
            </a:r>
          </a:p>
          <a:p>
            <a:pPr lvl="1"/>
            <a:r>
              <a:rPr lang="en-US" dirty="0"/>
              <a:t>If data are close enough to stored template, user deemed authenticated</a:t>
            </a:r>
          </a:p>
          <a:p>
            <a:pPr lvl="1"/>
            <a:r>
              <a:rPr lang="en-US" dirty="0"/>
              <a:t>Can adjust threshold per-user, in case some users are difficult to authenticate</a:t>
            </a:r>
          </a:p>
          <a:p>
            <a:r>
              <a:rPr lang="en-US" dirty="0"/>
              <a:t>Each time user is authenticated, template is updated to account for change over time</a:t>
            </a:r>
          </a:p>
          <a:p>
            <a:endParaRPr lang="en-US" sz="2400" dirty="0" smtClean="0"/>
          </a:p>
        </p:txBody>
      </p:sp>
      <p:pic>
        <p:nvPicPr>
          <p:cNvPr id="8" name="Picture 7"/>
          <p:cNvPicPr>
            <a:picLocks noChangeAspect="1"/>
          </p:cNvPicPr>
          <p:nvPr/>
        </p:nvPicPr>
        <p:blipFill>
          <a:blip r:embed="rId3"/>
          <a:stretch>
            <a:fillRect/>
          </a:stretch>
        </p:blipFill>
        <p:spPr>
          <a:xfrm>
            <a:off x="6071409" y="0"/>
            <a:ext cx="3076220" cy="2291680"/>
          </a:xfrm>
          <a:prstGeom prst="rect">
            <a:avLst/>
          </a:prstGeom>
        </p:spPr>
      </p:pic>
    </p:spTree>
    <p:extLst>
      <p:ext uri="{BB962C8B-B14F-4D97-AF65-F5344CB8AC3E}">
        <p14:creationId xmlns:p14="http://schemas.microsoft.com/office/powerpoint/2010/main" val="102859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Facial recognition</a:t>
            </a:r>
            <a:endParaRPr lang="en-US" dirty="0"/>
          </a:p>
        </p:txBody>
      </p:sp>
      <p:sp>
        <p:nvSpPr>
          <p:cNvPr id="3" name="Content Placeholder 2"/>
          <p:cNvSpPr>
            <a:spLocks noGrp="1"/>
          </p:cNvSpPr>
          <p:nvPr>
            <p:ph idx="1"/>
          </p:nvPr>
        </p:nvSpPr>
        <p:spPr/>
        <p:txBody>
          <a:bodyPr/>
          <a:lstStyle/>
          <a:p>
            <a:r>
              <a:rPr lang="en-US" dirty="0" smtClean="0"/>
              <a:t>Used in border control, Facebook, iPhone X</a:t>
            </a:r>
          </a:p>
          <a:p>
            <a:r>
              <a:rPr lang="en-US" dirty="0" smtClean="0"/>
              <a:t>Operates on 2D image or depth map</a:t>
            </a:r>
          </a:p>
          <a:p>
            <a:r>
              <a:rPr lang="en-US" dirty="0" smtClean="0"/>
              <a:t>Modern systems use ML classifiers to identify matches</a:t>
            </a:r>
          </a:p>
          <a:p>
            <a:pPr lvl="1"/>
            <a:r>
              <a:rPr lang="en-US" dirty="0" smtClean="0"/>
              <a:t>Most systems perform poorly on profiles, low-res images</a:t>
            </a:r>
          </a:p>
          <a:p>
            <a:pPr lvl="1"/>
            <a:r>
              <a:rPr lang="en-US" dirty="0" smtClean="0"/>
              <a:t>Most systems perform less well on women and minorities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168" y="4114800"/>
            <a:ext cx="4862945" cy="2743200"/>
          </a:xfrm>
          <a:prstGeom prst="rect">
            <a:avLst/>
          </a:prstGeom>
        </p:spPr>
      </p:pic>
    </p:spTree>
    <p:extLst>
      <p:ext uri="{BB962C8B-B14F-4D97-AF65-F5344CB8AC3E}">
        <p14:creationId xmlns:p14="http://schemas.microsoft.com/office/powerpoint/2010/main" val="3110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 the news</a:t>
            </a:r>
            <a:r>
              <a:rPr lang="mr-IN" dirty="0" smtClean="0"/>
              <a:t>…</a:t>
            </a:r>
            <a:endParaRPr lang="en-US" dirty="0"/>
          </a:p>
        </p:txBody>
      </p:sp>
      <p:pic>
        <p:nvPicPr>
          <p:cNvPr id="6" name="Content Placeholder 5"/>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1000" b="94333" l="10000" r="90000">
                        <a14:foregroundMark x1="39333" y1="31833" x2="39333" y2="31833"/>
                        <a14:foregroundMark x1="40778" y1="65667" x2="40778" y2="65667"/>
                      </a14:backgroundRemoval>
                    </a14:imgEffect>
                  </a14:imgLayer>
                </a14:imgProps>
              </a:ext>
              <a:ext uri="{28A0092B-C50C-407E-A947-70E740481C1C}">
                <a14:useLocalDpi xmlns:a14="http://schemas.microsoft.com/office/drawing/2010/main" val="0"/>
              </a:ext>
            </a:extLst>
          </a:blip>
          <a:stretch>
            <a:fillRect/>
          </a:stretch>
        </p:blipFill>
        <p:spPr>
          <a:xfrm>
            <a:off x="-142875" y="2343150"/>
            <a:ext cx="5400675" cy="3600450"/>
          </a:xfrm>
        </p:spPr>
      </p:pic>
      <p:pic>
        <p:nvPicPr>
          <p:cNvPr id="7" name="Content Placeholder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029200" y="2438400"/>
            <a:ext cx="3234811" cy="3229420"/>
          </a:xfrm>
        </p:spPr>
      </p:pic>
    </p:spTree>
    <p:extLst>
      <p:ext uri="{BB962C8B-B14F-4D97-AF65-F5344CB8AC3E}">
        <p14:creationId xmlns:p14="http://schemas.microsoft.com/office/powerpoint/2010/main" val="50603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Biometrics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515" r="38998" b="60000"/>
          <a:stretch/>
        </p:blipFill>
        <p:spPr>
          <a:xfrm>
            <a:off x="1943100" y="1828800"/>
            <a:ext cx="5257800" cy="4360068"/>
          </a:xfrm>
          <a:prstGeom prst="rect">
            <a:avLst/>
          </a:prstGeom>
        </p:spPr>
      </p:pic>
    </p:spTree>
    <p:extLst>
      <p:ext uri="{BB962C8B-B14F-4D97-AF65-F5344CB8AC3E}">
        <p14:creationId xmlns:p14="http://schemas.microsoft.com/office/powerpoint/2010/main" val="82514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Biometric attributes as verifiers</a:t>
            </a:r>
            <a:endParaRPr lang="en-US" dirty="0"/>
          </a:p>
        </p:txBody>
      </p:sp>
      <p:sp>
        <p:nvSpPr>
          <p:cNvPr id="5" name="Content Placeholder 4"/>
          <p:cNvSpPr>
            <a:spLocks noGrp="1"/>
          </p:cNvSpPr>
          <p:nvPr>
            <p:ph idx="1"/>
          </p:nvPr>
        </p:nvSpPr>
        <p:spPr/>
        <p:txBody>
          <a:bodyPr>
            <a:normAutofit lnSpcReduction="10000"/>
          </a:bodyPr>
          <a:lstStyle/>
          <a:p>
            <a:r>
              <a:rPr lang="en-US" b="1" dirty="0" smtClean="0"/>
              <a:t>Advantages:  </a:t>
            </a:r>
          </a:p>
          <a:p>
            <a:pPr lvl="1"/>
            <a:r>
              <a:rPr lang="en-US" dirty="0" smtClean="0"/>
              <a:t>Can't lose or forget a biometric</a:t>
            </a:r>
          </a:p>
          <a:p>
            <a:pPr lvl="1"/>
            <a:r>
              <a:rPr lang="en-US" dirty="0" smtClean="0"/>
              <a:t>Easy to use some biometrics (e.g., fingerprint scan vs. PIN on iPhone)</a:t>
            </a:r>
          </a:p>
          <a:p>
            <a:r>
              <a:rPr lang="en-US" b="1" dirty="0" smtClean="0"/>
              <a:t>Disadvantages:</a:t>
            </a:r>
          </a:p>
          <a:p>
            <a:pPr lvl="1"/>
            <a:r>
              <a:rPr lang="en-US" dirty="0" smtClean="0"/>
              <a:t>Updating identities after disclosure is hard (new fingerprints?  new retina?)</a:t>
            </a:r>
          </a:p>
          <a:p>
            <a:pPr lvl="2"/>
            <a:r>
              <a:rPr lang="en-US" dirty="0" smtClean="0"/>
              <a:t>So enrolling a biometric identifier places </a:t>
            </a:r>
            <a:r>
              <a:rPr lang="en-US" b="1" dirty="0" smtClean="0"/>
              <a:t>permanent trust</a:t>
            </a:r>
            <a:r>
              <a:rPr lang="en-US" dirty="0" smtClean="0"/>
              <a:t> in receiver, even if they go bankrupt, retroactively change privacy policies, get taken over by new administration, ...</a:t>
            </a:r>
          </a:p>
          <a:p>
            <a:pPr lvl="1"/>
            <a:r>
              <a:rPr lang="en-US" dirty="0" smtClean="0"/>
              <a:t>Impossible to be application specific (your hand geometry is the same regardless of what system you use)</a:t>
            </a:r>
          </a:p>
          <a:p>
            <a:pPr lvl="1"/>
            <a:r>
              <a:rPr lang="en-US" dirty="0"/>
              <a:t>Physical process with errors...</a:t>
            </a:r>
          </a:p>
          <a:p>
            <a:pPr lvl="1"/>
            <a:r>
              <a:rPr lang="en-US" dirty="0" smtClean="0"/>
              <a:t>Fear of negative implications for privacy...</a:t>
            </a:r>
          </a:p>
        </p:txBody>
      </p:sp>
    </p:spTree>
    <p:extLst>
      <p:ext uri="{BB962C8B-B14F-4D97-AF65-F5344CB8AC3E}">
        <p14:creationId xmlns:p14="http://schemas.microsoft.com/office/powerpoint/2010/main" val="3270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Biometric attributes as verifiers</a:t>
            </a:r>
            <a:endParaRPr lang="en-US" dirty="0"/>
          </a:p>
        </p:txBody>
      </p:sp>
      <p:sp>
        <p:nvSpPr>
          <p:cNvPr id="5" name="Content Placeholder 4"/>
          <p:cNvSpPr>
            <a:spLocks noGrp="1"/>
          </p:cNvSpPr>
          <p:nvPr>
            <p:ph idx="1"/>
          </p:nvPr>
        </p:nvSpPr>
        <p:spPr/>
        <p:txBody>
          <a:bodyPr>
            <a:normAutofit/>
          </a:bodyPr>
          <a:lstStyle/>
          <a:p>
            <a:pPr marL="0" indent="0">
              <a:buNone/>
            </a:pPr>
            <a:r>
              <a:rPr lang="en-US" b="1" dirty="0" smtClean="0"/>
              <a:t>Requirements:</a:t>
            </a:r>
          </a:p>
          <a:p>
            <a:r>
              <a:rPr lang="en-US" dirty="0" smtClean="0"/>
              <a:t>Identifier</a:t>
            </a:r>
          </a:p>
          <a:p>
            <a:r>
              <a:rPr lang="en-US" dirty="0"/>
              <a:t>Easy to measure</a:t>
            </a:r>
          </a:p>
          <a:p>
            <a:r>
              <a:rPr lang="en-US" dirty="0" smtClean="0"/>
              <a:t>Small variation over time and measurement</a:t>
            </a:r>
          </a:p>
          <a:p>
            <a:r>
              <a:rPr lang="en-US" dirty="0" smtClean="0"/>
              <a:t>Difficult to spoof</a:t>
            </a:r>
          </a:p>
          <a:p>
            <a:r>
              <a:rPr lang="en-US" dirty="0"/>
              <a:t>A</a:t>
            </a:r>
            <a:r>
              <a:rPr lang="en-US" dirty="0" smtClean="0"/>
              <a:t>cceptable to users</a:t>
            </a:r>
          </a:p>
        </p:txBody>
      </p:sp>
    </p:spTree>
    <p:extLst>
      <p:ext uri="{BB962C8B-B14F-4D97-AF65-F5344CB8AC3E}">
        <p14:creationId xmlns:p14="http://schemas.microsoft.com/office/powerpoint/2010/main" val="4131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Evaluating Biometrics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89358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4F81BD"/>
                </a:solidFill>
              </a:rPr>
              <a:t>False accept:  </a:t>
            </a:r>
            <a:r>
              <a:rPr lang="en-US" dirty="0"/>
              <a:t>authenticate a principal with wrong </a:t>
            </a:r>
            <a:r>
              <a:rPr lang="en-US" dirty="0" smtClean="0"/>
              <a:t>identity (</a:t>
            </a:r>
            <a:r>
              <a:rPr lang="en-US" dirty="0" smtClean="0">
                <a:solidFill>
                  <a:srgbClr val="4F81BD"/>
                </a:solidFill>
              </a:rPr>
              <a:t>fraud</a:t>
            </a:r>
            <a:r>
              <a:rPr lang="en-US" dirty="0" smtClean="0"/>
              <a:t>)</a:t>
            </a:r>
          </a:p>
          <a:p>
            <a:r>
              <a:rPr lang="en-US" dirty="0" smtClean="0">
                <a:solidFill>
                  <a:srgbClr val="4F81BD"/>
                </a:solidFill>
              </a:rPr>
              <a:t>False reject:  </a:t>
            </a:r>
            <a:r>
              <a:rPr lang="en-US" dirty="0"/>
              <a:t>fail to authenticate a principal under right </a:t>
            </a:r>
            <a:r>
              <a:rPr lang="en-US" dirty="0" smtClean="0"/>
              <a:t>identity (</a:t>
            </a:r>
            <a:r>
              <a:rPr lang="en-US" dirty="0" smtClean="0">
                <a:solidFill>
                  <a:srgbClr val="4F81BD"/>
                </a:solidFill>
              </a:rPr>
              <a:t>insult</a:t>
            </a:r>
            <a:r>
              <a:rPr lang="en-US" dirty="0" smtClean="0"/>
              <a:t>)</a:t>
            </a:r>
          </a:p>
          <a:p>
            <a:r>
              <a:rPr lang="en-US" dirty="0" smtClean="0"/>
              <a:t>Hypothesis testing:</a:t>
            </a:r>
          </a:p>
          <a:p>
            <a:pPr lvl="1"/>
            <a:r>
              <a:rPr lang="en-US" dirty="0"/>
              <a:t>n</a:t>
            </a:r>
            <a:r>
              <a:rPr lang="en-US" dirty="0" smtClean="0"/>
              <a:t>ull hypothesis:  human being authenticated has claimed </a:t>
            </a:r>
            <a:r>
              <a:rPr lang="en-US" dirty="0" smtClean="0"/>
              <a:t>identity</a:t>
            </a:r>
            <a:endParaRPr lang="en-US" dirty="0"/>
          </a:p>
          <a:p>
            <a:pPr lvl="1"/>
            <a:r>
              <a:rPr lang="en-US" dirty="0"/>
              <a:t>false reject = type I error</a:t>
            </a:r>
          </a:p>
          <a:p>
            <a:pPr lvl="1"/>
            <a:r>
              <a:rPr lang="en-US" dirty="0" smtClean="0"/>
              <a:t>false </a:t>
            </a:r>
            <a:r>
              <a:rPr lang="en-US" dirty="0" smtClean="0"/>
              <a:t>accept = type II </a:t>
            </a:r>
            <a:r>
              <a:rPr lang="en-US" dirty="0" smtClean="0"/>
              <a:t>error</a:t>
            </a:r>
          </a:p>
          <a:p>
            <a:r>
              <a:rPr lang="en-US" dirty="0" smtClean="0"/>
              <a:t>Tunable </a:t>
            </a:r>
            <a:r>
              <a:rPr lang="en-US" dirty="0" smtClean="0"/>
              <a:t>trade off of </a:t>
            </a:r>
            <a:r>
              <a:rPr lang="en-US" dirty="0" smtClean="0">
                <a:solidFill>
                  <a:srgbClr val="4F81BD"/>
                </a:solidFill>
              </a:rPr>
              <a:t>sensitivity</a:t>
            </a:r>
            <a:r>
              <a:rPr lang="en-US" dirty="0" smtClean="0"/>
              <a:t> between which error is more likely</a:t>
            </a:r>
          </a:p>
          <a:p>
            <a:pPr lvl="1"/>
            <a:r>
              <a:rPr lang="en-US" dirty="0">
                <a:solidFill>
                  <a:srgbClr val="4F81BD"/>
                </a:solidFill>
              </a:rPr>
              <a:t>False acceptance rate (FAR):  </a:t>
            </a:r>
            <a:r>
              <a:rPr lang="en-US" dirty="0"/>
              <a:t>percentage of attempts in which imposters are authenticated (with wrong identity)</a:t>
            </a:r>
          </a:p>
          <a:p>
            <a:pPr lvl="1"/>
            <a:r>
              <a:rPr lang="en-US" dirty="0">
                <a:solidFill>
                  <a:srgbClr val="4F81BD"/>
                </a:solidFill>
              </a:rPr>
              <a:t>False reject rate (FRR):  </a:t>
            </a:r>
            <a:r>
              <a:rPr lang="en-US" dirty="0"/>
              <a:t>percentage of attempts in which legitimate users are denied </a:t>
            </a:r>
            <a:r>
              <a:rPr lang="en-US" dirty="0" smtClean="0"/>
              <a:t>authentication</a:t>
            </a:r>
          </a:p>
          <a:p>
            <a:endParaRPr lang="en-US" dirty="0" smtClean="0"/>
          </a:p>
        </p:txBody>
      </p:sp>
    </p:spTree>
    <p:extLst>
      <p:ext uri="{BB962C8B-B14F-4D97-AF65-F5344CB8AC3E}">
        <p14:creationId xmlns:p14="http://schemas.microsoft.com/office/powerpoint/2010/main" val="11738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a:t>
            </a:r>
            <a:endParaRPr lang="en-US" dirty="0"/>
          </a:p>
        </p:txBody>
      </p:sp>
      <p:pic>
        <p:nvPicPr>
          <p:cNvPr id="6" name="Picture 5"/>
          <p:cNvPicPr>
            <a:picLocks noChangeAspect="1"/>
          </p:cNvPicPr>
          <p:nvPr/>
        </p:nvPicPr>
        <p:blipFill>
          <a:blip r:embed="rId3"/>
          <a:stretch>
            <a:fillRect/>
          </a:stretch>
        </p:blipFill>
        <p:spPr>
          <a:xfrm rot="5400000">
            <a:off x="3270515" y="-708818"/>
            <a:ext cx="2817729" cy="8929241"/>
          </a:xfrm>
          <a:prstGeom prst="rect">
            <a:avLst/>
          </a:prstGeom>
        </p:spPr>
      </p:pic>
      <p:sp>
        <p:nvSpPr>
          <p:cNvPr id="3" name="Rectangle 2"/>
          <p:cNvSpPr/>
          <p:nvPr/>
        </p:nvSpPr>
        <p:spPr>
          <a:xfrm>
            <a:off x="4092222" y="1427610"/>
            <a:ext cx="4938890" cy="923330"/>
          </a:xfrm>
          <a:prstGeom prst="rect">
            <a:avLst/>
          </a:prstGeom>
        </p:spPr>
        <p:txBody>
          <a:bodyPr wrap="square">
            <a:spAutoFit/>
          </a:bodyPr>
          <a:lstStyle/>
          <a:p>
            <a:pPr lvl="1"/>
            <a:r>
              <a:rPr lang="en-US" dirty="0">
                <a:solidFill>
                  <a:srgbClr val="4F81BD"/>
                </a:solidFill>
                <a:latin typeface="CronosPro-Regular"/>
                <a:cs typeface="CronosPro-Regular"/>
              </a:rPr>
              <a:t>Receiver operating characteristics (ROC</a:t>
            </a:r>
            <a:r>
              <a:rPr lang="en-US" dirty="0" smtClean="0">
                <a:solidFill>
                  <a:srgbClr val="4F81BD"/>
                </a:solidFill>
                <a:latin typeface="CronosPro-Regular"/>
                <a:cs typeface="CronosPro-Regular"/>
              </a:rPr>
              <a:t>) curve:   </a:t>
            </a:r>
            <a:r>
              <a:rPr lang="en-US" dirty="0">
                <a:latin typeface="CronosPro-Regular"/>
                <a:cs typeface="CronosPro-Regular"/>
              </a:rPr>
              <a:t>graph of </a:t>
            </a:r>
            <a:r>
              <a:rPr lang="en-US" dirty="0" smtClean="0">
                <a:latin typeface="CronosPro-Regular"/>
                <a:cs typeface="CronosPro-Regular"/>
              </a:rPr>
              <a:t>FRR </a:t>
            </a:r>
            <a:r>
              <a:rPr lang="en-US" dirty="0">
                <a:latin typeface="CronosPro-Regular"/>
                <a:cs typeface="CronosPro-Regular"/>
              </a:rPr>
              <a:t>vs. </a:t>
            </a:r>
            <a:r>
              <a:rPr lang="en-US" dirty="0" smtClean="0">
                <a:latin typeface="CronosPro-Regular"/>
                <a:cs typeface="CronosPro-Regular"/>
              </a:rPr>
              <a:t>FAR </a:t>
            </a:r>
            <a:r>
              <a:rPr lang="en-US" dirty="0">
                <a:latin typeface="CronosPro-Regular"/>
                <a:cs typeface="CronosPro-Regular"/>
              </a:rPr>
              <a:t>(or perhaps </a:t>
            </a:r>
            <a:r>
              <a:rPr lang="en-US" dirty="0" smtClean="0">
                <a:latin typeface="CronosPro-Regular"/>
                <a:cs typeface="CronosPro-Regular"/>
              </a:rPr>
              <a:t>1-FAR, perhaps nonlinear axes)</a:t>
            </a:r>
            <a:endParaRPr lang="en-US" dirty="0">
              <a:latin typeface="CronosPro-Regular"/>
              <a:cs typeface="CronosPro-Regular"/>
            </a:endParaRPr>
          </a:p>
        </p:txBody>
      </p:sp>
      <p:sp>
        <p:nvSpPr>
          <p:cNvPr id="8" name="Rectangle 7"/>
          <p:cNvSpPr/>
          <p:nvPr/>
        </p:nvSpPr>
        <p:spPr>
          <a:xfrm>
            <a:off x="612422" y="5326785"/>
            <a:ext cx="4572000" cy="369332"/>
          </a:xfrm>
          <a:prstGeom prst="rect">
            <a:avLst/>
          </a:prstGeom>
        </p:spPr>
        <p:txBody>
          <a:bodyPr>
            <a:spAutoFit/>
          </a:bodyPr>
          <a:lstStyle/>
          <a:p>
            <a:pPr lvl="1"/>
            <a:r>
              <a:rPr lang="en-US" dirty="0" smtClean="0">
                <a:latin typeface="Symbol" charset="2"/>
                <a:cs typeface="Symbol" charset="2"/>
              </a:rPr>
              <a:t>g</a:t>
            </a:r>
            <a:r>
              <a:rPr lang="en-US" dirty="0" smtClean="0">
                <a:latin typeface="CronosPro-Regular"/>
                <a:cs typeface="CronosPro-Regular"/>
              </a:rPr>
              <a:t> = sensitivity</a:t>
            </a:r>
            <a:endParaRPr lang="en-US" dirty="0">
              <a:latin typeface="CronosPro-Regular"/>
              <a:cs typeface="CronosPro-Regular"/>
            </a:endParaRPr>
          </a:p>
        </p:txBody>
      </p:sp>
    </p:spTree>
    <p:extLst>
      <p:ext uri="{BB962C8B-B14F-4D97-AF65-F5344CB8AC3E}">
        <p14:creationId xmlns:p14="http://schemas.microsoft.com/office/powerpoint/2010/main" val="159700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 comparison</a:t>
            </a:r>
            <a:endParaRPr lang="en-US" dirty="0"/>
          </a:p>
        </p:txBody>
      </p:sp>
      <p:sp>
        <p:nvSpPr>
          <p:cNvPr id="5" name="Content Placeholder 4"/>
          <p:cNvSpPr>
            <a:spLocks noGrp="1"/>
          </p:cNvSpPr>
          <p:nvPr>
            <p:ph idx="1"/>
          </p:nvPr>
        </p:nvSpPr>
        <p:spPr>
          <a:xfrm>
            <a:off x="5333294" y="1600200"/>
            <a:ext cx="3353506" cy="4525963"/>
          </a:xfrm>
        </p:spPr>
        <p:txBody>
          <a:bodyPr>
            <a:normAutofit/>
          </a:bodyPr>
          <a:lstStyle/>
          <a:p>
            <a:r>
              <a:rPr lang="en-US" dirty="0" smtClean="0"/>
              <a:t>Two matchers (A=solid; B=dashed)</a:t>
            </a:r>
          </a:p>
          <a:p>
            <a:r>
              <a:rPr lang="en-US" dirty="0" smtClean="0"/>
              <a:t>At point C, matchers have same FAR and FRR</a:t>
            </a:r>
          </a:p>
          <a:p>
            <a:r>
              <a:rPr lang="en-US" dirty="0" smtClean="0"/>
              <a:t>To the left of C, matcher A has lower FRR for same FAR</a:t>
            </a:r>
          </a:p>
          <a:p>
            <a:r>
              <a:rPr lang="en-US" dirty="0" smtClean="0"/>
              <a:t>To the right, matcher B has lower FRR for same FAR</a:t>
            </a: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rot="5400000">
            <a:off x="501650" y="1334912"/>
            <a:ext cx="4216400" cy="5219700"/>
          </a:xfrm>
          <a:prstGeom prst="rect">
            <a:avLst/>
          </a:prstGeom>
        </p:spPr>
      </p:pic>
    </p:spTree>
    <p:extLst>
      <p:ext uri="{BB962C8B-B14F-4D97-AF65-F5344CB8AC3E}">
        <p14:creationId xmlns:p14="http://schemas.microsoft.com/office/powerpoint/2010/main" val="5474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 comparison</a:t>
            </a:r>
            <a:endParaRPr lang="en-US" dirty="0"/>
          </a:p>
        </p:txBody>
      </p:sp>
      <p:sp>
        <p:nvSpPr>
          <p:cNvPr id="3" name="Content Placeholder 2"/>
          <p:cNvSpPr>
            <a:spLocks noGrp="1"/>
          </p:cNvSpPr>
          <p:nvPr>
            <p:ph idx="1"/>
          </p:nvPr>
        </p:nvSpPr>
        <p:spPr>
          <a:xfrm>
            <a:off x="457200" y="1600200"/>
            <a:ext cx="8382000" cy="4876800"/>
          </a:xfrm>
        </p:spPr>
        <p:txBody>
          <a:bodyPr/>
          <a:lstStyle/>
          <a:p>
            <a:r>
              <a:rPr lang="en-US" dirty="0" smtClean="0">
                <a:solidFill>
                  <a:schemeClr val="accent2"/>
                </a:solidFill>
              </a:rPr>
              <a:t>Crossover error rate (CER):  </a:t>
            </a:r>
            <a:r>
              <a:rPr lang="en-US" dirty="0" smtClean="0"/>
              <a:t>value on ROC at which FAR=FRR (aka </a:t>
            </a:r>
            <a:r>
              <a:rPr lang="en-US" i="1" dirty="0" smtClean="0"/>
              <a:t>equal error rate, ERR)</a:t>
            </a:r>
          </a:p>
          <a:p>
            <a:r>
              <a:rPr lang="en-US" dirty="0" smtClean="0"/>
              <a:t>Many other statistics for comparison possible</a:t>
            </a:r>
          </a:p>
          <a:p>
            <a:pPr lvl="1"/>
            <a:r>
              <a:rPr lang="en-US" dirty="0" smtClean="0"/>
              <a:t>Anytime a graph is reduced to a single number, we lose </a:t>
            </a:r>
            <a:r>
              <a:rPr lang="en-US" dirty="0" smtClean="0"/>
              <a:t>information</a:t>
            </a:r>
          </a:p>
          <a:p>
            <a:pPr lvl="1"/>
            <a:endParaRPr lang="en-US" dirty="0" smtClean="0"/>
          </a:p>
          <a:p>
            <a:r>
              <a:rPr lang="en-US" i="1" dirty="0" smtClean="0">
                <a:solidFill>
                  <a:schemeClr val="accent2"/>
                </a:solidFill>
              </a:rPr>
              <a:t>What matters most for biometrics is the use case/threat model</a:t>
            </a:r>
          </a:p>
          <a:p>
            <a:endParaRPr lang="en-US" dirty="0"/>
          </a:p>
        </p:txBody>
      </p:sp>
    </p:spTree>
    <p:extLst>
      <p:ext uri="{BB962C8B-B14F-4D97-AF65-F5344CB8AC3E}">
        <p14:creationId xmlns:p14="http://schemas.microsoft.com/office/powerpoint/2010/main" val="138363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normAutofit/>
          </a:bodyPr>
          <a:lstStyle/>
          <a:p>
            <a:r>
              <a:rPr lang="en-US" b="1" dirty="0" smtClean="0"/>
              <a:t>Entry to military facility:  </a:t>
            </a:r>
          </a:p>
          <a:p>
            <a:pPr lvl="1"/>
            <a:r>
              <a:rPr lang="en-US" dirty="0" smtClean="0"/>
              <a:t>letting imposters in might be worse than (temporarily) delaying entry of personnel</a:t>
            </a:r>
          </a:p>
          <a:p>
            <a:pPr lvl="1"/>
            <a:r>
              <a:rPr lang="en-US" dirty="0" smtClean="0"/>
              <a:t>so prefer low false accept rate</a:t>
            </a:r>
          </a:p>
          <a:p>
            <a:r>
              <a:rPr lang="en-US" b="1" dirty="0" smtClean="0"/>
              <a:t>Entry to hotel lobby:  </a:t>
            </a:r>
          </a:p>
          <a:p>
            <a:pPr lvl="1"/>
            <a:r>
              <a:rPr lang="en-US" dirty="0" smtClean="0"/>
              <a:t>letting non-guests in might be better than (temporarily) delaying entry of guests</a:t>
            </a:r>
          </a:p>
          <a:p>
            <a:pPr lvl="1"/>
            <a:r>
              <a:rPr lang="en-US" dirty="0" smtClean="0"/>
              <a:t>so prefer low false reject rate</a:t>
            </a:r>
            <a:endParaRPr lang="en-US" dirty="0"/>
          </a:p>
        </p:txBody>
      </p:sp>
    </p:spTree>
    <p:extLst>
      <p:ext uri="{BB962C8B-B14F-4D97-AF65-F5344CB8AC3E}">
        <p14:creationId xmlns:p14="http://schemas.microsoft.com/office/powerpoint/2010/main" val="17491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Biometrics</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67" t="42770" r="52260" b="33722"/>
          <a:stretch/>
        </p:blipFill>
        <p:spPr>
          <a:xfrm>
            <a:off x="5124012" y="1600200"/>
            <a:ext cx="2953188" cy="25908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1964" t="42452" r="2063" b="34040"/>
          <a:stretch/>
        </p:blipFill>
        <p:spPr>
          <a:xfrm>
            <a:off x="990600" y="1600200"/>
            <a:ext cx="2953188" cy="25908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594" t="4226" r="3382" b="3488"/>
          <a:stretch/>
        </p:blipFill>
        <p:spPr>
          <a:xfrm>
            <a:off x="1778000" y="4267200"/>
            <a:ext cx="5588000" cy="2496457"/>
          </a:xfrm>
        </p:spPr>
      </p:pic>
    </p:spTree>
    <p:extLst>
      <p:ext uri="{BB962C8B-B14F-4D97-AF65-F5344CB8AC3E}">
        <p14:creationId xmlns:p14="http://schemas.microsoft.com/office/powerpoint/2010/main" val="20996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Countermeasures</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smtClean="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smtClean="0">
                <a:solidFill>
                  <a:srgbClr val="000000"/>
                </a:solidFill>
              </a:rPr>
              <a:t>Authorization:  </a:t>
            </a:r>
            <a:r>
              <a:rPr lang="en-US" dirty="0" smtClean="0">
                <a:solidFill>
                  <a:srgbClr val="000000"/>
                </a:solidFill>
              </a:rPr>
              <a:t>mechanisms that govern whether actions are permitted</a:t>
            </a:r>
          </a:p>
          <a:p>
            <a:r>
              <a:rPr lang="en-US" b="1" dirty="0" smtClean="0">
                <a:solidFill>
                  <a:srgbClr val="000000"/>
                </a:solidFill>
              </a:rPr>
              <a:t>Audit:  </a:t>
            </a:r>
            <a:r>
              <a:rPr lang="en-US" dirty="0" smtClean="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143130"/>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220848"/>
            <a:ext cx="826979" cy="696856"/>
          </a:xfrm>
          <a:prstGeom prst="rect">
            <a:avLst/>
          </a:prstGeom>
        </p:spPr>
      </p:pic>
    </p:spTree>
    <p:extLst>
      <p:ext uri="{BB962C8B-B14F-4D97-AF65-F5344CB8AC3E}">
        <p14:creationId xmlns:p14="http://schemas.microsoft.com/office/powerpoint/2010/main" val="10364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par>
                                <p:cTn id="26" presetID="9" presetClass="emph" presetSubtype="0" nodeType="withEffect">
                                  <p:stCondLst>
                                    <p:cond delay="0"/>
                                  </p:stCondLst>
                                  <p:childTnLst>
                                    <p:set>
                                      <p:cBhvr rctx="PPT">
                                        <p:cTn id="27" dur="indefinite"/>
                                        <p:tgtEl>
                                          <p:spTgt spid="3">
                                            <p:txEl>
                                              <p:pRg st="4" end="4"/>
                                            </p:txEl>
                                          </p:spTgt>
                                        </p:tgtEl>
                                        <p:attrNameLst>
                                          <p:attrName>style.opacity</p:attrName>
                                        </p:attrNameLst>
                                      </p:cBhvr>
                                      <p:to>
                                        <p:strVal val="0.5"/>
                                      </p:to>
                                    </p:set>
                                    <p:animEffect filter="image" prLst="opacity: 0.5">
                                      <p:cBhvr rctx="IE">
                                        <p:cTn id="28" dur="indefinite"/>
                                        <p:tgtEl>
                                          <p:spTgt spid="3">
                                            <p:txEl>
                                              <p:pRg st="4" end="4"/>
                                            </p:txEl>
                                          </p:spTgt>
                                        </p:tgtEl>
                                      </p:cBhvr>
                                    </p:animEffect>
                                  </p:childTnLst>
                                </p:cTn>
                              </p:par>
                              <p:par>
                                <p:cTn id="29" presetID="9" presetClass="emph" presetSubtype="0" nodeType="withEffect">
                                  <p:stCondLst>
                                    <p:cond delay="0"/>
                                  </p:stCondLst>
                                  <p:childTnLst>
                                    <p:set>
                                      <p:cBhvr rctx="PPT">
                                        <p:cTn id="30" dur="indefinite"/>
                                        <p:tgtEl>
                                          <p:spTgt spid="8"/>
                                        </p:tgtEl>
                                        <p:attrNameLst>
                                          <p:attrName>style.opacity</p:attrName>
                                        </p:attrNameLst>
                                      </p:cBhvr>
                                      <p:to>
                                        <p:strVal val="0.5"/>
                                      </p:to>
                                    </p:set>
                                    <p:animEffect filter="image" prLst="opacity: 0.5">
                                      <p:cBhvr rctx="IE">
                                        <p:cTn id="31" dur="indefinite"/>
                                        <p:tgtEl>
                                          <p:spTgt spid="8"/>
                                        </p:tgtEl>
                                      </p:cBhvr>
                                    </p:animEffect>
                                  </p:childTnLst>
                                </p:cTn>
                              </p:par>
                              <p:par>
                                <p:cTn id="32" presetID="9" presetClass="emph" presetSubtype="0" nodeType="withEffect">
                                  <p:stCondLst>
                                    <p:cond delay="0"/>
                                  </p:stCondLst>
                                  <p:childTnLst>
                                    <p:set>
                                      <p:cBhvr rctx="PPT">
                                        <p:cTn id="33" dur="indefinite"/>
                                        <p:tgtEl>
                                          <p:spTgt spid="10"/>
                                        </p:tgtEl>
                                        <p:attrNameLst>
                                          <p:attrName>style.opacity</p:attrName>
                                        </p:attrNameLst>
                                      </p:cBhvr>
                                      <p:to>
                                        <p:strVal val="0.5"/>
                                      </p:to>
                                    </p:set>
                                    <p:animEffect filter="image" prLst="opacity: 0.5">
                                      <p:cBhvr rctx="IE">
                                        <p:cTn id="34"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Spoofing</a:t>
            </a:r>
            <a:endParaRPr lang="en-US" dirty="0"/>
          </a:p>
        </p:txBody>
      </p:sp>
      <p:sp>
        <p:nvSpPr>
          <p:cNvPr id="3" name="Content Placeholder 2"/>
          <p:cNvSpPr>
            <a:spLocks noGrp="1"/>
          </p:cNvSpPr>
          <p:nvPr>
            <p:ph idx="1"/>
          </p:nvPr>
        </p:nvSpPr>
        <p:spPr/>
        <p:txBody>
          <a:bodyPr/>
          <a:lstStyle/>
          <a:p>
            <a:r>
              <a:rPr lang="en-US" dirty="0" smtClean="0"/>
              <a:t>Active adversary fools sensor with artificial object</a:t>
            </a:r>
          </a:p>
          <a:p>
            <a:r>
              <a:rPr lang="en-US" dirty="0" smtClean="0"/>
              <a:t>Solution: </a:t>
            </a:r>
          </a:p>
          <a:p>
            <a:pPr lvl="1"/>
            <a:r>
              <a:rPr lang="en-US" dirty="0" smtClean="0"/>
              <a:t>better sensors</a:t>
            </a:r>
          </a:p>
          <a:p>
            <a:pPr lvl="1"/>
            <a:r>
              <a:rPr lang="en-US" dirty="0" smtClean="0"/>
              <a:t>better biometrics</a:t>
            </a:r>
          </a:p>
          <a:p>
            <a:pPr lvl="1"/>
            <a:r>
              <a:rPr lang="en-US" dirty="0" smtClean="0"/>
              <a:t>multi-factor authentication</a:t>
            </a:r>
            <a:endParaRPr lang="en-US" dirty="0"/>
          </a:p>
        </p:txBody>
      </p:sp>
    </p:spTree>
    <p:extLst>
      <p:ext uri="{BB962C8B-B14F-4D97-AF65-F5344CB8AC3E}">
        <p14:creationId xmlns:p14="http://schemas.microsoft.com/office/powerpoint/2010/main" val="32975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Gummy Bear Attack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5300" y="2178050"/>
            <a:ext cx="5613400" cy="3721100"/>
          </a:xfrm>
        </p:spPr>
      </p:pic>
    </p:spTree>
    <p:extLst>
      <p:ext uri="{BB962C8B-B14F-4D97-AF65-F5344CB8AC3E}">
        <p14:creationId xmlns:p14="http://schemas.microsoft.com/office/powerpoint/2010/main" val="1655447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ID Attack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6975" y="2643187"/>
            <a:ext cx="4210050" cy="2790825"/>
          </a:xfrm>
        </p:spPr>
      </p:pic>
    </p:spTree>
    <p:extLst>
      <p:ext uri="{BB962C8B-B14F-4D97-AF65-F5344CB8AC3E}">
        <p14:creationId xmlns:p14="http://schemas.microsoft.com/office/powerpoint/2010/main" val="167123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Privacy concerns</a:t>
            </a:r>
            <a:endParaRPr lang="en-US" dirty="0"/>
          </a:p>
        </p:txBody>
      </p:sp>
      <p:sp>
        <p:nvSpPr>
          <p:cNvPr id="5" name="Content Placeholder 4"/>
          <p:cNvSpPr>
            <a:spLocks noGrp="1"/>
          </p:cNvSpPr>
          <p:nvPr>
            <p:ph idx="1"/>
          </p:nvPr>
        </p:nvSpPr>
        <p:spPr/>
        <p:txBody>
          <a:bodyPr>
            <a:normAutofit/>
          </a:bodyPr>
          <a:lstStyle/>
          <a:p>
            <a:endParaRPr lang="en-US" dirty="0"/>
          </a:p>
          <a:p>
            <a:r>
              <a:rPr lang="en-US" dirty="0"/>
              <a:t>Humans might have concerns about </a:t>
            </a:r>
            <a:r>
              <a:rPr lang="en-US" dirty="0">
                <a:solidFill>
                  <a:schemeClr val="accent2"/>
                </a:solidFill>
              </a:rPr>
              <a:t>measurements</a:t>
            </a:r>
            <a:r>
              <a:rPr lang="en-US" dirty="0"/>
              <a:t> (have photo taken, parts of body scanned)</a:t>
            </a:r>
          </a:p>
          <a:p>
            <a:r>
              <a:rPr lang="en-US" dirty="0" smtClean="0"/>
              <a:t>Humans might not want to </a:t>
            </a:r>
            <a:r>
              <a:rPr lang="en-US" dirty="0" smtClean="0">
                <a:solidFill>
                  <a:schemeClr val="accent2"/>
                </a:solidFill>
              </a:rPr>
              <a:t>disclose attributes </a:t>
            </a:r>
            <a:r>
              <a:rPr lang="en-US" dirty="0" smtClean="0"/>
              <a:t>during enrollment (SSN, political party)</a:t>
            </a:r>
          </a:p>
          <a:p>
            <a:r>
              <a:rPr lang="en-US" dirty="0"/>
              <a:t>Humans might not want action bound to their </a:t>
            </a:r>
            <a:r>
              <a:rPr lang="en-US" dirty="0">
                <a:solidFill>
                  <a:schemeClr val="accent2"/>
                </a:solidFill>
              </a:rPr>
              <a:t>identity </a:t>
            </a:r>
            <a:r>
              <a:rPr lang="en-US" dirty="0"/>
              <a:t>(buying </a:t>
            </a:r>
            <a:r>
              <a:rPr lang="en-US" dirty="0" smtClean="0"/>
              <a:t>medication)</a:t>
            </a:r>
          </a:p>
          <a:p>
            <a:r>
              <a:rPr lang="en-US" dirty="0"/>
              <a:t>Humans might not want their actions </a:t>
            </a:r>
            <a:r>
              <a:rPr lang="en-US" dirty="0">
                <a:solidFill>
                  <a:schemeClr val="accent2"/>
                </a:solidFill>
              </a:rPr>
              <a:t>linked</a:t>
            </a:r>
            <a:r>
              <a:rPr lang="en-US" dirty="0"/>
              <a:t> to other actions, exposing them to inference about what they thought were unrelated activities. </a:t>
            </a:r>
            <a:endParaRPr lang="en-US" dirty="0" smtClean="0"/>
          </a:p>
        </p:txBody>
      </p:sp>
    </p:spTree>
    <p:extLst>
      <p:ext uri="{BB962C8B-B14F-4D97-AF65-F5344CB8AC3E}">
        <p14:creationId xmlns:p14="http://schemas.microsoft.com/office/powerpoint/2010/main" val="7184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biometrics</a:t>
            </a:r>
            <a:endParaRPr lang="en-US" dirty="0"/>
          </a:p>
        </p:txBody>
      </p:sp>
      <p:sp>
        <p:nvSpPr>
          <p:cNvPr id="3" name="Content Placeholder 2"/>
          <p:cNvSpPr>
            <a:spLocks noGrp="1"/>
          </p:cNvSpPr>
          <p:nvPr>
            <p:ph idx="1"/>
          </p:nvPr>
        </p:nvSpPr>
        <p:spPr/>
        <p:txBody>
          <a:bodyPr/>
          <a:lstStyle/>
          <a:p>
            <a:r>
              <a:rPr lang="en-US" dirty="0" smtClean="0"/>
              <a:t>Biometrics can </a:t>
            </a:r>
            <a:r>
              <a:rPr lang="en-US" dirty="0" smtClean="0">
                <a:solidFill>
                  <a:schemeClr val="accent2"/>
                </a:solidFill>
              </a:rPr>
              <a:t>violate intrinsic privacy </a:t>
            </a:r>
            <a:r>
              <a:rPr lang="en-US" dirty="0" smtClean="0"/>
              <a:t>by requiring submission to bodily contact or measurement </a:t>
            </a:r>
          </a:p>
          <a:p>
            <a:pPr lvl="1"/>
            <a:r>
              <a:rPr lang="en-US" dirty="0" smtClean="0"/>
              <a:t>Fear of germs</a:t>
            </a:r>
          </a:p>
          <a:p>
            <a:pPr lvl="1"/>
            <a:r>
              <a:rPr lang="en-US" dirty="0" smtClean="0"/>
              <a:t>Religious prohibitions</a:t>
            </a:r>
          </a:p>
          <a:p>
            <a:r>
              <a:rPr lang="en-US" dirty="0" smtClean="0"/>
              <a:t>Biometrics can </a:t>
            </a:r>
            <a:r>
              <a:rPr lang="en-US" dirty="0" smtClean="0">
                <a:solidFill>
                  <a:schemeClr val="accent2"/>
                </a:solidFill>
              </a:rPr>
              <a:t>violate informational privacy</a:t>
            </a:r>
          </a:p>
          <a:p>
            <a:pPr lvl="1"/>
            <a:r>
              <a:rPr lang="en-US" dirty="0" smtClean="0"/>
              <a:t>Biometric identifiers might effectively become a standard, universal identifier, enabling linking</a:t>
            </a:r>
            <a:endParaRPr lang="en-US" dirty="0"/>
          </a:p>
        </p:txBody>
      </p:sp>
    </p:spTree>
    <p:extLst>
      <p:ext uri="{BB962C8B-B14F-4D97-AF65-F5344CB8AC3E}">
        <p14:creationId xmlns:p14="http://schemas.microsoft.com/office/powerpoint/2010/main" val="168408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for privacy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6"/>
                </a:solidFill>
              </a:rPr>
              <a:t>When building authentication systems...</a:t>
            </a:r>
          </a:p>
          <a:p>
            <a:r>
              <a:rPr lang="en-US" b="1" dirty="0" smtClean="0"/>
              <a:t>Seek consent:</a:t>
            </a:r>
            <a:r>
              <a:rPr lang="en-US" dirty="0" smtClean="0"/>
              <a:t> get permission to authenticate and store identity</a:t>
            </a:r>
          </a:p>
          <a:p>
            <a:r>
              <a:rPr lang="en-US" b="1" dirty="0" smtClean="0"/>
              <a:t>Select minimal identity: </a:t>
            </a:r>
            <a:r>
              <a:rPr lang="en-US" dirty="0" smtClean="0"/>
              <a:t>use the smallest possible set of attributes </a:t>
            </a:r>
            <a:endParaRPr lang="en-US" b="1" dirty="0" smtClean="0"/>
          </a:p>
          <a:p>
            <a:r>
              <a:rPr lang="en-US" b="1" dirty="0" smtClean="0"/>
              <a:t>Limit storage: </a:t>
            </a:r>
            <a:r>
              <a:rPr lang="en-US" dirty="0" smtClean="0"/>
              <a:t>don't save information about identity or authentication without need, and delete when no longer needed</a:t>
            </a:r>
            <a:endParaRPr lang="en-US" b="1" dirty="0" smtClean="0"/>
          </a:p>
          <a:p>
            <a:r>
              <a:rPr lang="en-US" b="1" dirty="0" smtClean="0"/>
              <a:t>Avoid linking: </a:t>
            </a:r>
            <a:r>
              <a:rPr lang="en-US" dirty="0" smtClean="0"/>
              <a:t>don't reuse identifiers across systems</a:t>
            </a:r>
            <a:endParaRPr lang="en-US" b="1" dirty="0"/>
          </a:p>
        </p:txBody>
      </p:sp>
    </p:spTree>
    <p:extLst>
      <p:ext uri="{BB962C8B-B14F-4D97-AF65-F5344CB8AC3E}">
        <p14:creationId xmlns:p14="http://schemas.microsoft.com/office/powerpoint/2010/main" val="43235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7437863" cy="45259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solidFill>
                <a:schemeClr val="accent3"/>
              </a:solidFill>
            </a:endParaRPr>
          </a:p>
          <a:p>
            <a:pPr marL="0" indent="0">
              <a:buFont typeface="Arial" pitchFamily="34" charset="0"/>
              <a:buNone/>
            </a:pPr>
            <a:endParaRPr lang="en-US" dirty="0" smtClean="0">
              <a:solidFill>
                <a:schemeClr val="accent3"/>
              </a:solidFill>
            </a:endParaRPr>
          </a:p>
          <a:p>
            <a:r>
              <a:rPr lang="en-US" b="1" dirty="0" smtClean="0">
                <a:solidFill>
                  <a:srgbClr val="000000"/>
                </a:solidFill>
              </a:rPr>
              <a:t>Authentication:  </a:t>
            </a:r>
            <a:r>
              <a:rPr lang="en-US" dirty="0" smtClean="0">
                <a:solidFill>
                  <a:srgbClr val="000000"/>
                </a:solidFill>
              </a:rPr>
              <a:t>mechanisms that bind principals to actions</a:t>
            </a:r>
          </a:p>
          <a:p>
            <a:pPr marL="0" indent="0">
              <a:buFont typeface="Arial" pitchFamily="34" charset="0"/>
              <a:buNone/>
            </a:pPr>
            <a:endParaRPr lang="en-US" dirty="0">
              <a:solidFill>
                <a:schemeClr val="accent3"/>
              </a:solidFill>
            </a:endParaRPr>
          </a:p>
        </p:txBody>
      </p:sp>
      <p:sp>
        <p:nvSpPr>
          <p:cNvPr id="2" name="Title 1"/>
          <p:cNvSpPr>
            <a:spLocks noGrp="1"/>
          </p:cNvSpPr>
          <p:nvPr>
            <p:ph type="title"/>
          </p:nvPr>
        </p:nvSpPr>
        <p:spPr/>
        <p:txBody>
          <a:bodyPr/>
          <a:lstStyle/>
          <a:p>
            <a:r>
              <a:rPr lang="en-US" dirty="0" smtClean="0"/>
              <a:t>Classes of Principals</a:t>
            </a:r>
            <a:endParaRPr lang="en-US" dirty="0"/>
          </a:p>
        </p:txBody>
      </p:sp>
      <p:sp>
        <p:nvSpPr>
          <p:cNvPr id="3" name="Content Placeholder 2"/>
          <p:cNvSpPr>
            <a:spLocks noGrp="1"/>
          </p:cNvSpPr>
          <p:nvPr>
            <p:ph idx="1"/>
          </p:nvPr>
        </p:nvSpPr>
        <p:spPr>
          <a:xfrm>
            <a:off x="457200" y="3429000"/>
            <a:ext cx="8229600" cy="3048000"/>
          </a:xfrm>
        </p:spPr>
        <p:txBody>
          <a:bodyPr/>
          <a:lstStyle/>
          <a:p>
            <a:pPr lvl="1"/>
            <a:r>
              <a:rPr lang="en-US" dirty="0" smtClean="0"/>
              <a:t>Authenticating </a:t>
            </a:r>
            <a:r>
              <a:rPr lang="en-US" dirty="0"/>
              <a:t>Machines</a:t>
            </a:r>
          </a:p>
          <a:p>
            <a:pPr lvl="1"/>
            <a:r>
              <a:rPr lang="en-US" dirty="0"/>
              <a:t>Authenticating Programs</a:t>
            </a:r>
          </a:p>
          <a:p>
            <a:pPr lvl="1"/>
            <a:r>
              <a:rPr lang="en-US" dirty="0" smtClean="0"/>
              <a:t>Authenticating Humans</a:t>
            </a:r>
          </a:p>
          <a:p>
            <a:pPr lvl="1"/>
            <a:endParaRPr lang="en-US" dirty="0"/>
          </a:p>
        </p:txBody>
      </p:sp>
      <p:pic>
        <p:nvPicPr>
          <p:cNvPr id="5" name="Picture 4" descr="L-SC-Everest29-K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spTree>
    <p:extLst>
      <p:ext uri="{BB962C8B-B14F-4D97-AF65-F5344CB8AC3E}">
        <p14:creationId xmlns:p14="http://schemas.microsoft.com/office/powerpoint/2010/main" val="769817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35026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Personal identity</a:t>
            </a:r>
            <a:endParaRPr lang="en-US" dirty="0"/>
          </a:p>
        </p:txBody>
      </p:sp>
      <p:sp>
        <p:nvSpPr>
          <p:cNvPr id="5" name="Content Placeholder 4"/>
          <p:cNvSpPr>
            <a:spLocks noGrp="1"/>
          </p:cNvSpPr>
          <p:nvPr>
            <p:ph idx="1"/>
          </p:nvPr>
        </p:nvSpPr>
        <p:spPr/>
        <p:txBody>
          <a:bodyPr>
            <a:normAutofit/>
          </a:bodyPr>
          <a:lstStyle/>
          <a:p>
            <a:r>
              <a:rPr lang="en-US" dirty="0" smtClean="0"/>
              <a:t>Major philosophical problem</a:t>
            </a:r>
          </a:p>
          <a:p>
            <a:pPr lvl="1"/>
            <a:r>
              <a:rPr lang="en-US" dirty="0" smtClean="0"/>
              <a:t>People are not identical to themselves over time, but their identity persists throughout changes</a:t>
            </a:r>
          </a:p>
          <a:p>
            <a:pPr lvl="1"/>
            <a:r>
              <a:rPr lang="en-US" dirty="0" smtClean="0"/>
              <a:t>cf. Ship of Theseus</a:t>
            </a:r>
          </a:p>
          <a:p>
            <a:r>
              <a:rPr lang="en-US" dirty="0" smtClean="0">
                <a:solidFill>
                  <a:schemeClr val="accent2"/>
                </a:solidFill>
              </a:rPr>
              <a:t>Intrinsic identity:  </a:t>
            </a:r>
            <a:r>
              <a:rPr lang="en-US" dirty="0" smtClean="0"/>
              <a:t>continuation of consciousness</a:t>
            </a:r>
          </a:p>
          <a:p>
            <a:r>
              <a:rPr lang="en-US" dirty="0" smtClean="0">
                <a:solidFill>
                  <a:schemeClr val="accent2"/>
                </a:solidFill>
              </a:rPr>
              <a:t>Extrinsic identity:  </a:t>
            </a:r>
            <a:r>
              <a:rPr lang="en-US" dirty="0" smtClean="0"/>
              <a:t>relationship to everything else</a:t>
            </a:r>
          </a:p>
          <a:p>
            <a:r>
              <a:rPr lang="en-US" dirty="0" smtClean="0"/>
              <a:t>Control:  individual's, others', no one's?</a:t>
            </a:r>
          </a:p>
        </p:txBody>
      </p:sp>
    </p:spTree>
    <p:extLst>
      <p:ext uri="{BB962C8B-B14F-4D97-AF65-F5344CB8AC3E}">
        <p14:creationId xmlns:p14="http://schemas.microsoft.com/office/powerpoint/2010/main" val="1002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identity</a:t>
            </a:r>
            <a:endParaRPr lang="en-US" dirty="0"/>
          </a:p>
        </p:txBody>
      </p:sp>
      <p:sp>
        <p:nvSpPr>
          <p:cNvPr id="3" name="Content Placeholder 2"/>
          <p:cNvSpPr>
            <a:spLocks noGrp="1"/>
          </p:cNvSpPr>
          <p:nvPr>
            <p:ph idx="1"/>
          </p:nvPr>
        </p:nvSpPr>
        <p:spPr/>
        <p:txBody>
          <a:bodyPr>
            <a:normAutofit/>
          </a:bodyPr>
          <a:lstStyle/>
          <a:p>
            <a:r>
              <a:rPr lang="en-US" dirty="0" smtClean="0">
                <a:solidFill>
                  <a:srgbClr val="4F81BD"/>
                </a:solidFill>
              </a:rPr>
              <a:t>Digital identity:  </a:t>
            </a:r>
            <a:r>
              <a:rPr lang="en-US" dirty="0" smtClean="0"/>
              <a:t>data that describes a person and its relationship to others</a:t>
            </a:r>
          </a:p>
          <a:p>
            <a:pPr lvl="1"/>
            <a:r>
              <a:rPr lang="en-US" dirty="0" smtClean="0"/>
              <a:t>not the person itself; not a personal identity</a:t>
            </a:r>
          </a:p>
          <a:p>
            <a:r>
              <a:rPr lang="en-US" dirty="0" smtClean="0"/>
              <a:t>A person could </a:t>
            </a:r>
            <a:r>
              <a:rPr lang="en-US" dirty="0"/>
              <a:t>have many digital identities, some overlapping, some contradictory</a:t>
            </a:r>
          </a:p>
          <a:p>
            <a:r>
              <a:rPr lang="en-US" dirty="0" smtClean="0"/>
              <a:t>Data could be incorrect, outdated, incomplete</a:t>
            </a:r>
          </a:p>
        </p:txBody>
      </p:sp>
    </p:spTree>
    <p:extLst>
      <p:ext uri="{BB962C8B-B14F-4D97-AF65-F5344CB8AC3E}">
        <p14:creationId xmlns:p14="http://schemas.microsoft.com/office/powerpoint/2010/main" val="15232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Aspects of digital identity</a:t>
            </a:r>
            <a:endParaRPr lang="en-US" dirty="0"/>
          </a:p>
        </p:txBody>
      </p:sp>
      <p:sp>
        <p:nvSpPr>
          <p:cNvPr id="7" name="Content Placeholder 6"/>
          <p:cNvSpPr>
            <a:spLocks noGrp="1"/>
          </p:cNvSpPr>
          <p:nvPr>
            <p:ph idx="1"/>
          </p:nvPr>
        </p:nvSpPr>
        <p:spPr/>
        <p:txBody>
          <a:bodyPr>
            <a:normAutofit/>
          </a:bodyPr>
          <a:lstStyle/>
          <a:p>
            <a:r>
              <a:rPr lang="en-US" dirty="0" smtClean="0"/>
              <a:t>Name</a:t>
            </a:r>
          </a:p>
          <a:p>
            <a:r>
              <a:rPr lang="en-US" dirty="0" err="1" smtClean="0"/>
              <a:t>NetID</a:t>
            </a:r>
            <a:endParaRPr lang="en-US" dirty="0" smtClean="0"/>
          </a:p>
          <a:p>
            <a:r>
              <a:rPr lang="en-US" dirty="0" smtClean="0"/>
              <a:t>Email address</a:t>
            </a:r>
          </a:p>
          <a:p>
            <a:r>
              <a:rPr lang="en-US" dirty="0" smtClean="0"/>
              <a:t>URL</a:t>
            </a:r>
          </a:p>
          <a:p>
            <a:r>
              <a:rPr lang="en-US" dirty="0" smtClean="0"/>
              <a:t>IP address</a:t>
            </a:r>
          </a:p>
          <a:p>
            <a:r>
              <a:rPr lang="en-US" dirty="0" smtClean="0"/>
              <a:t>Citizenship</a:t>
            </a:r>
          </a:p>
          <a:p>
            <a:r>
              <a:rPr lang="en-US" dirty="0" smtClean="0"/>
              <a:t>Political party</a:t>
            </a:r>
          </a:p>
          <a:p>
            <a:r>
              <a:rPr lang="en-US" dirty="0" smtClean="0"/>
              <a:t>...</a:t>
            </a:r>
            <a:endParaRPr lang="en-US" dirty="0"/>
          </a:p>
        </p:txBody>
      </p:sp>
    </p:spTree>
    <p:extLst>
      <p:ext uri="{BB962C8B-B14F-4D97-AF65-F5344CB8AC3E}">
        <p14:creationId xmlns:p14="http://schemas.microsoft.com/office/powerpoint/2010/main" val="477998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2"/>
                </a:solidFill>
              </a:rPr>
              <a:t>Attribute:</a:t>
            </a:r>
            <a:r>
              <a:rPr lang="en-US" dirty="0" smtClean="0">
                <a:solidFill>
                  <a:schemeClr val="accent1"/>
                </a:solidFill>
              </a:rPr>
              <a:t>  </a:t>
            </a:r>
            <a:r>
              <a:rPr lang="en-US" dirty="0" smtClean="0"/>
              <a:t>property of a principal</a:t>
            </a:r>
          </a:p>
          <a:p>
            <a:pPr lvl="1"/>
            <a:r>
              <a:rPr lang="en-US" dirty="0" smtClean="0"/>
              <a:t>name is </a:t>
            </a:r>
            <a:r>
              <a:rPr lang="en-US" dirty="0" smtClean="0"/>
              <a:t>"James </a:t>
            </a:r>
            <a:r>
              <a:rPr lang="en-US" dirty="0" err="1" smtClean="0"/>
              <a:t>Blaisdell</a:t>
            </a:r>
            <a:r>
              <a:rPr lang="en-US" dirty="0" smtClean="0"/>
              <a:t>", </a:t>
            </a:r>
            <a:r>
              <a:rPr lang="en-US" dirty="0" smtClean="0"/>
              <a:t>birthdate is </a:t>
            </a:r>
            <a:r>
              <a:rPr lang="en-US" dirty="0" smtClean="0"/>
              <a:t>12</a:t>
            </a:r>
            <a:r>
              <a:rPr lang="en-US" dirty="0" smtClean="0"/>
              <a:t>/15/1867, </a:t>
            </a:r>
            <a:r>
              <a:rPr lang="en-US" dirty="0" smtClean="0"/>
              <a:t>mother's maiden name is </a:t>
            </a:r>
            <a:r>
              <a:rPr lang="en-US" dirty="0" err="1" smtClean="0"/>
              <a:t>Grassie</a:t>
            </a:r>
            <a:endParaRPr lang="en-US" dirty="0" smtClean="0"/>
          </a:p>
          <a:p>
            <a:r>
              <a:rPr lang="en-US" dirty="0" smtClean="0">
                <a:solidFill>
                  <a:schemeClr val="accent2"/>
                </a:solidFill>
              </a:rPr>
              <a:t>Identity:  </a:t>
            </a:r>
            <a:r>
              <a:rPr lang="en-US" dirty="0" smtClean="0"/>
              <a:t>set of attributes</a:t>
            </a:r>
          </a:p>
          <a:p>
            <a:pPr lvl="1"/>
            <a:r>
              <a:rPr lang="en-US" dirty="0" smtClean="0"/>
              <a:t>each principal may have many identities of use in different scenarios (student, taxpayer, athlete)</a:t>
            </a:r>
          </a:p>
          <a:p>
            <a:r>
              <a:rPr lang="en-US" dirty="0" smtClean="0">
                <a:solidFill>
                  <a:schemeClr val="accent2"/>
                </a:solidFill>
              </a:rPr>
              <a:t>Identifier:  </a:t>
            </a:r>
            <a:r>
              <a:rPr lang="en-US" dirty="0" smtClean="0"/>
              <a:t>an attribute that is unique within a population</a:t>
            </a:r>
          </a:p>
          <a:p>
            <a:r>
              <a:rPr lang="en-US" dirty="0" smtClean="0">
                <a:solidFill>
                  <a:schemeClr val="accent2"/>
                </a:solidFill>
              </a:rPr>
              <a:t>Verifier:  </a:t>
            </a:r>
            <a:r>
              <a:rPr lang="en-US" dirty="0" smtClean="0"/>
              <a:t>an attribute that is hard to produce hence can be used as a basis for authentication</a:t>
            </a:r>
            <a:endParaRPr lang="en-US" dirty="0"/>
          </a:p>
        </p:txBody>
      </p:sp>
      <p:pic>
        <p:nvPicPr>
          <p:cNvPr id="4" name="Picture 3" descr="Ezra_Corne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222" y="0"/>
            <a:ext cx="1622778" cy="2059044"/>
          </a:xfrm>
          <a:prstGeom prst="rect">
            <a:avLst/>
          </a:prstGeom>
        </p:spPr>
      </p:pic>
    </p:spTree>
    <p:extLst>
      <p:ext uri="{BB962C8B-B14F-4D97-AF65-F5344CB8AC3E}">
        <p14:creationId xmlns:p14="http://schemas.microsoft.com/office/powerpoint/2010/main" val="21371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8451</TotalTime>
  <Words>1850</Words>
  <Application>Microsoft Macintosh PowerPoint</Application>
  <PresentationFormat>On-screen Show (4:3)</PresentationFormat>
  <Paragraphs>246</Paragraphs>
  <Slides>35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CronosPro-Regular</vt:lpstr>
      <vt:lpstr>Mangal</vt:lpstr>
      <vt:lpstr>Symbol</vt:lpstr>
      <vt:lpstr>Arial</vt:lpstr>
      <vt:lpstr>Clarity</vt:lpstr>
      <vt:lpstr>Lecture 11: Human Authentication</vt:lpstr>
      <vt:lpstr>In the news…</vt:lpstr>
      <vt:lpstr>Classes of Countermeasures</vt:lpstr>
      <vt:lpstr>Classes of Principals</vt:lpstr>
      <vt:lpstr>Identity</vt:lpstr>
      <vt:lpstr>Personal identity</vt:lpstr>
      <vt:lpstr>Digital identity</vt:lpstr>
      <vt:lpstr>Aspects of digital identity</vt:lpstr>
      <vt:lpstr>Identity</vt:lpstr>
      <vt:lpstr>Identity</vt:lpstr>
      <vt:lpstr>Identity Management Systems</vt:lpstr>
      <vt:lpstr>Human Authentication</vt:lpstr>
      <vt:lpstr>Authentication of humans</vt:lpstr>
      <vt:lpstr>Authentication of humans</vt:lpstr>
      <vt:lpstr>Something you Are</vt:lpstr>
      <vt:lpstr>Biometric</vt:lpstr>
      <vt:lpstr>Example: Fingerprint  </vt:lpstr>
      <vt:lpstr>Example: Hand geometry</vt:lpstr>
      <vt:lpstr>Example: Facial recognition</vt:lpstr>
      <vt:lpstr>Other Biometrics</vt:lpstr>
      <vt:lpstr>Biometric attributes as verifiers</vt:lpstr>
      <vt:lpstr>Biometric attributes as verifiers</vt:lpstr>
      <vt:lpstr>Evaluating Biometrics</vt:lpstr>
      <vt:lpstr>Accuracy</vt:lpstr>
      <vt:lpstr>Sensitivity</vt:lpstr>
      <vt:lpstr>ROC comparison</vt:lpstr>
      <vt:lpstr>ROC comparison</vt:lpstr>
      <vt:lpstr>Use cases</vt:lpstr>
      <vt:lpstr>Comparing Biometrics</vt:lpstr>
      <vt:lpstr>Spoofing</vt:lpstr>
      <vt:lpstr>Gummy Bear Attack</vt:lpstr>
      <vt:lpstr>Face ID Attack </vt:lpstr>
      <vt:lpstr>Privacy concerns</vt:lpstr>
      <vt:lpstr>Privacy and biometrics</vt:lpstr>
      <vt:lpstr>Principles for privacy</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174</cp:revision>
  <dcterms:created xsi:type="dcterms:W3CDTF">2018-01-05T20:19:03Z</dcterms:created>
  <dcterms:modified xsi:type="dcterms:W3CDTF">2018-10-10T21:14:41Z</dcterms:modified>
</cp:coreProperties>
</file>