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56" r:id="rId2"/>
    <p:sldId id="359" r:id="rId3"/>
    <p:sldId id="361" r:id="rId4"/>
    <p:sldId id="349" r:id="rId5"/>
    <p:sldId id="350" r:id="rId6"/>
    <p:sldId id="297" r:id="rId7"/>
    <p:sldId id="362" r:id="rId8"/>
    <p:sldId id="363" r:id="rId9"/>
    <p:sldId id="364" r:id="rId10"/>
    <p:sldId id="299" r:id="rId11"/>
    <p:sldId id="300" r:id="rId12"/>
    <p:sldId id="301" r:id="rId13"/>
    <p:sldId id="304" r:id="rId14"/>
    <p:sldId id="305" r:id="rId15"/>
    <p:sldId id="354" r:id="rId16"/>
    <p:sldId id="355" r:id="rId17"/>
    <p:sldId id="316" r:id="rId18"/>
    <p:sldId id="317" r:id="rId19"/>
    <p:sldId id="318" r:id="rId20"/>
    <p:sldId id="320" r:id="rId21"/>
    <p:sldId id="323" r:id="rId22"/>
    <p:sldId id="324" r:id="rId23"/>
    <p:sldId id="327" r:id="rId24"/>
    <p:sldId id="328" r:id="rId25"/>
    <p:sldId id="329" r:id="rId26"/>
    <p:sldId id="330" r:id="rId27"/>
    <p:sldId id="331" r:id="rId28"/>
    <p:sldId id="332" r:id="rId29"/>
    <p:sldId id="333" r:id="rId30"/>
    <p:sldId id="334" r:id="rId31"/>
    <p:sldId id="356" r:id="rId32"/>
    <p:sldId id="357" r:id="rId33"/>
    <p:sldId id="358" r:id="rId34"/>
    <p:sldId id="36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7F0007"/>
    <a:srgbClr val="FFFFFF"/>
    <a:srgbClr val="696969"/>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63" autoAdjust="0"/>
    <p:restoredTop sz="90179" autoAdjust="0"/>
  </p:normalViewPr>
  <p:slideViewPr>
    <p:cSldViewPr>
      <p:cViewPr>
        <p:scale>
          <a:sx n="88" d="100"/>
          <a:sy n="88" d="100"/>
        </p:scale>
        <p:origin x="1416" y="312"/>
      </p:cViewPr>
      <p:guideLst>
        <p:guide orient="horz" pos="2160"/>
        <p:guide pos="2880"/>
      </p:guideLst>
    </p:cSldViewPr>
  </p:slideViewPr>
  <p:outlineViewPr>
    <p:cViewPr>
      <p:scale>
        <a:sx n="33" d="100"/>
        <a:sy n="33" d="100"/>
      </p:scale>
      <p:origin x="36" y="16902"/>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7F19EE-4C14-416B-9A28-3D9B2AE65E04}" type="datetimeFigureOut">
              <a:rPr lang="en-US" smtClean="0"/>
              <a:t>10/7/18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47E2B7-019C-47AA-8287-AB4BD1848ED5}" type="slidenum">
              <a:rPr lang="en-US" smtClean="0"/>
              <a:t>‹#›</a:t>
            </a:fld>
            <a:endParaRPr lang="en-US"/>
          </a:p>
        </p:txBody>
      </p:sp>
    </p:spTree>
    <p:extLst>
      <p:ext uri="{BB962C8B-B14F-4D97-AF65-F5344CB8AC3E}">
        <p14:creationId xmlns:p14="http://schemas.microsoft.com/office/powerpoint/2010/main" val="389516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7EBD1-2546-431F-B565-95BCA5604CC4}" type="datetimeFigureOut">
              <a:rPr lang="en-US" smtClean="0"/>
              <a:t>10/7/18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031AF-CC19-4E5A-831F-2BAAD17F6D1A}" type="slidenum">
              <a:rPr lang="en-US" smtClean="0"/>
              <a:t>‹#›</a:t>
            </a:fld>
            <a:endParaRPr lang="en-US"/>
          </a:p>
        </p:txBody>
      </p:sp>
    </p:spTree>
    <p:extLst>
      <p:ext uri="{BB962C8B-B14F-4D97-AF65-F5344CB8AC3E}">
        <p14:creationId xmlns:p14="http://schemas.microsoft.com/office/powerpoint/2010/main" val="103518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a:t>
            </a:fld>
            <a:endParaRPr lang="en-US"/>
          </a:p>
        </p:txBody>
      </p:sp>
    </p:spTree>
    <p:extLst>
      <p:ext uri="{BB962C8B-B14F-4D97-AF65-F5344CB8AC3E}">
        <p14:creationId xmlns:p14="http://schemas.microsoft.com/office/powerpoint/2010/main" val="967978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28</a:t>
            </a:fld>
            <a:endParaRPr lang="en-US"/>
          </a:p>
        </p:txBody>
      </p:sp>
    </p:spTree>
    <p:extLst>
      <p:ext uri="{BB962C8B-B14F-4D97-AF65-F5344CB8AC3E}">
        <p14:creationId xmlns:p14="http://schemas.microsoft.com/office/powerpoint/2010/main" val="88618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pinning:</a:t>
            </a:r>
            <a:r>
              <a:rPr lang="en-US" baseline="0" dirty="0" smtClean="0"/>
              <a:t>  supported in Firefox (soft) and Chrome (for now) but not IE or Safari as of Spring 2018</a:t>
            </a:r>
          </a:p>
          <a:p>
            <a:r>
              <a:rPr lang="en-US" baseline="0" dirty="0" smtClean="0"/>
              <a:t>Certificate transparency:  Chrome requires EV certs to appear in a public log (required since October 2017)</a:t>
            </a:r>
          </a:p>
          <a:p>
            <a:r>
              <a:rPr lang="en-US" baseline="0" dirty="0" smtClean="0"/>
              <a:t>CAA: CAs &amp; browser vendors have agreed as of about 20 days ago that will become mandatory in Sept 2017</a:t>
            </a:r>
          </a:p>
          <a:p>
            <a:r>
              <a:rPr lang="en-US" baseline="0" dirty="0" smtClean="0"/>
              <a:t>DANE:  requires extra DNS lookups, DNSSEC used to use lower security strength than it should (but that’s mostly fixed now) and creates a single universal CA, DANE available as extension for Chrome and Firefox</a:t>
            </a:r>
          </a:p>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30</a:t>
            </a:fld>
            <a:endParaRPr lang="en-US"/>
          </a:p>
        </p:txBody>
      </p:sp>
    </p:spTree>
    <p:extLst>
      <p:ext uri="{BB962C8B-B14F-4D97-AF65-F5344CB8AC3E}">
        <p14:creationId xmlns:p14="http://schemas.microsoft.com/office/powerpoint/2010/main" val="578907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Authentication:</a:t>
            </a:r>
            <a:r>
              <a:rPr lang="en-US" baseline="0" dirty="0" smtClean="0"/>
              <a:t>  passwords, digital signatures, EV certificates in browsers</a:t>
            </a:r>
          </a:p>
          <a:p>
            <a:pPr marL="171450" indent="-171450">
              <a:buFont typeface="Arial"/>
              <a:buChar char="•"/>
            </a:pPr>
            <a:r>
              <a:rPr lang="en-US" dirty="0" smtClean="0"/>
              <a:t>Authorization:  file permissions, firewalls, visibility restrictions in FB</a:t>
            </a:r>
          </a:p>
          <a:p>
            <a:pPr marL="171450" indent="-171450">
              <a:buFont typeface="Arial"/>
              <a:buChar char="•"/>
            </a:pPr>
            <a:r>
              <a:rPr lang="en-US" baseline="0" dirty="0" smtClean="0"/>
              <a:t>Audit:  log files, log browsers, intrusion detection systems</a:t>
            </a:r>
            <a:endParaRPr lang="en-US" dirty="0" smtClean="0"/>
          </a:p>
        </p:txBody>
      </p:sp>
      <p:sp>
        <p:nvSpPr>
          <p:cNvPr id="4" name="Slide Number Placeholder 3"/>
          <p:cNvSpPr>
            <a:spLocks noGrp="1"/>
          </p:cNvSpPr>
          <p:nvPr>
            <p:ph type="sldNum" sz="quarter" idx="10"/>
          </p:nvPr>
        </p:nvSpPr>
        <p:spPr/>
        <p:txBody>
          <a:bodyPr/>
          <a:lstStyle/>
          <a:p>
            <a:fld id="{B7975FD5-AB21-4C45-BFE8-1D3F02B463E2}" type="slidenum">
              <a:rPr lang="en-US" smtClean="0"/>
              <a:t>31</a:t>
            </a:fld>
            <a:endParaRPr lang="en-US"/>
          </a:p>
        </p:txBody>
      </p:sp>
    </p:spTree>
    <p:extLst>
      <p:ext uri="{BB962C8B-B14F-4D97-AF65-F5344CB8AC3E}">
        <p14:creationId xmlns:p14="http://schemas.microsoft.com/office/powerpoint/2010/main" val="1201778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entropy, computational power</a:t>
            </a:r>
          </a:p>
          <a:p>
            <a:r>
              <a:rPr lang="en-US" dirty="0" smtClean="0"/>
              <a:t>-knowledge</a:t>
            </a:r>
            <a:r>
              <a:rPr lang="en-US" baseline="0" dirty="0" smtClean="0"/>
              <a:t> of </a:t>
            </a:r>
            <a:r>
              <a:rPr lang="en-US" dirty="0" smtClean="0"/>
              <a:t>key  (signature,</a:t>
            </a:r>
            <a:r>
              <a:rPr lang="en-US" baseline="0" dirty="0" smtClean="0"/>
              <a:t> decrypt, key agreement)</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33</a:t>
            </a:fld>
            <a:endParaRPr lang="en-US"/>
          </a:p>
        </p:txBody>
      </p:sp>
    </p:spTree>
    <p:extLst>
      <p:ext uri="{BB962C8B-B14F-4D97-AF65-F5344CB8AC3E}">
        <p14:creationId xmlns:p14="http://schemas.microsoft.com/office/powerpoint/2010/main" val="1151947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www.bloomberg.com</a:t>
            </a:r>
            <a:r>
              <a:rPr lang="en-US" dirty="0" smtClean="0"/>
              <a:t>/news/features/2018-10-04/the-big-hack-how-china-used-a-tiny-chip-to-infiltrate-america-s-top-companies</a:t>
            </a:r>
          </a:p>
          <a:p>
            <a:r>
              <a:rPr lang="en-US" dirty="0" smtClean="0"/>
              <a:t>https://</a:t>
            </a:r>
            <a:r>
              <a:rPr lang="en-US" dirty="0" err="1" smtClean="0"/>
              <a:t>www.theregister.co.uk</a:t>
            </a:r>
            <a:r>
              <a:rPr lang="en-US" dirty="0" smtClean="0"/>
              <a:t>/2018/10/04/</a:t>
            </a:r>
            <a:r>
              <a:rPr lang="en-US" dirty="0" err="1" smtClean="0"/>
              <a:t>supermicro_bloomberg</a:t>
            </a:r>
            <a:r>
              <a:rPr lang="en-US" dirty="0" smtClean="0"/>
              <a:t>/</a:t>
            </a:r>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a:t>
            </a:fld>
            <a:endParaRPr lang="en-US"/>
          </a:p>
        </p:txBody>
      </p:sp>
    </p:spTree>
    <p:extLst>
      <p:ext uri="{BB962C8B-B14F-4D97-AF65-F5344CB8AC3E}">
        <p14:creationId xmlns:p14="http://schemas.microsoft.com/office/powerpoint/2010/main" val="767440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Messages 4 and 5 intended to convince B</a:t>
            </a:r>
            <a:r>
              <a:rPr lang="en-US" baseline="0" dirty="0" smtClean="0"/>
              <a:t> that </a:t>
            </a:r>
            <a:r>
              <a:rPr lang="en-US" baseline="0" dirty="0" err="1" smtClean="0"/>
              <a:t>kAB</a:t>
            </a:r>
            <a:r>
              <a:rPr lang="en-US" baseline="0" dirty="0" smtClean="0"/>
              <a:t> is fresh,</a:t>
            </a:r>
          </a:p>
          <a:p>
            <a:r>
              <a:rPr lang="en-US" baseline="0" dirty="0" smtClean="0"/>
              <a:t>Without having to communicate with S.</a:t>
            </a:r>
          </a:p>
          <a:p>
            <a:r>
              <a:rPr lang="en-US" baseline="0" dirty="0" smtClean="0"/>
              <a:t>The minus operation isn’t essential, just needs to be some function.</a:t>
            </a:r>
          </a:p>
          <a:p>
            <a:r>
              <a:rPr lang="en-US" baseline="0" dirty="0" smtClean="0"/>
              <a:t>[Denning and Saco 1981] published attack on freshness.</a:t>
            </a:r>
          </a:p>
        </p:txBody>
      </p:sp>
      <p:sp>
        <p:nvSpPr>
          <p:cNvPr id="4" name="Slide Number Placeholder 3"/>
          <p:cNvSpPr>
            <a:spLocks noGrp="1"/>
          </p:cNvSpPr>
          <p:nvPr>
            <p:ph type="sldNum" sz="quarter" idx="10"/>
          </p:nvPr>
        </p:nvSpPr>
        <p:spPr/>
        <p:txBody>
          <a:bodyPr/>
          <a:lstStyle/>
          <a:p>
            <a:fld id="{B7975FD5-AB21-4C45-BFE8-1D3F02B463E2}" type="slidenum">
              <a:rPr lang="en-US" smtClean="0"/>
              <a:t>3</a:t>
            </a:fld>
            <a:endParaRPr lang="en-US"/>
          </a:p>
        </p:txBody>
      </p:sp>
    </p:spTree>
    <p:extLst>
      <p:ext uri="{BB962C8B-B14F-4D97-AF65-F5344CB8AC3E}">
        <p14:creationId xmlns:p14="http://schemas.microsoft.com/office/powerpoint/2010/main" val="782571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 switch</a:t>
            </a:r>
            <a:r>
              <a:rPr lang="en-US" baseline="0" dirty="0" smtClean="0"/>
              <a:t> to ECDHE</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5</a:t>
            </a:fld>
            <a:endParaRPr lang="en-US"/>
          </a:p>
        </p:txBody>
      </p:sp>
    </p:spTree>
    <p:extLst>
      <p:ext uri="{BB962C8B-B14F-4D97-AF65-F5344CB8AC3E}">
        <p14:creationId xmlns:p14="http://schemas.microsoft.com/office/powerpoint/2010/main" val="33522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PGP, a program implementing encryption and digital signature schemes, was invented by Phil Zimmerman in 1991. He made it and source code publicly available. This was notable as the first time there had been popular open source for public-key cryptography. </a:t>
            </a:r>
            <a:r>
              <a:rPr lang="en-US" dirty="0" smtClean="0">
                <a:solidFill>
                  <a:srgbClr val="000000"/>
                </a:solidFill>
              </a:rPr>
              <a:t>Zimmerman investigated by US Customs for arms </a:t>
            </a:r>
            <a:r>
              <a:rPr lang="en-US" dirty="0" err="1" smtClean="0">
                <a:solidFill>
                  <a:srgbClr val="000000"/>
                </a:solidFill>
              </a:rPr>
              <a:t>trafficking.</a:t>
            </a:r>
            <a:r>
              <a:rPr lang="en-US" dirty="0" err="1" smtClean="0"/>
              <a:t>The</a:t>
            </a:r>
            <a:r>
              <a:rPr lang="en-US" dirty="0" smtClean="0"/>
              <a:t> US Customs Service launched a criminal investigation for violation of export laws. High-strength cryptography was classified as a </a:t>
            </a:r>
            <a:r>
              <a:rPr lang="en-US" dirty="0" err="1" smtClean="0"/>
              <a:t>munition</a:t>
            </a:r>
            <a:r>
              <a:rPr lang="en-US" dirty="0" smtClean="0"/>
              <a:t>, so there was some question that Zimmerman might have been guilty of arms trafficking. After three years, the investigation was dropped.</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8</a:t>
            </a:fld>
            <a:endParaRPr lang="en-US"/>
          </a:p>
        </p:txBody>
      </p:sp>
    </p:spTree>
    <p:extLst>
      <p:ext uri="{BB962C8B-B14F-4D97-AF65-F5344CB8AC3E}">
        <p14:creationId xmlns:p14="http://schemas.microsoft.com/office/powerpoint/2010/main" val="958762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to view certs in Safari:  Click on the lock symbol-&gt;click</a:t>
            </a:r>
            <a:r>
              <a:rPr lang="en-US" baseline="0" dirty="0" smtClean="0"/>
              <a:t> Show Certificate-&gt;open Details </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12</a:t>
            </a:fld>
            <a:endParaRPr lang="en-US"/>
          </a:p>
        </p:txBody>
      </p:sp>
    </p:spTree>
    <p:extLst>
      <p:ext uri="{BB962C8B-B14F-4D97-AF65-F5344CB8AC3E}">
        <p14:creationId xmlns:p14="http://schemas.microsoft.com/office/powerpoint/2010/main" val="627747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isn't always marked as critical, sometimes it's ignored, sometimes there are legacy reasons why developers choose to ignore it (i.e. compatibility with old MS IE *bugs*).  It's a mess. </a:t>
            </a:r>
          </a:p>
          <a:p>
            <a:r>
              <a:rPr lang="en-US" dirty="0" smtClean="0"/>
              <a:t>http://</a:t>
            </a:r>
            <a:r>
              <a:rPr lang="en-US" dirty="0" err="1" smtClean="0"/>
              <a:t>www.cypherpunks.to</a:t>
            </a:r>
            <a:r>
              <a:rPr lang="en-US" dirty="0" smtClean="0"/>
              <a:t>/~peter/T2a_X509_Certs.pdf</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16</a:t>
            </a:fld>
            <a:endParaRPr lang="en-US"/>
          </a:p>
        </p:txBody>
      </p:sp>
    </p:spTree>
    <p:extLst>
      <p:ext uri="{BB962C8B-B14F-4D97-AF65-F5344CB8AC3E}">
        <p14:creationId xmlns:p14="http://schemas.microsoft.com/office/powerpoint/2010/main" val="1984216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26</a:t>
            </a:fld>
            <a:endParaRPr lang="en-US"/>
          </a:p>
        </p:txBody>
      </p:sp>
    </p:spTree>
    <p:extLst>
      <p:ext uri="{BB962C8B-B14F-4D97-AF65-F5344CB8AC3E}">
        <p14:creationId xmlns:p14="http://schemas.microsoft.com/office/powerpoint/2010/main" val="467277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27</a:t>
            </a:fld>
            <a:endParaRPr lang="en-US"/>
          </a:p>
        </p:txBody>
      </p:sp>
    </p:spTree>
    <p:extLst>
      <p:ext uri="{BB962C8B-B14F-4D97-AF65-F5344CB8AC3E}">
        <p14:creationId xmlns:p14="http://schemas.microsoft.com/office/powerpoint/2010/main" val="1688376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63F7437D-9C28-4485-8136-DE3C7521A7D8}" type="datetimeFigureOut">
              <a:rPr lang="en-US" smtClean="0"/>
              <a:t>10/7/18</a:t>
            </a:fld>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7EA743B4-AD12-49DE-BA27-1A16B7F35F00}"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10/7/18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7437D-9C28-4485-8136-DE3C7521A7D8}" type="datetimeFigureOut">
              <a:rPr lang="en-US" smtClean="0"/>
              <a:t>10/7/18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F7437D-9C28-4485-8136-DE3C7521A7D8}" type="datetimeFigureOut">
              <a:rPr lang="en-US" smtClean="0"/>
              <a:t>10/7/18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F7437D-9C28-4485-8136-DE3C7521A7D8}" type="datetimeFigureOut">
              <a:rPr lang="en-US" smtClean="0"/>
              <a:t>10/7/18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dirty="0"/>
          </a:p>
        </p:txBody>
      </p:sp>
    </p:spTree>
    <p:extLst>
      <p:ext uri="{BB962C8B-B14F-4D97-AF65-F5344CB8AC3E}">
        <p14:creationId xmlns:p14="http://schemas.microsoft.com/office/powerpoint/2010/main" val="7178583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7437D-9C28-4485-8136-DE3C7521A7D8}" type="datetimeFigureOut">
              <a:rPr lang="en-US" smtClean="0"/>
              <a:t>10/7/18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p:spPr>
        <p:txBody>
          <a:bodyPr/>
          <a:lstStyle/>
          <a:p>
            <a:fld id="{7EA743B4-AD12-49DE-BA27-1A16B7F35F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F7437D-9C28-4485-8136-DE3C7521A7D8}" type="datetimeFigureOut">
              <a:rPr lang="en-US" smtClean="0"/>
              <a:t>10/7/18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0"/>
            <a:ext cx="9144000" cy="419100"/>
          </a:xfrm>
          <a:prstGeom prst="rect">
            <a:avLst/>
          </a:prstGeom>
          <a:gradFill flip="none" rotWithShape="1">
            <a:gsLst>
              <a:gs pos="0">
                <a:sysClr val="windowText" lastClr="000000"/>
              </a:gs>
              <a:gs pos="80000">
                <a:sysClr val="windowText" lastClr="000000">
                  <a:lumMod val="75000"/>
                  <a:lumOff val="25000"/>
                </a:sysClr>
              </a:gs>
              <a:gs pos="100000">
                <a:sysClr val="windowText" lastClr="000000">
                  <a:lumMod val="75000"/>
                  <a:lumOff val="25000"/>
                </a:sysClr>
              </a:gs>
            </a:gsLst>
            <a:lin ang="13500000" scaled="1"/>
            <a:tileRect/>
          </a:gra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
              <a:cs typeface=""/>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F7437D-9C28-4485-8136-DE3C7521A7D8}" type="datetimeFigureOut">
              <a:rPr lang="en-US" smtClean="0"/>
              <a:t>10/7/18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a:xfrm>
            <a:off x="457200" y="18288"/>
            <a:ext cx="7086600" cy="329184"/>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7EA743B4-AD12-49DE-BA27-1A16B7F35F00}" type="slidenum">
              <a:rPr lang="en-US" smtClean="0"/>
              <a:t>‹#›</a:t>
            </a:fld>
            <a:endParaRPr lang="en-US" dirty="0"/>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F7437D-9C28-4485-8136-DE3C7521A7D8}" type="datetimeFigureOut">
              <a:rPr lang="en-US" smtClean="0"/>
              <a:t>10/7/18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7437D-9C28-4485-8136-DE3C7521A7D8}" type="datetimeFigureOut">
              <a:rPr lang="en-US" smtClean="0"/>
              <a:t>10/7/18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10/7/18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2250"/>
            <a:ext cx="9144000" cy="311150"/>
          </a:xfrm>
          <a:prstGeom prst="rect">
            <a:avLst/>
          </a:prstGeom>
          <a:gradFill flip="none" rotWithShape="1">
            <a:gsLst>
              <a:gs pos="0">
                <a:srgbClr val="C00000"/>
              </a:gs>
              <a:gs pos="50000">
                <a:srgbClr val="7F0007">
                  <a:alpha val="67059"/>
                </a:srgbClr>
              </a:gs>
              <a:gs pos="100000">
                <a:schemeClr val="accent6">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419100"/>
          </a:xfrm>
          <a:prstGeom prst="rect">
            <a:avLst/>
          </a:prstGeom>
          <a:gradFill flip="none" rotWithShape="1">
            <a:gsLst>
              <a:gs pos="0">
                <a:schemeClr val="tx1"/>
              </a:gs>
              <a:gs pos="80000">
                <a:schemeClr val="tx1">
                  <a:lumMod val="75000"/>
                  <a:lumOff val="25000"/>
                </a:schemeClr>
              </a:gs>
              <a:gs pos="100000">
                <a:schemeClr val="tx1">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3F7437D-9C28-4485-8136-DE3C7521A7D8}" type="datetimeFigureOut">
              <a:rPr lang="en-US" smtClean="0"/>
              <a:t>10/7/18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EA743B4-AD12-49DE-BA27-1A16B7F35F0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tools.ietf.org/html/rfc528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cs.cornell.ed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dev.chromium.org/Home/chromium-security/crlset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iki.mozilla.org/CA:ImprovingRevocatio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gif"/><Relationship Id="rId5" Type="http://schemas.openxmlformats.org/officeDocument/2006/relationships/image" Target="../media/image15.jp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924800" cy="609600"/>
          </a:xfrm>
        </p:spPr>
        <p:txBody>
          <a:bodyPr>
            <a:normAutofit/>
          </a:bodyPr>
          <a:lstStyle/>
          <a:p>
            <a:r>
              <a:rPr lang="en-US" dirty="0" smtClean="0"/>
              <a:t>CS </a:t>
            </a:r>
            <a:r>
              <a:rPr lang="en-US" dirty="0" smtClean="0"/>
              <a:t>181S</a:t>
            </a:r>
            <a:r>
              <a:rPr lang="en-US" dirty="0" smtClean="0"/>
              <a:t>		       		</a:t>
            </a:r>
            <a:r>
              <a:rPr lang="en-US" dirty="0" smtClean="0"/>
              <a:t>	</a:t>
            </a:r>
            <a:r>
              <a:rPr lang="en-US" dirty="0" smtClean="0"/>
              <a:t>October 8, 2018</a:t>
            </a:r>
            <a:endParaRPr lang="en-US" dirty="0" smtClean="0"/>
          </a:p>
        </p:txBody>
      </p:sp>
      <p:sp>
        <p:nvSpPr>
          <p:cNvPr id="2" name="Title 1"/>
          <p:cNvSpPr>
            <a:spLocks noGrp="1"/>
          </p:cNvSpPr>
          <p:nvPr>
            <p:ph type="title"/>
          </p:nvPr>
        </p:nvSpPr>
        <p:spPr>
          <a:xfrm>
            <a:off x="685800" y="2667002"/>
            <a:ext cx="7848600" cy="631825"/>
          </a:xfrm>
        </p:spPr>
        <p:txBody>
          <a:bodyPr>
            <a:normAutofit fontScale="90000"/>
          </a:bodyPr>
          <a:lstStyle/>
          <a:p>
            <a:r>
              <a:rPr lang="en-US" dirty="0" smtClean="0"/>
              <a:t>Lecture </a:t>
            </a:r>
            <a:r>
              <a:rPr lang="en-US" dirty="0" smtClean="0"/>
              <a:t>10: </a:t>
            </a:r>
            <a:r>
              <a:rPr lang="en-US" dirty="0" smtClean="0"/>
              <a:t>Authenticating Machines</a:t>
            </a:r>
            <a:endParaRPr lang="en-US" dirty="0"/>
          </a:p>
        </p:txBody>
      </p:sp>
      <p:sp>
        <p:nvSpPr>
          <p:cNvPr id="4" name="Title 1"/>
          <p:cNvSpPr txBox="1">
            <a:spLocks/>
          </p:cNvSpPr>
          <p:nvPr/>
        </p:nvSpPr>
        <p:spPr>
          <a:xfrm>
            <a:off x="685800" y="4643183"/>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spTree>
    <p:extLst>
      <p:ext uri="{BB962C8B-B14F-4D97-AF65-F5344CB8AC3E}">
        <p14:creationId xmlns:p14="http://schemas.microsoft.com/office/powerpoint/2010/main" val="179727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X.509 certificates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t>
            </a:r>
            <a:r>
              <a:rPr lang="en-US" dirty="0" smtClean="0">
                <a:hlinkClick r:id="rId2"/>
              </a:rPr>
              <a:t>RFC 5280</a:t>
            </a:r>
            <a:r>
              <a:rPr lang="en-US" dirty="0" smtClean="0"/>
              <a:t>]</a:t>
            </a:r>
          </a:p>
          <a:p>
            <a:pPr marL="0" indent="0">
              <a:buNone/>
            </a:pPr>
            <a:r>
              <a:rPr lang="en-US" dirty="0" smtClean="0"/>
              <a:t>Contents of certificate:</a:t>
            </a:r>
          </a:p>
          <a:p>
            <a:r>
              <a:rPr lang="en-US" dirty="0"/>
              <a:t>subject </a:t>
            </a:r>
            <a:r>
              <a:rPr lang="en-US" i="1" dirty="0"/>
              <a:t>distinguished name </a:t>
            </a:r>
          </a:p>
          <a:p>
            <a:r>
              <a:rPr lang="en-US" dirty="0"/>
              <a:t>subject public key (and the </a:t>
            </a:r>
            <a:r>
              <a:rPr lang="en-US" dirty="0" smtClean="0"/>
              <a:t>algorithm</a:t>
            </a:r>
            <a:r>
              <a:rPr lang="en-US" dirty="0"/>
              <a:t>)</a:t>
            </a:r>
            <a:endParaRPr lang="en-US" dirty="0" smtClean="0"/>
          </a:p>
          <a:p>
            <a:r>
              <a:rPr lang="en-US" dirty="0"/>
              <a:t>issuer </a:t>
            </a:r>
            <a:r>
              <a:rPr lang="en-US" i="1" dirty="0"/>
              <a:t>distinguished name </a:t>
            </a:r>
            <a:endParaRPr lang="en-US" dirty="0"/>
          </a:p>
          <a:p>
            <a:r>
              <a:rPr lang="en-US" dirty="0" smtClean="0"/>
              <a:t>serial </a:t>
            </a:r>
            <a:r>
              <a:rPr lang="en-US" dirty="0" smtClean="0"/>
              <a:t>number (unique within certs issued by this issuer)</a:t>
            </a:r>
          </a:p>
          <a:p>
            <a:r>
              <a:rPr lang="en-US" dirty="0" smtClean="0"/>
              <a:t>validity </a:t>
            </a:r>
            <a:r>
              <a:rPr lang="en-US" dirty="0" smtClean="0"/>
              <a:t>interval (start and end time)</a:t>
            </a:r>
          </a:p>
          <a:p>
            <a:r>
              <a:rPr lang="en-US" dirty="0" smtClean="0"/>
              <a:t>extensions</a:t>
            </a:r>
            <a:r>
              <a:rPr lang="en-US" dirty="0" smtClean="0"/>
              <a:t>...</a:t>
            </a:r>
          </a:p>
          <a:p>
            <a:r>
              <a:rPr lang="en-US" dirty="0" smtClean="0"/>
              <a:t>issuer's signature on the above (and the name of the algorithm)</a:t>
            </a:r>
            <a:endParaRPr lang="en-US" dirty="0"/>
          </a:p>
        </p:txBody>
      </p:sp>
    </p:spTree>
    <p:extLst>
      <p:ext uri="{BB962C8B-B14F-4D97-AF65-F5344CB8AC3E}">
        <p14:creationId xmlns:p14="http://schemas.microsoft.com/office/powerpoint/2010/main" val="199819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X.509 distinguished names</a:t>
            </a:r>
            <a:endParaRPr lang="en-US" dirty="0"/>
          </a:p>
        </p:txBody>
      </p:sp>
      <p:sp>
        <p:nvSpPr>
          <p:cNvPr id="3" name="Content Placeholder 2"/>
          <p:cNvSpPr>
            <a:spLocks noGrp="1"/>
          </p:cNvSpPr>
          <p:nvPr>
            <p:ph idx="1"/>
          </p:nvPr>
        </p:nvSpPr>
        <p:spPr/>
        <p:txBody>
          <a:bodyPr>
            <a:normAutofit/>
          </a:bodyPr>
          <a:lstStyle/>
          <a:p>
            <a:r>
              <a:rPr lang="en-US" dirty="0" smtClean="0"/>
              <a:t>Originally designed for general purpose directory services</a:t>
            </a:r>
          </a:p>
          <a:p>
            <a:r>
              <a:rPr lang="en-US" dirty="0" smtClean="0"/>
              <a:t>As commonly used in X.509 certificates:</a:t>
            </a:r>
          </a:p>
          <a:p>
            <a:pPr lvl="1"/>
            <a:r>
              <a:rPr lang="en-US" b="1" dirty="0" smtClean="0"/>
              <a:t>Common name (CN):  </a:t>
            </a:r>
            <a:r>
              <a:rPr lang="en-US" dirty="0" smtClean="0"/>
              <a:t>e.g., a person's full name, a server's name or domain name</a:t>
            </a:r>
          </a:p>
          <a:p>
            <a:pPr lvl="1"/>
            <a:r>
              <a:rPr lang="en-US" b="1" dirty="0" smtClean="0"/>
              <a:t>Organizational unit (OU):  </a:t>
            </a:r>
            <a:r>
              <a:rPr lang="en-US" dirty="0" smtClean="0"/>
              <a:t>e.g., Finance, HR, CS</a:t>
            </a:r>
          </a:p>
          <a:p>
            <a:pPr lvl="1"/>
            <a:r>
              <a:rPr lang="en-US" dirty="0" smtClean="0"/>
              <a:t>(might be many nested OUs...)</a:t>
            </a:r>
          </a:p>
          <a:p>
            <a:pPr lvl="1"/>
            <a:r>
              <a:rPr lang="en-US" b="1" dirty="0" smtClean="0"/>
              <a:t>Organization (O):  </a:t>
            </a:r>
            <a:r>
              <a:rPr lang="en-US" dirty="0" smtClean="0"/>
              <a:t>e.g., </a:t>
            </a:r>
            <a:r>
              <a:rPr lang="en-US" dirty="0" smtClean="0"/>
              <a:t>Pomona, </a:t>
            </a:r>
            <a:r>
              <a:rPr lang="en-US" dirty="0" smtClean="0"/>
              <a:t>Google</a:t>
            </a:r>
          </a:p>
          <a:p>
            <a:pPr lvl="1"/>
            <a:r>
              <a:rPr lang="en-US" dirty="0" smtClean="0"/>
              <a:t>Other fields:  </a:t>
            </a:r>
            <a:r>
              <a:rPr lang="en-US" dirty="0"/>
              <a:t>Street Address, </a:t>
            </a:r>
            <a:r>
              <a:rPr lang="en-US" dirty="0" smtClean="0"/>
              <a:t>Locality, State, Country, Postal Code, etc.</a:t>
            </a:r>
            <a:endParaRPr lang="en-US" dirty="0"/>
          </a:p>
        </p:txBody>
      </p:sp>
    </p:spTree>
    <p:extLst>
      <p:ext uri="{BB962C8B-B14F-4D97-AF65-F5344CB8AC3E}">
        <p14:creationId xmlns:p14="http://schemas.microsoft.com/office/powerpoint/2010/main" val="13583460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Certificate examples</a:t>
            </a:r>
            <a:endParaRPr lang="en-US" dirty="0"/>
          </a:p>
        </p:txBody>
      </p:sp>
      <p:sp>
        <p:nvSpPr>
          <p:cNvPr id="3" name="Content Placeholder 2"/>
          <p:cNvSpPr>
            <a:spLocks noGrp="1"/>
          </p:cNvSpPr>
          <p:nvPr>
            <p:ph idx="1"/>
          </p:nvPr>
        </p:nvSpPr>
        <p:spPr/>
        <p:txBody>
          <a:bodyPr/>
          <a:lstStyle/>
          <a:p>
            <a:r>
              <a:rPr lang="en-US" dirty="0">
                <a:hlinkClick r:id="rId3"/>
              </a:rPr>
              <a:t>https://www.google.com </a:t>
            </a:r>
            <a:endParaRPr lang="en-US" dirty="0" smtClean="0">
              <a:hlinkClick r:id="rId3"/>
            </a:endParaRPr>
          </a:p>
          <a:p>
            <a:r>
              <a:rPr lang="en-US" dirty="0" smtClean="0">
                <a:hlinkClick r:id="rId3"/>
              </a:rPr>
              <a:t>https</a:t>
            </a:r>
            <a:r>
              <a:rPr lang="en-US" dirty="0">
                <a:hlinkClick r:id="rId3"/>
              </a:rPr>
              <a:t>://</a:t>
            </a:r>
            <a:r>
              <a:rPr lang="en-US" dirty="0" smtClean="0">
                <a:hlinkClick r:id="rId3"/>
              </a:rPr>
              <a:t>www.cs.pomona.edu</a:t>
            </a:r>
            <a:endParaRPr lang="en-US" dirty="0"/>
          </a:p>
        </p:txBody>
      </p:sp>
    </p:spTree>
    <p:extLst>
      <p:ext uri="{BB962C8B-B14F-4D97-AF65-F5344CB8AC3E}">
        <p14:creationId xmlns:p14="http://schemas.microsoft.com/office/powerpoint/2010/main" val="1970810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X.509 certificate extensions</a:t>
            </a:r>
            <a:endParaRPr lang="en-US" dirty="0"/>
          </a:p>
        </p:txBody>
      </p:sp>
      <p:sp>
        <p:nvSpPr>
          <p:cNvPr id="3" name="Content Placeholder 2"/>
          <p:cNvSpPr>
            <a:spLocks noGrp="1"/>
          </p:cNvSpPr>
          <p:nvPr>
            <p:ph idx="1"/>
          </p:nvPr>
        </p:nvSpPr>
        <p:spPr/>
        <p:txBody>
          <a:bodyPr/>
          <a:lstStyle/>
          <a:p>
            <a:r>
              <a:rPr lang="en-US" b="1" dirty="0" smtClean="0"/>
              <a:t>Informational extensions:  </a:t>
            </a:r>
            <a:r>
              <a:rPr lang="en-US" dirty="0" smtClean="0"/>
              <a:t>extra information about certificate, issuer, subject</a:t>
            </a:r>
          </a:p>
          <a:p>
            <a:r>
              <a:rPr lang="en-US" b="1" dirty="0" smtClean="0"/>
              <a:t>Constraint extensions:  </a:t>
            </a:r>
            <a:r>
              <a:rPr lang="en-US" dirty="0" smtClean="0"/>
              <a:t>warn user of certificate about what not to do with it</a:t>
            </a:r>
          </a:p>
          <a:p>
            <a:r>
              <a:rPr lang="en-US" b="1" dirty="0" smtClean="0"/>
              <a:t>Critical flag: </a:t>
            </a:r>
            <a:r>
              <a:rPr lang="en-US" dirty="0" smtClean="0"/>
              <a:t>if set, software must process extension or reject certificate</a:t>
            </a:r>
            <a:endParaRPr lang="en-US" dirty="0"/>
          </a:p>
        </p:txBody>
      </p:sp>
    </p:spTree>
    <p:extLst>
      <p:ext uri="{BB962C8B-B14F-4D97-AF65-F5344CB8AC3E}">
        <p14:creationId xmlns:p14="http://schemas.microsoft.com/office/powerpoint/2010/main" val="181332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informational extensions</a:t>
            </a:r>
            <a:endParaRPr lang="en-US" dirty="0"/>
          </a:p>
        </p:txBody>
      </p:sp>
      <p:sp>
        <p:nvSpPr>
          <p:cNvPr id="3" name="Content Placeholder 2"/>
          <p:cNvSpPr>
            <a:spLocks noGrp="1"/>
          </p:cNvSpPr>
          <p:nvPr>
            <p:ph idx="1"/>
          </p:nvPr>
        </p:nvSpPr>
        <p:spPr/>
        <p:txBody>
          <a:bodyPr>
            <a:normAutofit/>
          </a:bodyPr>
          <a:lstStyle/>
          <a:p>
            <a:r>
              <a:rPr lang="en-US" b="1" dirty="0" smtClean="0"/>
              <a:t>Key usage:</a:t>
            </a:r>
          </a:p>
          <a:p>
            <a:pPr lvl="1"/>
            <a:r>
              <a:rPr lang="en-US" dirty="0" smtClean="0"/>
              <a:t>digital signature</a:t>
            </a:r>
          </a:p>
          <a:p>
            <a:pPr lvl="1"/>
            <a:r>
              <a:rPr lang="en-US" dirty="0" smtClean="0"/>
              <a:t>encryption of session keys</a:t>
            </a:r>
          </a:p>
          <a:p>
            <a:pPr lvl="1"/>
            <a:r>
              <a:rPr lang="en-US" dirty="0" smtClean="0"/>
              <a:t>encryption of data</a:t>
            </a:r>
          </a:p>
          <a:p>
            <a:pPr lvl="1"/>
            <a:r>
              <a:rPr lang="en-US" dirty="0" smtClean="0"/>
              <a:t>verification of certificates (i.e., issuer key)</a:t>
            </a:r>
          </a:p>
          <a:p>
            <a:pPr lvl="1"/>
            <a:r>
              <a:rPr lang="en-US" dirty="0" smtClean="0"/>
              <a:t>(others)</a:t>
            </a:r>
          </a:p>
          <a:p>
            <a:r>
              <a:rPr lang="en-US" b="1" dirty="0" smtClean="0"/>
              <a:t>Alternative name:  </a:t>
            </a:r>
            <a:r>
              <a:rPr lang="en-US" dirty="0" smtClean="0"/>
              <a:t>anything that doesn't fit in a distinguished name, e.g., email address, URL, IP address</a:t>
            </a:r>
            <a:endParaRPr lang="en-US" dirty="0"/>
          </a:p>
        </p:txBody>
      </p:sp>
    </p:spTree>
    <p:extLst>
      <p:ext uri="{BB962C8B-B14F-4D97-AF65-F5344CB8AC3E}">
        <p14:creationId xmlns:p14="http://schemas.microsoft.com/office/powerpoint/2010/main" val="164321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 useful certificate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chemeClr val="accent2"/>
                </a:solidFill>
              </a:rPr>
              <a:t>Certificate chain:  </a:t>
            </a:r>
            <a:r>
              <a:rPr lang="en-US" dirty="0" smtClean="0"/>
              <a:t>sequence of certificates that certify each other</a:t>
            </a:r>
          </a:p>
          <a:p>
            <a:r>
              <a:rPr lang="en-US" dirty="0" smtClean="0"/>
              <a:t>on one end, a certificate for the principal you want to authenticate</a:t>
            </a:r>
          </a:p>
          <a:p>
            <a:r>
              <a:rPr lang="en-US" dirty="0" smtClean="0"/>
              <a:t>on the other end, a certificate for a principal you already know:  the </a:t>
            </a:r>
            <a:r>
              <a:rPr lang="en-US" i="1" dirty="0" smtClean="0">
                <a:solidFill>
                  <a:srgbClr val="4F81BD"/>
                </a:solidFill>
              </a:rPr>
              <a:t>root</a:t>
            </a:r>
            <a:r>
              <a:rPr lang="en-US" dirty="0" smtClean="0">
                <a:solidFill>
                  <a:srgbClr val="4F81BD"/>
                </a:solidFill>
              </a:rPr>
              <a:t> of trust</a:t>
            </a:r>
          </a:p>
          <a:p>
            <a:r>
              <a:rPr lang="en-US" dirty="0" smtClean="0"/>
              <a:t>you must trust every issuer in the chain to issue certificates</a:t>
            </a:r>
            <a:endParaRPr lang="en-US" dirty="0"/>
          </a:p>
        </p:txBody>
      </p:sp>
    </p:spTree>
    <p:extLst>
      <p:ext uri="{BB962C8B-B14F-4D97-AF65-F5344CB8AC3E}">
        <p14:creationId xmlns:p14="http://schemas.microsoft.com/office/powerpoint/2010/main" val="1347497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constraint extension</a:t>
            </a:r>
            <a:endParaRPr lang="en-US" dirty="0"/>
          </a:p>
        </p:txBody>
      </p:sp>
      <p:sp>
        <p:nvSpPr>
          <p:cNvPr id="3" name="Content Placeholder 2"/>
          <p:cNvSpPr>
            <a:spLocks noGrp="1"/>
          </p:cNvSpPr>
          <p:nvPr>
            <p:ph idx="1"/>
          </p:nvPr>
        </p:nvSpPr>
        <p:spPr/>
        <p:txBody>
          <a:bodyPr/>
          <a:lstStyle/>
          <a:p>
            <a:r>
              <a:rPr lang="en-US" b="1" dirty="0" smtClean="0"/>
              <a:t>"Basic constraint":  </a:t>
            </a:r>
            <a:r>
              <a:rPr lang="en-US" dirty="0" smtClean="0"/>
              <a:t>two values:</a:t>
            </a:r>
          </a:p>
          <a:p>
            <a:pPr lvl="1"/>
            <a:r>
              <a:rPr lang="en-US" dirty="0" smtClean="0"/>
              <a:t>a </a:t>
            </a:r>
            <a:r>
              <a:rPr lang="en-US" dirty="0"/>
              <a:t>B</a:t>
            </a:r>
            <a:r>
              <a:rPr lang="en-US" dirty="0" smtClean="0"/>
              <a:t>oolean:  is this key permitted to be used to verify other certificates?  i.e., can it be an issuer's key?</a:t>
            </a:r>
          </a:p>
          <a:p>
            <a:pPr lvl="2"/>
            <a:r>
              <a:rPr lang="en-US" dirty="0" smtClean="0"/>
              <a:t>At best redundant </a:t>
            </a:r>
            <a:r>
              <a:rPr lang="en-US" dirty="0" err="1" smtClean="0"/>
              <a:t>w.r.t</a:t>
            </a:r>
            <a:r>
              <a:rPr lang="en-US" dirty="0" smtClean="0"/>
              <a:t> key usage extension, which itself is more precise</a:t>
            </a:r>
          </a:p>
          <a:p>
            <a:pPr lvl="1"/>
            <a:r>
              <a:rPr lang="en-US" dirty="0" smtClean="0"/>
              <a:t>an integer:  number of intermediate certificates permitted to follow this one in a chain</a:t>
            </a:r>
          </a:p>
          <a:p>
            <a:pPr lvl="1"/>
            <a:r>
              <a:rPr lang="en-US" dirty="0" smtClean="0"/>
              <a:t>ought to be marked critical</a:t>
            </a:r>
          </a:p>
          <a:p>
            <a:endParaRPr lang="en-US" dirty="0"/>
          </a:p>
        </p:txBody>
      </p:sp>
    </p:spTree>
    <p:extLst>
      <p:ext uri="{BB962C8B-B14F-4D97-AF65-F5344CB8AC3E}">
        <p14:creationId xmlns:p14="http://schemas.microsoft.com/office/powerpoint/2010/main" val="24394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CA</a:t>
            </a:r>
            <a:endParaRPr lang="en-US" dirty="0"/>
          </a:p>
        </p:txBody>
      </p:sp>
      <p:sp>
        <p:nvSpPr>
          <p:cNvPr id="3" name="Content Placeholder 2"/>
          <p:cNvSpPr>
            <a:spLocks noGrp="1"/>
          </p:cNvSpPr>
          <p:nvPr>
            <p:ph idx="1"/>
          </p:nvPr>
        </p:nvSpPr>
        <p:spPr/>
        <p:txBody>
          <a:bodyPr/>
          <a:lstStyle/>
          <a:p>
            <a:r>
              <a:rPr lang="en-US" dirty="0" smtClean="0"/>
              <a:t>Your </a:t>
            </a:r>
            <a:r>
              <a:rPr lang="en-US" dirty="0"/>
              <a:t>system comes pre-installed </a:t>
            </a:r>
            <a:r>
              <a:rPr lang="en-US" dirty="0" smtClean="0"/>
              <a:t>with CA's self-signed certificate </a:t>
            </a:r>
            <a:r>
              <a:rPr lang="en-US" dirty="0"/>
              <a:t>Cert(CA; CA)</a:t>
            </a:r>
          </a:p>
          <a:p>
            <a:r>
              <a:rPr lang="en-US" dirty="0"/>
              <a:t>When you receive a message signed by Alice:</a:t>
            </a:r>
          </a:p>
          <a:p>
            <a:pPr lvl="1"/>
            <a:r>
              <a:rPr lang="en-US" dirty="0"/>
              <a:t>you contact CA to get Cert(Alice; CA)</a:t>
            </a:r>
          </a:p>
          <a:p>
            <a:pPr lvl="1"/>
            <a:r>
              <a:rPr lang="en-US" dirty="0"/>
              <a:t>or Alice just includes that certificate with her message</a:t>
            </a:r>
          </a:p>
          <a:p>
            <a:endParaRPr lang="en-US" dirty="0"/>
          </a:p>
        </p:txBody>
      </p:sp>
    </p:spTree>
    <p:extLst>
      <p:ext uri="{BB962C8B-B14F-4D97-AF65-F5344CB8AC3E}">
        <p14:creationId xmlns:p14="http://schemas.microsoft.com/office/powerpoint/2010/main" val="1621412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 and web browsers</a:t>
            </a:r>
            <a:endParaRPr lang="en-US" dirty="0"/>
          </a:p>
        </p:txBody>
      </p:sp>
      <p:sp>
        <p:nvSpPr>
          <p:cNvPr id="3" name="Content Placeholder 2"/>
          <p:cNvSpPr>
            <a:spLocks noGrp="1"/>
          </p:cNvSpPr>
          <p:nvPr>
            <p:ph idx="1"/>
          </p:nvPr>
        </p:nvSpPr>
        <p:spPr/>
        <p:txBody>
          <a:bodyPr>
            <a:normAutofit/>
          </a:bodyPr>
          <a:lstStyle/>
          <a:p>
            <a:pPr marL="342900" lvl="1" indent="-342900">
              <a:buFont typeface="Arial"/>
              <a:buChar char="•"/>
            </a:pPr>
            <a:r>
              <a:rPr lang="en-US" sz="2400" dirty="0" smtClean="0"/>
              <a:t>Web server has </a:t>
            </a:r>
            <a:r>
              <a:rPr lang="en-US" sz="2400" dirty="0"/>
              <a:t>certificate Cert(server; </a:t>
            </a:r>
            <a:r>
              <a:rPr lang="en-US" sz="2400" dirty="0" smtClean="0"/>
              <a:t>CA) installed</a:t>
            </a:r>
          </a:p>
          <a:p>
            <a:pPr lvl="1"/>
            <a:r>
              <a:rPr lang="en-US" dirty="0" smtClean="0"/>
              <a:t>Server’s identity is its URL</a:t>
            </a:r>
          </a:p>
          <a:p>
            <a:pPr lvl="1"/>
            <a:r>
              <a:rPr lang="en-US" dirty="0" smtClean="0"/>
              <a:t>CA is a root for which Cert(CA; CA) is installed in browser</a:t>
            </a:r>
          </a:p>
          <a:p>
            <a:r>
              <a:rPr lang="en-US" dirty="0" smtClean="0"/>
              <a:t>Browser authenticates web server</a:t>
            </a:r>
          </a:p>
          <a:p>
            <a:pPr lvl="1"/>
            <a:r>
              <a:rPr lang="en-US" dirty="0" smtClean="0"/>
              <a:t>Using server’s URL and public key from certificate</a:t>
            </a:r>
          </a:p>
          <a:p>
            <a:r>
              <a:rPr lang="en-US" dirty="0" smtClean="0">
                <a:solidFill>
                  <a:schemeClr val="accent2"/>
                </a:solidFill>
              </a:rPr>
              <a:t>Machines are authenticating machines</a:t>
            </a:r>
            <a:endParaRPr lang="en-US" dirty="0">
              <a:solidFill>
                <a:schemeClr val="accent2"/>
              </a:solidFill>
            </a:endParaRPr>
          </a:p>
        </p:txBody>
      </p:sp>
    </p:spTree>
    <p:extLst>
      <p:ext uri="{BB962C8B-B14F-4D97-AF65-F5344CB8AC3E}">
        <p14:creationId xmlns:p14="http://schemas.microsoft.com/office/powerpoint/2010/main" val="166804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CAs</a:t>
            </a:r>
            <a:endParaRPr lang="en-US" dirty="0"/>
          </a:p>
        </p:txBody>
      </p:sp>
      <p:sp>
        <p:nvSpPr>
          <p:cNvPr id="3" name="Content Placeholder 2"/>
          <p:cNvSpPr>
            <a:spLocks noGrp="1"/>
          </p:cNvSpPr>
          <p:nvPr>
            <p:ph idx="1"/>
          </p:nvPr>
        </p:nvSpPr>
        <p:spPr/>
        <p:txBody>
          <a:bodyPr>
            <a:normAutofit/>
          </a:bodyPr>
          <a:lstStyle/>
          <a:p>
            <a:r>
              <a:rPr lang="en-US" dirty="0" smtClean="0"/>
              <a:t>There can't be </a:t>
            </a:r>
            <a:r>
              <a:rPr lang="en-US" b="1" dirty="0" smtClean="0"/>
              <a:t>only one</a:t>
            </a:r>
          </a:p>
          <a:p>
            <a:pPr lvl="1"/>
            <a:r>
              <a:rPr lang="en-US" dirty="0" smtClean="0"/>
              <a:t>No single CA is going to be trusted by all the world's governments, militaries, businesses</a:t>
            </a:r>
          </a:p>
          <a:p>
            <a:pPr lvl="1"/>
            <a:r>
              <a:rPr lang="en-US" dirty="0" smtClean="0"/>
              <a:t>Though within an organization such trust might be possible</a:t>
            </a:r>
          </a:p>
          <a:p>
            <a:r>
              <a:rPr lang="en-US" dirty="0" smtClean="0"/>
              <a:t>So there are </a:t>
            </a:r>
            <a:r>
              <a:rPr lang="en-US" b="1" dirty="0" smtClean="0"/>
              <a:t>many</a:t>
            </a:r>
          </a:p>
          <a:p>
            <a:pPr lvl="1"/>
            <a:r>
              <a:rPr lang="en-US" dirty="0" smtClean="0"/>
              <a:t>Around 1500 observed on public internet</a:t>
            </a:r>
          </a:p>
          <a:p>
            <a:pPr lvl="1"/>
            <a:r>
              <a:rPr lang="en-US" dirty="0" smtClean="0"/>
              <a:t>Your OS and/or browser comes with some pre-installed</a:t>
            </a:r>
          </a:p>
          <a:p>
            <a:r>
              <a:rPr lang="en-US" dirty="0" smtClean="0"/>
              <a:t>Organizations act as their own CA, e.g....</a:t>
            </a:r>
          </a:p>
          <a:p>
            <a:pPr lvl="1"/>
            <a:r>
              <a:rPr lang="en-US" dirty="0" smtClean="0"/>
              <a:t>Company issues certificates to employees for VPN</a:t>
            </a:r>
          </a:p>
          <a:p>
            <a:pPr lvl="1"/>
            <a:r>
              <a:rPr lang="en-US" dirty="0" smtClean="0"/>
              <a:t>Bank issues certificates to customers</a:t>
            </a:r>
          </a:p>
          <a:p>
            <a:pPr lvl="1"/>
            <a:r>
              <a:rPr lang="en-US" dirty="0" smtClean="0"/>
              <a:t>Central bank issues certificates to other banks</a:t>
            </a:r>
          </a:p>
          <a:p>
            <a:pPr lvl="1"/>
            <a:r>
              <a:rPr lang="en-US" dirty="0" smtClean="0"/>
              <a:t>Manufacturer issues certificates to sensing devices</a:t>
            </a:r>
          </a:p>
          <a:p>
            <a:pPr lvl="1"/>
            <a:endParaRPr lang="en-US" dirty="0" smtClean="0"/>
          </a:p>
          <a:p>
            <a:pPr lvl="1"/>
            <a:endParaRPr lang="en-US" dirty="0" smtClean="0"/>
          </a:p>
        </p:txBody>
      </p:sp>
      <p:pic>
        <p:nvPicPr>
          <p:cNvPr id="4" name="Picture 3" descr="highlander.jp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6532" y="0"/>
            <a:ext cx="3097467" cy="1950057"/>
          </a:xfrm>
          <a:prstGeom prst="rect">
            <a:avLst/>
          </a:prstGeom>
        </p:spPr>
      </p:pic>
    </p:spTree>
    <p:extLst>
      <p:ext uri="{BB962C8B-B14F-4D97-AF65-F5344CB8AC3E}">
        <p14:creationId xmlns:p14="http://schemas.microsoft.com/office/powerpoint/2010/main" val="15322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Supply Chain Security</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214" y="1391529"/>
            <a:ext cx="6897571" cy="5484614"/>
          </a:xfrm>
          <a:prstGeom prst="rect">
            <a:avLst/>
          </a:prstGeom>
        </p:spPr>
      </p:pic>
    </p:spTree>
    <p:extLst>
      <p:ext uri="{BB962C8B-B14F-4D97-AF65-F5344CB8AC3E}">
        <p14:creationId xmlns:p14="http://schemas.microsoft.com/office/powerpoint/2010/main" val="1212470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with a CA</a:t>
            </a:r>
            <a:endParaRPr lang="en-US" dirty="0"/>
          </a:p>
        </p:txBody>
      </p:sp>
      <p:sp>
        <p:nvSpPr>
          <p:cNvPr id="3" name="Content Placeholder 2"/>
          <p:cNvSpPr>
            <a:spLocks noGrp="1"/>
          </p:cNvSpPr>
          <p:nvPr>
            <p:ph idx="1"/>
          </p:nvPr>
        </p:nvSpPr>
        <p:spPr/>
        <p:txBody>
          <a:bodyPr>
            <a:normAutofit/>
          </a:bodyPr>
          <a:lstStyle/>
          <a:p>
            <a:r>
              <a:rPr lang="en-US" dirty="0" smtClean="0"/>
              <a:t>You create a key pair:  </a:t>
            </a:r>
            <a:r>
              <a:rPr lang="en-US" b="1" dirty="0"/>
              <a:t>y</a:t>
            </a:r>
            <a:r>
              <a:rPr lang="en-US" b="1" dirty="0" smtClean="0"/>
              <a:t>ou</a:t>
            </a:r>
            <a:r>
              <a:rPr lang="en-US" dirty="0" smtClean="0"/>
              <a:t> do this so that CA doesn't learn your private key</a:t>
            </a:r>
            <a:endParaRPr lang="en-US" b="1" dirty="0" smtClean="0"/>
          </a:p>
          <a:p>
            <a:r>
              <a:rPr lang="en-US" dirty="0" smtClean="0"/>
              <a:t>You generate a </a:t>
            </a:r>
            <a:r>
              <a:rPr lang="en-US" dirty="0" smtClean="0">
                <a:solidFill>
                  <a:schemeClr val="accent2"/>
                </a:solidFill>
              </a:rPr>
              <a:t>certificate signing request (CSR)</a:t>
            </a:r>
            <a:r>
              <a:rPr lang="en-US" dirty="0" smtClean="0"/>
              <a:t>; it contains the identity you are claiming</a:t>
            </a:r>
          </a:p>
          <a:p>
            <a:r>
              <a:rPr lang="en-US" dirty="0" smtClean="0"/>
              <a:t>You send the CSR to a CA, perhaps along with payment</a:t>
            </a:r>
          </a:p>
          <a:p>
            <a:r>
              <a:rPr lang="en-US" dirty="0" smtClean="0"/>
              <a:t>The CA verifies your identity (maybe)</a:t>
            </a:r>
          </a:p>
          <a:p>
            <a:r>
              <a:rPr lang="en-US" dirty="0" smtClean="0"/>
              <a:t>The CA signs your key, thus creating a certificate, and sends certificate to you</a:t>
            </a:r>
          </a:p>
          <a:p>
            <a:endParaRPr lang="en-US" dirty="0"/>
          </a:p>
        </p:txBody>
      </p:sp>
    </p:spTree>
    <p:extLst>
      <p:ext uri="{BB962C8B-B14F-4D97-AF65-F5344CB8AC3E}">
        <p14:creationId xmlns:p14="http://schemas.microsoft.com/office/powerpoint/2010/main" val="155191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Issuing certificates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Conflicting goals:</a:t>
            </a:r>
          </a:p>
          <a:p>
            <a:r>
              <a:rPr lang="en-US" dirty="0" smtClean="0"/>
              <a:t>CA private signing key must be kept </a:t>
            </a:r>
            <a:r>
              <a:rPr lang="en-US" dirty="0" smtClean="0">
                <a:solidFill>
                  <a:schemeClr val="accent6"/>
                </a:solidFill>
              </a:rPr>
              <a:t>secret</a:t>
            </a:r>
          </a:p>
          <a:p>
            <a:pPr lvl="1"/>
            <a:r>
              <a:rPr lang="en-US" dirty="0" smtClean="0"/>
              <a:t>the public verification key is pre-installed on user systems; hard to update</a:t>
            </a:r>
          </a:p>
          <a:p>
            <a:pPr lvl="1"/>
            <a:r>
              <a:rPr lang="en-US" dirty="0" smtClean="0"/>
              <a:t>if ever leaked, signing key could be used to forge certificates</a:t>
            </a:r>
          </a:p>
          <a:p>
            <a:pPr lvl="1"/>
            <a:r>
              <a:rPr lang="en-US" dirty="0" smtClean="0"/>
              <a:t>easy way to realize goal:  keep it in </a:t>
            </a:r>
            <a:r>
              <a:rPr lang="en-US" i="1" dirty="0" smtClean="0"/>
              <a:t>cold storage</a:t>
            </a:r>
            <a:endParaRPr lang="en-US" dirty="0" smtClean="0"/>
          </a:p>
          <a:p>
            <a:r>
              <a:rPr lang="en-US" dirty="0" smtClean="0"/>
              <a:t>CA private signing key must be </a:t>
            </a:r>
            <a:r>
              <a:rPr lang="en-US" dirty="0" smtClean="0">
                <a:solidFill>
                  <a:schemeClr val="accent2"/>
                </a:solidFill>
              </a:rPr>
              <a:t>available </a:t>
            </a:r>
            <a:r>
              <a:rPr lang="en-US" dirty="0" smtClean="0"/>
              <a:t>for use</a:t>
            </a:r>
          </a:p>
          <a:p>
            <a:pPr lvl="1"/>
            <a:r>
              <a:rPr lang="en-US" dirty="0" smtClean="0"/>
              <a:t>to sign new certificates when users request them</a:t>
            </a:r>
          </a:p>
          <a:p>
            <a:pPr lvl="1"/>
            <a:r>
              <a:rPr lang="en-US" dirty="0" smtClean="0"/>
              <a:t>easy way to realize goal:  keep it in computer's memory</a:t>
            </a:r>
          </a:p>
          <a:p>
            <a:pPr marL="457200" lvl="1" indent="0">
              <a:buNone/>
            </a:pPr>
            <a:endParaRPr lang="en-US" dirty="0"/>
          </a:p>
        </p:txBody>
      </p:sp>
    </p:spTree>
    <p:extLst>
      <p:ext uri="{BB962C8B-B14F-4D97-AF65-F5344CB8AC3E}">
        <p14:creationId xmlns:p14="http://schemas.microsoft.com/office/powerpoint/2010/main" val="18750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Issuing certificates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Solution:  use</a:t>
            </a:r>
            <a:r>
              <a:rPr lang="en-US" dirty="0" smtClean="0">
                <a:solidFill>
                  <a:schemeClr val="accent1"/>
                </a:solidFill>
              </a:rPr>
              <a:t> </a:t>
            </a:r>
            <a:r>
              <a:rPr lang="en-US" dirty="0" smtClean="0">
                <a:solidFill>
                  <a:schemeClr val="accent2"/>
                </a:solidFill>
              </a:rPr>
              <a:t>root and intermediate CAs</a:t>
            </a:r>
          </a:p>
          <a:p>
            <a:r>
              <a:rPr lang="en-US" b="1" dirty="0" smtClean="0"/>
              <a:t>root CA:  </a:t>
            </a:r>
            <a:r>
              <a:rPr lang="en-US" dirty="0" smtClean="0"/>
              <a:t>the certificate at root of trust in a chain; pre-installed; key kept in highly secure storage</a:t>
            </a:r>
          </a:p>
          <a:p>
            <a:r>
              <a:rPr lang="en-US" b="1" dirty="0" smtClean="0"/>
              <a:t>intermediate CA(s):  </a:t>
            </a:r>
            <a:r>
              <a:rPr lang="en-US" dirty="0" smtClean="0"/>
              <a:t>certified by root CA, themselves certify user keys; might be run by a different organization than </a:t>
            </a:r>
            <a:r>
              <a:rPr lang="en-US" dirty="0" smtClean="0"/>
              <a:t>root</a:t>
            </a:r>
            <a:endParaRPr lang="en-US" dirty="0" smtClean="0"/>
          </a:p>
        </p:txBody>
      </p:sp>
    </p:spTree>
    <p:extLst>
      <p:ext uri="{BB962C8B-B14F-4D97-AF65-F5344CB8AC3E}">
        <p14:creationId xmlns:p14="http://schemas.microsoft.com/office/powerpoint/2010/main" val="100010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PKI</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832753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Problem 1: Revocation</a:t>
            </a:r>
            <a:endParaRPr lang="en-US" dirty="0"/>
          </a:p>
        </p:txBody>
      </p:sp>
      <p:sp>
        <p:nvSpPr>
          <p:cNvPr id="5" name="Content Placeholder 4"/>
          <p:cNvSpPr>
            <a:spLocks noGrp="1"/>
          </p:cNvSpPr>
          <p:nvPr>
            <p:ph idx="1"/>
          </p:nvPr>
        </p:nvSpPr>
        <p:spPr/>
        <p:txBody>
          <a:bodyPr>
            <a:normAutofit/>
          </a:bodyPr>
          <a:lstStyle/>
          <a:p>
            <a:r>
              <a:rPr lang="en-US" dirty="0" smtClean="0"/>
              <a:t>Keys (subject's, issuer's) get compromised</a:t>
            </a:r>
          </a:p>
          <a:p>
            <a:r>
              <a:rPr lang="en-US" dirty="0" smtClean="0"/>
              <a:t>Or subject leaves an organization</a:t>
            </a:r>
          </a:p>
          <a:p>
            <a:pPr marL="0" indent="0">
              <a:buNone/>
            </a:pPr>
            <a:r>
              <a:rPr lang="en-US" dirty="0" smtClean="0">
                <a:solidFill>
                  <a:srgbClr val="F79646"/>
                </a:solidFill>
              </a:rPr>
              <a:t>	</a:t>
            </a:r>
            <a:r>
              <a:rPr lang="en-US" dirty="0" smtClean="0">
                <a:solidFill>
                  <a:schemeClr val="accent2"/>
                </a:solidFill>
              </a:rPr>
              <a:t>...certificates therefore need to be revoked</a:t>
            </a:r>
          </a:p>
          <a:p>
            <a:r>
              <a:rPr lang="en-US" b="1" dirty="0" smtClean="0"/>
              <a:t>There's no perfect solution</a:t>
            </a:r>
          </a:p>
          <a:p>
            <a:pPr lvl="1"/>
            <a:r>
              <a:rPr lang="en-US" dirty="0"/>
              <a:t>Fast expiration</a:t>
            </a:r>
          </a:p>
          <a:p>
            <a:pPr lvl="1"/>
            <a:r>
              <a:rPr lang="en-US" dirty="0" smtClean="0"/>
              <a:t>Certificate revocation lists (CRLs)</a:t>
            </a:r>
          </a:p>
          <a:p>
            <a:pPr lvl="1"/>
            <a:r>
              <a:rPr lang="en-US" dirty="0" smtClean="0"/>
              <a:t>Online certificate validation</a:t>
            </a:r>
          </a:p>
        </p:txBody>
      </p:sp>
    </p:spTree>
    <p:extLst>
      <p:ext uri="{BB962C8B-B14F-4D97-AF65-F5344CB8AC3E}">
        <p14:creationId xmlns:p14="http://schemas.microsoft.com/office/powerpoint/2010/main" val="199303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Revocation</a:t>
            </a:r>
            <a:endParaRPr lang="en-US" dirty="0"/>
          </a:p>
        </p:txBody>
      </p:sp>
      <p:sp>
        <p:nvSpPr>
          <p:cNvPr id="5" name="Content Placeholder 4"/>
          <p:cNvSpPr>
            <a:spLocks noGrp="1"/>
          </p:cNvSpPr>
          <p:nvPr>
            <p:ph idx="1"/>
          </p:nvPr>
        </p:nvSpPr>
        <p:spPr/>
        <p:txBody>
          <a:bodyPr>
            <a:normAutofit/>
          </a:bodyPr>
          <a:lstStyle/>
          <a:p>
            <a:pPr marL="0" indent="0">
              <a:buNone/>
            </a:pPr>
            <a:r>
              <a:rPr lang="en-US" dirty="0" smtClean="0">
                <a:solidFill>
                  <a:srgbClr val="4F81BD"/>
                </a:solidFill>
              </a:rPr>
              <a:t>Fast expiration</a:t>
            </a:r>
          </a:p>
          <a:p>
            <a:r>
              <a:rPr lang="en-US" b="1" dirty="0" smtClean="0"/>
              <a:t>Idea:</a:t>
            </a:r>
            <a:r>
              <a:rPr lang="en-US" dirty="0" smtClean="0"/>
              <a:t> </a:t>
            </a:r>
          </a:p>
          <a:p>
            <a:pPr lvl="1"/>
            <a:r>
              <a:rPr lang="en-US" dirty="0" smtClean="0"/>
              <a:t>Validity internal is short, e.g. 10 min to 24 </a:t>
            </a:r>
            <a:r>
              <a:rPr lang="en-US" dirty="0" err="1" smtClean="0"/>
              <a:t>hr</a:t>
            </a:r>
            <a:endParaRPr lang="en-US" dirty="0" smtClean="0"/>
          </a:p>
          <a:p>
            <a:pPr lvl="1"/>
            <a:r>
              <a:rPr lang="en-US" dirty="0" smtClean="0"/>
              <a:t>A kind of revocation thus happens automatically</a:t>
            </a:r>
          </a:p>
          <a:p>
            <a:pPr lvl="1"/>
            <a:r>
              <a:rPr lang="en-US" dirty="0"/>
              <a:t>A</a:t>
            </a:r>
            <a:r>
              <a:rPr lang="en-US" dirty="0" smtClean="0"/>
              <a:t>ny compromise is bounded</a:t>
            </a:r>
          </a:p>
          <a:p>
            <a:r>
              <a:rPr lang="en-US" b="1" dirty="0" smtClean="0"/>
              <a:t>Problem:  </a:t>
            </a:r>
          </a:p>
          <a:p>
            <a:pPr lvl="1"/>
            <a:r>
              <a:rPr lang="en-US" dirty="0" smtClean="0"/>
              <a:t>CAs have to issues new certificates frequently, including checking identities</a:t>
            </a:r>
            <a:endParaRPr lang="en-US" dirty="0"/>
          </a:p>
          <a:p>
            <a:pPr lvl="1"/>
            <a:r>
              <a:rPr lang="en-US" dirty="0" smtClean="0"/>
              <a:t>Machines have to update certificates frequently</a:t>
            </a:r>
            <a:endParaRPr lang="en-US" dirty="0"/>
          </a:p>
        </p:txBody>
      </p:sp>
    </p:spTree>
    <p:extLst>
      <p:ext uri="{BB962C8B-B14F-4D97-AF65-F5344CB8AC3E}">
        <p14:creationId xmlns:p14="http://schemas.microsoft.com/office/powerpoint/2010/main" val="55947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Revocation</a:t>
            </a:r>
            <a:endParaRPr lang="en-US" dirty="0"/>
          </a:p>
        </p:txBody>
      </p:sp>
      <p:sp>
        <p:nvSpPr>
          <p:cNvPr id="5" name="Content Placeholder 4"/>
          <p:cNvSpPr>
            <a:spLocks noGrp="1"/>
          </p:cNvSpPr>
          <p:nvPr>
            <p:ph idx="1"/>
          </p:nvPr>
        </p:nvSpPr>
        <p:spPr/>
        <p:txBody>
          <a:bodyPr>
            <a:normAutofit/>
          </a:bodyPr>
          <a:lstStyle/>
          <a:p>
            <a:pPr marL="0" indent="0">
              <a:buNone/>
            </a:pPr>
            <a:r>
              <a:rPr lang="en-US" dirty="0" smtClean="0">
                <a:solidFill>
                  <a:srgbClr val="4F81BD"/>
                </a:solidFill>
              </a:rPr>
              <a:t>Certificate revocation lists (CRLs)</a:t>
            </a:r>
          </a:p>
          <a:p>
            <a:r>
              <a:rPr lang="en-US" b="1" dirty="0" smtClean="0"/>
              <a:t>Idea:  </a:t>
            </a:r>
          </a:p>
          <a:p>
            <a:pPr lvl="1"/>
            <a:r>
              <a:rPr lang="en-US" dirty="0" smtClean="0"/>
              <a:t>CA posts list of revoked certificates</a:t>
            </a:r>
          </a:p>
          <a:p>
            <a:pPr lvl="1"/>
            <a:r>
              <a:rPr lang="en-US" dirty="0" smtClean="0"/>
              <a:t>Clients download and check every time they need to validate certificate</a:t>
            </a:r>
          </a:p>
          <a:p>
            <a:r>
              <a:rPr lang="en-US" b="1" dirty="0" smtClean="0"/>
              <a:t>Problems:  </a:t>
            </a:r>
          </a:p>
          <a:p>
            <a:pPr lvl="1"/>
            <a:r>
              <a:rPr lang="en-US" dirty="0" smtClean="0"/>
              <a:t>Clients don't (because usability)</a:t>
            </a:r>
          </a:p>
          <a:p>
            <a:pPr lvl="1"/>
            <a:r>
              <a:rPr lang="en-US" dirty="0" smtClean="0"/>
              <a:t>Or they cache, leading to TOCTOU attack</a:t>
            </a:r>
          </a:p>
          <a:p>
            <a:pPr lvl="1"/>
            <a:r>
              <a:rPr lang="en-US" dirty="0" smtClean="0"/>
              <a:t>CRL must always be available (so an attractive </a:t>
            </a:r>
            <a:r>
              <a:rPr lang="en-US" dirty="0" err="1" smtClean="0"/>
              <a:t>DoS</a:t>
            </a:r>
            <a:r>
              <a:rPr lang="en-US" dirty="0" smtClean="0"/>
              <a:t> target)</a:t>
            </a:r>
          </a:p>
          <a:p>
            <a:r>
              <a:rPr lang="en-US" dirty="0" smtClean="0"/>
              <a:t>Chromium </a:t>
            </a:r>
            <a:r>
              <a:rPr lang="en-US" dirty="0" smtClean="0">
                <a:hlinkClick r:id="rId3"/>
              </a:rPr>
              <a:t>does this</a:t>
            </a:r>
            <a:r>
              <a:rPr lang="en-US" dirty="0" smtClean="0"/>
              <a:t>, with a CRL limited to 250kb</a:t>
            </a:r>
          </a:p>
        </p:txBody>
      </p:sp>
    </p:spTree>
    <p:extLst>
      <p:ext uri="{BB962C8B-B14F-4D97-AF65-F5344CB8AC3E}">
        <p14:creationId xmlns:p14="http://schemas.microsoft.com/office/powerpoint/2010/main" val="135429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Revocation</a:t>
            </a:r>
            <a:endParaRPr lang="en-US" dirty="0"/>
          </a:p>
        </p:txBody>
      </p:sp>
      <p:sp>
        <p:nvSpPr>
          <p:cNvPr id="5" name="Content Placeholder 4"/>
          <p:cNvSpPr>
            <a:spLocks noGrp="1"/>
          </p:cNvSpPr>
          <p:nvPr>
            <p:ph idx="1"/>
          </p:nvPr>
        </p:nvSpPr>
        <p:spPr/>
        <p:txBody>
          <a:bodyPr>
            <a:normAutofit/>
          </a:bodyPr>
          <a:lstStyle/>
          <a:p>
            <a:pPr marL="0" indent="0">
              <a:buNone/>
            </a:pPr>
            <a:r>
              <a:rPr lang="en-US" dirty="0" smtClean="0">
                <a:solidFill>
                  <a:srgbClr val="4F81BD"/>
                </a:solidFill>
              </a:rPr>
              <a:t>Online certificate validation</a:t>
            </a:r>
          </a:p>
          <a:p>
            <a:r>
              <a:rPr lang="en-US" b="1" dirty="0" smtClean="0"/>
              <a:t>Idea: </a:t>
            </a:r>
          </a:p>
          <a:p>
            <a:pPr lvl="1"/>
            <a:r>
              <a:rPr lang="en-US" dirty="0" smtClean="0"/>
              <a:t>CA runs </a:t>
            </a:r>
            <a:r>
              <a:rPr lang="en-US" i="1" dirty="0" smtClean="0"/>
              <a:t>validation server</a:t>
            </a:r>
            <a:endParaRPr lang="en-US" dirty="0"/>
          </a:p>
          <a:p>
            <a:pPr lvl="1"/>
            <a:r>
              <a:rPr lang="en-US" dirty="0" smtClean="0"/>
              <a:t>Clients contact it each time to validate certificate</a:t>
            </a:r>
          </a:p>
          <a:p>
            <a:r>
              <a:rPr lang="en-US" b="1" dirty="0" smtClean="0"/>
              <a:t>Problems:  </a:t>
            </a:r>
          </a:p>
          <a:p>
            <a:pPr lvl="1"/>
            <a:r>
              <a:rPr lang="en-US" dirty="0" smtClean="0"/>
              <a:t>Clients don't</a:t>
            </a:r>
            <a:endParaRPr lang="en-US" dirty="0"/>
          </a:p>
          <a:p>
            <a:pPr lvl="1"/>
            <a:r>
              <a:rPr lang="en-US" dirty="0" smtClean="0"/>
              <a:t>Server must always be available (so an attractive </a:t>
            </a:r>
            <a:r>
              <a:rPr lang="en-US" dirty="0" err="1" smtClean="0"/>
              <a:t>DoS</a:t>
            </a:r>
            <a:r>
              <a:rPr lang="en-US" dirty="0" smtClean="0"/>
              <a:t> target)</a:t>
            </a:r>
            <a:endParaRPr lang="en-US" dirty="0"/>
          </a:p>
          <a:p>
            <a:pPr lvl="1"/>
            <a:r>
              <a:rPr lang="en-US" dirty="0" smtClean="0"/>
              <a:t>Reveals to CA which websites you want to access</a:t>
            </a:r>
          </a:p>
        </p:txBody>
      </p:sp>
    </p:spTree>
    <p:extLst>
      <p:ext uri="{BB962C8B-B14F-4D97-AF65-F5344CB8AC3E}">
        <p14:creationId xmlns:p14="http://schemas.microsoft.com/office/powerpoint/2010/main" val="17974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Revocation</a:t>
            </a:r>
            <a:endParaRPr lang="en-US" dirty="0"/>
          </a:p>
        </p:txBody>
      </p:sp>
      <p:sp>
        <p:nvSpPr>
          <p:cNvPr id="5" name="Content Placeholder 4"/>
          <p:cNvSpPr>
            <a:spLocks noGrp="1"/>
          </p:cNvSpPr>
          <p:nvPr>
            <p:ph idx="1"/>
          </p:nvPr>
        </p:nvSpPr>
        <p:spPr/>
        <p:txBody>
          <a:bodyPr>
            <a:normAutofit/>
          </a:bodyPr>
          <a:lstStyle/>
          <a:p>
            <a:pPr marL="0" indent="0">
              <a:buNone/>
            </a:pPr>
            <a:r>
              <a:rPr lang="en-US" dirty="0" smtClean="0">
                <a:solidFill>
                  <a:srgbClr val="4F81BD"/>
                </a:solidFill>
              </a:rPr>
              <a:t>Online certificate validation</a:t>
            </a:r>
          </a:p>
          <a:p>
            <a:r>
              <a:rPr lang="en-US" b="1" dirty="0" smtClean="0"/>
              <a:t>Follow-on solution:  </a:t>
            </a:r>
            <a:r>
              <a:rPr lang="en-US" dirty="0" smtClean="0">
                <a:solidFill>
                  <a:srgbClr val="4F81BD"/>
                </a:solidFill>
              </a:rPr>
              <a:t>stapling</a:t>
            </a:r>
            <a:endParaRPr lang="en-US" dirty="0"/>
          </a:p>
          <a:p>
            <a:pPr lvl="1"/>
            <a:r>
              <a:rPr lang="en-US" dirty="0" smtClean="0"/>
              <a:t>Certificates must be accompanied by fresh assertion from CA that certificate is still valid</a:t>
            </a:r>
          </a:p>
          <a:p>
            <a:pPr lvl="1"/>
            <a:r>
              <a:rPr lang="en-US" dirty="0" smtClean="0"/>
              <a:t>Whoever presents certificate to client is responsible for acquiring assertion</a:t>
            </a:r>
          </a:p>
          <a:p>
            <a:r>
              <a:rPr lang="en-US" dirty="0" smtClean="0"/>
              <a:t>Firefox </a:t>
            </a:r>
            <a:r>
              <a:rPr lang="en-US" dirty="0" smtClean="0">
                <a:hlinkClick r:id="rId3"/>
              </a:rPr>
              <a:t>does this </a:t>
            </a:r>
            <a:r>
              <a:rPr lang="en-US" dirty="0" smtClean="0"/>
              <a:t>but doesn't </a:t>
            </a:r>
            <a:r>
              <a:rPr lang="en-US" i="1" dirty="0" smtClean="0"/>
              <a:t>hard fail </a:t>
            </a:r>
            <a:r>
              <a:rPr lang="en-US" dirty="0" smtClean="0"/>
              <a:t>because "[validation servers] aren't yet reliable enough”</a:t>
            </a:r>
          </a:p>
          <a:p>
            <a:pPr lvl="1"/>
            <a:r>
              <a:rPr lang="en-US" dirty="0" smtClean="0"/>
              <a:t>Unless web site has previously served up a certificate to browser with Must Staple extension set</a:t>
            </a:r>
          </a:p>
        </p:txBody>
      </p:sp>
    </p:spTree>
    <p:extLst>
      <p:ext uri="{BB962C8B-B14F-4D97-AF65-F5344CB8AC3E}">
        <p14:creationId xmlns:p14="http://schemas.microsoft.com/office/powerpoint/2010/main" val="184479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2: Authority</a:t>
            </a:r>
            <a:endParaRPr lang="en-US" dirty="0"/>
          </a:p>
        </p:txBody>
      </p:sp>
      <p:sp>
        <p:nvSpPr>
          <p:cNvPr id="3" name="Content Placeholder 2"/>
          <p:cNvSpPr>
            <a:spLocks noGrp="1"/>
          </p:cNvSpPr>
          <p:nvPr>
            <p:ph idx="1"/>
          </p:nvPr>
        </p:nvSpPr>
        <p:spPr/>
        <p:txBody>
          <a:bodyPr>
            <a:normAutofit/>
          </a:bodyPr>
          <a:lstStyle/>
          <a:p>
            <a:r>
              <a:rPr lang="en-US" dirty="0" smtClean="0"/>
              <a:t>CAs go rogue, get hacked, issue certificates that </a:t>
            </a:r>
            <a:r>
              <a:rPr lang="en-US" b="1" dirty="0" smtClean="0"/>
              <a:t>they</a:t>
            </a:r>
            <a:r>
              <a:rPr lang="en-US" dirty="0" smtClean="0"/>
              <a:t> should never have issued</a:t>
            </a:r>
          </a:p>
          <a:p>
            <a:pPr lvl="1"/>
            <a:r>
              <a:rPr lang="en-US" dirty="0" smtClean="0"/>
              <a:t>e.g., Dutch CA </a:t>
            </a:r>
            <a:r>
              <a:rPr lang="en-US" dirty="0" err="1" smtClean="0"/>
              <a:t>DigiNotar</a:t>
            </a:r>
            <a:r>
              <a:rPr lang="en-US" dirty="0" smtClean="0"/>
              <a:t> (2011), which was included in many root sets:  500 bogus certificates issued, including for Google, Yahoo, Tor</a:t>
            </a:r>
          </a:p>
          <a:p>
            <a:r>
              <a:rPr lang="en-US" dirty="0" smtClean="0"/>
              <a:t>Missing a means for authorization of who may issue certificates for which principals</a:t>
            </a:r>
          </a:p>
        </p:txBody>
      </p:sp>
    </p:spTree>
    <p:extLst>
      <p:ext uri="{BB962C8B-B14F-4D97-AF65-F5344CB8AC3E}">
        <p14:creationId xmlns:p14="http://schemas.microsoft.com/office/powerpoint/2010/main" val="121328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Authentication w</a:t>
            </a:r>
            <a:r>
              <a:rPr lang="en-US" dirty="0" smtClean="0"/>
              <a:t>ith</a:t>
            </a:r>
            <a:r>
              <a:rPr lang="en-US" dirty="0" smtClean="0"/>
              <a:t> Symmetric Encryption</a:t>
            </a:r>
            <a:endParaRPr lang="en-US" dirty="0"/>
          </a:p>
        </p:txBody>
      </p:sp>
      <p:sp>
        <p:nvSpPr>
          <p:cNvPr id="4" name="Oval 3"/>
          <p:cNvSpPr/>
          <p:nvPr/>
        </p:nvSpPr>
        <p:spPr>
          <a:xfrm>
            <a:off x="1241558" y="4349384"/>
            <a:ext cx="1113120" cy="11131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latin typeface="CronosPro-Regular"/>
                <a:cs typeface="CronosPro-Regular"/>
              </a:rPr>
              <a:t>A</a:t>
            </a:r>
            <a:endParaRPr lang="en-US" sz="4000" dirty="0">
              <a:latin typeface="CronosPro-Regular"/>
              <a:cs typeface="CronosPro-Regular"/>
            </a:endParaRPr>
          </a:p>
        </p:txBody>
      </p:sp>
      <p:sp>
        <p:nvSpPr>
          <p:cNvPr id="5" name="Oval 4"/>
          <p:cNvSpPr/>
          <p:nvPr/>
        </p:nvSpPr>
        <p:spPr>
          <a:xfrm>
            <a:off x="6417960" y="4405185"/>
            <a:ext cx="1113120" cy="11131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latin typeface="CronosPro-Regular"/>
                <a:cs typeface="CronosPro-Regular"/>
              </a:rPr>
              <a:t>B</a:t>
            </a:r>
            <a:endParaRPr lang="en-US" sz="4000" dirty="0">
              <a:latin typeface="CronosPro-Regular"/>
              <a:cs typeface="CronosPro-Regular"/>
            </a:endParaRPr>
          </a:p>
        </p:txBody>
      </p:sp>
      <p:sp>
        <p:nvSpPr>
          <p:cNvPr id="6" name="Oval 5"/>
          <p:cNvSpPr/>
          <p:nvPr/>
        </p:nvSpPr>
        <p:spPr>
          <a:xfrm>
            <a:off x="4091135" y="1828800"/>
            <a:ext cx="1113120" cy="11131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CronosPro-Regular"/>
                <a:cs typeface="CronosPro-Regular"/>
              </a:rPr>
              <a:t>KDC</a:t>
            </a:r>
            <a:endParaRPr lang="en-US" sz="2000" dirty="0">
              <a:latin typeface="CronosPro-Regular"/>
              <a:cs typeface="CronosPro-Regular"/>
            </a:endParaRPr>
          </a:p>
        </p:txBody>
      </p:sp>
      <p:grpSp>
        <p:nvGrpSpPr>
          <p:cNvPr id="3" name="Group 2"/>
          <p:cNvGrpSpPr/>
          <p:nvPr/>
        </p:nvGrpSpPr>
        <p:grpSpPr>
          <a:xfrm>
            <a:off x="802465" y="2551500"/>
            <a:ext cx="3102285" cy="1669464"/>
            <a:chOff x="802465" y="2663228"/>
            <a:chExt cx="3102285" cy="1669464"/>
          </a:xfrm>
        </p:grpSpPr>
        <p:cxnSp>
          <p:nvCxnSpPr>
            <p:cNvPr id="8" name="Straight Arrow Connector 7"/>
            <p:cNvCxnSpPr/>
            <p:nvPr/>
          </p:nvCxnSpPr>
          <p:spPr>
            <a:xfrm flipV="1">
              <a:off x="2183429" y="2663228"/>
              <a:ext cx="1721321" cy="1669464"/>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02465" y="3053648"/>
              <a:ext cx="2223686" cy="461665"/>
            </a:xfrm>
            <a:prstGeom prst="rect">
              <a:avLst/>
            </a:prstGeom>
            <a:noFill/>
          </p:spPr>
          <p:txBody>
            <a:bodyPr wrap="none" rtlCol="0">
              <a:spAutoFit/>
            </a:bodyPr>
            <a:lstStyle/>
            <a:p>
              <a:r>
                <a:rPr lang="en-US" sz="2400" b="1" dirty="0" smtClean="0">
                  <a:latin typeface="Courier New"/>
                  <a:cs typeface="Courier New"/>
                </a:rPr>
                <a:t>1. A, B, </a:t>
              </a:r>
              <a:r>
                <a:rPr lang="en-US" sz="2400" b="1" dirty="0" err="1" smtClean="0">
                  <a:latin typeface="Courier New"/>
                  <a:cs typeface="Courier New"/>
                </a:rPr>
                <a:t>nA</a:t>
              </a:r>
              <a:endParaRPr lang="en-US" sz="2400" b="1" dirty="0" smtClean="0">
                <a:latin typeface="Courier New"/>
                <a:cs typeface="Courier New"/>
              </a:endParaRPr>
            </a:p>
          </p:txBody>
        </p:sp>
      </p:grpSp>
      <p:grpSp>
        <p:nvGrpSpPr>
          <p:cNvPr id="7" name="Group 6"/>
          <p:cNvGrpSpPr/>
          <p:nvPr/>
        </p:nvGrpSpPr>
        <p:grpSpPr>
          <a:xfrm>
            <a:off x="2549891" y="2941920"/>
            <a:ext cx="5222815" cy="1669464"/>
            <a:chOff x="2549891" y="3053648"/>
            <a:chExt cx="5222815" cy="1669464"/>
          </a:xfrm>
        </p:grpSpPr>
        <p:cxnSp>
          <p:nvCxnSpPr>
            <p:cNvPr id="11" name="Straight Arrow Connector 10"/>
            <p:cNvCxnSpPr/>
            <p:nvPr/>
          </p:nvCxnSpPr>
          <p:spPr>
            <a:xfrm flipV="1">
              <a:off x="2549891" y="3053648"/>
              <a:ext cx="1721321" cy="1669464"/>
            </a:xfrm>
            <a:prstGeom prst="straightConnector1">
              <a:avLst/>
            </a:prstGeom>
            <a:ln w="38100">
              <a:solidFill>
                <a:schemeClr val="tx1"/>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532443" y="3630115"/>
              <a:ext cx="4240263" cy="830997"/>
            </a:xfrm>
            <a:prstGeom prst="rect">
              <a:avLst/>
            </a:prstGeom>
            <a:noFill/>
          </p:spPr>
          <p:txBody>
            <a:bodyPr wrap="none" rtlCol="0">
              <a:spAutoFit/>
            </a:bodyPr>
            <a:lstStyle/>
            <a:p>
              <a:r>
                <a:rPr lang="en-US" sz="2400" b="1" dirty="0" smtClean="0">
                  <a:latin typeface="Courier New"/>
                  <a:cs typeface="Courier New"/>
                </a:rPr>
                <a:t>2. </a:t>
              </a:r>
              <a:r>
                <a:rPr lang="en-US" sz="2400" b="1" dirty="0" err="1" smtClean="0">
                  <a:latin typeface="Courier New"/>
                  <a:cs typeface="Courier New"/>
                </a:rPr>
                <a:t>Enc</a:t>
              </a:r>
              <a:r>
                <a:rPr lang="en-US" sz="2400" b="1" dirty="0" smtClean="0">
                  <a:latin typeface="Courier New"/>
                  <a:cs typeface="Courier New"/>
                </a:rPr>
                <a:t>(</a:t>
              </a:r>
              <a:r>
                <a:rPr lang="en-US" sz="2400" b="1" dirty="0" err="1" smtClean="0">
                  <a:latin typeface="Courier New"/>
                  <a:cs typeface="Courier New"/>
                </a:rPr>
                <a:t>B,nA,kAB</a:t>
              </a:r>
              <a:r>
                <a:rPr lang="en-US" sz="2400" b="1" dirty="0" smtClean="0">
                  <a:latin typeface="Courier New"/>
                  <a:cs typeface="Courier New"/>
                </a:rPr>
                <a:t>,</a:t>
              </a:r>
            </a:p>
            <a:p>
              <a:r>
                <a:rPr lang="en-US" sz="2400" b="1" dirty="0">
                  <a:latin typeface="Courier New"/>
                  <a:cs typeface="Courier New"/>
                </a:rPr>
                <a:t> </a:t>
              </a:r>
              <a:r>
                <a:rPr lang="en-US" sz="2400" b="1" dirty="0" smtClean="0">
                  <a:latin typeface="Courier New"/>
                  <a:cs typeface="Courier New"/>
                </a:rPr>
                <a:t>   </a:t>
              </a:r>
              <a:r>
                <a:rPr lang="en-US" sz="2400" b="1" dirty="0">
                  <a:latin typeface="Courier New"/>
                  <a:cs typeface="Courier New"/>
                </a:rPr>
                <a:t> </a:t>
              </a:r>
              <a:r>
                <a:rPr lang="en-US" sz="2400" b="1" dirty="0" err="1" smtClean="0">
                  <a:latin typeface="Courier New"/>
                  <a:cs typeface="Courier New"/>
                </a:rPr>
                <a:t>Enc</a:t>
              </a:r>
              <a:r>
                <a:rPr lang="en-US" sz="2400" b="1" dirty="0" smtClean="0">
                  <a:latin typeface="Courier New"/>
                  <a:cs typeface="Courier New"/>
                </a:rPr>
                <a:t>(</a:t>
              </a:r>
              <a:r>
                <a:rPr lang="en-US" sz="2400" b="1" dirty="0" err="1" smtClean="0">
                  <a:latin typeface="Courier New"/>
                  <a:cs typeface="Courier New"/>
                </a:rPr>
                <a:t>A,kAB;kB</a:t>
              </a:r>
              <a:r>
                <a:rPr lang="en-US" sz="2400" b="1" dirty="0" smtClean="0">
                  <a:latin typeface="Courier New"/>
                  <a:cs typeface="Courier New"/>
                </a:rPr>
                <a:t>);kA)</a:t>
              </a:r>
              <a:endParaRPr lang="en-US" sz="2400" b="1" dirty="0" smtClean="0">
                <a:latin typeface="Courier New"/>
                <a:cs typeface="Courier New"/>
              </a:endParaRPr>
            </a:p>
          </p:txBody>
        </p:sp>
      </p:grpSp>
      <p:grpSp>
        <p:nvGrpSpPr>
          <p:cNvPr id="9" name="Group 8"/>
          <p:cNvGrpSpPr/>
          <p:nvPr/>
        </p:nvGrpSpPr>
        <p:grpSpPr>
          <a:xfrm>
            <a:off x="2478882" y="4920141"/>
            <a:ext cx="3814875" cy="538855"/>
            <a:chOff x="2478882" y="5031869"/>
            <a:chExt cx="3814875" cy="538855"/>
          </a:xfrm>
        </p:grpSpPr>
        <p:cxnSp>
          <p:nvCxnSpPr>
            <p:cNvPr id="13" name="Straight Arrow Connector 12"/>
            <p:cNvCxnSpPr/>
            <p:nvPr/>
          </p:nvCxnSpPr>
          <p:spPr>
            <a:xfrm flipV="1">
              <a:off x="2478882" y="5031869"/>
              <a:ext cx="3814875" cy="2"/>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611943" y="5109059"/>
              <a:ext cx="3134191" cy="461665"/>
            </a:xfrm>
            <a:prstGeom prst="rect">
              <a:avLst/>
            </a:prstGeom>
            <a:noFill/>
          </p:spPr>
          <p:txBody>
            <a:bodyPr wrap="none" rtlCol="0">
              <a:spAutoFit/>
            </a:bodyPr>
            <a:lstStyle/>
            <a:p>
              <a:r>
                <a:rPr lang="en-US" sz="2400" b="1" dirty="0" smtClean="0">
                  <a:latin typeface="Courier New"/>
                  <a:cs typeface="Courier New"/>
                </a:rPr>
                <a:t>3. </a:t>
              </a:r>
              <a:r>
                <a:rPr lang="en-US" sz="2400" b="1" dirty="0" err="1" smtClean="0">
                  <a:latin typeface="Courier New"/>
                  <a:cs typeface="Courier New"/>
                </a:rPr>
                <a:t>Enc</a:t>
              </a:r>
              <a:r>
                <a:rPr lang="en-US" sz="2400" b="1" dirty="0" smtClean="0">
                  <a:latin typeface="Courier New"/>
                  <a:cs typeface="Courier New"/>
                </a:rPr>
                <a:t>(</a:t>
              </a:r>
              <a:r>
                <a:rPr lang="en-US" sz="2400" b="1" dirty="0" err="1" smtClean="0">
                  <a:latin typeface="Courier New"/>
                  <a:cs typeface="Courier New"/>
                </a:rPr>
                <a:t>A,kAB;kB</a:t>
              </a:r>
              <a:r>
                <a:rPr lang="en-US" sz="2400" b="1" dirty="0" smtClean="0">
                  <a:latin typeface="Courier New"/>
                  <a:cs typeface="Courier New"/>
                </a:rPr>
                <a:t>)</a:t>
              </a:r>
              <a:endParaRPr lang="en-US" sz="2400" b="1" dirty="0" smtClean="0">
                <a:latin typeface="Courier New"/>
                <a:cs typeface="Courier New"/>
              </a:endParaRPr>
            </a:p>
          </p:txBody>
        </p:sp>
      </p:grpSp>
      <p:grpSp>
        <p:nvGrpSpPr>
          <p:cNvPr id="19" name="Group 18"/>
          <p:cNvGrpSpPr/>
          <p:nvPr/>
        </p:nvGrpSpPr>
        <p:grpSpPr>
          <a:xfrm>
            <a:off x="2478882" y="5522194"/>
            <a:ext cx="3814875" cy="481449"/>
            <a:chOff x="2478882" y="5633922"/>
            <a:chExt cx="3814875" cy="481449"/>
          </a:xfrm>
        </p:grpSpPr>
        <p:cxnSp>
          <p:nvCxnSpPr>
            <p:cNvPr id="15" name="Straight Arrow Connector 14"/>
            <p:cNvCxnSpPr/>
            <p:nvPr/>
          </p:nvCxnSpPr>
          <p:spPr>
            <a:xfrm flipV="1">
              <a:off x="2478882" y="5633922"/>
              <a:ext cx="3814875" cy="2"/>
            </a:xfrm>
            <a:prstGeom prst="straightConnector1">
              <a:avLst/>
            </a:prstGeom>
            <a:ln w="38100">
              <a:solidFill>
                <a:schemeClr val="accent6"/>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631722" y="5653706"/>
              <a:ext cx="2765501" cy="461665"/>
            </a:xfrm>
            <a:prstGeom prst="rect">
              <a:avLst/>
            </a:prstGeom>
            <a:noFill/>
          </p:spPr>
          <p:txBody>
            <a:bodyPr wrap="none" rtlCol="0">
              <a:spAutoFit/>
            </a:bodyPr>
            <a:lstStyle/>
            <a:p>
              <a:r>
                <a:rPr lang="en-US" sz="2400" b="1" dirty="0" smtClean="0">
                  <a:latin typeface="Courier New"/>
                  <a:cs typeface="Courier New"/>
                </a:rPr>
                <a:t>4. </a:t>
              </a:r>
              <a:r>
                <a:rPr lang="en-US" sz="2400" b="1" dirty="0" err="1" smtClean="0">
                  <a:latin typeface="Courier New"/>
                  <a:cs typeface="Courier New"/>
                </a:rPr>
                <a:t>Enc</a:t>
              </a:r>
              <a:r>
                <a:rPr lang="en-US" sz="2400" b="1" dirty="0" smtClean="0">
                  <a:latin typeface="Courier New"/>
                  <a:cs typeface="Courier New"/>
                </a:rPr>
                <a:t>(</a:t>
              </a:r>
              <a:r>
                <a:rPr lang="en-US" sz="2400" b="1" dirty="0" err="1" smtClean="0">
                  <a:latin typeface="Courier New"/>
                  <a:cs typeface="Courier New"/>
                </a:rPr>
                <a:t>nB;kAB</a:t>
              </a:r>
              <a:r>
                <a:rPr lang="en-US" sz="2400" b="1" dirty="0" smtClean="0">
                  <a:latin typeface="Courier New"/>
                  <a:cs typeface="Courier New"/>
                </a:rPr>
                <a:t>)</a:t>
              </a:r>
            </a:p>
          </p:txBody>
        </p:sp>
      </p:grpSp>
      <p:grpSp>
        <p:nvGrpSpPr>
          <p:cNvPr id="20" name="Group 19"/>
          <p:cNvGrpSpPr/>
          <p:nvPr/>
        </p:nvGrpSpPr>
        <p:grpSpPr>
          <a:xfrm>
            <a:off x="2478882" y="6076780"/>
            <a:ext cx="3814875" cy="526373"/>
            <a:chOff x="2478882" y="6188508"/>
            <a:chExt cx="3814875" cy="526373"/>
          </a:xfrm>
        </p:grpSpPr>
        <p:cxnSp>
          <p:nvCxnSpPr>
            <p:cNvPr id="17" name="Straight Arrow Connector 16"/>
            <p:cNvCxnSpPr/>
            <p:nvPr/>
          </p:nvCxnSpPr>
          <p:spPr>
            <a:xfrm flipV="1">
              <a:off x="2478882" y="6188508"/>
              <a:ext cx="3814875" cy="2"/>
            </a:xfrm>
            <a:prstGeom prst="straightConnector1">
              <a:avLst/>
            </a:prstGeom>
            <a:ln w="38100">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631722" y="6253216"/>
              <a:ext cx="3134191" cy="461665"/>
            </a:xfrm>
            <a:prstGeom prst="rect">
              <a:avLst/>
            </a:prstGeom>
            <a:noFill/>
          </p:spPr>
          <p:txBody>
            <a:bodyPr wrap="none" rtlCol="0">
              <a:spAutoFit/>
            </a:bodyPr>
            <a:lstStyle/>
            <a:p>
              <a:r>
                <a:rPr lang="en-US" sz="2400" b="1" dirty="0">
                  <a:latin typeface="Courier New"/>
                  <a:cs typeface="Courier New"/>
                </a:rPr>
                <a:t>5</a:t>
              </a:r>
              <a:r>
                <a:rPr lang="en-US" sz="2400" b="1" dirty="0" smtClean="0">
                  <a:latin typeface="Courier New"/>
                  <a:cs typeface="Courier New"/>
                </a:rPr>
                <a:t>. </a:t>
              </a:r>
              <a:r>
                <a:rPr lang="en-US" sz="2400" b="1" dirty="0" err="1" smtClean="0">
                  <a:latin typeface="Courier New"/>
                  <a:cs typeface="Courier New"/>
                </a:rPr>
                <a:t>Enc</a:t>
              </a:r>
              <a:r>
                <a:rPr lang="en-US" sz="2400" b="1" dirty="0" smtClean="0">
                  <a:latin typeface="Courier New"/>
                  <a:cs typeface="Courier New"/>
                </a:rPr>
                <a:t>(nB-1;kAB)</a:t>
              </a:r>
            </a:p>
          </p:txBody>
        </p:sp>
      </p:grpSp>
    </p:spTree>
    <p:extLst>
      <p:ext uri="{BB962C8B-B14F-4D97-AF65-F5344CB8AC3E}">
        <p14:creationId xmlns:p14="http://schemas.microsoft.com/office/powerpoint/2010/main" val="16081996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Authority</a:t>
            </a:r>
            <a:endParaRPr lang="en-US"/>
          </a:p>
        </p:txBody>
      </p:sp>
      <p:sp>
        <p:nvSpPr>
          <p:cNvPr id="3" name="Content Placeholder 2"/>
          <p:cNvSpPr>
            <a:spLocks noGrp="1"/>
          </p:cNvSpPr>
          <p:nvPr>
            <p:ph idx="1"/>
          </p:nvPr>
        </p:nvSpPr>
        <p:spPr/>
        <p:txBody>
          <a:bodyPr>
            <a:normAutofit lnSpcReduction="10000"/>
          </a:bodyPr>
          <a:lstStyle/>
          <a:p>
            <a:pPr marL="0" indent="0">
              <a:buNone/>
            </a:pPr>
            <a:r>
              <a:rPr lang="en-US" b="1" dirty="0" smtClean="0"/>
              <a:t>There's </a:t>
            </a:r>
            <a:r>
              <a:rPr lang="en-US" b="1" dirty="0"/>
              <a:t>no </a:t>
            </a:r>
            <a:r>
              <a:rPr lang="en-US" b="1" dirty="0" smtClean="0"/>
              <a:t>perfect solution</a:t>
            </a:r>
            <a:endParaRPr lang="en-US" b="1" dirty="0"/>
          </a:p>
          <a:p>
            <a:r>
              <a:rPr lang="en-US" dirty="0" smtClean="0">
                <a:solidFill>
                  <a:schemeClr val="accent2"/>
                </a:solidFill>
              </a:rPr>
              <a:t>Key pinning:  </a:t>
            </a:r>
            <a:r>
              <a:rPr lang="en-US" dirty="0" smtClean="0"/>
              <a:t>upon first connection to a server, client learns a set of public keys for server; in future connections, certificate must contain one of those keys</a:t>
            </a:r>
          </a:p>
          <a:p>
            <a:r>
              <a:rPr lang="en-US" dirty="0" smtClean="0">
                <a:solidFill>
                  <a:srgbClr val="4F81BD"/>
                </a:solidFill>
              </a:rPr>
              <a:t>Certificate transparency:  </a:t>
            </a:r>
            <a:r>
              <a:rPr lang="en-US" dirty="0" smtClean="0"/>
              <a:t>maintain a public log of issued certificates; require any presented certificate to be in that log; monitor log to notice misbehavior</a:t>
            </a:r>
          </a:p>
          <a:p>
            <a:r>
              <a:rPr lang="en-US" dirty="0" smtClean="0">
                <a:solidFill>
                  <a:srgbClr val="4F81BD"/>
                </a:solidFill>
              </a:rPr>
              <a:t>Certificate Authority Authorization (CAA):  </a:t>
            </a:r>
            <a:r>
              <a:rPr lang="en-US" dirty="0" smtClean="0"/>
              <a:t>piggyback on DNS system; DNS record for entity specifies allowed CAs; a good CA won’t issue cert unless they are authorized</a:t>
            </a:r>
          </a:p>
          <a:p>
            <a:r>
              <a:rPr lang="en-US" dirty="0" smtClean="0">
                <a:solidFill>
                  <a:srgbClr val="4F81BD"/>
                </a:solidFill>
              </a:rPr>
              <a:t>DNS-based Authentication of Named Entities (DANE):</a:t>
            </a:r>
            <a:r>
              <a:rPr lang="en-US" dirty="0"/>
              <a:t> </a:t>
            </a:r>
            <a:r>
              <a:rPr lang="en-US" dirty="0" smtClean="0"/>
              <a:t>piggyback like CAA; client checks whether cert comes from authorized CA</a:t>
            </a:r>
          </a:p>
        </p:txBody>
      </p:sp>
    </p:spTree>
    <p:extLst>
      <p:ext uri="{BB962C8B-B14F-4D97-AF65-F5344CB8AC3E}">
        <p14:creationId xmlns:p14="http://schemas.microsoft.com/office/powerpoint/2010/main" val="126652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 </a:t>
            </a:r>
            <a:r>
              <a:rPr lang="en-US" dirty="0" smtClean="0"/>
              <a:t>are going</a:t>
            </a:r>
            <a:r>
              <a:rPr lang="mr-IN" dirty="0" smtClean="0"/>
              <a:t>…</a:t>
            </a:r>
            <a:endParaRPr lang="en-US" dirty="0"/>
          </a:p>
        </p:txBody>
      </p:sp>
      <p:sp>
        <p:nvSpPr>
          <p:cNvPr id="3" name="Content Placeholder 2"/>
          <p:cNvSpPr>
            <a:spLocks noGrp="1"/>
          </p:cNvSpPr>
          <p:nvPr>
            <p:ph idx="1"/>
          </p:nvPr>
        </p:nvSpPr>
        <p:spPr>
          <a:xfrm>
            <a:off x="457200" y="1600200"/>
            <a:ext cx="7437863" cy="4525963"/>
          </a:xfrm>
        </p:spPr>
        <p:txBody>
          <a:bodyPr>
            <a:normAutofit/>
          </a:bodyPr>
          <a:lstStyle/>
          <a:p>
            <a:pPr marL="0" indent="0">
              <a:buNone/>
            </a:pPr>
            <a:endParaRPr lang="en-US" dirty="0" smtClean="0">
              <a:solidFill>
                <a:schemeClr val="accent3"/>
              </a:solidFill>
            </a:endParaRPr>
          </a:p>
          <a:p>
            <a:pPr marL="0" indent="0">
              <a:buNone/>
            </a:pPr>
            <a:endParaRPr lang="en-US" dirty="0">
              <a:solidFill>
                <a:schemeClr val="accent3"/>
              </a:solidFill>
            </a:endParaRPr>
          </a:p>
          <a:p>
            <a:r>
              <a:rPr lang="en-US" b="1" dirty="0">
                <a:solidFill>
                  <a:srgbClr val="000000"/>
                </a:solidFill>
              </a:rPr>
              <a:t>Authentication:  </a:t>
            </a:r>
            <a:r>
              <a:rPr lang="en-US" dirty="0">
                <a:solidFill>
                  <a:srgbClr val="000000"/>
                </a:solidFill>
              </a:rPr>
              <a:t>mechanisms that bind principals to actions</a:t>
            </a:r>
          </a:p>
          <a:p>
            <a:r>
              <a:rPr lang="en-US" b="1" dirty="0" smtClean="0">
                <a:solidFill>
                  <a:srgbClr val="000000"/>
                </a:solidFill>
              </a:rPr>
              <a:t>Authorization:  </a:t>
            </a:r>
            <a:r>
              <a:rPr lang="en-US" dirty="0" smtClean="0">
                <a:solidFill>
                  <a:srgbClr val="000000"/>
                </a:solidFill>
              </a:rPr>
              <a:t>mechanisms that govern whether actions are permitted</a:t>
            </a:r>
          </a:p>
          <a:p>
            <a:r>
              <a:rPr lang="en-US" b="1" dirty="0" smtClean="0">
                <a:solidFill>
                  <a:srgbClr val="000000"/>
                </a:solidFill>
              </a:rPr>
              <a:t>Audit:  </a:t>
            </a:r>
            <a:r>
              <a:rPr lang="en-US" dirty="0" smtClean="0">
                <a:solidFill>
                  <a:srgbClr val="000000"/>
                </a:solidFill>
              </a:rPr>
              <a:t>mechanisms that record and review actions</a:t>
            </a:r>
            <a:endParaRPr lang="en-US" dirty="0">
              <a:solidFill>
                <a:schemeClr val="accent3"/>
              </a:solidFill>
            </a:endParaRPr>
          </a:p>
          <a:p>
            <a:pPr marL="0" indent="0">
              <a:buNone/>
            </a:pPr>
            <a:endParaRPr lang="en-US" dirty="0">
              <a:solidFill>
                <a:schemeClr val="accent3"/>
              </a:solidFill>
            </a:endParaRPr>
          </a:p>
        </p:txBody>
      </p:sp>
      <p:pic>
        <p:nvPicPr>
          <p:cNvPr id="8" name="Picture 7" descr="door lock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1418" y="3143130"/>
            <a:ext cx="868544" cy="868544"/>
          </a:xfrm>
          <a:prstGeom prst="rect">
            <a:avLst/>
          </a:prstGeom>
        </p:spPr>
      </p:pic>
      <p:pic>
        <p:nvPicPr>
          <p:cNvPr id="9" name="Picture 8" descr="L-SC-Everest29-Ke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3732" y="2530951"/>
            <a:ext cx="897562" cy="448781"/>
          </a:xfrm>
          <a:prstGeom prst="rect">
            <a:avLst/>
          </a:prstGeom>
        </p:spPr>
      </p:pic>
      <p:pic>
        <p:nvPicPr>
          <p:cNvPr id="10" name="Picture 9" descr="Security-Camer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2983" y="4220848"/>
            <a:ext cx="826979" cy="696856"/>
          </a:xfrm>
          <a:prstGeom prst="rect">
            <a:avLst/>
          </a:prstGeom>
        </p:spPr>
      </p:pic>
    </p:spTree>
    <p:extLst>
      <p:ext uri="{BB962C8B-B14F-4D97-AF65-F5344CB8AC3E}">
        <p14:creationId xmlns:p14="http://schemas.microsoft.com/office/powerpoint/2010/main" val="16367180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t>
            </a:r>
            <a:r>
              <a:rPr lang="en-US" dirty="0" smtClean="0"/>
              <a:t>are going</a:t>
            </a:r>
            <a:r>
              <a:rPr lang="mr-IN" dirty="0" smtClean="0"/>
              <a:t>…</a:t>
            </a:r>
            <a:endParaRPr lang="en-US" dirty="0"/>
          </a:p>
        </p:txBody>
      </p:sp>
      <p:sp>
        <p:nvSpPr>
          <p:cNvPr id="3" name="Content Placeholder 2"/>
          <p:cNvSpPr>
            <a:spLocks noGrp="1"/>
          </p:cNvSpPr>
          <p:nvPr>
            <p:ph idx="1"/>
          </p:nvPr>
        </p:nvSpPr>
        <p:spPr>
          <a:xfrm>
            <a:off x="457200" y="3429000"/>
            <a:ext cx="8229600" cy="3048000"/>
          </a:xfrm>
        </p:spPr>
        <p:txBody>
          <a:bodyPr/>
          <a:lstStyle/>
          <a:p>
            <a:pPr lvl="1"/>
            <a:endParaRPr lang="en-US" dirty="0"/>
          </a:p>
          <a:p>
            <a:pPr lvl="1"/>
            <a:r>
              <a:rPr lang="en-US" dirty="0"/>
              <a:t>Authenticating Machines</a:t>
            </a:r>
          </a:p>
          <a:p>
            <a:pPr lvl="1"/>
            <a:r>
              <a:rPr lang="en-US" dirty="0"/>
              <a:t>Authenticating Programs</a:t>
            </a:r>
          </a:p>
          <a:p>
            <a:pPr lvl="1"/>
            <a:r>
              <a:rPr lang="en-US" dirty="0" smtClean="0"/>
              <a:t>Authenticating Humans</a:t>
            </a:r>
            <a:endParaRPr lang="en-US" dirty="0"/>
          </a:p>
        </p:txBody>
      </p:sp>
      <p:sp>
        <p:nvSpPr>
          <p:cNvPr id="4" name="Content Placeholder 2"/>
          <p:cNvSpPr txBox="1">
            <a:spLocks/>
          </p:cNvSpPr>
          <p:nvPr/>
        </p:nvSpPr>
        <p:spPr>
          <a:xfrm>
            <a:off x="457200" y="1600201"/>
            <a:ext cx="7437863" cy="1828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endParaRPr lang="en-US" dirty="0" smtClean="0">
              <a:solidFill>
                <a:schemeClr val="accent3"/>
              </a:solidFill>
            </a:endParaRPr>
          </a:p>
          <a:p>
            <a:pPr marL="0" indent="0">
              <a:buFont typeface="Arial" pitchFamily="34" charset="0"/>
              <a:buNone/>
            </a:pPr>
            <a:endParaRPr lang="en-US" dirty="0" smtClean="0">
              <a:solidFill>
                <a:schemeClr val="accent3"/>
              </a:solidFill>
            </a:endParaRPr>
          </a:p>
          <a:p>
            <a:r>
              <a:rPr lang="en-US" b="1" dirty="0" smtClean="0">
                <a:solidFill>
                  <a:srgbClr val="000000"/>
                </a:solidFill>
              </a:rPr>
              <a:t>Authentication:  </a:t>
            </a:r>
            <a:r>
              <a:rPr lang="en-US" dirty="0" smtClean="0">
                <a:solidFill>
                  <a:srgbClr val="000000"/>
                </a:solidFill>
              </a:rPr>
              <a:t>mechanisms that bind principals to actions</a:t>
            </a:r>
          </a:p>
          <a:p>
            <a:pPr marL="0" indent="0">
              <a:buFont typeface="Arial" pitchFamily="34" charset="0"/>
              <a:buNone/>
            </a:pPr>
            <a:endParaRPr lang="en-US" dirty="0">
              <a:solidFill>
                <a:schemeClr val="accent3"/>
              </a:solidFill>
            </a:endParaRPr>
          </a:p>
        </p:txBody>
      </p:sp>
      <p:pic>
        <p:nvPicPr>
          <p:cNvPr id="5" name="Picture 4" descr="L-SC-Everest29-Ke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3732" y="2530951"/>
            <a:ext cx="897562" cy="448781"/>
          </a:xfrm>
          <a:prstGeom prst="rect">
            <a:avLst/>
          </a:prstGeom>
        </p:spPr>
      </p:pic>
    </p:spTree>
    <p:extLst>
      <p:ext uri="{BB962C8B-B14F-4D97-AF65-F5344CB8AC3E}">
        <p14:creationId xmlns:p14="http://schemas.microsoft.com/office/powerpoint/2010/main" val="120146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1" end="1"/>
                                            </p:txEl>
                                          </p:spTgt>
                                        </p:tgtEl>
                                        <p:attrNameLst>
                                          <p:attrName>style.opacity</p:attrName>
                                        </p:attrNameLst>
                                      </p:cBhvr>
                                      <p:to>
                                        <p:strVal val="0.5"/>
                                      </p:to>
                                    </p:set>
                                    <p:animEffect filter="image" prLst="opacity: 0.5">
                                      <p:cBhvr rctx="IE">
                                        <p:cTn id="7" dur="indefinite"/>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3">
                                            <p:txEl>
                                              <p:pRg st="2" end="2"/>
                                            </p:txEl>
                                          </p:spTgt>
                                        </p:tgtEl>
                                        <p:attrNameLst>
                                          <p:attrName>style.opacity</p:attrName>
                                        </p:attrNameLst>
                                      </p:cBhvr>
                                      <p:to>
                                        <p:strVal val="0.5"/>
                                      </p:to>
                                    </p:set>
                                    <p:animEffect filter="image" prLst="opacity: 0.5">
                                      <p:cBhvr rctx="IE">
                                        <p:cTn id="12" dur="indefinite"/>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nodeType="clickEffect">
                                  <p:stCondLst>
                                    <p:cond delay="0"/>
                                  </p:stCondLst>
                                  <p:childTnLst>
                                    <p:set>
                                      <p:cBhvr rctx="PPT">
                                        <p:cTn id="16" dur="indefinite"/>
                                        <p:tgtEl>
                                          <p:spTgt spid="3">
                                            <p:txEl>
                                              <p:pRg st="3" end="3"/>
                                            </p:txEl>
                                          </p:spTgt>
                                        </p:tgtEl>
                                        <p:attrNameLst>
                                          <p:attrName>style.opacity</p:attrName>
                                        </p:attrNameLst>
                                      </p:cBhvr>
                                      <p:to>
                                        <p:strVal val="0.5"/>
                                      </p:to>
                                    </p:set>
                                    <p:animEffect filter="image" prLst="opacity: 0.5">
                                      <p:cBhvr rctx="IE">
                                        <p:cTn id="17" dur="indefinite"/>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Authentication Techniques</a:t>
            </a:r>
            <a:endParaRPr lang="en-US" dirty="0"/>
          </a:p>
        </p:txBody>
      </p:sp>
      <p:pic>
        <p:nvPicPr>
          <p:cNvPr id="4" name="Picture 3" descr="Fingerprintforcriminologystub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784" y="2631830"/>
            <a:ext cx="1368778" cy="2030884"/>
          </a:xfrm>
          <a:prstGeom prst="rect">
            <a:avLst/>
          </a:prstGeom>
        </p:spPr>
      </p:pic>
      <p:sp>
        <p:nvSpPr>
          <p:cNvPr id="5" name="Content Placeholder 2"/>
          <p:cNvSpPr txBox="1">
            <a:spLocks/>
          </p:cNvSpPr>
          <p:nvPr/>
        </p:nvSpPr>
        <p:spPr>
          <a:xfrm>
            <a:off x="4462448" y="2224314"/>
            <a:ext cx="2819400" cy="269351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endParaRPr lang="en-US" dirty="0" smtClean="0"/>
          </a:p>
          <a:p>
            <a:pPr marL="914400" lvl="1" indent="-514350">
              <a:buFont typeface="+mj-lt"/>
              <a:buAutoNum type="arabicPeriod"/>
            </a:pPr>
            <a:r>
              <a:rPr lang="de-DE" dirty="0" smtClean="0"/>
              <a:t>123456  </a:t>
            </a:r>
          </a:p>
          <a:p>
            <a:pPr marL="914400" lvl="1" indent="-514350">
              <a:buFont typeface="+mj-lt"/>
              <a:buAutoNum type="arabicPeriod"/>
            </a:pPr>
            <a:r>
              <a:rPr lang="de-DE" dirty="0" err="1" smtClean="0"/>
              <a:t>password</a:t>
            </a:r>
            <a:r>
              <a:rPr lang="de-DE" dirty="0" smtClean="0"/>
              <a:t>  </a:t>
            </a:r>
          </a:p>
          <a:p>
            <a:pPr marL="914400" lvl="1" indent="-514350">
              <a:buFont typeface="+mj-lt"/>
              <a:buAutoNum type="arabicPeriod"/>
            </a:pPr>
            <a:r>
              <a:rPr lang="de-DE" dirty="0" smtClean="0"/>
              <a:t>12345678</a:t>
            </a:r>
          </a:p>
          <a:p>
            <a:pPr marL="914400" lvl="1" indent="-514350">
              <a:buFont typeface="+mj-lt"/>
              <a:buAutoNum type="arabicPeriod"/>
            </a:pPr>
            <a:r>
              <a:rPr lang="de-DE" dirty="0" err="1" smtClean="0"/>
              <a:t>qwerty</a:t>
            </a:r>
            <a:endParaRPr lang="de-DE" dirty="0" smtClean="0"/>
          </a:p>
          <a:p>
            <a:pPr marL="914400" lvl="1" indent="-514350">
              <a:buFont typeface="+mj-lt"/>
              <a:buAutoNum type="arabicPeriod"/>
            </a:pPr>
            <a:r>
              <a:rPr lang="de-DE" dirty="0" smtClean="0"/>
              <a:t>12345</a:t>
            </a:r>
          </a:p>
          <a:p>
            <a:pPr marL="0" indent="0">
              <a:buFont typeface="Arial" pitchFamily="34" charset="0"/>
              <a:buNone/>
            </a:pPr>
            <a:endParaRPr lang="de-DE" dirty="0" smtClean="0"/>
          </a:p>
          <a:p>
            <a:pPr marL="914400" lvl="1" indent="-514350">
              <a:buFont typeface="+mj-lt"/>
              <a:buAutoNum type="arabicPeriod"/>
            </a:pPr>
            <a:endParaRPr lang="en-US" dirty="0"/>
          </a:p>
        </p:txBody>
      </p:sp>
      <p:pic>
        <p:nvPicPr>
          <p:cNvPr id="6" name="Picture 5" descr="SID700.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8984" y="3012830"/>
            <a:ext cx="2022616" cy="1116484"/>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9032" r="7739"/>
          <a:stretch/>
        </p:blipFill>
        <p:spPr>
          <a:xfrm flipH="1">
            <a:off x="76200" y="2631830"/>
            <a:ext cx="2777984" cy="1947675"/>
          </a:xfrm>
          <a:prstGeom prst="rect">
            <a:avLst/>
          </a:prstGeom>
        </p:spPr>
      </p:pic>
    </p:spTree>
    <p:extLst>
      <p:ext uri="{BB962C8B-B14F-4D97-AF65-F5344CB8AC3E}">
        <p14:creationId xmlns:p14="http://schemas.microsoft.com/office/powerpoint/2010/main" val="36601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authentication goes wrong</a:t>
            </a:r>
            <a:r>
              <a:rPr lang="mr-IN"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8250" y="1974850"/>
            <a:ext cx="4127500" cy="4127500"/>
          </a:xfrm>
        </p:spPr>
      </p:pic>
    </p:spTree>
    <p:extLst>
      <p:ext uri="{BB962C8B-B14F-4D97-AF65-F5344CB8AC3E}">
        <p14:creationId xmlns:p14="http://schemas.microsoft.com/office/powerpoint/2010/main" val="2067155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SSL/TLS Handshake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524000"/>
            <a:ext cx="947737" cy="10668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8082" y="1496831"/>
            <a:ext cx="1005436" cy="1066800"/>
          </a:xfrm>
          <a:prstGeom prst="rect">
            <a:avLst/>
          </a:prstGeom>
        </p:spPr>
      </p:pic>
      <p:cxnSp>
        <p:nvCxnSpPr>
          <p:cNvPr id="6" name="Straight Connector 5"/>
          <p:cNvCxnSpPr/>
          <p:nvPr/>
        </p:nvCxnSpPr>
        <p:spPr>
          <a:xfrm>
            <a:off x="2286000" y="2590800"/>
            <a:ext cx="0" cy="411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Straight Connector 6"/>
          <p:cNvCxnSpPr/>
          <p:nvPr/>
        </p:nvCxnSpPr>
        <p:spPr>
          <a:xfrm>
            <a:off x="6477000" y="2563631"/>
            <a:ext cx="0" cy="4141969"/>
          </a:xfrm>
          <a:prstGeom prst="line">
            <a:avLst/>
          </a:prstGeom>
        </p:spPr>
        <p:style>
          <a:lnRef idx="3">
            <a:schemeClr val="accent1"/>
          </a:lnRef>
          <a:fillRef idx="0">
            <a:schemeClr val="accent1"/>
          </a:fillRef>
          <a:effectRef idx="2">
            <a:schemeClr val="accent1"/>
          </a:effectRef>
          <a:fontRef idx="minor">
            <a:schemeClr val="tx1"/>
          </a:fontRef>
        </p:style>
      </p:cxnSp>
      <p:grpSp>
        <p:nvGrpSpPr>
          <p:cNvPr id="23" name="Group 22"/>
          <p:cNvGrpSpPr/>
          <p:nvPr/>
        </p:nvGrpSpPr>
        <p:grpSpPr>
          <a:xfrm>
            <a:off x="2286000" y="2563631"/>
            <a:ext cx="4191000" cy="369332"/>
            <a:chOff x="2286000" y="2563631"/>
            <a:chExt cx="4191000" cy="369332"/>
          </a:xfrm>
        </p:grpSpPr>
        <p:cxnSp>
          <p:nvCxnSpPr>
            <p:cNvPr id="9" name="Straight Arrow Connector 8"/>
            <p:cNvCxnSpPr/>
            <p:nvPr/>
          </p:nvCxnSpPr>
          <p:spPr>
            <a:xfrm>
              <a:off x="2286000" y="2895600"/>
              <a:ext cx="41910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3429000" y="2563631"/>
              <a:ext cx="1300356" cy="369332"/>
            </a:xfrm>
            <a:prstGeom prst="rect">
              <a:avLst/>
            </a:prstGeom>
            <a:noFill/>
          </p:spPr>
          <p:txBody>
            <a:bodyPr wrap="none" rtlCol="0">
              <a:spAutoFit/>
            </a:bodyPr>
            <a:lstStyle/>
            <a:p>
              <a:r>
                <a:rPr lang="en-US" smtClean="0">
                  <a:solidFill>
                    <a:schemeClr val="accent2"/>
                  </a:solidFill>
                </a:rPr>
                <a:t>ClientHello</a:t>
              </a:r>
              <a:endParaRPr lang="en-US" dirty="0">
                <a:solidFill>
                  <a:schemeClr val="accent2"/>
                </a:solidFill>
              </a:endParaRPr>
            </a:p>
          </p:txBody>
        </p:sp>
      </p:grpSp>
      <p:grpSp>
        <p:nvGrpSpPr>
          <p:cNvPr id="24" name="Group 23"/>
          <p:cNvGrpSpPr/>
          <p:nvPr/>
        </p:nvGrpSpPr>
        <p:grpSpPr>
          <a:xfrm>
            <a:off x="2286000" y="3087420"/>
            <a:ext cx="4191000" cy="369332"/>
            <a:chOff x="2286000" y="3087420"/>
            <a:chExt cx="4191000" cy="369332"/>
          </a:xfrm>
        </p:grpSpPr>
        <p:cxnSp>
          <p:nvCxnSpPr>
            <p:cNvPr id="11" name="Straight Arrow Connector 10"/>
            <p:cNvCxnSpPr/>
            <p:nvPr/>
          </p:nvCxnSpPr>
          <p:spPr>
            <a:xfrm>
              <a:off x="2286000" y="3419389"/>
              <a:ext cx="4191000" cy="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3429000" y="3087420"/>
              <a:ext cx="1390124" cy="369332"/>
            </a:xfrm>
            <a:prstGeom prst="rect">
              <a:avLst/>
            </a:prstGeom>
            <a:noFill/>
          </p:spPr>
          <p:txBody>
            <a:bodyPr wrap="none" rtlCol="0">
              <a:spAutoFit/>
            </a:bodyPr>
            <a:lstStyle/>
            <a:p>
              <a:r>
                <a:rPr lang="en-US" dirty="0" err="1" smtClean="0">
                  <a:solidFill>
                    <a:schemeClr val="accent2"/>
                  </a:solidFill>
                </a:rPr>
                <a:t>ServerHello</a:t>
              </a:r>
              <a:endParaRPr lang="en-US" dirty="0">
                <a:solidFill>
                  <a:schemeClr val="accent2"/>
                </a:solidFill>
              </a:endParaRPr>
            </a:p>
          </p:txBody>
        </p:sp>
      </p:grpSp>
      <p:grpSp>
        <p:nvGrpSpPr>
          <p:cNvPr id="25" name="Group 24"/>
          <p:cNvGrpSpPr/>
          <p:nvPr/>
        </p:nvGrpSpPr>
        <p:grpSpPr>
          <a:xfrm>
            <a:off x="2286000" y="3617433"/>
            <a:ext cx="4191000" cy="369332"/>
            <a:chOff x="2286000" y="3617433"/>
            <a:chExt cx="4191000" cy="369332"/>
          </a:xfrm>
        </p:grpSpPr>
        <p:cxnSp>
          <p:nvCxnSpPr>
            <p:cNvPr id="13" name="Straight Arrow Connector 12"/>
            <p:cNvCxnSpPr/>
            <p:nvPr/>
          </p:nvCxnSpPr>
          <p:spPr>
            <a:xfrm>
              <a:off x="2286000" y="3949402"/>
              <a:ext cx="4191000" cy="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3429000" y="3617433"/>
              <a:ext cx="2287806" cy="369332"/>
            </a:xfrm>
            <a:prstGeom prst="rect">
              <a:avLst/>
            </a:prstGeom>
            <a:noFill/>
          </p:spPr>
          <p:txBody>
            <a:bodyPr wrap="none" rtlCol="0">
              <a:spAutoFit/>
            </a:bodyPr>
            <a:lstStyle/>
            <a:p>
              <a:r>
                <a:rPr lang="en-US" dirty="0" err="1" smtClean="0">
                  <a:solidFill>
                    <a:schemeClr val="accent2"/>
                  </a:solidFill>
                </a:rPr>
                <a:t>ServerKeyExchange</a:t>
              </a:r>
              <a:endParaRPr lang="en-US" dirty="0">
                <a:solidFill>
                  <a:schemeClr val="accent2"/>
                </a:solidFill>
              </a:endParaRPr>
            </a:p>
          </p:txBody>
        </p:sp>
      </p:grpSp>
      <p:grpSp>
        <p:nvGrpSpPr>
          <p:cNvPr id="26" name="Group 25"/>
          <p:cNvGrpSpPr/>
          <p:nvPr/>
        </p:nvGrpSpPr>
        <p:grpSpPr>
          <a:xfrm>
            <a:off x="2286000" y="4131248"/>
            <a:ext cx="4191000" cy="369332"/>
            <a:chOff x="2286000" y="4131248"/>
            <a:chExt cx="4191000" cy="369332"/>
          </a:xfrm>
        </p:grpSpPr>
        <p:cxnSp>
          <p:nvCxnSpPr>
            <p:cNvPr id="15" name="Straight Arrow Connector 14"/>
            <p:cNvCxnSpPr/>
            <p:nvPr/>
          </p:nvCxnSpPr>
          <p:spPr>
            <a:xfrm>
              <a:off x="2286000" y="4463217"/>
              <a:ext cx="41910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3429000" y="4131248"/>
              <a:ext cx="2198038" cy="369332"/>
            </a:xfrm>
            <a:prstGeom prst="rect">
              <a:avLst/>
            </a:prstGeom>
            <a:noFill/>
          </p:spPr>
          <p:txBody>
            <a:bodyPr wrap="none" rtlCol="0">
              <a:spAutoFit/>
            </a:bodyPr>
            <a:lstStyle/>
            <a:p>
              <a:r>
                <a:rPr lang="en-US" dirty="0" err="1" smtClean="0">
                  <a:solidFill>
                    <a:schemeClr val="accent2"/>
                  </a:solidFill>
                </a:rPr>
                <a:t>ClientKeyExchange</a:t>
              </a:r>
              <a:endParaRPr lang="en-US" dirty="0">
                <a:solidFill>
                  <a:schemeClr val="accent2"/>
                </a:solidFill>
              </a:endParaRPr>
            </a:p>
          </p:txBody>
        </p:sp>
      </p:grpSp>
      <p:sp>
        <p:nvSpPr>
          <p:cNvPr id="17" name="TextBox 16"/>
          <p:cNvSpPr txBox="1"/>
          <p:nvPr/>
        </p:nvSpPr>
        <p:spPr>
          <a:xfrm>
            <a:off x="388163" y="2630269"/>
            <a:ext cx="173269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Version, cipher suites, nonce</a:t>
            </a:r>
            <a:endParaRPr lang="en-US" dirty="0"/>
          </a:p>
        </p:txBody>
      </p:sp>
      <p:sp>
        <p:nvSpPr>
          <p:cNvPr id="18" name="TextBox 17"/>
          <p:cNvSpPr txBox="1"/>
          <p:nvPr/>
        </p:nvSpPr>
        <p:spPr>
          <a:xfrm>
            <a:off x="6725506" y="2743200"/>
            <a:ext cx="1732694"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Version, cipher suite, nonce,</a:t>
            </a:r>
          </a:p>
          <a:p>
            <a:r>
              <a:rPr lang="en-US" dirty="0" smtClean="0"/>
              <a:t>certificate</a:t>
            </a:r>
            <a:endParaRPr lang="en-US" dirty="0"/>
          </a:p>
        </p:txBody>
      </p:sp>
      <p:sp>
        <p:nvSpPr>
          <p:cNvPr id="20" name="TextBox 19"/>
          <p:cNvSpPr txBox="1"/>
          <p:nvPr/>
        </p:nvSpPr>
        <p:spPr>
          <a:xfrm>
            <a:off x="388163" y="4763869"/>
            <a:ext cx="173269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Compute master secret</a:t>
            </a:r>
            <a:endParaRPr lang="en-US" dirty="0"/>
          </a:p>
        </p:txBody>
      </p:sp>
      <p:sp>
        <p:nvSpPr>
          <p:cNvPr id="21" name="TextBox 20"/>
          <p:cNvSpPr txBox="1"/>
          <p:nvPr/>
        </p:nvSpPr>
        <p:spPr>
          <a:xfrm>
            <a:off x="6768082" y="4763869"/>
            <a:ext cx="173269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Compute master secret</a:t>
            </a:r>
            <a:endParaRPr lang="en-US" dirty="0"/>
          </a:p>
        </p:txBody>
      </p:sp>
      <p:sp>
        <p:nvSpPr>
          <p:cNvPr id="22" name="TextBox 21"/>
          <p:cNvSpPr txBox="1"/>
          <p:nvPr/>
        </p:nvSpPr>
        <p:spPr>
          <a:xfrm>
            <a:off x="6725506" y="3766644"/>
            <a:ext cx="173269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(optional)</a:t>
            </a:r>
            <a:endParaRPr lang="en-US" dirty="0"/>
          </a:p>
        </p:txBody>
      </p:sp>
      <p:grpSp>
        <p:nvGrpSpPr>
          <p:cNvPr id="27" name="Group 26"/>
          <p:cNvGrpSpPr/>
          <p:nvPr/>
        </p:nvGrpSpPr>
        <p:grpSpPr>
          <a:xfrm>
            <a:off x="2286000" y="5181600"/>
            <a:ext cx="4191000" cy="369332"/>
            <a:chOff x="2286000" y="2563631"/>
            <a:chExt cx="4191000" cy="369332"/>
          </a:xfrm>
        </p:grpSpPr>
        <p:cxnSp>
          <p:nvCxnSpPr>
            <p:cNvPr id="28" name="Straight Arrow Connector 27"/>
            <p:cNvCxnSpPr/>
            <p:nvPr/>
          </p:nvCxnSpPr>
          <p:spPr>
            <a:xfrm>
              <a:off x="2286000" y="2895600"/>
              <a:ext cx="41910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9" name="TextBox 28"/>
            <p:cNvSpPr txBox="1"/>
            <p:nvPr/>
          </p:nvSpPr>
          <p:spPr>
            <a:xfrm>
              <a:off x="3429000" y="2563631"/>
              <a:ext cx="2198038" cy="369332"/>
            </a:xfrm>
            <a:prstGeom prst="rect">
              <a:avLst/>
            </a:prstGeom>
            <a:noFill/>
          </p:spPr>
          <p:txBody>
            <a:bodyPr wrap="none" rtlCol="0">
              <a:spAutoFit/>
            </a:bodyPr>
            <a:lstStyle/>
            <a:p>
              <a:r>
                <a:rPr lang="en-US" dirty="0" err="1" smtClean="0">
                  <a:solidFill>
                    <a:schemeClr val="accent2"/>
                  </a:solidFill>
                </a:rPr>
                <a:t>ChangeCipherSpec</a:t>
              </a:r>
              <a:endParaRPr lang="en-US" dirty="0">
                <a:solidFill>
                  <a:schemeClr val="accent2"/>
                </a:solidFill>
              </a:endParaRPr>
            </a:p>
          </p:txBody>
        </p:sp>
      </p:grpSp>
      <p:grpSp>
        <p:nvGrpSpPr>
          <p:cNvPr id="30" name="Group 29"/>
          <p:cNvGrpSpPr/>
          <p:nvPr/>
        </p:nvGrpSpPr>
        <p:grpSpPr>
          <a:xfrm>
            <a:off x="2286000" y="5705389"/>
            <a:ext cx="4191000" cy="369332"/>
            <a:chOff x="2286000" y="3087420"/>
            <a:chExt cx="4191000" cy="369332"/>
          </a:xfrm>
        </p:grpSpPr>
        <p:cxnSp>
          <p:nvCxnSpPr>
            <p:cNvPr id="31" name="Straight Arrow Connector 30"/>
            <p:cNvCxnSpPr/>
            <p:nvPr/>
          </p:nvCxnSpPr>
          <p:spPr>
            <a:xfrm>
              <a:off x="2286000" y="3419389"/>
              <a:ext cx="4191000" cy="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32" name="TextBox 31"/>
            <p:cNvSpPr txBox="1"/>
            <p:nvPr/>
          </p:nvSpPr>
          <p:spPr>
            <a:xfrm>
              <a:off x="3429000" y="3087420"/>
              <a:ext cx="2198038" cy="369332"/>
            </a:xfrm>
            <a:prstGeom prst="rect">
              <a:avLst/>
            </a:prstGeom>
            <a:noFill/>
          </p:spPr>
          <p:txBody>
            <a:bodyPr wrap="none" rtlCol="0">
              <a:spAutoFit/>
            </a:bodyPr>
            <a:lstStyle/>
            <a:p>
              <a:r>
                <a:rPr lang="en-US" dirty="0" err="1" smtClean="0">
                  <a:solidFill>
                    <a:schemeClr val="accent2"/>
                  </a:solidFill>
                </a:rPr>
                <a:t>ChangeCipherSpec</a:t>
              </a:r>
              <a:endParaRPr lang="en-US" dirty="0">
                <a:solidFill>
                  <a:schemeClr val="accent2"/>
                </a:solidFill>
              </a:endParaRPr>
            </a:p>
          </p:txBody>
        </p:sp>
      </p:grpSp>
      <p:grpSp>
        <p:nvGrpSpPr>
          <p:cNvPr id="33" name="Group 32"/>
          <p:cNvGrpSpPr/>
          <p:nvPr/>
        </p:nvGrpSpPr>
        <p:grpSpPr>
          <a:xfrm>
            <a:off x="2286000" y="6246242"/>
            <a:ext cx="4191000" cy="369332"/>
            <a:chOff x="2286000" y="2577921"/>
            <a:chExt cx="4191000" cy="369332"/>
          </a:xfrm>
        </p:grpSpPr>
        <p:cxnSp>
          <p:nvCxnSpPr>
            <p:cNvPr id="34" name="Straight Arrow Connector 33"/>
            <p:cNvCxnSpPr/>
            <p:nvPr/>
          </p:nvCxnSpPr>
          <p:spPr>
            <a:xfrm>
              <a:off x="2286000" y="2895600"/>
              <a:ext cx="4191000" cy="0"/>
            </a:xfrm>
            <a:prstGeom prst="straightConnector1">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cxnSp>
        <p:sp>
          <p:nvSpPr>
            <p:cNvPr id="35" name="TextBox 34"/>
            <p:cNvSpPr txBox="1"/>
            <p:nvPr/>
          </p:nvSpPr>
          <p:spPr>
            <a:xfrm>
              <a:off x="3429000" y="2577921"/>
              <a:ext cx="2339102" cy="369332"/>
            </a:xfrm>
            <a:prstGeom prst="rect">
              <a:avLst/>
            </a:prstGeom>
            <a:noFill/>
          </p:spPr>
          <p:txBody>
            <a:bodyPr wrap="none" rtlCol="0">
              <a:spAutoFit/>
            </a:bodyPr>
            <a:lstStyle/>
            <a:p>
              <a:r>
                <a:rPr lang="en-US" smtClean="0"/>
                <a:t>Encrypted Messages</a:t>
              </a:r>
              <a:endParaRPr lang="en-US" dirty="0"/>
            </a:p>
          </p:txBody>
        </p:sp>
      </p:grpSp>
    </p:spTree>
    <p:extLst>
      <p:ext uri="{BB962C8B-B14F-4D97-AF65-F5344CB8AC3E}">
        <p14:creationId xmlns:p14="http://schemas.microsoft.com/office/powerpoint/2010/main" val="1884564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SSL/TLS Handshake</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524000"/>
            <a:ext cx="947737" cy="1066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8082" y="1496831"/>
            <a:ext cx="1005436" cy="1066800"/>
          </a:xfrm>
          <a:prstGeom prst="rect">
            <a:avLst/>
          </a:prstGeom>
        </p:spPr>
      </p:pic>
      <p:cxnSp>
        <p:nvCxnSpPr>
          <p:cNvPr id="6" name="Straight Connector 5"/>
          <p:cNvCxnSpPr/>
          <p:nvPr/>
        </p:nvCxnSpPr>
        <p:spPr>
          <a:xfrm>
            <a:off x="2286000" y="2590800"/>
            <a:ext cx="0" cy="411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Straight Connector 6"/>
          <p:cNvCxnSpPr/>
          <p:nvPr/>
        </p:nvCxnSpPr>
        <p:spPr>
          <a:xfrm>
            <a:off x="6477000" y="2563631"/>
            <a:ext cx="0" cy="4141969"/>
          </a:xfrm>
          <a:prstGeom prst="line">
            <a:avLst/>
          </a:prstGeom>
        </p:spPr>
        <p:style>
          <a:lnRef idx="3">
            <a:schemeClr val="accent1"/>
          </a:lnRef>
          <a:fillRef idx="0">
            <a:schemeClr val="accent1"/>
          </a:fillRef>
          <a:effectRef idx="2">
            <a:schemeClr val="accent1"/>
          </a:effectRef>
          <a:fontRef idx="minor">
            <a:schemeClr val="tx1"/>
          </a:fontRef>
        </p:style>
      </p:cxnSp>
      <p:grpSp>
        <p:nvGrpSpPr>
          <p:cNvPr id="23" name="Group 22"/>
          <p:cNvGrpSpPr/>
          <p:nvPr/>
        </p:nvGrpSpPr>
        <p:grpSpPr>
          <a:xfrm>
            <a:off x="2286000" y="2563631"/>
            <a:ext cx="4191000" cy="369332"/>
            <a:chOff x="2286000" y="2563631"/>
            <a:chExt cx="4191000" cy="369332"/>
          </a:xfrm>
        </p:grpSpPr>
        <p:cxnSp>
          <p:nvCxnSpPr>
            <p:cNvPr id="9" name="Straight Arrow Connector 8"/>
            <p:cNvCxnSpPr/>
            <p:nvPr/>
          </p:nvCxnSpPr>
          <p:spPr>
            <a:xfrm>
              <a:off x="2286000" y="2895600"/>
              <a:ext cx="41910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3429000" y="2563631"/>
              <a:ext cx="1633781" cy="369332"/>
            </a:xfrm>
            <a:prstGeom prst="rect">
              <a:avLst/>
            </a:prstGeom>
            <a:noFill/>
          </p:spPr>
          <p:txBody>
            <a:bodyPr wrap="none" rtlCol="0">
              <a:spAutoFit/>
            </a:bodyPr>
            <a:lstStyle/>
            <a:p>
              <a:r>
                <a:rPr lang="en-US" dirty="0" err="1" smtClean="0">
                  <a:solidFill>
                    <a:schemeClr val="accent2"/>
                  </a:solidFill>
                </a:rPr>
                <a:t>rC</a:t>
              </a:r>
              <a:r>
                <a:rPr lang="en-US" dirty="0" smtClean="0">
                  <a:solidFill>
                    <a:schemeClr val="accent2"/>
                  </a:solidFill>
                </a:rPr>
                <a:t>, [ECDH,</a:t>
              </a:r>
              <a:r>
                <a:rPr lang="mr-IN" dirty="0" smtClean="0">
                  <a:solidFill>
                    <a:schemeClr val="accent2"/>
                  </a:solidFill>
                </a:rPr>
                <a:t>…</a:t>
              </a:r>
              <a:r>
                <a:rPr lang="en-US" dirty="0" smtClean="0">
                  <a:solidFill>
                    <a:schemeClr val="accent2"/>
                  </a:solidFill>
                </a:rPr>
                <a:t>]</a:t>
              </a:r>
              <a:endParaRPr lang="en-US" dirty="0">
                <a:solidFill>
                  <a:schemeClr val="accent2"/>
                </a:solidFill>
              </a:endParaRPr>
            </a:p>
          </p:txBody>
        </p:sp>
      </p:grpSp>
      <p:grpSp>
        <p:nvGrpSpPr>
          <p:cNvPr id="24" name="Group 23"/>
          <p:cNvGrpSpPr/>
          <p:nvPr/>
        </p:nvGrpSpPr>
        <p:grpSpPr>
          <a:xfrm>
            <a:off x="2286000" y="3087420"/>
            <a:ext cx="4191000" cy="369332"/>
            <a:chOff x="2286000" y="3087420"/>
            <a:chExt cx="4191000" cy="369332"/>
          </a:xfrm>
        </p:grpSpPr>
        <p:cxnSp>
          <p:nvCxnSpPr>
            <p:cNvPr id="11" name="Straight Arrow Connector 10"/>
            <p:cNvCxnSpPr/>
            <p:nvPr/>
          </p:nvCxnSpPr>
          <p:spPr>
            <a:xfrm>
              <a:off x="2286000" y="3419389"/>
              <a:ext cx="4191000" cy="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3429000" y="3087420"/>
              <a:ext cx="1992853" cy="369332"/>
            </a:xfrm>
            <a:prstGeom prst="rect">
              <a:avLst/>
            </a:prstGeom>
            <a:noFill/>
          </p:spPr>
          <p:txBody>
            <a:bodyPr wrap="none" rtlCol="0">
              <a:spAutoFit/>
            </a:bodyPr>
            <a:lstStyle/>
            <a:p>
              <a:r>
                <a:rPr lang="en-US" dirty="0" err="1" smtClean="0">
                  <a:solidFill>
                    <a:schemeClr val="accent2"/>
                  </a:solidFill>
                </a:rPr>
                <a:t>rS</a:t>
              </a:r>
              <a:r>
                <a:rPr lang="en-US" dirty="0" smtClean="0">
                  <a:solidFill>
                    <a:schemeClr val="accent2"/>
                  </a:solidFill>
                </a:rPr>
                <a:t>, ECDH, </a:t>
              </a:r>
              <a:r>
                <a:rPr lang="en-US" dirty="0" err="1" smtClean="0">
                  <a:solidFill>
                    <a:schemeClr val="accent2"/>
                  </a:solidFill>
                </a:rPr>
                <a:t>cert_S</a:t>
              </a:r>
              <a:endParaRPr lang="en-US" dirty="0">
                <a:solidFill>
                  <a:schemeClr val="accent2"/>
                </a:solidFill>
              </a:endParaRPr>
            </a:p>
          </p:txBody>
        </p:sp>
      </p:grpSp>
      <p:grpSp>
        <p:nvGrpSpPr>
          <p:cNvPr id="26" name="Group 25"/>
          <p:cNvGrpSpPr/>
          <p:nvPr/>
        </p:nvGrpSpPr>
        <p:grpSpPr>
          <a:xfrm>
            <a:off x="2286000" y="4103533"/>
            <a:ext cx="4191000" cy="369332"/>
            <a:chOff x="2286000" y="4103533"/>
            <a:chExt cx="4191000" cy="369332"/>
          </a:xfrm>
        </p:grpSpPr>
        <p:cxnSp>
          <p:nvCxnSpPr>
            <p:cNvPr id="15" name="Straight Arrow Connector 14"/>
            <p:cNvCxnSpPr/>
            <p:nvPr/>
          </p:nvCxnSpPr>
          <p:spPr>
            <a:xfrm>
              <a:off x="2286000" y="4456034"/>
              <a:ext cx="41910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3429000" y="4103533"/>
                  <a:ext cx="5132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chemeClr val="accent2"/>
                                </a:solidFill>
                                <a:latin typeface="Cambria Math" charset="0"/>
                              </a:rPr>
                            </m:ctrlPr>
                          </m:sSupPr>
                          <m:e>
                            <m:r>
                              <a:rPr lang="en-US" i="1">
                                <a:solidFill>
                                  <a:schemeClr val="accent2"/>
                                </a:solidFill>
                                <a:latin typeface="Cambria Math" charset="0"/>
                              </a:rPr>
                              <m:t>𝑔</m:t>
                            </m:r>
                          </m:e>
                          <m:sup>
                            <m:r>
                              <a:rPr lang="en-US" b="0" i="1" smtClean="0">
                                <a:solidFill>
                                  <a:schemeClr val="accent2"/>
                                </a:solidFill>
                                <a:latin typeface="Cambria Math" charset="0"/>
                              </a:rPr>
                              <m:t>𝑎</m:t>
                            </m:r>
                          </m:sup>
                        </m:sSup>
                      </m:oMath>
                    </m:oMathPara>
                  </a14:m>
                  <a:endParaRPr lang="en-US" dirty="0">
                    <a:solidFill>
                      <a:schemeClr val="accent2"/>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429000" y="4103533"/>
                  <a:ext cx="513281" cy="369332"/>
                </a:xfrm>
                <a:prstGeom prst="rect">
                  <a:avLst/>
                </a:prstGeom>
                <a:blipFill rotWithShape="0">
                  <a:blip r:embed="rId5"/>
                  <a:stretch>
                    <a:fillRect b="-6557"/>
                  </a:stretch>
                </a:blipFill>
              </p:spPr>
              <p:txBody>
                <a:bodyPr/>
                <a:lstStyle/>
                <a:p>
                  <a:r>
                    <a:rPr lang="en-US">
                      <a:noFill/>
                    </a:rPr>
                    <a:t> </a:t>
                  </a:r>
                </a:p>
              </p:txBody>
            </p:sp>
          </mc:Fallback>
        </mc:AlternateContent>
      </p:grpSp>
      <p:sp>
        <p:nvSpPr>
          <p:cNvPr id="17" name="TextBox 16"/>
          <p:cNvSpPr txBox="1"/>
          <p:nvPr/>
        </p:nvSpPr>
        <p:spPr>
          <a:xfrm>
            <a:off x="388163" y="2630269"/>
            <a:ext cx="173269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Version, cipher suites, nonce</a:t>
            </a:r>
            <a:endParaRPr lang="en-US" dirty="0"/>
          </a:p>
        </p:txBody>
      </p:sp>
      <p:sp>
        <p:nvSpPr>
          <p:cNvPr id="18" name="TextBox 17"/>
          <p:cNvSpPr txBox="1"/>
          <p:nvPr/>
        </p:nvSpPr>
        <p:spPr>
          <a:xfrm>
            <a:off x="6725506" y="2743200"/>
            <a:ext cx="1732694"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Version, cipher suite, nonce,</a:t>
            </a:r>
          </a:p>
          <a:p>
            <a:r>
              <a:rPr lang="en-US" dirty="0" smtClean="0"/>
              <a:t>certificate</a:t>
            </a:r>
            <a:endParaRPr lang="en-US" dirty="0"/>
          </a:p>
        </p:txBody>
      </p:sp>
      <mc:AlternateContent xmlns:mc="http://schemas.openxmlformats.org/markup-compatibility/2006" xmlns:a14="http://schemas.microsoft.com/office/drawing/2010/main">
        <mc:Choice Requires="a14">
          <p:sp>
            <p:nvSpPr>
              <p:cNvPr id="20" name="TextBox 19"/>
              <p:cNvSpPr txBox="1"/>
              <p:nvPr/>
            </p:nvSpPr>
            <p:spPr>
              <a:xfrm>
                <a:off x="76200" y="4558133"/>
                <a:ext cx="2057399" cy="92826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Compute </a:t>
                </a:r>
              </a:p>
              <a:p>
                <a:r>
                  <a:rPr lang="en-US" dirty="0" err="1" smtClean="0"/>
                  <a:t>ms_p</a:t>
                </a:r>
                <a:r>
                  <a:rPr lang="en-US" dirty="0" smtClean="0"/>
                  <a:t> = </a:t>
                </a:r>
                <a14:m>
                  <m:oMath xmlns:m="http://schemas.openxmlformats.org/officeDocument/2006/math">
                    <m:sSup>
                      <m:sSupPr>
                        <m:ctrlPr>
                          <a:rPr lang="en-US" i="1" smtClean="0">
                            <a:solidFill>
                              <a:schemeClr val="tx1"/>
                            </a:solidFill>
                            <a:latin typeface="Cambria Math" charset="0"/>
                          </a:rPr>
                        </m:ctrlPr>
                      </m:sSupPr>
                      <m:e>
                        <m:r>
                          <a:rPr lang="en-US" i="1">
                            <a:solidFill>
                              <a:schemeClr val="tx1"/>
                            </a:solidFill>
                            <a:latin typeface="Cambria Math" charset="0"/>
                          </a:rPr>
                          <m:t>𝑔</m:t>
                        </m:r>
                      </m:e>
                      <m:sup>
                        <m:r>
                          <a:rPr lang="en-US" b="0" i="1" smtClean="0">
                            <a:solidFill>
                              <a:schemeClr val="tx1"/>
                            </a:solidFill>
                            <a:latin typeface="Cambria Math" charset="0"/>
                          </a:rPr>
                          <m:t>𝑎</m:t>
                        </m:r>
                        <m:r>
                          <a:rPr lang="en-US" i="1">
                            <a:solidFill>
                              <a:schemeClr val="tx1"/>
                            </a:solidFill>
                            <a:latin typeface="Cambria Math" charset="0"/>
                          </a:rPr>
                          <m:t>𝑏</m:t>
                        </m:r>
                      </m:sup>
                    </m:sSup>
                  </m:oMath>
                </a14:m>
                <a:endParaRPr lang="en-US" dirty="0" smtClean="0">
                  <a:solidFill>
                    <a:schemeClr val="tx1"/>
                  </a:solidFill>
                </a:endParaRPr>
              </a:p>
              <a:p>
                <a:r>
                  <a:rPr lang="en-US" sz="1400" dirty="0" err="1" smtClean="0">
                    <a:solidFill>
                      <a:schemeClr val="tx1"/>
                    </a:solidFill>
                  </a:rPr>
                  <a:t>ms</a:t>
                </a:r>
                <a:r>
                  <a:rPr lang="en-US" sz="1400" dirty="0" smtClean="0">
                    <a:solidFill>
                      <a:schemeClr val="tx1"/>
                    </a:solidFill>
                  </a:rPr>
                  <a:t> = PRF(</a:t>
                </a:r>
                <a:r>
                  <a:rPr lang="en-US" sz="1400" dirty="0" err="1" smtClean="0">
                    <a:solidFill>
                      <a:schemeClr val="tx1"/>
                    </a:solidFill>
                  </a:rPr>
                  <a:t>ms_p,rC,rS</a:t>
                </a:r>
                <a:r>
                  <a:rPr lang="en-US" sz="1400" dirty="0" smtClean="0">
                    <a:solidFill>
                      <a:schemeClr val="tx1"/>
                    </a:solidFill>
                  </a:rPr>
                  <a:t>)</a:t>
                </a:r>
                <a:r>
                  <a:rPr lang="en-US" dirty="0" smtClean="0">
                    <a:solidFill>
                      <a:schemeClr val="tx1"/>
                    </a:solidFill>
                  </a:rPr>
                  <a:t> </a:t>
                </a:r>
                <a:endParaRPr lang="en-US" dirty="0">
                  <a:solidFill>
                    <a:schemeClr val="tx1"/>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6200" y="4558133"/>
                <a:ext cx="2057399" cy="928267"/>
              </a:xfrm>
              <a:prstGeom prst="rect">
                <a:avLst/>
              </a:prstGeom>
              <a:blipFill rotWithShape="0">
                <a:blip r:embed="rId6"/>
                <a:stretch>
                  <a:fillRect l="-2053" t="-2564" b="-3205"/>
                </a:stretch>
              </a:blipFill>
            </p:spPr>
            <p:txBody>
              <a:bodyPr/>
              <a:lstStyle/>
              <a:p>
                <a:r>
                  <a:rPr lang="en-US">
                    <a:noFill/>
                  </a:rPr>
                  <a:t> </a:t>
                </a:r>
              </a:p>
            </p:txBody>
          </p:sp>
        </mc:Fallback>
      </mc:AlternateContent>
      <p:grpSp>
        <p:nvGrpSpPr>
          <p:cNvPr id="27" name="Group 26"/>
          <p:cNvGrpSpPr/>
          <p:nvPr/>
        </p:nvGrpSpPr>
        <p:grpSpPr>
          <a:xfrm>
            <a:off x="2286000" y="5181600"/>
            <a:ext cx="4191000" cy="369332"/>
            <a:chOff x="2286000" y="2563631"/>
            <a:chExt cx="4191000" cy="369332"/>
          </a:xfrm>
        </p:grpSpPr>
        <p:cxnSp>
          <p:nvCxnSpPr>
            <p:cNvPr id="28" name="Straight Arrow Connector 27"/>
            <p:cNvCxnSpPr/>
            <p:nvPr/>
          </p:nvCxnSpPr>
          <p:spPr>
            <a:xfrm>
              <a:off x="2286000" y="2895600"/>
              <a:ext cx="41910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9" name="TextBox 28"/>
            <p:cNvSpPr txBox="1"/>
            <p:nvPr/>
          </p:nvSpPr>
          <p:spPr>
            <a:xfrm>
              <a:off x="3429000" y="2563631"/>
              <a:ext cx="2198038" cy="369332"/>
            </a:xfrm>
            <a:prstGeom prst="rect">
              <a:avLst/>
            </a:prstGeom>
            <a:noFill/>
          </p:spPr>
          <p:txBody>
            <a:bodyPr wrap="none" rtlCol="0">
              <a:spAutoFit/>
            </a:bodyPr>
            <a:lstStyle/>
            <a:p>
              <a:r>
                <a:rPr lang="en-US" dirty="0" err="1" smtClean="0">
                  <a:solidFill>
                    <a:schemeClr val="accent2"/>
                  </a:solidFill>
                </a:rPr>
                <a:t>ChangeCipherSpec</a:t>
              </a:r>
              <a:endParaRPr lang="en-US" dirty="0">
                <a:solidFill>
                  <a:schemeClr val="accent2"/>
                </a:solidFill>
              </a:endParaRPr>
            </a:p>
          </p:txBody>
        </p:sp>
      </p:grpSp>
      <p:grpSp>
        <p:nvGrpSpPr>
          <p:cNvPr id="30" name="Group 29"/>
          <p:cNvGrpSpPr/>
          <p:nvPr/>
        </p:nvGrpSpPr>
        <p:grpSpPr>
          <a:xfrm>
            <a:off x="2286000" y="5705389"/>
            <a:ext cx="4191000" cy="369332"/>
            <a:chOff x="2286000" y="3087420"/>
            <a:chExt cx="4191000" cy="369332"/>
          </a:xfrm>
        </p:grpSpPr>
        <p:cxnSp>
          <p:nvCxnSpPr>
            <p:cNvPr id="31" name="Straight Arrow Connector 30"/>
            <p:cNvCxnSpPr/>
            <p:nvPr/>
          </p:nvCxnSpPr>
          <p:spPr>
            <a:xfrm>
              <a:off x="2286000" y="3419389"/>
              <a:ext cx="4191000" cy="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32" name="TextBox 31"/>
            <p:cNvSpPr txBox="1"/>
            <p:nvPr/>
          </p:nvSpPr>
          <p:spPr>
            <a:xfrm>
              <a:off x="3429000" y="3087420"/>
              <a:ext cx="2198038" cy="369332"/>
            </a:xfrm>
            <a:prstGeom prst="rect">
              <a:avLst/>
            </a:prstGeom>
            <a:noFill/>
          </p:spPr>
          <p:txBody>
            <a:bodyPr wrap="none" rtlCol="0">
              <a:spAutoFit/>
            </a:bodyPr>
            <a:lstStyle/>
            <a:p>
              <a:r>
                <a:rPr lang="en-US" dirty="0" err="1" smtClean="0">
                  <a:solidFill>
                    <a:schemeClr val="accent2"/>
                  </a:solidFill>
                </a:rPr>
                <a:t>ChangeCipherSpec</a:t>
              </a:r>
              <a:endParaRPr lang="en-US" dirty="0">
                <a:solidFill>
                  <a:schemeClr val="accent2"/>
                </a:solidFill>
              </a:endParaRPr>
            </a:p>
          </p:txBody>
        </p:sp>
      </p:grpSp>
      <p:grpSp>
        <p:nvGrpSpPr>
          <p:cNvPr id="33" name="Group 32"/>
          <p:cNvGrpSpPr/>
          <p:nvPr/>
        </p:nvGrpSpPr>
        <p:grpSpPr>
          <a:xfrm>
            <a:off x="2286000" y="6246242"/>
            <a:ext cx="4191000" cy="369332"/>
            <a:chOff x="2286000" y="2577921"/>
            <a:chExt cx="4191000" cy="369332"/>
          </a:xfrm>
        </p:grpSpPr>
        <p:cxnSp>
          <p:nvCxnSpPr>
            <p:cNvPr id="34" name="Straight Arrow Connector 33"/>
            <p:cNvCxnSpPr/>
            <p:nvPr/>
          </p:nvCxnSpPr>
          <p:spPr>
            <a:xfrm>
              <a:off x="2286000" y="2895600"/>
              <a:ext cx="4191000" cy="0"/>
            </a:xfrm>
            <a:prstGeom prst="straightConnector1">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cxnSp>
        <p:sp>
          <p:nvSpPr>
            <p:cNvPr id="35" name="TextBox 34"/>
            <p:cNvSpPr txBox="1"/>
            <p:nvPr/>
          </p:nvSpPr>
          <p:spPr>
            <a:xfrm>
              <a:off x="3429000" y="2577921"/>
              <a:ext cx="2339102" cy="369332"/>
            </a:xfrm>
            <a:prstGeom prst="rect">
              <a:avLst/>
            </a:prstGeom>
            <a:noFill/>
          </p:spPr>
          <p:txBody>
            <a:bodyPr wrap="none" rtlCol="0">
              <a:spAutoFit/>
            </a:bodyPr>
            <a:lstStyle/>
            <a:p>
              <a:r>
                <a:rPr lang="en-US" smtClean="0"/>
                <a:t>Encrypted Messages</a:t>
              </a:r>
              <a:endParaRPr lang="en-US" dirty="0"/>
            </a:p>
          </p:txBody>
        </p:sp>
      </p:grpSp>
      <mc:AlternateContent xmlns:mc="http://schemas.openxmlformats.org/markup-compatibility/2006" xmlns:a14="http://schemas.microsoft.com/office/drawing/2010/main">
        <mc:Choice Requires="a14">
          <p:sp>
            <p:nvSpPr>
              <p:cNvPr id="37" name="TextBox 36"/>
              <p:cNvSpPr txBox="1"/>
              <p:nvPr/>
            </p:nvSpPr>
            <p:spPr>
              <a:xfrm>
                <a:off x="6725506" y="4558132"/>
                <a:ext cx="2057399" cy="92826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Compute </a:t>
                </a:r>
              </a:p>
              <a:p>
                <a:r>
                  <a:rPr lang="en-US" dirty="0" err="1" smtClean="0"/>
                  <a:t>ms_p</a:t>
                </a:r>
                <a:r>
                  <a:rPr lang="en-US" dirty="0" smtClean="0"/>
                  <a:t> = </a:t>
                </a:r>
                <a14:m>
                  <m:oMath xmlns:m="http://schemas.openxmlformats.org/officeDocument/2006/math">
                    <m:sSup>
                      <m:sSupPr>
                        <m:ctrlPr>
                          <a:rPr lang="en-US" i="1" smtClean="0">
                            <a:solidFill>
                              <a:schemeClr val="tx1"/>
                            </a:solidFill>
                            <a:latin typeface="Cambria Math" charset="0"/>
                          </a:rPr>
                        </m:ctrlPr>
                      </m:sSupPr>
                      <m:e>
                        <m:r>
                          <a:rPr lang="en-US" i="1">
                            <a:solidFill>
                              <a:schemeClr val="tx1"/>
                            </a:solidFill>
                            <a:latin typeface="Cambria Math" charset="0"/>
                          </a:rPr>
                          <m:t>𝑔</m:t>
                        </m:r>
                      </m:e>
                      <m:sup>
                        <m:r>
                          <a:rPr lang="en-US" b="0" i="1" smtClean="0">
                            <a:solidFill>
                              <a:schemeClr val="tx1"/>
                            </a:solidFill>
                            <a:latin typeface="Cambria Math" charset="0"/>
                          </a:rPr>
                          <m:t>𝑎</m:t>
                        </m:r>
                        <m:r>
                          <a:rPr lang="en-US" i="1">
                            <a:solidFill>
                              <a:schemeClr val="tx1"/>
                            </a:solidFill>
                            <a:latin typeface="Cambria Math" charset="0"/>
                          </a:rPr>
                          <m:t>𝑏</m:t>
                        </m:r>
                      </m:sup>
                    </m:sSup>
                  </m:oMath>
                </a14:m>
                <a:endParaRPr lang="en-US" dirty="0" smtClean="0">
                  <a:solidFill>
                    <a:schemeClr val="tx1"/>
                  </a:solidFill>
                </a:endParaRPr>
              </a:p>
              <a:p>
                <a:r>
                  <a:rPr lang="en-US" sz="1400" dirty="0" err="1" smtClean="0">
                    <a:solidFill>
                      <a:schemeClr val="tx1"/>
                    </a:solidFill>
                  </a:rPr>
                  <a:t>ms</a:t>
                </a:r>
                <a:r>
                  <a:rPr lang="en-US" sz="1400" dirty="0" smtClean="0">
                    <a:solidFill>
                      <a:schemeClr val="tx1"/>
                    </a:solidFill>
                  </a:rPr>
                  <a:t> = PRF(</a:t>
                </a:r>
                <a:r>
                  <a:rPr lang="en-US" sz="1400" dirty="0" err="1" smtClean="0">
                    <a:solidFill>
                      <a:schemeClr val="tx1"/>
                    </a:solidFill>
                  </a:rPr>
                  <a:t>ms_p,rC,rS</a:t>
                </a:r>
                <a:r>
                  <a:rPr lang="en-US" sz="1400" dirty="0" smtClean="0">
                    <a:solidFill>
                      <a:schemeClr val="tx1"/>
                    </a:solidFill>
                  </a:rPr>
                  <a:t>)</a:t>
                </a:r>
                <a:r>
                  <a:rPr lang="en-US" dirty="0" smtClean="0">
                    <a:solidFill>
                      <a:schemeClr val="tx1"/>
                    </a:solidFill>
                  </a:rPr>
                  <a:t> </a:t>
                </a:r>
                <a:endParaRPr lang="en-US" dirty="0">
                  <a:solidFill>
                    <a:schemeClr val="tx1"/>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6725506" y="4558132"/>
                <a:ext cx="2057399" cy="928267"/>
              </a:xfrm>
              <a:prstGeom prst="rect">
                <a:avLst/>
              </a:prstGeom>
              <a:blipFill rotWithShape="0">
                <a:blip r:embed="rId7"/>
                <a:stretch>
                  <a:fillRect l="-1754" t="-2564" b="-3205"/>
                </a:stretch>
              </a:blipFill>
            </p:spPr>
            <p:txBody>
              <a:bodyPr/>
              <a:lstStyle/>
              <a:p>
                <a:r>
                  <a:rPr lang="en-US">
                    <a:noFill/>
                  </a:rPr>
                  <a:t> </a:t>
                </a:r>
              </a:p>
            </p:txBody>
          </p:sp>
        </mc:Fallback>
      </mc:AlternateContent>
      <p:grpSp>
        <p:nvGrpSpPr>
          <p:cNvPr id="38" name="Group 37"/>
          <p:cNvGrpSpPr/>
          <p:nvPr/>
        </p:nvGrpSpPr>
        <p:grpSpPr>
          <a:xfrm>
            <a:off x="2286000" y="3077028"/>
            <a:ext cx="4191000" cy="374270"/>
            <a:chOff x="2286000" y="3087420"/>
            <a:chExt cx="4191000" cy="374270"/>
          </a:xfrm>
        </p:grpSpPr>
        <p:cxnSp>
          <p:nvCxnSpPr>
            <p:cNvPr id="39" name="Straight Arrow Connector 38"/>
            <p:cNvCxnSpPr/>
            <p:nvPr/>
          </p:nvCxnSpPr>
          <p:spPr>
            <a:xfrm>
              <a:off x="2286000" y="3419389"/>
              <a:ext cx="4191000" cy="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3429000" y="3087420"/>
                  <a:ext cx="1586075" cy="374270"/>
                </a:xfrm>
                <a:prstGeom prst="rect">
                  <a:avLst/>
                </a:prstGeom>
                <a:noFill/>
              </p:spPr>
              <p:txBody>
                <a:bodyPr wrap="none" rtlCol="0">
                  <a:spAutoFit/>
                </a:bodyPr>
                <a:lstStyle/>
                <a:p>
                  <a:r>
                    <a:rPr lang="en-US" dirty="0" smtClean="0">
                      <a:solidFill>
                        <a:schemeClr val="accent2"/>
                      </a:solidFill>
                    </a:rPr>
                    <a:t>rS, ECDH, </a:t>
                  </a:r>
                  <a14:m>
                    <m:oMath xmlns:m="http://schemas.openxmlformats.org/officeDocument/2006/math">
                      <m:sSup>
                        <m:sSupPr>
                          <m:ctrlPr>
                            <a:rPr lang="en-US" b="0" i="1" dirty="0" smtClean="0">
                              <a:solidFill>
                                <a:schemeClr val="accent2"/>
                              </a:solidFill>
                              <a:latin typeface="Cambria Math" charset="0"/>
                            </a:rPr>
                          </m:ctrlPr>
                        </m:sSupPr>
                        <m:e>
                          <m:r>
                            <a:rPr lang="en-US" b="0" i="1" dirty="0" smtClean="0">
                              <a:solidFill>
                                <a:schemeClr val="accent2"/>
                              </a:solidFill>
                              <a:latin typeface="Cambria Math" charset="0"/>
                            </a:rPr>
                            <m:t>𝑔</m:t>
                          </m:r>
                        </m:e>
                        <m:sup>
                          <m:r>
                            <a:rPr lang="en-US" b="0" i="1" dirty="0" smtClean="0">
                              <a:solidFill>
                                <a:schemeClr val="accent2"/>
                              </a:solidFill>
                              <a:latin typeface="Cambria Math" charset="0"/>
                            </a:rPr>
                            <m:t>𝑏</m:t>
                          </m:r>
                        </m:sup>
                      </m:sSup>
                    </m:oMath>
                  </a14:m>
                  <a:endParaRPr lang="en-US" dirty="0">
                    <a:solidFill>
                      <a:schemeClr val="accent2"/>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3429000" y="3087420"/>
                  <a:ext cx="1586075" cy="374270"/>
                </a:xfrm>
                <a:prstGeom prst="rect">
                  <a:avLst/>
                </a:prstGeom>
                <a:blipFill rotWithShape="0">
                  <a:blip r:embed="rId8"/>
                  <a:stretch>
                    <a:fillRect l="-3462" t="-8197" b="-26230"/>
                  </a:stretch>
                </a:blipFill>
              </p:spPr>
              <p:txBody>
                <a:bodyPr/>
                <a:lstStyle/>
                <a:p>
                  <a:r>
                    <a:rPr lang="en-US">
                      <a:noFill/>
                    </a:rPr>
                    <a:t> </a:t>
                  </a:r>
                </a:p>
              </p:txBody>
            </p:sp>
          </mc:Fallback>
        </mc:AlternateContent>
      </p:grpSp>
    </p:spTree>
    <p:extLst>
      <p:ext uri="{BB962C8B-B14F-4D97-AF65-F5344CB8AC3E}">
        <p14:creationId xmlns:p14="http://schemas.microsoft.com/office/powerpoint/2010/main" val="139594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Certificates</a:t>
            </a:r>
            <a:endParaRPr lang="en-US" dirty="0"/>
          </a:p>
        </p:txBody>
      </p:sp>
      <p:sp>
        <p:nvSpPr>
          <p:cNvPr id="5" name="Content Placeholder 4"/>
          <p:cNvSpPr>
            <a:spLocks noGrp="1"/>
          </p:cNvSpPr>
          <p:nvPr>
            <p:ph idx="1"/>
          </p:nvPr>
        </p:nvSpPr>
        <p:spPr/>
        <p:txBody>
          <a:bodyPr>
            <a:normAutofit/>
          </a:bodyPr>
          <a:lstStyle/>
          <a:p>
            <a:r>
              <a:rPr lang="en-US" dirty="0" smtClean="0">
                <a:solidFill>
                  <a:schemeClr val="accent2"/>
                </a:solidFill>
              </a:rPr>
              <a:t>Digital certificate </a:t>
            </a:r>
            <a:r>
              <a:rPr lang="en-US" dirty="0" smtClean="0"/>
              <a:t>is a signature binding together:</a:t>
            </a:r>
          </a:p>
          <a:p>
            <a:pPr lvl="1"/>
            <a:r>
              <a:rPr lang="en-US" b="1" dirty="0" smtClean="0">
                <a:solidFill>
                  <a:schemeClr val="accent2"/>
                </a:solidFill>
              </a:rPr>
              <a:t>identity</a:t>
            </a:r>
            <a:r>
              <a:rPr lang="en-US" dirty="0" smtClean="0">
                <a:solidFill>
                  <a:schemeClr val="accent2"/>
                </a:solidFill>
              </a:rPr>
              <a:t> </a:t>
            </a:r>
            <a:r>
              <a:rPr lang="en-US" dirty="0" smtClean="0"/>
              <a:t>of principal</a:t>
            </a:r>
          </a:p>
          <a:p>
            <a:pPr lvl="1"/>
            <a:r>
              <a:rPr lang="en-US" b="1" dirty="0" smtClean="0">
                <a:solidFill>
                  <a:schemeClr val="accent2"/>
                </a:solidFill>
              </a:rPr>
              <a:t>public key </a:t>
            </a:r>
            <a:r>
              <a:rPr lang="en-US" dirty="0" smtClean="0"/>
              <a:t>of that principal (might be encryption or verification key)</a:t>
            </a:r>
          </a:p>
          <a:p>
            <a:r>
              <a:rPr lang="en-US" b="1" dirty="0" smtClean="0"/>
              <a:t>Notation: </a:t>
            </a:r>
            <a:r>
              <a:rPr lang="en-US" dirty="0" smtClean="0"/>
              <a:t>Cert(S; </a:t>
            </a:r>
            <a:r>
              <a:rPr lang="en-US" dirty="0"/>
              <a:t>I</a:t>
            </a:r>
            <a:r>
              <a:rPr lang="en-US" dirty="0" smtClean="0"/>
              <a:t>) is a certificate issued by principal I for principal </a:t>
            </a:r>
            <a:r>
              <a:rPr lang="en-US" dirty="0" smtClean="0"/>
              <a:t>S</a:t>
            </a:r>
          </a:p>
          <a:p>
            <a:pPr lvl="1"/>
            <a:r>
              <a:rPr lang="en-US" dirty="0" smtClean="0"/>
              <a:t>Cert(S; I) = (</a:t>
            </a:r>
            <a:r>
              <a:rPr lang="en-US" dirty="0" err="1" smtClean="0"/>
              <a:t>id_s</a:t>
            </a:r>
            <a:r>
              <a:rPr lang="en-US" dirty="0" smtClean="0"/>
              <a:t>, K_S, Sign(</a:t>
            </a:r>
            <a:r>
              <a:rPr lang="en-US" dirty="0" err="1" smtClean="0"/>
              <a:t>id_s</a:t>
            </a:r>
            <a:r>
              <a:rPr lang="en-US" dirty="0" smtClean="0"/>
              <a:t>, K_S; </a:t>
            </a:r>
            <a:r>
              <a:rPr lang="en-US" dirty="0" err="1" smtClean="0"/>
              <a:t>k_I</a:t>
            </a:r>
            <a:r>
              <a:rPr lang="en-US" dirty="0" smtClean="0"/>
              <a:t>))</a:t>
            </a:r>
          </a:p>
          <a:p>
            <a:pPr lvl="1"/>
            <a:r>
              <a:rPr lang="en-US" dirty="0" smtClean="0"/>
              <a:t>Issuer </a:t>
            </a:r>
            <a:r>
              <a:rPr lang="en-US" dirty="0" smtClean="0"/>
              <a:t>I is certifying that K_S belongs to subject </a:t>
            </a:r>
            <a:r>
              <a:rPr lang="en-US" dirty="0" err="1" smtClean="0"/>
              <a:t>id_S</a:t>
            </a:r>
            <a:endParaRPr lang="en-US" dirty="0" smtClean="0"/>
          </a:p>
          <a:p>
            <a:r>
              <a:rPr lang="en-US" dirty="0" smtClean="0"/>
              <a:t>Fingerprint:  H(Cert(S; I))</a:t>
            </a:r>
          </a:p>
        </p:txBody>
      </p:sp>
    </p:spTree>
    <p:extLst>
      <p:ext uri="{BB962C8B-B14F-4D97-AF65-F5344CB8AC3E}">
        <p14:creationId xmlns:p14="http://schemas.microsoft.com/office/powerpoint/2010/main" val="153393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Public-key infrastructure (PKI)</a:t>
            </a:r>
            <a:endParaRPr lang="en-US" dirty="0"/>
          </a:p>
        </p:txBody>
      </p:sp>
      <p:sp>
        <p:nvSpPr>
          <p:cNvPr id="3" name="Content Placeholder 2"/>
          <p:cNvSpPr>
            <a:spLocks noGrp="1"/>
          </p:cNvSpPr>
          <p:nvPr>
            <p:ph idx="1"/>
          </p:nvPr>
        </p:nvSpPr>
        <p:spPr/>
        <p:txBody>
          <a:bodyPr/>
          <a:lstStyle/>
          <a:p>
            <a:r>
              <a:rPr lang="en-US" dirty="0" smtClean="0"/>
              <a:t>System for managing distribution of certificates</a:t>
            </a:r>
          </a:p>
          <a:p>
            <a:r>
              <a:rPr lang="en-US" dirty="0" smtClean="0"/>
              <a:t>Two main philosophies:</a:t>
            </a:r>
          </a:p>
          <a:p>
            <a:pPr lvl="1"/>
            <a:r>
              <a:rPr lang="en-US" b="1" dirty="0" smtClean="0"/>
              <a:t>Decentralized:  </a:t>
            </a:r>
            <a:r>
              <a:rPr lang="en-US" dirty="0" smtClean="0"/>
              <a:t>anarchy, no leaders</a:t>
            </a:r>
          </a:p>
          <a:p>
            <a:pPr lvl="1"/>
            <a:r>
              <a:rPr lang="en-US" b="1" dirty="0" smtClean="0"/>
              <a:t>Centralized:  </a:t>
            </a:r>
            <a:r>
              <a:rPr lang="en-US" dirty="0" smtClean="0"/>
              <a:t>oligarchy, leadership by a few elite</a:t>
            </a:r>
            <a:endParaRPr lang="en-US" dirty="0"/>
          </a:p>
        </p:txBody>
      </p:sp>
    </p:spTree>
    <p:extLst>
      <p:ext uri="{BB962C8B-B14F-4D97-AF65-F5344CB8AC3E}">
        <p14:creationId xmlns:p14="http://schemas.microsoft.com/office/powerpoint/2010/main" val="397544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PKI Example 1:  PGP</a:t>
            </a:r>
            <a:endParaRPr lang="en-US" dirty="0"/>
          </a:p>
        </p:txBody>
      </p:sp>
      <p:sp>
        <p:nvSpPr>
          <p:cNvPr id="5" name="Content Placeholder 4"/>
          <p:cNvSpPr>
            <a:spLocks noGrp="1"/>
          </p:cNvSpPr>
          <p:nvPr>
            <p:ph idx="1"/>
          </p:nvPr>
        </p:nvSpPr>
        <p:spPr>
          <a:xfrm>
            <a:off x="457200" y="1524000"/>
            <a:ext cx="8229600" cy="4876800"/>
          </a:xfrm>
        </p:spPr>
        <p:txBody>
          <a:bodyPr>
            <a:normAutofit/>
          </a:bodyPr>
          <a:lstStyle/>
          <a:p>
            <a:r>
              <a:rPr lang="en-US" dirty="0" smtClean="0"/>
              <a:t>Uses a decentralized PKI philosophy </a:t>
            </a:r>
          </a:p>
          <a:p>
            <a:r>
              <a:rPr lang="en-US" dirty="0" smtClean="0"/>
              <a:t>"Pretty Good Privacy" [Zimmerman 1991]</a:t>
            </a:r>
          </a:p>
          <a:p>
            <a:pPr lvl="1"/>
            <a:r>
              <a:rPr lang="en-US" dirty="0" smtClean="0">
                <a:solidFill>
                  <a:srgbClr val="000000"/>
                </a:solidFill>
              </a:rPr>
              <a:t>toolset for PKI, encryption, signing of files and emails</a:t>
            </a:r>
          </a:p>
          <a:p>
            <a:pPr lvl="1"/>
            <a:r>
              <a:rPr lang="en-US" dirty="0" err="1" smtClean="0">
                <a:solidFill>
                  <a:srgbClr val="000000"/>
                </a:solidFill>
              </a:rPr>
              <a:t>OpenPGP</a:t>
            </a:r>
            <a:r>
              <a:rPr lang="en-US" dirty="0" smtClean="0">
                <a:solidFill>
                  <a:srgbClr val="000000"/>
                </a:solidFill>
              </a:rPr>
              <a:t> is implemented by GNU Privacy Guard (GPG)</a:t>
            </a:r>
          </a:p>
          <a:p>
            <a:r>
              <a:rPr lang="en-US" dirty="0"/>
              <a:t>Users manage a </a:t>
            </a:r>
            <a:r>
              <a:rPr lang="en-US" dirty="0">
                <a:solidFill>
                  <a:schemeClr val="accent2"/>
                </a:solidFill>
              </a:rPr>
              <a:t>keyring</a:t>
            </a:r>
            <a:r>
              <a:rPr lang="en-US" dirty="0"/>
              <a:t>:</a:t>
            </a:r>
          </a:p>
          <a:p>
            <a:pPr lvl="1"/>
            <a:r>
              <a:rPr lang="en-US" dirty="0"/>
              <a:t>Alice has her own key in her keyring</a:t>
            </a:r>
          </a:p>
          <a:p>
            <a:pPr lvl="1"/>
            <a:r>
              <a:rPr lang="en-US" dirty="0"/>
              <a:t>When Alice meets up with Bob at a </a:t>
            </a:r>
            <a:r>
              <a:rPr lang="en-US" dirty="0">
                <a:solidFill>
                  <a:srgbClr val="4F81BD"/>
                </a:solidFill>
              </a:rPr>
              <a:t>key-signing party</a:t>
            </a:r>
            <a:r>
              <a:rPr lang="en-US" dirty="0"/>
              <a:t>...</a:t>
            </a:r>
          </a:p>
          <a:p>
            <a:pPr lvl="2"/>
            <a:r>
              <a:rPr lang="en-US" dirty="0" smtClean="0"/>
              <a:t>She </a:t>
            </a:r>
            <a:r>
              <a:rPr lang="en-US" dirty="0"/>
              <a:t>copies his key into her keyring</a:t>
            </a:r>
          </a:p>
          <a:p>
            <a:pPr lvl="2"/>
            <a:r>
              <a:rPr lang="en-US" dirty="0"/>
              <a:t>She marks Bob as </a:t>
            </a:r>
            <a:r>
              <a:rPr lang="en-US" i="1" dirty="0"/>
              <a:t>fully </a:t>
            </a:r>
            <a:r>
              <a:rPr lang="en-US" dirty="0"/>
              <a:t>or </a:t>
            </a:r>
            <a:r>
              <a:rPr lang="en-US" i="1" dirty="0"/>
              <a:t>marginally trusted </a:t>
            </a:r>
            <a:r>
              <a:rPr lang="en-US" dirty="0"/>
              <a:t>as an </a:t>
            </a:r>
            <a:r>
              <a:rPr lang="en-US" dirty="0">
                <a:solidFill>
                  <a:schemeClr val="accent1"/>
                </a:solidFill>
              </a:rPr>
              <a:t>introducer</a:t>
            </a:r>
          </a:p>
          <a:p>
            <a:pPr lvl="2"/>
            <a:r>
              <a:rPr lang="en-US" dirty="0"/>
              <a:t>And she copies other keys he might have collected, too</a:t>
            </a:r>
          </a:p>
          <a:p>
            <a:endParaRPr lang="en-US" dirty="0" smtClean="0">
              <a:solidFill>
                <a:srgbClr val="000000"/>
              </a:solidFill>
            </a:endParaRPr>
          </a:p>
          <a:p>
            <a:pPr marL="0" indent="0">
              <a:buNone/>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325257"/>
            <a:ext cx="8128000" cy="2514600"/>
          </a:xfrm>
          <a:prstGeom prst="rect">
            <a:avLst/>
          </a:prstGeom>
        </p:spPr>
      </p:pic>
    </p:spTree>
    <p:extLst>
      <p:ext uri="{BB962C8B-B14F-4D97-AF65-F5344CB8AC3E}">
        <p14:creationId xmlns:p14="http://schemas.microsoft.com/office/powerpoint/2010/main" val="70165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PKI Example 2:  CAs</a:t>
            </a:r>
            <a:endParaRPr lang="en-US" dirty="0"/>
          </a:p>
        </p:txBody>
      </p:sp>
      <p:sp>
        <p:nvSpPr>
          <p:cNvPr id="3" name="Content Placeholder 2"/>
          <p:cNvSpPr>
            <a:spLocks noGrp="1"/>
          </p:cNvSpPr>
          <p:nvPr>
            <p:ph idx="1"/>
          </p:nvPr>
        </p:nvSpPr>
        <p:spPr/>
        <p:txBody>
          <a:bodyPr>
            <a:normAutofit/>
          </a:bodyPr>
          <a:lstStyle/>
          <a:p>
            <a:r>
              <a:rPr lang="en-US" dirty="0" smtClean="0"/>
              <a:t>Uses a centralized PKI philosophy (at least as evolved in marketplace)</a:t>
            </a:r>
          </a:p>
          <a:p>
            <a:r>
              <a:rPr lang="en-US" dirty="0" smtClean="0"/>
              <a:t>Invented (?) by Digital [Gasser et al. 1989], used in early Netscape browsers</a:t>
            </a:r>
          </a:p>
          <a:p>
            <a:r>
              <a:rPr lang="en-US" dirty="0" smtClean="0">
                <a:solidFill>
                  <a:schemeClr val="accent2"/>
                </a:solidFill>
              </a:rPr>
              <a:t>Certificate authority (CA):  </a:t>
            </a:r>
            <a:r>
              <a:rPr lang="en-US" dirty="0" smtClean="0"/>
              <a:t>principal whose purpose is to issue certificates</a:t>
            </a:r>
          </a:p>
          <a:p>
            <a:pPr marL="457200" lvl="1" indent="0">
              <a:buNone/>
            </a:pPr>
            <a:endParaRPr lang="en-US" dirty="0"/>
          </a:p>
        </p:txBody>
      </p:sp>
    </p:spTree>
    <p:extLst>
      <p:ext uri="{BB962C8B-B14F-4D97-AF65-F5344CB8AC3E}">
        <p14:creationId xmlns:p14="http://schemas.microsoft.com/office/powerpoint/2010/main" val="135872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Clarity">
  <a:themeElements>
    <a:clrScheme name="AExam">
      <a:dk1>
        <a:sysClr val="windowText" lastClr="000000"/>
      </a:dk1>
      <a:lt1>
        <a:sysClr val="window" lastClr="FFFFFF"/>
      </a:lt1>
      <a:dk2>
        <a:srgbClr val="000000"/>
      </a:dk2>
      <a:lt2>
        <a:srgbClr val="A5A5A5"/>
      </a:lt2>
      <a:accent1>
        <a:srgbClr val="A5A5A5"/>
      </a:accent1>
      <a:accent2>
        <a:srgbClr val="0070C0"/>
      </a:accent2>
      <a:accent3>
        <a:srgbClr val="00B050"/>
      </a:accent3>
      <a:accent4>
        <a:srgbClr val="FF0000"/>
      </a:accent4>
      <a:accent5>
        <a:srgbClr val="FFFFFF"/>
      </a:accent5>
      <a:accent6>
        <a:srgbClr val="FFFFFF"/>
      </a:accent6>
      <a:hlink>
        <a:srgbClr val="0070C0"/>
      </a:hlink>
      <a:folHlink>
        <a:srgbClr val="00206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3" id="{6495FFB3-5D92-074E-B89D-542AE82BF1BE}" vid="{19B8E867-9DEE-184C-A40C-B4D7506C62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AExam</Template>
  <TotalTime>10469</TotalTime>
  <Words>1977</Words>
  <Application>Microsoft Macintosh PowerPoint</Application>
  <PresentationFormat>On-screen Show (4:3)</PresentationFormat>
  <Paragraphs>269</Paragraphs>
  <Slides>34</Slides>
  <Notes>13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Calibri</vt:lpstr>
      <vt:lpstr>Cambria Math</vt:lpstr>
      <vt:lpstr>Courier New</vt:lpstr>
      <vt:lpstr>CronosPro-Regular</vt:lpstr>
      <vt:lpstr>Mangal</vt:lpstr>
      <vt:lpstr>Arial</vt:lpstr>
      <vt:lpstr>Clarity</vt:lpstr>
      <vt:lpstr>Lecture 10: Authenticating Machines</vt:lpstr>
      <vt:lpstr>Supply Chain Security</vt:lpstr>
      <vt:lpstr>Authentication with Symmetric Encryption</vt:lpstr>
      <vt:lpstr>SSL/TLS Handshake</vt:lpstr>
      <vt:lpstr>SSL/TLS Handshake</vt:lpstr>
      <vt:lpstr>Certificates</vt:lpstr>
      <vt:lpstr>Public-key infrastructure (PKI)</vt:lpstr>
      <vt:lpstr>PKI Example 1:  PGP</vt:lpstr>
      <vt:lpstr>PKI Example 2:  CAs</vt:lpstr>
      <vt:lpstr>X.509 certificates</vt:lpstr>
      <vt:lpstr>X.509 distinguished names</vt:lpstr>
      <vt:lpstr>Certificate examples</vt:lpstr>
      <vt:lpstr>X.509 certificate extensions</vt:lpstr>
      <vt:lpstr>Some informational extensions</vt:lpstr>
      <vt:lpstr>Finding a useful certificate</vt:lpstr>
      <vt:lpstr>A constraint extension</vt:lpstr>
      <vt:lpstr>Using a CA</vt:lpstr>
      <vt:lpstr>CAs and web browsers</vt:lpstr>
      <vt:lpstr>Many CAs</vt:lpstr>
      <vt:lpstr>Enrollment with a CA</vt:lpstr>
      <vt:lpstr>Issuing certificates</vt:lpstr>
      <vt:lpstr>Issuing certificates</vt:lpstr>
      <vt:lpstr>Problems with PKI</vt:lpstr>
      <vt:lpstr>Problem 1: Revocation</vt:lpstr>
      <vt:lpstr>Revocation</vt:lpstr>
      <vt:lpstr>Revocation</vt:lpstr>
      <vt:lpstr>Revocation</vt:lpstr>
      <vt:lpstr>Revocation</vt:lpstr>
      <vt:lpstr>Problem 2: Authority</vt:lpstr>
      <vt:lpstr>Authority</vt:lpstr>
      <vt:lpstr>Where we are going…</vt:lpstr>
      <vt:lpstr>Where are going…</vt:lpstr>
      <vt:lpstr>Authentication Techniques</vt:lpstr>
      <vt:lpstr>When authentication goes wrong…</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255</cp:revision>
  <cp:lastPrinted>2018-10-09T02:58:03Z</cp:lastPrinted>
  <dcterms:created xsi:type="dcterms:W3CDTF">2018-01-05T20:19:03Z</dcterms:created>
  <dcterms:modified xsi:type="dcterms:W3CDTF">2018-10-09T02:58:17Z</dcterms:modified>
</cp:coreProperties>
</file>