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4" r:id="rId3"/>
    <p:sldId id="290" r:id="rId4"/>
    <p:sldId id="315" r:id="rId5"/>
    <p:sldId id="317" r:id="rId6"/>
    <p:sldId id="318" r:id="rId7"/>
    <p:sldId id="316" r:id="rId8"/>
    <p:sldId id="319" r:id="rId9"/>
    <p:sldId id="32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35" autoAdjust="0"/>
    <p:restoredTop sz="87931" autoAdjust="0"/>
  </p:normalViewPr>
  <p:slideViewPr>
    <p:cSldViewPr>
      <p:cViewPr>
        <p:scale>
          <a:sx n="88" d="100"/>
          <a:sy n="88" d="100"/>
        </p:scale>
        <p:origin x="7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problem: too many keys (n^2), no good transportation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these</a:t>
            </a:r>
            <a:r>
              <a:rPr lang="en-US" baseline="0" dirty="0" smtClean="0"/>
              <a:t> definitions are interwoven with a sequence of authentication protocols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final</a:t>
            </a:r>
            <a:r>
              <a:rPr lang="en-US" baseline="0" dirty="0" smtClean="0"/>
              <a:t> authentication protocol (Protocol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worked</a:t>
            </a:r>
            <a:r>
              <a:rPr lang="en-US" baseline="0" dirty="0" smtClean="0"/>
              <a:t> up to this with a sequence of protocols and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181S		       			October </a:t>
            </a:r>
            <a:r>
              <a:rPr lang="en-US" dirty="0" smtClean="0"/>
              <a:t>3, </a:t>
            </a:r>
            <a:r>
              <a:rPr lang="en-US" dirty="0" smtClean="0"/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9</a:t>
            </a:r>
            <a:r>
              <a:rPr lang="en-US" dirty="0" smtClean="0"/>
              <a:t>: Protocols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4"/>
          <a:stretch/>
        </p:blipFill>
        <p:spPr>
          <a:xfrm>
            <a:off x="-226955" y="3559290"/>
            <a:ext cx="2812435" cy="3140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Thus Far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" y="1659902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671" r="14764" b="-671"/>
          <a:stretch/>
        </p:blipFill>
        <p:spPr>
          <a:xfrm>
            <a:off x="2851765" y="2117102"/>
            <a:ext cx="1371600" cy="136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58" y="5617344"/>
            <a:ext cx="2116808" cy="112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79695"/>
            <a:ext cx="2128280" cy="1103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82" y="4770295"/>
            <a:ext cx="2360084" cy="873231"/>
          </a:xfrm>
          <a:prstGeom prst="rect">
            <a:avLst/>
          </a:prstGeom>
        </p:spPr>
      </p:pic>
      <p:pic>
        <p:nvPicPr>
          <p:cNvPr id="9" name="Picture 8" descr="800px-Standard-lock-ke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28" y="1725917"/>
            <a:ext cx="2118928" cy="942923"/>
          </a:xfrm>
          <a:prstGeom prst="rect">
            <a:avLst/>
          </a:prstGeom>
        </p:spPr>
      </p:pic>
      <p:pic>
        <p:nvPicPr>
          <p:cNvPr id="10" name="Picture 9" descr="do-sharp.jpg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45" y="1676400"/>
            <a:ext cx="2255055" cy="100349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1" name="Group 10"/>
          <p:cNvGrpSpPr/>
          <p:nvPr/>
        </p:nvGrpSpPr>
        <p:grpSpPr>
          <a:xfrm>
            <a:off x="6933763" y="5540324"/>
            <a:ext cx="629507" cy="1012876"/>
            <a:chOff x="3885112" y="5044589"/>
            <a:chExt cx="1163010" cy="1400124"/>
          </a:xfrm>
        </p:grpSpPr>
        <p:grpSp>
          <p:nvGrpSpPr>
            <p:cNvPr id="12" name="Group 11"/>
            <p:cNvGrpSpPr/>
            <p:nvPr/>
          </p:nvGrpSpPr>
          <p:grpSpPr>
            <a:xfrm>
              <a:off x="3885112" y="5044589"/>
              <a:ext cx="1163010" cy="505625"/>
              <a:chOff x="3885112" y="5044589"/>
              <a:chExt cx="1163010" cy="5056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889882" y="5550214"/>
                <a:ext cx="1158240" cy="0"/>
              </a:xfrm>
              <a:prstGeom prst="line">
                <a:avLst/>
              </a:prstGeom>
              <a:ln w="4445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885112" y="5044589"/>
                <a:ext cx="55656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ronosPro-Regular"/>
                    <a:cs typeface="CronosPro-Regular"/>
                  </a:rPr>
                  <a:t>Sign</a:t>
                </a:r>
              </a:p>
            </p:txBody>
          </p:sp>
        </p:grpSp>
        <p:pic>
          <p:nvPicPr>
            <p:cNvPr id="13" name="Picture 12" descr="skeleton-key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82" y="5670521"/>
              <a:ext cx="1158240" cy="77419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76858"/>
            <a:ext cx="1305882" cy="1583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51" y="5413363"/>
            <a:ext cx="940126" cy="11398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595240" y="5670500"/>
            <a:ext cx="1548760" cy="654100"/>
            <a:chOff x="5638800" y="4419600"/>
            <a:chExt cx="2861323" cy="9041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35"/>
            <a:stretch/>
          </p:blipFill>
          <p:spPr>
            <a:xfrm>
              <a:off x="5638800" y="4419600"/>
              <a:ext cx="2861323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29"/>
            <a:stretch/>
          </p:blipFill>
          <p:spPr>
            <a:xfrm>
              <a:off x="5638800" y="4419600"/>
              <a:ext cx="1392636" cy="904178"/>
            </a:xfrm>
            <a:prstGeom prst="rect">
              <a:avLst/>
            </a:prstGeom>
          </p:spPr>
        </p:pic>
      </p:grpSp>
      <p:pic>
        <p:nvPicPr>
          <p:cNvPr id="21" name="Picture 20" descr="newborn-baby-liger-cub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62" y="2827520"/>
            <a:ext cx="3245638" cy="22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</a:t>
            </a:r>
            <a:r>
              <a:rPr lang="en-US" dirty="0" smtClean="0"/>
              <a:t>Secure Channels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9823"/>
            <a:ext cx="2311400" cy="2601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82" y="2552654"/>
            <a:ext cx="2452118" cy="2601777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276600" y="3418023"/>
            <a:ext cx="2667000" cy="9906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/>
                </a:solidFill>
              </a:rPr>
              <a:t>authentication protocol </a:t>
            </a:r>
            <a:r>
              <a:rPr lang="en-US" dirty="0" smtClean="0"/>
              <a:t>allows a principal receiving a message to determine which principal sent that message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>
            <a:off x="304800" y="3298371"/>
            <a:ext cx="2527300" cy="3254829"/>
          </a:xfrm>
          <a:prstGeom prst="rect">
            <a:avLst/>
          </a:prstGeom>
        </p:spPr>
      </p:pic>
      <p:sp>
        <p:nvSpPr>
          <p:cNvPr id="7" name="Triangle 6"/>
          <p:cNvSpPr/>
          <p:nvPr/>
        </p:nvSpPr>
        <p:spPr>
          <a:xfrm rot="13679502">
            <a:off x="2247930" y="3386493"/>
            <a:ext cx="533339" cy="847012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Authentication Protocols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/>
        </p:blipFill>
        <p:spPr>
          <a:xfrm>
            <a:off x="6212180" y="3328424"/>
            <a:ext cx="2627020" cy="32584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4600" y="3124200"/>
            <a:ext cx="25146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It's sunny in New York</a:t>
            </a:r>
            <a:endParaRPr lang="en-US" dirty="0"/>
          </a:p>
        </p:txBody>
      </p:sp>
      <p:sp>
        <p:nvSpPr>
          <p:cNvPr id="8" name="Triangle 7"/>
          <p:cNvSpPr/>
          <p:nvPr/>
        </p:nvSpPr>
        <p:spPr>
          <a:xfrm rot="6793197">
            <a:off x="5496487" y="3938749"/>
            <a:ext cx="533339" cy="847012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21929" y="3886200"/>
            <a:ext cx="25146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prefer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Dolev</a:t>
            </a:r>
            <a:r>
              <a:rPr lang="en-US" dirty="0" smtClean="0"/>
              <a:t>-Yao attacker </a:t>
            </a:r>
          </a:p>
          <a:p>
            <a:pPr lvl="1"/>
            <a:r>
              <a:rPr lang="en-US" dirty="0" smtClean="0"/>
              <a:t>controls the network, can read, modify, create packets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replay attack </a:t>
            </a:r>
            <a:r>
              <a:rPr lang="en-US" dirty="0" smtClean="0"/>
              <a:t>occurs when an adversary repeats fragments of a previous protocol run</a:t>
            </a:r>
          </a:p>
          <a:p>
            <a:r>
              <a:rPr lang="en-US" dirty="0" smtClean="0"/>
              <a:t> A </a:t>
            </a:r>
            <a:r>
              <a:rPr lang="en-US" b="1" dirty="0" smtClean="0">
                <a:solidFill>
                  <a:schemeClr val="accent2"/>
                </a:solidFill>
              </a:rPr>
              <a:t>reflection attack </a:t>
            </a:r>
            <a:r>
              <a:rPr lang="en-US" dirty="0" smtClean="0"/>
              <a:t>occurs when an adversary sends messages from an ongoing protocol back to the originator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man-in-the-middle attack </a:t>
            </a:r>
            <a:r>
              <a:rPr lang="en-US" dirty="0" smtClean="0"/>
              <a:t>occurs when an adversary secretly relays (and potentially changes) communications between two principals who believe they are communicating directly with </a:t>
            </a:r>
            <a:r>
              <a:rPr lang="en-US" dirty="0" err="1" smtClean="0"/>
              <a:t>eachother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0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Symmetric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Alice and Bob have a shared key </a:t>
            </a:r>
            <a:r>
              <a:rPr lang="en-US" dirty="0" err="1" smtClean="0"/>
              <a:t>k_AB</a:t>
            </a:r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B: r &lt;- {0,1}^n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 -&gt; A: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-&gt; B: </a:t>
            </a:r>
            <a:r>
              <a:rPr lang="en-US" dirty="0" err="1" smtClean="0"/>
              <a:t>Enc</a:t>
            </a:r>
            <a:r>
              <a:rPr lang="en-US" dirty="0" smtClean="0"/>
              <a:t>(A, r; </a:t>
            </a:r>
            <a:r>
              <a:rPr lang="en-US" dirty="0" err="1" smtClean="0"/>
              <a:t>k_AB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B: check whether Dec(m3; </a:t>
            </a:r>
            <a:r>
              <a:rPr lang="en-US" dirty="0" err="1" smtClean="0"/>
              <a:t>k_AB</a:t>
            </a:r>
            <a:r>
              <a:rPr lang="en-US" dirty="0" smtClean="0"/>
              <a:t>) = (A, 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smtClean="0"/>
              <a:t>Distribution Protocols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19812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Distribution Center</a:t>
            </a:r>
          </a:p>
          <a:p>
            <a:pPr algn="ctr"/>
            <a:r>
              <a:rPr lang="en-US" dirty="0" smtClean="0"/>
              <a:t>(KDC)</a:t>
            </a:r>
            <a:endParaRPr lang="en-US" dirty="0"/>
          </a:p>
        </p:txBody>
      </p:sp>
      <p:pic>
        <p:nvPicPr>
          <p:cNvPr id="5" name="Picture 4" descr="Bo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411" y="4538005"/>
            <a:ext cx="1120401" cy="119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l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685800" y="4538005"/>
            <a:ext cx="1026173" cy="118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zel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332" y="4538005"/>
            <a:ext cx="957443" cy="125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harlie,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8453" y="4538005"/>
            <a:ext cx="939122" cy="12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14865" y="471366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800" dirty="0" smtClean="0">
                <a:solidFill>
                  <a:schemeClr val="accent2"/>
                </a:solidFill>
              </a:rPr>
              <a:t>…</a:t>
            </a:r>
            <a:endParaRPr lang="en-US" sz="48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flipH="1">
            <a:off x="1198886" y="2971800"/>
            <a:ext cx="3258814" cy="1566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2681612" y="2971800"/>
            <a:ext cx="1776088" cy="1566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8" idx="0"/>
          </p:cNvCxnSpPr>
          <p:nvPr/>
        </p:nvCxnSpPr>
        <p:spPr>
          <a:xfrm flipH="1">
            <a:off x="4138014" y="2971800"/>
            <a:ext cx="319686" cy="1566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7" idx="0"/>
          </p:cNvCxnSpPr>
          <p:nvPr/>
        </p:nvCxnSpPr>
        <p:spPr>
          <a:xfrm>
            <a:off x="4457700" y="2971800"/>
            <a:ext cx="3557354" cy="15662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13655" y="3838352"/>
                <a:ext cx="5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𝐤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55" y="3838352"/>
                <a:ext cx="55797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598715" y="3838352"/>
                <a:ext cx="556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𝐤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715" y="3838352"/>
                <a:ext cx="55637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693678" y="3838352"/>
                <a:ext cx="541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𝐤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𝐂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78" y="3838352"/>
                <a:ext cx="541943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257345" y="3838352"/>
                <a:ext cx="540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𝐤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𝐙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345" y="3838352"/>
                <a:ext cx="54034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1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Needham-Schroeder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KDC -&gt; A: </a:t>
            </a:r>
            <a:r>
              <a:rPr lang="en-US" dirty="0" err="1" smtClean="0"/>
              <a:t>Enc</a:t>
            </a:r>
            <a:r>
              <a:rPr lang="en-US" dirty="0" smtClean="0"/>
              <a:t>(A, B, r, </a:t>
            </a:r>
            <a:r>
              <a:rPr lang="en-US" dirty="0" err="1" smtClean="0"/>
              <a:t>k_AB</a:t>
            </a:r>
            <a:r>
              <a:rPr lang="en-US" dirty="0" smtClean="0"/>
              <a:t>; </a:t>
            </a:r>
            <a:r>
              <a:rPr lang="en-US" dirty="0" err="1" smtClean="0"/>
              <a:t>k_B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A-&gt;B: A, B, </a:t>
            </a:r>
            <a:r>
              <a:rPr lang="en-US" dirty="0" err="1" smtClean="0"/>
              <a:t>Enc</a:t>
            </a:r>
            <a:r>
              <a:rPr lang="en-US" dirty="0" smtClean="0"/>
              <a:t>(A, B, </a:t>
            </a:r>
            <a:r>
              <a:rPr lang="en-US" dirty="0" err="1" smtClean="0"/>
              <a:t>k_AB</a:t>
            </a:r>
            <a:r>
              <a:rPr lang="en-US" dirty="0" smtClean="0"/>
              <a:t>; </a:t>
            </a:r>
            <a:r>
              <a:rPr lang="en-US" dirty="0" err="1" smtClean="0"/>
              <a:t>k_B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B-&gt;A: </a:t>
            </a:r>
            <a:r>
              <a:rPr lang="en-US" dirty="0" err="1" smtClean="0"/>
              <a:t>Enc</a:t>
            </a:r>
            <a:r>
              <a:rPr lang="en-US" dirty="0" smtClean="0"/>
              <a:t>(r'; </a:t>
            </a:r>
            <a:r>
              <a:rPr lang="en-US" dirty="0" err="1" smtClean="0"/>
              <a:t>k_AB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A-&gt;B: </a:t>
            </a:r>
            <a:r>
              <a:rPr lang="en-US" dirty="0" err="1" smtClean="0"/>
              <a:t>Enc</a:t>
            </a:r>
            <a:r>
              <a:rPr lang="en-US" dirty="0" smtClean="0"/>
              <a:t>(r'+1; </a:t>
            </a:r>
            <a:r>
              <a:rPr lang="en-US" dirty="0" err="1" smtClean="0"/>
              <a:t>k_AB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4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Otway-Rees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A-&gt;B: n, A, B, </a:t>
            </a:r>
            <a:r>
              <a:rPr lang="en-US" dirty="0" err="1" smtClean="0"/>
              <a:t>Enc</a:t>
            </a:r>
            <a:r>
              <a:rPr lang="en-US" dirty="0" smtClean="0"/>
              <a:t>(r1, n, A, B; </a:t>
            </a:r>
            <a:r>
              <a:rPr lang="en-US" dirty="0" err="1" smtClean="0"/>
              <a:t>k_A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B-&gt;KDC: n, A, B, </a:t>
            </a:r>
            <a:r>
              <a:rPr lang="en-US" dirty="0" err="1" smtClean="0"/>
              <a:t>Enc</a:t>
            </a:r>
            <a:r>
              <a:rPr lang="en-US" dirty="0" smtClean="0"/>
              <a:t>(r1, n, A, B; </a:t>
            </a:r>
            <a:r>
              <a:rPr lang="en-US" dirty="0" err="1" smtClean="0"/>
              <a:t>k_A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KDC-&gt;B: n, </a:t>
            </a:r>
            <a:r>
              <a:rPr lang="en-US" dirty="0" err="1" smtClean="0"/>
              <a:t>Enc</a:t>
            </a:r>
            <a:r>
              <a:rPr lang="en-US" dirty="0" smtClean="0"/>
              <a:t>(r1, </a:t>
            </a:r>
            <a:r>
              <a:rPr lang="en-US" dirty="0" err="1" smtClean="0"/>
              <a:t>k_AB</a:t>
            </a:r>
            <a:r>
              <a:rPr lang="en-US" dirty="0" smtClean="0"/>
              <a:t>; </a:t>
            </a:r>
            <a:r>
              <a:rPr lang="en-US" dirty="0" err="1" smtClean="0"/>
              <a:t>k_A</a:t>
            </a:r>
            <a:r>
              <a:rPr lang="en-US" dirty="0" smtClean="0"/>
              <a:t>), </a:t>
            </a:r>
            <a:r>
              <a:rPr lang="en-US" dirty="0" err="1" smtClean="0"/>
              <a:t>Enc</a:t>
            </a:r>
            <a:r>
              <a:rPr lang="en-US" dirty="0" smtClean="0"/>
              <a:t>(r2, </a:t>
            </a:r>
            <a:r>
              <a:rPr lang="en-US" dirty="0" err="1" smtClean="0"/>
              <a:t>k_AB</a:t>
            </a:r>
            <a:r>
              <a:rPr lang="en-US" dirty="0" smtClean="0"/>
              <a:t>; </a:t>
            </a:r>
            <a:r>
              <a:rPr lang="en-US" dirty="0" err="1" smtClean="0"/>
              <a:t>k_B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B-&gt;A: n, </a:t>
            </a:r>
            <a:r>
              <a:rPr lang="en-US" dirty="0" err="1" smtClean="0"/>
              <a:t>Enc</a:t>
            </a:r>
            <a:r>
              <a:rPr lang="en-US" dirty="0" smtClean="0"/>
              <a:t>(r1, </a:t>
            </a:r>
            <a:r>
              <a:rPr lang="en-US" dirty="0" err="1" smtClean="0"/>
              <a:t>k_AB</a:t>
            </a:r>
            <a:r>
              <a:rPr lang="en-US" dirty="0" smtClean="0"/>
              <a:t>; </a:t>
            </a:r>
            <a:r>
              <a:rPr lang="en-US" dirty="0" err="1" smtClean="0"/>
              <a:t>k_A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6819</TotalTime>
  <Words>383</Words>
  <Application>Microsoft Macintosh PowerPoint</Application>
  <PresentationFormat>On-screen Show (4:3)</PresentationFormat>
  <Paragraphs>51</Paragraphs>
  <Slides>9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Cambria Math</vt:lpstr>
      <vt:lpstr>CronosPro-Regular</vt:lpstr>
      <vt:lpstr>Mangal</vt:lpstr>
      <vt:lpstr>Arial</vt:lpstr>
      <vt:lpstr>Clarity</vt:lpstr>
      <vt:lpstr>Lecture 9: Protocols</vt:lpstr>
      <vt:lpstr>Crypto Thus Far…</vt:lpstr>
      <vt:lpstr>Monday: Secure Channels</vt:lpstr>
      <vt:lpstr>Today: Authentication Protocols</vt:lpstr>
      <vt:lpstr>Threat Model</vt:lpstr>
      <vt:lpstr>Authentication with Symmetric Keys</vt:lpstr>
      <vt:lpstr>Key Distribution Protocols</vt:lpstr>
      <vt:lpstr>Needham-Schroeder</vt:lpstr>
      <vt:lpstr>Otway-Rees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119</cp:revision>
  <cp:lastPrinted>2018-10-04T00:05:03Z</cp:lastPrinted>
  <dcterms:created xsi:type="dcterms:W3CDTF">2018-01-05T20:19:03Z</dcterms:created>
  <dcterms:modified xsi:type="dcterms:W3CDTF">2018-10-04T00:20:21Z</dcterms:modified>
</cp:coreProperties>
</file>