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0" r:id="rId3"/>
    <p:sldId id="257" r:id="rId4"/>
    <p:sldId id="259" r:id="rId5"/>
    <p:sldId id="260" r:id="rId6"/>
    <p:sldId id="291" r:id="rId7"/>
    <p:sldId id="292" r:id="rId8"/>
    <p:sldId id="293" r:id="rId9"/>
    <p:sldId id="294" r:id="rId10"/>
    <p:sldId id="295" r:id="rId11"/>
    <p:sldId id="296" r:id="rId12"/>
    <p:sldId id="269" r:id="rId13"/>
    <p:sldId id="270" r:id="rId14"/>
    <p:sldId id="271" r:id="rId15"/>
    <p:sldId id="274" r:id="rId16"/>
    <p:sldId id="275" r:id="rId17"/>
    <p:sldId id="276" r:id="rId18"/>
    <p:sldId id="277" r:id="rId19"/>
    <p:sldId id="278" r:id="rId20"/>
    <p:sldId id="280" r:id="rId21"/>
    <p:sldId id="283" r:id="rId22"/>
    <p:sldId id="282" r:id="rId23"/>
    <p:sldId id="279" r:id="rId24"/>
    <p:sldId id="285" r:id="rId25"/>
    <p:sldId id="28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0007"/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15" autoAdjust="0"/>
    <p:restoredTop sz="87931" autoAdjust="0"/>
  </p:normalViewPr>
  <p:slideViewPr>
    <p:cSldViewPr>
      <p:cViewPr>
        <p:scale>
          <a:sx n="59" d="100"/>
          <a:sy n="59" d="100"/>
        </p:scale>
        <p:origin x="400" y="6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9/26/18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9/26/18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Relationship Id="rId3" Type="http://schemas.openxmlformats.org/officeDocument/2006/relationships/hyperlink" Target="https://www.keylength.com/en/" TargetMode="Externa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Relationship Id="rId3" Type="http://schemas.openxmlformats.org/officeDocument/2006/relationships/hyperlink" Target="https://www.keylength.com/en/" TargetMode="Externa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Liger</a:t>
            </a:r>
            <a:r>
              <a:rPr lang="en-US" baseline="0" dirty="0" smtClean="0"/>
              <a:t> cub:  cross between lion and tiger</a:t>
            </a:r>
          </a:p>
          <a:p>
            <a:endParaRPr lang="en-US" baseline="0" dirty="0" smtClean="0"/>
          </a:p>
          <a:p>
            <a:r>
              <a:rPr lang="en-US" dirty="0" smtClean="0"/>
              <a:t>Asymmetric encryption uses big integers, not byte arrays</a:t>
            </a:r>
          </a:p>
          <a:p>
            <a:r>
              <a:rPr lang="en-US" dirty="0" smtClean="0"/>
              <a:t>in theory could use block modes like with symmetric encryption</a:t>
            </a:r>
            <a:r>
              <a:rPr lang="en-US" baseline="0" dirty="0" smtClean="0"/>
              <a:t> </a:t>
            </a:r>
            <a:r>
              <a:rPr lang="en-US" dirty="0" smtClean="0"/>
              <a:t>in practice, that's too inefficient...</a:t>
            </a:r>
          </a:p>
          <a:p>
            <a:r>
              <a:rPr lang="en-US" dirty="0" smtClean="0"/>
              <a:t>big integer operations are slow,</a:t>
            </a:r>
            <a:r>
              <a:rPr lang="en-US" baseline="0" dirty="0" smtClean="0"/>
              <a:t> </a:t>
            </a:r>
            <a:r>
              <a:rPr lang="en-US" dirty="0" smtClean="0"/>
              <a:t>say, </a:t>
            </a:r>
            <a:r>
              <a:rPr lang="en-US" b="1" dirty="0" smtClean="0"/>
              <a:t>1 to 3 orders of magnitude slower </a:t>
            </a:r>
            <a:r>
              <a:rPr lang="en-US" dirty="0" smtClean="0"/>
              <a:t>than block ciphers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78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DSA</a:t>
            </a:r>
            <a:r>
              <a:rPr lang="en-US" baseline="0" dirty="0" smtClean="0"/>
              <a:t> </a:t>
            </a:r>
            <a:r>
              <a:rPr lang="en-US" dirty="0" smtClean="0"/>
              <a:t>patent credits </a:t>
            </a:r>
            <a:r>
              <a:rPr lang="en-US" dirty="0" err="1" smtClean="0"/>
              <a:t>Kravitz</a:t>
            </a:r>
            <a:r>
              <a:rPr lang="en-US" dirty="0" smtClean="0"/>
              <a:t>;</a:t>
            </a:r>
            <a:r>
              <a:rPr lang="en-US" baseline="0" dirty="0" smtClean="0"/>
              <a:t> </a:t>
            </a:r>
            <a:r>
              <a:rPr lang="en-US" dirty="0" smtClean="0"/>
              <a:t>NIST is who introduced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75FD5-AB21-4C45-BFE8-1D3F02B463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57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/>
              <a:t>So common a practice that I won't bother to write the hashing from now on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42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problem: too many keys (n^2), no good transportation mechanism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8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27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size of modulus bounds size</a:t>
            </a:r>
            <a:r>
              <a:rPr lang="en-US" baseline="0" dirty="0" smtClean="0"/>
              <a:t> of keys and methods: usually 2048 bit (note: much bigger than AES keys!!!)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recommendations for strength summarized at </a:t>
            </a:r>
            <a:r>
              <a:rPr lang="en-US" dirty="0" smtClean="0">
                <a:hlinkClick r:id="rId3"/>
              </a:rPr>
              <a:t>https://www.keylength.com/en/</a:t>
            </a:r>
            <a:endParaRPr lang="en-US" dirty="0" smtClean="0"/>
          </a:p>
          <a:p>
            <a:endParaRPr lang="en-US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factoring n would break RSA (assumed to be hard) </a:t>
            </a:r>
            <a:r>
              <a:rPr lang="en-US" dirty="0" smtClean="0"/>
              <a:t>Largest challenge broken so far is 768-bit modulus [2010]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Shor's algorithm factors in polynomial time on a quantum computer:</a:t>
            </a:r>
            <a:r>
              <a:rPr lang="en-US" baseline="0" dirty="0" smtClean="0"/>
              <a:t> </a:t>
            </a:r>
            <a:r>
              <a:rPr lang="en-US" dirty="0" smtClean="0"/>
              <a:t>largest factorization so far is of the number 56153 (i.e., 16 bits);</a:t>
            </a:r>
            <a:r>
              <a:rPr lang="en-US" baseline="0" dirty="0" smtClean="0"/>
              <a:t> </a:t>
            </a:r>
            <a:r>
              <a:rPr lang="en-US" dirty="0" smtClean="0"/>
              <a:t>motivates work on </a:t>
            </a:r>
            <a:r>
              <a:rPr lang="en-US" i="1" dirty="0" smtClean="0"/>
              <a:t>post-quantum cryptography</a:t>
            </a: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88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size of modulus bounds size</a:t>
            </a:r>
            <a:r>
              <a:rPr lang="en-US" baseline="0" dirty="0" smtClean="0"/>
              <a:t> of keys and methods: usually 2048 bit (note: much bigger than AES keys!!!)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recommendations for strength summarized at </a:t>
            </a:r>
            <a:r>
              <a:rPr lang="en-US" dirty="0" smtClean="0">
                <a:hlinkClick r:id="rId3"/>
              </a:rPr>
              <a:t>https://www.keylength.com/en/</a:t>
            </a:r>
            <a:endParaRPr lang="en-US" dirty="0" smtClean="0"/>
          </a:p>
          <a:p>
            <a:endParaRPr lang="en-US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factoring n would break RSA (assumed to be hard) </a:t>
            </a:r>
            <a:r>
              <a:rPr lang="en-US" dirty="0" smtClean="0"/>
              <a:t>Largest challenge broken so far is 768-bit modulus [2010]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Shor's algorithm factors in polynomial time on a quantum computer:</a:t>
            </a:r>
            <a:r>
              <a:rPr lang="en-US" baseline="0" dirty="0" smtClean="0"/>
              <a:t> </a:t>
            </a:r>
            <a:r>
              <a:rPr lang="en-US" dirty="0" smtClean="0"/>
              <a:t>largest factorization so far is of the number 56153 (i.e., 16 bits);</a:t>
            </a:r>
            <a:r>
              <a:rPr lang="en-US" baseline="0" dirty="0" smtClean="0"/>
              <a:t> </a:t>
            </a:r>
            <a:r>
              <a:rPr lang="en-US" dirty="0" smtClean="0"/>
              <a:t>motivates work on </a:t>
            </a:r>
            <a:r>
              <a:rPr lang="en-US" i="1" dirty="0" smtClean="0"/>
              <a:t>post-quantum cryptography</a:t>
            </a: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2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Liger</a:t>
            </a:r>
            <a:r>
              <a:rPr lang="en-US" baseline="0" dirty="0" smtClean="0"/>
              <a:t> cub:  cross between lion and tiger</a:t>
            </a:r>
          </a:p>
          <a:p>
            <a:endParaRPr lang="en-US" baseline="0" dirty="0" smtClean="0"/>
          </a:p>
          <a:p>
            <a:r>
              <a:rPr lang="en-US" dirty="0" smtClean="0"/>
              <a:t>Asymmetric encryption uses big integers, not byte arrays</a:t>
            </a:r>
          </a:p>
          <a:p>
            <a:r>
              <a:rPr lang="en-US" dirty="0" smtClean="0"/>
              <a:t>in theory could use block modes like with symmetric encryption</a:t>
            </a:r>
            <a:r>
              <a:rPr lang="en-US" baseline="0" dirty="0" smtClean="0"/>
              <a:t> </a:t>
            </a:r>
            <a:r>
              <a:rPr lang="en-US" dirty="0" smtClean="0"/>
              <a:t>in practice, that's too inefficient...</a:t>
            </a:r>
          </a:p>
          <a:p>
            <a:r>
              <a:rPr lang="en-US" dirty="0" smtClean="0"/>
              <a:t>big integer operations are slow,</a:t>
            </a:r>
            <a:r>
              <a:rPr lang="en-US" baseline="0" dirty="0" smtClean="0"/>
              <a:t> </a:t>
            </a:r>
            <a:r>
              <a:rPr lang="en-US" dirty="0" smtClean="0"/>
              <a:t>say, </a:t>
            </a:r>
            <a:r>
              <a:rPr lang="en-US" b="1" dirty="0" smtClean="0"/>
              <a:t>1 to 3 orders of magnitude slower </a:t>
            </a:r>
            <a:r>
              <a:rPr lang="en-US" dirty="0" smtClean="0"/>
              <a:t>than block ciphers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75FD5-AB21-4C45-BFE8-1D3F02B463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74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Why only one way? </a:t>
            </a:r>
            <a:r>
              <a:rPr lang="en-US" dirty="0" smtClean="0"/>
              <a:t>A chose the key, not 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60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75FD5-AB21-4C45-BFE8-1D3F02B463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31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DSA</a:t>
            </a:r>
            <a:r>
              <a:rPr lang="en-US" baseline="0" dirty="0" smtClean="0"/>
              <a:t> </a:t>
            </a:r>
            <a:r>
              <a:rPr lang="en-US" dirty="0" smtClean="0"/>
              <a:t>patent credits </a:t>
            </a:r>
            <a:r>
              <a:rPr lang="en-US" dirty="0" err="1" smtClean="0"/>
              <a:t>Kravitz</a:t>
            </a:r>
            <a:r>
              <a:rPr lang="en-US" dirty="0" smtClean="0"/>
              <a:t>;</a:t>
            </a:r>
            <a:r>
              <a:rPr lang="en-US" baseline="0" dirty="0" smtClean="0"/>
              <a:t> </a:t>
            </a:r>
            <a:r>
              <a:rPr lang="en-US" dirty="0" smtClean="0"/>
              <a:t>NIST is who introduced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75FD5-AB21-4C45-BFE8-1D3F02B463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8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9/26/18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58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80000">
                <a:sysClr val="windowText" lastClr="000000">
                  <a:lumMod val="75000"/>
                  <a:lumOff val="25000"/>
                </a:sysClr>
              </a:gs>
              <a:gs pos="100000">
                <a:sysClr val="windowText" lastClr="000000">
                  <a:lumMod val="75000"/>
                  <a:lumOff val="25000"/>
                </a:sysClr>
              </a:gs>
            </a:gsLst>
            <a:lin ang="13500000" scaled="1"/>
            <a:tileRect/>
          </a:gra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"/>
              <a:cs typeface="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7F0007">
                  <a:alpha val="67059"/>
                </a:srgbClr>
              </a:gs>
              <a:gs pos="100000">
                <a:schemeClr val="accent6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80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9/26/18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5.png"/><Relationship Id="rId5" Type="http://schemas.openxmlformats.org/officeDocument/2006/relationships/image" Target="../media/image11.png"/><Relationship Id="rId6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7.gif"/><Relationship Id="rId3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4" Type="http://schemas.openxmlformats.org/officeDocument/2006/relationships/image" Target="../media/image20.jpg"/><Relationship Id="rId5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CS </a:t>
            </a:r>
            <a:r>
              <a:rPr lang="en-US" dirty="0" smtClean="0"/>
              <a:t>181S</a:t>
            </a:r>
            <a:r>
              <a:rPr lang="en-US" dirty="0" smtClean="0"/>
              <a:t>		       </a:t>
            </a:r>
            <a:r>
              <a:rPr lang="en-US" dirty="0"/>
              <a:t>	</a:t>
            </a:r>
            <a:r>
              <a:rPr lang="en-US" dirty="0" smtClean="0"/>
              <a:t>	    </a:t>
            </a:r>
            <a:r>
              <a:rPr lang="en-US" dirty="0" smtClean="0"/>
              <a:t>September 26, 2018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2"/>
            <a:ext cx="7848600" cy="631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Lecture 9: Public-Key Cryptography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3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286000"/>
          </a:xfrm>
        </p:spPr>
        <p:txBody>
          <a:bodyPr/>
          <a:lstStyle/>
          <a:p>
            <a:r>
              <a:rPr lang="en-US" dirty="0" smtClean="0"/>
              <a:t>Power</a:t>
            </a:r>
          </a:p>
          <a:p>
            <a:r>
              <a:rPr lang="en-US" dirty="0" smtClean="0"/>
              <a:t>Timing</a:t>
            </a:r>
          </a:p>
          <a:p>
            <a:r>
              <a:rPr lang="en-US" dirty="0" smtClean="0"/>
              <a:t>EM Radiation</a:t>
            </a:r>
          </a:p>
          <a:p>
            <a:r>
              <a:rPr lang="en-US" dirty="0" smtClean="0"/>
              <a:t>Acoustics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8229600" cy="196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9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Blinded RSA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[</a:t>
                </a:r>
                <a:r>
                  <a:rPr lang="en-US" b="1" dirty="0" err="1"/>
                  <a:t>Rivest</a:t>
                </a:r>
                <a:r>
                  <a:rPr lang="en-US" b="1" dirty="0"/>
                  <a:t>, Shamir, </a:t>
                </a:r>
                <a:r>
                  <a:rPr lang="en-US" b="1" dirty="0" err="1"/>
                  <a:t>Adleman</a:t>
                </a:r>
                <a:r>
                  <a:rPr lang="en-US" b="1" dirty="0"/>
                  <a:t> 1977]</a:t>
                </a:r>
              </a:p>
              <a:p>
                <a:pPr marL="0" indent="0">
                  <a:buNone/>
                </a:pPr>
                <a:r>
                  <a:rPr lang="en-US" sz="2000" b="1" dirty="0"/>
                  <a:t>Shared Turing Award in 2002:  </a:t>
                </a:r>
                <a:r>
                  <a:rPr lang="en-US" sz="2000" i="1" dirty="0"/>
                  <a:t>ingenious </a:t>
                </a:r>
                <a:endParaRPr lang="en-US" sz="2000" i="1" dirty="0" smtClean="0"/>
              </a:p>
              <a:p>
                <a:pPr marL="0" indent="0">
                  <a:buNone/>
                </a:pPr>
                <a:r>
                  <a:rPr lang="en-US" sz="2000" i="1" dirty="0" smtClean="0"/>
                  <a:t>contribution </a:t>
                </a:r>
                <a:r>
                  <a:rPr lang="en-US" sz="2000" i="1" dirty="0"/>
                  <a:t>to making public-key </a:t>
                </a:r>
                <a:r>
                  <a:rPr lang="en-US" sz="2000" i="1" dirty="0" smtClean="0"/>
                  <a:t>crypto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Gen(</a:t>
                </a:r>
                <a:r>
                  <a:rPr lang="en-US" dirty="0" err="1" smtClean="0"/>
                  <a:t>len</a:t>
                </a:r>
                <a:r>
                  <a:rPr lang="en-US" dirty="0" smtClean="0"/>
                  <a:t>): </a:t>
                </a:r>
              </a:p>
              <a:p>
                <a:pPr lvl="1"/>
                <a:r>
                  <a:rPr lang="en-US" dirty="0" smtClean="0"/>
                  <a:t>Pick </a:t>
                </a:r>
                <a:r>
                  <a:rPr lang="en-US" dirty="0" smtClean="0"/>
                  <a:t>primes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𝑝</m:t>
                    </m:r>
                    <m:r>
                      <a:rPr lang="en-US" b="0" i="1" smtClean="0">
                        <a:latin typeface="Cambria Math" charset="0"/>
                      </a:rPr>
                      <m:t>,</m:t>
                    </m:r>
                    <m:r>
                      <a:rPr lang="en-US" b="0" i="1" smtClean="0">
                        <a:latin typeface="Cambria Math" charset="0"/>
                      </a:rPr>
                      <m:t>𝑞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Choose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𝑒</m:t>
                    </m:r>
                    <m:r>
                      <a:rPr lang="en-US" b="0" i="1" smtClean="0">
                        <a:latin typeface="Cambria Math" charset="0"/>
                      </a:rPr>
                      <m:t>,</m:t>
                    </m:r>
                    <m:r>
                      <a:rPr lang="en-US" b="0" i="1" smtClean="0">
                        <a:latin typeface="Cambria Math" charset="0"/>
                      </a:rPr>
                      <m:t>𝑑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𝑒𝑑</m:t>
                    </m:r>
                    <m:r>
                      <a:rPr lang="en-US" b="0" i="1" smtClean="0">
                        <a:latin typeface="Cambria Math" charset="0"/>
                      </a:rPr>
                      <m:t>=1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</a:rPr>
                      <m:t>mod</m:t>
                    </m:r>
                    <m:r>
                      <a:rPr lang="en-US" b="0" i="1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</a:rPr>
                      <m:t>lcm</m:t>
                    </m:r>
                    <m:r>
                      <a:rPr lang="en-US" b="0" i="1" smtClean="0">
                        <a:latin typeface="Cambria Math" charset="0"/>
                      </a:rPr>
                      <m:t>(</m:t>
                    </m:r>
                    <m:r>
                      <a:rPr lang="en-US" b="0" i="1" smtClean="0">
                        <a:latin typeface="Cambria Math" charset="0"/>
                      </a:rPr>
                      <m:t>𝑝</m:t>
                    </m:r>
                    <m:r>
                      <a:rPr lang="en-US" b="0" i="1" smtClean="0">
                        <a:latin typeface="Cambria Math" charset="0"/>
                      </a:rPr>
                      <m:t>−1, </m:t>
                    </m:r>
                    <m:r>
                      <a:rPr lang="en-US" b="0" i="1" smtClean="0">
                        <a:latin typeface="Cambria Math" charset="0"/>
                      </a:rPr>
                      <m:t>𝑞</m:t>
                    </m:r>
                    <m:r>
                      <a:rPr lang="en-US" b="0" i="1" smtClean="0">
                        <a:latin typeface="Cambria Math" charset="0"/>
                      </a:rPr>
                      <m:t>−1)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𝑝𝑘</m:t>
                    </m:r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𝑒</m:t>
                        </m:r>
                      </m:e>
                    </m:d>
                    <m:r>
                      <a:rPr lang="en-US" b="0" i="0" smtClean="0">
                        <a:latin typeface="Cambria Math" charset="0"/>
                      </a:rPr>
                      <m:t>, </m:t>
                    </m:r>
                    <m:r>
                      <a:rPr lang="en-US" b="0" i="1" smtClean="0">
                        <a:latin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</a:rPr>
                      <m:t>𝑠𝑘</m:t>
                    </m:r>
                    <m:r>
                      <a:rPr lang="en-US" b="0" i="1" smtClean="0">
                        <a:latin typeface="Cambria Math" charset="0"/>
                      </a:rPr>
                      <m:t>=(</m:t>
                    </m:r>
                    <m:r>
                      <a:rPr lang="en-US" b="0" i="1" smtClean="0">
                        <a:latin typeface="Cambria Math" charset="0"/>
                      </a:rPr>
                      <m:t>𝑝</m:t>
                    </m:r>
                    <m:r>
                      <a:rPr lang="en-US" b="0" i="1" smtClean="0">
                        <a:latin typeface="Cambria Math" charset="0"/>
                      </a:rPr>
                      <m:t>,</m:t>
                    </m:r>
                    <m:r>
                      <a:rPr lang="en-US" b="0" i="1" smtClean="0">
                        <a:latin typeface="Cambria Math" charset="0"/>
                      </a:rPr>
                      <m:t>𝑞</m:t>
                    </m:r>
                    <m:r>
                      <a:rPr lang="en-US" b="0" i="1" smtClean="0">
                        <a:latin typeface="Cambria Math" charset="0"/>
                      </a:rPr>
                      <m:t>, </m:t>
                    </m:r>
                    <m:r>
                      <a:rPr lang="en-US" b="0" i="1" smtClean="0">
                        <a:latin typeface="Cambria Math" charset="0"/>
                      </a:rPr>
                      <m:t>𝑑</m:t>
                    </m:r>
                    <m:r>
                      <a:rPr lang="en-US" b="0" i="1" smtClean="0">
                        <a:latin typeface="Cambria Math" charset="0"/>
                      </a:rPr>
                      <m:t>)</m:t>
                    </m:r>
                  </m:oMath>
                </a14:m>
              </a:p>
              <a:p>
                <a:r>
                  <a:rPr lang="en-US" b="0" i="0" dirty="0" err="1" smtClean="0"/>
                  <a:t>Enc</a:t>
                </a:r>
                <a:r>
                  <a:rPr lang="en-US" b="0" i="0" dirty="0" smtClean="0"/>
                  <a:t>(m, </a:t>
                </a:r>
                <a:r>
                  <a:rPr lang="en-US" b="0" i="0" dirty="0" err="1" smtClean="0"/>
                  <a:t>pk</a:t>
                </a:r>
                <a:r>
                  <a:rPr lang="en-US" b="0" i="0" dirty="0" smtClean="0"/>
                  <a:t>)</a:t>
                </a:r>
              </a:p>
              <a:p>
                <a:endParaRPr lang="en-US" dirty="0"/>
              </a:p>
              <a:p>
                <a:r>
                  <a:rPr lang="en-US" dirty="0" smtClean="0"/>
                  <a:t>Dec(c, </a:t>
                </a:r>
                <a:r>
                  <a:rPr lang="en-US" dirty="0" err="1" smtClean="0"/>
                  <a:t>sk</a:t>
                </a:r>
                <a:r>
                  <a:rPr lang="en-US" dirty="0" smtClean="0"/>
                  <a:t>):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61162" y="5181600"/>
                <a:ext cx="34713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charset="0"/>
                        </a:rPr>
                        <m:t>𝑐</m:t>
                      </m:r>
                      <m:r>
                        <a:rPr lang="en-US" sz="280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charset="0"/>
                            </a:rPr>
                            <m:t>𝑚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𝑟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i="1">
                              <a:latin typeface="Cambria Math" charset="0"/>
                            </a:rPr>
                            <m:t>𝑒</m:t>
                          </m:r>
                        </m:sup>
                      </m:sSup>
                      <m:r>
                        <a:rPr lang="en-US" sz="2800" b="0" i="1" smtClean="0">
                          <a:latin typeface="Cambria Math" charset="0"/>
                        </a:rPr>
                        <m:t>⋅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charset="0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𝑒</m:t>
                          </m:r>
                        </m:sup>
                      </m:sSup>
                      <m:r>
                        <a:rPr lang="en-US" sz="28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latin typeface="Cambria Math" charset="0"/>
                        </a:rPr>
                        <m:t>mod</m:t>
                      </m:r>
                      <m:r>
                        <a:rPr lang="en-US" sz="2800">
                          <a:latin typeface="Cambria Math" charset="0"/>
                        </a:rPr>
                        <m:t> </m:t>
                      </m:r>
                      <m:r>
                        <a:rPr lang="en-US" sz="2800" i="1"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62" y="5181600"/>
                <a:ext cx="3471335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93819" y="6140426"/>
                <a:ext cx="2306016" cy="4385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charset="0"/>
                        </a:rPr>
                        <m:t>𝑚</m:t>
                      </m:r>
                      <m:r>
                        <a:rPr lang="en-US" sz="2800" i="1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charset="0"/>
                            </a:rPr>
                            <m:t>𝑐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charset="0"/>
                            </a:rPr>
                            <m:t>𝑑</m:t>
                          </m:r>
                        </m:sup>
                      </m:sSup>
                      <m:r>
                        <a:rPr lang="en-US" sz="28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latin typeface="Cambria Math" charset="0"/>
                        </a:rPr>
                        <m:t>mod</m:t>
                      </m:r>
                      <m:r>
                        <a:rPr lang="en-US" sz="2800">
                          <a:latin typeface="Cambria Math" charset="0"/>
                        </a:rPr>
                        <m:t> </m:t>
                      </m:r>
                      <m:r>
                        <a:rPr lang="en-US" sz="2800" i="1"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819" y="6140426"/>
                <a:ext cx="2306016" cy="43858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rsa-photo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946" y="533400"/>
            <a:ext cx="3435053" cy="24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3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2: Hybrid </a:t>
            </a:r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Symmetric encryption scheme (</a:t>
            </a:r>
            <a:r>
              <a:rPr lang="en-US" dirty="0" err="1" smtClean="0"/>
              <a:t>Gen_SE</a:t>
            </a:r>
            <a:r>
              <a:rPr lang="en-US" dirty="0" smtClean="0"/>
              <a:t>, </a:t>
            </a:r>
            <a:r>
              <a:rPr lang="en-US" dirty="0" err="1" smtClean="0"/>
              <a:t>Enc_SE</a:t>
            </a:r>
            <a:r>
              <a:rPr lang="en-US" dirty="0" smtClean="0"/>
              <a:t>, </a:t>
            </a:r>
            <a:r>
              <a:rPr lang="en-US" dirty="0" err="1" smtClean="0"/>
              <a:t>Dec_SE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Public-key encryption </a:t>
            </a:r>
            <a:r>
              <a:rPr lang="en-US" dirty="0"/>
              <a:t>scheme (</a:t>
            </a:r>
            <a:r>
              <a:rPr lang="en-US" dirty="0" err="1" smtClean="0"/>
              <a:t>Gen_PKE</a:t>
            </a:r>
            <a:r>
              <a:rPr lang="en-US" dirty="0" smtClean="0"/>
              <a:t>, </a:t>
            </a:r>
            <a:r>
              <a:rPr lang="en-US" dirty="0" err="1" smtClean="0"/>
              <a:t>Enc_PKE</a:t>
            </a:r>
            <a:r>
              <a:rPr lang="en-US" dirty="0" smtClean="0"/>
              <a:t>, </a:t>
            </a:r>
            <a:r>
              <a:rPr lang="en-US" dirty="0" err="1" smtClean="0"/>
              <a:t>Dec_PKE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Use </a:t>
            </a:r>
            <a:r>
              <a:rPr lang="en-US" dirty="0" smtClean="0"/>
              <a:t>public-key encryption </a:t>
            </a:r>
            <a:r>
              <a:rPr lang="en-US" dirty="0" smtClean="0"/>
              <a:t>to establish a shared session key</a:t>
            </a:r>
          </a:p>
          <a:p>
            <a:pPr lvl="1"/>
            <a:r>
              <a:rPr lang="en-US" dirty="0" smtClean="0"/>
              <a:t>Avoids quadratic problem, assuming existence of phonebook</a:t>
            </a:r>
          </a:p>
          <a:p>
            <a:pPr lvl="1"/>
            <a:r>
              <a:rPr lang="en-US" dirty="0" smtClean="0"/>
              <a:t>Avoids problem of key distribution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symmetric encryption to exchange long plaintext encrypted under session key</a:t>
            </a:r>
          </a:p>
          <a:p>
            <a:pPr lvl="1"/>
            <a:r>
              <a:rPr lang="en-US" dirty="0" smtClean="0"/>
              <a:t>Gain efficiency of block cipher and mode</a:t>
            </a:r>
          </a:p>
        </p:txBody>
      </p:sp>
      <p:pic>
        <p:nvPicPr>
          <p:cNvPr id="2" name="Picture 1" descr="newborn-baby-liger-cub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37029"/>
            <a:ext cx="2209800" cy="149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57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Protocol to exchange encrypted message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276600"/>
            <a:ext cx="7391400" cy="3200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0</a:t>
            </a:r>
            <a:r>
              <a:rPr lang="en-US" b="1" dirty="0">
                <a:latin typeface="Courier New"/>
                <a:cs typeface="Courier New"/>
              </a:rPr>
              <a:t>.  B: 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pk_B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sk_B</a:t>
            </a:r>
            <a:r>
              <a:rPr lang="en-US" b="1" dirty="0">
                <a:latin typeface="Courier New"/>
                <a:cs typeface="Courier New"/>
              </a:rPr>
              <a:t>) = </a:t>
            </a:r>
            <a:r>
              <a:rPr lang="en-US" b="1" dirty="0" err="1" smtClean="0">
                <a:latin typeface="Courier New"/>
                <a:cs typeface="Courier New"/>
              </a:rPr>
              <a:t>Gen_PKE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len_PKE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  publish (B, </a:t>
            </a:r>
            <a:r>
              <a:rPr lang="en-US" b="1" dirty="0" err="1" smtClean="0">
                <a:latin typeface="Courier New"/>
                <a:cs typeface="Courier New"/>
              </a:rPr>
              <a:t>pk_B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1.  A: </a:t>
            </a:r>
            <a:r>
              <a:rPr lang="en-US" b="1" dirty="0" err="1" smtClean="0">
                <a:latin typeface="Courier New"/>
                <a:cs typeface="Courier New"/>
              </a:rPr>
              <a:t>k_s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= </a:t>
            </a:r>
            <a:r>
              <a:rPr lang="en-US" b="1" dirty="0" err="1" smtClean="0">
                <a:latin typeface="Courier New"/>
                <a:cs typeface="Courier New"/>
              </a:rPr>
              <a:t>Gen_SE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len_SE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     c1 = </a:t>
            </a:r>
            <a:r>
              <a:rPr lang="en-US" b="1" dirty="0" err="1" smtClean="0">
                <a:latin typeface="Courier New"/>
                <a:cs typeface="Courier New"/>
              </a:rPr>
              <a:t>Enc_PKE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k_s</a:t>
            </a:r>
            <a:r>
              <a:rPr lang="en-US" b="1" dirty="0">
                <a:latin typeface="Courier New"/>
                <a:cs typeface="Courier New"/>
              </a:rPr>
              <a:t>; </a:t>
            </a:r>
            <a:r>
              <a:rPr lang="en-US" b="1" dirty="0" err="1" smtClean="0">
                <a:latin typeface="Courier New"/>
                <a:cs typeface="Courier New"/>
              </a:rPr>
              <a:t>pk_B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     c2 = </a:t>
            </a:r>
            <a:r>
              <a:rPr lang="en-US" b="1" dirty="0" err="1" smtClean="0">
                <a:latin typeface="Courier New"/>
                <a:cs typeface="Courier New"/>
              </a:rPr>
              <a:t>Enc_SE</a:t>
            </a:r>
            <a:r>
              <a:rPr lang="en-US" b="1" dirty="0" smtClean="0">
                <a:latin typeface="Courier New"/>
                <a:cs typeface="Courier New"/>
              </a:rPr>
              <a:t>(m</a:t>
            </a:r>
            <a:r>
              <a:rPr lang="en-US" b="1" dirty="0">
                <a:latin typeface="Courier New"/>
                <a:cs typeface="Courier New"/>
              </a:rPr>
              <a:t>; </a:t>
            </a:r>
            <a:r>
              <a:rPr lang="en-US" b="1" dirty="0" err="1">
                <a:latin typeface="Courier New"/>
                <a:cs typeface="Courier New"/>
              </a:rPr>
              <a:t>k_s</a:t>
            </a:r>
            <a:r>
              <a:rPr lang="en-US" b="1" dirty="0">
                <a:latin typeface="Courier New"/>
                <a:cs typeface="Courier New"/>
              </a:rPr>
              <a:t>) 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.  A -&gt; B: c1, c2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3.  B: </a:t>
            </a:r>
            <a:r>
              <a:rPr lang="en-US" b="1" dirty="0" err="1">
                <a:latin typeface="Courier New"/>
                <a:cs typeface="Courier New"/>
              </a:rPr>
              <a:t>k_s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 err="1" smtClean="0">
                <a:latin typeface="Courier New"/>
                <a:cs typeface="Courier New"/>
              </a:rPr>
              <a:t>Dec_PKE</a:t>
            </a:r>
            <a:r>
              <a:rPr lang="en-US" b="1" dirty="0" smtClean="0">
                <a:latin typeface="Courier New"/>
                <a:cs typeface="Courier New"/>
              </a:rPr>
              <a:t>(c1</a:t>
            </a:r>
            <a:r>
              <a:rPr lang="en-US" b="1" dirty="0">
                <a:latin typeface="Courier New"/>
                <a:cs typeface="Courier New"/>
              </a:rPr>
              <a:t>; </a:t>
            </a:r>
            <a:r>
              <a:rPr lang="en-US" b="1" dirty="0" err="1" smtClean="0">
                <a:latin typeface="Courier New"/>
                <a:cs typeface="Courier New"/>
              </a:rPr>
              <a:t>sk_B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       m = </a:t>
            </a:r>
            <a:r>
              <a:rPr lang="en-US" b="1" dirty="0" err="1" smtClean="0">
                <a:latin typeface="Courier New"/>
                <a:cs typeface="Courier New"/>
              </a:rPr>
              <a:t>Dec_SE</a:t>
            </a:r>
            <a:r>
              <a:rPr lang="en-US" b="1" dirty="0" smtClean="0">
                <a:latin typeface="Courier New"/>
                <a:cs typeface="Courier New"/>
              </a:rPr>
              <a:t>(c2</a:t>
            </a:r>
            <a:r>
              <a:rPr lang="en-US" b="1" dirty="0">
                <a:latin typeface="Courier New"/>
                <a:cs typeface="Courier New"/>
              </a:rPr>
              <a:t>; </a:t>
            </a:r>
            <a:r>
              <a:rPr lang="en-US" b="1" dirty="0" err="1">
                <a:latin typeface="Courier New"/>
                <a:cs typeface="Courier New"/>
              </a:rPr>
              <a:t>k_s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dirty="0"/>
          </a:p>
        </p:txBody>
      </p:sp>
      <p:pic>
        <p:nvPicPr>
          <p:cNvPr id="4" name="Picture 3" descr="Bo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1650997"/>
            <a:ext cx="1120401" cy="11913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alic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flipH="1">
            <a:off x="1295400" y="1655533"/>
            <a:ext cx="1026173" cy="11823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ight Arrow 5"/>
          <p:cNvSpPr/>
          <p:nvPr/>
        </p:nvSpPr>
        <p:spPr>
          <a:xfrm>
            <a:off x="2971800" y="1981200"/>
            <a:ext cx="3352800" cy="6096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urier New" charset="0"/>
                <a:ea typeface="Courier New" charset="0"/>
                <a:cs typeface="Courier New" charset="0"/>
              </a:rPr>
              <a:t>m</a:t>
            </a:r>
            <a:endParaRPr lang="en-US" sz="24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20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key compromised, only those messages encrypted under it are disclosed</a:t>
            </a:r>
          </a:p>
          <a:p>
            <a:r>
              <a:rPr lang="en-US" dirty="0" smtClean="0"/>
              <a:t>Used for a brief period then discarded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cryptoperiod</a:t>
            </a:r>
            <a:r>
              <a:rPr lang="en-US" i="1" dirty="0"/>
              <a:t>:  </a:t>
            </a:r>
            <a:r>
              <a:rPr lang="en-US" dirty="0"/>
              <a:t>length of time for which key is valid</a:t>
            </a:r>
          </a:p>
          <a:p>
            <a:pPr lvl="1"/>
            <a:r>
              <a:rPr lang="en-US" dirty="0" smtClean="0"/>
              <a:t>in this case, for a single (long) message</a:t>
            </a:r>
          </a:p>
          <a:p>
            <a:pPr lvl="1"/>
            <a:r>
              <a:rPr lang="en-US" dirty="0" smtClean="0"/>
              <a:t>not intended for reuse in future messages</a:t>
            </a:r>
          </a:p>
          <a:p>
            <a:r>
              <a:rPr lang="en-US" dirty="0" smtClean="0"/>
              <a:t>only intended for unidirectional usage:  </a:t>
            </a:r>
          </a:p>
          <a:p>
            <a:pPr lvl="2"/>
            <a:r>
              <a:rPr lang="en-US" dirty="0" smtClean="0"/>
              <a:t>A-&gt;B, not B-&gt;A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9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 Key pairs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Instead of sharing a key between pairs of principals...</a:t>
            </a:r>
          </a:p>
          <a:p>
            <a:r>
              <a:rPr lang="en-US" dirty="0" smtClean="0"/>
              <a:t>...every principal has a pair of keys</a:t>
            </a:r>
          </a:p>
          <a:p>
            <a:pPr lvl="1"/>
            <a:r>
              <a:rPr lang="en-US" b="1" dirty="0" smtClean="0"/>
              <a:t>public key:</a:t>
            </a:r>
            <a:r>
              <a:rPr lang="en-US" dirty="0" smtClean="0"/>
              <a:t>  published for the world to see</a:t>
            </a:r>
          </a:p>
          <a:p>
            <a:pPr lvl="1"/>
            <a:r>
              <a:rPr lang="en-US" b="1" dirty="0" smtClean="0"/>
              <a:t>private key:</a:t>
            </a:r>
            <a:r>
              <a:rPr lang="en-US" dirty="0" smtClean="0"/>
              <a:t>  kept secret and never shared</a:t>
            </a:r>
          </a:p>
        </p:txBody>
      </p:sp>
      <p:pic>
        <p:nvPicPr>
          <p:cNvPr id="2" name="Picture 1" descr="800px-Standard-lock-k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139" y="4714360"/>
            <a:ext cx="2797072" cy="1244697"/>
          </a:xfrm>
          <a:prstGeom prst="rect">
            <a:avLst/>
          </a:prstGeom>
        </p:spPr>
      </p:pic>
      <p:pic>
        <p:nvPicPr>
          <p:cNvPr id="3" name="Picture 2" descr="do-sharp.jp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212" y="4714360"/>
            <a:ext cx="3172592" cy="1411803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93500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pair terminology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232382"/>
              </p:ext>
            </p:extLst>
          </p:nvPr>
        </p:nvGraphicFramePr>
        <p:xfrm>
          <a:off x="457200" y="2142418"/>
          <a:ext cx="8229599" cy="24732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178840"/>
                <a:gridCol w="2823688"/>
                <a:gridCol w="3227071"/>
              </a:tblGrid>
              <a:tr h="524582">
                <a:tc>
                  <a:txBody>
                    <a:bodyPr/>
                    <a:lstStyle/>
                    <a:p>
                      <a:endParaRPr lang="en-US" sz="2800" dirty="0">
                        <a:latin typeface="CronosPro-Regular"/>
                        <a:cs typeface="CronosPro-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Encryption</a:t>
                      </a:r>
                      <a:endParaRPr lang="en-US" sz="2800" dirty="0">
                        <a:latin typeface="CronosPro-Regular"/>
                        <a:cs typeface="CronosPro-Regula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Digital </a:t>
                      </a:r>
                      <a:r>
                        <a:rPr lang="en-US" sz="2800" dirty="0" smtClean="0"/>
                        <a:t>Signatures</a:t>
                      </a:r>
                      <a:endParaRPr lang="en-US" sz="2800" dirty="0">
                        <a:latin typeface="CronosPro-Regular"/>
                        <a:cs typeface="CronosPro-Regular"/>
                      </a:endParaRPr>
                    </a:p>
                  </a:txBody>
                  <a:tcPr/>
                </a:tc>
              </a:tr>
              <a:tr h="9743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Public</a:t>
                      </a:r>
                      <a:r>
                        <a:rPr lang="en-US" sz="2800" baseline="0" dirty="0" smtClean="0"/>
                        <a:t> key</a:t>
                      </a:r>
                      <a:endParaRPr lang="en-US" sz="2800" dirty="0">
                        <a:latin typeface="CronosPro-Regular"/>
                        <a:cs typeface="CronosPro-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Encryption key</a:t>
                      </a:r>
                      <a:endParaRPr lang="en-US" sz="2800" dirty="0">
                        <a:latin typeface="CronosPro-Regular"/>
                        <a:cs typeface="CronosPro-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Verification key</a:t>
                      </a:r>
                      <a:endParaRPr lang="en-US" sz="2800" dirty="0">
                        <a:latin typeface="CronosPro-Regular"/>
                        <a:cs typeface="CronosPro-Regular"/>
                      </a:endParaRPr>
                    </a:p>
                  </a:txBody>
                  <a:tcPr anchor="ctr"/>
                </a:tc>
              </a:tr>
              <a:tr h="9743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Private key</a:t>
                      </a:r>
                      <a:endParaRPr lang="en-US" sz="2800" dirty="0">
                        <a:latin typeface="CronosPro-Regular"/>
                        <a:cs typeface="CronosPro-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Decryption</a:t>
                      </a:r>
                      <a:r>
                        <a:rPr lang="en-US" sz="2800" baseline="0" dirty="0" smtClean="0"/>
                        <a:t> key</a:t>
                      </a:r>
                      <a:endParaRPr lang="en-US" sz="2800" dirty="0">
                        <a:latin typeface="CronosPro-Regular"/>
                        <a:cs typeface="CronosPro-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Signing key</a:t>
                      </a:r>
                      <a:endParaRPr lang="en-US" sz="2800" dirty="0">
                        <a:latin typeface="CronosPro-Regular"/>
                        <a:cs typeface="CronosPro-Regular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2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A digital signature scheme is a triple (Gen, Sign, </a:t>
            </a:r>
            <a:r>
              <a:rPr lang="en-US" dirty="0" err="1" smtClean="0">
                <a:solidFill>
                  <a:srgbClr val="000000"/>
                </a:solidFill>
              </a:rPr>
              <a:t>Ver</a:t>
            </a:r>
            <a:r>
              <a:rPr lang="en-US" dirty="0" smtClean="0">
                <a:solidFill>
                  <a:srgbClr val="000000"/>
                </a:solidFill>
              </a:rPr>
              <a:t>):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Gen(</a:t>
            </a:r>
            <a:r>
              <a:rPr lang="en-US" dirty="0" err="1">
                <a:solidFill>
                  <a:srgbClr val="000000"/>
                </a:solidFill>
              </a:rPr>
              <a:t>len</a:t>
            </a:r>
            <a:r>
              <a:rPr lang="en-US" dirty="0">
                <a:solidFill>
                  <a:srgbClr val="000000"/>
                </a:solidFill>
              </a:rPr>
              <a:t>):  generate a key pair (</a:t>
            </a:r>
            <a:r>
              <a:rPr lang="en-US" dirty="0" err="1">
                <a:solidFill>
                  <a:srgbClr val="000000"/>
                </a:solidFill>
              </a:rPr>
              <a:t>pk,sk</a:t>
            </a:r>
            <a:r>
              <a:rPr lang="en-US" dirty="0">
                <a:solidFill>
                  <a:srgbClr val="000000"/>
                </a:solidFill>
              </a:rPr>
              <a:t>) of length </a:t>
            </a:r>
            <a:r>
              <a:rPr lang="en-US" dirty="0" err="1">
                <a:solidFill>
                  <a:srgbClr val="000000"/>
                </a:solidFill>
              </a:rPr>
              <a:t>len</a:t>
            </a:r>
            <a:endParaRPr lang="en-US" dirty="0"/>
          </a:p>
          <a:p>
            <a:r>
              <a:rPr lang="en-US" dirty="0" smtClean="0">
                <a:solidFill>
                  <a:srgbClr val="000000"/>
                </a:solidFill>
              </a:rPr>
              <a:t>Sign(m</a:t>
            </a:r>
            <a:r>
              <a:rPr lang="en-US" dirty="0">
                <a:solidFill>
                  <a:srgbClr val="000000"/>
                </a:solidFill>
              </a:rPr>
              <a:t>; </a:t>
            </a:r>
            <a:r>
              <a:rPr lang="en-US" dirty="0" err="1" smtClean="0">
                <a:solidFill>
                  <a:srgbClr val="000000"/>
                </a:solidFill>
              </a:rPr>
              <a:t>sk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:  </a:t>
            </a:r>
            <a:r>
              <a:rPr lang="en-US" dirty="0" smtClean="0"/>
              <a:t>sign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message m with key </a:t>
            </a:r>
            <a:r>
              <a:rPr lang="en-US" dirty="0" err="1" smtClean="0">
                <a:solidFill>
                  <a:srgbClr val="000000"/>
                </a:solidFill>
              </a:rPr>
              <a:t>sk</a:t>
            </a:r>
            <a:r>
              <a:rPr lang="en-US" dirty="0" smtClean="0">
                <a:solidFill>
                  <a:srgbClr val="000000"/>
                </a:solidFill>
              </a:rPr>
              <a:t>, producing </a:t>
            </a:r>
            <a:r>
              <a:rPr lang="en-US" dirty="0" smtClean="0">
                <a:solidFill>
                  <a:srgbClr val="4F81BD"/>
                </a:solidFill>
              </a:rPr>
              <a:t>signature </a:t>
            </a:r>
            <a:r>
              <a:rPr lang="en-US" dirty="0" smtClean="0">
                <a:solidFill>
                  <a:srgbClr val="000000"/>
                </a:solidFill>
              </a:rPr>
              <a:t>s as output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Ver</a:t>
            </a:r>
            <a:r>
              <a:rPr lang="en-US" dirty="0" smtClean="0">
                <a:solidFill>
                  <a:srgbClr val="000000"/>
                </a:solidFill>
              </a:rPr>
              <a:t>(m, </a:t>
            </a:r>
            <a:r>
              <a:rPr lang="en-US" dirty="0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dirty="0" err="1" smtClean="0">
                <a:solidFill>
                  <a:srgbClr val="000000"/>
                </a:solidFill>
              </a:rPr>
              <a:t>sk</a:t>
            </a:r>
            <a:r>
              <a:rPr lang="en-US" dirty="0" smtClean="0">
                <a:solidFill>
                  <a:srgbClr val="000000"/>
                </a:solidFill>
              </a:rPr>
              <a:t>):  </a:t>
            </a:r>
            <a:r>
              <a:rPr lang="en-US" dirty="0" smtClean="0">
                <a:solidFill>
                  <a:srgbClr val="4F81BD"/>
                </a:solidFill>
              </a:rPr>
              <a:t>verify </a:t>
            </a:r>
            <a:r>
              <a:rPr lang="en-US" dirty="0" smtClean="0">
                <a:solidFill>
                  <a:srgbClr val="000000"/>
                </a:solidFill>
              </a:rPr>
              <a:t>signature s on message m with key </a:t>
            </a:r>
            <a:r>
              <a:rPr lang="en-US" dirty="0" err="1" smtClean="0">
                <a:solidFill>
                  <a:srgbClr val="000000"/>
                </a:solidFill>
              </a:rPr>
              <a:t>pk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889882" y="4648200"/>
            <a:ext cx="1158240" cy="1304215"/>
            <a:chOff x="3889882" y="5140498"/>
            <a:chExt cx="1158240" cy="1304215"/>
          </a:xfrm>
        </p:grpSpPr>
        <p:grpSp>
          <p:nvGrpSpPr>
            <p:cNvPr id="13" name="Group 12"/>
            <p:cNvGrpSpPr/>
            <p:nvPr/>
          </p:nvGrpSpPr>
          <p:grpSpPr>
            <a:xfrm>
              <a:off x="3889882" y="5140498"/>
              <a:ext cx="1158240" cy="409716"/>
              <a:chOff x="3889882" y="5140498"/>
              <a:chExt cx="1158240" cy="409716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3889882" y="5550214"/>
                <a:ext cx="1158240" cy="0"/>
              </a:xfrm>
              <a:prstGeom prst="line">
                <a:avLst/>
              </a:prstGeom>
              <a:ln w="44450">
                <a:solidFill>
                  <a:schemeClr val="tx1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4193487" y="5140498"/>
                <a:ext cx="5565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ronosPro-Regular"/>
                    <a:cs typeface="CronosPro-Regular"/>
                  </a:rPr>
                  <a:t>Sign</a:t>
                </a:r>
              </a:p>
            </p:txBody>
          </p:sp>
        </p:grpSp>
        <p:pic>
          <p:nvPicPr>
            <p:cNvPr id="11" name="Picture 10" descr="skeleton-ke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9882" y="5670521"/>
              <a:ext cx="1158240" cy="774192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195" y="4146913"/>
            <a:ext cx="1858982" cy="22538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441" y="4367975"/>
            <a:ext cx="1299559" cy="1575625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5105400" y="4810822"/>
            <a:ext cx="2861323" cy="904178"/>
            <a:chOff x="5638800" y="4419600"/>
            <a:chExt cx="2861323" cy="904178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9435"/>
            <a:stretch/>
          </p:blipFill>
          <p:spPr>
            <a:xfrm>
              <a:off x="5638800" y="4419600"/>
              <a:ext cx="2861323" cy="4572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5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329"/>
            <a:stretch/>
          </p:blipFill>
          <p:spPr>
            <a:xfrm>
              <a:off x="5638800" y="4419600"/>
              <a:ext cx="1392636" cy="9041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33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Protocol to exchange signed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0. A: (</a:t>
            </a:r>
            <a:r>
              <a:rPr lang="en-US" b="1" dirty="0" err="1" smtClean="0">
                <a:latin typeface="Courier New"/>
                <a:cs typeface="Courier New"/>
              </a:rPr>
              <a:t>K_A,k_A</a:t>
            </a:r>
            <a:r>
              <a:rPr lang="en-US" b="1" dirty="0" smtClean="0">
                <a:latin typeface="Courier New"/>
                <a:cs typeface="Courier New"/>
              </a:rPr>
              <a:t>) = Gen(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. </a:t>
            </a:r>
            <a:r>
              <a:rPr lang="en-US" b="1" dirty="0" smtClean="0">
                <a:latin typeface="Courier New"/>
                <a:cs typeface="Courier New"/>
              </a:rPr>
              <a:t>A</a:t>
            </a:r>
            <a:r>
              <a:rPr lang="en-US" b="1" dirty="0">
                <a:latin typeface="Courier New"/>
                <a:cs typeface="Courier New"/>
              </a:rPr>
              <a:t>: s = Sign(m; </a:t>
            </a:r>
            <a:r>
              <a:rPr lang="en-US" b="1" dirty="0" err="1">
                <a:latin typeface="Courier New"/>
                <a:cs typeface="Courier New"/>
              </a:rPr>
              <a:t>k_A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2. </a:t>
            </a:r>
            <a:r>
              <a:rPr lang="en-US" b="1" dirty="0" smtClean="0">
                <a:latin typeface="Courier New"/>
                <a:cs typeface="Courier New"/>
              </a:rPr>
              <a:t>A </a:t>
            </a:r>
            <a:r>
              <a:rPr lang="en-US" b="1" dirty="0">
                <a:latin typeface="Courier New"/>
                <a:cs typeface="Courier New"/>
              </a:rPr>
              <a:t>-&gt; B: m, s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3. </a:t>
            </a:r>
            <a:r>
              <a:rPr lang="en-US" b="1" dirty="0" smtClean="0">
                <a:latin typeface="Courier New"/>
                <a:cs typeface="Courier New"/>
              </a:rPr>
              <a:t>B</a:t>
            </a:r>
            <a:r>
              <a:rPr lang="en-US" b="1" dirty="0">
                <a:latin typeface="Courier New"/>
                <a:cs typeface="Courier New"/>
              </a:rPr>
              <a:t>: accept if </a:t>
            </a:r>
            <a:r>
              <a:rPr lang="en-US" b="1" dirty="0" err="1">
                <a:latin typeface="Courier New"/>
                <a:cs typeface="Courier New"/>
              </a:rPr>
              <a:t>Ver</a:t>
            </a:r>
            <a:r>
              <a:rPr lang="en-US" b="1" dirty="0">
                <a:latin typeface="Courier New"/>
                <a:cs typeface="Courier New"/>
              </a:rPr>
              <a:t>(m; s; K_A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r>
              <a:rPr lang="en-US" dirty="0" smtClean="0"/>
              <a:t>Message </a:t>
            </a:r>
            <a:r>
              <a:rPr lang="en-US" dirty="0"/>
              <a:t>is sent in plaintext:  no protection of confidentiality</a:t>
            </a:r>
          </a:p>
          <a:p>
            <a:r>
              <a:rPr lang="en-US" dirty="0"/>
              <a:t>Goal is to detect modification </a:t>
            </a:r>
            <a:r>
              <a:rPr lang="en-US" b="1" dirty="0"/>
              <a:t>not</a:t>
            </a:r>
            <a:r>
              <a:rPr lang="en-US" dirty="0"/>
              <a:t> prevent</a:t>
            </a:r>
          </a:p>
          <a:p>
            <a:pPr marL="0" indent="0">
              <a:buNone/>
            </a:pPr>
            <a:endParaRPr lang="en-US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...what if message is too long for asymmetric algorithms?</a:t>
            </a:r>
            <a:endParaRPr lang="en-US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859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34"/>
          <a:stretch/>
        </p:blipFill>
        <p:spPr>
          <a:xfrm>
            <a:off x="4197965" y="2438400"/>
            <a:ext cx="2812435" cy="31407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 Thus Far</a:t>
            </a:r>
            <a:r>
              <a:rPr lang="mr-IN" dirty="0" smtClean="0"/>
              <a:t>…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08" y="3023254"/>
            <a:ext cx="3493239" cy="1473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9" t="671" r="14764" b="-671"/>
          <a:stretch/>
        </p:blipFill>
        <p:spPr>
          <a:xfrm>
            <a:off x="2844508" y="3480454"/>
            <a:ext cx="1371600" cy="13693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878" y="4496454"/>
            <a:ext cx="2116808" cy="1124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120" y="2658805"/>
            <a:ext cx="2128280" cy="11031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602" y="3649405"/>
            <a:ext cx="2360084" cy="87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41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Must </a:t>
            </a:r>
            <a:r>
              <a:rPr lang="en-US" dirty="0">
                <a:solidFill>
                  <a:srgbClr val="000000"/>
                </a:solidFill>
              </a:rPr>
              <a:t>be hard to forge </a:t>
            </a:r>
            <a:r>
              <a:rPr lang="en-US" dirty="0" smtClean="0">
                <a:solidFill>
                  <a:srgbClr val="000000"/>
                </a:solidFill>
              </a:rPr>
              <a:t>signature for </a:t>
            </a:r>
            <a:r>
              <a:rPr lang="en-US" dirty="0">
                <a:solidFill>
                  <a:srgbClr val="000000"/>
                </a:solidFill>
              </a:rPr>
              <a:t>a message without knowledge of key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...like handwritten signatures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Even if in possession of multiple (message, </a:t>
            </a:r>
            <a:r>
              <a:rPr lang="en-US" dirty="0" smtClean="0"/>
              <a:t>signature) </a:t>
            </a:r>
            <a:r>
              <a:rPr lang="en-US" dirty="0"/>
              <a:t>pairs for that </a:t>
            </a:r>
            <a:r>
              <a:rPr lang="en-US" dirty="0" smtClean="0"/>
              <a:t>key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9BBB59"/>
                </a:solidFill>
              </a:rPr>
              <a:t> </a:t>
            </a:r>
            <a:r>
              <a:rPr lang="en-US" sz="2000" dirty="0" smtClean="0">
                <a:solidFill>
                  <a:srgbClr val="9BBB59"/>
                </a:solidFill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</a:rPr>
              <a:t>...unlike handwritten signatures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46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DSA: </a:t>
            </a:r>
            <a:r>
              <a:rPr lang="en-US" dirty="0" smtClean="0"/>
              <a:t>Digital Signature Algorithm [</a:t>
            </a:r>
            <a:r>
              <a:rPr lang="en-US" dirty="0" err="1" smtClean="0"/>
              <a:t>Kravitz</a:t>
            </a:r>
            <a:r>
              <a:rPr lang="en-US" dirty="0" smtClean="0"/>
              <a:t> 1991]</a:t>
            </a:r>
          </a:p>
          <a:p>
            <a:r>
              <a:rPr lang="en-US" dirty="0" smtClean="0"/>
              <a:t>Standardized by NIST and made available royalty-free in 1991/1993</a:t>
            </a:r>
          </a:p>
          <a:p>
            <a:r>
              <a:rPr lang="en-US" dirty="0" smtClean="0"/>
              <a:t>Used for decades without any serious attacks</a:t>
            </a:r>
          </a:p>
          <a:p>
            <a:r>
              <a:rPr lang="en-US" dirty="0" smtClean="0"/>
              <a:t>Closely related to </a:t>
            </a:r>
            <a:r>
              <a:rPr lang="en-US" dirty="0" err="1" smtClean="0"/>
              <a:t>Elgamal</a:t>
            </a:r>
            <a:r>
              <a:rPr lang="en-US" dirty="0" smtClean="0"/>
              <a:t> encryption</a:t>
            </a:r>
          </a:p>
        </p:txBody>
      </p:sp>
    </p:spTree>
    <p:extLst>
      <p:ext uri="{BB962C8B-B14F-4D97-AF65-F5344CB8AC3E}">
        <p14:creationId xmlns:p14="http://schemas.microsoft.com/office/powerpoint/2010/main" val="68608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753358"/>
            <a:ext cx="3581400" cy="31217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ideas are the same as RSA encryption</a:t>
            </a:r>
          </a:p>
          <a:p>
            <a:r>
              <a:rPr lang="en-US" dirty="0" smtClean="0"/>
              <a:t>Common mistake:  “RSA sign = encrypt with private key”</a:t>
            </a:r>
          </a:p>
          <a:p>
            <a:r>
              <a:rPr lang="en-US" dirty="0" smtClean="0"/>
              <a:t>Truth (in real world, outside of textbooks):</a:t>
            </a:r>
            <a:endParaRPr lang="en-US" dirty="0"/>
          </a:p>
          <a:p>
            <a:pPr lvl="1"/>
            <a:r>
              <a:rPr lang="en-US" dirty="0" smtClean="0"/>
              <a:t>there's a core RSA function R that works with either </a:t>
            </a:r>
            <a:r>
              <a:rPr lang="en-US" dirty="0" err="1" smtClean="0"/>
              <a:t>pk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sk</a:t>
            </a:r>
            <a:endParaRPr lang="en-US" dirty="0" smtClean="0"/>
          </a:p>
          <a:p>
            <a:pPr lvl="1"/>
            <a:r>
              <a:rPr lang="en-US" dirty="0" smtClean="0"/>
              <a:t>RSA encrypt = do some prep work on m then call R with </a:t>
            </a:r>
            <a:r>
              <a:rPr lang="en-US" dirty="0" err="1" smtClean="0"/>
              <a:t>pk</a:t>
            </a:r>
            <a:endParaRPr lang="en-US" dirty="0" smtClean="0"/>
          </a:p>
          <a:p>
            <a:pPr lvl="1"/>
            <a:r>
              <a:rPr lang="en-US" dirty="0" smtClean="0"/>
              <a:t>RSA sign = do </a:t>
            </a:r>
            <a:r>
              <a:rPr lang="en-US" b="1" dirty="0" smtClean="0"/>
              <a:t>different</a:t>
            </a:r>
            <a:r>
              <a:rPr lang="en-US" dirty="0" smtClean="0"/>
              <a:t> prep work on m then call R with </a:t>
            </a:r>
            <a:r>
              <a:rPr lang="en-US" dirty="0" err="1" smtClean="0"/>
              <a:t>sk</a:t>
            </a:r>
            <a:endParaRPr lang="en-US" dirty="0" smtClean="0"/>
          </a:p>
          <a:p>
            <a:pPr lvl="1"/>
            <a:r>
              <a:rPr lang="en-US" dirty="0" smtClean="0"/>
              <a:t>Prep work:  recall “textbook RSA is insecure”</a:t>
            </a:r>
          </a:p>
          <a:p>
            <a:pPr lvl="2"/>
            <a:r>
              <a:rPr lang="en-US" dirty="0" smtClean="0"/>
              <a:t>(For encryption:  OAEP)</a:t>
            </a:r>
          </a:p>
          <a:p>
            <a:pPr lvl="2"/>
            <a:r>
              <a:rPr lang="en-US" dirty="0" smtClean="0"/>
              <a:t>For signatures:  PSS (probabilistic signature scheme)</a:t>
            </a:r>
          </a:p>
          <a:p>
            <a:pPr lvl="1"/>
            <a:r>
              <a:rPr lang="en-US" dirty="0" smtClean="0"/>
              <a:t>Also need to handle long messages</a:t>
            </a:r>
            <a:r>
              <a:rPr lang="mr-I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00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Signatures with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 smtClean="0">
                <a:latin typeface="Courier New"/>
                <a:cs typeface="Courier New"/>
              </a:rPr>
              <a:t>1</a:t>
            </a:r>
            <a:r>
              <a:rPr lang="en-US" sz="2700" b="1" dirty="0">
                <a:latin typeface="Courier New"/>
                <a:cs typeface="Courier New"/>
              </a:rPr>
              <a:t>. </a:t>
            </a:r>
            <a:r>
              <a:rPr lang="en-US" sz="2700" b="1" dirty="0" smtClean="0">
                <a:latin typeface="Courier New"/>
                <a:cs typeface="Courier New"/>
              </a:rPr>
              <a:t>A</a:t>
            </a:r>
            <a:r>
              <a:rPr lang="en-US" sz="2700" b="1" dirty="0">
                <a:latin typeface="Courier New"/>
                <a:cs typeface="Courier New"/>
              </a:rPr>
              <a:t>: s = Sign</a:t>
            </a:r>
            <a:r>
              <a:rPr lang="en-US" sz="2700" b="1" dirty="0" smtClean="0">
                <a:latin typeface="Courier New"/>
                <a:cs typeface="Courier New"/>
              </a:rPr>
              <a:t>(H(m); </a:t>
            </a:r>
            <a:r>
              <a:rPr lang="en-US" sz="2700" b="1" dirty="0" err="1">
                <a:latin typeface="Courier New"/>
                <a:cs typeface="Courier New"/>
              </a:rPr>
              <a:t>k_A</a:t>
            </a:r>
            <a:r>
              <a:rPr lang="en-US" sz="2700" b="1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2700" b="1" dirty="0">
                <a:latin typeface="Courier New"/>
                <a:cs typeface="Courier New"/>
              </a:rPr>
              <a:t>2. </a:t>
            </a:r>
            <a:r>
              <a:rPr lang="en-US" sz="2700" b="1" dirty="0" smtClean="0">
                <a:latin typeface="Courier New"/>
                <a:cs typeface="Courier New"/>
              </a:rPr>
              <a:t>A </a:t>
            </a:r>
            <a:r>
              <a:rPr lang="en-US" sz="2700" b="1" dirty="0">
                <a:latin typeface="Courier New"/>
                <a:cs typeface="Courier New"/>
              </a:rPr>
              <a:t>-&gt; B: m, s</a:t>
            </a:r>
          </a:p>
          <a:p>
            <a:pPr marL="0" indent="0">
              <a:buNone/>
            </a:pPr>
            <a:r>
              <a:rPr lang="en-US" sz="2700" b="1" dirty="0">
                <a:latin typeface="Courier New"/>
                <a:cs typeface="Courier New"/>
              </a:rPr>
              <a:t>3. </a:t>
            </a:r>
            <a:r>
              <a:rPr lang="en-US" sz="2700" b="1" dirty="0" smtClean="0">
                <a:latin typeface="Courier New"/>
                <a:cs typeface="Courier New"/>
              </a:rPr>
              <a:t>B</a:t>
            </a:r>
            <a:r>
              <a:rPr lang="en-US" sz="2700" b="1" dirty="0">
                <a:latin typeface="Courier New"/>
                <a:cs typeface="Courier New"/>
              </a:rPr>
              <a:t>: accept if </a:t>
            </a:r>
            <a:r>
              <a:rPr lang="en-US" sz="2700" b="1" dirty="0" err="1">
                <a:latin typeface="Courier New"/>
                <a:cs typeface="Courier New"/>
              </a:rPr>
              <a:t>Ver</a:t>
            </a:r>
            <a:r>
              <a:rPr lang="en-US" sz="2700" b="1" dirty="0" smtClean="0">
                <a:latin typeface="Courier New"/>
                <a:cs typeface="Courier New"/>
              </a:rPr>
              <a:t>(H(m); </a:t>
            </a:r>
            <a:r>
              <a:rPr lang="en-US" sz="2700" b="1" dirty="0">
                <a:latin typeface="Courier New"/>
                <a:cs typeface="Courier New"/>
              </a:rPr>
              <a:t>s; K_A</a:t>
            </a:r>
            <a:r>
              <a:rPr lang="en-US" sz="2700" b="1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endParaRPr lang="en-US" sz="2700" b="1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0065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Blind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 err="1" smtClean="0"/>
              <a:t>Chaum</a:t>
            </a:r>
            <a:r>
              <a:rPr lang="en-US" dirty="0" smtClean="0"/>
              <a:t> 1983]</a:t>
            </a:r>
          </a:p>
          <a:p>
            <a:r>
              <a:rPr lang="en-US" dirty="0" smtClean="0"/>
              <a:t>Purpose:  signer doesn’t know what they are signing</a:t>
            </a:r>
          </a:p>
          <a:p>
            <a:r>
              <a:rPr lang="en-US" dirty="0" smtClean="0"/>
              <a:t>Two additional algorithms:  Blind and </a:t>
            </a:r>
            <a:r>
              <a:rPr lang="en-US" dirty="0" err="1" smtClean="0"/>
              <a:t>Unblind</a:t>
            </a:r>
            <a:endParaRPr lang="en-US" dirty="0" smtClean="0"/>
          </a:p>
          <a:p>
            <a:r>
              <a:rPr lang="en-US" dirty="0" err="1" smtClean="0"/>
              <a:t>Unblind</a:t>
            </a:r>
            <a:r>
              <a:rPr lang="en-US" dirty="0" smtClean="0"/>
              <a:t>(Sign(Blind(m); k)) = Sign(m; k)</a:t>
            </a:r>
          </a:p>
          <a:p>
            <a:r>
              <a:rPr lang="en-US" dirty="0" smtClean="0"/>
              <a:t>Uses:  e-cash, e-voting</a:t>
            </a:r>
          </a:p>
        </p:txBody>
      </p:sp>
    </p:spTree>
    <p:extLst>
      <p:ext uri="{BB962C8B-B14F-4D97-AF65-F5344CB8AC3E}">
        <p14:creationId xmlns:p14="http://schemas.microsoft.com/office/powerpoint/2010/main" val="97816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 err="1" smtClean="0"/>
              <a:t>Chaum</a:t>
            </a:r>
            <a:r>
              <a:rPr lang="en-US" dirty="0" smtClean="0"/>
              <a:t> and van </a:t>
            </a:r>
            <a:r>
              <a:rPr lang="en-US" dirty="0" err="1" smtClean="0"/>
              <a:t>Heyst</a:t>
            </a:r>
            <a:r>
              <a:rPr lang="en-US" dirty="0" smtClean="0"/>
              <a:t> 1991]</a:t>
            </a:r>
          </a:p>
          <a:p>
            <a:r>
              <a:rPr lang="en-US" dirty="0" smtClean="0"/>
              <a:t>Purpose:  one member of group signs anonymously on behalf of group</a:t>
            </a:r>
          </a:p>
          <a:p>
            <a:r>
              <a:rPr lang="en-US" dirty="0" smtClean="0"/>
              <a:t>Introduces a </a:t>
            </a:r>
            <a:r>
              <a:rPr lang="en-US" i="1" dirty="0" smtClean="0"/>
              <a:t>group manager</a:t>
            </a:r>
            <a:r>
              <a:rPr lang="en-US" dirty="0" smtClean="0"/>
              <a:t> who controls membership</a:t>
            </a:r>
          </a:p>
          <a:p>
            <a:r>
              <a:rPr lang="en-US" dirty="0" smtClean="0"/>
              <a:t>Two new protocols:  Join and Revoke, to manage membership</a:t>
            </a:r>
          </a:p>
          <a:p>
            <a:r>
              <a:rPr lang="en-US" dirty="0" smtClean="0"/>
              <a:t>One new algorithm:  Open, which manager can run to reveal who signed a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pairs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Instead of sharing a key between pairs of principals...</a:t>
            </a:r>
          </a:p>
          <a:p>
            <a:r>
              <a:rPr lang="en-US" dirty="0" smtClean="0"/>
              <a:t>...every principal has a pair of keys</a:t>
            </a:r>
          </a:p>
          <a:p>
            <a:pPr lvl="1"/>
            <a:r>
              <a:rPr lang="en-US" b="1" dirty="0" smtClean="0"/>
              <a:t>public key:</a:t>
            </a:r>
            <a:r>
              <a:rPr lang="en-US" dirty="0" smtClean="0"/>
              <a:t>  published for the world to see</a:t>
            </a:r>
          </a:p>
          <a:p>
            <a:pPr lvl="1"/>
            <a:r>
              <a:rPr lang="en-US" b="1" dirty="0" smtClean="0"/>
              <a:t>private key:</a:t>
            </a:r>
            <a:r>
              <a:rPr lang="en-US" dirty="0" smtClean="0"/>
              <a:t>  kept secret and never shared</a:t>
            </a:r>
          </a:p>
        </p:txBody>
      </p:sp>
      <p:pic>
        <p:nvPicPr>
          <p:cNvPr id="2" name="Picture 1" descr="800px-Standard-lock-ke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139" y="4714360"/>
            <a:ext cx="2797072" cy="1244697"/>
          </a:xfrm>
          <a:prstGeom prst="rect">
            <a:avLst/>
          </a:prstGeom>
        </p:spPr>
      </p:pic>
      <p:pic>
        <p:nvPicPr>
          <p:cNvPr id="3" name="Picture 2" descr="do-sharp.jpg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212" y="4714360"/>
            <a:ext cx="3172592" cy="1411803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26211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Protocol to exchange encrypted message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1. A:  c = </a:t>
            </a:r>
            <a:r>
              <a:rPr lang="en-US" b="1" dirty="0" err="1" smtClean="0">
                <a:latin typeface="Courier New"/>
                <a:cs typeface="Courier New"/>
              </a:rPr>
              <a:t>Enc</a:t>
            </a:r>
            <a:r>
              <a:rPr lang="en-US" b="1" dirty="0" smtClean="0">
                <a:latin typeface="Courier New"/>
                <a:cs typeface="Courier New"/>
              </a:rPr>
              <a:t>(m; </a:t>
            </a:r>
            <a:r>
              <a:rPr lang="en-US" b="1" dirty="0" err="1" smtClean="0">
                <a:latin typeface="Courier New"/>
                <a:cs typeface="Courier New"/>
              </a:rPr>
              <a:t>pk_B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2. A -&gt; B:  c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3. B:  m = Dec(c; </a:t>
            </a:r>
            <a:r>
              <a:rPr lang="en-US" b="1" dirty="0" err="1" smtClean="0">
                <a:latin typeface="Courier New"/>
                <a:cs typeface="Courier New"/>
              </a:rPr>
              <a:t>sk_B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key pair:  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pk_B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sk_B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84667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0. B:  (K_B, </a:t>
            </a:r>
            <a:r>
              <a:rPr lang="en-US" b="1" dirty="0" err="1" smtClean="0">
                <a:latin typeface="Courier New"/>
                <a:cs typeface="Courier New"/>
              </a:rPr>
              <a:t>k_B</a:t>
            </a:r>
            <a:r>
              <a:rPr lang="en-US" b="1" dirty="0" smtClean="0">
                <a:latin typeface="Courier New"/>
                <a:cs typeface="Courier New"/>
              </a:rPr>
              <a:t>) = Gen(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latin typeface="Courier New"/>
                <a:cs typeface="Courier New"/>
              </a:rPr>
              <a:t> ...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public keys published in "phonebook"</a:t>
            </a:r>
          </a:p>
          <a:p>
            <a:r>
              <a:rPr lang="en-US" dirty="0" smtClean="0"/>
              <a:t>So A can lookup B's key to send message</a:t>
            </a:r>
          </a:p>
          <a:p>
            <a:r>
              <a:rPr lang="en-US" dirty="0" smtClean="0"/>
              <a:t>Length of phonebook is O(n)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So quadratic problem reduced to linear!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Eliminates key distribution problem!</a:t>
            </a:r>
          </a:p>
        </p:txBody>
      </p:sp>
    </p:spTree>
    <p:extLst>
      <p:ext uri="{BB962C8B-B14F-4D97-AF65-F5344CB8AC3E}">
        <p14:creationId xmlns:p14="http://schemas.microsoft.com/office/powerpoint/2010/main" val="1763306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[</a:t>
                </a:r>
                <a:r>
                  <a:rPr lang="en-US" b="1" dirty="0" err="1"/>
                  <a:t>Rivest</a:t>
                </a:r>
                <a:r>
                  <a:rPr lang="en-US" b="1" dirty="0"/>
                  <a:t>, Shamir, </a:t>
                </a:r>
                <a:r>
                  <a:rPr lang="en-US" b="1" dirty="0" err="1"/>
                  <a:t>Adleman</a:t>
                </a:r>
                <a:r>
                  <a:rPr lang="en-US" b="1" dirty="0"/>
                  <a:t> 1977]</a:t>
                </a:r>
              </a:p>
              <a:p>
                <a:pPr marL="0" indent="0">
                  <a:buNone/>
                </a:pPr>
                <a:r>
                  <a:rPr lang="en-US" sz="2000" b="1" dirty="0"/>
                  <a:t>Shared Turing Award in 2002:  </a:t>
                </a:r>
                <a:r>
                  <a:rPr lang="en-US" sz="2000" i="1" dirty="0"/>
                  <a:t>ingenious </a:t>
                </a:r>
                <a:endParaRPr lang="en-US" sz="2000" i="1" dirty="0" smtClean="0"/>
              </a:p>
              <a:p>
                <a:pPr marL="0" indent="0">
                  <a:buNone/>
                </a:pPr>
                <a:r>
                  <a:rPr lang="en-US" sz="2000" i="1" dirty="0" smtClean="0"/>
                  <a:t>contribution </a:t>
                </a:r>
                <a:r>
                  <a:rPr lang="en-US" sz="2000" i="1" dirty="0"/>
                  <a:t>to making public-key </a:t>
                </a:r>
                <a:r>
                  <a:rPr lang="en-US" sz="2000" i="1" dirty="0" smtClean="0"/>
                  <a:t>crypto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Gen(</a:t>
                </a:r>
                <a:r>
                  <a:rPr lang="en-US" dirty="0" err="1" smtClean="0"/>
                  <a:t>len</a:t>
                </a:r>
                <a:r>
                  <a:rPr lang="en-US" dirty="0" smtClean="0"/>
                  <a:t>): </a:t>
                </a:r>
              </a:p>
              <a:p>
                <a:pPr lvl="1"/>
                <a:r>
                  <a:rPr lang="en-US" dirty="0" smtClean="0"/>
                  <a:t>Pick </a:t>
                </a:r>
                <a:r>
                  <a:rPr lang="en-US" dirty="0" smtClean="0"/>
                  <a:t>primes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𝑝</m:t>
                    </m:r>
                    <m:r>
                      <a:rPr lang="en-US" b="0" i="1" smtClean="0">
                        <a:latin typeface="Cambria Math" charset="0"/>
                      </a:rPr>
                      <m:t>,</m:t>
                    </m:r>
                    <m:r>
                      <a:rPr lang="en-US" b="0" i="1" smtClean="0">
                        <a:latin typeface="Cambria Math" charset="0"/>
                      </a:rPr>
                      <m:t>𝑞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Choose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𝑒</m:t>
                    </m:r>
                    <m:r>
                      <a:rPr lang="en-US" b="0" i="1" smtClean="0">
                        <a:latin typeface="Cambria Math" charset="0"/>
                      </a:rPr>
                      <m:t>,</m:t>
                    </m:r>
                    <m:r>
                      <a:rPr lang="en-US" b="0" i="1" smtClean="0">
                        <a:latin typeface="Cambria Math" charset="0"/>
                      </a:rPr>
                      <m:t>𝑑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𝑒𝑑</m:t>
                    </m:r>
                    <m:r>
                      <a:rPr lang="en-US" b="0" i="1" smtClean="0">
                        <a:latin typeface="Cambria Math" charset="0"/>
                      </a:rPr>
                      <m:t>=1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</a:rPr>
                      <m:t>mod</m:t>
                    </m:r>
                    <m:r>
                      <a:rPr lang="en-US" b="0" i="1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</a:rPr>
                      <m:t>lcm</m:t>
                    </m:r>
                    <m:r>
                      <a:rPr lang="en-US" b="0" i="1" smtClean="0">
                        <a:latin typeface="Cambria Math" charset="0"/>
                      </a:rPr>
                      <m:t>(</m:t>
                    </m:r>
                    <m:r>
                      <a:rPr lang="en-US" b="0" i="1" smtClean="0">
                        <a:latin typeface="Cambria Math" charset="0"/>
                      </a:rPr>
                      <m:t>𝑝</m:t>
                    </m:r>
                    <m:r>
                      <a:rPr lang="en-US" b="0" i="1" smtClean="0">
                        <a:latin typeface="Cambria Math" charset="0"/>
                      </a:rPr>
                      <m:t>−1, </m:t>
                    </m:r>
                    <m:r>
                      <a:rPr lang="en-US" b="0" i="1" smtClean="0">
                        <a:latin typeface="Cambria Math" charset="0"/>
                      </a:rPr>
                      <m:t>𝑞</m:t>
                    </m:r>
                    <m:r>
                      <a:rPr lang="en-US" b="0" i="1" smtClean="0">
                        <a:latin typeface="Cambria Math" charset="0"/>
                      </a:rPr>
                      <m:t>−1)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𝑝𝑘</m:t>
                    </m:r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𝑒</m:t>
                        </m:r>
                      </m:e>
                    </m:d>
                    <m:r>
                      <a:rPr lang="en-US" b="0" i="0" smtClean="0">
                        <a:latin typeface="Cambria Math" charset="0"/>
                      </a:rPr>
                      <m:t>, </m:t>
                    </m:r>
                    <m:r>
                      <a:rPr lang="en-US" b="0" i="1" smtClean="0">
                        <a:latin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</a:rPr>
                      <m:t>𝑠𝑘</m:t>
                    </m:r>
                    <m:r>
                      <a:rPr lang="en-US" b="0" i="1" smtClean="0">
                        <a:latin typeface="Cambria Math" charset="0"/>
                      </a:rPr>
                      <m:t>=(</m:t>
                    </m:r>
                    <m:r>
                      <a:rPr lang="en-US" b="0" i="1" smtClean="0">
                        <a:latin typeface="Cambria Math" charset="0"/>
                      </a:rPr>
                      <m:t>𝑝</m:t>
                    </m:r>
                    <m:r>
                      <a:rPr lang="en-US" b="0" i="1" smtClean="0">
                        <a:latin typeface="Cambria Math" charset="0"/>
                      </a:rPr>
                      <m:t>,</m:t>
                    </m:r>
                    <m:r>
                      <a:rPr lang="en-US" b="0" i="1" smtClean="0">
                        <a:latin typeface="Cambria Math" charset="0"/>
                      </a:rPr>
                      <m:t>𝑞</m:t>
                    </m:r>
                    <m:r>
                      <a:rPr lang="en-US" b="0" i="1" smtClean="0">
                        <a:latin typeface="Cambria Math" charset="0"/>
                      </a:rPr>
                      <m:t>, </m:t>
                    </m:r>
                    <m:r>
                      <a:rPr lang="en-US" b="0" i="1" smtClean="0">
                        <a:latin typeface="Cambria Math" charset="0"/>
                      </a:rPr>
                      <m:t>𝑑</m:t>
                    </m:r>
                    <m:r>
                      <a:rPr lang="en-US" b="0" i="1" smtClean="0">
                        <a:latin typeface="Cambria Math" charset="0"/>
                      </a:rPr>
                      <m:t>)</m:t>
                    </m:r>
                  </m:oMath>
                </a14:m>
              </a:p>
              <a:p>
                <a:r>
                  <a:rPr lang="en-US" b="0" i="0" dirty="0" err="1" smtClean="0"/>
                  <a:t>Enc</a:t>
                </a:r>
                <a:r>
                  <a:rPr lang="en-US" b="0" i="0" dirty="0" smtClean="0"/>
                  <a:t>(m, </a:t>
                </a:r>
                <a:r>
                  <a:rPr lang="en-US" b="0" i="0" dirty="0" err="1" smtClean="0"/>
                  <a:t>pk</a:t>
                </a:r>
                <a:r>
                  <a:rPr lang="en-US" b="0" i="0" dirty="0" smtClean="0"/>
                  <a:t>)</a:t>
                </a:r>
              </a:p>
              <a:p>
                <a:endParaRPr lang="en-US" dirty="0"/>
              </a:p>
              <a:p>
                <a:r>
                  <a:rPr lang="en-US" dirty="0" smtClean="0"/>
                  <a:t>Dec(c, </a:t>
                </a:r>
                <a:r>
                  <a:rPr lang="en-US" dirty="0" err="1" smtClean="0"/>
                  <a:t>sk</a:t>
                </a:r>
                <a:r>
                  <a:rPr lang="en-US" dirty="0" smtClean="0"/>
                  <a:t>):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61162" y="5181600"/>
                <a:ext cx="22738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charset="0"/>
                        </a:rPr>
                        <m:t>𝑐</m:t>
                      </m:r>
                      <m:r>
                        <a:rPr lang="en-US" sz="2800" i="1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charset="0"/>
                            </a:rPr>
                            <m:t>𝑚</m:t>
                          </m:r>
                        </m:e>
                        <m:sup>
                          <m:r>
                            <a:rPr lang="en-US" sz="2800" i="1">
                              <a:latin typeface="Cambria Math" charset="0"/>
                            </a:rPr>
                            <m:t>𝑒</m:t>
                          </m:r>
                        </m:sup>
                      </m:sSup>
                      <m:r>
                        <a:rPr lang="en-US" sz="28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latin typeface="Cambria Math" charset="0"/>
                        </a:rPr>
                        <m:t>mod</m:t>
                      </m:r>
                      <m:r>
                        <a:rPr lang="en-US" sz="2800">
                          <a:latin typeface="Cambria Math" charset="0"/>
                        </a:rPr>
                        <m:t> </m:t>
                      </m:r>
                      <m:r>
                        <a:rPr lang="en-US" sz="2800" i="1"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62" y="5181600"/>
                <a:ext cx="2273892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93819" y="6140426"/>
                <a:ext cx="2306016" cy="4385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charset="0"/>
                        </a:rPr>
                        <m:t>𝑚</m:t>
                      </m:r>
                      <m:r>
                        <a:rPr lang="en-US" sz="2800" i="1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charset="0"/>
                            </a:rPr>
                            <m:t>𝑐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charset="0"/>
                            </a:rPr>
                            <m:t>𝑑</m:t>
                          </m:r>
                        </m:sup>
                      </m:sSup>
                      <m:r>
                        <a:rPr lang="en-US" sz="280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latin typeface="Cambria Math" charset="0"/>
                        </a:rPr>
                        <m:t>mod</m:t>
                      </m:r>
                      <m:r>
                        <a:rPr lang="en-US" sz="2800">
                          <a:latin typeface="Cambria Math" charset="0"/>
                        </a:rPr>
                        <m:t> </m:t>
                      </m:r>
                      <m:r>
                        <a:rPr lang="en-US" sz="2800" i="1"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819" y="6140426"/>
                <a:ext cx="2306016" cy="43858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rsa-photo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946" y="533400"/>
            <a:ext cx="3435053" cy="24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32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Textbook 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Deterministic</a:t>
            </a:r>
            <a:r>
              <a:rPr lang="en-US" dirty="0"/>
              <a:t>:  given same plaintext and key, always produces the same </a:t>
            </a:r>
            <a:r>
              <a:rPr lang="en-US" dirty="0" err="1" smtClean="0"/>
              <a:t>ciphertext</a:t>
            </a:r>
            <a:endParaRPr lang="en-US" dirty="0" smtClean="0"/>
          </a:p>
          <a:p>
            <a:r>
              <a:rPr lang="en-US" i="1" dirty="0" smtClean="0"/>
              <a:t>Small numbers</a:t>
            </a:r>
            <a:r>
              <a:rPr lang="en-US" dirty="0" smtClean="0"/>
              <a:t>: if </a:t>
            </a:r>
            <a:r>
              <a:rPr lang="en-US" dirty="0" err="1" smtClean="0"/>
              <a:t>m^e</a:t>
            </a:r>
            <a:r>
              <a:rPr lang="en-US" dirty="0" smtClean="0"/>
              <a:t> &lt; n, then log is easy to compute</a:t>
            </a:r>
          </a:p>
          <a:p>
            <a:r>
              <a:rPr lang="en-US" i="1" dirty="0" smtClean="0"/>
              <a:t>Big numbers</a:t>
            </a:r>
            <a:r>
              <a:rPr lang="en-US" dirty="0" smtClean="0"/>
              <a:t>: if m &gt; n, can't compute do math mod 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58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1: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r>
              <a:rPr lang="en-US" dirty="0" smtClean="0"/>
              <a:t>PKCS#1 v1.5: 0x00 0x02 [non-zero bytes] 0x00 [message]</a:t>
            </a:r>
          </a:p>
          <a:p>
            <a:pPr lvl="1"/>
            <a:r>
              <a:rPr lang="en-US" dirty="0" smtClean="0"/>
              <a:t>Vulnerable to a padding oracle attack!</a:t>
            </a:r>
          </a:p>
          <a:p>
            <a:r>
              <a:rPr lang="en-US" dirty="0" smtClean="0"/>
              <a:t>OAEP (Optimal Asymmetric Encryption Padding)</a:t>
            </a:r>
          </a:p>
          <a:p>
            <a:pPr lvl="1"/>
            <a:r>
              <a:rPr lang="en-US" dirty="0" smtClean="0"/>
              <a:t>Security proof (with assumptions)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581400"/>
            <a:ext cx="2504190" cy="251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76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Square-and-Multiply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res = 1;</a:t>
            </a:r>
          </a:p>
          <a:p>
            <a:pPr marL="0" indent="0">
              <a:buNone/>
            </a:pP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while (</a:t>
            </a:r>
            <a:r>
              <a:rPr lang="en-US" dirty="0" err="1" smtClean="0">
                <a:latin typeface="American Typewriter" charset="0"/>
                <a:ea typeface="American Typewriter" charset="0"/>
                <a:cs typeface="American Typewriter" charset="0"/>
              </a:rPr>
              <a:t>exp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 &gt; 0) {</a:t>
            </a:r>
          </a:p>
          <a:p>
            <a:pPr marL="0" indent="0">
              <a:buNone/>
            </a:pP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	if (</a:t>
            </a:r>
            <a:r>
              <a:rPr lang="en-US" dirty="0" err="1" smtClean="0">
                <a:latin typeface="American Typewriter" charset="0"/>
                <a:ea typeface="American Typewriter" charset="0"/>
                <a:cs typeface="American Typewriter" charset="0"/>
              </a:rPr>
              <a:t>exp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 % 2 == 1){</a:t>
            </a:r>
          </a:p>
          <a:p>
            <a:pPr marL="0" indent="0">
              <a:buNone/>
            </a:pP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		res = res * base % p;</a:t>
            </a: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0" indent="0">
              <a:buNone/>
            </a:pP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American Typewriter" charset="0"/>
                <a:ea typeface="American Typewriter" charset="0"/>
                <a:cs typeface="American Typewriter" charset="0"/>
              </a:rPr>
              <a:t>	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base = base^2 % p;</a:t>
            </a:r>
          </a:p>
          <a:p>
            <a:pPr marL="0" indent="0">
              <a:buNone/>
            </a:pP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	</a:t>
            </a:r>
            <a:r>
              <a:rPr lang="en-US" dirty="0" err="1" smtClean="0">
                <a:latin typeface="American Typewriter" charset="0"/>
                <a:ea typeface="American Typewriter" charset="0"/>
                <a:cs typeface="American Typewriter" charset="0"/>
              </a:rPr>
              <a:t>exp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 &gt;&gt; 1;</a:t>
            </a: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0" indent="0">
              <a:buNone/>
            </a:pP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}</a:t>
            </a: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0" indent="0">
              <a:buNone/>
            </a:pP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return res;</a:t>
            </a:r>
          </a:p>
        </p:txBody>
      </p:sp>
    </p:spTree>
    <p:extLst>
      <p:ext uri="{BB962C8B-B14F-4D97-AF65-F5344CB8AC3E}">
        <p14:creationId xmlns:p14="http://schemas.microsoft.com/office/powerpoint/2010/main" val="21286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larity">
  <a:themeElements>
    <a:clrScheme name="AExam">
      <a:dk1>
        <a:sysClr val="windowText" lastClr="000000"/>
      </a:dk1>
      <a:lt1>
        <a:sysClr val="window" lastClr="FFFFFF"/>
      </a:lt1>
      <a:dk2>
        <a:srgbClr val="000000"/>
      </a:dk2>
      <a:lt2>
        <a:srgbClr val="A5A5A5"/>
      </a:lt2>
      <a:accent1>
        <a:srgbClr val="A5A5A5"/>
      </a:accent1>
      <a:accent2>
        <a:srgbClr val="0070C0"/>
      </a:accent2>
      <a:accent3>
        <a:srgbClr val="00B050"/>
      </a:accent3>
      <a:accent4>
        <a:srgbClr val="FF0000"/>
      </a:accent4>
      <a:accent5>
        <a:srgbClr val="FFFFFF"/>
      </a:accent5>
      <a:accent6>
        <a:srgbClr val="FFFFFF"/>
      </a:accent6>
      <a:hlink>
        <a:srgbClr val="0070C0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495FFB3-5D92-074E-B89D-542AE82BF1BE}" vid="{19B8E867-9DEE-184C-A40C-B4D7506C62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AExam</Template>
  <TotalTime>1970</TotalTime>
  <Words>1410</Words>
  <Application>Microsoft Macintosh PowerPoint</Application>
  <PresentationFormat>On-screen Show (4:3)</PresentationFormat>
  <Paragraphs>208</Paragraphs>
  <Slides>25</Slides>
  <Notes>11</Notes>
  <HiddenSlides>5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American Typewriter</vt:lpstr>
      <vt:lpstr>Calibri</vt:lpstr>
      <vt:lpstr>Cambria Math</vt:lpstr>
      <vt:lpstr>Courier New</vt:lpstr>
      <vt:lpstr>CronosPro-Regular</vt:lpstr>
      <vt:lpstr>Mangal</vt:lpstr>
      <vt:lpstr>Arial</vt:lpstr>
      <vt:lpstr>Clarity</vt:lpstr>
      <vt:lpstr>Lecture 9: Public-Key Cryptography</vt:lpstr>
      <vt:lpstr>Crypto Thus Far…</vt:lpstr>
      <vt:lpstr>Key pairs</vt:lpstr>
      <vt:lpstr>Protocol to exchange encrypted message</vt:lpstr>
      <vt:lpstr>Public keys</vt:lpstr>
      <vt:lpstr>RSA</vt:lpstr>
      <vt:lpstr>Problems with Textbook RSA</vt:lpstr>
      <vt:lpstr>Solution 1: Padding</vt:lpstr>
      <vt:lpstr>Square-and-Multiply</vt:lpstr>
      <vt:lpstr>Side Channels</vt:lpstr>
      <vt:lpstr>Blinded RSA</vt:lpstr>
      <vt:lpstr>Solution 2: Hybrid encryption</vt:lpstr>
      <vt:lpstr>Protocol to exchange encrypted message</vt:lpstr>
      <vt:lpstr>Session keys</vt:lpstr>
      <vt:lpstr>Digital Signatures</vt:lpstr>
      <vt:lpstr>Recall:  Key pairs</vt:lpstr>
      <vt:lpstr>Key pair terminology</vt:lpstr>
      <vt:lpstr>Digital signature scheme</vt:lpstr>
      <vt:lpstr>Protocol to exchange signed message</vt:lpstr>
      <vt:lpstr>Security of digital signatures</vt:lpstr>
      <vt:lpstr>DSA</vt:lpstr>
      <vt:lpstr>RSA</vt:lpstr>
      <vt:lpstr>Signatures with hashing</vt:lpstr>
      <vt:lpstr>Blind signatures</vt:lpstr>
      <vt:lpstr>Group signatures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87</cp:revision>
  <dcterms:created xsi:type="dcterms:W3CDTF">2018-01-05T20:19:03Z</dcterms:created>
  <dcterms:modified xsi:type="dcterms:W3CDTF">2018-09-26T23:11:21Z</dcterms:modified>
</cp:coreProperties>
</file>