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58" r:id="rId4"/>
    <p:sldId id="260" r:id="rId5"/>
    <p:sldId id="259" r:id="rId6"/>
    <p:sldId id="265" r:id="rId7"/>
    <p:sldId id="267" r:id="rId8"/>
    <p:sldId id="268" r:id="rId9"/>
    <p:sldId id="269" r:id="rId10"/>
    <p:sldId id="271" r:id="rId11"/>
    <p:sldId id="272" r:id="rId12"/>
    <p:sldId id="273" r:id="rId13"/>
    <p:sldId id="274" r:id="rId14"/>
    <p:sldId id="275" r:id="rId15"/>
    <p:sldId id="277" r:id="rId16"/>
    <p:sldId id="278" r:id="rId17"/>
    <p:sldId id="279" r:id="rId18"/>
    <p:sldId id="287" r:id="rId19"/>
    <p:sldId id="280" r:id="rId20"/>
    <p:sldId id="281" r:id="rId21"/>
    <p:sldId id="282" r:id="rId22"/>
    <p:sldId id="283" r:id="rId23"/>
    <p:sldId id="284" r:id="rId24"/>
    <p:sldId id="286" r:id="rId25"/>
    <p:sldId id="285" r:id="rId26"/>
    <p:sldId id="261" r:id="rId27"/>
    <p:sldId id="262"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92" autoAdjust="0"/>
    <p:restoredTop sz="76694" autoAdjust="0"/>
  </p:normalViewPr>
  <p:slideViewPr>
    <p:cSldViewPr>
      <p:cViewPr>
        <p:scale>
          <a:sx n="77" d="100"/>
          <a:sy n="77" d="100"/>
        </p:scale>
        <p:origin x="1232" y="14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9/17/18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9/17/18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pPr marL="171450" indent="-171450">
              <a:buFont typeface="Arial"/>
              <a:buChar char="•"/>
            </a:pPr>
            <a:r>
              <a:rPr lang="en-US" dirty="0" err="1" smtClean="0"/>
              <a:t>r,w,x</a:t>
            </a:r>
            <a:r>
              <a:rPr lang="en-US" baseline="0" dirty="0" smtClean="0"/>
              <a:t> are separate privileges on Unix file systems</a:t>
            </a:r>
            <a:endParaRPr lang="en-US" dirty="0" smtClean="0"/>
          </a:p>
          <a:p>
            <a:endParaRPr lang="en-US" dirty="0" smtClean="0"/>
          </a:p>
          <a:p>
            <a:r>
              <a:rPr lang="en-US" dirty="0" smtClean="0"/>
              <a:t>Examples</a:t>
            </a:r>
            <a:r>
              <a:rPr lang="en-US" dirty="0" smtClean="0"/>
              <a:t>:</a:t>
            </a:r>
          </a:p>
          <a:p>
            <a:pPr marL="171450" indent="-171450">
              <a:buFont typeface="Arial"/>
              <a:buChar char="•"/>
            </a:pPr>
            <a:r>
              <a:rPr lang="en-US" dirty="0" smtClean="0"/>
              <a:t>Company checks that must be counter-signed by two officers</a:t>
            </a:r>
          </a:p>
          <a:p>
            <a:pPr marL="171450" indent="-171450">
              <a:buFont typeface="Arial"/>
              <a:buChar char="•"/>
            </a:pPr>
            <a:r>
              <a:rPr lang="en-US" dirty="0" smtClean="0"/>
              <a:t>Missile</a:t>
            </a:r>
            <a:r>
              <a:rPr lang="en-US" baseline="0" dirty="0" smtClean="0"/>
              <a:t> launch systems that require two keys</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15</a:t>
            </a:fld>
            <a:endParaRPr lang="en-US"/>
          </a:p>
        </p:txBody>
      </p:sp>
    </p:spTree>
    <p:extLst>
      <p:ext uri="{BB962C8B-B14F-4D97-AF65-F5344CB8AC3E}">
        <p14:creationId xmlns:p14="http://schemas.microsoft.com/office/powerpoint/2010/main" val="750531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pPr marL="171450" indent="-171450">
              <a:buFont typeface="Arial"/>
              <a:buChar char="•"/>
            </a:pPr>
            <a:r>
              <a:rPr lang="en-US" dirty="0" smtClean="0"/>
              <a:t>Your bank might use both a password and a hardware token to authenticate customers. </a:t>
            </a:r>
          </a:p>
          <a:p>
            <a:pPr marL="171450" indent="-171450">
              <a:buFont typeface="Arial"/>
              <a:buChar char="•"/>
            </a:pPr>
            <a:r>
              <a:rPr lang="en-US" dirty="0" smtClean="0"/>
              <a:t>Your apartment building might have multiple door locks and an electronic security system. </a:t>
            </a:r>
          </a:p>
          <a:p>
            <a:pPr marL="171450" indent="-171450">
              <a:buFont typeface="Arial"/>
              <a:buChar char="•"/>
            </a:pPr>
            <a:r>
              <a:rPr lang="en-US" smtClean="0"/>
              <a:t>Your </a:t>
            </a:r>
            <a:r>
              <a:rPr lang="en-US" dirty="0" smtClean="0"/>
              <a:t>university IT department might use firewalls and virus scanners to prevent spread of malware.</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16</a:t>
            </a:fld>
            <a:endParaRPr lang="en-US"/>
          </a:p>
        </p:txBody>
      </p:sp>
    </p:spTree>
    <p:extLst>
      <p:ext uri="{BB962C8B-B14F-4D97-AF65-F5344CB8AC3E}">
        <p14:creationId xmlns:p14="http://schemas.microsoft.com/office/powerpoint/2010/main" val="141140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17</a:t>
            </a:fld>
            <a:endParaRPr lang="en-US"/>
          </a:p>
        </p:txBody>
      </p:sp>
    </p:spTree>
    <p:extLst>
      <p:ext uri="{BB962C8B-B14F-4D97-AF65-F5344CB8AC3E}">
        <p14:creationId xmlns:p14="http://schemas.microsoft.com/office/powerpoint/2010/main" val="965698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DVDs</a:t>
            </a:r>
            <a:r>
              <a:rPr lang="en-US" baseline="0" dirty="0" smtClean="0"/>
              <a:t> were protected by the Content Scrambling System (CSS), a proprietary encryption scheme meant to protect DVDs from copying.  Details of the algorithm were kept secret and revealed only to licensees (who paid money, signed contracts, hence could be held legally responsible).  But in 1999 a group in Norway reverse engineered the algorithm.  The code here is shortest known C decryption algorithm for it.  These days </a:t>
            </a:r>
            <a:r>
              <a:rPr lang="en-US" baseline="0" dirty="0" err="1" smtClean="0"/>
              <a:t>Blu</a:t>
            </a:r>
            <a:r>
              <a:rPr lang="en-US" baseline="0" dirty="0" smtClean="0"/>
              <a:t> Ray is protected by AES, an openly designed algorithm.</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20</a:t>
            </a:fld>
            <a:endParaRPr lang="en-US"/>
          </a:p>
        </p:txBody>
      </p:sp>
    </p:spTree>
    <p:extLst>
      <p:ext uri="{BB962C8B-B14F-4D97-AF65-F5344CB8AC3E}">
        <p14:creationId xmlns:p14="http://schemas.microsoft.com/office/powerpoint/2010/main" val="156557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21</a:t>
            </a:fld>
            <a:endParaRPr lang="en-US"/>
          </a:p>
        </p:txBody>
      </p:sp>
    </p:spTree>
    <p:extLst>
      <p:ext uri="{BB962C8B-B14F-4D97-AF65-F5344CB8AC3E}">
        <p14:creationId xmlns:p14="http://schemas.microsoft.com/office/powerpoint/2010/main" val="193615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the eyeballs aren't looking"</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22</a:t>
            </a:fld>
            <a:endParaRPr lang="en-US"/>
          </a:p>
        </p:txBody>
      </p:sp>
    </p:spTree>
    <p:extLst>
      <p:ext uri="{BB962C8B-B14F-4D97-AF65-F5344CB8AC3E}">
        <p14:creationId xmlns:p14="http://schemas.microsoft.com/office/powerpoint/2010/main" val="969226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latin typeface="Consolas" charset="0"/>
                <a:ea typeface="Consolas" charset="0"/>
                <a:cs typeface="Consolas" charset="0"/>
              </a:rPr>
              <a:t>su</a:t>
            </a:r>
            <a:r>
              <a:rPr lang="en-US" dirty="0" smtClean="0"/>
              <a:t> command enables a UNIX user </a:t>
            </a:r>
            <a:r>
              <a:rPr lang="en-US" dirty="0" smtClean="0">
                <a:latin typeface="Consolas" charset="0"/>
                <a:ea typeface="Consolas" charset="0"/>
                <a:cs typeface="Consolas" charset="0"/>
              </a:rPr>
              <a:t>u1</a:t>
            </a:r>
            <a:r>
              <a:rPr lang="en-US" dirty="0" smtClean="0"/>
              <a:t> to access the account of another user </a:t>
            </a:r>
            <a:r>
              <a:rPr lang="en-US" dirty="0" smtClean="0">
                <a:latin typeface="Consolas" charset="0"/>
                <a:ea typeface="Consolas" charset="0"/>
                <a:cs typeface="Consolas" charset="0"/>
              </a:rPr>
              <a:t>u2</a:t>
            </a:r>
            <a:r>
              <a:rPr lang="en-US" dirty="0" smtClean="0"/>
              <a:t>. Unless </a:t>
            </a:r>
            <a:r>
              <a:rPr lang="en-US" dirty="0" smtClean="0">
                <a:latin typeface="Consolas" charset="0"/>
                <a:ea typeface="Consolas" charset="0"/>
                <a:cs typeface="Consolas" charset="0"/>
              </a:rPr>
              <a:t>u1</a:t>
            </a:r>
            <a:r>
              <a:rPr lang="en-US" dirty="0" smtClean="0"/>
              <a:t> is the </a:t>
            </a:r>
            <a:r>
              <a:rPr lang="en-US" dirty="0" err="1" smtClean="0"/>
              <a:t>superuser</a:t>
            </a:r>
            <a:r>
              <a:rPr lang="en-US" dirty="0" smtClean="0"/>
              <a:t> (“</a:t>
            </a:r>
            <a:r>
              <a:rPr lang="en-US" dirty="0" smtClean="0">
                <a:latin typeface="Consolas" charset="0"/>
                <a:ea typeface="Consolas" charset="0"/>
                <a:cs typeface="Consolas" charset="0"/>
              </a:rPr>
              <a:t>root</a:t>
            </a:r>
            <a:r>
              <a:rPr lang="en-US" dirty="0" smtClean="0"/>
              <a:t>”), </a:t>
            </a:r>
            <a:r>
              <a:rPr lang="en-US" dirty="0" err="1" smtClean="0">
                <a:latin typeface="Consolas" charset="0"/>
                <a:ea typeface="Consolas" charset="0"/>
                <a:cs typeface="Consolas" charset="0"/>
              </a:rPr>
              <a:t>su</a:t>
            </a:r>
            <a:r>
              <a:rPr lang="en-US" dirty="0" smtClean="0"/>
              <a:t> prompts </a:t>
            </a:r>
            <a:r>
              <a:rPr lang="en-US" dirty="0" smtClean="0">
                <a:latin typeface="Consolas" charset="0"/>
                <a:ea typeface="Consolas" charset="0"/>
                <a:cs typeface="Consolas" charset="0"/>
              </a:rPr>
              <a:t>u1</a:t>
            </a:r>
            <a:r>
              <a:rPr lang="en-US" dirty="0" smtClean="0"/>
              <a:t> to enter the password of </a:t>
            </a:r>
            <a:r>
              <a:rPr lang="en-US" dirty="0" smtClean="0">
                <a:latin typeface="Consolas" charset="0"/>
                <a:ea typeface="Consolas" charset="0"/>
                <a:cs typeface="Consolas" charset="0"/>
              </a:rPr>
              <a:t>u2</a:t>
            </a:r>
            <a:r>
              <a:rPr lang="en-US" dirty="0" smtClean="0"/>
              <a:t>. Checking whether that password is correct requires </a:t>
            </a:r>
            <a:r>
              <a:rPr lang="en-US" dirty="0" err="1" smtClean="0">
                <a:latin typeface="Consolas" charset="0"/>
                <a:ea typeface="Consolas" charset="0"/>
                <a:cs typeface="Consolas" charset="0"/>
              </a:rPr>
              <a:t>su</a:t>
            </a:r>
            <a:r>
              <a:rPr lang="en-US" dirty="0" smtClean="0"/>
              <a:t> to open the password file, </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etc</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passwd</a:t>
            </a:r>
            <a:r>
              <a:rPr lang="en-US" dirty="0" smtClean="0"/>
              <a:t>. On a correctly configured UNIX system, that particular open operation will always succeed. Then </a:t>
            </a:r>
            <a:r>
              <a:rPr lang="en-US" dirty="0" err="1" smtClean="0">
                <a:latin typeface="Consolas" charset="0"/>
                <a:ea typeface="Consolas" charset="0"/>
                <a:cs typeface="Consolas" charset="0"/>
              </a:rPr>
              <a:t>su</a:t>
            </a:r>
            <a:r>
              <a:rPr lang="en-US" dirty="0" smtClean="0"/>
              <a:t> can proceed with checking whether the password is correct. </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24</a:t>
            </a:fld>
            <a:endParaRPr lang="en-US"/>
          </a:p>
        </p:txBody>
      </p:sp>
    </p:spTree>
    <p:extLst>
      <p:ext uri="{BB962C8B-B14F-4D97-AF65-F5344CB8AC3E}">
        <p14:creationId xmlns:p14="http://schemas.microsoft.com/office/powerpoint/2010/main" val="155390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25</a:t>
            </a:fld>
            <a:endParaRPr lang="en-US"/>
          </a:p>
        </p:txBody>
      </p:sp>
    </p:spTree>
    <p:extLst>
      <p:ext uri="{BB962C8B-B14F-4D97-AF65-F5344CB8AC3E}">
        <p14:creationId xmlns:p14="http://schemas.microsoft.com/office/powerpoint/2010/main" val="176885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this on the board</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a:t>
            </a:fld>
            <a:endParaRPr lang="en-US"/>
          </a:p>
        </p:txBody>
      </p:sp>
    </p:spTree>
    <p:extLst>
      <p:ext uri="{BB962C8B-B14F-4D97-AF65-F5344CB8AC3E}">
        <p14:creationId xmlns:p14="http://schemas.microsoft.com/office/powerpoint/2010/main" val="205582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a:t>
            </a:fld>
            <a:endParaRPr lang="en-US"/>
          </a:p>
        </p:txBody>
      </p:sp>
    </p:spTree>
    <p:extLst>
      <p:ext uri="{BB962C8B-B14F-4D97-AF65-F5344CB8AC3E}">
        <p14:creationId xmlns:p14="http://schemas.microsoft.com/office/powerpoint/2010/main" val="76271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Prevention</a:t>
            </a:r>
            <a:r>
              <a:rPr lang="en-US" dirty="0" smtClean="0"/>
              <a:t> is most</a:t>
            </a:r>
            <a:r>
              <a:rPr lang="en-US" baseline="0" dirty="0" smtClean="0"/>
              <a:t> of what we do here</a:t>
            </a:r>
          </a:p>
          <a:p>
            <a:pPr marL="171450" indent="-171450">
              <a:buFont typeface="Arial"/>
              <a:buChar char="•"/>
            </a:pPr>
            <a:r>
              <a:rPr lang="en-US" baseline="0" dirty="0" smtClean="0"/>
              <a:t>But it's not a 100% achievable goal</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We don't have the technical means.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Formal verification still doesn't scale well enough</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Exhaustive</a:t>
            </a:r>
            <a:r>
              <a:rPr lang="en-US" baseline="0" dirty="0" smtClean="0"/>
              <a:t> testing isn't feasible</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We largely don't know how to defend against unknown attacks</a:t>
            </a:r>
            <a:endParaRPr lang="en-US" dirty="0" smtClean="0"/>
          </a:p>
          <a:p>
            <a:pPr marL="171450" indent="-171450">
              <a:buFont typeface="Arial"/>
              <a:buChar char="•"/>
            </a:pPr>
            <a:r>
              <a:rPr lang="en-US" baseline="0" dirty="0" smtClean="0"/>
              <a:t>We can't control people adequately (they make mistakes, ...)</a:t>
            </a:r>
          </a:p>
          <a:p>
            <a:pPr marL="171450" indent="-171450">
              <a:buFont typeface="Arial"/>
              <a:buChar char="•"/>
            </a:pPr>
            <a:endParaRPr lang="en-US" baseline="0" dirty="0" smtClean="0"/>
          </a:p>
          <a:p>
            <a:pPr marL="0" indent="0">
              <a:buFont typeface="Arial"/>
              <a:buNone/>
            </a:pPr>
            <a:r>
              <a:rPr lang="en-US" b="1" baseline="0" dirty="0" smtClean="0"/>
              <a:t>Risk management</a:t>
            </a:r>
            <a:r>
              <a:rPr lang="en-US" b="0" baseline="0" dirty="0" smtClean="0"/>
              <a:t> seems sensible and more achievable.</a:t>
            </a:r>
          </a:p>
          <a:p>
            <a:pPr marL="171450" indent="-171450">
              <a:buFont typeface="Arial"/>
              <a:buChar char="•"/>
            </a:pPr>
            <a:r>
              <a:rPr lang="en-US" b="0" baseline="0" dirty="0" smtClean="0"/>
              <a:t>Focus on paying as little as possible for as much security as possible</a:t>
            </a:r>
          </a:p>
          <a:p>
            <a:pPr marL="171450" indent="-171450">
              <a:buFont typeface="Arial"/>
              <a:buChar char="•"/>
            </a:pPr>
            <a:r>
              <a:rPr lang="en-US" b="0" baseline="0" dirty="0" smtClean="0"/>
              <a:t>Buy insurance for any </a:t>
            </a:r>
            <a:r>
              <a:rPr lang="en-US" b="0" i="1" baseline="0" dirty="0" smtClean="0"/>
              <a:t>residual risk</a:t>
            </a:r>
            <a:endParaRPr lang="en-US" b="0" baseline="0" dirty="0" smtClean="0"/>
          </a:p>
          <a:p>
            <a:pPr marL="171450" indent="-171450">
              <a:buFont typeface="Arial"/>
              <a:buChar char="•"/>
            </a:pPr>
            <a:r>
              <a:rPr lang="en-US" b="0" baseline="0" dirty="0" smtClean="0"/>
              <a:t>But it requires making rational investments, which requires quantitative calculations; </a:t>
            </a:r>
            <a:r>
              <a:rPr lang="en-US" b="0" i="1" baseline="0" dirty="0" smtClean="0"/>
              <a:t>we don't have the numbers</a:t>
            </a:r>
          </a:p>
          <a:p>
            <a:pPr marL="628650" lvl="1" indent="-171450">
              <a:buFont typeface="Arial"/>
              <a:buChar char="•"/>
            </a:pPr>
            <a:r>
              <a:rPr lang="en-US" b="0" i="0" baseline="0" dirty="0" smtClean="0"/>
              <a:t>How to value C? I? A?</a:t>
            </a:r>
          </a:p>
          <a:p>
            <a:pPr marL="628650" lvl="1" indent="-171450">
              <a:buFont typeface="Arial"/>
              <a:buChar char="•"/>
            </a:pPr>
            <a:r>
              <a:rPr lang="en-US" b="0" i="0" baseline="0" dirty="0" smtClean="0"/>
              <a:t>How to reason about low-probability events?  (Humans are bad—overestimate </a:t>
            </a:r>
            <a:r>
              <a:rPr lang="en-US" b="0" i="0" baseline="0" dirty="0" err="1" smtClean="0"/>
              <a:t>Pr</a:t>
            </a:r>
            <a:r>
              <a:rPr lang="en-US" b="0" i="0" baseline="0" dirty="0" smtClean="0"/>
              <a:t> of </a:t>
            </a:r>
            <a:r>
              <a:rPr lang="en-US" b="0" i="0" baseline="0" dirty="0" err="1" smtClean="0"/>
              <a:t>unlikely+bad</a:t>
            </a:r>
            <a:r>
              <a:rPr lang="en-US" b="0" i="0" baseline="0" dirty="0" smtClean="0"/>
              <a:t> events they haven't experienced)</a:t>
            </a:r>
          </a:p>
          <a:p>
            <a:pPr marL="628650" lvl="1" indent="-171450">
              <a:buFont typeface="Arial"/>
              <a:buChar char="•"/>
            </a:pPr>
            <a:r>
              <a:rPr lang="en-US" b="0" i="0" baseline="0" dirty="0" smtClean="0"/>
              <a:t>Actuarial models can't be constructed; not enough data about attacks, cost to recover, probability of them, etc.  </a:t>
            </a:r>
          </a:p>
          <a:p>
            <a:pPr marL="628650" lvl="1" indent="-171450">
              <a:buFont typeface="Arial"/>
              <a:buChar char="•"/>
            </a:pPr>
            <a:r>
              <a:rPr lang="en-US" b="0" i="0" baseline="0" dirty="0" smtClean="0"/>
              <a:t>No one wants to release this data for themselves; undermines trust in them!</a:t>
            </a:r>
          </a:p>
          <a:p>
            <a:pPr marL="628650" lvl="1" indent="-171450">
              <a:buFont typeface="Arial"/>
              <a:buChar char="•"/>
            </a:pPr>
            <a:r>
              <a:rPr lang="en-US" b="0" i="0" baseline="0" dirty="0" smtClean="0"/>
              <a:t>Metrics for cybersecurity just don't exist</a:t>
            </a:r>
          </a:p>
          <a:p>
            <a:pPr marL="0" lvl="0" indent="0">
              <a:buFont typeface="Arial"/>
              <a:buNone/>
            </a:pPr>
            <a:endParaRPr lang="en-US" b="0" i="0" baseline="0" dirty="0" smtClean="0"/>
          </a:p>
          <a:p>
            <a:pPr marL="0" lvl="0" indent="0">
              <a:buFont typeface="Arial"/>
              <a:buNone/>
            </a:pPr>
            <a:r>
              <a:rPr lang="en-US" b="1" i="0" baseline="0" dirty="0" smtClean="0"/>
              <a:t>Accountability </a:t>
            </a:r>
            <a:r>
              <a:rPr lang="en-US" b="0" i="0" baseline="0" dirty="0" smtClean="0"/>
              <a:t>treats security through the lens of crime.</a:t>
            </a:r>
            <a:endParaRPr lang="en-US" b="1" i="0" baseline="0" dirty="0" smtClean="0"/>
          </a:p>
          <a:p>
            <a:pPr marL="171450" lvl="0" indent="-171450">
              <a:buFont typeface="Arial"/>
              <a:buChar char="•"/>
            </a:pPr>
            <a:r>
              <a:rPr lang="en-US" b="0" i="0" baseline="0" dirty="0" smtClean="0"/>
              <a:t>Must be able to perform forensics, identify perpetrators, prosecute.  Each is problematic.</a:t>
            </a:r>
          </a:p>
          <a:p>
            <a:pPr marL="171450" lvl="0" indent="-171450">
              <a:buFont typeface="Arial"/>
              <a:buChar char="•"/>
            </a:pPr>
            <a:r>
              <a:rPr lang="en-US" b="0" i="0" baseline="0" dirty="0" smtClean="0"/>
              <a:t>Forensics are difficult for the same reasons prevention is, though there is a body of art/science one can learn</a:t>
            </a:r>
          </a:p>
          <a:p>
            <a:pPr marL="171450" lvl="0" indent="-171450">
              <a:buFont typeface="Arial"/>
              <a:buChar char="•"/>
            </a:pPr>
            <a:r>
              <a:rPr lang="en-US" b="0" i="0" baseline="0" dirty="0" smtClean="0"/>
              <a:t>Attributing actions of machines to actions of humans is complicated and demands a tradeoff between confidentiality/privacy and that attribution.  Policy makers tend to underestimate that tradeoff.</a:t>
            </a:r>
          </a:p>
          <a:p>
            <a:pPr marL="171450" lvl="0" indent="-171450">
              <a:buFont typeface="Arial"/>
              <a:buChar char="•"/>
            </a:pPr>
            <a:r>
              <a:rPr lang="en-US" b="0" i="0" baseline="0" dirty="0" smtClean="0"/>
              <a:t>Prosecution requires cooperation across jurisdictions, possibly international with very different local laws.</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5</a:t>
            </a:fld>
            <a:endParaRPr lang="en-US"/>
          </a:p>
        </p:txBody>
      </p:sp>
    </p:spTree>
    <p:extLst>
      <p:ext uri="{BB962C8B-B14F-4D97-AF65-F5344CB8AC3E}">
        <p14:creationId xmlns:p14="http://schemas.microsoft.com/office/powerpoint/2010/main" val="1691961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Danger of seeming too abstract</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6</a:t>
            </a:fld>
            <a:endParaRPr lang="en-US"/>
          </a:p>
        </p:txBody>
      </p:sp>
    </p:spTree>
    <p:extLst>
      <p:ext uri="{BB962C8B-B14F-4D97-AF65-F5344CB8AC3E}">
        <p14:creationId xmlns:p14="http://schemas.microsoft.com/office/powerpoint/2010/main" val="167501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Umbrella:  insurance, risk</a:t>
            </a:r>
            <a:r>
              <a:rPr lang="en-US" baseline="0" dirty="0" smtClean="0"/>
              <a:t> management</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7</a:t>
            </a:fld>
            <a:endParaRPr lang="en-US"/>
          </a:p>
        </p:txBody>
      </p:sp>
    </p:spTree>
    <p:extLst>
      <p:ext uri="{BB962C8B-B14F-4D97-AF65-F5344CB8AC3E}">
        <p14:creationId xmlns:p14="http://schemas.microsoft.com/office/powerpoint/2010/main" val="188452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Warning:  people often confuse</a:t>
            </a:r>
            <a:r>
              <a:rPr lang="en-US" baseline="0" dirty="0" smtClean="0"/>
              <a:t> authorization and authentication!</a:t>
            </a:r>
            <a:endParaRPr lang="en-US" dirty="0" smtClean="0"/>
          </a:p>
          <a:p>
            <a:endParaRPr lang="en-US" dirty="0" smtClean="0"/>
          </a:p>
          <a:p>
            <a:r>
              <a:rPr lang="en-US" dirty="0" smtClean="0"/>
              <a:t>Examples:</a:t>
            </a:r>
          </a:p>
          <a:p>
            <a:pPr marL="171450" indent="-171450">
              <a:buFont typeface="Arial"/>
              <a:buChar char="•"/>
            </a:pPr>
            <a:r>
              <a:rPr lang="en-US" dirty="0" smtClean="0"/>
              <a:t>Authorization:  file permissions, firewalls, visibility restrictions in FB</a:t>
            </a:r>
          </a:p>
          <a:p>
            <a:pPr marL="171450" indent="-171450">
              <a:buFont typeface="Arial"/>
              <a:buChar char="•"/>
            </a:pPr>
            <a:r>
              <a:rPr lang="en-US" dirty="0" smtClean="0"/>
              <a:t>Authentication:</a:t>
            </a:r>
            <a:r>
              <a:rPr lang="en-US" baseline="0" dirty="0" smtClean="0"/>
              <a:t>  passwords, digital signatures, EV certificates in browsers</a:t>
            </a:r>
          </a:p>
          <a:p>
            <a:pPr marL="171450" indent="-171450">
              <a:buFont typeface="Arial"/>
              <a:buChar char="•"/>
            </a:pPr>
            <a:r>
              <a:rPr lang="en-US" baseline="0" dirty="0" smtClean="0"/>
              <a:t>Audit:  log files, log browsers, intrusion detection systems</a:t>
            </a:r>
            <a:endParaRPr lang="en-US" dirty="0" smtClean="0"/>
          </a:p>
        </p:txBody>
      </p:sp>
      <p:sp>
        <p:nvSpPr>
          <p:cNvPr id="4" name="Slide Number Placeholder 3"/>
          <p:cNvSpPr>
            <a:spLocks noGrp="1"/>
          </p:cNvSpPr>
          <p:nvPr>
            <p:ph type="sldNum" sz="quarter" idx="10"/>
          </p:nvPr>
        </p:nvSpPr>
        <p:spPr/>
        <p:txBody>
          <a:bodyPr/>
          <a:lstStyle/>
          <a:p>
            <a:fld id="{B7975FD5-AB21-4C45-BFE8-1D3F02B463E2}" type="slidenum">
              <a:rPr lang="en-US" smtClean="0"/>
              <a:t>8</a:t>
            </a:fld>
            <a:endParaRPr lang="en-US"/>
          </a:p>
        </p:txBody>
      </p:sp>
    </p:spTree>
    <p:extLst>
      <p:ext uri="{BB962C8B-B14F-4D97-AF65-F5344CB8AC3E}">
        <p14:creationId xmlns:p14="http://schemas.microsoft.com/office/powerpoint/2010/main" val="73353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pPr marL="171450" indent="-171450">
              <a:buFont typeface="Arial"/>
              <a:buChar char="•"/>
            </a:pPr>
            <a:r>
              <a:rPr lang="en-US" dirty="0" smtClean="0"/>
              <a:t>Valet key</a:t>
            </a:r>
          </a:p>
          <a:p>
            <a:pPr marL="171450" indent="-171450">
              <a:buFont typeface="Arial"/>
              <a:buChar char="•"/>
            </a:pPr>
            <a:r>
              <a:rPr lang="en-US" dirty="0" smtClean="0"/>
              <a:t>Normal users can't</a:t>
            </a:r>
            <a:r>
              <a:rPr lang="en-US" baseline="0" dirty="0" smtClean="0"/>
              <a:t> write to most system files, but root can</a:t>
            </a:r>
          </a:p>
          <a:p>
            <a:pPr marL="171450" indent="-171450">
              <a:buFont typeface="Arial"/>
              <a:buChar char="•"/>
            </a:pPr>
            <a:r>
              <a:rPr lang="en-US" baseline="0" dirty="0" smtClean="0"/>
              <a:t>Web server can read files only from certain directories, not others</a:t>
            </a:r>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12</a:t>
            </a:fld>
            <a:endParaRPr lang="en-US"/>
          </a:p>
        </p:txBody>
      </p:sp>
    </p:spTree>
    <p:extLst>
      <p:ext uri="{BB962C8B-B14F-4D97-AF65-F5344CB8AC3E}">
        <p14:creationId xmlns:p14="http://schemas.microsoft.com/office/powerpoint/2010/main" val="14821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rationale had to do with code</a:t>
            </a:r>
            <a:r>
              <a:rPr lang="en-US" baseline="0" dirty="0" smtClean="0"/>
              <a:t> signing.  IE wasn't going to let you run unsigned code, and they figured if you trusted the signer, that was good enough.  Netscape didn't have that implemented.  What do they do now, I wonder?</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14</a:t>
            </a:fld>
            <a:endParaRPr lang="en-US"/>
          </a:p>
        </p:txBody>
      </p:sp>
    </p:spTree>
    <p:extLst>
      <p:ext uri="{BB962C8B-B14F-4D97-AF65-F5344CB8AC3E}">
        <p14:creationId xmlns:p14="http://schemas.microsoft.com/office/powerpoint/2010/main" val="10466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9/17/18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9/17/18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9/17/18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9/17/18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9/17/18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181S</a:t>
            </a:r>
            <a:r>
              <a:rPr lang="en-US" dirty="0" smtClean="0"/>
              <a:t>		       		    </a:t>
            </a:r>
            <a:r>
              <a:rPr lang="en-US" dirty="0" smtClean="0"/>
              <a:t>September 19, 2018</a:t>
            </a:r>
            <a:endParaRPr lang="en-US" dirty="0" smtClean="0"/>
          </a:p>
        </p:txBody>
      </p:sp>
      <p:sp>
        <p:nvSpPr>
          <p:cNvPr id="2" name="Title 1"/>
          <p:cNvSpPr>
            <a:spLocks noGrp="1"/>
          </p:cNvSpPr>
          <p:nvPr>
            <p:ph type="title"/>
          </p:nvPr>
        </p:nvSpPr>
        <p:spPr>
          <a:xfrm>
            <a:off x="685800" y="2667002"/>
            <a:ext cx="7848600" cy="631825"/>
          </a:xfrm>
        </p:spPr>
        <p:txBody>
          <a:bodyPr>
            <a:normAutofit fontScale="90000"/>
          </a:bodyPr>
          <a:lstStyle/>
          <a:p>
            <a:r>
              <a:rPr lang="en-US" dirty="0" smtClean="0"/>
              <a:t>Lecture 5: Principles of Security</a:t>
            </a:r>
            <a:endParaRPr lang="en-US"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Mediation</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2"/>
                </a:solidFill>
              </a:rPr>
              <a:t>Every operation requested by a principal must be intercepted </a:t>
            </a:r>
            <a:r>
              <a:rPr lang="en-US" dirty="0" smtClean="0">
                <a:solidFill>
                  <a:schemeClr val="accent2"/>
                </a:solidFill>
              </a:rPr>
              <a:t>and determined </a:t>
            </a:r>
            <a:r>
              <a:rPr lang="en-US" dirty="0">
                <a:solidFill>
                  <a:schemeClr val="accent2"/>
                </a:solidFill>
              </a:rPr>
              <a:t>to be acceptable according to the security </a:t>
            </a:r>
            <a:r>
              <a:rPr lang="en-US" dirty="0" smtClean="0">
                <a:solidFill>
                  <a:schemeClr val="accent2"/>
                </a:solidFill>
              </a:rPr>
              <a:t>policy</a:t>
            </a:r>
          </a:p>
          <a:p>
            <a:pPr marL="0" indent="0">
              <a:buNone/>
            </a:pPr>
            <a:endParaRPr lang="en-US" dirty="0"/>
          </a:p>
          <a:p>
            <a:pPr marL="0" indent="0">
              <a:buNone/>
            </a:pPr>
            <a:endParaRPr lang="en-US" dirty="0"/>
          </a:p>
        </p:txBody>
      </p:sp>
      <p:pic>
        <p:nvPicPr>
          <p:cNvPr id="4" name="Picture 3" descr="da64f0_689758edf5ee4125931a439c29c8c51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843" y="3489475"/>
            <a:ext cx="3955032" cy="2636688"/>
          </a:xfrm>
          <a:prstGeom prst="rect">
            <a:avLst/>
          </a:prstGeom>
        </p:spPr>
      </p:pic>
    </p:spTree>
    <p:extLst>
      <p:ext uri="{BB962C8B-B14F-4D97-AF65-F5344CB8AC3E}">
        <p14:creationId xmlns:p14="http://schemas.microsoft.com/office/powerpoint/2010/main" val="58367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Mediation</a:t>
            </a:r>
            <a:endParaRPr lang="en-US" dirty="0"/>
          </a:p>
        </p:txBody>
      </p:sp>
      <p:sp>
        <p:nvSpPr>
          <p:cNvPr id="3" name="Content Placeholder 2"/>
          <p:cNvSpPr>
            <a:spLocks noGrp="1"/>
          </p:cNvSpPr>
          <p:nvPr>
            <p:ph idx="1"/>
          </p:nvPr>
        </p:nvSpPr>
        <p:spPr>
          <a:xfrm>
            <a:off x="457200" y="1600200"/>
            <a:ext cx="8229600" cy="4958403"/>
          </a:xfrm>
        </p:spPr>
        <p:txBody>
          <a:bodyPr>
            <a:normAutofit/>
          </a:bodyPr>
          <a:lstStyle/>
          <a:p>
            <a:pPr marL="0" indent="0">
              <a:buNone/>
            </a:pPr>
            <a:r>
              <a:rPr lang="en-US" dirty="0">
                <a:solidFill>
                  <a:schemeClr val="accent2"/>
                </a:solidFill>
              </a:rPr>
              <a:t>Every operation requested by a principal must be intercepted </a:t>
            </a:r>
            <a:r>
              <a:rPr lang="en-US" dirty="0" smtClean="0">
                <a:solidFill>
                  <a:schemeClr val="accent2"/>
                </a:solidFill>
              </a:rPr>
              <a:t>and determined </a:t>
            </a:r>
            <a:r>
              <a:rPr lang="en-US" dirty="0">
                <a:solidFill>
                  <a:schemeClr val="accent2"/>
                </a:solidFill>
              </a:rPr>
              <a:t>to be acceptable according to the security </a:t>
            </a:r>
            <a:r>
              <a:rPr lang="en-US" dirty="0" smtClean="0">
                <a:solidFill>
                  <a:schemeClr val="accent2"/>
                </a:solidFill>
              </a:rPr>
              <a:t>policy</a:t>
            </a:r>
          </a:p>
          <a:p>
            <a:pPr marL="0" indent="0">
              <a:buNone/>
            </a:pPr>
            <a:endParaRPr lang="en-US" dirty="0"/>
          </a:p>
          <a:p>
            <a:r>
              <a:rPr lang="en-US" dirty="0" smtClean="0"/>
              <a:t>Component that does the interception and determination is the </a:t>
            </a:r>
            <a:r>
              <a:rPr lang="en-US" dirty="0" smtClean="0">
                <a:solidFill>
                  <a:schemeClr val="accent2"/>
                </a:solidFill>
              </a:rPr>
              <a:t>reference monitor</a:t>
            </a:r>
          </a:p>
          <a:p>
            <a:r>
              <a:rPr lang="en-US" dirty="0" smtClean="0">
                <a:solidFill>
                  <a:srgbClr val="000000"/>
                </a:solidFill>
              </a:rPr>
              <a:t>Related to Accountability</a:t>
            </a:r>
          </a:p>
          <a:p>
            <a:r>
              <a:rPr lang="en-US" dirty="0" smtClean="0">
                <a:solidFill>
                  <a:srgbClr val="000000"/>
                </a:solidFill>
              </a:rPr>
              <a:t>Restricts caching of information, including previous decisions</a:t>
            </a:r>
            <a:endParaRPr lang="en-US" dirty="0">
              <a:solidFill>
                <a:srgbClr val="000000"/>
              </a:solidFill>
            </a:endParaRPr>
          </a:p>
        </p:txBody>
      </p:sp>
    </p:spTree>
    <p:extLst>
      <p:ext uri="{BB962C8B-B14F-4D97-AF65-F5344CB8AC3E}">
        <p14:creationId xmlns:p14="http://schemas.microsoft.com/office/powerpoint/2010/main" val="10284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Privilege</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2"/>
                </a:solidFill>
              </a:rPr>
              <a:t>Principals should be given the minimum privileges necessary to accomplish their task</a:t>
            </a:r>
          </a:p>
          <a:p>
            <a:pPr marL="0" indent="0">
              <a:buNone/>
            </a:pPr>
            <a:endParaRPr lang="en-US" dirty="0"/>
          </a:p>
          <a:p>
            <a:r>
              <a:rPr lang="en-US" dirty="0" smtClean="0"/>
              <a:t>Limits the damage that can result from accident or malice</a:t>
            </a:r>
          </a:p>
          <a:p>
            <a:r>
              <a:rPr lang="en-US" dirty="0" smtClean="0"/>
              <a:t>Cf. "need to know"</a:t>
            </a:r>
            <a:endParaRPr lang="en-US" dirty="0"/>
          </a:p>
        </p:txBody>
      </p:sp>
    </p:spTree>
    <p:extLst>
      <p:ext uri="{BB962C8B-B14F-4D97-AF65-F5344CB8AC3E}">
        <p14:creationId xmlns:p14="http://schemas.microsoft.com/office/powerpoint/2010/main" val="19454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Failsafe Defaults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2"/>
                </a:solidFill>
              </a:rPr>
              <a:t>Base decisions on the presence of privilege, not the absence of prohibition</a:t>
            </a:r>
          </a:p>
          <a:p>
            <a:pPr marL="0" indent="0">
              <a:buNone/>
            </a:pPr>
            <a:endParaRPr lang="en-US" dirty="0" smtClean="0"/>
          </a:p>
          <a:p>
            <a:r>
              <a:rPr lang="en-US" dirty="0" smtClean="0"/>
              <a:t>The default answer is "no"</a:t>
            </a:r>
          </a:p>
          <a:p>
            <a:r>
              <a:rPr lang="en-US" dirty="0" smtClean="0"/>
              <a:t>Say "yes" only when there is an explicit reason to do so</a:t>
            </a:r>
          </a:p>
          <a:p>
            <a:r>
              <a:rPr lang="en-US" dirty="0" smtClean="0"/>
              <a:t>Principals who discover they don't have access will complain</a:t>
            </a:r>
          </a:p>
          <a:p>
            <a:r>
              <a:rPr lang="en-US" dirty="0" smtClean="0"/>
              <a:t>Attackers who discover they do have access won't complain!</a:t>
            </a:r>
            <a:endParaRPr lang="en-US" dirty="0"/>
          </a:p>
        </p:txBody>
      </p:sp>
      <p:pic>
        <p:nvPicPr>
          <p:cNvPr id="4" name="Picture 3" descr="just-say-n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575" y="2057400"/>
            <a:ext cx="1328197" cy="1328197"/>
          </a:xfrm>
          <a:prstGeom prst="rect">
            <a:avLst/>
          </a:prstGeom>
        </p:spPr>
      </p:pic>
    </p:spTree>
    <p:extLst>
      <p:ext uri="{BB962C8B-B14F-4D97-AF65-F5344CB8AC3E}">
        <p14:creationId xmlns:p14="http://schemas.microsoft.com/office/powerpoint/2010/main" val="511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Failsafe Defaults</a:t>
            </a:r>
            <a:endParaRPr lang="en-US" dirty="0"/>
          </a:p>
        </p:txBody>
      </p:sp>
      <p:sp>
        <p:nvSpPr>
          <p:cNvPr id="3" name="Content Placeholder 2"/>
          <p:cNvSpPr>
            <a:spLocks noGrp="1"/>
          </p:cNvSpPr>
          <p:nvPr>
            <p:ph idx="1"/>
          </p:nvPr>
        </p:nvSpPr>
        <p:spPr>
          <a:xfrm>
            <a:off x="457200" y="1600200"/>
            <a:ext cx="8229600" cy="5257800"/>
          </a:xfrm>
        </p:spPr>
        <p:txBody>
          <a:bodyPr>
            <a:normAutofit fontScale="32500" lnSpcReduction="20000"/>
          </a:bodyPr>
          <a:lstStyle/>
          <a:p>
            <a:pPr marL="0" indent="0">
              <a:buNone/>
            </a:pPr>
            <a:r>
              <a:rPr lang="en-US" sz="6700" dirty="0" smtClean="0"/>
              <a:t>Java stack inspection circa 1998:</a:t>
            </a:r>
          </a:p>
          <a:p>
            <a:pPr marL="0" indent="0">
              <a:buNone/>
            </a:pPr>
            <a:endParaRPr lang="en-US" sz="3700" dirty="0" smtClean="0">
              <a:solidFill>
                <a:srgbClr val="000000"/>
              </a:solidFill>
              <a:latin typeface="Courier"/>
            </a:endParaRPr>
          </a:p>
          <a:p>
            <a:pPr marL="0" indent="0">
              <a:buNone/>
            </a:pPr>
            <a:r>
              <a:rPr lang="en-US" sz="4300" dirty="0" err="1" smtClean="0">
                <a:solidFill>
                  <a:srgbClr val="000000"/>
                </a:solidFill>
                <a:latin typeface="Courier"/>
              </a:rPr>
              <a:t>checkPermission</a:t>
            </a:r>
            <a:r>
              <a:rPr lang="en-US" sz="4300" dirty="0">
                <a:solidFill>
                  <a:srgbClr val="000000"/>
                </a:solidFill>
                <a:latin typeface="Courier"/>
              </a:rPr>
              <a:t>(T) </a:t>
            </a:r>
            <a:r>
              <a:rPr lang="en-US" sz="4300" dirty="0">
                <a:solidFill>
                  <a:srgbClr val="6B006D"/>
                </a:solidFill>
                <a:latin typeface="Courier"/>
              </a:rPr>
              <a:t>{</a:t>
            </a:r>
            <a:endParaRPr lang="en-US" sz="4300" dirty="0">
              <a:solidFill>
                <a:srgbClr val="000000"/>
              </a:solidFill>
              <a:latin typeface="Courier"/>
            </a:endParaRPr>
          </a:p>
          <a:p>
            <a:pPr marL="0" indent="0">
              <a:buNone/>
            </a:pPr>
            <a:r>
              <a:rPr lang="en-US" sz="4300" dirty="0">
                <a:solidFill>
                  <a:srgbClr val="000000"/>
                </a:solidFill>
                <a:latin typeface="Courier"/>
              </a:rPr>
              <a:t>  </a:t>
            </a:r>
            <a:r>
              <a:rPr lang="en-US" sz="4300" dirty="0">
                <a:solidFill>
                  <a:srgbClr val="565656"/>
                </a:solidFill>
                <a:latin typeface="Courier"/>
              </a:rPr>
              <a:t>// loop newest to oldest stack frame</a:t>
            </a:r>
            <a:endParaRPr lang="en-US" sz="4300" dirty="0">
              <a:solidFill>
                <a:srgbClr val="000000"/>
              </a:solidFill>
              <a:latin typeface="Courier"/>
            </a:endParaRPr>
          </a:p>
          <a:p>
            <a:pPr marL="0" indent="0">
              <a:buNone/>
            </a:pPr>
            <a:r>
              <a:rPr lang="en-US" sz="4300" dirty="0">
                <a:solidFill>
                  <a:srgbClr val="000000"/>
                </a:solidFill>
                <a:latin typeface="Courier"/>
              </a:rPr>
              <a:t>  </a:t>
            </a:r>
            <a:r>
              <a:rPr lang="en-US" sz="4300" dirty="0" err="1">
                <a:solidFill>
                  <a:srgbClr val="000000"/>
                </a:solidFill>
                <a:latin typeface="Courier"/>
              </a:rPr>
              <a:t>foreach</a:t>
            </a:r>
            <a:r>
              <a:rPr lang="en-US" sz="4300" dirty="0">
                <a:solidFill>
                  <a:srgbClr val="000000"/>
                </a:solidFill>
                <a:latin typeface="Courier"/>
              </a:rPr>
              <a:t> </a:t>
            </a:r>
            <a:r>
              <a:rPr lang="en-US" sz="4300" dirty="0" err="1">
                <a:solidFill>
                  <a:srgbClr val="000000"/>
                </a:solidFill>
                <a:latin typeface="Courier"/>
              </a:rPr>
              <a:t>stackFrame</a:t>
            </a:r>
            <a:r>
              <a:rPr lang="en-US" sz="4300" dirty="0">
                <a:solidFill>
                  <a:srgbClr val="000000"/>
                </a:solidFill>
                <a:latin typeface="Courier"/>
              </a:rPr>
              <a:t> </a:t>
            </a:r>
            <a:r>
              <a:rPr lang="en-US" sz="4300" dirty="0">
                <a:solidFill>
                  <a:srgbClr val="6B006D"/>
                </a:solidFill>
                <a:latin typeface="Courier"/>
              </a:rPr>
              <a:t>{</a:t>
            </a:r>
            <a:endParaRPr lang="en-US" sz="4300" dirty="0">
              <a:solidFill>
                <a:srgbClr val="000000"/>
              </a:solidFill>
              <a:latin typeface="Courier"/>
            </a:endParaRPr>
          </a:p>
          <a:p>
            <a:pPr marL="0" indent="0">
              <a:buNone/>
            </a:pPr>
            <a:r>
              <a:rPr lang="en-US" sz="4300" dirty="0">
                <a:solidFill>
                  <a:srgbClr val="000000"/>
                </a:solidFill>
                <a:latin typeface="Courier"/>
              </a:rPr>
              <a:t>    </a:t>
            </a:r>
            <a:r>
              <a:rPr lang="en-US" sz="4300" b="1" dirty="0">
                <a:solidFill>
                  <a:srgbClr val="6B0001"/>
                </a:solidFill>
                <a:latin typeface="Courier-Bold"/>
              </a:rPr>
              <a:t>if</a:t>
            </a:r>
            <a:r>
              <a:rPr lang="en-US" sz="4300" dirty="0">
                <a:solidFill>
                  <a:srgbClr val="000000"/>
                </a:solidFill>
                <a:latin typeface="Courier"/>
              </a:rPr>
              <a:t> </a:t>
            </a:r>
            <a:r>
              <a:rPr lang="en-US" sz="4300" dirty="0">
                <a:solidFill>
                  <a:srgbClr val="6D6F24"/>
                </a:solidFill>
                <a:latin typeface="Courier"/>
              </a:rPr>
              <a:t>(</a:t>
            </a:r>
            <a:r>
              <a:rPr lang="en-US" sz="4300" dirty="0">
                <a:solidFill>
                  <a:srgbClr val="000000"/>
                </a:solidFill>
                <a:latin typeface="Courier"/>
              </a:rPr>
              <a:t>local policy forbids access to T by </a:t>
            </a:r>
            <a:r>
              <a:rPr lang="en-US" sz="4300" b="1" dirty="0">
                <a:solidFill>
                  <a:srgbClr val="6B0001"/>
                </a:solidFill>
                <a:latin typeface="Courier-Bold"/>
              </a:rPr>
              <a:t>class</a:t>
            </a:r>
            <a:r>
              <a:rPr lang="en-US" sz="4300" dirty="0">
                <a:solidFill>
                  <a:srgbClr val="000000"/>
                </a:solidFill>
                <a:latin typeface="Courier"/>
              </a:rPr>
              <a:t> executing in</a:t>
            </a:r>
          </a:p>
          <a:p>
            <a:pPr marL="0" indent="0">
              <a:buNone/>
            </a:pPr>
            <a:r>
              <a:rPr lang="en-US" sz="4300" dirty="0">
                <a:solidFill>
                  <a:srgbClr val="000000"/>
                </a:solidFill>
                <a:latin typeface="Courier"/>
              </a:rPr>
              <a:t>        stack frame</a:t>
            </a:r>
            <a:r>
              <a:rPr lang="en-US" sz="4300" dirty="0">
                <a:solidFill>
                  <a:srgbClr val="6D6F24"/>
                </a:solidFill>
                <a:latin typeface="Courier"/>
              </a:rPr>
              <a:t>)</a:t>
            </a:r>
            <a:r>
              <a:rPr lang="en-US" sz="4300" dirty="0">
                <a:solidFill>
                  <a:srgbClr val="000000"/>
                </a:solidFill>
                <a:latin typeface="Courier"/>
              </a:rPr>
              <a:t> </a:t>
            </a:r>
            <a:r>
              <a:rPr lang="en-US" sz="4300" b="1" dirty="0">
                <a:solidFill>
                  <a:srgbClr val="6B0001"/>
                </a:solidFill>
                <a:latin typeface="Courier-Bold"/>
              </a:rPr>
              <a:t>throw</a:t>
            </a:r>
            <a:r>
              <a:rPr lang="en-US" sz="4300" dirty="0">
                <a:solidFill>
                  <a:srgbClr val="000000"/>
                </a:solidFill>
                <a:latin typeface="Courier"/>
              </a:rPr>
              <a:t> </a:t>
            </a:r>
            <a:r>
              <a:rPr lang="en-US" sz="4300" dirty="0" err="1">
                <a:solidFill>
                  <a:srgbClr val="000000"/>
                </a:solidFill>
                <a:latin typeface="Courier"/>
              </a:rPr>
              <a:t>ForbiddenException</a:t>
            </a:r>
            <a:r>
              <a:rPr lang="en-US" sz="4300" dirty="0">
                <a:solidFill>
                  <a:srgbClr val="6B006D"/>
                </a:solidFill>
                <a:latin typeface="Courier"/>
              </a:rPr>
              <a:t>;</a:t>
            </a:r>
            <a:endParaRPr lang="en-US" sz="4300" dirty="0">
              <a:solidFill>
                <a:srgbClr val="000000"/>
              </a:solidFill>
              <a:latin typeface="Courier"/>
            </a:endParaRPr>
          </a:p>
          <a:p>
            <a:pPr marL="0" indent="0">
              <a:buNone/>
            </a:pPr>
            <a:endParaRPr lang="en-US" sz="4300" dirty="0">
              <a:solidFill>
                <a:srgbClr val="000000"/>
              </a:solidFill>
              <a:latin typeface="Courier"/>
            </a:endParaRPr>
          </a:p>
          <a:p>
            <a:pPr marL="0" indent="0">
              <a:buNone/>
            </a:pPr>
            <a:r>
              <a:rPr lang="en-US" sz="4300" dirty="0">
                <a:solidFill>
                  <a:srgbClr val="000000"/>
                </a:solidFill>
                <a:latin typeface="Courier"/>
              </a:rPr>
              <a:t>    </a:t>
            </a:r>
            <a:r>
              <a:rPr lang="en-US" sz="4300" b="1" dirty="0">
                <a:solidFill>
                  <a:srgbClr val="6B0001"/>
                </a:solidFill>
                <a:latin typeface="Courier-Bold"/>
              </a:rPr>
              <a:t>if</a:t>
            </a:r>
            <a:r>
              <a:rPr lang="en-US" sz="4300" dirty="0">
                <a:solidFill>
                  <a:srgbClr val="000000"/>
                </a:solidFill>
                <a:latin typeface="Courier"/>
              </a:rPr>
              <a:t> </a:t>
            </a:r>
            <a:r>
              <a:rPr lang="en-US" sz="4300" dirty="0">
                <a:solidFill>
                  <a:srgbClr val="6D6F24"/>
                </a:solidFill>
                <a:latin typeface="Courier"/>
              </a:rPr>
              <a:t>(</a:t>
            </a:r>
            <a:r>
              <a:rPr lang="en-US" sz="4300" dirty="0" err="1">
                <a:solidFill>
                  <a:srgbClr val="000000"/>
                </a:solidFill>
                <a:latin typeface="Courier"/>
              </a:rPr>
              <a:t>stackFrame</a:t>
            </a:r>
            <a:r>
              <a:rPr lang="en-US" sz="4300" dirty="0">
                <a:solidFill>
                  <a:srgbClr val="000000"/>
                </a:solidFill>
                <a:latin typeface="Courier"/>
              </a:rPr>
              <a:t> has enabled privilege </a:t>
            </a:r>
            <a:r>
              <a:rPr lang="en-US" sz="4300" b="1" dirty="0">
                <a:solidFill>
                  <a:srgbClr val="6B0001"/>
                </a:solidFill>
                <a:latin typeface="Courier-Bold"/>
              </a:rPr>
              <a:t>for</a:t>
            </a:r>
            <a:r>
              <a:rPr lang="en-US" sz="4300" dirty="0">
                <a:solidFill>
                  <a:srgbClr val="000000"/>
                </a:solidFill>
                <a:latin typeface="Courier"/>
              </a:rPr>
              <a:t> T</a:t>
            </a:r>
            <a:r>
              <a:rPr lang="en-US" sz="4300" dirty="0">
                <a:solidFill>
                  <a:srgbClr val="6D6F24"/>
                </a:solidFill>
                <a:latin typeface="Courier"/>
              </a:rPr>
              <a:t>)</a:t>
            </a:r>
            <a:endParaRPr lang="en-US" sz="4300" dirty="0">
              <a:solidFill>
                <a:srgbClr val="000000"/>
              </a:solidFill>
              <a:latin typeface="Courier"/>
            </a:endParaRPr>
          </a:p>
          <a:p>
            <a:pPr marL="0" indent="0">
              <a:buNone/>
            </a:pPr>
            <a:r>
              <a:rPr lang="en-US" sz="4300" dirty="0">
                <a:solidFill>
                  <a:srgbClr val="000000"/>
                </a:solidFill>
                <a:latin typeface="Courier"/>
              </a:rPr>
              <a:t>      </a:t>
            </a:r>
            <a:r>
              <a:rPr lang="en-US" sz="4300" b="1" dirty="0">
                <a:solidFill>
                  <a:srgbClr val="6B0001"/>
                </a:solidFill>
                <a:latin typeface="Courier-Bold"/>
              </a:rPr>
              <a:t>return</a:t>
            </a:r>
            <a:r>
              <a:rPr lang="en-US" sz="4300" dirty="0">
                <a:solidFill>
                  <a:srgbClr val="6B006D"/>
                </a:solidFill>
                <a:latin typeface="Courier"/>
              </a:rPr>
              <a:t>;</a:t>
            </a:r>
            <a:r>
              <a:rPr lang="en-US" sz="4300" dirty="0">
                <a:solidFill>
                  <a:srgbClr val="000000"/>
                </a:solidFill>
                <a:latin typeface="Courier"/>
              </a:rPr>
              <a:t>  </a:t>
            </a:r>
            <a:r>
              <a:rPr lang="en-US" sz="4300" dirty="0">
                <a:solidFill>
                  <a:srgbClr val="565656"/>
                </a:solidFill>
                <a:latin typeface="Courier"/>
              </a:rPr>
              <a:t>// allow access</a:t>
            </a:r>
            <a:endParaRPr lang="en-US" sz="4300" dirty="0">
              <a:solidFill>
                <a:srgbClr val="000000"/>
              </a:solidFill>
              <a:latin typeface="Courier"/>
            </a:endParaRPr>
          </a:p>
          <a:p>
            <a:pPr marL="0" indent="0">
              <a:buNone/>
            </a:pPr>
            <a:endParaRPr lang="en-US" sz="4300" dirty="0">
              <a:solidFill>
                <a:srgbClr val="000000"/>
              </a:solidFill>
              <a:latin typeface="Courier"/>
            </a:endParaRPr>
          </a:p>
          <a:p>
            <a:pPr marL="0" indent="0">
              <a:buNone/>
            </a:pPr>
            <a:r>
              <a:rPr lang="en-US" sz="4300" dirty="0">
                <a:solidFill>
                  <a:srgbClr val="000000"/>
                </a:solidFill>
                <a:latin typeface="Courier"/>
              </a:rPr>
              <a:t>    </a:t>
            </a:r>
            <a:r>
              <a:rPr lang="en-US" sz="4300" b="1" dirty="0">
                <a:solidFill>
                  <a:srgbClr val="6B0001"/>
                </a:solidFill>
                <a:latin typeface="Courier-Bold"/>
              </a:rPr>
              <a:t>if</a:t>
            </a:r>
            <a:r>
              <a:rPr lang="en-US" sz="4300" dirty="0">
                <a:solidFill>
                  <a:srgbClr val="000000"/>
                </a:solidFill>
                <a:latin typeface="Courier"/>
              </a:rPr>
              <a:t> </a:t>
            </a:r>
            <a:r>
              <a:rPr lang="en-US" sz="4300" dirty="0">
                <a:solidFill>
                  <a:srgbClr val="6D6F24"/>
                </a:solidFill>
                <a:latin typeface="Courier"/>
              </a:rPr>
              <a:t>(</a:t>
            </a:r>
            <a:r>
              <a:rPr lang="en-US" sz="4300" dirty="0" err="1">
                <a:solidFill>
                  <a:srgbClr val="000000"/>
                </a:solidFill>
                <a:latin typeface="Courier"/>
              </a:rPr>
              <a:t>stackFrame</a:t>
            </a:r>
            <a:r>
              <a:rPr lang="en-US" sz="4300" dirty="0">
                <a:solidFill>
                  <a:srgbClr val="000000"/>
                </a:solidFill>
                <a:latin typeface="Courier"/>
              </a:rPr>
              <a:t> has disabled privilege </a:t>
            </a:r>
            <a:r>
              <a:rPr lang="en-US" sz="4300" b="1" dirty="0">
                <a:solidFill>
                  <a:srgbClr val="6B0001"/>
                </a:solidFill>
                <a:latin typeface="Courier-Bold"/>
              </a:rPr>
              <a:t>for</a:t>
            </a:r>
            <a:r>
              <a:rPr lang="en-US" sz="4300" dirty="0">
                <a:solidFill>
                  <a:srgbClr val="000000"/>
                </a:solidFill>
                <a:latin typeface="Courier"/>
              </a:rPr>
              <a:t> T</a:t>
            </a:r>
            <a:r>
              <a:rPr lang="en-US" sz="4300" dirty="0">
                <a:solidFill>
                  <a:srgbClr val="6D6F24"/>
                </a:solidFill>
                <a:latin typeface="Courier"/>
              </a:rPr>
              <a:t>)</a:t>
            </a:r>
            <a:endParaRPr lang="en-US" sz="4300" dirty="0">
              <a:solidFill>
                <a:srgbClr val="000000"/>
              </a:solidFill>
              <a:latin typeface="Courier"/>
            </a:endParaRPr>
          </a:p>
          <a:p>
            <a:pPr marL="0" indent="0">
              <a:buNone/>
            </a:pPr>
            <a:r>
              <a:rPr lang="en-US" sz="4300" dirty="0">
                <a:solidFill>
                  <a:srgbClr val="000000"/>
                </a:solidFill>
                <a:latin typeface="Courier"/>
              </a:rPr>
              <a:t>      </a:t>
            </a:r>
            <a:r>
              <a:rPr lang="en-US" sz="4300" b="1" dirty="0">
                <a:solidFill>
                  <a:srgbClr val="6B0001"/>
                </a:solidFill>
                <a:latin typeface="Courier-Bold"/>
              </a:rPr>
              <a:t>throw</a:t>
            </a:r>
            <a:r>
              <a:rPr lang="en-US" sz="4300" dirty="0">
                <a:solidFill>
                  <a:srgbClr val="000000"/>
                </a:solidFill>
                <a:latin typeface="Courier"/>
              </a:rPr>
              <a:t> </a:t>
            </a:r>
            <a:r>
              <a:rPr lang="en-US" sz="4300" dirty="0" err="1">
                <a:solidFill>
                  <a:srgbClr val="000000"/>
                </a:solidFill>
                <a:latin typeface="Courier"/>
              </a:rPr>
              <a:t>ForbiddenException</a:t>
            </a:r>
            <a:r>
              <a:rPr lang="en-US" sz="4300" dirty="0">
                <a:solidFill>
                  <a:srgbClr val="6B006D"/>
                </a:solidFill>
                <a:latin typeface="Courier"/>
              </a:rPr>
              <a:t>;</a:t>
            </a:r>
            <a:endParaRPr lang="en-US" sz="4300" dirty="0">
              <a:solidFill>
                <a:srgbClr val="000000"/>
              </a:solidFill>
              <a:latin typeface="Courier"/>
            </a:endParaRPr>
          </a:p>
          <a:p>
            <a:pPr marL="0" indent="0">
              <a:buNone/>
            </a:pPr>
            <a:r>
              <a:rPr lang="de-DE" sz="4300" dirty="0">
                <a:solidFill>
                  <a:srgbClr val="000000"/>
                </a:solidFill>
                <a:latin typeface="Courier"/>
              </a:rPr>
              <a:t>  </a:t>
            </a:r>
            <a:r>
              <a:rPr lang="de-DE" sz="4300" dirty="0">
                <a:solidFill>
                  <a:srgbClr val="6B006D"/>
                </a:solidFill>
                <a:latin typeface="Courier"/>
              </a:rPr>
              <a:t>}</a:t>
            </a:r>
            <a:endParaRPr lang="de-DE" sz="4300" dirty="0">
              <a:solidFill>
                <a:srgbClr val="000000"/>
              </a:solidFill>
              <a:latin typeface="Courier"/>
            </a:endParaRPr>
          </a:p>
          <a:p>
            <a:pPr marL="0" indent="0">
              <a:buNone/>
            </a:pPr>
            <a:endParaRPr lang="de-DE" sz="4300" dirty="0">
              <a:solidFill>
                <a:srgbClr val="000000"/>
              </a:solidFill>
              <a:latin typeface="Courier"/>
            </a:endParaRPr>
          </a:p>
          <a:p>
            <a:pPr marL="0" indent="0">
              <a:buNone/>
            </a:pPr>
            <a:r>
              <a:rPr lang="de-DE" sz="4300" dirty="0">
                <a:solidFill>
                  <a:srgbClr val="000000"/>
                </a:solidFill>
                <a:latin typeface="Courier"/>
              </a:rPr>
              <a:t>  </a:t>
            </a:r>
            <a:r>
              <a:rPr lang="de-DE" sz="4300" dirty="0">
                <a:solidFill>
                  <a:srgbClr val="565656"/>
                </a:solidFill>
                <a:latin typeface="Courier"/>
              </a:rPr>
              <a:t>// end </a:t>
            </a:r>
            <a:r>
              <a:rPr lang="de-DE" sz="4300" dirty="0" err="1">
                <a:solidFill>
                  <a:srgbClr val="565656"/>
                </a:solidFill>
                <a:latin typeface="Courier"/>
              </a:rPr>
              <a:t>of</a:t>
            </a:r>
            <a:r>
              <a:rPr lang="de-DE" sz="4300" dirty="0">
                <a:solidFill>
                  <a:srgbClr val="565656"/>
                </a:solidFill>
                <a:latin typeface="Courier"/>
              </a:rPr>
              <a:t> </a:t>
            </a:r>
            <a:r>
              <a:rPr lang="de-DE" sz="4300" dirty="0" err="1">
                <a:solidFill>
                  <a:srgbClr val="565656"/>
                </a:solidFill>
                <a:latin typeface="Courier"/>
              </a:rPr>
              <a:t>stack</a:t>
            </a:r>
            <a:endParaRPr lang="de-DE" sz="4300" dirty="0">
              <a:solidFill>
                <a:srgbClr val="000000"/>
              </a:solidFill>
              <a:latin typeface="Courier"/>
            </a:endParaRPr>
          </a:p>
          <a:p>
            <a:pPr marL="0" indent="0">
              <a:buNone/>
            </a:pPr>
            <a:r>
              <a:rPr lang="de-DE" sz="4300" dirty="0">
                <a:solidFill>
                  <a:srgbClr val="000000"/>
                </a:solidFill>
                <a:latin typeface="Courier"/>
              </a:rPr>
              <a:t>  </a:t>
            </a:r>
            <a:r>
              <a:rPr lang="de-DE" sz="4300" b="1" dirty="0" err="1">
                <a:solidFill>
                  <a:srgbClr val="6B0001"/>
                </a:solidFill>
                <a:latin typeface="Courier-Bold"/>
              </a:rPr>
              <a:t>if</a:t>
            </a:r>
            <a:r>
              <a:rPr lang="de-DE" sz="4300" dirty="0">
                <a:solidFill>
                  <a:srgbClr val="000000"/>
                </a:solidFill>
                <a:latin typeface="Courier"/>
              </a:rPr>
              <a:t> </a:t>
            </a:r>
            <a:r>
              <a:rPr lang="de-DE" sz="4300" dirty="0">
                <a:solidFill>
                  <a:srgbClr val="6D6F24"/>
                </a:solidFill>
                <a:latin typeface="Courier"/>
              </a:rPr>
              <a:t>(</a:t>
            </a:r>
            <a:r>
              <a:rPr lang="de-DE" sz="4300" dirty="0">
                <a:solidFill>
                  <a:srgbClr val="000000"/>
                </a:solidFill>
                <a:latin typeface="Courier"/>
              </a:rPr>
              <a:t>Netscape </a:t>
            </a:r>
            <a:r>
              <a:rPr lang="de-DE" sz="4300" dirty="0">
                <a:solidFill>
                  <a:srgbClr val="6D6F24"/>
                </a:solidFill>
                <a:latin typeface="Courier"/>
              </a:rPr>
              <a:t>||</a:t>
            </a:r>
            <a:r>
              <a:rPr lang="de-DE" sz="4300" dirty="0">
                <a:solidFill>
                  <a:srgbClr val="000000"/>
                </a:solidFill>
                <a:latin typeface="Courier"/>
              </a:rPr>
              <a:t> …</a:t>
            </a:r>
            <a:r>
              <a:rPr lang="de-DE" sz="4300" dirty="0">
                <a:solidFill>
                  <a:srgbClr val="6D6F24"/>
                </a:solidFill>
                <a:latin typeface="Courier"/>
              </a:rPr>
              <a:t>)</a:t>
            </a:r>
            <a:r>
              <a:rPr lang="de-DE" sz="4300" dirty="0">
                <a:solidFill>
                  <a:srgbClr val="000000"/>
                </a:solidFill>
                <a:latin typeface="Courier"/>
              </a:rPr>
              <a:t> </a:t>
            </a:r>
            <a:r>
              <a:rPr lang="de-DE" sz="4300" b="1" dirty="0" err="1">
                <a:solidFill>
                  <a:srgbClr val="6B0001"/>
                </a:solidFill>
                <a:latin typeface="Courier-Bold"/>
              </a:rPr>
              <a:t>throw</a:t>
            </a:r>
            <a:r>
              <a:rPr lang="de-DE" sz="4300" dirty="0">
                <a:solidFill>
                  <a:srgbClr val="000000"/>
                </a:solidFill>
                <a:latin typeface="Courier"/>
              </a:rPr>
              <a:t> </a:t>
            </a:r>
            <a:r>
              <a:rPr lang="de-DE" sz="4300" dirty="0" err="1">
                <a:solidFill>
                  <a:srgbClr val="000000"/>
                </a:solidFill>
                <a:latin typeface="Courier"/>
              </a:rPr>
              <a:t>ForbiddenException</a:t>
            </a:r>
            <a:r>
              <a:rPr lang="de-DE" sz="4300" dirty="0">
                <a:solidFill>
                  <a:srgbClr val="6B006D"/>
                </a:solidFill>
                <a:latin typeface="Courier"/>
              </a:rPr>
              <a:t>;</a:t>
            </a:r>
            <a:endParaRPr lang="de-DE" sz="4300" dirty="0">
              <a:solidFill>
                <a:srgbClr val="000000"/>
              </a:solidFill>
              <a:latin typeface="Courier"/>
            </a:endParaRPr>
          </a:p>
          <a:p>
            <a:pPr marL="0" indent="0">
              <a:buNone/>
            </a:pPr>
            <a:r>
              <a:rPr lang="hr-HR" sz="4300" dirty="0">
                <a:solidFill>
                  <a:srgbClr val="000000"/>
                </a:solidFill>
                <a:latin typeface="Courier"/>
              </a:rPr>
              <a:t>  </a:t>
            </a:r>
            <a:r>
              <a:rPr lang="hr-HR" sz="4300" b="1" dirty="0">
                <a:solidFill>
                  <a:srgbClr val="6B0001"/>
                </a:solidFill>
                <a:latin typeface="Courier-Bold"/>
              </a:rPr>
              <a:t>if</a:t>
            </a:r>
            <a:r>
              <a:rPr lang="hr-HR" sz="4300" dirty="0">
                <a:solidFill>
                  <a:srgbClr val="000000"/>
                </a:solidFill>
                <a:latin typeface="Courier"/>
              </a:rPr>
              <a:t> </a:t>
            </a:r>
            <a:r>
              <a:rPr lang="hr-HR" sz="4300" dirty="0">
                <a:solidFill>
                  <a:srgbClr val="6D6F24"/>
                </a:solidFill>
                <a:latin typeface="Courier"/>
              </a:rPr>
              <a:t>(</a:t>
            </a:r>
            <a:r>
              <a:rPr lang="hr-HR" sz="4300" dirty="0">
                <a:solidFill>
                  <a:srgbClr val="000000"/>
                </a:solidFill>
                <a:latin typeface="Courier"/>
              </a:rPr>
              <a:t>MS IE4</a:t>
            </a:r>
            <a:r>
              <a:rPr lang="hr-HR" sz="4300" dirty="0">
                <a:solidFill>
                  <a:srgbClr val="6D6F24"/>
                </a:solidFill>
                <a:latin typeface="Courier"/>
              </a:rPr>
              <a:t>.</a:t>
            </a:r>
            <a:r>
              <a:rPr lang="hr-HR" sz="4300" dirty="0">
                <a:solidFill>
                  <a:srgbClr val="107D02"/>
                </a:solidFill>
                <a:latin typeface="Courier"/>
              </a:rPr>
              <a:t>0</a:t>
            </a:r>
            <a:r>
              <a:rPr lang="hr-HR" sz="4300" dirty="0">
                <a:solidFill>
                  <a:srgbClr val="000000"/>
                </a:solidFill>
                <a:latin typeface="Courier"/>
              </a:rPr>
              <a:t> </a:t>
            </a:r>
            <a:r>
              <a:rPr lang="hr-HR" sz="4300" dirty="0">
                <a:solidFill>
                  <a:srgbClr val="6D6F24"/>
                </a:solidFill>
                <a:latin typeface="Courier"/>
              </a:rPr>
              <a:t>||</a:t>
            </a:r>
            <a:r>
              <a:rPr lang="hr-HR" sz="4300" dirty="0">
                <a:solidFill>
                  <a:srgbClr val="000000"/>
                </a:solidFill>
                <a:latin typeface="Courier"/>
              </a:rPr>
              <a:t> JDK </a:t>
            </a:r>
            <a:r>
              <a:rPr lang="hr-HR" sz="4300" dirty="0">
                <a:solidFill>
                  <a:srgbClr val="0F7001"/>
                </a:solidFill>
                <a:latin typeface="Courier"/>
              </a:rPr>
              <a:t>1.2</a:t>
            </a:r>
            <a:r>
              <a:rPr lang="hr-HR" sz="4300" dirty="0">
                <a:solidFill>
                  <a:srgbClr val="000000"/>
                </a:solidFill>
                <a:latin typeface="Courier"/>
              </a:rPr>
              <a:t> </a:t>
            </a:r>
            <a:r>
              <a:rPr lang="hr-HR" sz="4300" dirty="0">
                <a:solidFill>
                  <a:srgbClr val="6D6F24"/>
                </a:solidFill>
                <a:latin typeface="Courier"/>
              </a:rPr>
              <a:t>||</a:t>
            </a:r>
            <a:r>
              <a:rPr lang="hr-HR" sz="4300" dirty="0">
                <a:solidFill>
                  <a:srgbClr val="000000"/>
                </a:solidFill>
                <a:latin typeface="Courier"/>
              </a:rPr>
              <a:t> …</a:t>
            </a:r>
            <a:r>
              <a:rPr lang="hr-HR" sz="4300" dirty="0">
                <a:solidFill>
                  <a:srgbClr val="6D6F24"/>
                </a:solidFill>
                <a:latin typeface="Courier"/>
              </a:rPr>
              <a:t>)</a:t>
            </a:r>
            <a:r>
              <a:rPr lang="hr-HR" sz="4300" dirty="0">
                <a:solidFill>
                  <a:srgbClr val="000000"/>
                </a:solidFill>
                <a:latin typeface="Courier"/>
              </a:rPr>
              <a:t> </a:t>
            </a:r>
            <a:r>
              <a:rPr lang="hr-HR" sz="4300" b="1" dirty="0">
                <a:solidFill>
                  <a:srgbClr val="6B0001"/>
                </a:solidFill>
                <a:latin typeface="Courier-Bold"/>
              </a:rPr>
              <a:t>return</a:t>
            </a:r>
            <a:r>
              <a:rPr lang="hr-HR" sz="4300" dirty="0">
                <a:solidFill>
                  <a:srgbClr val="6B006D"/>
                </a:solidFill>
                <a:latin typeface="Courier"/>
              </a:rPr>
              <a:t>;</a:t>
            </a:r>
            <a:endParaRPr lang="hr-HR" sz="4300" dirty="0">
              <a:solidFill>
                <a:srgbClr val="000000"/>
              </a:solidFill>
              <a:latin typeface="Courier"/>
            </a:endParaRPr>
          </a:p>
          <a:p>
            <a:pPr marL="0" indent="0">
              <a:buNone/>
            </a:pPr>
            <a:r>
              <a:rPr lang="hr-HR" sz="4300" dirty="0">
                <a:solidFill>
                  <a:srgbClr val="6B006D"/>
                </a:solidFill>
                <a:latin typeface="Courier"/>
              </a:rPr>
              <a:t>}</a:t>
            </a:r>
            <a:endParaRPr lang="hr-HR" sz="4300" dirty="0">
              <a:solidFill>
                <a:srgbClr val="000000"/>
              </a:solidFill>
              <a:latin typeface="Courier"/>
            </a:endParaRPr>
          </a:p>
          <a:p>
            <a:pPr marL="0" indent="0">
              <a:buNone/>
            </a:pPr>
            <a:endParaRPr lang="en-US" dirty="0"/>
          </a:p>
        </p:txBody>
      </p:sp>
    </p:spTree>
    <p:extLst>
      <p:ext uri="{BB962C8B-B14F-4D97-AF65-F5344CB8AC3E}">
        <p14:creationId xmlns:p14="http://schemas.microsoft.com/office/powerpoint/2010/main" val="47282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of Privilege</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Different operations should require different privileges</a:t>
            </a:r>
            <a:endParaRPr lang="en-US" dirty="0">
              <a:solidFill>
                <a:schemeClr val="accent2"/>
              </a:solidFill>
            </a:endParaRPr>
          </a:p>
          <a:p>
            <a:r>
              <a:rPr lang="en-US" dirty="0" smtClean="0">
                <a:solidFill>
                  <a:schemeClr val="accent2"/>
                </a:solidFill>
              </a:rPr>
              <a:t>Disseminate privileges for an operation amongst multiple principals (Separation of Duty)</a:t>
            </a:r>
          </a:p>
        </p:txBody>
      </p:sp>
      <p:pic>
        <p:nvPicPr>
          <p:cNvPr id="4" name="Picture 3" descr="090413-F-1234S-0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886200"/>
            <a:ext cx="3440556" cy="22459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760" y="3886200"/>
            <a:ext cx="3037840" cy="2241030"/>
          </a:xfrm>
          <a:prstGeom prst="rect">
            <a:avLst/>
          </a:prstGeom>
        </p:spPr>
      </p:pic>
    </p:spTree>
    <p:extLst>
      <p:ext uri="{BB962C8B-B14F-4D97-AF65-F5344CB8AC3E}">
        <p14:creationId xmlns:p14="http://schemas.microsoft.com/office/powerpoint/2010/main" val="28485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in Depth</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2"/>
                </a:solidFill>
              </a:rPr>
              <a:t>Prefer a set of complementary mechanisms over a single mechanism</a:t>
            </a:r>
          </a:p>
          <a:p>
            <a:pPr marL="0" indent="0">
              <a:buNone/>
            </a:pPr>
            <a:endParaRPr lang="en-US" dirty="0"/>
          </a:p>
          <a:p>
            <a:pPr marL="0" indent="0">
              <a:buNone/>
            </a:pPr>
            <a:r>
              <a:rPr lang="en-US" i="1" dirty="0" smtClean="0">
                <a:latin typeface="Cronos Pro" charset="0"/>
                <a:ea typeface="Cronos Pro" charset="0"/>
                <a:cs typeface="Cronos Pro" charset="0"/>
              </a:rPr>
              <a:t>Complementary:</a:t>
            </a:r>
          </a:p>
          <a:p>
            <a:r>
              <a:rPr lang="en-US" b="1" dirty="0" smtClean="0">
                <a:latin typeface="Cronos Pro" charset="0"/>
                <a:ea typeface="Cronos Pro" charset="0"/>
                <a:cs typeface="Cronos Pro" charset="0"/>
              </a:rPr>
              <a:t>Independent:  </a:t>
            </a:r>
            <a:r>
              <a:rPr lang="en-US" dirty="0" smtClean="0"/>
              <a:t>attack that compromises one mechanism is unlikely to compromise others</a:t>
            </a:r>
          </a:p>
          <a:p>
            <a:r>
              <a:rPr lang="en-US" b="1" dirty="0" smtClean="0">
                <a:latin typeface="Cronos Pro" charset="0"/>
                <a:ea typeface="Cronos Pro" charset="0"/>
                <a:cs typeface="Cronos Pro" charset="0"/>
              </a:rPr>
              <a:t>Overlapping:  </a:t>
            </a:r>
            <a:r>
              <a:rPr lang="en-US" dirty="0" smtClean="0"/>
              <a:t>attacks must compromise multiple mechanisms to succeed</a:t>
            </a:r>
          </a:p>
          <a:p>
            <a:endParaRPr lang="en-US" dirty="0"/>
          </a:p>
        </p:txBody>
      </p:sp>
    </p:spTree>
    <p:extLst>
      <p:ext uri="{BB962C8B-B14F-4D97-AF65-F5344CB8AC3E}">
        <p14:creationId xmlns:p14="http://schemas.microsoft.com/office/powerpoint/2010/main" val="2009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dievalCastles-720x3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988" y="0"/>
            <a:ext cx="13069703" cy="6858000"/>
          </a:xfrm>
          <a:prstGeom prst="rect">
            <a:avLst/>
          </a:prstGeom>
        </p:spPr>
      </p:pic>
    </p:spTree>
    <p:extLst>
      <p:ext uri="{BB962C8B-B14F-4D97-AF65-F5344CB8AC3E}">
        <p14:creationId xmlns:p14="http://schemas.microsoft.com/office/powerpoint/2010/main" val="434614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Consider the security mechanisms </a:t>
            </a:r>
          </a:p>
          <a:p>
            <a:pPr marL="0" indent="0">
              <a:buNone/>
            </a:pPr>
            <a:r>
              <a:rPr lang="en-US" dirty="0"/>
              <a:t> </a:t>
            </a:r>
            <a:r>
              <a:rPr lang="en-US" dirty="0" smtClean="0"/>
              <a:t> deployed in your dorm and/or in </a:t>
            </a:r>
          </a:p>
          <a:p>
            <a:pPr marL="0" indent="0">
              <a:buNone/>
            </a:pPr>
            <a:r>
              <a:rPr lang="en-US" dirty="0"/>
              <a:t> </a:t>
            </a:r>
            <a:r>
              <a:rPr lang="en-US" dirty="0" smtClean="0"/>
              <a:t> academic buildings on campus. </a:t>
            </a:r>
          </a:p>
          <a:p>
            <a:pPr marL="0" indent="0">
              <a:buNone/>
            </a:pPr>
            <a:r>
              <a:rPr lang="en-US" dirty="0"/>
              <a:t> </a:t>
            </a:r>
            <a:r>
              <a:rPr lang="en-US" dirty="0" smtClean="0"/>
              <a:t> These systems are designed to </a:t>
            </a:r>
          </a:p>
          <a:p>
            <a:pPr marL="0" indent="0">
              <a:buNone/>
            </a:pPr>
            <a:r>
              <a:rPr lang="en-US" dirty="0"/>
              <a:t> </a:t>
            </a:r>
            <a:r>
              <a:rPr lang="en-US" dirty="0" smtClean="0"/>
              <a:t> prevent access by unauthorized </a:t>
            </a:r>
          </a:p>
          <a:p>
            <a:pPr marL="0" indent="0">
              <a:buNone/>
            </a:pPr>
            <a:r>
              <a:rPr lang="en-US" dirty="0"/>
              <a:t> </a:t>
            </a:r>
            <a:r>
              <a:rPr lang="en-US" dirty="0" smtClean="0"/>
              <a:t> people.</a:t>
            </a:r>
          </a:p>
          <a:p>
            <a:pPr lvl="1"/>
            <a:r>
              <a:rPr lang="en-US" dirty="0"/>
              <a:t>To what extent do those security features enforce Complete Mediation? </a:t>
            </a:r>
            <a:endParaRPr lang="en-US" dirty="0" smtClean="0"/>
          </a:p>
          <a:p>
            <a:pPr lvl="1"/>
            <a:r>
              <a:rPr lang="en-US" dirty="0" smtClean="0"/>
              <a:t>To </a:t>
            </a:r>
            <a:r>
              <a:rPr lang="en-US" dirty="0"/>
              <a:t>what extent do those security features enforce </a:t>
            </a:r>
            <a:r>
              <a:rPr lang="en-US" dirty="0" smtClean="0"/>
              <a:t>Least Privilege? </a:t>
            </a:r>
            <a:endParaRPr lang="en-US" dirty="0"/>
          </a:p>
          <a:p>
            <a:pPr lvl="1"/>
            <a:r>
              <a:rPr lang="en-US" dirty="0" smtClean="0"/>
              <a:t>To </a:t>
            </a:r>
            <a:r>
              <a:rPr lang="en-US" dirty="0"/>
              <a:t>what extent do </a:t>
            </a:r>
            <a:r>
              <a:rPr lang="en-US" dirty="0" smtClean="0"/>
              <a:t>those security </a:t>
            </a:r>
            <a:r>
              <a:rPr lang="en-US" dirty="0"/>
              <a:t>features satisfy </a:t>
            </a:r>
            <a:r>
              <a:rPr lang="en-US" dirty="0" smtClean="0"/>
              <a:t>the </a:t>
            </a:r>
            <a:r>
              <a:rPr lang="en-US" dirty="0"/>
              <a:t>independence requirement of Defense in Depth? </a:t>
            </a:r>
            <a:endParaRPr lang="en-US" dirty="0" smtClean="0"/>
          </a:p>
          <a:p>
            <a:pPr lvl="1"/>
            <a:r>
              <a:rPr lang="en-US" dirty="0" smtClean="0"/>
              <a:t>To </a:t>
            </a:r>
            <a:r>
              <a:rPr lang="en-US" dirty="0"/>
              <a:t>what extent do </a:t>
            </a:r>
            <a:r>
              <a:rPr lang="en-US" dirty="0" smtClean="0"/>
              <a:t>those security </a:t>
            </a:r>
            <a:r>
              <a:rPr lang="en-US" dirty="0"/>
              <a:t>features satisfy the overlapping requirement of Defense in Depth?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233" y="1524000"/>
            <a:ext cx="3666767" cy="2438400"/>
          </a:xfrm>
          <a:prstGeom prst="rect">
            <a:avLst/>
          </a:prstGeom>
        </p:spPr>
      </p:pic>
    </p:spTree>
    <p:extLst>
      <p:ext uri="{BB962C8B-B14F-4D97-AF65-F5344CB8AC3E}">
        <p14:creationId xmlns:p14="http://schemas.microsoft.com/office/powerpoint/2010/main" val="13521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of Mechanism</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2"/>
                </a:solidFill>
              </a:rPr>
              <a:t>Prefer mechanisms that are simpler and smaller</a:t>
            </a:r>
          </a:p>
          <a:p>
            <a:pPr marL="0" indent="0">
              <a:buNone/>
            </a:pPr>
            <a:endParaRPr lang="en-US" dirty="0"/>
          </a:p>
          <a:p>
            <a:r>
              <a:rPr lang="en-US" dirty="0" smtClean="0"/>
              <a:t>Easier to understand, construct, analyze</a:t>
            </a:r>
          </a:p>
          <a:p>
            <a:r>
              <a:rPr lang="en-US" dirty="0" smtClean="0"/>
              <a:t>Hence less likely to have unknown vulnerabilities</a:t>
            </a:r>
          </a:p>
          <a:p>
            <a:r>
              <a:rPr lang="en-US" dirty="0" smtClean="0"/>
              <a:t>Applies to any aspect of system, not just security</a:t>
            </a:r>
          </a:p>
          <a:p>
            <a:pPr marL="0" indent="0">
              <a:buNone/>
            </a:pPr>
            <a:endParaRPr lang="en-US" dirty="0" smtClean="0"/>
          </a:p>
          <a:p>
            <a:pPr marL="0" indent="0">
              <a:buNone/>
            </a:pPr>
            <a:r>
              <a:rPr lang="en-US" dirty="0" smtClean="0">
                <a:solidFill>
                  <a:schemeClr val="accent1"/>
                </a:solidFill>
              </a:rPr>
              <a:t>Trusted computing base </a:t>
            </a:r>
            <a:r>
              <a:rPr lang="en-US" dirty="0" smtClean="0"/>
              <a:t>(TCB):  mechanisms that implement the core security functionality</a:t>
            </a:r>
          </a:p>
          <a:p>
            <a:pPr marL="0" indent="0" algn="r">
              <a:buNone/>
            </a:pPr>
            <a:r>
              <a:rPr lang="en-US" dirty="0" smtClean="0"/>
              <a:t>...keep the TCB small</a:t>
            </a:r>
            <a:endParaRPr lang="en-US" dirty="0"/>
          </a:p>
        </p:txBody>
      </p:sp>
    </p:spTree>
    <p:extLst>
      <p:ext uri="{BB962C8B-B14F-4D97-AF65-F5344CB8AC3E}">
        <p14:creationId xmlns:p14="http://schemas.microsoft.com/office/powerpoint/2010/main" val="196224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Last Time</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Functional requirements</a:t>
            </a:r>
          </a:p>
          <a:p>
            <a:pPr marL="514350" indent="-514350">
              <a:buFont typeface="+mj-lt"/>
              <a:buAutoNum type="arabicPeriod"/>
            </a:pPr>
            <a:r>
              <a:rPr lang="en-US" dirty="0" smtClean="0"/>
              <a:t>Threat analysis</a:t>
            </a:r>
          </a:p>
          <a:p>
            <a:pPr marL="514350" indent="-514350">
              <a:buFont typeface="+mj-lt"/>
              <a:buAutoNum type="arabicPeriod"/>
            </a:pPr>
            <a:r>
              <a:rPr lang="en-US" dirty="0" smtClean="0"/>
              <a:t>Harm analysis</a:t>
            </a:r>
          </a:p>
          <a:p>
            <a:pPr marL="514350" indent="-514350">
              <a:buFont typeface="+mj-lt"/>
              <a:buAutoNum type="arabicPeriod"/>
            </a:pPr>
            <a:r>
              <a:rPr lang="en-US" dirty="0" smtClean="0"/>
              <a:t>Security goals</a:t>
            </a:r>
          </a:p>
          <a:p>
            <a:pPr marL="514350" indent="-514350">
              <a:buFont typeface="+mj-lt"/>
              <a:buAutoNum type="arabicPeriod"/>
            </a:pPr>
            <a:r>
              <a:rPr lang="en-US" dirty="0" smtClean="0"/>
              <a:t>Feasibility analysis</a:t>
            </a:r>
          </a:p>
          <a:p>
            <a:pPr marL="514350" indent="-514350">
              <a:buFont typeface="+mj-lt"/>
              <a:buAutoNum type="arabicPeriod"/>
            </a:pPr>
            <a:r>
              <a:rPr lang="en-US" dirty="0" smtClean="0"/>
              <a:t>Security requirements</a:t>
            </a:r>
            <a:endParaRPr lang="en-US" dirty="0"/>
          </a:p>
        </p:txBody>
      </p:sp>
    </p:spTree>
    <p:extLst>
      <p:ext uri="{BB962C8B-B14F-4D97-AF65-F5344CB8AC3E}">
        <p14:creationId xmlns:p14="http://schemas.microsoft.com/office/powerpoint/2010/main" val="1561765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Design</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2"/>
                </a:solidFill>
              </a:rPr>
              <a:t>Security shouldn't depend upon the secrecy of design </a:t>
            </a:r>
            <a:r>
              <a:rPr lang="en-US" dirty="0" smtClean="0">
                <a:solidFill>
                  <a:schemeClr val="accent2"/>
                </a:solidFill>
              </a:rPr>
              <a:t>or implementation</a:t>
            </a:r>
          </a:p>
          <a:p>
            <a:pPr marL="0" indent="0">
              <a:buNone/>
            </a:pPr>
            <a:endParaRPr lang="en-US" dirty="0"/>
          </a:p>
        </p:txBody>
      </p:sp>
      <p:pic>
        <p:nvPicPr>
          <p:cNvPr id="4" name="Picture 3" descr="2000px-DVD_logo.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24" y="2959534"/>
            <a:ext cx="3297741" cy="1681848"/>
          </a:xfrm>
          <a:prstGeom prst="rect">
            <a:avLst/>
          </a:prstGeom>
        </p:spPr>
      </p:pic>
      <p:sp>
        <p:nvSpPr>
          <p:cNvPr id="5" name="TextBox 4"/>
          <p:cNvSpPr txBox="1"/>
          <p:nvPr/>
        </p:nvSpPr>
        <p:spPr>
          <a:xfrm>
            <a:off x="254326" y="4826675"/>
            <a:ext cx="8699818" cy="2031325"/>
          </a:xfrm>
          <a:prstGeom prst="rect">
            <a:avLst/>
          </a:prstGeom>
          <a:noFill/>
        </p:spPr>
        <p:txBody>
          <a:bodyPr wrap="none" rtlCol="0">
            <a:spAutoFit/>
          </a:bodyPr>
          <a:lstStyle/>
          <a:p>
            <a:r>
              <a:rPr lang="de-DE" sz="1400" dirty="0">
                <a:solidFill>
                  <a:srgbClr val="565656"/>
                </a:solidFill>
                <a:latin typeface="Courier"/>
              </a:rPr>
              <a:t>/*     </a:t>
            </a:r>
            <a:r>
              <a:rPr lang="de-DE" sz="1400" dirty="0" err="1">
                <a:solidFill>
                  <a:srgbClr val="565656"/>
                </a:solidFill>
                <a:latin typeface="Courier"/>
              </a:rPr>
              <a:t>efdtt.c</a:t>
            </a:r>
            <a:r>
              <a:rPr lang="de-DE" sz="1400" dirty="0">
                <a:solidFill>
                  <a:srgbClr val="565656"/>
                </a:solidFill>
                <a:latin typeface="Courier"/>
              </a:rPr>
              <a:t>     </a:t>
            </a:r>
            <a:r>
              <a:rPr lang="de-DE" sz="1400" dirty="0" err="1">
                <a:solidFill>
                  <a:srgbClr val="565656"/>
                </a:solidFill>
                <a:latin typeface="Courier"/>
              </a:rPr>
              <a:t>Author</a:t>
            </a:r>
            <a:r>
              <a:rPr lang="de-DE" sz="1400" dirty="0">
                <a:solidFill>
                  <a:srgbClr val="565656"/>
                </a:solidFill>
                <a:latin typeface="Courier"/>
              </a:rPr>
              <a:t>:  Charles M. </a:t>
            </a:r>
            <a:r>
              <a:rPr lang="de-DE" sz="1400" dirty="0" err="1">
                <a:solidFill>
                  <a:srgbClr val="565656"/>
                </a:solidFill>
                <a:latin typeface="Courier"/>
              </a:rPr>
              <a:t>Hannum</a:t>
            </a:r>
            <a:r>
              <a:rPr lang="de-DE" sz="1400" dirty="0">
                <a:solidFill>
                  <a:srgbClr val="565656"/>
                </a:solidFill>
                <a:latin typeface="Courier"/>
              </a:rPr>
              <a:t> </a:t>
            </a:r>
            <a:r>
              <a:rPr lang="de-DE" sz="1400" dirty="0">
                <a:solidFill>
                  <a:srgbClr val="0000DF"/>
                </a:solidFill>
                <a:latin typeface="Courier"/>
              </a:rPr>
              <a:t>&lt;</a:t>
            </a:r>
            <a:r>
              <a:rPr lang="de-DE" sz="1400" dirty="0" err="1">
                <a:solidFill>
                  <a:srgbClr val="5D2AB7"/>
                </a:solidFill>
                <a:latin typeface="Courier"/>
              </a:rPr>
              <a:t>root@ihack.net</a:t>
            </a:r>
            <a:r>
              <a:rPr lang="de-DE" sz="1400" dirty="0">
                <a:solidFill>
                  <a:srgbClr val="0000DF"/>
                </a:solidFill>
                <a:latin typeface="Courier"/>
              </a:rPr>
              <a:t>&gt;</a:t>
            </a:r>
            <a:r>
              <a:rPr lang="de-DE" sz="1400" dirty="0">
                <a:solidFill>
                  <a:srgbClr val="565656"/>
                </a:solidFill>
                <a:latin typeface="Courier"/>
              </a:rPr>
              <a:t>             */</a:t>
            </a:r>
            <a:endParaRPr lang="de-DE" sz="1400" dirty="0">
              <a:solidFill>
                <a:srgbClr val="000000"/>
              </a:solidFill>
              <a:latin typeface="Courier"/>
            </a:endParaRPr>
          </a:p>
          <a:p>
            <a:r>
              <a:rPr lang="pt-BR" sz="1400" dirty="0" smtClean="0">
                <a:solidFill>
                  <a:srgbClr val="073A33"/>
                </a:solidFill>
                <a:latin typeface="Courier"/>
              </a:rPr>
              <a:t>#</a:t>
            </a:r>
            <a:r>
              <a:rPr lang="pt-BR" sz="1400" dirty="0">
                <a:solidFill>
                  <a:srgbClr val="073A33"/>
                </a:solidFill>
                <a:latin typeface="Courier"/>
              </a:rPr>
              <a:t>define m</a:t>
            </a:r>
            <a:r>
              <a:rPr lang="pt-BR" sz="1400" dirty="0">
                <a:solidFill>
                  <a:srgbClr val="6D6F24"/>
                </a:solidFill>
                <a:latin typeface="Courier"/>
              </a:rPr>
              <a:t>(</a:t>
            </a:r>
            <a:r>
              <a:rPr lang="pt-BR" sz="1400" dirty="0" err="1">
                <a:solidFill>
                  <a:srgbClr val="073A33"/>
                </a:solidFill>
                <a:latin typeface="Courier"/>
              </a:rPr>
              <a:t>i</a:t>
            </a:r>
            <a:r>
              <a:rPr lang="pt-BR" sz="1400" dirty="0">
                <a:solidFill>
                  <a:srgbClr val="6D6F24"/>
                </a:solidFill>
                <a:latin typeface="Courier"/>
              </a:rPr>
              <a:t>)(</a:t>
            </a:r>
            <a:r>
              <a:rPr lang="pt-BR" sz="1400" dirty="0" err="1">
                <a:solidFill>
                  <a:srgbClr val="073A33"/>
                </a:solidFill>
                <a:latin typeface="Courier"/>
              </a:rPr>
              <a:t>x</a:t>
            </a:r>
            <a:r>
              <a:rPr lang="pt-BR" sz="1400" dirty="0">
                <a:solidFill>
                  <a:srgbClr val="6D6F24"/>
                </a:solidFill>
                <a:latin typeface="Courier"/>
              </a:rPr>
              <a:t>[</a:t>
            </a:r>
            <a:r>
              <a:rPr lang="pt-BR" sz="1400" dirty="0" err="1">
                <a:solidFill>
                  <a:srgbClr val="073A33"/>
                </a:solidFill>
                <a:latin typeface="Courier"/>
              </a:rPr>
              <a:t>i</a:t>
            </a:r>
            <a:r>
              <a:rPr lang="pt-BR" sz="1400" dirty="0">
                <a:solidFill>
                  <a:srgbClr val="6D6F24"/>
                </a:solidFill>
                <a:latin typeface="Courier"/>
              </a:rPr>
              <a:t>]^</a:t>
            </a:r>
            <a:r>
              <a:rPr lang="pt-BR" sz="1400" dirty="0" err="1">
                <a:solidFill>
                  <a:srgbClr val="073A33"/>
                </a:solidFill>
                <a:latin typeface="Courier"/>
              </a:rPr>
              <a:t>s</a:t>
            </a:r>
            <a:r>
              <a:rPr lang="pt-BR" sz="1400" dirty="0">
                <a:solidFill>
                  <a:srgbClr val="6D6F24"/>
                </a:solidFill>
                <a:latin typeface="Courier"/>
              </a:rPr>
              <a:t>[</a:t>
            </a:r>
            <a:r>
              <a:rPr lang="pt-BR" sz="1400" dirty="0">
                <a:solidFill>
                  <a:srgbClr val="073A33"/>
                </a:solidFill>
                <a:latin typeface="Courier"/>
              </a:rPr>
              <a:t>i</a:t>
            </a:r>
            <a:r>
              <a:rPr lang="pt-BR" sz="1400" dirty="0">
                <a:solidFill>
                  <a:srgbClr val="6D6F24"/>
                </a:solidFill>
                <a:latin typeface="Courier"/>
              </a:rPr>
              <a:t>+</a:t>
            </a:r>
            <a:r>
              <a:rPr lang="pt-BR" sz="1400" dirty="0">
                <a:solidFill>
                  <a:srgbClr val="073A33"/>
                </a:solidFill>
                <a:latin typeface="Courier"/>
              </a:rPr>
              <a:t>84</a:t>
            </a:r>
            <a:r>
              <a:rPr lang="pt-BR" sz="1400" dirty="0">
                <a:solidFill>
                  <a:srgbClr val="6D6F24"/>
                </a:solidFill>
                <a:latin typeface="Courier"/>
              </a:rPr>
              <a:t>])&lt;&lt;</a:t>
            </a:r>
            <a:endParaRPr lang="pt-BR" sz="1400" dirty="0">
              <a:solidFill>
                <a:srgbClr val="000000"/>
              </a:solidFill>
              <a:latin typeface="Courier"/>
            </a:endParaRPr>
          </a:p>
          <a:p>
            <a:r>
              <a:rPr lang="en-US" sz="1400" b="1" dirty="0">
                <a:solidFill>
                  <a:srgbClr val="6B0001"/>
                </a:solidFill>
                <a:latin typeface="Courier-Bold"/>
              </a:rPr>
              <a:t>unsigned</a:t>
            </a:r>
            <a:r>
              <a:rPr lang="en-US" sz="1400" dirty="0">
                <a:solidFill>
                  <a:srgbClr val="000000"/>
                </a:solidFill>
                <a:latin typeface="Courier"/>
              </a:rPr>
              <a:t> </a:t>
            </a:r>
            <a:r>
              <a:rPr lang="en-US" sz="1400" b="1" dirty="0">
                <a:solidFill>
                  <a:srgbClr val="6B0001"/>
                </a:solidFill>
                <a:latin typeface="Courier-Bold"/>
              </a:rPr>
              <a:t>char</a:t>
            </a:r>
            <a:r>
              <a:rPr lang="en-US" sz="1400" dirty="0">
                <a:solidFill>
                  <a:srgbClr val="000000"/>
                </a:solidFill>
                <a:latin typeface="Courier"/>
              </a:rPr>
              <a:t> x</a:t>
            </a:r>
            <a:r>
              <a:rPr lang="en-US" sz="1400" dirty="0">
                <a:solidFill>
                  <a:srgbClr val="6D6F24"/>
                </a:solidFill>
                <a:latin typeface="Courier"/>
              </a:rPr>
              <a:t>[</a:t>
            </a:r>
            <a:r>
              <a:rPr lang="en-US" sz="1400" dirty="0">
                <a:solidFill>
                  <a:srgbClr val="107D02"/>
                </a:solidFill>
                <a:latin typeface="Courier"/>
              </a:rPr>
              <a:t>5</a:t>
            </a:r>
            <a:r>
              <a:rPr lang="en-US" sz="1400" dirty="0">
                <a:solidFill>
                  <a:srgbClr val="6D6F24"/>
                </a:solidFill>
                <a:latin typeface="Courier"/>
              </a:rPr>
              <a:t>],</a:t>
            </a:r>
            <a:r>
              <a:rPr lang="en-US" sz="1400" dirty="0" err="1">
                <a:solidFill>
                  <a:srgbClr val="000000"/>
                </a:solidFill>
                <a:latin typeface="Courier"/>
              </a:rPr>
              <a:t>y</a:t>
            </a:r>
            <a:r>
              <a:rPr lang="en-US" sz="1400" dirty="0" err="1">
                <a:solidFill>
                  <a:srgbClr val="6D6F24"/>
                </a:solidFill>
                <a:latin typeface="Courier"/>
              </a:rPr>
              <a:t>,</a:t>
            </a:r>
            <a:r>
              <a:rPr lang="en-US" sz="1400" dirty="0" err="1">
                <a:solidFill>
                  <a:srgbClr val="000000"/>
                </a:solidFill>
                <a:latin typeface="Courier"/>
              </a:rPr>
              <a:t>s</a:t>
            </a:r>
            <a:r>
              <a:rPr lang="en-US" sz="1400" dirty="0">
                <a:solidFill>
                  <a:srgbClr val="6D6F24"/>
                </a:solidFill>
                <a:latin typeface="Courier"/>
              </a:rPr>
              <a:t>[</a:t>
            </a:r>
            <a:r>
              <a:rPr lang="en-US" sz="1400" dirty="0">
                <a:solidFill>
                  <a:srgbClr val="107D02"/>
                </a:solidFill>
                <a:latin typeface="Courier"/>
              </a:rPr>
              <a:t>2048</a:t>
            </a:r>
            <a:r>
              <a:rPr lang="en-US" sz="1400" dirty="0">
                <a:solidFill>
                  <a:srgbClr val="6D6F24"/>
                </a:solidFill>
                <a:latin typeface="Courier"/>
              </a:rPr>
              <a:t>]</a:t>
            </a:r>
            <a:r>
              <a:rPr lang="en-US" sz="1400" dirty="0">
                <a:solidFill>
                  <a:srgbClr val="6B006D"/>
                </a:solidFill>
                <a:latin typeface="Courier"/>
              </a:rPr>
              <a:t>;</a:t>
            </a:r>
            <a:r>
              <a:rPr lang="en-US" sz="1400" dirty="0">
                <a:solidFill>
                  <a:srgbClr val="300000"/>
                </a:solidFill>
                <a:latin typeface="Courier"/>
              </a:rPr>
              <a:t>main</a:t>
            </a:r>
            <a:r>
              <a:rPr lang="en-US" sz="1400" dirty="0">
                <a:solidFill>
                  <a:srgbClr val="6D6F24"/>
                </a:solidFill>
                <a:latin typeface="Courier"/>
              </a:rPr>
              <a:t>(</a:t>
            </a:r>
            <a:r>
              <a:rPr lang="en-US" sz="1400" dirty="0">
                <a:solidFill>
                  <a:srgbClr val="000000"/>
                </a:solidFill>
                <a:latin typeface="Courier"/>
              </a:rPr>
              <a:t>n</a:t>
            </a:r>
            <a:r>
              <a:rPr lang="en-US" sz="1400" dirty="0">
                <a:solidFill>
                  <a:srgbClr val="6D6F24"/>
                </a:solidFill>
                <a:latin typeface="Courier"/>
              </a:rPr>
              <a:t>)</a:t>
            </a:r>
            <a:r>
              <a:rPr lang="en-US" sz="1400" dirty="0">
                <a:solidFill>
                  <a:srgbClr val="6B006D"/>
                </a:solidFill>
                <a:latin typeface="Courier"/>
              </a:rPr>
              <a:t>{</a:t>
            </a:r>
            <a:r>
              <a:rPr lang="en-US" sz="1400" b="1" dirty="0">
                <a:solidFill>
                  <a:srgbClr val="6B0001"/>
                </a:solidFill>
                <a:latin typeface="Courier-Bold"/>
              </a:rPr>
              <a:t>for</a:t>
            </a:r>
            <a:r>
              <a:rPr lang="en-US" sz="1400" dirty="0">
                <a:solidFill>
                  <a:srgbClr val="6D6F24"/>
                </a:solidFill>
                <a:latin typeface="Courier"/>
              </a:rPr>
              <a:t>(</a:t>
            </a:r>
            <a:r>
              <a:rPr lang="en-US" sz="1400" dirty="0">
                <a:solidFill>
                  <a:srgbClr val="000000"/>
                </a:solidFill>
                <a:latin typeface="Courier"/>
              </a:rPr>
              <a:t>read</a:t>
            </a:r>
            <a:r>
              <a:rPr lang="en-US" sz="1400" dirty="0">
                <a:solidFill>
                  <a:srgbClr val="6D6F24"/>
                </a:solidFill>
                <a:latin typeface="Courier"/>
              </a:rPr>
              <a:t>(</a:t>
            </a:r>
            <a:r>
              <a:rPr lang="en-US" sz="1400" dirty="0">
                <a:solidFill>
                  <a:srgbClr val="107D02"/>
                </a:solidFill>
                <a:latin typeface="Courier"/>
              </a:rPr>
              <a:t>0</a:t>
            </a:r>
            <a:r>
              <a:rPr lang="en-US" sz="1400" dirty="0">
                <a:solidFill>
                  <a:srgbClr val="6D6F24"/>
                </a:solidFill>
                <a:latin typeface="Courier"/>
              </a:rPr>
              <a:t>,</a:t>
            </a:r>
            <a:r>
              <a:rPr lang="en-US" sz="1400" dirty="0">
                <a:solidFill>
                  <a:srgbClr val="000000"/>
                </a:solidFill>
                <a:latin typeface="Courier"/>
              </a:rPr>
              <a:t>x</a:t>
            </a:r>
            <a:r>
              <a:rPr lang="en-US" sz="1400" dirty="0">
                <a:solidFill>
                  <a:srgbClr val="6D6F24"/>
                </a:solidFill>
                <a:latin typeface="Courier"/>
              </a:rPr>
              <a:t>,</a:t>
            </a:r>
            <a:r>
              <a:rPr lang="en-US" sz="1400" dirty="0">
                <a:solidFill>
                  <a:srgbClr val="107D02"/>
                </a:solidFill>
                <a:latin typeface="Courier"/>
              </a:rPr>
              <a:t>5</a:t>
            </a:r>
            <a:r>
              <a:rPr lang="en-US" sz="1400" dirty="0">
                <a:solidFill>
                  <a:srgbClr val="6D6F24"/>
                </a:solidFill>
                <a:latin typeface="Courier"/>
              </a:rPr>
              <a:t>)</a:t>
            </a:r>
            <a:r>
              <a:rPr lang="en-US" sz="1400" dirty="0">
                <a:solidFill>
                  <a:srgbClr val="6B006D"/>
                </a:solidFill>
                <a:latin typeface="Courier"/>
              </a:rPr>
              <a:t>;</a:t>
            </a:r>
            <a:r>
              <a:rPr lang="en-US" sz="1400" dirty="0">
                <a:solidFill>
                  <a:srgbClr val="000000"/>
                </a:solidFill>
                <a:latin typeface="Courier"/>
              </a:rPr>
              <a:t>read</a:t>
            </a:r>
            <a:r>
              <a:rPr lang="en-US" sz="1400" dirty="0">
                <a:solidFill>
                  <a:srgbClr val="6D6F24"/>
                </a:solidFill>
                <a:latin typeface="Courier"/>
              </a:rPr>
              <a:t>(</a:t>
            </a:r>
            <a:r>
              <a:rPr lang="en-US" sz="1400" dirty="0">
                <a:solidFill>
                  <a:srgbClr val="107D02"/>
                </a:solidFill>
                <a:latin typeface="Courier"/>
              </a:rPr>
              <a:t>0</a:t>
            </a:r>
            <a:r>
              <a:rPr lang="en-US" sz="1400" dirty="0">
                <a:solidFill>
                  <a:srgbClr val="6D6F24"/>
                </a:solidFill>
                <a:latin typeface="Courier"/>
              </a:rPr>
              <a:t>,</a:t>
            </a:r>
            <a:r>
              <a:rPr lang="en-US" sz="1400" dirty="0">
                <a:solidFill>
                  <a:srgbClr val="000000"/>
                </a:solidFill>
                <a:latin typeface="Courier"/>
              </a:rPr>
              <a:t>s</a:t>
            </a:r>
            <a:r>
              <a:rPr lang="en-US" sz="1400" dirty="0">
                <a:solidFill>
                  <a:srgbClr val="6D6F24"/>
                </a:solidFill>
                <a:latin typeface="Courier"/>
              </a:rPr>
              <a:t>,</a:t>
            </a:r>
            <a:r>
              <a:rPr lang="en-US" sz="1400" dirty="0">
                <a:solidFill>
                  <a:srgbClr val="000000"/>
                </a:solidFill>
                <a:latin typeface="Courier"/>
              </a:rPr>
              <a:t>n</a:t>
            </a:r>
            <a:r>
              <a:rPr lang="en-US" sz="1400" dirty="0">
                <a:solidFill>
                  <a:srgbClr val="6D6F24"/>
                </a:solidFill>
                <a:latin typeface="Courier"/>
              </a:rPr>
              <a:t>=</a:t>
            </a:r>
            <a:r>
              <a:rPr lang="en-US" sz="1400" dirty="0">
                <a:solidFill>
                  <a:srgbClr val="107D02"/>
                </a:solidFill>
                <a:latin typeface="Courier"/>
              </a:rPr>
              <a:t>2048</a:t>
            </a:r>
            <a:r>
              <a:rPr lang="en-US" sz="1400" dirty="0">
                <a:solidFill>
                  <a:srgbClr val="6D6F24"/>
                </a:solidFill>
                <a:latin typeface="Courier"/>
              </a:rPr>
              <a:t>)</a:t>
            </a:r>
            <a:r>
              <a:rPr lang="en-US" sz="1400" dirty="0">
                <a:solidFill>
                  <a:srgbClr val="6B006D"/>
                </a:solidFill>
                <a:latin typeface="Courier"/>
              </a:rPr>
              <a:t>;</a:t>
            </a:r>
            <a:r>
              <a:rPr lang="en-US" sz="1400" dirty="0">
                <a:solidFill>
                  <a:srgbClr val="000000"/>
                </a:solidFill>
                <a:latin typeface="Courier"/>
              </a:rPr>
              <a:t>write</a:t>
            </a:r>
            <a:r>
              <a:rPr lang="en-US" sz="1400" dirty="0">
                <a:solidFill>
                  <a:srgbClr val="6D6F24"/>
                </a:solidFill>
                <a:latin typeface="Courier"/>
              </a:rPr>
              <a:t>(</a:t>
            </a:r>
            <a:r>
              <a:rPr lang="en-US" sz="1400" dirty="0">
                <a:solidFill>
                  <a:srgbClr val="107D02"/>
                </a:solidFill>
                <a:latin typeface="Courier"/>
              </a:rPr>
              <a:t>1</a:t>
            </a:r>
            <a:r>
              <a:rPr lang="en-US" sz="1400" dirty="0">
                <a:solidFill>
                  <a:srgbClr val="6D6F24"/>
                </a:solidFill>
                <a:latin typeface="Courier"/>
              </a:rPr>
              <a:t>,</a:t>
            </a:r>
            <a:r>
              <a:rPr lang="en-US" sz="1400" dirty="0">
                <a:solidFill>
                  <a:srgbClr val="000000"/>
                </a:solidFill>
                <a:latin typeface="Courier"/>
              </a:rPr>
              <a:t>s</a:t>
            </a:r>
          </a:p>
          <a:p>
            <a:r>
              <a:rPr lang="is-IS" sz="1400" dirty="0">
                <a:solidFill>
                  <a:srgbClr val="6D6F24"/>
                </a:solidFill>
                <a:latin typeface="Courier"/>
              </a:rPr>
              <a:t>,</a:t>
            </a:r>
            <a:r>
              <a:rPr lang="is-IS" sz="1400" dirty="0">
                <a:solidFill>
                  <a:srgbClr val="000000"/>
                </a:solidFill>
                <a:latin typeface="Courier"/>
              </a:rPr>
              <a:t>n</a:t>
            </a:r>
            <a:r>
              <a:rPr lang="is-IS" sz="1400" dirty="0">
                <a:solidFill>
                  <a:srgbClr val="6D6F24"/>
                </a:solidFill>
                <a:latin typeface="Courier"/>
              </a:rPr>
              <a:t>))</a:t>
            </a:r>
            <a:r>
              <a:rPr lang="is-IS" sz="1400" b="1" dirty="0">
                <a:solidFill>
                  <a:srgbClr val="6B0001"/>
                </a:solidFill>
                <a:latin typeface="Courier-Bold"/>
              </a:rPr>
              <a:t>if</a:t>
            </a:r>
            <a:r>
              <a:rPr lang="is-IS" sz="1400" dirty="0">
                <a:solidFill>
                  <a:srgbClr val="6D6F24"/>
                </a:solidFill>
                <a:latin typeface="Courier"/>
              </a:rPr>
              <a:t>(</a:t>
            </a:r>
            <a:r>
              <a:rPr lang="is-IS" sz="1400" dirty="0">
                <a:solidFill>
                  <a:srgbClr val="000000"/>
                </a:solidFill>
                <a:latin typeface="Courier"/>
              </a:rPr>
              <a:t>s</a:t>
            </a:r>
            <a:r>
              <a:rPr lang="is-IS" sz="1400" dirty="0">
                <a:solidFill>
                  <a:srgbClr val="6D6F24"/>
                </a:solidFill>
                <a:latin typeface="Courier"/>
              </a:rPr>
              <a:t>[</a:t>
            </a:r>
            <a:r>
              <a:rPr lang="is-IS" sz="1400" dirty="0">
                <a:solidFill>
                  <a:srgbClr val="000000"/>
                </a:solidFill>
                <a:latin typeface="Courier"/>
              </a:rPr>
              <a:t>y</a:t>
            </a:r>
            <a:r>
              <a:rPr lang="is-IS" sz="1400" dirty="0">
                <a:solidFill>
                  <a:srgbClr val="6D6F24"/>
                </a:solidFill>
                <a:latin typeface="Courier"/>
              </a:rPr>
              <a:t>=</a:t>
            </a:r>
            <a:r>
              <a:rPr lang="is-IS" sz="1400" dirty="0">
                <a:solidFill>
                  <a:srgbClr val="000000"/>
                </a:solidFill>
                <a:latin typeface="Courier"/>
              </a:rPr>
              <a:t>s</a:t>
            </a:r>
            <a:r>
              <a:rPr lang="is-IS" sz="1400" dirty="0">
                <a:solidFill>
                  <a:srgbClr val="6D6F24"/>
                </a:solidFill>
                <a:latin typeface="Courier"/>
              </a:rPr>
              <a:t>[</a:t>
            </a:r>
            <a:r>
              <a:rPr lang="is-IS" sz="1400" dirty="0">
                <a:solidFill>
                  <a:srgbClr val="107D02"/>
                </a:solidFill>
                <a:latin typeface="Courier"/>
              </a:rPr>
              <a:t>13</a:t>
            </a:r>
            <a:r>
              <a:rPr lang="is-IS" sz="1400" dirty="0">
                <a:solidFill>
                  <a:srgbClr val="6D6F24"/>
                </a:solidFill>
                <a:latin typeface="Courier"/>
              </a:rPr>
              <a:t>]%</a:t>
            </a:r>
            <a:r>
              <a:rPr lang="is-IS" sz="1400" dirty="0">
                <a:solidFill>
                  <a:srgbClr val="107D02"/>
                </a:solidFill>
                <a:latin typeface="Courier"/>
              </a:rPr>
              <a:t>8</a:t>
            </a:r>
            <a:r>
              <a:rPr lang="is-IS" sz="1400" dirty="0">
                <a:solidFill>
                  <a:srgbClr val="6D6F24"/>
                </a:solidFill>
                <a:latin typeface="Courier"/>
              </a:rPr>
              <a:t>+</a:t>
            </a:r>
            <a:r>
              <a:rPr lang="is-IS" sz="1400" dirty="0">
                <a:solidFill>
                  <a:srgbClr val="107D02"/>
                </a:solidFill>
                <a:latin typeface="Courier"/>
              </a:rPr>
              <a:t>20</a:t>
            </a:r>
            <a:r>
              <a:rPr lang="is-IS" sz="1400" dirty="0">
                <a:solidFill>
                  <a:srgbClr val="6D6F24"/>
                </a:solidFill>
                <a:latin typeface="Courier"/>
              </a:rPr>
              <a:t>]/</a:t>
            </a:r>
            <a:r>
              <a:rPr lang="is-IS" sz="1400" dirty="0">
                <a:solidFill>
                  <a:srgbClr val="107D02"/>
                </a:solidFill>
                <a:latin typeface="Courier"/>
              </a:rPr>
              <a:t>16</a:t>
            </a:r>
            <a:r>
              <a:rPr lang="is-IS" sz="1400" dirty="0">
                <a:solidFill>
                  <a:srgbClr val="6D6F24"/>
                </a:solidFill>
                <a:latin typeface="Courier"/>
              </a:rPr>
              <a:t>%</a:t>
            </a:r>
            <a:r>
              <a:rPr lang="is-IS" sz="1400" dirty="0">
                <a:solidFill>
                  <a:srgbClr val="107D02"/>
                </a:solidFill>
                <a:latin typeface="Courier"/>
              </a:rPr>
              <a:t>4</a:t>
            </a:r>
            <a:r>
              <a:rPr lang="is-IS" sz="1400" dirty="0">
                <a:solidFill>
                  <a:srgbClr val="6D6F24"/>
                </a:solidFill>
                <a:latin typeface="Courier"/>
              </a:rPr>
              <a:t>==</a:t>
            </a:r>
            <a:r>
              <a:rPr lang="is-IS" sz="1400" dirty="0">
                <a:solidFill>
                  <a:srgbClr val="107D02"/>
                </a:solidFill>
                <a:latin typeface="Courier"/>
              </a:rPr>
              <a:t>1</a:t>
            </a:r>
            <a:r>
              <a:rPr lang="is-IS" sz="1400" dirty="0">
                <a:solidFill>
                  <a:srgbClr val="6D6F24"/>
                </a:solidFill>
                <a:latin typeface="Courier"/>
              </a:rPr>
              <a:t>)</a:t>
            </a:r>
            <a:r>
              <a:rPr lang="is-IS" sz="1400" dirty="0">
                <a:solidFill>
                  <a:srgbClr val="6B006D"/>
                </a:solidFill>
                <a:latin typeface="Courier"/>
              </a:rPr>
              <a:t>{</a:t>
            </a:r>
            <a:r>
              <a:rPr lang="is-IS" sz="1400" b="1" dirty="0">
                <a:solidFill>
                  <a:srgbClr val="6B0001"/>
                </a:solidFill>
                <a:latin typeface="Courier-Bold"/>
              </a:rPr>
              <a:t>int</a:t>
            </a:r>
            <a:r>
              <a:rPr lang="is-IS" sz="1400" dirty="0">
                <a:solidFill>
                  <a:srgbClr val="000000"/>
                </a:solidFill>
                <a:latin typeface="Courier"/>
              </a:rPr>
              <a:t> i</a:t>
            </a:r>
            <a:r>
              <a:rPr lang="is-IS" sz="1400" dirty="0">
                <a:solidFill>
                  <a:srgbClr val="6D6F24"/>
                </a:solidFill>
                <a:latin typeface="Courier"/>
              </a:rPr>
              <a:t>=</a:t>
            </a:r>
            <a:r>
              <a:rPr lang="is-IS" sz="1400" dirty="0">
                <a:solidFill>
                  <a:srgbClr val="000000"/>
                </a:solidFill>
                <a:latin typeface="Courier"/>
              </a:rPr>
              <a:t>m</a:t>
            </a:r>
            <a:r>
              <a:rPr lang="is-IS" sz="1400" dirty="0">
                <a:solidFill>
                  <a:srgbClr val="6D6F24"/>
                </a:solidFill>
                <a:latin typeface="Courier"/>
              </a:rPr>
              <a:t>(</a:t>
            </a:r>
            <a:r>
              <a:rPr lang="is-IS" sz="1400" dirty="0">
                <a:solidFill>
                  <a:srgbClr val="107D02"/>
                </a:solidFill>
                <a:latin typeface="Courier"/>
              </a:rPr>
              <a:t>1</a:t>
            </a:r>
            <a:r>
              <a:rPr lang="is-IS" sz="1400" dirty="0">
                <a:solidFill>
                  <a:srgbClr val="6D6F24"/>
                </a:solidFill>
                <a:latin typeface="Courier"/>
              </a:rPr>
              <a:t>)</a:t>
            </a:r>
            <a:r>
              <a:rPr lang="is-IS" sz="1400" dirty="0">
                <a:solidFill>
                  <a:srgbClr val="107D02"/>
                </a:solidFill>
                <a:latin typeface="Courier"/>
              </a:rPr>
              <a:t>17</a:t>
            </a:r>
            <a:r>
              <a:rPr lang="is-IS" sz="1400" dirty="0">
                <a:solidFill>
                  <a:srgbClr val="6D6F24"/>
                </a:solidFill>
                <a:latin typeface="Courier"/>
              </a:rPr>
              <a:t>^</a:t>
            </a:r>
            <a:r>
              <a:rPr lang="is-IS" sz="1400" dirty="0">
                <a:solidFill>
                  <a:srgbClr val="107D02"/>
                </a:solidFill>
                <a:latin typeface="Courier"/>
              </a:rPr>
              <a:t>256</a:t>
            </a:r>
            <a:r>
              <a:rPr lang="is-IS" sz="1400" dirty="0">
                <a:solidFill>
                  <a:srgbClr val="6D6F24"/>
                </a:solidFill>
                <a:latin typeface="Courier"/>
              </a:rPr>
              <a:t>+</a:t>
            </a:r>
            <a:r>
              <a:rPr lang="is-IS" sz="1400" dirty="0">
                <a:solidFill>
                  <a:srgbClr val="000000"/>
                </a:solidFill>
                <a:latin typeface="Courier"/>
              </a:rPr>
              <a:t>m</a:t>
            </a:r>
            <a:r>
              <a:rPr lang="is-IS" sz="1400" dirty="0">
                <a:solidFill>
                  <a:srgbClr val="6D6F24"/>
                </a:solidFill>
                <a:latin typeface="Courier"/>
              </a:rPr>
              <a:t>(</a:t>
            </a:r>
            <a:r>
              <a:rPr lang="is-IS" sz="1400" dirty="0">
                <a:solidFill>
                  <a:srgbClr val="107D02"/>
                </a:solidFill>
                <a:latin typeface="Courier"/>
              </a:rPr>
              <a:t>0</a:t>
            </a:r>
            <a:r>
              <a:rPr lang="is-IS" sz="1400" dirty="0">
                <a:solidFill>
                  <a:srgbClr val="6D6F24"/>
                </a:solidFill>
                <a:latin typeface="Courier"/>
              </a:rPr>
              <a:t>)</a:t>
            </a:r>
            <a:r>
              <a:rPr lang="is-IS" sz="1400" dirty="0">
                <a:solidFill>
                  <a:srgbClr val="107D02"/>
                </a:solidFill>
                <a:latin typeface="Courier"/>
              </a:rPr>
              <a:t>8</a:t>
            </a:r>
            <a:r>
              <a:rPr lang="is-IS" sz="1400" dirty="0">
                <a:solidFill>
                  <a:srgbClr val="6D6F24"/>
                </a:solidFill>
                <a:latin typeface="Courier"/>
              </a:rPr>
              <a:t>,</a:t>
            </a:r>
            <a:r>
              <a:rPr lang="is-IS" sz="1400" dirty="0">
                <a:solidFill>
                  <a:srgbClr val="000000"/>
                </a:solidFill>
                <a:latin typeface="Courier"/>
              </a:rPr>
              <a:t>k</a:t>
            </a:r>
            <a:r>
              <a:rPr lang="is-IS" sz="1400" dirty="0">
                <a:solidFill>
                  <a:srgbClr val="6D6F24"/>
                </a:solidFill>
                <a:latin typeface="Courier"/>
              </a:rPr>
              <a:t>=</a:t>
            </a:r>
            <a:r>
              <a:rPr lang="is-IS" sz="1400" dirty="0">
                <a:solidFill>
                  <a:srgbClr val="000000"/>
                </a:solidFill>
                <a:latin typeface="Courier"/>
              </a:rPr>
              <a:t>m</a:t>
            </a:r>
            <a:r>
              <a:rPr lang="is-IS" sz="1400" dirty="0">
                <a:solidFill>
                  <a:srgbClr val="6D6F24"/>
                </a:solidFill>
                <a:latin typeface="Courier"/>
              </a:rPr>
              <a:t>(</a:t>
            </a:r>
            <a:r>
              <a:rPr lang="is-IS" sz="1400" dirty="0">
                <a:solidFill>
                  <a:srgbClr val="107D02"/>
                </a:solidFill>
                <a:latin typeface="Courier"/>
              </a:rPr>
              <a:t>2</a:t>
            </a:r>
            <a:r>
              <a:rPr lang="is-IS" sz="1400" dirty="0">
                <a:solidFill>
                  <a:srgbClr val="6D6F24"/>
                </a:solidFill>
                <a:latin typeface="Courier"/>
              </a:rPr>
              <a:t>)</a:t>
            </a:r>
            <a:r>
              <a:rPr lang="is-IS" sz="1400" dirty="0">
                <a:solidFill>
                  <a:srgbClr val="107D02"/>
                </a:solidFill>
                <a:latin typeface="Courier"/>
              </a:rPr>
              <a:t>0</a:t>
            </a:r>
            <a:r>
              <a:rPr lang="is-IS" sz="1400" dirty="0">
                <a:solidFill>
                  <a:srgbClr val="6D6F24"/>
                </a:solidFill>
                <a:latin typeface="Courier"/>
              </a:rPr>
              <a:t>,</a:t>
            </a:r>
            <a:r>
              <a:rPr lang="is-IS" sz="1400" dirty="0">
                <a:solidFill>
                  <a:srgbClr val="000000"/>
                </a:solidFill>
                <a:latin typeface="Courier"/>
              </a:rPr>
              <a:t>j</a:t>
            </a:r>
            <a:r>
              <a:rPr lang="is-IS" sz="1400" dirty="0">
                <a:solidFill>
                  <a:srgbClr val="6D6F24"/>
                </a:solidFill>
                <a:latin typeface="Courier"/>
              </a:rPr>
              <a:t>=</a:t>
            </a:r>
            <a:r>
              <a:rPr lang="is-IS" sz="1400" dirty="0">
                <a:solidFill>
                  <a:srgbClr val="000000"/>
                </a:solidFill>
                <a:latin typeface="Courier"/>
              </a:rPr>
              <a:t>m</a:t>
            </a:r>
            <a:r>
              <a:rPr lang="is-IS" sz="1400" dirty="0">
                <a:solidFill>
                  <a:srgbClr val="6D6F24"/>
                </a:solidFill>
                <a:latin typeface="Courier"/>
              </a:rPr>
              <a:t>(</a:t>
            </a:r>
            <a:r>
              <a:rPr lang="is-IS" sz="1400" dirty="0">
                <a:solidFill>
                  <a:srgbClr val="107D02"/>
                </a:solidFill>
                <a:latin typeface="Courier"/>
              </a:rPr>
              <a:t>4</a:t>
            </a:r>
            <a:r>
              <a:rPr lang="is-IS" sz="1400" dirty="0">
                <a:solidFill>
                  <a:srgbClr val="6D6F24"/>
                </a:solidFill>
                <a:latin typeface="Courier"/>
              </a:rPr>
              <a:t>)</a:t>
            </a:r>
            <a:r>
              <a:rPr lang="is-IS" sz="1400" dirty="0">
                <a:solidFill>
                  <a:srgbClr val="107D02"/>
                </a:solidFill>
                <a:latin typeface="Courier"/>
              </a:rPr>
              <a:t>17</a:t>
            </a:r>
            <a:r>
              <a:rPr lang="is-IS" sz="1400" dirty="0">
                <a:solidFill>
                  <a:srgbClr val="6D6F24"/>
                </a:solidFill>
                <a:latin typeface="Courier"/>
              </a:rPr>
              <a:t>^</a:t>
            </a:r>
            <a:r>
              <a:rPr lang="is-IS" sz="1400" dirty="0">
                <a:solidFill>
                  <a:srgbClr val="000000"/>
                </a:solidFill>
                <a:latin typeface="Courier"/>
              </a:rPr>
              <a:t>m</a:t>
            </a:r>
            <a:r>
              <a:rPr lang="is-IS" sz="1400" dirty="0">
                <a:solidFill>
                  <a:srgbClr val="6D6F24"/>
                </a:solidFill>
                <a:latin typeface="Courier"/>
              </a:rPr>
              <a:t>(</a:t>
            </a:r>
            <a:r>
              <a:rPr lang="is-IS" sz="1400" dirty="0">
                <a:solidFill>
                  <a:srgbClr val="107D02"/>
                </a:solidFill>
                <a:latin typeface="Courier"/>
              </a:rPr>
              <a:t>3</a:t>
            </a:r>
            <a:r>
              <a:rPr lang="is-IS" sz="1400" dirty="0">
                <a:solidFill>
                  <a:srgbClr val="6D6F24"/>
                </a:solidFill>
                <a:latin typeface="Courier"/>
              </a:rPr>
              <a:t>)</a:t>
            </a:r>
            <a:r>
              <a:rPr lang="is-IS" sz="1400" dirty="0">
                <a:solidFill>
                  <a:srgbClr val="107D02"/>
                </a:solidFill>
                <a:latin typeface="Courier"/>
              </a:rPr>
              <a:t>9</a:t>
            </a:r>
            <a:r>
              <a:rPr lang="is-IS" sz="1400" dirty="0">
                <a:solidFill>
                  <a:srgbClr val="6D6F24"/>
                </a:solidFill>
                <a:latin typeface="Courier"/>
              </a:rPr>
              <a:t>^</a:t>
            </a:r>
            <a:r>
              <a:rPr lang="is-IS" sz="1400" dirty="0">
                <a:solidFill>
                  <a:srgbClr val="000000"/>
                </a:solidFill>
                <a:latin typeface="Courier"/>
              </a:rPr>
              <a:t>k</a:t>
            </a:r>
          </a:p>
          <a:p>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a:t>
            </a:r>
            <a:r>
              <a:rPr lang="en-US" sz="1400" dirty="0">
                <a:solidFill>
                  <a:srgbClr val="107D02"/>
                </a:solidFill>
                <a:latin typeface="Courier"/>
              </a:rPr>
              <a:t>8</a:t>
            </a:r>
            <a:r>
              <a:rPr lang="en-US" sz="1400" dirty="0">
                <a:solidFill>
                  <a:srgbClr val="6D6F24"/>
                </a:solidFill>
                <a:latin typeface="Courier"/>
              </a:rPr>
              <a:t>^</a:t>
            </a:r>
            <a:r>
              <a:rPr lang="en-US" sz="1400" dirty="0">
                <a:solidFill>
                  <a:srgbClr val="107D02"/>
                </a:solidFill>
                <a:latin typeface="Courier"/>
              </a:rPr>
              <a:t>8</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a:t>
            </a:r>
            <a:r>
              <a:rPr lang="en-US" sz="1400" dirty="0">
                <a:solidFill>
                  <a:srgbClr val="107D02"/>
                </a:solidFill>
                <a:latin typeface="Courier"/>
              </a:rPr>
              <a:t>0</a:t>
            </a:r>
            <a:r>
              <a:rPr lang="en-US" sz="1400" dirty="0">
                <a:solidFill>
                  <a:srgbClr val="6D6F24"/>
                </a:solidFill>
                <a:latin typeface="Courier"/>
              </a:rPr>
              <a:t>,</a:t>
            </a:r>
            <a:r>
              <a:rPr lang="en-US" sz="1400" dirty="0">
                <a:solidFill>
                  <a:srgbClr val="000000"/>
                </a:solidFill>
                <a:latin typeface="Courier"/>
              </a:rPr>
              <a:t>c</a:t>
            </a:r>
            <a:r>
              <a:rPr lang="en-US" sz="1400" dirty="0">
                <a:solidFill>
                  <a:srgbClr val="6D6F24"/>
                </a:solidFill>
                <a:latin typeface="Courier"/>
              </a:rPr>
              <a:t>=</a:t>
            </a:r>
            <a:r>
              <a:rPr lang="en-US" sz="1400" dirty="0">
                <a:solidFill>
                  <a:srgbClr val="107D02"/>
                </a:solidFill>
                <a:latin typeface="Courier"/>
              </a:rPr>
              <a:t>26</a:t>
            </a:r>
            <a:r>
              <a:rPr lang="en-US" sz="1400" dirty="0">
                <a:solidFill>
                  <a:srgbClr val="6B006D"/>
                </a:solidFill>
                <a:latin typeface="Courier"/>
              </a:rPr>
              <a:t>;</a:t>
            </a:r>
            <a:r>
              <a:rPr lang="en-US" sz="1400" b="1" dirty="0">
                <a:solidFill>
                  <a:srgbClr val="6B0001"/>
                </a:solidFill>
                <a:latin typeface="Courier-Bold"/>
              </a:rPr>
              <a:t>for</a:t>
            </a:r>
            <a:r>
              <a:rPr lang="en-US" sz="1400" dirty="0">
                <a:solidFill>
                  <a:srgbClr val="6D6F24"/>
                </a:solidFill>
                <a:latin typeface="Courier"/>
              </a:rPr>
              <a:t>(</a:t>
            </a:r>
            <a:r>
              <a:rPr lang="en-US" sz="1400" dirty="0">
                <a:solidFill>
                  <a:srgbClr val="000000"/>
                </a:solidFill>
                <a:latin typeface="Courier"/>
              </a:rPr>
              <a:t>s</a:t>
            </a:r>
            <a:r>
              <a:rPr lang="en-US" sz="1400" dirty="0">
                <a:solidFill>
                  <a:srgbClr val="6D6F24"/>
                </a:solidFill>
                <a:latin typeface="Courier"/>
              </a:rPr>
              <a:t>[</a:t>
            </a:r>
            <a:r>
              <a:rPr lang="en-US" sz="1400" dirty="0">
                <a:solidFill>
                  <a:srgbClr val="000000"/>
                </a:solidFill>
                <a:latin typeface="Courier"/>
              </a:rPr>
              <a:t>y</a:t>
            </a:r>
            <a:r>
              <a:rPr lang="en-US" sz="1400" dirty="0">
                <a:solidFill>
                  <a:srgbClr val="6D6F24"/>
                </a:solidFill>
                <a:latin typeface="Courier"/>
              </a:rPr>
              <a:t>]-=</a:t>
            </a:r>
            <a:r>
              <a:rPr lang="en-US" sz="1400" dirty="0">
                <a:solidFill>
                  <a:srgbClr val="107D02"/>
                </a:solidFill>
                <a:latin typeface="Courier"/>
              </a:rPr>
              <a:t>16</a:t>
            </a:r>
            <a:r>
              <a:rPr lang="en-US" sz="1400" dirty="0">
                <a:solidFill>
                  <a:srgbClr val="6B006D"/>
                </a:solidFill>
                <a:latin typeface="Courier"/>
              </a:rPr>
              <a:t>;</a:t>
            </a:r>
            <a:r>
              <a:rPr lang="en-US" sz="1400" dirty="0">
                <a:solidFill>
                  <a:srgbClr val="6D6F24"/>
                </a:solidFill>
                <a:latin typeface="Courier"/>
              </a:rPr>
              <a:t>--</a:t>
            </a:r>
            <a:r>
              <a:rPr lang="en-US" sz="1400" dirty="0" err="1">
                <a:solidFill>
                  <a:srgbClr val="000000"/>
                </a:solidFill>
                <a:latin typeface="Courier"/>
              </a:rPr>
              <a:t>c</a:t>
            </a:r>
            <a:r>
              <a:rPr lang="en-US" sz="1400" dirty="0" err="1">
                <a:solidFill>
                  <a:srgbClr val="6B006D"/>
                </a:solidFill>
                <a:latin typeface="Courier"/>
              </a:rPr>
              <a:t>;</a:t>
            </a:r>
            <a:r>
              <a:rPr lang="en-US" sz="1400" dirty="0" err="1">
                <a:solidFill>
                  <a:srgbClr val="000000"/>
                </a:solidFill>
                <a:latin typeface="Courier"/>
              </a:rPr>
              <a:t>j</a:t>
            </a:r>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t>
            </a:r>
            <a:r>
              <a:rPr lang="en-US" sz="1400" dirty="0">
                <a:solidFill>
                  <a:srgbClr val="000000"/>
                </a:solidFill>
                <a:latin typeface="Courier"/>
              </a:rPr>
              <a:t>i</a:t>
            </a:r>
            <a:r>
              <a:rPr lang="en-US" sz="1400" dirty="0">
                <a:solidFill>
                  <a:srgbClr val="6D6F24"/>
                </a:solidFill>
                <a:latin typeface="Courier"/>
              </a:rPr>
              <a:t>&amp;</a:t>
            </a:r>
            <a:r>
              <a:rPr lang="en-US" sz="1400" dirty="0">
                <a:solidFill>
                  <a:srgbClr val="107D02"/>
                </a:solidFill>
                <a:latin typeface="Courier"/>
              </a:rPr>
              <a:t>1</a:t>
            </a:r>
            <a:r>
              <a:rPr lang="en-US" sz="1400" dirty="0">
                <a:solidFill>
                  <a:srgbClr val="6D6F24"/>
                </a:solidFill>
                <a:latin typeface="Courier"/>
              </a:rPr>
              <a:t>,</a:t>
            </a:r>
            <a:r>
              <a:rPr lang="en-US" sz="1400" dirty="0">
                <a:solidFill>
                  <a:srgbClr val="000000"/>
                </a:solidFill>
                <a:latin typeface="Courier"/>
              </a:rPr>
              <a:t>i</a:t>
            </a:r>
            <a:r>
              <a:rPr lang="en-US" sz="1400" dirty="0">
                <a:solidFill>
                  <a:srgbClr val="6D6F24"/>
                </a:solidFill>
                <a:latin typeface="Courier"/>
              </a:rPr>
              <a:t>=</a:t>
            </a:r>
            <a:r>
              <a:rPr lang="en-US" sz="1400" dirty="0" err="1">
                <a:solidFill>
                  <a:srgbClr val="000000"/>
                </a:solidFill>
                <a:latin typeface="Courier"/>
              </a:rPr>
              <a:t>i</a:t>
            </a:r>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t>
            </a:r>
            <a:r>
              <a:rPr lang="en-US" sz="1400" dirty="0">
                <a:solidFill>
                  <a:srgbClr val="000000"/>
                </a:solidFill>
                <a:latin typeface="Courier"/>
              </a:rPr>
              <a:t>j</a:t>
            </a:r>
            <a:r>
              <a:rPr lang="en-US" sz="1400" dirty="0">
                <a:solidFill>
                  <a:srgbClr val="6D6F24"/>
                </a:solidFill>
                <a:latin typeface="Courier"/>
              </a:rPr>
              <a:t>&amp;</a:t>
            </a:r>
            <a:r>
              <a:rPr lang="en-US" sz="1400" dirty="0">
                <a:solidFill>
                  <a:srgbClr val="107D02"/>
                </a:solidFill>
                <a:latin typeface="Courier"/>
              </a:rPr>
              <a:t>1</a:t>
            </a:r>
            <a:r>
              <a:rPr lang="en-US" sz="1400" dirty="0">
                <a:solidFill>
                  <a:srgbClr val="6D6F24"/>
                </a:solidFill>
                <a:latin typeface="Courier"/>
              </a:rPr>
              <a:t>&lt;&lt;</a:t>
            </a:r>
            <a:r>
              <a:rPr lang="en-US" sz="1400" dirty="0">
                <a:solidFill>
                  <a:srgbClr val="107D02"/>
                </a:solidFill>
                <a:latin typeface="Courier"/>
              </a:rPr>
              <a:t>24</a:t>
            </a:r>
            <a:r>
              <a:rPr lang="en-US" sz="1400" dirty="0">
                <a:solidFill>
                  <a:srgbClr val="6B006D"/>
                </a:solidFill>
                <a:latin typeface="Courier"/>
              </a:rPr>
              <a:t>;</a:t>
            </a:r>
            <a:r>
              <a:rPr lang="en-US" sz="1400" b="1" dirty="0">
                <a:solidFill>
                  <a:srgbClr val="6B0001"/>
                </a:solidFill>
                <a:latin typeface="Courier-Bold"/>
              </a:rPr>
              <a:t>for</a:t>
            </a:r>
            <a:r>
              <a:rPr lang="en-US" sz="1400" dirty="0">
                <a:solidFill>
                  <a:srgbClr val="6D6F24"/>
                </a:solidFill>
                <a:latin typeface="Courier"/>
              </a:rPr>
              <a:t>(</a:t>
            </a:r>
            <a:r>
              <a:rPr lang="en-US" sz="1400" dirty="0">
                <a:solidFill>
                  <a:srgbClr val="000000"/>
                </a:solidFill>
                <a:latin typeface="Courier"/>
              </a:rPr>
              <a:t>j</a:t>
            </a:r>
            <a:r>
              <a:rPr lang="en-US" sz="1400" dirty="0">
                <a:solidFill>
                  <a:srgbClr val="6D6F24"/>
                </a:solidFill>
                <a:latin typeface="Courier"/>
              </a:rPr>
              <a:t>=</a:t>
            </a:r>
            <a:r>
              <a:rPr lang="en-US" sz="1400" dirty="0">
                <a:solidFill>
                  <a:srgbClr val="107D02"/>
                </a:solidFill>
                <a:latin typeface="Courier"/>
              </a:rPr>
              <a:t>127</a:t>
            </a:r>
            <a:r>
              <a:rPr lang="en-US" sz="1400" dirty="0">
                <a:solidFill>
                  <a:srgbClr val="6B006D"/>
                </a:solidFill>
                <a:latin typeface="Courier"/>
              </a:rPr>
              <a:t>;</a:t>
            </a:r>
            <a:r>
              <a:rPr lang="en-US" sz="1400" dirty="0">
                <a:solidFill>
                  <a:srgbClr val="6D6F24"/>
                </a:solidFill>
                <a:latin typeface="Courier"/>
              </a:rPr>
              <a:t>++</a:t>
            </a:r>
            <a:r>
              <a:rPr lang="en-US" sz="1400" dirty="0">
                <a:solidFill>
                  <a:srgbClr val="000000"/>
                </a:solidFill>
                <a:latin typeface="Courier"/>
              </a:rPr>
              <a:t>j</a:t>
            </a:r>
            <a:r>
              <a:rPr lang="en-US" sz="1400" dirty="0">
                <a:solidFill>
                  <a:srgbClr val="6D6F24"/>
                </a:solidFill>
                <a:latin typeface="Courier"/>
              </a:rPr>
              <a:t>&lt;</a:t>
            </a:r>
            <a:r>
              <a:rPr lang="en-US" sz="1400" dirty="0">
                <a:solidFill>
                  <a:srgbClr val="000000"/>
                </a:solidFill>
                <a:latin typeface="Courier"/>
              </a:rPr>
              <a:t>n</a:t>
            </a:r>
          </a:p>
          <a:p>
            <a:r>
              <a:rPr lang="en-US" sz="1400" dirty="0">
                <a:solidFill>
                  <a:srgbClr val="6B006D"/>
                </a:solidFill>
                <a:latin typeface="Courier"/>
              </a:rPr>
              <a:t>;</a:t>
            </a:r>
            <a:r>
              <a:rPr lang="en-US" sz="1400" dirty="0">
                <a:solidFill>
                  <a:srgbClr val="000000"/>
                </a:solidFill>
                <a:latin typeface="Courier"/>
              </a:rPr>
              <a:t>c</a:t>
            </a:r>
            <a:r>
              <a:rPr lang="en-US" sz="1400" dirty="0">
                <a:solidFill>
                  <a:srgbClr val="6D6F24"/>
                </a:solidFill>
                <a:latin typeface="Courier"/>
              </a:rPr>
              <a:t>=</a:t>
            </a:r>
            <a:r>
              <a:rPr lang="en-US" sz="1400" dirty="0">
                <a:solidFill>
                  <a:srgbClr val="000000"/>
                </a:solidFill>
                <a:latin typeface="Courier"/>
              </a:rPr>
              <a:t>c</a:t>
            </a:r>
            <a:r>
              <a:rPr lang="en-US" sz="1400" dirty="0">
                <a:solidFill>
                  <a:srgbClr val="6D6F24"/>
                </a:solidFill>
                <a:latin typeface="Courier"/>
              </a:rPr>
              <a:t>&gt;</a:t>
            </a:r>
            <a:r>
              <a:rPr lang="en-US" sz="1400" dirty="0">
                <a:solidFill>
                  <a:srgbClr val="000000"/>
                </a:solidFill>
                <a:latin typeface="Courier"/>
              </a:rPr>
              <a:t>y</a:t>
            </a:r>
            <a:r>
              <a:rPr lang="en-US" sz="1400" dirty="0">
                <a:solidFill>
                  <a:srgbClr val="6D6F24"/>
                </a:solidFill>
                <a:latin typeface="Courier"/>
              </a:rPr>
              <a:t>)</a:t>
            </a:r>
            <a:r>
              <a:rPr lang="en-US" sz="1400" dirty="0">
                <a:solidFill>
                  <a:srgbClr val="000000"/>
                </a:solidFill>
                <a:latin typeface="Courier"/>
              </a:rPr>
              <a:t>c</a:t>
            </a:r>
            <a:r>
              <a:rPr lang="en-US" sz="1400" dirty="0">
                <a:solidFill>
                  <a:srgbClr val="6D6F24"/>
                </a:solidFill>
                <a:latin typeface="Courier"/>
              </a:rPr>
              <a:t>+=</a:t>
            </a:r>
            <a:r>
              <a:rPr lang="en-US" sz="1400" dirty="0">
                <a:solidFill>
                  <a:srgbClr val="000000"/>
                </a:solidFill>
                <a:latin typeface="Courier"/>
              </a:rPr>
              <a:t>y</a:t>
            </a:r>
            <a:r>
              <a:rPr lang="en-US" sz="1400" dirty="0">
                <a:solidFill>
                  <a:srgbClr val="6D6F24"/>
                </a:solidFill>
                <a:latin typeface="Courier"/>
              </a:rPr>
              <a:t>=</a:t>
            </a:r>
            <a:r>
              <a:rPr lang="en-US" sz="1400" dirty="0" err="1">
                <a:solidFill>
                  <a:srgbClr val="000000"/>
                </a:solidFill>
                <a:latin typeface="Courier"/>
              </a:rPr>
              <a:t>i</a:t>
            </a:r>
            <a:r>
              <a:rPr lang="en-US" sz="1400" dirty="0" err="1">
                <a:solidFill>
                  <a:srgbClr val="6D6F24"/>
                </a:solidFill>
                <a:latin typeface="Courier"/>
              </a:rPr>
              <a:t>^</a:t>
            </a:r>
            <a:r>
              <a:rPr lang="en-US" sz="1400" dirty="0" err="1">
                <a:solidFill>
                  <a:srgbClr val="000000"/>
                </a:solidFill>
                <a:latin typeface="Courier"/>
              </a:rPr>
              <a:t>i</a:t>
            </a:r>
            <a:r>
              <a:rPr lang="en-US" sz="1400" dirty="0">
                <a:solidFill>
                  <a:srgbClr val="6D6F24"/>
                </a:solidFill>
                <a:latin typeface="Courier"/>
              </a:rPr>
              <a:t>/</a:t>
            </a:r>
            <a:r>
              <a:rPr lang="en-US" sz="1400" dirty="0">
                <a:solidFill>
                  <a:srgbClr val="107D02"/>
                </a:solidFill>
                <a:latin typeface="Courier"/>
              </a:rPr>
              <a:t>8</a:t>
            </a:r>
            <a:r>
              <a:rPr lang="en-US" sz="1400" dirty="0">
                <a:solidFill>
                  <a:srgbClr val="6D6F24"/>
                </a:solidFill>
                <a:latin typeface="Courier"/>
              </a:rPr>
              <a:t>^</a:t>
            </a:r>
            <a:r>
              <a:rPr lang="en-US" sz="1400" dirty="0">
                <a:solidFill>
                  <a:srgbClr val="000000"/>
                </a:solidFill>
                <a:latin typeface="Courier"/>
              </a:rPr>
              <a:t>i</a:t>
            </a:r>
            <a:r>
              <a:rPr lang="en-US" sz="1400" dirty="0">
                <a:solidFill>
                  <a:srgbClr val="6D6F24"/>
                </a:solidFill>
                <a:latin typeface="Courier"/>
              </a:rPr>
              <a:t>&gt;&gt;</a:t>
            </a:r>
            <a:r>
              <a:rPr lang="en-US" sz="1400" dirty="0">
                <a:solidFill>
                  <a:srgbClr val="107D02"/>
                </a:solidFill>
                <a:latin typeface="Courier"/>
              </a:rPr>
              <a:t>4</a:t>
            </a:r>
            <a:r>
              <a:rPr lang="en-US" sz="1400" dirty="0">
                <a:solidFill>
                  <a:srgbClr val="6D6F24"/>
                </a:solidFill>
                <a:latin typeface="Courier"/>
              </a:rPr>
              <a:t>^</a:t>
            </a:r>
            <a:r>
              <a:rPr lang="en-US" sz="1400" dirty="0">
                <a:solidFill>
                  <a:srgbClr val="000000"/>
                </a:solidFill>
                <a:latin typeface="Courier"/>
              </a:rPr>
              <a:t>i</a:t>
            </a:r>
            <a:r>
              <a:rPr lang="en-US" sz="1400" dirty="0">
                <a:solidFill>
                  <a:srgbClr val="6D6F24"/>
                </a:solidFill>
                <a:latin typeface="Courier"/>
              </a:rPr>
              <a:t>&gt;&gt;</a:t>
            </a:r>
            <a:r>
              <a:rPr lang="en-US" sz="1400" dirty="0">
                <a:solidFill>
                  <a:srgbClr val="107D02"/>
                </a:solidFill>
                <a:latin typeface="Courier"/>
              </a:rPr>
              <a:t>12</a:t>
            </a:r>
            <a:r>
              <a:rPr lang="en-US" sz="1400" dirty="0">
                <a:solidFill>
                  <a:srgbClr val="6D6F24"/>
                </a:solidFill>
                <a:latin typeface="Courier"/>
              </a:rPr>
              <a:t>,</a:t>
            </a:r>
            <a:r>
              <a:rPr lang="en-US" sz="1400" dirty="0">
                <a:solidFill>
                  <a:srgbClr val="000000"/>
                </a:solidFill>
                <a:latin typeface="Courier"/>
              </a:rPr>
              <a:t>i</a:t>
            </a:r>
            <a:r>
              <a:rPr lang="en-US" sz="1400" dirty="0">
                <a:solidFill>
                  <a:srgbClr val="6D6F24"/>
                </a:solidFill>
                <a:latin typeface="Courier"/>
              </a:rPr>
              <a:t>=</a:t>
            </a:r>
            <a:r>
              <a:rPr lang="en-US" sz="1400" dirty="0" err="1">
                <a:solidFill>
                  <a:srgbClr val="000000"/>
                </a:solidFill>
                <a:latin typeface="Courier"/>
              </a:rPr>
              <a:t>i</a:t>
            </a:r>
            <a:r>
              <a:rPr lang="en-US" sz="1400" dirty="0">
                <a:solidFill>
                  <a:srgbClr val="6D6F24"/>
                </a:solidFill>
                <a:latin typeface="Courier"/>
              </a:rPr>
              <a:t>&gt;&gt;</a:t>
            </a:r>
            <a:r>
              <a:rPr lang="en-US" sz="1400" dirty="0">
                <a:solidFill>
                  <a:srgbClr val="107D02"/>
                </a:solidFill>
                <a:latin typeface="Courier"/>
              </a:rPr>
              <a:t>8</a:t>
            </a:r>
            <a:r>
              <a:rPr lang="en-US" sz="1400" dirty="0">
                <a:solidFill>
                  <a:srgbClr val="6D6F24"/>
                </a:solidFill>
                <a:latin typeface="Courier"/>
              </a:rPr>
              <a:t>^</a:t>
            </a:r>
            <a:r>
              <a:rPr lang="en-US" sz="1400" dirty="0">
                <a:solidFill>
                  <a:srgbClr val="000000"/>
                </a:solidFill>
                <a:latin typeface="Courier"/>
              </a:rPr>
              <a:t>y</a:t>
            </a:r>
            <a:r>
              <a:rPr lang="en-US" sz="1400" dirty="0">
                <a:solidFill>
                  <a:srgbClr val="6D6F24"/>
                </a:solidFill>
                <a:latin typeface="Courier"/>
              </a:rPr>
              <a:t>&lt;&lt;</a:t>
            </a:r>
            <a:r>
              <a:rPr lang="en-US" sz="1400" dirty="0">
                <a:solidFill>
                  <a:srgbClr val="107D02"/>
                </a:solidFill>
                <a:latin typeface="Courier"/>
              </a:rPr>
              <a:t>17</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&gt;&gt;</a:t>
            </a:r>
            <a:r>
              <a:rPr lang="en-US" sz="1400" dirty="0">
                <a:solidFill>
                  <a:srgbClr val="107D02"/>
                </a:solidFill>
                <a:latin typeface="Courier"/>
              </a:rPr>
              <a:t>14</a:t>
            </a:r>
            <a:r>
              <a:rPr lang="en-US" sz="1400" dirty="0">
                <a:solidFill>
                  <a:srgbClr val="6D6F24"/>
                </a:solidFill>
                <a:latin typeface="Courier"/>
              </a:rPr>
              <a:t>,</a:t>
            </a:r>
            <a:r>
              <a:rPr lang="en-US" sz="1400" dirty="0">
                <a:solidFill>
                  <a:srgbClr val="000000"/>
                </a:solidFill>
                <a:latin typeface="Courier"/>
              </a:rPr>
              <a:t>y</a:t>
            </a:r>
            <a:r>
              <a:rPr lang="en-US" sz="1400" dirty="0">
                <a:solidFill>
                  <a:srgbClr val="6D6F24"/>
                </a:solidFill>
                <a:latin typeface="Courier"/>
              </a:rPr>
              <a:t>=</a:t>
            </a:r>
            <a:r>
              <a:rPr lang="en-US" sz="1400" dirty="0" err="1">
                <a:solidFill>
                  <a:srgbClr val="000000"/>
                </a:solidFill>
                <a:latin typeface="Courier"/>
              </a:rPr>
              <a:t>a</a:t>
            </a:r>
            <a:r>
              <a:rPr lang="en-US" sz="1400" dirty="0" err="1">
                <a:solidFill>
                  <a:srgbClr val="6D6F24"/>
                </a:solidFill>
                <a:latin typeface="Courier"/>
              </a:rPr>
              <a:t>^</a:t>
            </a:r>
            <a:r>
              <a:rPr lang="en-US" sz="1400" dirty="0" err="1">
                <a:solidFill>
                  <a:srgbClr val="000000"/>
                </a:solidFill>
                <a:latin typeface="Courier"/>
              </a:rPr>
              <a:t>a</a:t>
            </a:r>
            <a:r>
              <a:rPr lang="en-US" sz="1400" dirty="0">
                <a:solidFill>
                  <a:srgbClr val="6D6F24"/>
                </a:solidFill>
                <a:latin typeface="Courier"/>
              </a:rPr>
              <a:t>*</a:t>
            </a:r>
            <a:r>
              <a:rPr lang="en-US" sz="1400" dirty="0">
                <a:solidFill>
                  <a:srgbClr val="107D02"/>
                </a:solidFill>
                <a:latin typeface="Courier"/>
              </a:rPr>
              <a:t>8</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&lt;&lt;</a:t>
            </a:r>
            <a:r>
              <a:rPr lang="en-US" sz="1400" dirty="0">
                <a:solidFill>
                  <a:srgbClr val="107D02"/>
                </a:solidFill>
                <a:latin typeface="Courier"/>
              </a:rPr>
              <a:t>6</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a:t>
            </a:r>
            <a:r>
              <a:rPr lang="en-US" sz="1400" dirty="0">
                <a:solidFill>
                  <a:srgbClr val="000000"/>
                </a:solidFill>
                <a:latin typeface="Courier"/>
              </a:rPr>
              <a:t>a</a:t>
            </a:r>
            <a:r>
              <a:rPr lang="en-US" sz="1400" dirty="0">
                <a:solidFill>
                  <a:srgbClr val="6D6F24"/>
                </a:solidFill>
                <a:latin typeface="Courier"/>
              </a:rPr>
              <a:t>&gt;&gt;</a:t>
            </a:r>
            <a:r>
              <a:rPr lang="en-US" sz="1400" dirty="0">
                <a:solidFill>
                  <a:srgbClr val="107D02"/>
                </a:solidFill>
                <a:latin typeface="Courier"/>
              </a:rPr>
              <a:t>8</a:t>
            </a:r>
            <a:r>
              <a:rPr lang="en-US" sz="1400" dirty="0">
                <a:solidFill>
                  <a:srgbClr val="6D6F24"/>
                </a:solidFill>
                <a:latin typeface="Courier"/>
              </a:rPr>
              <a:t>^</a:t>
            </a:r>
            <a:r>
              <a:rPr lang="en-US" sz="1400" dirty="0">
                <a:solidFill>
                  <a:srgbClr val="000000"/>
                </a:solidFill>
                <a:latin typeface="Courier"/>
              </a:rPr>
              <a:t>y</a:t>
            </a:r>
            <a:r>
              <a:rPr lang="en-US" sz="1400" dirty="0">
                <a:solidFill>
                  <a:srgbClr val="6D6F24"/>
                </a:solidFill>
                <a:latin typeface="Courier"/>
              </a:rPr>
              <a:t>&lt;&lt;</a:t>
            </a:r>
            <a:r>
              <a:rPr lang="en-US" sz="1400" dirty="0">
                <a:solidFill>
                  <a:srgbClr val="107D02"/>
                </a:solidFill>
                <a:latin typeface="Courier"/>
              </a:rPr>
              <a:t>9</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a:t>
            </a:r>
            <a:r>
              <a:rPr lang="en-US" sz="1400" dirty="0">
                <a:solidFill>
                  <a:srgbClr val="000000"/>
                </a:solidFill>
                <a:latin typeface="Courier"/>
              </a:rPr>
              <a:t>s</a:t>
            </a:r>
          </a:p>
          <a:p>
            <a:r>
              <a:rPr lang="en-US" sz="1400" dirty="0">
                <a:solidFill>
                  <a:srgbClr val="6D6F24"/>
                </a:solidFill>
                <a:latin typeface="Courier"/>
              </a:rPr>
              <a:t>[</a:t>
            </a:r>
            <a:r>
              <a:rPr lang="en-US" sz="1400" dirty="0">
                <a:solidFill>
                  <a:srgbClr val="000000"/>
                </a:solidFill>
                <a:latin typeface="Courier"/>
              </a:rPr>
              <a:t>j</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a:t>
            </a:r>
            <a:r>
              <a:rPr lang="en-US" sz="1400" dirty="0">
                <a:solidFill>
                  <a:srgbClr val="6B0001"/>
                </a:solidFill>
                <a:latin typeface="Courier"/>
              </a:rPr>
              <a:t>"</a:t>
            </a:r>
            <a:r>
              <a:rPr lang="en-US" sz="1400" dirty="0">
                <a:solidFill>
                  <a:srgbClr val="0000DF"/>
                </a:solidFill>
                <a:latin typeface="Courier"/>
              </a:rPr>
              <a:t>7Wo~'G_</a:t>
            </a:r>
            <a:r>
              <a:rPr lang="en-US" sz="1400" dirty="0">
                <a:solidFill>
                  <a:srgbClr val="0F4DFF"/>
                </a:solidFill>
                <a:latin typeface="Courier"/>
              </a:rPr>
              <a:t>\216</a:t>
            </a:r>
            <a:r>
              <a:rPr lang="en-US" sz="1400" dirty="0">
                <a:solidFill>
                  <a:srgbClr val="6B0001"/>
                </a:solidFill>
                <a:latin typeface="Courier"/>
              </a:rPr>
              <a:t>"</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&amp;</a:t>
            </a:r>
            <a:r>
              <a:rPr lang="en-US" sz="1400" dirty="0">
                <a:solidFill>
                  <a:srgbClr val="107D02"/>
                </a:solidFill>
                <a:latin typeface="Courier"/>
              </a:rPr>
              <a:t>7</a:t>
            </a:r>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t>
            </a:r>
            <a:r>
              <a:rPr lang="en-US" sz="1400" dirty="0">
                <a:solidFill>
                  <a:srgbClr val="6B0001"/>
                </a:solidFill>
                <a:latin typeface="Courier"/>
              </a:rPr>
              <a:t>"</a:t>
            </a:r>
            <a:r>
              <a:rPr lang="en-US" sz="1400" dirty="0">
                <a:solidFill>
                  <a:srgbClr val="0000DF"/>
                </a:solidFill>
                <a:latin typeface="Courier"/>
              </a:rPr>
              <a:t>cr3sfw6v;*k+&gt;/n.</a:t>
            </a:r>
            <a:r>
              <a:rPr lang="en-US" sz="1400" dirty="0">
                <a:solidFill>
                  <a:srgbClr val="6B0001"/>
                </a:solidFill>
                <a:latin typeface="Courier"/>
              </a:rPr>
              <a:t>"</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&gt;&gt;</a:t>
            </a:r>
            <a:r>
              <a:rPr lang="en-US" sz="1400" dirty="0">
                <a:solidFill>
                  <a:srgbClr val="107D02"/>
                </a:solidFill>
                <a:latin typeface="Courier"/>
              </a:rPr>
              <a:t>4</a:t>
            </a:r>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a:t>
            </a:r>
            <a:r>
              <a:rPr lang="en-US" sz="1400" dirty="0">
                <a:solidFill>
                  <a:srgbClr val="107D02"/>
                </a:solidFill>
                <a:latin typeface="Courier"/>
              </a:rPr>
              <a:t>257</a:t>
            </a:r>
            <a:r>
              <a:rPr lang="en-US" sz="1400" dirty="0">
                <a:solidFill>
                  <a:srgbClr val="6D6F24"/>
                </a:solidFill>
                <a:latin typeface="Courier"/>
              </a:rPr>
              <a:t>/</a:t>
            </a:r>
            <a:r>
              <a:rPr lang="en-US" sz="1400" dirty="0">
                <a:solidFill>
                  <a:srgbClr val="107D02"/>
                </a:solidFill>
                <a:latin typeface="Courier"/>
              </a:rPr>
              <a:t>8</a:t>
            </a:r>
            <a:r>
              <a:rPr lang="en-US" sz="1400" dirty="0">
                <a:solidFill>
                  <a:srgbClr val="6D6F24"/>
                </a:solidFill>
                <a:latin typeface="Courier"/>
              </a:rPr>
              <a:t>,</a:t>
            </a:r>
            <a:r>
              <a:rPr lang="en-US" sz="1400" dirty="0">
                <a:solidFill>
                  <a:srgbClr val="000000"/>
                </a:solidFill>
                <a:latin typeface="Courier"/>
              </a:rPr>
              <a:t>s</a:t>
            </a:r>
            <a:r>
              <a:rPr lang="en-US" sz="1400" dirty="0">
                <a:solidFill>
                  <a:srgbClr val="6D6F24"/>
                </a:solidFill>
                <a:latin typeface="Courier"/>
              </a:rPr>
              <a:t>[</a:t>
            </a:r>
            <a:r>
              <a:rPr lang="en-US" sz="1400" dirty="0">
                <a:solidFill>
                  <a:srgbClr val="000000"/>
                </a:solidFill>
                <a:latin typeface="Courier"/>
              </a:rPr>
              <a:t>j</a:t>
            </a:r>
            <a:r>
              <a:rPr lang="en-US" sz="1400" dirty="0">
                <a:solidFill>
                  <a:srgbClr val="6D6F24"/>
                </a:solidFill>
                <a:latin typeface="Courier"/>
              </a:rPr>
              <a:t>]=</a:t>
            </a:r>
            <a:r>
              <a:rPr lang="en-US" sz="1400" dirty="0">
                <a:solidFill>
                  <a:srgbClr val="000000"/>
                </a:solidFill>
                <a:latin typeface="Courier"/>
              </a:rPr>
              <a:t>k</a:t>
            </a:r>
            <a:r>
              <a:rPr lang="en-US" sz="1400" dirty="0">
                <a:solidFill>
                  <a:srgbClr val="6D6F24"/>
                </a:solidFill>
                <a:latin typeface="Courier"/>
              </a:rPr>
              <a:t>^(</a:t>
            </a:r>
            <a:r>
              <a:rPr lang="en-US" sz="1400" dirty="0" err="1">
                <a:solidFill>
                  <a:srgbClr val="000000"/>
                </a:solidFill>
                <a:latin typeface="Courier"/>
              </a:rPr>
              <a:t>k</a:t>
            </a:r>
            <a:r>
              <a:rPr lang="en-US" sz="1400" dirty="0" err="1">
                <a:solidFill>
                  <a:srgbClr val="6D6F24"/>
                </a:solidFill>
                <a:latin typeface="Courier"/>
              </a:rPr>
              <a:t>&amp;</a:t>
            </a:r>
            <a:r>
              <a:rPr lang="en-US" sz="1400" dirty="0" err="1">
                <a:solidFill>
                  <a:srgbClr val="000000"/>
                </a:solidFill>
                <a:latin typeface="Courier"/>
              </a:rPr>
              <a:t>k</a:t>
            </a:r>
            <a:r>
              <a:rPr lang="en-US" sz="1400" dirty="0">
                <a:solidFill>
                  <a:srgbClr val="6D6F24"/>
                </a:solidFill>
                <a:latin typeface="Courier"/>
              </a:rPr>
              <a:t>*</a:t>
            </a:r>
            <a:r>
              <a:rPr lang="en-US" sz="1400" dirty="0">
                <a:solidFill>
                  <a:srgbClr val="107D02"/>
                </a:solidFill>
                <a:latin typeface="Courier"/>
              </a:rPr>
              <a:t>2</a:t>
            </a:r>
            <a:r>
              <a:rPr lang="en-US" sz="1400" dirty="0">
                <a:solidFill>
                  <a:srgbClr val="6D6F24"/>
                </a:solidFill>
                <a:latin typeface="Courier"/>
              </a:rPr>
              <a:t>&amp;</a:t>
            </a:r>
            <a:r>
              <a:rPr lang="en-US" sz="1400" dirty="0">
                <a:solidFill>
                  <a:srgbClr val="107D02"/>
                </a:solidFill>
                <a:latin typeface="Courier"/>
              </a:rPr>
              <a:t>34</a:t>
            </a:r>
            <a:r>
              <a:rPr lang="en-US" sz="1400" dirty="0">
                <a:solidFill>
                  <a:srgbClr val="6D6F24"/>
                </a:solidFill>
                <a:latin typeface="Courier"/>
              </a:rPr>
              <a:t>)</a:t>
            </a:r>
            <a:endParaRPr lang="en-US" sz="1400" dirty="0">
              <a:solidFill>
                <a:srgbClr val="000000"/>
              </a:solidFill>
              <a:latin typeface="Courier"/>
            </a:endParaRPr>
          </a:p>
          <a:p>
            <a:r>
              <a:rPr lang="en-US" sz="1400" dirty="0">
                <a:solidFill>
                  <a:srgbClr val="6D6F24"/>
                </a:solidFill>
                <a:latin typeface="Courier"/>
              </a:rPr>
              <a:t>*</a:t>
            </a:r>
            <a:r>
              <a:rPr lang="en-US" sz="1400" dirty="0">
                <a:solidFill>
                  <a:srgbClr val="107D02"/>
                </a:solidFill>
                <a:latin typeface="Courier"/>
              </a:rPr>
              <a:t>6</a:t>
            </a:r>
            <a:r>
              <a:rPr lang="en-US" sz="1400" dirty="0">
                <a:solidFill>
                  <a:srgbClr val="6D6F24"/>
                </a:solidFill>
                <a:latin typeface="Courier"/>
              </a:rPr>
              <a:t>^</a:t>
            </a:r>
            <a:r>
              <a:rPr lang="en-US" sz="1400" dirty="0">
                <a:solidFill>
                  <a:srgbClr val="000000"/>
                </a:solidFill>
                <a:latin typeface="Courier"/>
              </a:rPr>
              <a:t>c</a:t>
            </a:r>
            <a:r>
              <a:rPr lang="en-US" sz="1400" dirty="0">
                <a:solidFill>
                  <a:srgbClr val="6D6F24"/>
                </a:solidFill>
                <a:latin typeface="Courier"/>
              </a:rPr>
              <a:t>+~</a:t>
            </a:r>
            <a:r>
              <a:rPr lang="en-US" sz="1400" dirty="0">
                <a:solidFill>
                  <a:srgbClr val="000000"/>
                </a:solidFill>
                <a:latin typeface="Courier"/>
              </a:rPr>
              <a:t>y</a:t>
            </a:r>
            <a:r>
              <a:rPr lang="en-US" sz="1400" dirty="0">
                <a:solidFill>
                  <a:srgbClr val="6B006D"/>
                </a:solidFill>
                <a:latin typeface="Courier"/>
              </a:rPr>
              <a:t>;}}</a:t>
            </a:r>
            <a:endParaRPr lang="en-US" sz="1400" dirty="0">
              <a:solidFill>
                <a:srgbClr val="000000"/>
              </a:solidFill>
              <a:latin typeface="Courier"/>
            </a:endParaRPr>
          </a:p>
          <a:p>
            <a:endParaRPr lang="en-US" sz="1400" dirty="0" smtClean="0">
              <a:latin typeface="CronosPro-Regular"/>
              <a:cs typeface="CronosPro-Regular"/>
            </a:endParaRPr>
          </a:p>
        </p:txBody>
      </p:sp>
    </p:spTree>
    <p:extLst>
      <p:ext uri="{BB962C8B-B14F-4D97-AF65-F5344CB8AC3E}">
        <p14:creationId xmlns:p14="http://schemas.microsoft.com/office/powerpoint/2010/main" val="59807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Design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solidFill>
                  <a:schemeClr val="accent2"/>
                </a:solidFill>
              </a:rPr>
              <a:t>Security shouldn't depend upon the secrecy of design or implementation</a:t>
            </a:r>
          </a:p>
          <a:p>
            <a:pPr marL="0" indent="0">
              <a:buNone/>
            </a:pPr>
            <a:endParaRPr lang="en-US" sz="2800" dirty="0" smtClean="0"/>
          </a:p>
          <a:p>
            <a:pPr marL="0" indent="0">
              <a:buNone/>
            </a:pPr>
            <a:r>
              <a:rPr lang="en-US" sz="2800" b="1" dirty="0" smtClean="0">
                <a:latin typeface="Cronos Pro" charset="0"/>
                <a:ea typeface="Cronos Pro" charset="0"/>
                <a:cs typeface="Cronos Pro" charset="0"/>
              </a:rPr>
              <a:t>Arguments </a:t>
            </a:r>
            <a:r>
              <a:rPr lang="en-US" sz="2800" b="1" dirty="0" smtClean="0">
                <a:solidFill>
                  <a:schemeClr val="accent2"/>
                </a:solidFill>
                <a:latin typeface="Cronos Pro" charset="0"/>
                <a:ea typeface="Cronos Pro" charset="0"/>
                <a:cs typeface="Cronos Pro" charset="0"/>
              </a:rPr>
              <a:t>for </a:t>
            </a:r>
            <a:r>
              <a:rPr lang="en-US" sz="2800" b="1" dirty="0" smtClean="0">
                <a:latin typeface="Cronos Pro" charset="0"/>
                <a:ea typeface="Cronos Pro" charset="0"/>
                <a:cs typeface="Cronos Pro" charset="0"/>
              </a:rPr>
              <a:t>open design:</a:t>
            </a:r>
          </a:p>
          <a:p>
            <a:r>
              <a:rPr lang="en-US" sz="2800" dirty="0" smtClean="0"/>
              <a:t>Secrets eventually come out:  reverse engineering is possible, employees move around</a:t>
            </a:r>
          </a:p>
          <a:p>
            <a:r>
              <a:rPr lang="en-US" sz="2800" dirty="0" smtClean="0"/>
              <a:t>Making details public increases chance of identifying and repairing vulnerabilities</a:t>
            </a:r>
          </a:p>
        </p:txBody>
      </p:sp>
    </p:spTree>
    <p:extLst>
      <p:ext uri="{BB962C8B-B14F-4D97-AF65-F5344CB8AC3E}">
        <p14:creationId xmlns:p14="http://schemas.microsoft.com/office/powerpoint/2010/main" val="168467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Design</a:t>
            </a:r>
            <a:endParaRPr lang="en-US" dirty="0"/>
          </a:p>
        </p:txBody>
      </p:sp>
      <p:sp>
        <p:nvSpPr>
          <p:cNvPr id="3" name="Content Placeholder 2"/>
          <p:cNvSpPr>
            <a:spLocks noGrp="1"/>
          </p:cNvSpPr>
          <p:nvPr>
            <p:ph idx="1"/>
          </p:nvPr>
        </p:nvSpPr>
        <p:spPr>
          <a:xfrm>
            <a:off x="457200" y="1600200"/>
            <a:ext cx="8229600" cy="4974478"/>
          </a:xfrm>
        </p:spPr>
        <p:txBody>
          <a:bodyPr>
            <a:noAutofit/>
          </a:bodyPr>
          <a:lstStyle/>
          <a:p>
            <a:pPr marL="0" indent="0">
              <a:buNone/>
            </a:pPr>
            <a:r>
              <a:rPr lang="en-US" sz="2800" dirty="0">
                <a:solidFill>
                  <a:schemeClr val="accent2"/>
                </a:solidFill>
              </a:rPr>
              <a:t>Security shouldn't depend upon the secrecy of design or implementation</a:t>
            </a:r>
          </a:p>
          <a:p>
            <a:pPr marL="0" indent="0">
              <a:buNone/>
            </a:pPr>
            <a:endParaRPr lang="en-US" sz="2800" dirty="0"/>
          </a:p>
          <a:p>
            <a:pPr marL="0" indent="0">
              <a:buNone/>
            </a:pPr>
            <a:r>
              <a:rPr lang="en-US" sz="2800" b="1" dirty="0" smtClean="0">
                <a:latin typeface="Cronos Pro" charset="0"/>
                <a:ea typeface="Cronos Pro" charset="0"/>
                <a:cs typeface="Cronos Pro" charset="0"/>
              </a:rPr>
              <a:t>Arguments </a:t>
            </a:r>
            <a:r>
              <a:rPr lang="en-US" sz="2800" b="1" dirty="0" smtClean="0">
                <a:solidFill>
                  <a:schemeClr val="accent2"/>
                </a:solidFill>
                <a:latin typeface="Cronos Pro" charset="0"/>
                <a:ea typeface="Cronos Pro" charset="0"/>
                <a:cs typeface="Cronos Pro" charset="0"/>
              </a:rPr>
              <a:t>against </a:t>
            </a:r>
            <a:r>
              <a:rPr lang="en-US" sz="2800" b="1" dirty="0" smtClean="0">
                <a:latin typeface="Cronos Pro" charset="0"/>
                <a:ea typeface="Cronos Pro" charset="0"/>
                <a:cs typeface="Cronos Pro" charset="0"/>
              </a:rPr>
              <a:t>open design:</a:t>
            </a:r>
          </a:p>
          <a:p>
            <a:r>
              <a:rPr lang="en-US" sz="2800" dirty="0"/>
              <a:t>Secrecy supports Defense in Depth by making it harder to find vulnerabilities</a:t>
            </a:r>
          </a:p>
          <a:p>
            <a:r>
              <a:rPr lang="en-US" sz="2800" dirty="0" smtClean="0"/>
              <a:t>Lack of hard evidence that Linus' Law really holds ("given enough all eyeballs, all bugs are shallow")</a:t>
            </a:r>
          </a:p>
          <a:p>
            <a:r>
              <a:rPr lang="en-US" sz="2800" dirty="0" smtClean="0"/>
              <a:t>After identification, some vulnerabilities cannot quickly or easily be repaired</a:t>
            </a:r>
          </a:p>
        </p:txBody>
      </p:sp>
    </p:spTree>
    <p:extLst>
      <p:ext uri="{BB962C8B-B14F-4D97-AF65-F5344CB8AC3E}">
        <p14:creationId xmlns:p14="http://schemas.microsoft.com/office/powerpoint/2010/main" val="1431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Acceptability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2"/>
                </a:solidFill>
              </a:rPr>
              <a:t>Minimize the burden of security mechanisms on humans</a:t>
            </a:r>
          </a:p>
          <a:p>
            <a:pPr marL="0" indent="0">
              <a:buNone/>
            </a:pPr>
            <a:endParaRPr lang="en-US" dirty="0"/>
          </a:p>
          <a:p>
            <a:r>
              <a:rPr lang="en-US" dirty="0" smtClean="0"/>
              <a:t>Don't make operations (much) more difficult to complete than if security mechanisms were absent</a:t>
            </a:r>
          </a:p>
          <a:p>
            <a:r>
              <a:rPr lang="en-US" dirty="0" smtClean="0"/>
              <a:t>Don't make configuration difficult</a:t>
            </a:r>
          </a:p>
          <a:p>
            <a:r>
              <a:rPr lang="en-US" dirty="0" smtClean="0"/>
              <a:t>Produce comprehensible error messages</a:t>
            </a:r>
          </a:p>
          <a:p>
            <a:endParaRPr lang="en-US" dirty="0"/>
          </a:p>
          <a:p>
            <a:pPr marL="0" indent="0">
              <a:buNone/>
            </a:pPr>
            <a:r>
              <a:rPr lang="en-US" dirty="0" smtClean="0"/>
              <a:t>...always a tradeoff between security and usability</a:t>
            </a:r>
          </a:p>
          <a:p>
            <a:endParaRPr lang="en-US" dirty="0" smtClean="0"/>
          </a:p>
          <a:p>
            <a:endParaRPr lang="en-US" dirty="0"/>
          </a:p>
        </p:txBody>
      </p:sp>
    </p:spTree>
    <p:extLst>
      <p:ext uri="{BB962C8B-B14F-4D97-AF65-F5344CB8AC3E}">
        <p14:creationId xmlns:p14="http://schemas.microsoft.com/office/powerpoint/2010/main" val="112260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t>
            </a:r>
            <a:r>
              <a:rPr lang="en-US" dirty="0" err="1" smtClean="0">
                <a:latin typeface="Consolas" charset="0"/>
                <a:ea typeface="Consolas" charset="0"/>
                <a:cs typeface="Consolas" charset="0"/>
              </a:rPr>
              <a:t>su</a:t>
            </a:r>
            <a:endParaRPr lang="en-US" dirty="0">
              <a:latin typeface="Consolas" charset="0"/>
              <a:ea typeface="Consolas" charset="0"/>
              <a:cs typeface="Consolas" charset="0"/>
            </a:endParaRPr>
          </a:p>
        </p:txBody>
      </p:sp>
      <p:sp>
        <p:nvSpPr>
          <p:cNvPr id="3" name="Content Placeholder 2"/>
          <p:cNvSpPr>
            <a:spLocks noGrp="1"/>
          </p:cNvSpPr>
          <p:nvPr>
            <p:ph idx="1"/>
          </p:nvPr>
        </p:nvSpPr>
        <p:spPr/>
        <p:txBody>
          <a:bodyPr>
            <a:normAutofit/>
          </a:bodyPr>
          <a:lstStyle/>
          <a:p>
            <a:r>
              <a:rPr lang="en-US" dirty="0" smtClean="0"/>
              <a:t>A student </a:t>
            </a:r>
            <a:r>
              <a:rPr lang="en-US" dirty="0"/>
              <a:t>who didn't take 181S </a:t>
            </a:r>
            <a:r>
              <a:rPr lang="en-US" dirty="0" smtClean="0"/>
              <a:t>decides </a:t>
            </a:r>
            <a:r>
              <a:rPr lang="en-US" dirty="0"/>
              <a:t>to build a new version of </a:t>
            </a:r>
            <a:r>
              <a:rPr lang="en-US" dirty="0" err="1">
                <a:latin typeface="Consolas" charset="0"/>
                <a:ea typeface="Consolas" charset="0"/>
                <a:cs typeface="Consolas" charset="0"/>
              </a:rPr>
              <a:t>su</a:t>
            </a:r>
            <a:r>
              <a:rPr lang="en-US" dirty="0"/>
              <a:t> that works as </a:t>
            </a:r>
            <a:r>
              <a:rPr lang="en-US" dirty="0" smtClean="0"/>
              <a:t>follows: </a:t>
            </a:r>
          </a:p>
          <a:p>
            <a:pPr lvl="1"/>
            <a:r>
              <a:rPr lang="en-US" dirty="0" smtClean="0"/>
              <a:t>If </a:t>
            </a:r>
            <a:r>
              <a:rPr lang="en-US" dirty="0"/>
              <a:t>the open operation succeeds, then the password is checked. If it is indeed the correct password for </a:t>
            </a:r>
            <a:r>
              <a:rPr lang="en-US" dirty="0">
                <a:latin typeface="Consolas" charset="0"/>
                <a:ea typeface="Consolas" charset="0"/>
                <a:cs typeface="Consolas" charset="0"/>
              </a:rPr>
              <a:t>u2</a:t>
            </a:r>
            <a:r>
              <a:rPr lang="en-US" dirty="0"/>
              <a:t>, then </a:t>
            </a:r>
            <a:r>
              <a:rPr lang="en-US" dirty="0">
                <a:latin typeface="Consolas" charset="0"/>
                <a:ea typeface="Consolas" charset="0"/>
                <a:cs typeface="Consolas" charset="0"/>
              </a:rPr>
              <a:t>u1</a:t>
            </a:r>
            <a:r>
              <a:rPr lang="en-US" dirty="0"/>
              <a:t> is granted access to the account of </a:t>
            </a:r>
            <a:r>
              <a:rPr lang="en-US" dirty="0">
                <a:latin typeface="Consolas" charset="0"/>
                <a:ea typeface="Consolas" charset="0"/>
                <a:cs typeface="Consolas" charset="0"/>
              </a:rPr>
              <a:t>u2</a:t>
            </a:r>
            <a:r>
              <a:rPr lang="en-US" dirty="0"/>
              <a:t>. </a:t>
            </a:r>
            <a:endParaRPr lang="en-US" dirty="0" smtClean="0"/>
          </a:p>
          <a:p>
            <a:pPr lvl="1"/>
            <a:r>
              <a:rPr lang="en-US" dirty="0"/>
              <a:t>I</a:t>
            </a:r>
            <a:r>
              <a:rPr lang="en-US" dirty="0" smtClean="0"/>
              <a:t>f </a:t>
            </a:r>
            <a:r>
              <a:rPr lang="en-US" dirty="0"/>
              <a:t>the open operation fails, then </a:t>
            </a:r>
            <a:r>
              <a:rPr lang="en-US" dirty="0">
                <a:latin typeface="Consolas" charset="0"/>
                <a:ea typeface="Consolas" charset="0"/>
                <a:cs typeface="Consolas" charset="0"/>
              </a:rPr>
              <a:t>u1</a:t>
            </a:r>
            <a:r>
              <a:rPr lang="en-US" dirty="0"/>
              <a:t> immediately is granted access to the account of the </a:t>
            </a:r>
            <a:r>
              <a:rPr lang="en-US" dirty="0" err="1"/>
              <a:t>superuser</a:t>
            </a:r>
            <a:r>
              <a:rPr lang="en-US" dirty="0"/>
              <a:t> (“</a:t>
            </a:r>
            <a:r>
              <a:rPr lang="en-US" dirty="0">
                <a:latin typeface="Consolas" charset="0"/>
                <a:ea typeface="Consolas" charset="0"/>
                <a:cs typeface="Consolas" charset="0"/>
              </a:rPr>
              <a:t>root</a:t>
            </a:r>
            <a:r>
              <a:rPr lang="en-US" dirty="0"/>
              <a:t>”). The student’s intention is that </a:t>
            </a:r>
            <a:r>
              <a:rPr lang="en-US" dirty="0">
                <a:latin typeface="Consolas" charset="0"/>
                <a:ea typeface="Consolas" charset="0"/>
                <a:cs typeface="Consolas" charset="0"/>
              </a:rPr>
              <a:t>u1</a:t>
            </a:r>
            <a:r>
              <a:rPr lang="en-US" dirty="0"/>
              <a:t> would then be able to fix the misconfiguration. </a:t>
            </a:r>
            <a:endParaRPr lang="en-US" dirty="0"/>
          </a:p>
          <a:p>
            <a:endParaRPr lang="en-US" dirty="0"/>
          </a:p>
        </p:txBody>
      </p:sp>
    </p:spTree>
    <p:extLst>
      <p:ext uri="{BB962C8B-B14F-4D97-AF65-F5344CB8AC3E}">
        <p14:creationId xmlns:p14="http://schemas.microsoft.com/office/powerpoint/2010/main" val="1857074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Security</a:t>
            </a:r>
            <a:endParaRPr lang="en-US" dirty="0"/>
          </a:p>
        </p:txBody>
      </p:sp>
      <p:sp>
        <p:nvSpPr>
          <p:cNvPr id="3" name="Content Placeholder 2"/>
          <p:cNvSpPr>
            <a:spLocks noGrp="1"/>
          </p:cNvSpPr>
          <p:nvPr>
            <p:ph idx="1"/>
          </p:nvPr>
        </p:nvSpPr>
        <p:spPr/>
        <p:txBody>
          <a:bodyPr>
            <a:normAutofit/>
          </a:bodyPr>
          <a:lstStyle/>
          <a:p>
            <a:r>
              <a:rPr lang="en-US" dirty="0" smtClean="0"/>
              <a:t>Accountability</a:t>
            </a:r>
          </a:p>
          <a:p>
            <a:r>
              <a:rPr lang="en-US" dirty="0"/>
              <a:t>Complete Mediation</a:t>
            </a:r>
          </a:p>
          <a:p>
            <a:r>
              <a:rPr lang="en-US" dirty="0"/>
              <a:t>Least Privilege</a:t>
            </a:r>
          </a:p>
          <a:p>
            <a:r>
              <a:rPr lang="en-US" dirty="0"/>
              <a:t>Failsafe Defaults</a:t>
            </a:r>
          </a:p>
          <a:p>
            <a:r>
              <a:rPr lang="en-US" dirty="0"/>
              <a:t>Separation of Privilege</a:t>
            </a:r>
          </a:p>
          <a:p>
            <a:r>
              <a:rPr lang="en-US" dirty="0" smtClean="0"/>
              <a:t>Defense in Depth</a:t>
            </a:r>
          </a:p>
          <a:p>
            <a:r>
              <a:rPr lang="en-US" dirty="0"/>
              <a:t>Economy of Mechanism</a:t>
            </a:r>
          </a:p>
          <a:p>
            <a:r>
              <a:rPr lang="en-US" dirty="0" smtClean="0"/>
              <a:t>Open Design</a:t>
            </a:r>
          </a:p>
          <a:p>
            <a:r>
              <a:rPr lang="en-US" dirty="0" smtClean="0"/>
              <a:t>Psychological Acceptability</a:t>
            </a:r>
          </a:p>
          <a:p>
            <a:endParaRPr lang="en-US" dirty="0"/>
          </a:p>
        </p:txBody>
      </p:sp>
    </p:spTree>
    <p:extLst>
      <p:ext uri="{BB962C8B-B14F-4D97-AF65-F5344CB8AC3E}">
        <p14:creationId xmlns:p14="http://schemas.microsoft.com/office/powerpoint/2010/main" val="2039876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66800"/>
            <a:ext cx="7409057" cy="5562600"/>
          </a:xfrm>
        </p:spPr>
      </p:pic>
    </p:spTree>
    <p:extLst>
      <p:ext uri="{BB962C8B-B14F-4D97-AF65-F5344CB8AC3E}">
        <p14:creationId xmlns:p14="http://schemas.microsoft.com/office/powerpoint/2010/main" val="987529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skills will your project need?</a:t>
            </a:r>
            <a:endParaRPr lang="en-US" dirty="0"/>
          </a:p>
        </p:txBody>
      </p:sp>
    </p:spTree>
    <p:extLst>
      <p:ext uri="{BB962C8B-B14F-4D97-AF65-F5344CB8AC3E}">
        <p14:creationId xmlns:p14="http://schemas.microsoft.com/office/powerpoint/2010/main" val="1649287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a group…</a:t>
            </a:r>
            <a:endParaRPr lang="en-US" dirty="0"/>
          </a:p>
        </p:txBody>
      </p:sp>
      <p:sp>
        <p:nvSpPr>
          <p:cNvPr id="3" name="Content Placeholder 2"/>
          <p:cNvSpPr>
            <a:spLocks noGrp="1"/>
          </p:cNvSpPr>
          <p:nvPr>
            <p:ph idx="1"/>
          </p:nvPr>
        </p:nvSpPr>
        <p:spPr/>
        <p:txBody>
          <a:bodyPr/>
          <a:lstStyle/>
          <a:p>
            <a:r>
              <a:rPr lang="en-US" dirty="0" smtClean="0"/>
              <a:t>What skills/experience will you bring to a group?</a:t>
            </a:r>
          </a:p>
          <a:p>
            <a:r>
              <a:rPr lang="en-US" dirty="0" smtClean="0"/>
              <a:t>What system(s) are you exciting about building?</a:t>
            </a:r>
          </a:p>
          <a:p>
            <a:r>
              <a:rPr lang="en-US" dirty="0" smtClean="0"/>
              <a:t>How challenging do you want your project to be?</a:t>
            </a:r>
          </a:p>
          <a:p>
            <a:r>
              <a:rPr lang="en-US" dirty="0" smtClean="0"/>
              <a:t>How often/when are you available to meet?</a:t>
            </a:r>
            <a:endParaRPr lang="en-US" dirty="0"/>
          </a:p>
        </p:txBody>
      </p:sp>
    </p:spTree>
    <p:extLst>
      <p:ext uri="{BB962C8B-B14F-4D97-AF65-F5344CB8AC3E}">
        <p14:creationId xmlns:p14="http://schemas.microsoft.com/office/powerpoint/2010/main" val="2002521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Example: </a:t>
            </a:r>
            <a:r>
              <a:rPr lang="en-US" dirty="0" smtClean="0">
                <a:latin typeface="Phosphate Inline"/>
                <a:cs typeface="Phosphate Inline"/>
              </a:rPr>
              <a:t>Eleanor's Place</a:t>
            </a:r>
            <a:endParaRPr lang="en-US" dirty="0">
              <a:latin typeface="Phosphate Inline"/>
              <a:cs typeface="Phosphate Inline"/>
            </a:endParaRPr>
          </a:p>
        </p:txBody>
      </p:sp>
      <p:sp>
        <p:nvSpPr>
          <p:cNvPr id="5" name="Content Placeholder 4"/>
          <p:cNvSpPr>
            <a:spLocks noGrp="1"/>
          </p:cNvSpPr>
          <p:nvPr>
            <p:ph idx="1"/>
          </p:nvPr>
        </p:nvSpPr>
        <p:spPr>
          <a:xfrm>
            <a:off x="457200" y="1600200"/>
            <a:ext cx="8477614" cy="5257800"/>
          </a:xfrm>
        </p:spPr>
        <p:txBody>
          <a:bodyPr>
            <a:normAutofit/>
          </a:bodyPr>
          <a:lstStyle/>
          <a:p>
            <a:r>
              <a:rPr lang="en-US" dirty="0" smtClean="0"/>
              <a:t>New </a:t>
            </a:r>
            <a:r>
              <a:rPr lang="en-US" dirty="0"/>
              <a:t>restaurant in </a:t>
            </a:r>
            <a:r>
              <a:rPr lang="en-US" dirty="0" smtClean="0"/>
              <a:t>Claremont</a:t>
            </a:r>
            <a:endParaRPr lang="en-US" dirty="0"/>
          </a:p>
          <a:p>
            <a:r>
              <a:rPr lang="en-US" dirty="0" smtClean="0"/>
              <a:t>You are contracted to build a system for online reservations</a:t>
            </a:r>
          </a:p>
          <a:p>
            <a:r>
              <a:rPr lang="en-US" dirty="0" smtClean="0"/>
              <a:t>What are the functionality requirements for this reservation system?</a:t>
            </a:r>
          </a:p>
          <a:p>
            <a:r>
              <a:rPr lang="en-US" dirty="0" smtClean="0"/>
              <a:t>What is the threat model?</a:t>
            </a:r>
            <a:endParaRPr lang="en-US" dirty="0"/>
          </a:p>
          <a:p>
            <a:r>
              <a:rPr lang="en-US" dirty="0" smtClean="0"/>
              <a:t>What </a:t>
            </a:r>
            <a:r>
              <a:rPr lang="en-US" dirty="0"/>
              <a:t>confidentiality, integrity, and availability harms does </a:t>
            </a:r>
            <a:r>
              <a:rPr lang="en-US" dirty="0" smtClean="0"/>
              <a:t>Eleanor's Place face?</a:t>
            </a:r>
          </a:p>
          <a:p>
            <a:pPr lvl="0"/>
            <a:r>
              <a:rPr lang="en-US" dirty="0" smtClean="0"/>
              <a:t>What security goals should it have? </a:t>
            </a:r>
          </a:p>
          <a:p>
            <a:pPr lvl="0"/>
            <a:r>
              <a:rPr lang="en-US" dirty="0" smtClean="0"/>
              <a:t>Are they feasible? How could these be refined to security requirements? </a:t>
            </a:r>
            <a:endParaRPr lang="en-US" dirty="0"/>
          </a:p>
          <a:p>
            <a:pPr lvl="0"/>
            <a:r>
              <a:rPr lang="en-US" dirty="0" smtClean="0">
                <a:solidFill>
                  <a:schemeClr val="accent2"/>
                </a:solidFill>
              </a:rPr>
              <a:t>What </a:t>
            </a:r>
            <a:r>
              <a:rPr lang="en-US" dirty="0">
                <a:solidFill>
                  <a:schemeClr val="accent2"/>
                </a:solidFill>
              </a:rPr>
              <a:t>countermeasures could be employed to </a:t>
            </a:r>
            <a:r>
              <a:rPr lang="en-US" dirty="0" smtClean="0">
                <a:solidFill>
                  <a:schemeClr val="accent2"/>
                </a:solidFill>
              </a:rPr>
              <a:t>implement security requirements?</a:t>
            </a:r>
            <a:endParaRPr lang="en-US" dirty="0">
              <a:solidFill>
                <a:schemeClr val="accent2"/>
              </a:solidFill>
            </a:endParaRPr>
          </a:p>
          <a:p>
            <a:endParaRPr lang="en-US" dirty="0"/>
          </a:p>
          <a:p>
            <a:endParaRPr lang="en-US" dirty="0"/>
          </a:p>
        </p:txBody>
      </p:sp>
      <p:pic>
        <p:nvPicPr>
          <p:cNvPr id="7" name="Picture 6" descr="5631942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814" y="129580"/>
            <a:ext cx="2032000" cy="1026478"/>
          </a:xfrm>
          <a:prstGeom prst="rect">
            <a:avLst/>
          </a:prstGeom>
        </p:spPr>
      </p:pic>
    </p:spTree>
    <p:extLst>
      <p:ext uri="{BB962C8B-B14F-4D97-AF65-F5344CB8AC3E}">
        <p14:creationId xmlns:p14="http://schemas.microsoft.com/office/powerpoint/2010/main" val="16426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272033"/>
            <a:ext cx="4953000" cy="5619589"/>
          </a:xfrm>
        </p:spPr>
      </p:pic>
    </p:spTree>
    <p:extLst>
      <p:ext uri="{BB962C8B-B14F-4D97-AF65-F5344CB8AC3E}">
        <p14:creationId xmlns:p14="http://schemas.microsoft.com/office/powerpoint/2010/main" val="1973506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chemeClr val="accent2"/>
                </a:solidFill>
              </a:rPr>
              <a:t>A defense that protects against attacks by neutralizing either the threat or vulnerability </a:t>
            </a:r>
            <a:r>
              <a:rPr lang="en-US" dirty="0" smtClean="0">
                <a:solidFill>
                  <a:schemeClr val="accent2"/>
                </a:solidFill>
              </a:rPr>
              <a:t>involved</a:t>
            </a:r>
            <a:endParaRPr lang="en-US" dirty="0">
              <a:solidFill>
                <a:schemeClr val="accent2"/>
              </a:solidFill>
            </a:endParaRPr>
          </a:p>
          <a:p>
            <a:pPr marL="0" indent="0">
              <a:buNone/>
            </a:pPr>
            <a:endParaRPr lang="en-US" dirty="0" smtClean="0"/>
          </a:p>
          <a:p>
            <a:pPr marL="0" indent="0">
              <a:buNone/>
            </a:pPr>
            <a:r>
              <a:rPr lang="en-US" dirty="0"/>
              <a:t>Strategy:</a:t>
            </a:r>
          </a:p>
          <a:p>
            <a:r>
              <a:rPr lang="en-US" dirty="0">
                <a:solidFill>
                  <a:srgbClr val="4F81BD"/>
                </a:solidFill>
              </a:rPr>
              <a:t>Prevent:  </a:t>
            </a:r>
            <a:r>
              <a:rPr lang="en-US" dirty="0"/>
              <a:t>block attack or close vulnerability</a:t>
            </a:r>
          </a:p>
          <a:p>
            <a:r>
              <a:rPr lang="en-US" dirty="0">
                <a:solidFill>
                  <a:srgbClr val="4F81BD"/>
                </a:solidFill>
              </a:rPr>
              <a:t>Deter:  </a:t>
            </a:r>
            <a:r>
              <a:rPr lang="en-US" dirty="0"/>
              <a:t>make </a:t>
            </a:r>
            <a:r>
              <a:rPr lang="en-US" dirty="0" smtClean="0"/>
              <a:t>attack harder</a:t>
            </a:r>
            <a:endParaRPr lang="en-US" dirty="0"/>
          </a:p>
          <a:p>
            <a:r>
              <a:rPr lang="en-US" dirty="0">
                <a:solidFill>
                  <a:srgbClr val="4F81BD"/>
                </a:solidFill>
              </a:rPr>
              <a:t>Deflect:  </a:t>
            </a:r>
            <a:r>
              <a:rPr lang="en-US" dirty="0"/>
              <a:t>make other targets more attractive </a:t>
            </a:r>
          </a:p>
          <a:p>
            <a:r>
              <a:rPr lang="en-US" dirty="0">
                <a:solidFill>
                  <a:srgbClr val="4F81BD"/>
                </a:solidFill>
              </a:rPr>
              <a:t>Mitigate:  </a:t>
            </a:r>
            <a:r>
              <a:rPr lang="en-US" dirty="0"/>
              <a:t>make harm less severe</a:t>
            </a:r>
          </a:p>
          <a:p>
            <a:r>
              <a:rPr lang="en-US" dirty="0">
                <a:solidFill>
                  <a:srgbClr val="4F81BD"/>
                </a:solidFill>
              </a:rPr>
              <a:t>Detect:  </a:t>
            </a:r>
            <a:r>
              <a:rPr lang="en-US" dirty="0"/>
              <a:t>as it happens or after the fact</a:t>
            </a:r>
          </a:p>
          <a:p>
            <a:r>
              <a:rPr lang="en-US" dirty="0">
                <a:solidFill>
                  <a:srgbClr val="4F81BD"/>
                </a:solidFill>
              </a:rPr>
              <a:t>Recover:  </a:t>
            </a:r>
            <a:r>
              <a:rPr lang="en-US" dirty="0" smtClean="0"/>
              <a:t>undo harm</a:t>
            </a:r>
          </a:p>
        </p:txBody>
      </p:sp>
      <p:grpSp>
        <p:nvGrpSpPr>
          <p:cNvPr id="12" name="Group 11"/>
          <p:cNvGrpSpPr/>
          <p:nvPr/>
        </p:nvGrpSpPr>
        <p:grpSpPr>
          <a:xfrm>
            <a:off x="6553200" y="3250123"/>
            <a:ext cx="2038826" cy="461665"/>
            <a:chOff x="6934200" y="3250123"/>
            <a:chExt cx="2038826" cy="461665"/>
          </a:xfrm>
        </p:grpSpPr>
        <p:cxnSp>
          <p:nvCxnSpPr>
            <p:cNvPr id="7" name="Straight Connector 6"/>
            <p:cNvCxnSpPr/>
            <p:nvPr/>
          </p:nvCxnSpPr>
          <p:spPr>
            <a:xfrm>
              <a:off x="6934200" y="3505200"/>
              <a:ext cx="381000"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7315200" y="3250123"/>
              <a:ext cx="1657826" cy="461665"/>
            </a:xfrm>
            <a:prstGeom prst="rect">
              <a:avLst/>
            </a:prstGeom>
            <a:noFill/>
          </p:spPr>
          <p:txBody>
            <a:bodyPr wrap="none" rtlCol="0">
              <a:spAutoFit/>
            </a:bodyPr>
            <a:lstStyle/>
            <a:p>
              <a:r>
                <a:rPr lang="en-US" sz="2400" dirty="0" smtClean="0">
                  <a:solidFill>
                    <a:schemeClr val="accent2"/>
                  </a:solidFill>
                </a:rPr>
                <a:t>Prevention</a:t>
              </a:r>
              <a:endParaRPr lang="en-US" sz="2400" dirty="0">
                <a:solidFill>
                  <a:schemeClr val="accent2"/>
                </a:solidFill>
              </a:endParaRPr>
            </a:p>
          </p:txBody>
        </p:sp>
      </p:grpSp>
      <p:grpSp>
        <p:nvGrpSpPr>
          <p:cNvPr id="13" name="Group 12"/>
          <p:cNvGrpSpPr/>
          <p:nvPr/>
        </p:nvGrpSpPr>
        <p:grpSpPr>
          <a:xfrm>
            <a:off x="6553200" y="3886200"/>
            <a:ext cx="2362200" cy="990600"/>
            <a:chOff x="6934200" y="3886200"/>
            <a:chExt cx="2362200" cy="990600"/>
          </a:xfrm>
        </p:grpSpPr>
        <p:sp>
          <p:nvSpPr>
            <p:cNvPr id="4" name="Right Brace 3"/>
            <p:cNvSpPr/>
            <p:nvPr/>
          </p:nvSpPr>
          <p:spPr>
            <a:xfrm>
              <a:off x="6934200" y="3886200"/>
              <a:ext cx="381000" cy="9906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0" name="TextBox 9"/>
            <p:cNvSpPr txBox="1"/>
            <p:nvPr/>
          </p:nvSpPr>
          <p:spPr>
            <a:xfrm>
              <a:off x="7315200" y="3962400"/>
              <a:ext cx="1981200" cy="830997"/>
            </a:xfrm>
            <a:prstGeom prst="rect">
              <a:avLst/>
            </a:prstGeom>
            <a:noFill/>
          </p:spPr>
          <p:txBody>
            <a:bodyPr wrap="square" rtlCol="0">
              <a:spAutoFit/>
            </a:bodyPr>
            <a:lstStyle/>
            <a:p>
              <a:r>
                <a:rPr lang="en-US" sz="2400" smtClean="0">
                  <a:solidFill>
                    <a:schemeClr val="accent2"/>
                  </a:solidFill>
                </a:rPr>
                <a:t>Risk Management</a:t>
              </a:r>
              <a:endParaRPr lang="en-US" sz="2400" dirty="0">
                <a:solidFill>
                  <a:schemeClr val="accent2"/>
                </a:solidFill>
              </a:endParaRPr>
            </a:p>
          </p:txBody>
        </p:sp>
      </p:grpSp>
      <p:grpSp>
        <p:nvGrpSpPr>
          <p:cNvPr id="14" name="Group 13"/>
          <p:cNvGrpSpPr/>
          <p:nvPr/>
        </p:nvGrpSpPr>
        <p:grpSpPr>
          <a:xfrm>
            <a:off x="6553200" y="5059525"/>
            <a:ext cx="2667000" cy="1200329"/>
            <a:chOff x="6934200" y="5059525"/>
            <a:chExt cx="2667000" cy="1200329"/>
          </a:xfrm>
        </p:grpSpPr>
        <p:sp>
          <p:nvSpPr>
            <p:cNvPr id="5" name="Right Brace 4"/>
            <p:cNvSpPr/>
            <p:nvPr/>
          </p:nvSpPr>
          <p:spPr>
            <a:xfrm>
              <a:off x="6934200" y="5334000"/>
              <a:ext cx="397625" cy="3810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1" name="TextBox 10"/>
            <p:cNvSpPr txBox="1"/>
            <p:nvPr/>
          </p:nvSpPr>
          <p:spPr>
            <a:xfrm>
              <a:off x="7312428" y="5059525"/>
              <a:ext cx="2288772" cy="1200329"/>
            </a:xfrm>
            <a:prstGeom prst="rect">
              <a:avLst/>
            </a:prstGeom>
            <a:noFill/>
          </p:spPr>
          <p:txBody>
            <a:bodyPr wrap="square" rtlCol="0">
              <a:spAutoFit/>
            </a:bodyPr>
            <a:lstStyle/>
            <a:p>
              <a:r>
                <a:rPr lang="en-US" sz="2400" dirty="0" smtClean="0">
                  <a:solidFill>
                    <a:schemeClr val="accent2"/>
                  </a:solidFill>
                </a:rPr>
                <a:t>Deterrence </a:t>
              </a:r>
              <a:r>
                <a:rPr lang="en-US" sz="2400" smtClean="0">
                  <a:solidFill>
                    <a:schemeClr val="accent2"/>
                  </a:solidFill>
                </a:rPr>
                <a:t>through Accountability</a:t>
              </a:r>
              <a:endParaRPr lang="en-US" sz="2400" dirty="0">
                <a:solidFill>
                  <a:schemeClr val="accent2"/>
                </a:solidFill>
              </a:endParaRPr>
            </a:p>
          </p:txBody>
        </p:sp>
      </p:grpSp>
    </p:spTree>
    <p:extLst>
      <p:ext uri="{BB962C8B-B14F-4D97-AF65-F5344CB8AC3E}">
        <p14:creationId xmlns:p14="http://schemas.microsoft.com/office/powerpoint/2010/main" val="59143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Prevention</a:t>
            </a:r>
            <a:endParaRPr lang="en-US" dirty="0"/>
          </a:p>
        </p:txBody>
      </p:sp>
      <p:sp>
        <p:nvSpPr>
          <p:cNvPr id="3" name="Content Placeholder 2"/>
          <p:cNvSpPr>
            <a:spLocks noGrp="1"/>
          </p:cNvSpPr>
          <p:nvPr>
            <p:ph idx="1"/>
          </p:nvPr>
        </p:nvSpPr>
        <p:spPr>
          <a:xfrm>
            <a:off x="457200" y="1600200"/>
            <a:ext cx="8229600" cy="4990553"/>
          </a:xfrm>
        </p:spPr>
        <p:txBody>
          <a:bodyPr>
            <a:normAutofit lnSpcReduction="10000"/>
          </a:bodyPr>
          <a:lstStyle/>
          <a:p>
            <a:pPr marL="0" indent="0">
              <a:buNone/>
            </a:pPr>
            <a:r>
              <a:rPr lang="en-US" dirty="0" smtClean="0">
                <a:solidFill>
                  <a:schemeClr val="bg1">
                    <a:lumMod val="50000"/>
                  </a:schemeClr>
                </a:solidFill>
              </a:rPr>
              <a:t>[</a:t>
            </a:r>
            <a:r>
              <a:rPr lang="en-US" dirty="0" err="1" smtClean="0">
                <a:solidFill>
                  <a:schemeClr val="bg1">
                    <a:lumMod val="50000"/>
                  </a:schemeClr>
                </a:solidFill>
              </a:rPr>
              <a:t>Saltzer</a:t>
            </a:r>
            <a:r>
              <a:rPr lang="en-US" dirty="0" smtClean="0">
                <a:solidFill>
                  <a:schemeClr val="bg1">
                    <a:lumMod val="50000"/>
                  </a:schemeClr>
                </a:solidFill>
              </a:rPr>
              <a:t> and Schroeder, </a:t>
            </a:r>
            <a:r>
              <a:rPr lang="en-US" i="1" dirty="0" smtClean="0">
                <a:solidFill>
                  <a:schemeClr val="bg1">
                    <a:lumMod val="50000"/>
                  </a:schemeClr>
                </a:solidFill>
              </a:rPr>
              <a:t>The Protection of Information in Computer Systems</a:t>
            </a:r>
            <a:r>
              <a:rPr lang="en-US" dirty="0" smtClean="0">
                <a:solidFill>
                  <a:schemeClr val="bg1">
                    <a:lumMod val="50000"/>
                  </a:schemeClr>
                </a:solidFill>
              </a:rPr>
              <a:t>, 1975]</a:t>
            </a:r>
          </a:p>
          <a:p>
            <a:pPr marL="0" indent="0">
              <a:buNone/>
            </a:pPr>
            <a:endParaRPr lang="en-US" dirty="0" smtClean="0">
              <a:solidFill>
                <a:schemeClr val="bg1">
                  <a:lumMod val="50000"/>
                </a:schemeClr>
              </a:solidFill>
            </a:endParaRPr>
          </a:p>
          <a:p>
            <a:r>
              <a:rPr lang="en-US" dirty="0" smtClean="0"/>
              <a:t>Accountability</a:t>
            </a:r>
          </a:p>
          <a:p>
            <a:r>
              <a:rPr lang="en-US" dirty="0"/>
              <a:t>Complete Mediation</a:t>
            </a:r>
          </a:p>
          <a:p>
            <a:r>
              <a:rPr lang="en-US" dirty="0"/>
              <a:t>Least Privilege</a:t>
            </a:r>
          </a:p>
          <a:p>
            <a:r>
              <a:rPr lang="en-US" dirty="0"/>
              <a:t>Failsafe Defaults</a:t>
            </a:r>
          </a:p>
          <a:p>
            <a:r>
              <a:rPr lang="en-US" dirty="0"/>
              <a:t>Separation of Privilege</a:t>
            </a:r>
          </a:p>
          <a:p>
            <a:r>
              <a:rPr lang="en-US" dirty="0" smtClean="0"/>
              <a:t>Defense in Depth</a:t>
            </a:r>
          </a:p>
          <a:p>
            <a:r>
              <a:rPr lang="en-US" dirty="0"/>
              <a:t>Economy of Mechanism</a:t>
            </a:r>
          </a:p>
          <a:p>
            <a:r>
              <a:rPr lang="en-US" dirty="0" smtClean="0"/>
              <a:t>Open Design</a:t>
            </a:r>
          </a:p>
          <a:p>
            <a:r>
              <a:rPr lang="en-US" dirty="0" smtClean="0"/>
              <a:t>Psychological Acceptability</a:t>
            </a:r>
          </a:p>
          <a:p>
            <a:pPr marL="0"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36561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2"/>
                </a:solidFill>
              </a:rPr>
              <a:t>Hold principals responsible for their actions</a:t>
            </a:r>
          </a:p>
          <a:p>
            <a:pPr marL="0" indent="0">
              <a:buNone/>
            </a:pPr>
            <a:endParaRPr lang="en-US" dirty="0">
              <a:solidFill>
                <a:schemeClr val="accent3"/>
              </a:solidFill>
            </a:endParaRPr>
          </a:p>
          <a:p>
            <a:pPr marL="0" indent="0">
              <a:buNone/>
            </a:pPr>
            <a:endParaRPr lang="en-US" dirty="0">
              <a:solidFill>
                <a:schemeClr val="accent3"/>
              </a:solidFill>
            </a:endParaRPr>
          </a:p>
        </p:txBody>
      </p:sp>
      <p:pic>
        <p:nvPicPr>
          <p:cNvPr id="4" name="Picture 3" descr="door loc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2830"/>
            <a:ext cx="2829616" cy="2829616"/>
          </a:xfrm>
          <a:prstGeom prst="rect">
            <a:avLst/>
          </a:prstGeom>
        </p:spPr>
      </p:pic>
      <p:pic>
        <p:nvPicPr>
          <p:cNvPr id="5" name="Picture 4" descr="L-SC-Everest29-K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616" y="3293833"/>
            <a:ext cx="3054699" cy="1527350"/>
          </a:xfrm>
          <a:prstGeom prst="rect">
            <a:avLst/>
          </a:prstGeom>
        </p:spPr>
      </p:pic>
      <p:pic>
        <p:nvPicPr>
          <p:cNvPr id="7" name="Picture 6" descr="Security-Camer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4315" y="2774247"/>
            <a:ext cx="3259685" cy="2746783"/>
          </a:xfrm>
          <a:prstGeom prst="rect">
            <a:avLst/>
          </a:prstGeom>
        </p:spPr>
      </p:pic>
      <p:pic>
        <p:nvPicPr>
          <p:cNvPr id="8" name="Picture 7" descr="insurance_umbrell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4089" y="5321670"/>
            <a:ext cx="1599672" cy="1536330"/>
          </a:xfrm>
          <a:prstGeom prst="rect">
            <a:avLst/>
          </a:prstGeom>
        </p:spPr>
      </p:pic>
    </p:spTree>
    <p:extLst>
      <p:ext uri="{BB962C8B-B14F-4D97-AF65-F5344CB8AC3E}">
        <p14:creationId xmlns:p14="http://schemas.microsoft.com/office/powerpoint/2010/main" val="38662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2"/>
                </a:solidFill>
              </a:rPr>
              <a:t>Hold principals responsible for their actions</a:t>
            </a:r>
          </a:p>
          <a:p>
            <a:pPr marL="0" indent="0">
              <a:buNone/>
            </a:pPr>
            <a:endParaRPr lang="en-US" dirty="0">
              <a:solidFill>
                <a:schemeClr val="accent3"/>
              </a:solidFill>
            </a:endParaRPr>
          </a:p>
          <a:p>
            <a:r>
              <a:rPr lang="en-US" b="1" dirty="0" smtClean="0">
                <a:solidFill>
                  <a:srgbClr val="000000"/>
                </a:solidFill>
                <a:latin typeface="Cronos Pro" charset="0"/>
                <a:ea typeface="Cronos Pro" charset="0"/>
                <a:cs typeface="Cronos Pro" charset="0"/>
              </a:rPr>
              <a:t>Authorization:  </a:t>
            </a:r>
            <a:r>
              <a:rPr lang="en-US" dirty="0" smtClean="0">
                <a:solidFill>
                  <a:srgbClr val="000000"/>
                </a:solidFill>
              </a:rPr>
              <a:t>mechanisms that govern whether actions are permitted</a:t>
            </a:r>
          </a:p>
          <a:p>
            <a:r>
              <a:rPr lang="en-US" b="1" dirty="0" smtClean="0">
                <a:solidFill>
                  <a:srgbClr val="000000"/>
                </a:solidFill>
                <a:latin typeface="Cronos Pro" charset="0"/>
                <a:ea typeface="Cronos Pro" charset="0"/>
                <a:cs typeface="Cronos Pro" charset="0"/>
              </a:rPr>
              <a:t>Authentication:  </a:t>
            </a:r>
            <a:r>
              <a:rPr lang="en-US" dirty="0" smtClean="0">
                <a:solidFill>
                  <a:srgbClr val="000000"/>
                </a:solidFill>
              </a:rPr>
              <a:t>mechanisms that bind principals to actions</a:t>
            </a:r>
          </a:p>
          <a:p>
            <a:r>
              <a:rPr lang="en-US" b="1" dirty="0" smtClean="0">
                <a:solidFill>
                  <a:srgbClr val="000000"/>
                </a:solidFill>
                <a:latin typeface="Cronos Pro" charset="0"/>
                <a:ea typeface="Cronos Pro" charset="0"/>
                <a:cs typeface="Cronos Pro" charset="0"/>
              </a:rPr>
              <a:t>Audit:  </a:t>
            </a:r>
            <a:r>
              <a:rPr lang="en-US" dirty="0" smtClean="0">
                <a:solidFill>
                  <a:srgbClr val="000000"/>
                </a:solidFill>
              </a:rPr>
              <a:t>mechanisms that record and review actions</a:t>
            </a:r>
            <a:endParaRPr lang="en-US" dirty="0">
              <a:solidFill>
                <a:schemeClr val="accent3"/>
              </a:solidFill>
            </a:endParaRPr>
          </a:p>
          <a:p>
            <a:pPr marL="0" indent="0">
              <a:buNone/>
            </a:pPr>
            <a:endParaRPr lang="en-US" dirty="0">
              <a:solidFill>
                <a:schemeClr val="accent3"/>
              </a:solidFill>
            </a:endParaRPr>
          </a:p>
        </p:txBody>
      </p:sp>
      <p:pic>
        <p:nvPicPr>
          <p:cNvPr id="8" name="Picture 7" descr="door loc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256" y="2845276"/>
            <a:ext cx="868544" cy="868544"/>
          </a:xfrm>
          <a:prstGeom prst="rect">
            <a:avLst/>
          </a:prstGeom>
        </p:spPr>
      </p:pic>
      <p:pic>
        <p:nvPicPr>
          <p:cNvPr id="9" name="Picture 8" descr="L-SC-Everest29-K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9238" y="3954451"/>
            <a:ext cx="897562" cy="448781"/>
          </a:xfrm>
          <a:prstGeom prst="rect">
            <a:avLst/>
          </a:prstGeom>
        </p:spPr>
      </p:pic>
      <p:pic>
        <p:nvPicPr>
          <p:cNvPr id="10" name="Picture 9" descr="Security-Camer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9821" y="4856324"/>
            <a:ext cx="826979" cy="696856"/>
          </a:xfrm>
          <a:prstGeom prst="rect">
            <a:avLst/>
          </a:prstGeom>
        </p:spPr>
      </p:pic>
    </p:spTree>
    <p:extLst>
      <p:ext uri="{BB962C8B-B14F-4D97-AF65-F5344CB8AC3E}">
        <p14:creationId xmlns:p14="http://schemas.microsoft.com/office/powerpoint/2010/main" val="2521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a:xfrm>
            <a:off x="457200" y="1600200"/>
            <a:ext cx="8229600" cy="5103078"/>
          </a:xfrm>
        </p:spPr>
        <p:txBody>
          <a:bodyPr>
            <a:normAutofit/>
          </a:bodyPr>
          <a:lstStyle/>
          <a:p>
            <a:pPr marL="0" indent="0">
              <a:buNone/>
            </a:pPr>
            <a:r>
              <a:rPr lang="en-US" dirty="0" smtClean="0">
                <a:solidFill>
                  <a:schemeClr val="accent2"/>
                </a:solidFill>
              </a:rPr>
              <a:t>Hold principals responsible for their actions</a:t>
            </a:r>
          </a:p>
          <a:p>
            <a:pPr marL="0" indent="0">
              <a:buNone/>
            </a:pPr>
            <a:endParaRPr lang="en-US" dirty="0">
              <a:solidFill>
                <a:schemeClr val="accent3"/>
              </a:solidFill>
            </a:endParaRPr>
          </a:p>
          <a:p>
            <a:r>
              <a:rPr lang="en-US" b="1" u="sng" dirty="0" smtClean="0">
                <a:solidFill>
                  <a:srgbClr val="D4AF37"/>
                </a:solidFill>
                <a:latin typeface="Cronos Pro" charset="0"/>
                <a:ea typeface="Cronos Pro" charset="0"/>
                <a:cs typeface="Cronos Pro" charset="0"/>
              </a:rPr>
              <a:t>Au</a:t>
            </a:r>
            <a:r>
              <a:rPr lang="en-US" b="1" dirty="0" smtClean="0">
                <a:solidFill>
                  <a:srgbClr val="000000"/>
                </a:solidFill>
                <a:latin typeface="Cronos Pro" charset="0"/>
                <a:ea typeface="Cronos Pro" charset="0"/>
                <a:cs typeface="Cronos Pro" charset="0"/>
              </a:rPr>
              <a:t>thorization:  </a:t>
            </a:r>
            <a:r>
              <a:rPr lang="en-US" dirty="0" smtClean="0">
                <a:solidFill>
                  <a:srgbClr val="000000"/>
                </a:solidFill>
              </a:rPr>
              <a:t>mechanisms that govern whether actions are permitted</a:t>
            </a:r>
          </a:p>
          <a:p>
            <a:r>
              <a:rPr lang="en-US" b="1" u="sng" dirty="0" smtClean="0">
                <a:solidFill>
                  <a:srgbClr val="D4AF37"/>
                </a:solidFill>
                <a:latin typeface="Cronos Pro" charset="0"/>
                <a:ea typeface="Cronos Pro" charset="0"/>
                <a:cs typeface="Cronos Pro" charset="0"/>
              </a:rPr>
              <a:t>Au</a:t>
            </a:r>
            <a:r>
              <a:rPr lang="en-US" b="1" dirty="0" smtClean="0">
                <a:solidFill>
                  <a:srgbClr val="000000"/>
                </a:solidFill>
                <a:latin typeface="Cronos Pro" charset="0"/>
                <a:ea typeface="Cronos Pro" charset="0"/>
                <a:cs typeface="Cronos Pro" charset="0"/>
              </a:rPr>
              <a:t>thentication:  </a:t>
            </a:r>
            <a:r>
              <a:rPr lang="en-US" dirty="0" smtClean="0">
                <a:solidFill>
                  <a:srgbClr val="000000"/>
                </a:solidFill>
              </a:rPr>
              <a:t>mechanisms that bind principals to actions</a:t>
            </a:r>
          </a:p>
          <a:p>
            <a:r>
              <a:rPr lang="en-US" b="1" u="sng" dirty="0" smtClean="0">
                <a:solidFill>
                  <a:srgbClr val="D4AF37"/>
                </a:solidFill>
                <a:latin typeface="Cronos Pro" charset="0"/>
                <a:ea typeface="Cronos Pro" charset="0"/>
                <a:cs typeface="Cronos Pro" charset="0"/>
              </a:rPr>
              <a:t>Au</a:t>
            </a:r>
            <a:r>
              <a:rPr lang="en-US" b="1" dirty="0" smtClean="0">
                <a:solidFill>
                  <a:srgbClr val="000000"/>
                </a:solidFill>
                <a:latin typeface="Cronos Pro" charset="0"/>
                <a:ea typeface="Cronos Pro" charset="0"/>
                <a:cs typeface="Cronos Pro" charset="0"/>
              </a:rPr>
              <a:t>dit:  </a:t>
            </a:r>
            <a:r>
              <a:rPr lang="en-US" dirty="0" smtClean="0">
                <a:solidFill>
                  <a:srgbClr val="000000"/>
                </a:solidFill>
              </a:rPr>
              <a:t>mechanisms that record and review actions</a:t>
            </a:r>
          </a:p>
          <a:p>
            <a:pPr marL="0" indent="0">
              <a:buNone/>
            </a:pPr>
            <a:r>
              <a:rPr lang="en-US" dirty="0">
                <a:solidFill>
                  <a:srgbClr val="D4AF37"/>
                </a:solidFill>
              </a:rPr>
              <a:t>	</a:t>
            </a:r>
            <a:r>
              <a:rPr lang="en-US" dirty="0" smtClean="0">
                <a:solidFill>
                  <a:srgbClr val="D4AF37"/>
                </a:solidFill>
              </a:rPr>
              <a:t>... Gold Standard </a:t>
            </a:r>
            <a:r>
              <a:rPr lang="en-US" dirty="0" smtClean="0">
                <a:solidFill>
                  <a:srgbClr val="7F7F7F"/>
                </a:solidFill>
              </a:rPr>
              <a:t>[Lampson 2000]</a:t>
            </a:r>
            <a:endParaRPr lang="en-US" dirty="0">
              <a:solidFill>
                <a:srgbClr val="7F7F7F"/>
              </a:solidFill>
            </a:endParaRPr>
          </a:p>
          <a:p>
            <a:pPr marL="0" indent="0">
              <a:buNone/>
            </a:pPr>
            <a:endParaRPr lang="en-US" dirty="0">
              <a:solidFill>
                <a:schemeClr val="accent3"/>
              </a:solidFill>
            </a:endParaRPr>
          </a:p>
        </p:txBody>
      </p:sp>
      <p:pic>
        <p:nvPicPr>
          <p:cNvPr id="8" name="Picture 7" descr="door loc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256" y="2845276"/>
            <a:ext cx="868544" cy="868544"/>
          </a:xfrm>
          <a:prstGeom prst="rect">
            <a:avLst/>
          </a:prstGeom>
        </p:spPr>
      </p:pic>
      <p:pic>
        <p:nvPicPr>
          <p:cNvPr id="9" name="Picture 8" descr="L-SC-Everest29-K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238" y="3954451"/>
            <a:ext cx="897562" cy="448781"/>
          </a:xfrm>
          <a:prstGeom prst="rect">
            <a:avLst/>
          </a:prstGeom>
        </p:spPr>
      </p:pic>
      <p:pic>
        <p:nvPicPr>
          <p:cNvPr id="10" name="Picture 9" descr="Security-Camer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9821" y="4856324"/>
            <a:ext cx="826979" cy="696856"/>
          </a:xfrm>
          <a:prstGeom prst="rect">
            <a:avLst/>
          </a:prstGeom>
        </p:spPr>
      </p:pic>
      <p:pic>
        <p:nvPicPr>
          <p:cNvPr id="4" name="Picture 3" descr="gold-0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0666" y="5452255"/>
            <a:ext cx="2106134" cy="1405745"/>
          </a:xfrm>
          <a:prstGeom prst="rect">
            <a:avLst/>
          </a:prstGeom>
        </p:spPr>
      </p:pic>
    </p:spTree>
    <p:extLst>
      <p:ext uri="{BB962C8B-B14F-4D97-AF65-F5344CB8AC3E}">
        <p14:creationId xmlns:p14="http://schemas.microsoft.com/office/powerpoint/2010/main" val="200785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1" id="{BF9AE612-8F4D-544C-934A-789C3BE20728}" vid="{0D605405-7188-4A44-87AC-4E6DD928D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EB-red</Template>
  <TotalTime>2845</TotalTime>
  <Words>1807</Words>
  <Application>Microsoft Macintosh PowerPoint</Application>
  <PresentationFormat>On-screen Show (4:3)</PresentationFormat>
  <Paragraphs>247</Paragraphs>
  <Slides>28</Slides>
  <Notes>17</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Calibri</vt:lpstr>
      <vt:lpstr>Consolas</vt:lpstr>
      <vt:lpstr>Courier</vt:lpstr>
      <vt:lpstr>Courier-Bold</vt:lpstr>
      <vt:lpstr>Cronos Pro</vt:lpstr>
      <vt:lpstr>CronosPro-Regular</vt:lpstr>
      <vt:lpstr>Phosphate Inline</vt:lpstr>
      <vt:lpstr>Arial</vt:lpstr>
      <vt:lpstr>Clarity</vt:lpstr>
      <vt:lpstr>Lecture 5: Principles of Security</vt:lpstr>
      <vt:lpstr>Last Time</vt:lpstr>
      <vt:lpstr>Example: Eleanor's Place</vt:lpstr>
      <vt:lpstr>Countermeasures</vt:lpstr>
      <vt:lpstr>Countermeasures</vt:lpstr>
      <vt:lpstr>Principles of Prevention</vt:lpstr>
      <vt:lpstr>Accountability</vt:lpstr>
      <vt:lpstr>Accountability</vt:lpstr>
      <vt:lpstr>Accountability</vt:lpstr>
      <vt:lpstr>Complete Mediation</vt:lpstr>
      <vt:lpstr>Complete Mediation</vt:lpstr>
      <vt:lpstr>Least Privilege</vt:lpstr>
      <vt:lpstr>Failsafe Defaults</vt:lpstr>
      <vt:lpstr>Failsafe Defaults</vt:lpstr>
      <vt:lpstr>Separation of Privilege</vt:lpstr>
      <vt:lpstr>Defense in Depth</vt:lpstr>
      <vt:lpstr>PowerPoint Presentation</vt:lpstr>
      <vt:lpstr>Exercise</vt:lpstr>
      <vt:lpstr>Economy of Mechanism</vt:lpstr>
      <vt:lpstr>Open Design</vt:lpstr>
      <vt:lpstr>Open Design</vt:lpstr>
      <vt:lpstr>Open Design</vt:lpstr>
      <vt:lpstr>Psychological Acceptability</vt:lpstr>
      <vt:lpstr>Alternative su</vt:lpstr>
      <vt:lpstr>Principles of Security</vt:lpstr>
      <vt:lpstr>PowerPoint Presentation</vt:lpstr>
      <vt:lpstr>What skills will your project need?</vt:lpstr>
      <vt:lpstr>Forming a group…</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Security Principles</dc:title>
  <dc:creator>Microsoft Office User</dc:creator>
  <cp:lastModifiedBy>Microsoft Office User</cp:lastModifiedBy>
  <cp:revision>15</cp:revision>
  <dcterms:created xsi:type="dcterms:W3CDTF">2018-09-17T23:41:57Z</dcterms:created>
  <dcterms:modified xsi:type="dcterms:W3CDTF">2018-09-19T23:07:33Z</dcterms:modified>
</cp:coreProperties>
</file>