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9" r:id="rId3"/>
    <p:sldId id="303" r:id="rId4"/>
    <p:sldId id="441" r:id="rId5"/>
    <p:sldId id="451" r:id="rId6"/>
    <p:sldId id="452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81" r:id="rId26"/>
    <p:sldId id="4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7A8F422-0613-8141-9C30-802F99565BE2}">
          <p14:sldIdLst>
            <p14:sldId id="256"/>
            <p14:sldId id="299"/>
          </p14:sldIdLst>
        </p14:section>
        <p14:section name="Vulnerabilities" id="{5DFA987A-FF2A-6C4A-B7DF-59BED16A6F65}">
          <p14:sldIdLst>
            <p14:sldId id="303"/>
            <p14:sldId id="441"/>
            <p14:sldId id="451"/>
            <p14:sldId id="452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81"/>
            <p14:sldId id="4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25" autoAdjust="0"/>
    <p:restoredTop sz="87931" autoAdjust="0"/>
  </p:normalViewPr>
  <p:slideViewPr>
    <p:cSldViewPr>
      <p:cViewPr>
        <p:scale>
          <a:sx n="87" d="100"/>
          <a:sy n="87" d="100"/>
        </p:scale>
        <p:origin x="-12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bug found by Grace </a:t>
            </a:r>
            <a:r>
              <a:rPr lang="en-US" dirty="0" smtClean="0"/>
              <a:t>Hopper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www.schneier.com</a:t>
            </a:r>
            <a:r>
              <a:rPr lang="en-US" dirty="0" smtClean="0"/>
              <a:t>/blog/archives/2008/05/</a:t>
            </a:r>
            <a:r>
              <a:rPr lang="en-US" dirty="0" err="1" smtClean="0"/>
              <a:t>random_number_b.html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 what would make</a:t>
            </a:r>
            <a:r>
              <a:rPr lang="en-US" baseline="0" dirty="0" smtClean="0"/>
              <a:t> a good canary value?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81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www.cvedetails.com</a:t>
            </a:r>
            <a:r>
              <a:rPr lang="en-US" dirty="0" smtClean="0"/>
              <a:t>/vulnerabilities-by-</a:t>
            </a:r>
            <a:r>
              <a:rPr lang="en-US" dirty="0" err="1" smtClean="0"/>
              <a:t>types.php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9/10/18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vd.nist.gov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ve.mitre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</a:t>
            </a:r>
            <a:r>
              <a:rPr lang="en-US" dirty="0" smtClean="0"/>
              <a:t>181S</a:t>
            </a:r>
            <a:r>
              <a:rPr lang="en-US" dirty="0" smtClean="0"/>
              <a:t>		       	</a:t>
            </a:r>
            <a:r>
              <a:rPr lang="en-US" dirty="0"/>
              <a:t>	</a:t>
            </a:r>
            <a:r>
              <a:rPr lang="en-US" dirty="0" smtClean="0"/>
              <a:t>    </a:t>
            </a:r>
            <a:r>
              <a:rPr lang="en-US" dirty="0" smtClean="0"/>
              <a:t>September 10, 2018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2: Vulnerabilities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84500"/>
            <a:ext cx="3124200" cy="349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5525" y="5087389"/>
            <a:ext cx="1905115" cy="119703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5494597" y="4647623"/>
            <a:ext cx="609600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8440"/>
            <a:ext cx="7848600" cy="1308100"/>
          </a:xfrm>
        </p:spPr>
      </p:pic>
      <p:sp>
        <p:nvSpPr>
          <p:cNvPr id="15" name="Rectangle 14"/>
          <p:cNvSpPr/>
          <p:nvPr/>
        </p:nvSpPr>
        <p:spPr>
          <a:xfrm>
            <a:off x="3204441" y="3890355"/>
            <a:ext cx="1905115" cy="119703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04440" y="3158835"/>
            <a:ext cx="1905115" cy="73151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25" y="2967875"/>
            <a:ext cx="3124200" cy="349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Smashing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86400" y="3657600"/>
            <a:ext cx="762000" cy="13716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8440"/>
            <a:ext cx="7848600" cy="1308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"/>
          <a:stretch/>
        </p:blipFill>
        <p:spPr>
          <a:xfrm>
            <a:off x="3082290" y="3069184"/>
            <a:ext cx="4076700" cy="198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Tagging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81" y="1558636"/>
            <a:ext cx="6804837" cy="48768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20986558">
                <a:off x="2859717" y="3233470"/>
                <a:ext cx="2878993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7200" b="0" dirty="0" smtClean="0">
                    <a:latin typeface="HanziPen SC" charset="-122"/>
                    <a:ea typeface="HanziPen SC" charset="-122"/>
                    <a:cs typeface="HanziPen SC" charset="-122"/>
                  </a:rPr>
                  <a:t>W </a:t>
                </a:r>
                <a14:m>
                  <m:oMath xmlns:m="http://schemas.openxmlformats.org/officeDocument/2006/math">
                    <m:r>
                      <a:rPr lang="en-US" sz="7200" b="0" i="1" smtClean="0">
                        <a:latin typeface="Cambria Math" charset="0"/>
                        <a:ea typeface="HanziPen SC" charset="-122"/>
                        <a:cs typeface="HanziPen SC" charset="-122"/>
                      </a:rPr>
                      <m:t>⊕</m:t>
                    </m:r>
                  </m:oMath>
                </a14:m>
                <a:r>
                  <a:rPr lang="en-US" sz="7200" dirty="0" smtClean="0">
                    <a:latin typeface="HanziPen SC" charset="-122"/>
                    <a:ea typeface="HanziPen SC" charset="-122"/>
                    <a:cs typeface="HanziPen SC" charset="-122"/>
                  </a:rPr>
                  <a:t> </a:t>
                </a:r>
                <a:r>
                  <a:rPr lang="en-US" sz="7200" dirty="0">
                    <a:latin typeface="HanziPen SC" charset="-122"/>
                    <a:ea typeface="HanziPen SC" charset="-122"/>
                    <a:cs typeface="HanziPen SC" charset="-122"/>
                  </a:rPr>
                  <a:t>X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86558">
                <a:off x="2859717" y="3233470"/>
                <a:ext cx="2878993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19277" t="-21591" r="-20281" b="-39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0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Return-into-</a:t>
            </a:r>
            <a:r>
              <a:rPr lang="en-US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libc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5"/>
          <a:stretch/>
        </p:blipFill>
        <p:spPr>
          <a:xfrm>
            <a:off x="666750" y="1974850"/>
            <a:ext cx="7810500" cy="3511550"/>
          </a:xfrm>
        </p:spPr>
      </p:pic>
    </p:spTree>
    <p:extLst>
      <p:ext uri="{BB962C8B-B14F-4D97-AF65-F5344CB8AC3E}">
        <p14:creationId xmlns:p14="http://schemas.microsoft.com/office/powerpoint/2010/main" val="16086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Address Space </a:t>
            </a:r>
            <a:r>
              <a:rPr lang="en-US" smtClean="0"/>
              <a:t>Layout Randomization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5556" r="3758" b="5556"/>
          <a:stretch/>
        </p:blipFill>
        <p:spPr>
          <a:xfrm>
            <a:off x="1676400" y="2133600"/>
            <a:ext cx="6019800" cy="3657600"/>
          </a:xfrm>
        </p:spPr>
      </p:pic>
    </p:spTree>
    <p:extLst>
      <p:ext uri="{BB962C8B-B14F-4D97-AF65-F5344CB8AC3E}">
        <p14:creationId xmlns:p14="http://schemas.microsoft.com/office/powerpoint/2010/main" val="5039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Instruction Set Architecture (ISA)</a:t>
            </a:r>
          </a:p>
          <a:p>
            <a:r>
              <a:rPr lang="en-US" dirty="0" smtClean="0"/>
              <a:t>Introduced 1978, still supported</a:t>
            </a:r>
          </a:p>
          <a:p>
            <a:r>
              <a:rPr lang="en-US" dirty="0" smtClean="0"/>
              <a:t>As of </a:t>
            </a:r>
            <a:r>
              <a:rPr lang="en-US" dirty="0" smtClean="0"/>
              <a:t>2018, </a:t>
            </a:r>
            <a:r>
              <a:rPr lang="en-US" dirty="0" smtClean="0"/>
              <a:t>most common architecture on servers, PCs, and laptops</a:t>
            </a:r>
          </a:p>
          <a:p>
            <a:r>
              <a:rPr lang="en-US" dirty="0" smtClean="0"/>
              <a:t>dense instruction set</a:t>
            </a:r>
          </a:p>
          <a:p>
            <a:r>
              <a:rPr lang="en-US" dirty="0" smtClean="0"/>
              <a:t>variable length instructions</a:t>
            </a:r>
          </a:p>
          <a:p>
            <a:r>
              <a:rPr lang="en-US" dirty="0" smtClean="0"/>
              <a:t>not word aligned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Oriented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200400" cy="91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 smtClean="0">
                <a:latin typeface="Andale Mono" charset="0"/>
                <a:ea typeface="Andale Mono" charset="0"/>
                <a:cs typeface="Andale Mono" charset="0"/>
              </a:rPr>
              <a:t>f7 </a:t>
            </a:r>
            <a:r>
              <a:rPr lang="nb-NO" dirty="0">
                <a:latin typeface="Andale Mono" charset="0"/>
                <a:ea typeface="Andale Mono" charset="0"/>
                <a:cs typeface="Andale Mono" charset="0"/>
              </a:rPr>
              <a:t>c7 07 00 00 </a:t>
            </a:r>
            <a:r>
              <a:rPr lang="nb-NO" dirty="0" smtClean="0">
                <a:latin typeface="Andale Mono" charset="0"/>
                <a:ea typeface="Andale Mono" charset="0"/>
                <a:cs typeface="Andale Mono" charset="0"/>
              </a:rPr>
              <a:t>00</a:t>
            </a:r>
          </a:p>
          <a:p>
            <a:pPr marL="0" indent="0">
              <a:buNone/>
            </a:pPr>
            <a:r>
              <a:rPr lang="nb-NO" dirty="0" smtClean="0">
                <a:latin typeface="Andale Mono" charset="0"/>
                <a:ea typeface="Andale Mono" charset="0"/>
                <a:cs typeface="Andale Mono" charset="0"/>
              </a:rPr>
              <a:t>0f </a:t>
            </a:r>
            <a:r>
              <a:rPr lang="nb-NO" dirty="0">
                <a:latin typeface="Andale Mono" charset="0"/>
                <a:ea typeface="Andale Mono" charset="0"/>
                <a:cs typeface="Andale Mono" charset="0"/>
              </a:rPr>
              <a:t>95 45 </a:t>
            </a:r>
            <a:r>
              <a:rPr lang="nb-NO" dirty="0" smtClean="0">
                <a:latin typeface="Andale Mono" charset="0"/>
                <a:ea typeface="Andale Mono" charset="0"/>
                <a:cs typeface="Andale Mono" charset="0"/>
              </a:rPr>
              <a:t>c3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8382" y="2209800"/>
            <a:ext cx="3575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test $0x00000007, %</a:t>
            </a:r>
            <a:r>
              <a:rPr lang="nb-NO" sz="2400" dirty="0" err="1" smtClean="0"/>
              <a:t>edi</a:t>
            </a:r>
            <a:r>
              <a:rPr lang="nb-NO" sz="2400" dirty="0" smtClean="0"/>
              <a:t> </a:t>
            </a:r>
          </a:p>
          <a:p>
            <a:r>
              <a:rPr lang="nb-NO" sz="2400" dirty="0" err="1" smtClean="0"/>
              <a:t>setnzb</a:t>
            </a:r>
            <a:r>
              <a:rPr lang="nb-NO" sz="2400" dirty="0" smtClean="0"/>
              <a:t> -61 (%</a:t>
            </a:r>
            <a:r>
              <a:rPr lang="nb-NO" sz="2400" dirty="0" err="1" smtClean="0"/>
              <a:t>ebp</a:t>
            </a:r>
            <a:r>
              <a:rPr lang="nb-NO" sz="2400" dirty="0" smtClean="0"/>
              <a:t>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30732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latin typeface="Andale Mono" charset="0"/>
                <a:ea typeface="Andale Mono" charset="0"/>
                <a:cs typeface="Andale Mono" charset="0"/>
              </a:rPr>
              <a:t>c7 </a:t>
            </a:r>
            <a:r>
              <a:rPr lang="de-DE" sz="2200" dirty="0">
                <a:latin typeface="Andale Mono" charset="0"/>
                <a:ea typeface="Andale Mono" charset="0"/>
                <a:cs typeface="Andale Mono" charset="0"/>
              </a:rPr>
              <a:t>07 00 00 00 </a:t>
            </a:r>
            <a:r>
              <a:rPr lang="de-DE" sz="2200" dirty="0" smtClean="0">
                <a:latin typeface="Andale Mono" charset="0"/>
                <a:ea typeface="Andale Mono" charset="0"/>
                <a:cs typeface="Andale Mono" charset="0"/>
              </a:rPr>
              <a:t>0f</a:t>
            </a:r>
          </a:p>
          <a:p>
            <a:r>
              <a:rPr lang="de-DE" sz="2200" dirty="0" smtClean="0">
                <a:latin typeface="Andale Mono" charset="0"/>
                <a:ea typeface="Andale Mono" charset="0"/>
                <a:cs typeface="Andale Mono" charset="0"/>
              </a:rPr>
              <a:t>95 </a:t>
            </a:r>
          </a:p>
          <a:p>
            <a:r>
              <a:rPr lang="de-DE" sz="2200" dirty="0" smtClean="0">
                <a:latin typeface="Andale Mono" charset="0"/>
                <a:ea typeface="Andale Mono" charset="0"/>
                <a:cs typeface="Andale Mono" charset="0"/>
              </a:rPr>
              <a:t>45 </a:t>
            </a:r>
          </a:p>
          <a:p>
            <a:r>
              <a:rPr lang="de-DE" sz="2200" dirty="0" smtClean="0">
                <a:latin typeface="Andale Mono" charset="0"/>
                <a:ea typeface="Andale Mono" charset="0"/>
                <a:cs typeface="Andale Mono" charset="0"/>
              </a:rPr>
              <a:t>c3</a:t>
            </a:r>
            <a:endParaRPr lang="en-US" sz="22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3924" y="4053245"/>
            <a:ext cx="39356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movl</a:t>
            </a:r>
            <a:r>
              <a:rPr lang="de-DE" sz="2400" dirty="0" smtClean="0"/>
              <a:t> $</a:t>
            </a:r>
            <a:r>
              <a:rPr lang="de-DE" sz="2400" dirty="0"/>
              <a:t>0x0f0000000, </a:t>
            </a:r>
            <a:r>
              <a:rPr lang="de-DE" sz="2400" dirty="0" smtClean="0"/>
              <a:t>(%</a:t>
            </a:r>
            <a:r>
              <a:rPr lang="de-DE" sz="2400" dirty="0" err="1" smtClean="0"/>
              <a:t>edi</a:t>
            </a:r>
            <a:r>
              <a:rPr lang="de-DE" sz="2400" dirty="0" smtClean="0"/>
              <a:t>)</a:t>
            </a:r>
          </a:p>
          <a:p>
            <a:r>
              <a:rPr lang="de-DE" sz="2400" dirty="0" err="1" smtClean="0"/>
              <a:t>xchg</a:t>
            </a:r>
            <a:r>
              <a:rPr lang="de-DE" sz="2400" dirty="0" smtClean="0"/>
              <a:t> %</a:t>
            </a:r>
            <a:r>
              <a:rPr lang="de-DE" sz="2400" dirty="0" err="1"/>
              <a:t>ebp</a:t>
            </a:r>
            <a:r>
              <a:rPr lang="de-DE" sz="2400" dirty="0"/>
              <a:t>, </a:t>
            </a:r>
            <a:r>
              <a:rPr lang="de-DE" sz="2400" dirty="0" smtClean="0"/>
              <a:t>%</a:t>
            </a:r>
            <a:r>
              <a:rPr lang="de-DE" sz="2400" dirty="0" err="1" smtClean="0"/>
              <a:t>eax</a:t>
            </a:r>
            <a:endParaRPr lang="de-DE" sz="2400" dirty="0" smtClean="0"/>
          </a:p>
          <a:p>
            <a:r>
              <a:rPr lang="de-DE" sz="2400" dirty="0" err="1" smtClean="0"/>
              <a:t>inc</a:t>
            </a:r>
            <a:r>
              <a:rPr lang="de-DE" sz="2400" dirty="0" smtClean="0"/>
              <a:t> %</a:t>
            </a:r>
            <a:r>
              <a:rPr lang="de-DE" sz="2400" dirty="0" err="1" smtClean="0"/>
              <a:t>ebp</a:t>
            </a:r>
            <a:endParaRPr lang="de-DE" sz="2400" dirty="0" smtClean="0"/>
          </a:p>
          <a:p>
            <a:r>
              <a:rPr lang="de-DE" sz="2400" dirty="0" err="1" smtClean="0"/>
              <a:t>ret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51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Gadgets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3" y="2438400"/>
            <a:ext cx="8470287" cy="2074648"/>
          </a:xfrm>
        </p:spPr>
      </p:pic>
    </p:spTree>
    <p:extLst>
      <p:ext uri="{BB962C8B-B14F-4D97-AF65-F5344CB8AC3E}">
        <p14:creationId xmlns:p14="http://schemas.microsoft.com/office/powerpoint/2010/main" val="10671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Oriented Programming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7" y="1371600"/>
            <a:ext cx="6537325" cy="51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6822" y="652272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Image By:</a:t>
            </a:r>
            <a:r>
              <a:rPr lang="en-US" altLang="en-US" dirty="0">
                <a:solidFill>
                  <a:schemeClr val="accent2"/>
                </a:solidFill>
              </a:rPr>
              <a:t> Dino Dai </a:t>
            </a:r>
            <a:r>
              <a:rPr lang="en-US" altLang="en-US" dirty="0" err="1">
                <a:solidFill>
                  <a:schemeClr val="accent2"/>
                </a:solidFill>
              </a:rPr>
              <a:t>Zovi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Return-Oriented Shellcode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1" y="1524000"/>
            <a:ext cx="8195909" cy="5105400"/>
          </a:xfrm>
        </p:spPr>
      </p:pic>
    </p:spTree>
    <p:extLst>
      <p:ext uri="{BB962C8B-B14F-4D97-AF65-F5344CB8AC3E}">
        <p14:creationId xmlns:p14="http://schemas.microsoft.com/office/powerpoint/2010/main" val="16329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perpetrated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threats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inflict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harm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exploiting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vulnerabilities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are controlled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countermeasures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94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"/>
          <a:stretch/>
        </p:blipFill>
        <p:spPr>
          <a:xfrm>
            <a:off x="2743200" y="2438400"/>
            <a:ext cx="3484572" cy="3428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96537"/>
            <a:ext cx="52578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 Elimination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Integrity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852" b="58097"/>
          <a:stretch/>
        </p:blipFill>
        <p:spPr>
          <a:xfrm>
            <a:off x="1159625" y="2612967"/>
            <a:ext cx="3200993" cy="2001983"/>
          </a:xfr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42216"/>
          <a:stretch/>
        </p:blipFill>
        <p:spPr>
          <a:xfrm>
            <a:off x="5122025" y="2515985"/>
            <a:ext cx="3183775" cy="28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23" y="2912250"/>
            <a:ext cx="2007418" cy="2598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CFI = Insert Monitors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1752600"/>
            <a:ext cx="3429000" cy="1159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Code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5410634"/>
            <a:ext cx="3429000" cy="12949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Code</a:t>
            </a:r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42216" r="63873"/>
          <a:stretch/>
        </p:blipFill>
        <p:spPr>
          <a:xfrm>
            <a:off x="7848600" y="2617200"/>
            <a:ext cx="1120639" cy="281801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334000" y="3969877"/>
            <a:ext cx="2362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34000" y="4343400"/>
            <a:ext cx="23622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4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Overhead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8229600" cy="2698954"/>
          </a:xfrm>
        </p:spPr>
      </p:pic>
    </p:spTree>
    <p:extLst>
      <p:ext uri="{BB962C8B-B14F-4D97-AF65-F5344CB8AC3E}">
        <p14:creationId xmlns:p14="http://schemas.microsoft.com/office/powerpoint/2010/main" val="2392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Guard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Approximate CFI implementation in Windows 8.1, 10</a:t>
            </a:r>
          </a:p>
          <a:p>
            <a:r>
              <a:rPr lang="en-US" dirty="0" smtClean="0"/>
              <a:t>Jump is valid if it beginning of function</a:t>
            </a:r>
          </a:p>
          <a:p>
            <a:pPr lvl="1"/>
            <a:r>
              <a:rPr lang="en-US" dirty="0" smtClean="0"/>
              <a:t>Granularity: 8 bytes</a:t>
            </a:r>
          </a:p>
          <a:p>
            <a:r>
              <a:rPr lang="en-US" dirty="0" smtClean="0"/>
              <a:t>Check implemented as </a:t>
            </a:r>
            <a:r>
              <a:rPr lang="en-US" dirty="0" smtClean="0"/>
              <a:t>bitmap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3" y="2836050"/>
            <a:ext cx="2007418" cy="2598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19600" y="1676400"/>
            <a:ext cx="3429000" cy="1159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Code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5334434"/>
            <a:ext cx="3429000" cy="12949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Code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705600" y="3886200"/>
            <a:ext cx="685800" cy="7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05600" y="4267200"/>
            <a:ext cx="6858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7467600" y="3473744"/>
          <a:ext cx="1524000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1000"/>
                <a:gridCol w="381000"/>
                <a:gridCol w="381000"/>
                <a:gridCol w="381000"/>
              </a:tblGrid>
              <a:tr h="169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5257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Vulnerabilities by Year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19200" y="1661160"/>
            <a:ext cx="1508760" cy="1402080"/>
            <a:chOff x="838200" y="2895600"/>
            <a:chExt cx="1508760" cy="1402080"/>
          </a:xfrm>
        </p:grpSpPr>
        <p:sp>
          <p:nvSpPr>
            <p:cNvPr id="13" name="Rectangle 12"/>
            <p:cNvSpPr/>
            <p:nvPr/>
          </p:nvSpPr>
          <p:spPr>
            <a:xfrm>
              <a:off x="838200" y="2895600"/>
              <a:ext cx="1508760" cy="1402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62289" y="2917371"/>
              <a:ext cx="1423711" cy="1349829"/>
              <a:chOff x="862289" y="2917371"/>
              <a:chExt cx="1423711" cy="1349829"/>
            </a:xfrm>
            <a:solidFill>
              <a:schemeClr val="bg1"/>
            </a:solidFill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5" t="8917" r="79801" b="71491"/>
              <a:stretch/>
            </p:blipFill>
            <p:spPr>
              <a:xfrm>
                <a:off x="892629" y="2917371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04" t="8917" r="60332" b="71491"/>
              <a:stretch/>
            </p:blipFill>
            <p:spPr>
              <a:xfrm>
                <a:off x="892629" y="3602883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87" t="8666" r="25329" b="71742"/>
              <a:stretch/>
            </p:blipFill>
            <p:spPr>
              <a:xfrm>
                <a:off x="892629" y="3370217"/>
                <a:ext cx="1164771" cy="226423"/>
              </a:xfrm>
              <a:prstGeom prst="rect">
                <a:avLst/>
              </a:prstGeom>
              <a:grpFill/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86" t="8572" r="7250" b="71836"/>
              <a:stretch/>
            </p:blipFill>
            <p:spPr>
              <a:xfrm>
                <a:off x="892629" y="3815964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50" t="8874" r="42386" b="71534"/>
              <a:stretch/>
            </p:blipFill>
            <p:spPr>
              <a:xfrm>
                <a:off x="862289" y="3161165"/>
                <a:ext cx="1393371" cy="226423"/>
              </a:xfrm>
              <a:prstGeom prst="rect">
                <a:avLst/>
              </a:prstGeom>
              <a:grp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43" t="62544" r="25373" b="17864"/>
              <a:stretch/>
            </p:blipFill>
            <p:spPr>
              <a:xfrm>
                <a:off x="892627" y="4040777"/>
                <a:ext cx="1164773" cy="226423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4644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82" y="1269124"/>
            <a:ext cx="5157018" cy="5512676"/>
          </a:xfrm>
        </p:spPr>
      </p:pic>
    </p:spTree>
    <p:extLst>
      <p:ext uri="{BB962C8B-B14F-4D97-AF65-F5344CB8AC3E}">
        <p14:creationId xmlns:p14="http://schemas.microsoft.com/office/powerpoint/2010/main" val="4181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4F81BD"/>
                </a:solidFill>
              </a:rPr>
              <a:t>"bug":  </a:t>
            </a:r>
            <a:r>
              <a:rPr lang="en-US" sz="2400" dirty="0" smtClean="0"/>
              <a:t>suggests something just wandered in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[IEEE 729]</a:t>
            </a:r>
          </a:p>
          <a:p>
            <a:r>
              <a:rPr lang="en-US" sz="2400" dirty="0" smtClean="0">
                <a:solidFill>
                  <a:srgbClr val="4F81BD"/>
                </a:solidFill>
              </a:rPr>
              <a:t>Fault:  </a:t>
            </a:r>
            <a:r>
              <a:rPr lang="en-US" sz="2400" dirty="0" smtClean="0"/>
              <a:t>result of human error in software system</a:t>
            </a:r>
          </a:p>
          <a:p>
            <a:pPr lvl="1"/>
            <a:r>
              <a:rPr lang="en-US" sz="2000" dirty="0" smtClean="0"/>
              <a:t>E.g., implementation doesn't match design, or design doesn't match requirements</a:t>
            </a:r>
          </a:p>
          <a:p>
            <a:pPr lvl="1"/>
            <a:r>
              <a:rPr lang="en-US" sz="2000" dirty="0" smtClean="0"/>
              <a:t>Might never appear to end user</a:t>
            </a:r>
          </a:p>
          <a:p>
            <a:r>
              <a:rPr lang="en-US" sz="2400" dirty="0" smtClean="0">
                <a:solidFill>
                  <a:srgbClr val="4F81BD"/>
                </a:solidFill>
              </a:rPr>
              <a:t>Failure:  </a:t>
            </a:r>
            <a:r>
              <a:rPr lang="en-US" sz="2400" dirty="0" smtClean="0"/>
              <a:t>violation of requirement</a:t>
            </a:r>
          </a:p>
          <a:p>
            <a:pPr lvl="1"/>
            <a:r>
              <a:rPr lang="en-US" sz="2000" dirty="0" smtClean="0"/>
              <a:t>Something goes wrong for end user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883453"/>
            <a:ext cx="2179487" cy="723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ronosPro-Regular"/>
                <a:cs typeface="CronosPro-Regular"/>
              </a:rPr>
              <a:t>Human error</a:t>
            </a:r>
            <a:endParaRPr lang="en-US" dirty="0">
              <a:latin typeface="CronosPro-Regular"/>
              <a:cs typeface="CronosPro-Regula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36687" y="5883453"/>
            <a:ext cx="2885552" cy="723375"/>
            <a:chOff x="2636687" y="5883453"/>
            <a:chExt cx="2885552" cy="723375"/>
          </a:xfrm>
        </p:grpSpPr>
        <p:sp>
          <p:nvSpPr>
            <p:cNvPr id="5" name="Rectangle 4"/>
            <p:cNvSpPr/>
            <p:nvPr/>
          </p:nvSpPr>
          <p:spPr>
            <a:xfrm>
              <a:off x="3342752" y="5883453"/>
              <a:ext cx="2179487" cy="7233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ronosPro-Regular"/>
                  <a:cs typeface="CronosPro-Regular"/>
                </a:rPr>
                <a:t>Fault</a:t>
              </a:r>
              <a:endParaRPr lang="en-US" dirty="0">
                <a:latin typeface="CronosPro-Regular"/>
                <a:cs typeface="CronosPro-Regular"/>
              </a:endParaRPr>
            </a:p>
          </p:txBody>
        </p:sp>
        <p:cxnSp>
          <p:nvCxnSpPr>
            <p:cNvPr id="8" name="Straight Arrow Connector 7"/>
            <p:cNvCxnSpPr>
              <a:stCxn id="4" idx="3"/>
              <a:endCxn id="5" idx="1"/>
            </p:cNvCxnSpPr>
            <p:nvPr/>
          </p:nvCxnSpPr>
          <p:spPr>
            <a:xfrm>
              <a:off x="2636687" y="6245141"/>
              <a:ext cx="7060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522239" y="5883453"/>
            <a:ext cx="2861770" cy="723375"/>
            <a:chOff x="5522239" y="5883453"/>
            <a:chExt cx="2861770" cy="723375"/>
          </a:xfrm>
        </p:grpSpPr>
        <p:sp>
          <p:nvSpPr>
            <p:cNvPr id="6" name="Rectangle 5"/>
            <p:cNvSpPr/>
            <p:nvPr/>
          </p:nvSpPr>
          <p:spPr>
            <a:xfrm>
              <a:off x="6204522" y="5883453"/>
              <a:ext cx="2179487" cy="7233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ronosPro-Regular"/>
                  <a:cs typeface="CronosPro-Regular"/>
                </a:rPr>
                <a:t>Failure</a:t>
              </a:r>
              <a:endParaRPr lang="en-US" dirty="0">
                <a:latin typeface="CronosPro-Regular"/>
                <a:cs typeface="CronosPro-Regular"/>
              </a:endParaRPr>
            </a:p>
          </p:txBody>
        </p:sp>
        <p:cxnSp>
          <p:nvCxnSpPr>
            <p:cNvPr id="10" name="Straight Arrow Connector 9"/>
            <p:cNvCxnSpPr>
              <a:stCxn id="5" idx="3"/>
              <a:endCxn id="6" idx="1"/>
            </p:cNvCxnSpPr>
            <p:nvPr/>
          </p:nvCxnSpPr>
          <p:spPr>
            <a:xfrm>
              <a:off x="5522239" y="6245141"/>
              <a:ext cx="6822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mark2bu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23" y="56999"/>
            <a:ext cx="42862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An unintended aspect of a </a:t>
            </a:r>
            <a:r>
              <a:rPr lang="en-US" dirty="0" smtClean="0">
                <a:solidFill>
                  <a:schemeClr val="tx2"/>
                </a:solidFill>
              </a:rPr>
              <a:t>system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(design</a:t>
            </a:r>
            <a:r>
              <a:rPr lang="en-US" dirty="0">
                <a:solidFill>
                  <a:schemeClr val="tx2"/>
                </a:solidFill>
              </a:rPr>
              <a:t>, implementation, or </a:t>
            </a:r>
            <a:r>
              <a:rPr lang="en-US" dirty="0" smtClean="0">
                <a:solidFill>
                  <a:schemeClr val="tx2"/>
                </a:solidFill>
              </a:rPr>
              <a:t>configuration) </a:t>
            </a:r>
            <a:r>
              <a:rPr lang="en-US" dirty="0">
                <a:solidFill>
                  <a:schemeClr val="tx2"/>
                </a:solidFill>
              </a:rPr>
              <a:t>that can cause the system to do something it shouldn't, or fail to do something it </a:t>
            </a:r>
            <a:r>
              <a:rPr lang="en-US" dirty="0" smtClean="0">
                <a:solidFill>
                  <a:schemeClr val="tx2"/>
                </a:solidFill>
              </a:rPr>
              <a:t>should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/>
              <a:t>E.g., buffer overflows, code injection, cross-site scripting, missing authentication or access control, misconfiguration</a:t>
            </a:r>
          </a:p>
          <a:p>
            <a:r>
              <a:rPr lang="en-US" dirty="0" smtClean="0"/>
              <a:t>National databases:  </a:t>
            </a:r>
            <a:r>
              <a:rPr lang="en-US" dirty="0" smtClean="0">
                <a:hlinkClick r:id="rId2"/>
              </a:rPr>
              <a:t>CVE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NVD</a:t>
            </a:r>
            <a:endParaRPr lang="en-US" dirty="0" smtClean="0"/>
          </a:p>
          <a:p>
            <a:r>
              <a:rPr lang="en-US" dirty="0" smtClean="0"/>
              <a:t>Ignoring vulnerabilities is risky</a:t>
            </a:r>
          </a:p>
          <a:p>
            <a:pPr lvl="1"/>
            <a:r>
              <a:rPr lang="en-US" dirty="0" smtClean="0"/>
              <a:t>Too often:  "no one would/could ever exploit that"</a:t>
            </a:r>
          </a:p>
          <a:p>
            <a:pPr lvl="1"/>
            <a:r>
              <a:rPr lang="en-US" i="1" dirty="0" smtClean="0"/>
              <a:t>Weakest link </a:t>
            </a:r>
            <a:r>
              <a:rPr lang="en-US" dirty="0" smtClean="0"/>
              <a:t>phenomenon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Ass</a:t>
            </a:r>
            <a:r>
              <a:rPr lang="en-US" b="1" dirty="0" smtClean="0">
                <a:solidFill>
                  <a:schemeClr val="accent2"/>
                </a:solidFill>
              </a:rPr>
              <a:t>umptions </a:t>
            </a:r>
            <a:r>
              <a:rPr lang="en-US" b="1" dirty="0" smtClean="0">
                <a:solidFill>
                  <a:schemeClr val="accent2"/>
                </a:solidFill>
              </a:rPr>
              <a:t>are </a:t>
            </a:r>
            <a:r>
              <a:rPr lang="en-US" b="1" dirty="0" smtClean="0">
                <a:solidFill>
                  <a:schemeClr val="accent2"/>
                </a:solidFill>
              </a:rPr>
              <a:t>vulnerabilities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 descr="Broken-Lin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53" y="4606165"/>
            <a:ext cx="3002447" cy="22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Memory: A Quick Review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667000" y="1524000"/>
            <a:ext cx="2286000" cy="1371600"/>
            <a:chOff x="2667000" y="2057400"/>
            <a:chExt cx="2286000" cy="1371600"/>
          </a:xfrm>
        </p:grpSpPr>
        <p:sp>
          <p:nvSpPr>
            <p:cNvPr id="4" name="Rectangle 3"/>
            <p:cNvSpPr/>
            <p:nvPr/>
          </p:nvSpPr>
          <p:spPr>
            <a:xfrm>
              <a:off x="2667000" y="20574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67000" y="25146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67000" y="29718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67000" y="4114800"/>
            <a:ext cx="2286000" cy="914400"/>
            <a:chOff x="2667000" y="2057400"/>
            <a:chExt cx="2286000" cy="914400"/>
          </a:xfrm>
        </p:grpSpPr>
        <p:sp>
          <p:nvSpPr>
            <p:cNvPr id="9" name="Rectangle 8"/>
            <p:cNvSpPr/>
            <p:nvPr/>
          </p:nvSpPr>
          <p:spPr>
            <a:xfrm>
              <a:off x="2667000" y="20574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25146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67000" y="5029200"/>
            <a:ext cx="2286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Globals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67000" y="5791200"/>
            <a:ext cx="2286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5715000" y="1524000"/>
            <a:ext cx="609600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flipV="1">
            <a:off x="5715000" y="3657600"/>
            <a:ext cx="609600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93386" y="16764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Stack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3386" y="41148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Heap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8194" y="630677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0x00000000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3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" y="2036618"/>
            <a:ext cx="7675754" cy="3194050"/>
          </a:xfrm>
        </p:spPr>
      </p:pic>
      <p:sp>
        <p:nvSpPr>
          <p:cNvPr id="5" name="Down Arrow 4"/>
          <p:cNvSpPr/>
          <p:nvPr/>
        </p:nvSpPr>
        <p:spPr>
          <a:xfrm>
            <a:off x="2362200" y="1411106"/>
            <a:ext cx="609600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49493" y="2251407"/>
            <a:ext cx="1954028" cy="12233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2264" y="3956858"/>
            <a:ext cx="1954028" cy="100029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Smashing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794000"/>
            <a:ext cx="7607300" cy="2489200"/>
          </a:xfrm>
        </p:spPr>
      </p:pic>
      <p:sp>
        <p:nvSpPr>
          <p:cNvPr id="5" name="Rectangle 4"/>
          <p:cNvSpPr/>
          <p:nvPr/>
        </p:nvSpPr>
        <p:spPr>
          <a:xfrm>
            <a:off x="3465870" y="3880702"/>
            <a:ext cx="2249129" cy="86032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7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7924800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1676" r="4778" b="6440"/>
          <a:stretch/>
        </p:blipFill>
        <p:spPr>
          <a:xfrm>
            <a:off x="4286249" y="4213766"/>
            <a:ext cx="514351" cy="5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Memory: A Quick Review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667000" y="1524000"/>
            <a:ext cx="2286000" cy="1371600"/>
            <a:chOff x="2667000" y="2057400"/>
            <a:chExt cx="2286000" cy="1371600"/>
          </a:xfrm>
        </p:grpSpPr>
        <p:sp>
          <p:nvSpPr>
            <p:cNvPr id="4" name="Rectangle 3"/>
            <p:cNvSpPr/>
            <p:nvPr/>
          </p:nvSpPr>
          <p:spPr>
            <a:xfrm>
              <a:off x="2667000" y="20574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67000" y="25146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67000" y="29718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67000" y="4114800"/>
            <a:ext cx="2286000" cy="914400"/>
            <a:chOff x="2667000" y="2057400"/>
            <a:chExt cx="2286000" cy="914400"/>
          </a:xfrm>
        </p:grpSpPr>
        <p:sp>
          <p:nvSpPr>
            <p:cNvPr id="9" name="Rectangle 8"/>
            <p:cNvSpPr/>
            <p:nvPr/>
          </p:nvSpPr>
          <p:spPr>
            <a:xfrm>
              <a:off x="2667000" y="20574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2514600"/>
              <a:ext cx="22860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67000" y="5029200"/>
            <a:ext cx="2286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Globals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67000" y="5791200"/>
            <a:ext cx="2286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5715000" y="1524000"/>
            <a:ext cx="609600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flipV="1">
            <a:off x="5715000" y="3657600"/>
            <a:ext cx="609600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93386" y="16764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Stack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3386" y="41148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Heap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8194" y="630677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0x00000000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2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GEoAvjVPqRiXvySsAiw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4969</TotalTime>
  <Words>355</Words>
  <Application>Microsoft Macintosh PowerPoint</Application>
  <PresentationFormat>On-screen Show (4:3)</PresentationFormat>
  <Paragraphs>94</Paragraphs>
  <Slides>26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American Typewriter</vt:lpstr>
      <vt:lpstr>Andale Mono</vt:lpstr>
      <vt:lpstr>Calibri</vt:lpstr>
      <vt:lpstr>Cambria Math</vt:lpstr>
      <vt:lpstr>CronosPro-Regular</vt:lpstr>
      <vt:lpstr>HanziPen SC</vt:lpstr>
      <vt:lpstr>Arial</vt:lpstr>
      <vt:lpstr>Clarity</vt:lpstr>
      <vt:lpstr>Lecture 2: Vulnerabilities</vt:lpstr>
      <vt:lpstr>The Big Picture</vt:lpstr>
      <vt:lpstr>Bugs</vt:lpstr>
      <vt:lpstr>Vulnerability</vt:lpstr>
      <vt:lpstr>Memory: A Quick Review</vt:lpstr>
      <vt:lpstr>The Stack</vt:lpstr>
      <vt:lpstr>Stack Smashing</vt:lpstr>
      <vt:lpstr>Canaries</vt:lpstr>
      <vt:lpstr>Memory: A Quick Review</vt:lpstr>
      <vt:lpstr>The Heap</vt:lpstr>
      <vt:lpstr>Heap Smashing</vt:lpstr>
      <vt:lpstr>Memory Tagging</vt:lpstr>
      <vt:lpstr>Return-into-libc</vt:lpstr>
      <vt:lpstr>Address Space Layout Randomization</vt:lpstr>
      <vt:lpstr>x86</vt:lpstr>
      <vt:lpstr>Return Oriented Programming</vt:lpstr>
      <vt:lpstr>Example Gadgets</vt:lpstr>
      <vt:lpstr>Return Oriented Programming</vt:lpstr>
      <vt:lpstr>Return-Oriented Shellcode</vt:lpstr>
      <vt:lpstr>Gadget Elimination</vt:lpstr>
      <vt:lpstr>Control Flow Integrity</vt:lpstr>
      <vt:lpstr>CFI = Insert Monitors</vt:lpstr>
      <vt:lpstr>CFI Overhead</vt:lpstr>
      <vt:lpstr>Control Flow Guard</vt:lpstr>
      <vt:lpstr>Vulnerabilities by Year</vt:lpstr>
      <vt:lpstr>Vulnerabilities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eleanor@cs.cornell.edu</cp:lastModifiedBy>
  <cp:revision>79</cp:revision>
  <cp:lastPrinted>2018-09-10T23:13:34Z</cp:lastPrinted>
  <dcterms:created xsi:type="dcterms:W3CDTF">2018-01-05T20:19:03Z</dcterms:created>
  <dcterms:modified xsi:type="dcterms:W3CDTF">2018-09-10T23:35:48Z</dcterms:modified>
</cp:coreProperties>
</file>