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Default Extension="doc" ContentType="application/msword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Default Extension="emf" ContentType="image/x-emf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59.xml" ContentType="application/vnd.openxmlformats-officedocument.presentationml.slide+xml"/>
  <Override PartName="/ppt/slides/slide33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7" r:id="rId1"/>
  </p:sldMasterIdLst>
  <p:notesMasterIdLst>
    <p:notesMasterId r:id="rId63"/>
  </p:notesMasterIdLst>
  <p:handoutMasterIdLst>
    <p:handoutMasterId r:id="rId64"/>
  </p:handoutMasterIdLst>
  <p:sldIdLst>
    <p:sldId id="614" r:id="rId2"/>
    <p:sldId id="574" r:id="rId3"/>
    <p:sldId id="618" r:id="rId4"/>
    <p:sldId id="577" r:id="rId5"/>
    <p:sldId id="620" r:id="rId6"/>
    <p:sldId id="619" r:id="rId7"/>
    <p:sldId id="621" r:id="rId8"/>
    <p:sldId id="622" r:id="rId9"/>
    <p:sldId id="626" r:id="rId10"/>
    <p:sldId id="632" r:id="rId11"/>
    <p:sldId id="627" r:id="rId12"/>
    <p:sldId id="581" r:id="rId13"/>
    <p:sldId id="628" r:id="rId14"/>
    <p:sldId id="583" r:id="rId15"/>
    <p:sldId id="629" r:id="rId16"/>
    <p:sldId id="633" r:id="rId17"/>
    <p:sldId id="630" r:id="rId18"/>
    <p:sldId id="584" r:id="rId19"/>
    <p:sldId id="585" r:id="rId20"/>
    <p:sldId id="634" r:id="rId21"/>
    <p:sldId id="623" r:id="rId22"/>
    <p:sldId id="615" r:id="rId23"/>
    <p:sldId id="624" r:id="rId24"/>
    <p:sldId id="625" r:id="rId25"/>
    <p:sldId id="598" r:id="rId26"/>
    <p:sldId id="587" r:id="rId27"/>
    <p:sldId id="635" r:id="rId28"/>
    <p:sldId id="589" r:id="rId29"/>
    <p:sldId id="636" r:id="rId30"/>
    <p:sldId id="590" r:id="rId31"/>
    <p:sldId id="591" r:id="rId32"/>
    <p:sldId id="637" r:id="rId33"/>
    <p:sldId id="592" r:id="rId34"/>
    <p:sldId id="593" r:id="rId35"/>
    <p:sldId id="599" r:id="rId36"/>
    <p:sldId id="638" r:id="rId37"/>
    <p:sldId id="600" r:id="rId38"/>
    <p:sldId id="639" r:id="rId39"/>
    <p:sldId id="640" r:id="rId40"/>
    <p:sldId id="601" r:id="rId41"/>
    <p:sldId id="602" r:id="rId42"/>
    <p:sldId id="604" r:id="rId43"/>
    <p:sldId id="477" r:id="rId44"/>
    <p:sldId id="478" r:id="rId45"/>
    <p:sldId id="641" r:id="rId46"/>
    <p:sldId id="479" r:id="rId47"/>
    <p:sldId id="642" r:id="rId48"/>
    <p:sldId id="606" r:id="rId49"/>
    <p:sldId id="643" r:id="rId50"/>
    <p:sldId id="607" r:id="rId51"/>
    <p:sldId id="608" r:id="rId52"/>
    <p:sldId id="644" r:id="rId53"/>
    <p:sldId id="609" r:id="rId54"/>
    <p:sldId id="645" r:id="rId55"/>
    <p:sldId id="610" r:id="rId56"/>
    <p:sldId id="646" r:id="rId57"/>
    <p:sldId id="481" r:id="rId58"/>
    <p:sldId id="611" r:id="rId59"/>
    <p:sldId id="612" r:id="rId60"/>
    <p:sldId id="613" r:id="rId61"/>
    <p:sldId id="567" r:id="rId6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40508"/>
    <a:srgbClr val="F4F3EB"/>
    <a:srgbClr val="F0EEEB"/>
    <a:srgbClr val="00A000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703" autoAdjust="0"/>
    <p:restoredTop sz="94660" autoAdjust="0"/>
  </p:normalViewPr>
  <p:slideViewPr>
    <p:cSldViewPr>
      <p:cViewPr>
        <p:scale>
          <a:sx n="100" d="100"/>
          <a:sy n="100" d="100"/>
        </p:scale>
        <p:origin x="-100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notesMaster" Target="notesMasters/notes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tableStyles" Target="tableStyle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printerSettings" Target="printerSettings/printerSettings1.bin"/><Relationship Id="rId67" Type="http://schemas.openxmlformats.org/officeDocument/2006/relationships/viewProps" Target="viewProp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theme" Target="theme/theme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fld id="{7F5C3994-4885-9D48-8269-A8A44E42B7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42E9B4-9D91-B843-9E13-46FBDFE84E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35" tIns="47617" rIns="95235" bIns="47617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fld id="{2FF522E6-1862-EC43-909E-06F202FCA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AD883-F6B4-C544-9632-F2CE3559D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ACA88-3585-224D-82EE-7119AD0F0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BFE69-833E-F742-A016-3BE173B02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2F27F-1C28-464F-A904-187F20A86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B1D2D-23D8-554E-8C22-2D1F5A68D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C5ECA-895C-DD49-9CD2-6F628C19B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D27DE-9C59-2449-8538-9E174FE65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320B4-4D11-C440-B524-761A5F7C1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D87EA-88E6-3745-AA72-4302C4FE0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24884-8D3E-EA46-87A6-4B1E9263E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274B9-8E19-DE45-A76B-907CE8870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1" charset="0"/>
              </a:defRPr>
            </a:lvl1pPr>
          </a:lstStyle>
          <a:p>
            <a:fld id="{02BC48B7-646A-5E48-BC7A-AE516D054E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Arial" pitchFamily="-11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3.doc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4.doc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3" Type="http://schemas.openxmlformats.org/officeDocument/2006/relationships/oleObject" Target="../embeddings/Microsoft_Word_97_-_2004_Document5.doc"/><Relationship Id="rId1" Type="http://schemas.openxmlformats.org/officeDocument/2006/relationships/vmlDrawing" Target="../drawings/vmlDrawing5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Microsoft_Word_97_-_2004_Document6.doc"/><Relationship Id="rId1" Type="http://schemas.openxmlformats.org/officeDocument/2006/relationships/vmlDrawing" Target="../drawings/vmlDrawing6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Index </a:t>
            </a:r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Compression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cs160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2009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lecture5-indexcompression.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62050"/>
          </a:xfrm>
        </p:spPr>
        <p:txBody>
          <a:bodyPr/>
          <a:lstStyle/>
          <a:p>
            <a:r>
              <a:rPr lang="en-US" sz="4000" b="0" dirty="0" smtClean="0"/>
              <a:t>How does the vocabulary size grow with the size of the corpus?</a:t>
            </a:r>
            <a:endParaRPr lang="en-US" sz="4000" b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3334" y="1905000"/>
            <a:ext cx="5719466" cy="4500265"/>
            <a:chOff x="1290934" y="1905000"/>
            <a:chExt cx="5719466" cy="4500265"/>
          </a:xfrm>
        </p:grpSpPr>
        <p:sp>
          <p:nvSpPr>
            <p:cNvPr id="7" name="TextBox 6"/>
            <p:cNvSpPr txBox="1"/>
            <p:nvPr/>
          </p:nvSpPr>
          <p:spPr>
            <a:xfrm>
              <a:off x="2435466" y="5943600"/>
              <a:ext cx="3584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number of documents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36199" y="3457597"/>
              <a:ext cx="2571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vocabulary size</a:t>
              </a: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133600" y="2133600"/>
              <a:ext cx="4419600" cy="3657600"/>
            </a:xfrm>
            <a:custGeom>
              <a:avLst/>
              <a:gdLst>
                <a:gd name="connsiteX0" fmla="*/ 0 w 3581400"/>
                <a:gd name="connsiteY0" fmla="*/ 2755900 h 2755900"/>
                <a:gd name="connsiteX1" fmla="*/ 635000 w 3581400"/>
                <a:gd name="connsiteY1" fmla="*/ 685800 h 2755900"/>
                <a:gd name="connsiteX2" fmla="*/ 3581400 w 3581400"/>
                <a:gd name="connsiteY2" fmla="*/ 0 h 275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81400" h="2755900">
                  <a:moveTo>
                    <a:pt x="0" y="2755900"/>
                  </a:moveTo>
                  <a:cubicBezTo>
                    <a:pt x="19050" y="1950508"/>
                    <a:pt x="38100" y="1145117"/>
                    <a:pt x="635000" y="685800"/>
                  </a:cubicBezTo>
                  <a:cubicBezTo>
                    <a:pt x="1231900" y="226483"/>
                    <a:pt x="3581400" y="0"/>
                    <a:pt x="3581400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33600" y="1905000"/>
              <a:ext cx="4876800" cy="388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62050"/>
          </a:xfrm>
        </p:spPr>
        <p:txBody>
          <a:bodyPr/>
          <a:lstStyle/>
          <a:p>
            <a:r>
              <a:rPr lang="en-US" sz="4000" b="0" dirty="0" smtClean="0"/>
              <a:t>How does the vocabulary size grow with the size of the corpus?</a:t>
            </a:r>
            <a:endParaRPr lang="en-US" sz="4000" b="0" dirty="0"/>
          </a:p>
        </p:txBody>
      </p:sp>
      <p:pic>
        <p:nvPicPr>
          <p:cNvPr id="16387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1676400"/>
            <a:ext cx="4860925" cy="4487862"/>
          </a:xfrm>
        </p:spPr>
      </p:pic>
      <p:sp>
        <p:nvSpPr>
          <p:cNvPr id="7" name="TextBox 6"/>
          <p:cNvSpPr txBox="1"/>
          <p:nvPr/>
        </p:nvSpPr>
        <p:spPr>
          <a:xfrm>
            <a:off x="1752600" y="6248400"/>
            <a:ext cx="503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number of documents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38195" y="3457597"/>
            <a:ext cx="402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vocabulary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Heaps’ law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810000"/>
          </a:xfrm>
        </p:spPr>
        <p:txBody>
          <a:bodyPr/>
          <a:lstStyle/>
          <a:p>
            <a:r>
              <a:rPr lang="en-US" sz="2400" dirty="0" smtClean="0"/>
              <a:t>Typical </a:t>
            </a:r>
            <a:r>
              <a:rPr lang="en-US" sz="2400" dirty="0"/>
              <a:t>values: 30 ≤ </a:t>
            </a:r>
            <a:r>
              <a:rPr lang="en-US" sz="2400" i="1" dirty="0" err="1"/>
              <a:t>k</a:t>
            </a:r>
            <a:r>
              <a:rPr lang="en-US" sz="2400" dirty="0"/>
              <a:t> ≤ 100 and </a:t>
            </a:r>
            <a:r>
              <a:rPr lang="en-US" sz="2400" i="1" dirty="0" err="1"/>
              <a:t>b</a:t>
            </a:r>
            <a:r>
              <a:rPr lang="en-US" sz="2400" dirty="0"/>
              <a:t> ≈ 0.5.</a:t>
            </a:r>
            <a:endParaRPr lang="en-US" sz="2400" dirty="0" smtClean="0"/>
          </a:p>
          <a:p>
            <a:r>
              <a:rPr lang="en-US" sz="2400" dirty="0" smtClean="0"/>
              <a:t>Does this explain the plot we saw before?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What does this say about the vocabulary size as we increase the number of documents?</a:t>
            </a:r>
          </a:p>
          <a:p>
            <a:pPr lvl="1"/>
            <a:r>
              <a:rPr lang="en-US" sz="2000" dirty="0" smtClean="0"/>
              <a:t>there are almost always new words to be seen: increasing the number of documents increases the vocabulary size</a:t>
            </a:r>
          </a:p>
          <a:p>
            <a:pPr lvl="1"/>
            <a:r>
              <a:rPr lang="en-US" sz="2000" dirty="0" smtClean="0"/>
              <a:t>to get a linear increase in </a:t>
            </a:r>
            <a:r>
              <a:rPr lang="en-US" sz="2000" dirty="0" err="1" smtClean="0"/>
              <a:t>vocab</a:t>
            </a:r>
            <a:r>
              <a:rPr lang="en-US" sz="2000" dirty="0" smtClean="0"/>
              <a:t> size, need to add exponential number of documents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600200"/>
            <a:ext cx="49875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Vocab</a:t>
            </a:r>
            <a:r>
              <a:rPr lang="en-US" sz="3200" dirty="0" smtClean="0">
                <a:solidFill>
                  <a:srgbClr val="0000FF"/>
                </a:solidFill>
              </a:rPr>
              <a:t> size = </a:t>
            </a:r>
            <a:r>
              <a:rPr lang="en-US" sz="3200" dirty="0" err="1" smtClean="0">
                <a:solidFill>
                  <a:srgbClr val="0000FF"/>
                </a:solidFill>
              </a:rPr>
              <a:t>k</a:t>
            </a:r>
            <a:r>
              <a:rPr lang="en-US" sz="3200" dirty="0" smtClean="0">
                <a:solidFill>
                  <a:srgbClr val="0000FF"/>
                </a:solidFill>
              </a:rPr>
              <a:t> (</a:t>
            </a:r>
            <a:r>
              <a:rPr lang="en-US" sz="3200" dirty="0" err="1" smtClean="0">
                <a:solidFill>
                  <a:srgbClr val="0000FF"/>
                </a:solidFill>
              </a:rPr>
              <a:t>tokens)</a:t>
            </a:r>
            <a:r>
              <a:rPr lang="en-US" sz="3200" baseline="30000" dirty="0" err="1" smtClean="0">
                <a:solidFill>
                  <a:srgbClr val="0000FF"/>
                </a:solidFill>
              </a:rPr>
              <a:t>b</a:t>
            </a:r>
            <a:endParaRPr lang="en-US" sz="3200" baseline="30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2931" y="2234624"/>
            <a:ext cx="18586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M = </a:t>
            </a:r>
            <a:r>
              <a:rPr lang="en-US" sz="3200" dirty="0" err="1" smtClean="0">
                <a:solidFill>
                  <a:srgbClr val="0000FF"/>
                </a:solidFill>
              </a:rPr>
              <a:t>k</a:t>
            </a:r>
            <a:r>
              <a:rPr lang="en-US" sz="3200" dirty="0" smtClean="0">
                <a:solidFill>
                  <a:srgbClr val="0000FF"/>
                </a:solidFill>
              </a:rPr>
              <a:t> T</a:t>
            </a:r>
            <a:r>
              <a:rPr lang="en-US" sz="3200" baseline="30000" dirty="0" smtClean="0">
                <a:solidFill>
                  <a:srgbClr val="0000FF"/>
                </a:solidFill>
              </a:rPr>
              <a:t>b</a:t>
            </a:r>
            <a:endParaRPr lang="en-US" sz="3200" baseline="30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810000"/>
            <a:ext cx="47404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log M= log </a:t>
            </a:r>
            <a:r>
              <a:rPr lang="en-US" sz="3200" dirty="0" err="1" smtClean="0">
                <a:solidFill>
                  <a:srgbClr val="0000FF"/>
                </a:solidFill>
              </a:rPr>
              <a:t>k</a:t>
            </a:r>
            <a:r>
              <a:rPr lang="en-US" sz="3200" smtClean="0">
                <a:solidFill>
                  <a:srgbClr val="0000FF"/>
                </a:solidFill>
              </a:rPr>
              <a:t> + b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log(T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  <a:endParaRPr lang="en-US" sz="3200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62050"/>
          </a:xfrm>
        </p:spPr>
        <p:txBody>
          <a:bodyPr/>
          <a:lstStyle/>
          <a:p>
            <a:r>
              <a:rPr lang="en-US" sz="4000" b="0" dirty="0" smtClean="0"/>
              <a:t>How does the vocabulary size grow with the size of the corpus?</a:t>
            </a:r>
            <a:endParaRPr lang="en-US" sz="4000" b="0" dirty="0"/>
          </a:p>
        </p:txBody>
      </p:sp>
      <p:pic>
        <p:nvPicPr>
          <p:cNvPr id="16387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599" y="1676400"/>
            <a:ext cx="4860925" cy="4487862"/>
          </a:xfrm>
        </p:spPr>
      </p:pic>
      <p:sp>
        <p:nvSpPr>
          <p:cNvPr id="7" name="TextBox 6"/>
          <p:cNvSpPr txBox="1"/>
          <p:nvPr/>
        </p:nvSpPr>
        <p:spPr>
          <a:xfrm>
            <a:off x="914399" y="6248400"/>
            <a:ext cx="503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number of documents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476396" y="3457597"/>
            <a:ext cx="402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vocabulary size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5867400" y="1600200"/>
            <a:ext cx="29321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0.49 log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+ 1.64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best least squares fit.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1.64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0.49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2000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1.64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≈ 44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0.49.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9906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752600"/>
          </a:xfrm>
        </p:spPr>
        <p:txBody>
          <a:bodyPr/>
          <a:lstStyle/>
          <a:p>
            <a:r>
              <a:rPr lang="en-US" sz="3200" dirty="0" smtClean="0"/>
              <a:t>How do token normalization techniques and similar efforts like spelling correction interact with Heaps’ law?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Heaps’ law and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we’re talking about index compression, i.e. reducing the memory requirement for storing the index</a:t>
            </a:r>
          </a:p>
          <a:p>
            <a:r>
              <a:rPr lang="en-US" dirty="0" smtClean="0"/>
              <a:t>What implications does Heaps’ law have for compression?</a:t>
            </a:r>
          </a:p>
          <a:p>
            <a:pPr lvl="1"/>
            <a:r>
              <a:rPr lang="en-US" dirty="0" smtClean="0"/>
              <a:t>Dictionary sizes will continue to increase</a:t>
            </a:r>
          </a:p>
          <a:p>
            <a:pPr lvl="1"/>
            <a:r>
              <a:rPr lang="en-US" dirty="0" smtClean="0"/>
              <a:t>Dictionaries can be very large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z="3600" b="0" dirty="0" smtClean="0"/>
              <a:t>How does a word’s frequency relate to it’s frequency rank?</a:t>
            </a:r>
            <a:endParaRPr lang="en-US" sz="3600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90937" y="1905000"/>
            <a:ext cx="5719463" cy="4500265"/>
            <a:chOff x="1290937" y="1905000"/>
            <a:chExt cx="5719463" cy="4500265"/>
          </a:xfrm>
        </p:grpSpPr>
        <p:sp>
          <p:nvSpPr>
            <p:cNvPr id="7" name="TextBox 6"/>
            <p:cNvSpPr txBox="1"/>
            <p:nvPr/>
          </p:nvSpPr>
          <p:spPr>
            <a:xfrm>
              <a:off x="2435466" y="5943600"/>
              <a:ext cx="35317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word’s frequency rank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68863" y="3457597"/>
              <a:ext cx="2505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word frequency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33600" y="1905000"/>
              <a:ext cx="4876800" cy="388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133600" y="1943100"/>
              <a:ext cx="4152900" cy="3556000"/>
            </a:xfrm>
            <a:custGeom>
              <a:avLst/>
              <a:gdLst>
                <a:gd name="connsiteX0" fmla="*/ 38100 w 4152900"/>
                <a:gd name="connsiteY0" fmla="*/ 0 h 3556000"/>
                <a:gd name="connsiteX1" fmla="*/ 685800 w 4152900"/>
                <a:gd name="connsiteY1" fmla="*/ 2781300 h 3556000"/>
                <a:gd name="connsiteX2" fmla="*/ 4152900 w 4152900"/>
                <a:gd name="connsiteY2" fmla="*/ 3556000 h 35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52900" h="3556000">
                  <a:moveTo>
                    <a:pt x="38100" y="0"/>
                  </a:moveTo>
                  <a:cubicBezTo>
                    <a:pt x="19050" y="1094316"/>
                    <a:pt x="0" y="2188633"/>
                    <a:pt x="685800" y="2781300"/>
                  </a:cubicBezTo>
                  <a:cubicBezTo>
                    <a:pt x="1371600" y="3373967"/>
                    <a:pt x="4152900" y="3556000"/>
                    <a:pt x="4152900" y="355600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does a word’s frequency relate to it’s frequency rank?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52600"/>
            <a:ext cx="4498564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6096000"/>
            <a:ext cx="398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frequency rank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137" y="3432135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frequency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Zipf’s law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3429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natural language, there are a few very frequent terms and very many very rare </a:t>
            </a:r>
            <a:r>
              <a:rPr lang="en-US" dirty="0" smtClean="0"/>
              <a:t>terms</a:t>
            </a:r>
          </a:p>
          <a:p>
            <a:r>
              <a:rPr lang="en-US" dirty="0" err="1"/>
              <a:t>Zipf’s</a:t>
            </a:r>
            <a:r>
              <a:rPr lang="en-US" dirty="0"/>
              <a:t> law: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most frequent term has frequency proportional to 1/</a:t>
            </a:r>
            <a:r>
              <a:rPr lang="en-US" i="1" dirty="0"/>
              <a:t>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err="1" smtClean="0"/>
              <a:t>c</a:t>
            </a:r>
            <a:r>
              <a:rPr lang="en-US" dirty="0" smtClean="0"/>
              <a:t> is a constant</a:t>
            </a: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9800" y="3657600"/>
            <a:ext cx="34732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frequency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∝ </a:t>
            </a:r>
            <a:r>
              <a:rPr lang="en-US" sz="3200" dirty="0" err="1" smtClean="0">
                <a:solidFill>
                  <a:srgbClr val="0000FF"/>
                </a:solidFill>
              </a:rPr>
              <a:t>c/i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435024"/>
            <a:ext cx="716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log(frequency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) </a:t>
            </a:r>
            <a:r>
              <a:rPr lang="en-US" sz="3200" dirty="0" smtClean="0">
                <a:solidFill>
                  <a:srgbClr val="0000FF"/>
                </a:solidFill>
              </a:rPr>
              <a:t>∝ log </a:t>
            </a:r>
            <a:r>
              <a:rPr lang="en-US" sz="3200" dirty="0" err="1" smtClean="0">
                <a:solidFill>
                  <a:srgbClr val="0000FF"/>
                </a:solidFill>
              </a:rPr>
              <a:t>c</a:t>
            </a:r>
            <a:r>
              <a:rPr lang="en-US" sz="3200" dirty="0" smtClean="0">
                <a:solidFill>
                  <a:srgbClr val="0000FF"/>
                </a:solidFill>
              </a:rPr>
              <a:t> – log </a:t>
            </a:r>
            <a:r>
              <a:rPr lang="en-US" sz="32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</a:t>
            </a:r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the most frequent term (</a:t>
            </a:r>
            <a:r>
              <a:rPr lang="en-US" sz="2800" i="1" dirty="0">
                <a:solidFill>
                  <a:srgbClr val="FF0000"/>
                </a:solidFill>
              </a:rPr>
              <a:t>the</a:t>
            </a:r>
            <a:r>
              <a:rPr lang="en-US" sz="2800" dirty="0"/>
              <a:t>) occurs cf</a:t>
            </a:r>
            <a:r>
              <a:rPr lang="en-US" sz="2800" i="1" baseline="-25000" dirty="0"/>
              <a:t>1</a:t>
            </a:r>
            <a:r>
              <a:rPr lang="en-US" sz="2800" dirty="0"/>
              <a:t> </a:t>
            </a:r>
            <a:r>
              <a:rPr lang="en-US" sz="2800" dirty="0" smtClean="0"/>
              <a:t>times</a:t>
            </a:r>
            <a:r>
              <a:rPr lang="en-US" dirty="0" smtClean="0"/>
              <a:t>, how often do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most frequent occur?</a:t>
            </a:r>
          </a:p>
          <a:p>
            <a:pPr lvl="1"/>
            <a:r>
              <a:rPr lang="en-US" dirty="0"/>
              <a:t>then the second most frequent term (</a:t>
            </a:r>
            <a:r>
              <a:rPr lang="en-US" i="1" dirty="0">
                <a:solidFill>
                  <a:srgbClr val="FF0000"/>
                </a:solidFill>
              </a:rPr>
              <a:t>of</a:t>
            </a:r>
            <a:r>
              <a:rPr lang="en-US" dirty="0"/>
              <a:t>) occurs cf</a:t>
            </a:r>
            <a:r>
              <a:rPr lang="en-US" i="1" baseline="-25000" dirty="0"/>
              <a:t>1</a:t>
            </a:r>
            <a:r>
              <a:rPr lang="en-US" dirty="0"/>
              <a:t>/2 times</a:t>
            </a:r>
          </a:p>
          <a:p>
            <a:pPr lvl="1"/>
            <a:r>
              <a:rPr lang="en-US" dirty="0"/>
              <a:t>the third most frequent term (</a:t>
            </a:r>
            <a:r>
              <a:rPr lang="en-US" i="1" dirty="0">
                <a:solidFill>
                  <a:srgbClr val="FF0000"/>
                </a:solidFill>
              </a:rPr>
              <a:t>and</a:t>
            </a:r>
            <a:r>
              <a:rPr lang="en-US" dirty="0"/>
              <a:t>) occurs cf</a:t>
            </a:r>
            <a:r>
              <a:rPr lang="en-US" i="1" baseline="-25000" dirty="0"/>
              <a:t>1</a:t>
            </a:r>
            <a:r>
              <a:rPr lang="en-US" dirty="0"/>
              <a:t>/3 times …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we’re counting the number of words in a given frequency range, lowering the frequency band linearly results in an exponential increase in the number of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2</a:t>
            </a:r>
          </a:p>
          <a:p>
            <a:r>
              <a:rPr lang="en-US" dirty="0" smtClean="0"/>
              <a:t>Assignment 1</a:t>
            </a:r>
          </a:p>
          <a:p>
            <a:r>
              <a:rPr lang="en-US" dirty="0" smtClean="0"/>
              <a:t>Assignment 2</a:t>
            </a:r>
          </a:p>
          <a:p>
            <a:pPr lvl="1"/>
            <a:r>
              <a:rPr lang="en-US" dirty="0" smtClean="0"/>
              <a:t>Pair programming?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 and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/>
          <a:lstStyle/>
          <a:p>
            <a:r>
              <a:rPr lang="en-US" dirty="0" smtClean="0"/>
              <a:t>What implications does </a:t>
            </a:r>
            <a:r>
              <a:rPr lang="en-US" dirty="0" err="1" smtClean="0"/>
              <a:t>Zipf’s</a:t>
            </a:r>
            <a:r>
              <a:rPr lang="en-US" dirty="0" smtClean="0"/>
              <a:t> law have for compression?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0" y="2775978"/>
            <a:ext cx="4432756" cy="3651135"/>
            <a:chOff x="1261539" y="1905000"/>
            <a:chExt cx="5766130" cy="4535638"/>
          </a:xfrm>
        </p:grpSpPr>
        <p:sp>
          <p:nvSpPr>
            <p:cNvPr id="5" name="TextBox 4"/>
            <p:cNvSpPr txBox="1"/>
            <p:nvPr/>
          </p:nvSpPr>
          <p:spPr>
            <a:xfrm>
              <a:off x="2435466" y="5943600"/>
              <a:ext cx="4592203" cy="497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word’s frequency rank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80464" y="3877524"/>
              <a:ext cx="3404469" cy="520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word frequency</a:t>
              </a:r>
              <a:endParaRPr lang="en-US" sz="20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33600" y="1905000"/>
              <a:ext cx="4876800" cy="388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133600" y="1943100"/>
              <a:ext cx="4152900" cy="3556000"/>
            </a:xfrm>
            <a:custGeom>
              <a:avLst/>
              <a:gdLst>
                <a:gd name="connsiteX0" fmla="*/ 38100 w 4152900"/>
                <a:gd name="connsiteY0" fmla="*/ 0 h 3556000"/>
                <a:gd name="connsiteX1" fmla="*/ 685800 w 4152900"/>
                <a:gd name="connsiteY1" fmla="*/ 2781300 h 3556000"/>
                <a:gd name="connsiteX2" fmla="*/ 4152900 w 4152900"/>
                <a:gd name="connsiteY2" fmla="*/ 3556000 h 35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52900" h="3556000">
                  <a:moveTo>
                    <a:pt x="38100" y="0"/>
                  </a:moveTo>
                  <a:cubicBezTo>
                    <a:pt x="19050" y="1094316"/>
                    <a:pt x="0" y="2188633"/>
                    <a:pt x="685800" y="2781300"/>
                  </a:cubicBezTo>
                  <a:cubicBezTo>
                    <a:pt x="1371600" y="3373967"/>
                    <a:pt x="4152900" y="3556000"/>
                    <a:pt x="4152900" y="355600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308556" y="2819400"/>
            <a:ext cx="609600" cy="3048000"/>
          </a:xfrm>
          <a:prstGeom prst="rect">
            <a:avLst/>
          </a:prstGeom>
          <a:solidFill>
            <a:srgbClr val="CC0000">
              <a:alpha val="2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8001" y="2857500"/>
            <a:ext cx="340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terms will occur </a:t>
            </a:r>
            <a:r>
              <a:rPr lang="en-US" b="1" dirty="0" smtClean="0"/>
              <a:t>very</a:t>
            </a:r>
            <a:r>
              <a:rPr lang="en-US" dirty="0" smtClean="0"/>
              <a:t> frequently in positional postings lists</a:t>
            </a:r>
          </a:p>
          <a:p>
            <a:endParaRPr lang="en-US" dirty="0" smtClean="0"/>
          </a:p>
          <a:p>
            <a:r>
              <a:rPr lang="en-US" dirty="0" smtClean="0"/>
              <a:t>Dealing with these  well can drastically reduce the index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n"/>
              <a:defRPr/>
            </a:pPr>
            <a:r>
              <a:rPr lang="en-US" dirty="0" smtClean="0"/>
              <a:t>Compression techniques attempt to decrease the space required to store an index</a:t>
            </a:r>
          </a:p>
          <a:p>
            <a:pPr>
              <a:buFont typeface="Wingdings" pitchFamily="-65" charset="2"/>
              <a:buChar char="n"/>
              <a:defRPr/>
            </a:pPr>
            <a:endParaRPr lang="en-US" dirty="0" smtClean="0"/>
          </a:p>
          <a:p>
            <a:pPr>
              <a:buFont typeface="Wingdings" pitchFamily="-65" charset="2"/>
              <a:buChar char="n"/>
              <a:defRPr/>
            </a:pPr>
            <a:r>
              <a:rPr lang="en-US" dirty="0" smtClean="0"/>
              <a:t>What other benefits does compression have?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dirty="0" smtClean="0"/>
              <a:t>Keep </a:t>
            </a:r>
            <a:r>
              <a:rPr lang="en-US" dirty="0" smtClean="0"/>
              <a:t>more stuff in memory (increases speed)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dirty="0" smtClean="0"/>
              <a:t>Increase data transfer from disk to memory</a:t>
            </a:r>
          </a:p>
          <a:p>
            <a:pPr lvl="2">
              <a:buFont typeface="Wingdings" pitchFamily="-65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[read compressed data and decompress] is faster than [read uncompressed data]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-65" charset="2"/>
              <a:buChar char="n"/>
              <a:defRPr/>
            </a:pPr>
            <a:r>
              <a:rPr lang="en-US" dirty="0" smtClean="0"/>
              <a:t>What does this assume?</a:t>
            </a:r>
          </a:p>
          <a:p>
            <a:pPr lvl="3">
              <a:buFont typeface="Wingdings" pitchFamily="-65" charset="2"/>
              <a:buChar char="n"/>
              <a:defRPr/>
            </a:pPr>
            <a:r>
              <a:rPr lang="en-US" dirty="0" smtClean="0"/>
              <a:t>Decompression </a:t>
            </a:r>
            <a:r>
              <a:rPr lang="en-US" dirty="0" smtClean="0"/>
              <a:t>algorithms are fast</a:t>
            </a:r>
          </a:p>
          <a:p>
            <a:pPr lvl="3">
              <a:buFont typeface="Wingdings" pitchFamily="-65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True of the decompression algorithms we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index</a:t>
            </a:r>
            <a:endParaRPr lang="en-US" dirty="0"/>
          </a:p>
        </p:txBody>
      </p:sp>
      <p:sp>
        <p:nvSpPr>
          <p:cNvPr id="4" name="Text Box 2080"/>
          <p:cNvSpPr txBox="1">
            <a:spLocks noChangeArrowheads="1"/>
          </p:cNvSpPr>
          <p:nvPr/>
        </p:nvSpPr>
        <p:spPr bwMode="auto">
          <a:xfrm>
            <a:off x="1219200" y="2667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1</a:t>
            </a:r>
          </a:p>
        </p:txBody>
      </p:sp>
      <p:sp>
        <p:nvSpPr>
          <p:cNvPr id="5" name="Text Box 2081"/>
          <p:cNvSpPr txBox="1">
            <a:spLocks noChangeArrowheads="1"/>
          </p:cNvSpPr>
          <p:nvPr/>
        </p:nvSpPr>
        <p:spPr bwMode="auto">
          <a:xfrm>
            <a:off x="1219200" y="3048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2</a:t>
            </a:r>
          </a:p>
        </p:txBody>
      </p:sp>
      <p:sp>
        <p:nvSpPr>
          <p:cNvPr id="6" name="Text Box 2081"/>
          <p:cNvSpPr txBox="1">
            <a:spLocks noChangeArrowheads="1"/>
          </p:cNvSpPr>
          <p:nvPr/>
        </p:nvSpPr>
        <p:spPr bwMode="auto">
          <a:xfrm>
            <a:off x="1219200" y="44958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n</a:t>
            </a:r>
          </a:p>
        </p:txBody>
      </p:sp>
      <p:sp>
        <p:nvSpPr>
          <p:cNvPr id="7" name="Rectangle 82"/>
          <p:cNvSpPr>
            <a:spLocks noChangeArrowheads="1"/>
          </p:cNvSpPr>
          <p:nvPr/>
        </p:nvSpPr>
        <p:spPr bwMode="auto">
          <a:xfrm>
            <a:off x="2133600" y="2667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Line 83"/>
          <p:cNvSpPr>
            <a:spLocks noChangeShapeType="1"/>
          </p:cNvSpPr>
          <p:nvPr/>
        </p:nvSpPr>
        <p:spPr bwMode="auto">
          <a:xfrm>
            <a:off x="23622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auto">
          <a:xfrm>
            <a:off x="2590800" y="2667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Line 85"/>
          <p:cNvSpPr>
            <a:spLocks noChangeShapeType="1"/>
          </p:cNvSpPr>
          <p:nvPr/>
        </p:nvSpPr>
        <p:spPr bwMode="auto">
          <a:xfrm>
            <a:off x="2819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6"/>
          <p:cNvSpPr>
            <a:spLocks noChangeArrowheads="1"/>
          </p:cNvSpPr>
          <p:nvPr/>
        </p:nvSpPr>
        <p:spPr bwMode="auto">
          <a:xfrm>
            <a:off x="2133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Line 87"/>
          <p:cNvSpPr>
            <a:spLocks noChangeShapeType="1"/>
          </p:cNvSpPr>
          <p:nvPr/>
        </p:nvSpPr>
        <p:spPr bwMode="auto">
          <a:xfrm>
            <a:off x="23622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8"/>
          <p:cNvSpPr>
            <a:spLocks noChangeArrowheads="1"/>
          </p:cNvSpPr>
          <p:nvPr/>
        </p:nvSpPr>
        <p:spPr bwMode="auto">
          <a:xfrm>
            <a:off x="25908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Line 89"/>
          <p:cNvSpPr>
            <a:spLocks noChangeShapeType="1"/>
          </p:cNvSpPr>
          <p:nvPr/>
        </p:nvSpPr>
        <p:spPr bwMode="auto">
          <a:xfrm>
            <a:off x="2819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Line 91"/>
          <p:cNvSpPr>
            <a:spLocks noChangeShapeType="1"/>
          </p:cNvSpPr>
          <p:nvPr/>
        </p:nvSpPr>
        <p:spPr bwMode="auto">
          <a:xfrm>
            <a:off x="23622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590800" y="4572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Line 93"/>
          <p:cNvSpPr>
            <a:spLocks noChangeShapeType="1"/>
          </p:cNvSpPr>
          <p:nvPr/>
        </p:nvSpPr>
        <p:spPr bwMode="auto">
          <a:xfrm>
            <a:off x="28194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94"/>
          <p:cNvSpPr txBox="1">
            <a:spLocks noChangeArrowheads="1"/>
          </p:cNvSpPr>
          <p:nvPr/>
        </p:nvSpPr>
        <p:spPr bwMode="auto">
          <a:xfrm>
            <a:off x="1828800" y="35814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3276600"/>
            <a:ext cx="412249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we need to store?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 are we storing it?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in inverted indexes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we will consider space for dictionary</a:t>
            </a:r>
          </a:p>
          <a:p>
            <a:pPr lvl="1"/>
            <a:r>
              <a:rPr lang="en-US" dirty="0"/>
              <a:t>Make it small enough to keep in main memory</a:t>
            </a:r>
          </a:p>
          <a:p>
            <a:r>
              <a:rPr lang="en-US" dirty="0"/>
              <a:t>Then the postings</a:t>
            </a:r>
          </a:p>
          <a:p>
            <a:pPr lvl="1"/>
            <a:r>
              <a:rPr lang="en-US" dirty="0"/>
              <a:t>Reduce disk space needed, decrease time to read from disk</a:t>
            </a:r>
          </a:p>
          <a:p>
            <a:pPr lvl="1"/>
            <a:r>
              <a:rPr lang="en-US" dirty="0"/>
              <a:t>Large search engines keep a significant part of postings in </a:t>
            </a:r>
            <a:r>
              <a:rPr lang="en-US" dirty="0" smtClean="0"/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Lossless vs. lossy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n"/>
              <a:defRPr/>
            </a:pPr>
            <a:r>
              <a:rPr lang="en-US" sz="2400" dirty="0" smtClean="0"/>
              <a:t>What is the difference between </a:t>
            </a:r>
            <a:r>
              <a:rPr lang="en-US" sz="2400" dirty="0" err="1" smtClean="0"/>
              <a:t>lossy</a:t>
            </a:r>
            <a:r>
              <a:rPr lang="en-US" sz="2400" dirty="0" smtClean="0"/>
              <a:t> and lossless compression techniques?</a:t>
            </a:r>
            <a:endParaRPr lang="en-US" sz="2400" u="sng" dirty="0" smtClean="0"/>
          </a:p>
          <a:p>
            <a:pPr>
              <a:buFont typeface="Wingdings" pitchFamily="-65" charset="2"/>
              <a:buChar char="n"/>
              <a:defRPr/>
            </a:pPr>
            <a:r>
              <a:rPr lang="en-US" sz="2400" u="sng" dirty="0" smtClean="0"/>
              <a:t>Lossless </a:t>
            </a:r>
            <a:r>
              <a:rPr lang="en-US" sz="2400" u="sng" dirty="0" smtClean="0"/>
              <a:t>compression</a:t>
            </a:r>
            <a:r>
              <a:rPr lang="en-US" sz="2400" dirty="0" smtClean="0"/>
              <a:t>: All information is </a:t>
            </a:r>
            <a:r>
              <a:rPr lang="en-US" sz="2400" dirty="0" smtClean="0"/>
              <a:t>preserved</a:t>
            </a:r>
          </a:p>
          <a:p>
            <a:pPr>
              <a:buFont typeface="Wingdings" pitchFamily="-65" charset="2"/>
              <a:buChar char="n"/>
              <a:defRPr/>
            </a:pPr>
            <a:r>
              <a:rPr lang="en-US" sz="2400" u="sng" dirty="0" err="1" smtClean="0"/>
              <a:t>Lossy</a:t>
            </a:r>
            <a:r>
              <a:rPr lang="en-US" sz="2400" u="sng" dirty="0" smtClean="0"/>
              <a:t> </a:t>
            </a:r>
            <a:r>
              <a:rPr lang="en-US" sz="2400" u="sng" dirty="0" smtClean="0"/>
              <a:t>compression</a:t>
            </a:r>
            <a:r>
              <a:rPr lang="en-US" sz="2400" dirty="0" smtClean="0"/>
              <a:t>: Discard some </a:t>
            </a:r>
            <a:r>
              <a:rPr lang="en-US" sz="2400" dirty="0" smtClean="0"/>
              <a:t>information, but attempt to keep information that is relevant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sz="2000" dirty="0" smtClean="0"/>
              <a:t>Several of the preprocessing steps can be viewed as </a:t>
            </a:r>
            <a:r>
              <a:rPr lang="en-US" sz="2000" dirty="0" err="1" smtClean="0"/>
              <a:t>lossy</a:t>
            </a:r>
            <a:r>
              <a:rPr lang="en-US" sz="2000" dirty="0" smtClean="0"/>
              <a:t> compression: case folding, stop words, stemming, number elimination.</a:t>
            </a:r>
            <a:endParaRPr lang="en-US" sz="2000" dirty="0" smtClean="0"/>
          </a:p>
          <a:p>
            <a:pPr lvl="1">
              <a:buFont typeface="Wingdings" pitchFamily="-65" charset="2"/>
              <a:buChar char="n"/>
              <a:defRPr/>
            </a:pPr>
            <a:r>
              <a:rPr lang="en-US" sz="2000" dirty="0" smtClean="0"/>
              <a:t>Prune </a:t>
            </a:r>
            <a:r>
              <a:rPr lang="en-US" sz="2000" dirty="0" smtClean="0"/>
              <a:t>postings entries that are unlikely to turn up in the top </a:t>
            </a:r>
            <a:r>
              <a:rPr lang="en-US" sz="2000" i="1" dirty="0" smtClean="0"/>
              <a:t>k</a:t>
            </a:r>
            <a:r>
              <a:rPr lang="en-US" sz="2000" dirty="0" smtClean="0"/>
              <a:t> list for any </a:t>
            </a:r>
            <a:r>
              <a:rPr lang="en-US" sz="2000" dirty="0" smtClean="0"/>
              <a:t>query</a:t>
            </a:r>
          </a:p>
          <a:p>
            <a:pPr>
              <a:buFont typeface="Wingdings" pitchFamily="-65" charset="2"/>
              <a:buChar char="n"/>
              <a:defRPr/>
            </a:pPr>
            <a:r>
              <a:rPr lang="en-US" sz="2400" dirty="0" smtClean="0"/>
              <a:t>Where else have you seen </a:t>
            </a:r>
            <a:r>
              <a:rPr lang="en-US" sz="2400" dirty="0" err="1" smtClean="0"/>
              <a:t>lossy</a:t>
            </a:r>
            <a:r>
              <a:rPr lang="en-US" sz="2400" dirty="0" smtClean="0"/>
              <a:t> and lossless </a:t>
            </a:r>
            <a:r>
              <a:rPr lang="en-US" sz="2400" dirty="0" err="1" smtClean="0"/>
              <a:t>compresion</a:t>
            </a:r>
            <a:r>
              <a:rPr lang="en-US" sz="2400" dirty="0" smtClean="0"/>
              <a:t> techniques?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compress the dictionary</a:t>
            </a:r>
          </a:p>
        </p:txBody>
      </p:sp>
      <p:sp>
        <p:nvSpPr>
          <p:cNvPr id="2253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Must keep in memory</a:t>
            </a:r>
          </a:p>
          <a:p>
            <a:pPr lvl="1"/>
            <a:r>
              <a:rPr lang="en-US" sz="3200"/>
              <a:t>Search begins with the dictionary</a:t>
            </a:r>
          </a:p>
          <a:p>
            <a:pPr lvl="1"/>
            <a:r>
              <a:rPr lang="en-US" sz="3200"/>
              <a:t>Memory footprint competition</a:t>
            </a:r>
          </a:p>
          <a:p>
            <a:pPr lvl="1"/>
            <a:r>
              <a:rPr lang="en-US" sz="3200"/>
              <a:t>Embedded/mobile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straightforward way of storing the dictionary?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straightforward way of storing the dictionary?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Array of fixed-width entries</a:t>
            </a:r>
          </a:p>
          <a:p>
            <a:pPr lvl="1" eaLnBrk="1" hangingPunct="1"/>
            <a:r>
              <a:rPr lang="en-US"/>
              <a:t>~400,000 terms; 28 bytes/term = 11.2 MB.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219200" y="3200400"/>
          <a:ext cx="4016375" cy="2547938"/>
        </p:xfrm>
        <a:graphic>
          <a:graphicData uri="http://schemas.openxmlformats.org/presentationml/2006/ole">
            <p:oleObj spid="_x0000_s103426" name="Document" r:id="rId3" imgW="6560657" imgH="4067652" progId="Word.Document.8">
              <p:embed/>
            </p:oleObj>
          </a:graphicData>
        </a:graphic>
      </p:graphicFrame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4343400" y="3962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4343400" y="4343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4343400" y="53340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295400" y="57816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pitchFamily="-111" charset="0"/>
              </a:rPr>
              <a:t>20 bytes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025775" y="57816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pitchFamily="-111" charset="0"/>
              </a:rPr>
              <a:t>4 bytes each</a:t>
            </a: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 flipV="1">
            <a:off x="31242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38100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Fixed-width terms are wasteful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problem with this approach?</a:t>
            </a:r>
          </a:p>
          <a:p>
            <a:pPr lvl="1"/>
            <a:r>
              <a:rPr lang="en-US" dirty="0" smtClean="0"/>
              <a:t>Most of the bytes in the Term column are wasted – we allot 20 bytes for 1 letter terms</a:t>
            </a:r>
          </a:p>
          <a:p>
            <a:pPr lvl="2"/>
            <a:r>
              <a:rPr lang="en-US" dirty="0" smtClean="0"/>
              <a:t>And we still can’t handle supercalifragilisticexpialidocious</a:t>
            </a:r>
          </a:p>
          <a:p>
            <a:r>
              <a:rPr lang="en-US" dirty="0" smtClean="0"/>
              <a:t>Written English averages ~4.5 characters/word</a:t>
            </a:r>
          </a:p>
          <a:p>
            <a:pPr lvl="1"/>
            <a:r>
              <a:rPr lang="en-US" dirty="0" smtClean="0"/>
              <a:t>Is this the number to use for estimating the dictionary size?</a:t>
            </a:r>
          </a:p>
          <a:p>
            <a:r>
              <a:rPr lang="en-US" dirty="0" smtClean="0"/>
              <a:t>Ave. dictionary word in English: ~8 characters</a:t>
            </a:r>
          </a:p>
          <a:p>
            <a:r>
              <a:rPr lang="en-US" dirty="0" smtClean="0"/>
              <a:t>Short words dominate token counts but not type average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r>
              <a:rPr lang="en-US" dirty="0" smtClean="0"/>
              <a:t>Store the dictionary as one long string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Gets ride of wasted space</a:t>
            </a:r>
          </a:p>
          <a:p>
            <a:r>
              <a:rPr lang="en-US" dirty="0" smtClean="0"/>
              <a:t>If the average word is 8 characters, what is our savings over the 20 byte representation?</a:t>
            </a:r>
          </a:p>
          <a:p>
            <a:r>
              <a:rPr lang="en-US" dirty="0" smtClean="0"/>
              <a:t>Theoretically, 60%</a:t>
            </a:r>
          </a:p>
          <a:p>
            <a:r>
              <a:rPr lang="en-US" dirty="0" smtClean="0"/>
              <a:t>Any issues?</a:t>
            </a:r>
            <a:endParaRPr lang="en-US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400" y="25908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Dictionary-as-a-String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Store dictionary as a (long) string of characters: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/>
              <a:t> Pointer to next word shows end of current word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p:oleObj spid="_x0000_s2050" name="Document" r:id="rId3" imgW="6404760" imgH="3941280" progId="Word.Document.8">
              <p:embed/>
            </p:oleObj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6"/>
          <p:cNvSpPr>
            <a:spLocks noChangeArrowheads="1"/>
          </p:cNvSpPr>
          <p:nvPr/>
        </p:nvSpPr>
        <p:spPr bwMode="auto">
          <a:xfrm>
            <a:off x="6172200" y="3398838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Times New Roman" pitchFamily="-111" charset="0"/>
              </a:rPr>
              <a:t>Total string length =</a:t>
            </a:r>
          </a:p>
          <a:p>
            <a:pPr algn="ctr" eaLnBrk="0" hangingPunct="0"/>
            <a:r>
              <a:rPr lang="en-US" dirty="0">
                <a:latin typeface="Times New Roman" pitchFamily="-111" charset="0"/>
              </a:rPr>
              <a:t>400K </a:t>
            </a:r>
            <a:r>
              <a:rPr lang="en-US" dirty="0" err="1">
                <a:latin typeface="Times New Roman" pitchFamily="-111" charset="0"/>
              </a:rPr>
              <a:t>x</a:t>
            </a:r>
            <a:r>
              <a:rPr lang="en-US" dirty="0">
                <a:latin typeface="Times New Roman" pitchFamily="-111" charset="0"/>
              </a:rPr>
              <a:t> 8B = 3.2MB</a:t>
            </a:r>
          </a:p>
        </p:txBody>
      </p:sp>
      <p:sp>
        <p:nvSpPr>
          <p:cNvPr id="2064" name="AutoShape 17"/>
          <p:cNvSpPr>
            <a:spLocks noChangeArrowheads="1"/>
          </p:cNvSpPr>
          <p:nvPr/>
        </p:nvSpPr>
        <p:spPr bwMode="auto">
          <a:xfrm>
            <a:off x="5181600" y="4846638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Times New Roman" pitchFamily="-111" charset="0"/>
              </a:rPr>
              <a:t>Pointers resolve 3.2M</a:t>
            </a:r>
          </a:p>
          <a:p>
            <a:pPr algn="ctr" eaLnBrk="0" hangingPunct="0"/>
            <a:r>
              <a:rPr lang="en-US" dirty="0">
                <a:latin typeface="Times New Roman" pitchFamily="-111" charset="0"/>
              </a:rPr>
              <a:t>positions: log</a:t>
            </a:r>
            <a:r>
              <a:rPr lang="en-US" baseline="-25000" dirty="0">
                <a:latin typeface="Times New Roman" pitchFamily="-111" charset="0"/>
              </a:rPr>
              <a:t>2</a:t>
            </a:r>
            <a:r>
              <a:rPr lang="en-US" dirty="0">
                <a:latin typeface="Times New Roman" pitchFamily="-111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1" charset="0"/>
              </a:rPr>
              <a:t>22bits = 3bytes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6096000"/>
            <a:ext cx="6372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much memory to store the pointers?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Space for dictionary as a string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Fixed-width</a:t>
            </a:r>
          </a:p>
          <a:p>
            <a:pPr lvl="1" eaLnBrk="1" hangingPunct="1"/>
            <a:r>
              <a:rPr lang="en-US" dirty="0" smtClean="0"/>
              <a:t>20 bytes per term = 8 MB</a:t>
            </a:r>
          </a:p>
          <a:p>
            <a:pPr eaLnBrk="1" hangingPunct="1"/>
            <a:r>
              <a:rPr lang="en-US" dirty="0" smtClean="0"/>
              <a:t> As a string</a:t>
            </a:r>
          </a:p>
          <a:p>
            <a:pPr lvl="1" eaLnBrk="1" hangingPunct="1"/>
            <a:r>
              <a:rPr lang="en-US" dirty="0" smtClean="0"/>
              <a:t>6.4 MB (3.2 for dictionary and 3.2 for pointers)</a:t>
            </a:r>
          </a:p>
          <a:p>
            <a:pPr eaLnBrk="1" hangingPunct="1"/>
            <a:r>
              <a:rPr lang="en-US" dirty="0" smtClean="0"/>
              <a:t>20% reduction!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Still a long way from 60%.  Any way we can store less pointers?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dirty="0" smtClean="0"/>
              <a:t>Store pointers to every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term string</a:t>
            </a:r>
            <a:endParaRPr lang="en-US" dirty="0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p:oleObj spid="_x0000_s106498" name="Document" r:id="rId3" imgW="6404760" imgH="3941280" progId="Word.Document.8">
              <p:embed/>
            </p:oleObj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0" y="4495800"/>
            <a:ext cx="3551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else do we need?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</a:t>
            </a:r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 pointers to every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term string</a:t>
            </a:r>
          </a:p>
          <a:p>
            <a:pPr lvl="1"/>
            <a:r>
              <a:rPr lang="en-US" dirty="0" smtClean="0"/>
              <a:t>Example below: </a:t>
            </a:r>
            <a:r>
              <a:rPr lang="en-US" dirty="0" err="1" smtClean="0"/>
              <a:t>k</a:t>
            </a:r>
            <a:r>
              <a:rPr lang="en-US" dirty="0" smtClean="0"/>
              <a:t> = 4</a:t>
            </a:r>
          </a:p>
          <a:p>
            <a:r>
              <a:rPr lang="en-US" dirty="0" smtClean="0"/>
              <a:t>Need to store term lengths (1 extra byte)</a:t>
            </a:r>
            <a:endParaRPr lang="en-US" dirty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</a:t>
            </a:r>
            <a:r>
              <a:rPr lang="en-US" sz="2000" b="1">
                <a:solidFill>
                  <a:srgbClr val="990033"/>
                </a:solidFill>
                <a:latin typeface="Times New Roman" pitchFamily="-111" charset="0"/>
              </a:rPr>
              <a:t>7</a:t>
            </a:r>
            <a:r>
              <a:rPr lang="en-US" sz="2000" b="1" i="1">
                <a:latin typeface="Times New Roman" pitchFamily="-111" charset="0"/>
              </a:rPr>
              <a:t>systile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syzygetic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syzygial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6</a:t>
            </a:r>
            <a:r>
              <a:rPr lang="en-US" sz="2000" b="1" i="1">
                <a:latin typeface="Times New Roman" pitchFamily="-111" charset="0"/>
              </a:rPr>
              <a:t>syzygy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11</a:t>
            </a:r>
            <a:r>
              <a:rPr lang="en-US" sz="2000" b="1" i="1">
                <a:latin typeface="Times New Roman" pitchFamily="-111" charset="0"/>
              </a:rPr>
              <a:t>szaibelyite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szczecin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szomo</a:t>
            </a:r>
            <a:r>
              <a:rPr lang="en-US" sz="2000">
                <a:latin typeface="Times New Roman" pitchFamily="-111" charset="0"/>
              </a:rPr>
              <a:t>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p:oleObj spid="_x0000_s3074" name="Document" r:id="rId3" imgW="6599520" imgH="4689000" progId="Word.Document.8">
              <p:embed/>
            </p:oleObj>
          </a:graphicData>
        </a:graphic>
      </p:graphicFrame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1951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pitchFamily="-111" charset="0"/>
                <a:sym typeface="Symbol" pitchFamily="-111" charset="2"/>
              </a:rPr>
              <a:t> Save 9 bytes</a:t>
            </a:r>
          </a:p>
          <a:p>
            <a:pPr eaLnBrk="0" hangingPunct="0"/>
            <a:r>
              <a:rPr lang="en-US">
                <a:latin typeface="Times New Roman" pitchFamily="-111" charset="0"/>
                <a:sym typeface="Symbol" pitchFamily="-111" charset="2"/>
              </a:rPr>
              <a:t> on 3</a:t>
            </a:r>
          </a:p>
          <a:p>
            <a:pPr eaLnBrk="0" hangingPunct="0"/>
            <a:r>
              <a:rPr lang="en-US">
                <a:latin typeface="Times New Roman" pitchFamily="-111" charset="0"/>
                <a:sym typeface="Symbol" pitchFamily="-111" charset="2"/>
              </a:rPr>
              <a:t> pointers.</a:t>
            </a:r>
            <a:endParaRPr lang="en-US">
              <a:latin typeface="Times New Roman" pitchFamily="-111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021388" y="5257800"/>
            <a:ext cx="29702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pitchFamily="-111" charset="0"/>
              </a:rPr>
              <a:t>Lose 4 bytes on</a:t>
            </a:r>
          </a:p>
          <a:p>
            <a:pPr algn="ctr" eaLnBrk="0" hangingPunct="0"/>
            <a:r>
              <a:rPr lang="en-US">
                <a:latin typeface="Times New Roman" pitchFamily="-111" charset="0"/>
              </a:rPr>
              <a:t>term lengths.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Where we used 3 bytes/pointer without blocking</a:t>
            </a:r>
          </a:p>
          <a:p>
            <a:pPr lvl="1" eaLnBrk="1" hangingPunct="1"/>
            <a:r>
              <a:rPr lang="en-US" dirty="0"/>
              <a:t>3 </a:t>
            </a:r>
            <a:r>
              <a:rPr lang="en-US" dirty="0" err="1"/>
              <a:t>x</a:t>
            </a:r>
            <a:r>
              <a:rPr lang="en-US" dirty="0"/>
              <a:t> 4 = 12 bytes for </a:t>
            </a:r>
            <a:r>
              <a:rPr lang="en-US" i="1" dirty="0" err="1"/>
              <a:t>k</a:t>
            </a:r>
            <a:r>
              <a:rPr lang="en-US" i="1" dirty="0"/>
              <a:t>=</a:t>
            </a:r>
            <a:r>
              <a:rPr lang="en-US" dirty="0"/>
              <a:t>4 pointers,</a:t>
            </a:r>
          </a:p>
          <a:p>
            <a:pPr eaLnBrk="1" hangingPunct="1">
              <a:buFont typeface="Wingdings" pitchFamily="-111" charset="2"/>
              <a:buNone/>
            </a:pPr>
            <a:r>
              <a:rPr lang="en-US" dirty="0"/>
              <a:t>now we use 3+4=7 bytes for 4 pointers.</a:t>
            </a: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681038" y="4410075"/>
            <a:ext cx="7853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40508"/>
                </a:solidFill>
                <a:latin typeface="Times New Roman" pitchFamily="-111" charset="0"/>
              </a:rPr>
              <a:t>Shaved another ~0.5MB; can save more with larger </a:t>
            </a:r>
            <a:r>
              <a:rPr lang="en-US" sz="2800" i="1">
                <a:solidFill>
                  <a:srgbClr val="A40508"/>
                </a:solidFill>
                <a:latin typeface="Times New Roman" pitchFamily="-111" charset="0"/>
              </a:rPr>
              <a:t>k</a:t>
            </a:r>
            <a:r>
              <a:rPr lang="en-US" sz="2800">
                <a:solidFill>
                  <a:srgbClr val="A40508"/>
                </a:solidFill>
                <a:latin typeface="Times New Roman" pitchFamily="-111" charset="0"/>
              </a:rPr>
              <a:t>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2117725" y="5294313"/>
            <a:ext cx="394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Why not go with larger </a:t>
            </a:r>
            <a:r>
              <a:rPr lang="en-US" i="1" dirty="0" err="1"/>
              <a:t>k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8000" cy="1162050"/>
          </a:xfrm>
        </p:spPr>
        <p:txBody>
          <a:bodyPr/>
          <a:lstStyle/>
          <a:p>
            <a:r>
              <a:rPr lang="en-US" sz="3200" b="0"/>
              <a:t>Dictionary search without blocking</a:t>
            </a:r>
          </a:p>
        </p:txBody>
      </p:sp>
      <p:sp>
        <p:nvSpPr>
          <p:cNvPr id="27652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709738"/>
            <a:ext cx="8763000" cy="65246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 How would we search for a dictionary entry?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p:oleObj spid="_x0000_s27653" name="Document" r:id="rId3" imgW="6404760" imgH="3941280" progId="Word.Document.8">
              <p:embed/>
            </p:oleObj>
          </a:graphicData>
        </a:graphic>
      </p:graphicFrame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8000" cy="1162050"/>
          </a:xfrm>
        </p:spPr>
        <p:txBody>
          <a:bodyPr/>
          <a:lstStyle/>
          <a:p>
            <a:r>
              <a:rPr lang="en-US" sz="3200" b="0" dirty="0"/>
              <a:t>Dictionary search without blocking</a:t>
            </a:r>
          </a:p>
        </p:txBody>
      </p:sp>
      <p:pic>
        <p:nvPicPr>
          <p:cNvPr id="27651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587500"/>
            <a:ext cx="4300538" cy="5118100"/>
          </a:xfrm>
        </p:spPr>
      </p:pic>
      <p:sp>
        <p:nvSpPr>
          <p:cNvPr id="27652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709738"/>
            <a:ext cx="4343400" cy="469106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 Binary search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Assuming </a:t>
            </a:r>
            <a:r>
              <a:rPr lang="en-US" sz="2800" dirty="0"/>
              <a:t>each dictionary </a:t>
            </a:r>
            <a:r>
              <a:rPr lang="en-US" sz="2800" dirty="0" smtClean="0"/>
              <a:t>term is </a:t>
            </a:r>
            <a:r>
              <a:rPr lang="en-US" sz="2800" dirty="0"/>
              <a:t>equally likely in query (not really so in practice!), average number of comparisons </a:t>
            </a:r>
            <a:r>
              <a:rPr lang="en-US" sz="2800" dirty="0" smtClean="0"/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>
                <a:solidFill>
                  <a:srgbClr val="A40508"/>
                </a:solidFill>
              </a:rPr>
              <a:t>(1+2</a:t>
            </a:r>
            <a:r>
              <a:rPr lang="en-US" sz="2800" dirty="0">
                <a:solidFill>
                  <a:srgbClr val="A40508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A40508"/>
                </a:solidFill>
              </a:rPr>
              <a:t>2+4</a:t>
            </a:r>
            <a:r>
              <a:rPr lang="en-US" sz="2800" dirty="0">
                <a:solidFill>
                  <a:srgbClr val="A40508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A40508"/>
                </a:solidFill>
              </a:rPr>
              <a:t>3+4)/8 ~2.6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search with blocking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about with blocking?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52563" y="2514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</a:t>
            </a:r>
            <a:r>
              <a:rPr lang="en-US" sz="2000" b="1">
                <a:solidFill>
                  <a:srgbClr val="990033"/>
                </a:solidFill>
                <a:latin typeface="Times New Roman" pitchFamily="-111" charset="0"/>
              </a:rPr>
              <a:t>7</a:t>
            </a:r>
            <a:r>
              <a:rPr lang="en-US" sz="2000" b="1" i="1">
                <a:latin typeface="Times New Roman" pitchFamily="-111" charset="0"/>
              </a:rPr>
              <a:t>systile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syzygetic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syzygial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6</a:t>
            </a:r>
            <a:r>
              <a:rPr lang="en-US" sz="2000" b="1" i="1">
                <a:latin typeface="Times New Roman" pitchFamily="-111" charset="0"/>
              </a:rPr>
              <a:t>syzygy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11</a:t>
            </a:r>
            <a:r>
              <a:rPr lang="en-US" sz="2000" b="1" i="1">
                <a:latin typeface="Times New Roman" pitchFamily="-111" charset="0"/>
              </a:rPr>
              <a:t>szaibelyite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szczecin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szomo</a:t>
            </a:r>
            <a:r>
              <a:rPr lang="en-US" sz="2000">
                <a:latin typeface="Times New Roman" pitchFamily="-111" charset="0"/>
              </a:rPr>
              <a:t>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8" name="Object 1024"/>
          <p:cNvGraphicFramePr>
            <a:graphicFrameLocks noChangeAspect="1"/>
          </p:cNvGraphicFramePr>
          <p:nvPr/>
        </p:nvGraphicFramePr>
        <p:xfrm>
          <a:off x="147638" y="3721100"/>
          <a:ext cx="3317875" cy="2332038"/>
        </p:xfrm>
        <a:graphic>
          <a:graphicData uri="http://schemas.openxmlformats.org/presentationml/2006/ole">
            <p:oleObj spid="_x0000_s28677" name="Document" r:id="rId3" imgW="6599520" imgH="4689000" progId="Word.Document.8">
              <p:embed/>
            </p:oleObj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743200" y="426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3505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 flipV="1">
            <a:off x="1981200" y="2895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743200" y="5715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715000" y="2895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search with blocking</a:t>
            </a:r>
          </a:p>
        </p:txBody>
      </p:sp>
      <p:pic>
        <p:nvPicPr>
          <p:cNvPr id="28675" name="Content Placeholder 4" descr="tree2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05000"/>
            <a:ext cx="8339138" cy="1981200"/>
          </a:xfrm>
        </p:spPr>
      </p:pic>
      <p:sp>
        <p:nvSpPr>
          <p:cNvPr id="2867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Binary </a:t>
            </a:r>
            <a:r>
              <a:rPr lang="en-US" sz="2800" dirty="0"/>
              <a:t>search down to 4-term </a:t>
            </a:r>
            <a:r>
              <a:rPr lang="en-US" sz="2800" dirty="0" smtClean="0"/>
              <a:t>block</a:t>
            </a:r>
          </a:p>
          <a:p>
            <a:pPr lvl="1" eaLnBrk="1" hangingPunct="1"/>
            <a:r>
              <a:rPr lang="en-US" dirty="0"/>
              <a:t>Then linear search through terms in block.</a:t>
            </a:r>
          </a:p>
          <a:p>
            <a:pPr eaLnBrk="1" hangingPunct="1"/>
            <a:r>
              <a:rPr lang="en-US" sz="2800" dirty="0"/>
              <a:t>Blocks of 4 (binary tree), avg. </a:t>
            </a:r>
            <a:r>
              <a:rPr lang="en-US" sz="2800" dirty="0" smtClean="0"/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pPr eaLnBrk="1" hangingPunct="1"/>
            <a:r>
              <a:rPr lang="en-US" sz="2800" dirty="0" smtClean="0">
                <a:solidFill>
                  <a:srgbClr val="A40508"/>
                </a:solidFill>
              </a:rPr>
              <a:t>(</a:t>
            </a:r>
            <a:r>
              <a:rPr lang="en-US" sz="2800" dirty="0">
                <a:solidFill>
                  <a:srgbClr val="A40508"/>
                </a:solidFill>
              </a:rPr>
              <a:t>1+2</a:t>
            </a:r>
            <a:r>
              <a:rPr lang="en-US" sz="2800" dirty="0">
                <a:solidFill>
                  <a:srgbClr val="A40508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A40508"/>
                </a:solidFill>
              </a:rPr>
              <a:t>2+2</a:t>
            </a:r>
            <a:r>
              <a:rPr lang="en-US" sz="2800" dirty="0">
                <a:solidFill>
                  <a:srgbClr val="A40508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A40508"/>
                </a:solidFill>
              </a:rPr>
              <a:t>3+2</a:t>
            </a:r>
            <a:r>
              <a:rPr lang="en-US" sz="2800" dirty="0">
                <a:solidFill>
                  <a:srgbClr val="A40508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A40508"/>
                </a:solidFill>
              </a:rPr>
              <a:t>4+5)/8 = 3 compares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improvements…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r>
              <a:rPr lang="en-US" dirty="0" smtClean="0"/>
              <a:t>We’re storing the words in sorted order</a:t>
            </a:r>
          </a:p>
          <a:p>
            <a:endParaRPr lang="en-US" dirty="0" smtClean="0"/>
          </a:p>
          <a:p>
            <a:r>
              <a:rPr lang="en-US" dirty="0" smtClean="0"/>
              <a:t>Any way that we could further compress this block?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buFont typeface="Wingdings" pitchFamily="-111" charset="2"/>
              <a:buNone/>
            </a:pPr>
            <a:r>
              <a:rPr lang="en-US" dirty="0" smtClean="0">
                <a:solidFill>
                  <a:srgbClr val="A40508"/>
                </a:solidFill>
              </a:rPr>
              <a:t>8</a:t>
            </a:r>
            <a:r>
              <a:rPr lang="en-US" b="1" i="1" dirty="0" smtClean="0"/>
              <a:t>automata</a:t>
            </a:r>
            <a:r>
              <a:rPr lang="en-US" dirty="0" smtClean="0">
                <a:solidFill>
                  <a:srgbClr val="A40508"/>
                </a:solidFill>
              </a:rPr>
              <a:t>8</a:t>
            </a:r>
            <a:r>
              <a:rPr lang="en-US" b="1" i="1" dirty="0" smtClean="0"/>
              <a:t>automate</a:t>
            </a:r>
            <a:r>
              <a:rPr lang="en-US" dirty="0" smtClean="0">
                <a:solidFill>
                  <a:srgbClr val="A40508"/>
                </a:solidFill>
              </a:rPr>
              <a:t>9</a:t>
            </a:r>
            <a:r>
              <a:rPr lang="en-US" b="1" i="1" dirty="0" smtClean="0"/>
              <a:t>automatic</a:t>
            </a:r>
            <a:r>
              <a:rPr lang="en-US" dirty="0" smtClean="0">
                <a:solidFill>
                  <a:srgbClr val="A40508"/>
                </a:solidFill>
              </a:rPr>
              <a:t>10</a:t>
            </a:r>
            <a:r>
              <a:rPr lang="en-US" b="1" i="1" dirty="0" smtClean="0"/>
              <a:t>automation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dirty="0" smtClean="0"/>
              <a:t>RCV1 token normalization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2209800"/>
          <a:ext cx="4038600" cy="398653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Front coding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2209800"/>
          </a:xfrm>
        </p:spPr>
        <p:txBody>
          <a:bodyPr/>
          <a:lstStyle/>
          <a:p>
            <a:pPr eaLnBrk="1" hangingPunct="1"/>
            <a:r>
              <a:rPr lang="en-US" u="sng" dirty="0"/>
              <a:t>Front-coding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Sorted words commonly have long common prefix – store differences only</a:t>
            </a:r>
          </a:p>
          <a:p>
            <a:pPr lvl="1" eaLnBrk="1" hangingPunct="1"/>
            <a:r>
              <a:rPr lang="en-US" dirty="0"/>
              <a:t>(for last </a:t>
            </a:r>
            <a:r>
              <a:rPr lang="en-US" i="1" dirty="0"/>
              <a:t>k-1</a:t>
            </a:r>
            <a:r>
              <a:rPr lang="en-US" dirty="0"/>
              <a:t> in a block of 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 eaLnBrk="1" hangingPunct="1">
              <a:buFont typeface="Wingdings" pitchFamily="-111" charset="2"/>
              <a:buNone/>
            </a:pPr>
            <a:r>
              <a:rPr lang="en-US" dirty="0">
                <a:solidFill>
                  <a:srgbClr val="A40508"/>
                </a:solidFill>
              </a:rPr>
              <a:t>8</a:t>
            </a:r>
            <a:r>
              <a:rPr lang="en-US" b="1" i="1" dirty="0"/>
              <a:t>automata</a:t>
            </a:r>
            <a:r>
              <a:rPr lang="en-US" dirty="0">
                <a:solidFill>
                  <a:srgbClr val="A40508"/>
                </a:solidFill>
              </a:rPr>
              <a:t>8</a:t>
            </a:r>
            <a:r>
              <a:rPr lang="en-US" b="1" i="1" dirty="0"/>
              <a:t>automate</a:t>
            </a:r>
            <a:r>
              <a:rPr lang="en-US" dirty="0">
                <a:solidFill>
                  <a:srgbClr val="A40508"/>
                </a:solidFill>
              </a:rPr>
              <a:t>9</a:t>
            </a:r>
            <a:r>
              <a:rPr lang="en-US" b="1" i="1" dirty="0"/>
              <a:t>automatic</a:t>
            </a:r>
            <a:r>
              <a:rPr lang="en-US" dirty="0">
                <a:solidFill>
                  <a:srgbClr val="A40508"/>
                </a:solidFill>
              </a:rPr>
              <a:t>10</a:t>
            </a:r>
            <a:r>
              <a:rPr lang="en-US" b="1" i="1" dirty="0"/>
              <a:t>automation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076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11" charset="2"/>
              </a:rPr>
              <a:t></a:t>
            </a:r>
            <a:r>
              <a:rPr lang="en-US" dirty="0">
                <a:solidFill>
                  <a:srgbClr val="A40508"/>
                </a:solidFill>
              </a:rPr>
              <a:t>8</a:t>
            </a:r>
            <a:r>
              <a:rPr lang="en-US" b="1" i="1" dirty="0"/>
              <a:t>automat</a:t>
            </a:r>
            <a:r>
              <a:rPr lang="en-US" dirty="0"/>
              <a:t>*</a:t>
            </a:r>
            <a:r>
              <a:rPr lang="en-US" b="1" i="1" dirty="0" smtClean="0"/>
              <a:t>a</a:t>
            </a:r>
            <a:r>
              <a:rPr lang="en-US" dirty="0" smtClean="0">
                <a:solidFill>
                  <a:srgbClr val="A40508"/>
                </a:solidFill>
              </a:rPr>
              <a:t>1</a:t>
            </a:r>
            <a:r>
              <a:rPr lang="en-US" b="1" i="1" dirty="0" smtClean="0">
                <a:sym typeface="Symbol" pitchFamily="-111" charset="2"/>
              </a:rPr>
              <a:t>e</a:t>
            </a:r>
            <a:r>
              <a:rPr lang="en-US" dirty="0" smtClean="0">
                <a:solidFill>
                  <a:srgbClr val="A40508"/>
                </a:solidFill>
                <a:sym typeface="Symbol" pitchFamily="-111" charset="2"/>
              </a:rPr>
              <a:t>2</a:t>
            </a:r>
            <a:r>
              <a:rPr lang="en-US" b="1" i="1" dirty="0" smtClean="0">
                <a:sym typeface="Symbol" pitchFamily="-111" charset="2"/>
              </a:rPr>
              <a:t>ic</a:t>
            </a:r>
            <a:r>
              <a:rPr lang="en-US" dirty="0" smtClean="0">
                <a:solidFill>
                  <a:srgbClr val="A40508"/>
                </a:solidFill>
                <a:sym typeface="Symbol" pitchFamily="-111" charset="2"/>
              </a:rPr>
              <a:t>3</a:t>
            </a:r>
            <a:r>
              <a:rPr lang="en-US" b="1" i="1" dirty="0" smtClean="0">
                <a:sym typeface="Symbol" pitchFamily="-111" charset="2"/>
              </a:rPr>
              <a:t>ion</a:t>
            </a:r>
            <a:endParaRPr lang="en-US" b="1" i="1" dirty="0">
              <a:sym typeface="Symbol" pitchFamily="-111" charset="2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773495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Extra length</a:t>
            </a:r>
          </a:p>
          <a:p>
            <a:r>
              <a:rPr lang="en-US" dirty="0"/>
              <a:t>beyond </a:t>
            </a:r>
            <a:r>
              <a:rPr lang="en-US" b="1" i="1" dirty="0" smtClean="0"/>
              <a:t>automat</a:t>
            </a:r>
            <a:endParaRPr lang="en-US" b="1" i="1" dirty="0"/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1676400" y="6248400"/>
            <a:ext cx="662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pitchFamily="-111" charset="0"/>
                <a:ea typeface="Arial" pitchFamily="-111" charset="0"/>
                <a:cs typeface="Arial" pitchFamily="-111" charset="0"/>
              </a:rPr>
              <a:t>Begins to resemble general string </a:t>
            </a:r>
            <a:r>
              <a:rPr lang="en-US" dirty="0" smtClean="0">
                <a:latin typeface="Arial" pitchFamily="-111" charset="0"/>
                <a:ea typeface="Arial" pitchFamily="-111" charset="0"/>
                <a:cs typeface="Arial" pitchFamily="-111" charset="0"/>
              </a:rPr>
              <a:t>compression</a:t>
            </a:r>
            <a:endParaRPr lang="en-US" dirty="0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 animBg="1"/>
      <p:bldP spid="30726" grpId="0" animBg="1"/>
      <p:bldP spid="30727" grpId="0" animBg="1"/>
      <p:bldP spid="30728" grpId="0" animBg="1"/>
      <p:bldP spid="175113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RCV1 dictionary compression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03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680"/>
                <a:gridCol w="1645920"/>
              </a:tblGrid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 in MB</a:t>
                      </a:r>
                      <a:endParaRPr lang="en-US" dirty="0"/>
                    </a:p>
                  </a:txBody>
                  <a:tcPr/>
                </a:tc>
              </a:tr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</a:tr>
              <a:tr h="76611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 with pointers to every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</a:tr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Blocking </a:t>
                      </a:r>
                      <a:r>
                        <a:rPr lang="en-US" i="1" dirty="0" err="1" smtClean="0"/>
                        <a:t>k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0" dirty="0" smtClean="0"/>
                        <a:t>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Blocking + front 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Postings compression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postings file is much larger than the </a:t>
            </a:r>
            <a:r>
              <a:rPr lang="en-US" dirty="0" smtClean="0"/>
              <a:t>dictionary, by a </a:t>
            </a:r>
            <a:r>
              <a:rPr lang="en-US" dirty="0"/>
              <a:t>factor of at least </a:t>
            </a:r>
            <a:r>
              <a:rPr lang="en-US" dirty="0" smtClean="0"/>
              <a:t>10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posting for our purposes is a </a:t>
            </a:r>
            <a:r>
              <a:rPr lang="en-US" dirty="0" err="1" smtClean="0"/>
              <a:t>docID</a:t>
            </a:r>
            <a:endParaRPr lang="en-US" dirty="0" smtClean="0"/>
          </a:p>
          <a:p>
            <a:r>
              <a:rPr lang="en-US" dirty="0" smtClean="0"/>
              <a:t>Regardless of our postings list data structure, we need to store all of the </a:t>
            </a:r>
            <a:r>
              <a:rPr lang="en-US" dirty="0" err="1" smtClean="0"/>
              <a:t>docIDs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Reuters (800,000 documents), we would use 32 bits per </a:t>
            </a:r>
            <a:r>
              <a:rPr lang="en-US" dirty="0" err="1"/>
              <a:t>docID</a:t>
            </a:r>
            <a:r>
              <a:rPr lang="en-US" dirty="0"/>
              <a:t> when using 4-byte </a:t>
            </a:r>
            <a:r>
              <a:rPr lang="en-US" dirty="0" smtClean="0"/>
              <a:t>integers</a:t>
            </a:r>
          </a:p>
          <a:p>
            <a:r>
              <a:rPr lang="en-US" dirty="0"/>
              <a:t>Alternatively, we can use log</a:t>
            </a:r>
            <a:r>
              <a:rPr lang="en-US" baseline="-25000" dirty="0"/>
              <a:t>2</a:t>
            </a:r>
            <a:r>
              <a:rPr lang="en-US" dirty="0"/>
              <a:t> 800,000 ≈ 20 bits per </a:t>
            </a:r>
            <a:r>
              <a:rPr lang="en-US" dirty="0" err="1" smtClean="0"/>
              <a:t>docID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Postings: two conflicting forces</a:t>
            </a:r>
          </a:p>
        </p:txBody>
      </p:sp>
      <p:sp>
        <p:nvSpPr>
          <p:cNvPr id="3481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is most of the storage going?</a:t>
            </a:r>
          </a:p>
          <a:p>
            <a:pPr eaLnBrk="1" hangingPunct="1"/>
            <a:r>
              <a:rPr lang="en-US" dirty="0" smtClean="0"/>
              <a:t>Frequent terms will occur in most of the documents and require a lot of space</a:t>
            </a:r>
          </a:p>
          <a:p>
            <a:pPr eaLnBrk="1" hangingPunct="1"/>
            <a:r>
              <a:rPr lang="en-US" dirty="0" smtClean="0"/>
              <a:t>A term like </a:t>
            </a:r>
            <a:r>
              <a:rPr lang="en-US" b="1" i="1" dirty="0" smtClean="0"/>
              <a:t>the</a:t>
            </a:r>
            <a:r>
              <a:rPr lang="en-US" dirty="0" smtClean="0"/>
              <a:t> occurs in virtually every doc, so 20 bits/posting is too expensive.</a:t>
            </a:r>
          </a:p>
          <a:p>
            <a:pPr lvl="1" eaLnBrk="1" hangingPunct="1"/>
            <a:r>
              <a:rPr lang="en-US" dirty="0" smtClean="0"/>
              <a:t>Prefer 0/1 bitmap vector in this case</a:t>
            </a:r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dirty="0"/>
              <a:t>term like </a:t>
            </a:r>
            <a:r>
              <a:rPr lang="en-US" b="1" i="1" dirty="0" err="1"/>
              <a:t>arachnocentric</a:t>
            </a:r>
            <a:r>
              <a:rPr lang="en-US" b="1" i="1" dirty="0"/>
              <a:t> </a:t>
            </a:r>
            <a:r>
              <a:rPr lang="en-US" dirty="0"/>
              <a:t>occurs in maybe one doc out of a million – we would like to store this posting using log</a:t>
            </a:r>
            <a:r>
              <a:rPr lang="en-US" baseline="-25000" dirty="0"/>
              <a:t>2</a:t>
            </a:r>
            <a:r>
              <a:rPr lang="en-US" dirty="0"/>
              <a:t> 1M ~ 20 bits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Postings file entry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We store the list of docs containing a term in increasing order of </a:t>
            </a:r>
            <a:r>
              <a:rPr lang="en-US" dirty="0" err="1"/>
              <a:t>docID</a:t>
            </a:r>
            <a:r>
              <a:rPr lang="en-US" dirty="0"/>
              <a:t>.</a:t>
            </a:r>
          </a:p>
          <a:p>
            <a:pPr lvl="1" eaLnBrk="1" hangingPunct="1"/>
            <a:r>
              <a:rPr lang="en-US" b="1" i="1" dirty="0"/>
              <a:t>computer</a:t>
            </a:r>
            <a:r>
              <a:rPr lang="en-US" dirty="0"/>
              <a:t>: 33,47,154,159,202 </a:t>
            </a:r>
            <a:r>
              <a:rPr lang="en-US" dirty="0" smtClean="0"/>
              <a:t>…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Is there another way we could store this sorted data?</a:t>
            </a:r>
          </a:p>
          <a:p>
            <a:pPr eaLnBrk="1" hangingPunct="1"/>
            <a:r>
              <a:rPr lang="en-US" dirty="0" smtClean="0"/>
              <a:t>S</a:t>
            </a:r>
            <a:r>
              <a:rPr lang="en-US" dirty="0" smtClean="0"/>
              <a:t>tore </a:t>
            </a:r>
            <a:r>
              <a:rPr lang="en-US" i="1" dirty="0" smtClean="0"/>
              <a:t>gaps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33,14,107,5,43 …</a:t>
            </a:r>
          </a:p>
          <a:p>
            <a:pPr lvl="1" eaLnBrk="1" hangingPunct="1"/>
            <a:r>
              <a:rPr lang="en-US" dirty="0" smtClean="0"/>
              <a:t>14 = 47-33</a:t>
            </a:r>
          </a:p>
          <a:p>
            <a:pPr lvl="1" eaLnBrk="1" hangingPunct="1"/>
            <a:r>
              <a:rPr lang="en-US" dirty="0" smtClean="0"/>
              <a:t>107 = 154 – 47</a:t>
            </a:r>
          </a:p>
          <a:p>
            <a:pPr lvl="1" eaLnBrk="1" hangingPunct="1"/>
            <a:r>
              <a:rPr lang="en-US" dirty="0" smtClean="0"/>
              <a:t>5 = 159 - 154</a:t>
            </a:r>
            <a:endParaRPr lang="en-US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0" y="2667000"/>
            <a:ext cx="838200" cy="3810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95600" y="4419600"/>
            <a:ext cx="838200" cy="3810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animBg="1"/>
      <p:bldP spid="3584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r>
              <a:rPr lang="en-US" dirty="0" smtClean="0"/>
              <a:t>How many bits do we need to encode the gaps?</a:t>
            </a:r>
          </a:p>
          <a:p>
            <a:endParaRPr lang="en-US" dirty="0" smtClean="0"/>
          </a:p>
          <a:p>
            <a:r>
              <a:rPr lang="en-US" dirty="0" smtClean="0"/>
              <a:t>Does this buy us anything?</a:t>
            </a:r>
            <a:endParaRPr lang="en-US" dirty="0"/>
          </a:p>
        </p:txBody>
      </p:sp>
      <p:pic>
        <p:nvPicPr>
          <p:cNvPr id="4" name="Content Placeholder 3" descr="postingsgap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 length encoding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581400"/>
          </a:xfrm>
        </p:spPr>
        <p:txBody>
          <a:bodyPr/>
          <a:lstStyle/>
          <a:p>
            <a:pPr eaLnBrk="1" hangingPunct="1"/>
            <a:r>
              <a:rPr lang="en-US" dirty="0"/>
              <a:t>Aim:</a:t>
            </a:r>
          </a:p>
          <a:p>
            <a:pPr lvl="1" eaLnBrk="1" hangingPunct="1"/>
            <a:r>
              <a:rPr lang="en-US" dirty="0"/>
              <a:t>For </a:t>
            </a:r>
            <a:r>
              <a:rPr lang="en-US" b="1" i="1" dirty="0" err="1"/>
              <a:t>arachnocentric</a:t>
            </a:r>
            <a:r>
              <a:rPr lang="en-US" dirty="0"/>
              <a:t>, we will use ~20 bits/gap </a:t>
            </a:r>
            <a:r>
              <a:rPr lang="en-US" dirty="0" smtClean="0"/>
              <a:t>entry</a:t>
            </a:r>
          </a:p>
          <a:p>
            <a:pPr lvl="1" eaLnBrk="1" hangingPunct="1"/>
            <a:r>
              <a:rPr lang="en-US" dirty="0"/>
              <a:t>For </a:t>
            </a:r>
            <a:r>
              <a:rPr lang="en-US" b="1" i="1" dirty="0"/>
              <a:t>the</a:t>
            </a:r>
            <a:r>
              <a:rPr lang="en-US" dirty="0"/>
              <a:t>, we will use ~1 bit/gap </a:t>
            </a:r>
            <a:r>
              <a:rPr lang="en-US" dirty="0" smtClean="0"/>
              <a:t>entry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u="sng" dirty="0" smtClean="0"/>
              <a:t>Key </a:t>
            </a:r>
            <a:r>
              <a:rPr lang="en-US" u="sng" dirty="0"/>
              <a:t>challenge</a:t>
            </a:r>
            <a:r>
              <a:rPr lang="en-US" dirty="0"/>
              <a:t>: encode every integer (gap) </a:t>
            </a:r>
            <a:r>
              <a:rPr lang="en-US" dirty="0" smtClean="0"/>
              <a:t>with </a:t>
            </a:r>
            <a:r>
              <a:rPr lang="en-US" dirty="0"/>
              <a:t>as few bits as needed for that </a:t>
            </a:r>
            <a:r>
              <a:rPr lang="en-US" dirty="0" smtClean="0"/>
              <a:t>integer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5105400"/>
            <a:ext cx="4175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 5, 5000, 1, 1524723,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722203"/>
            <a:ext cx="5392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smaller integers, use fewer bits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larger integers, use more bits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828800"/>
            <a:ext cx="3509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5, 5000, 1, 1124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6428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1, 101, 1001110001, 1, </a:t>
            </a:r>
            <a:r>
              <a:rPr lang="en-US" dirty="0">
                <a:solidFill>
                  <a:srgbClr val="0000FF"/>
                </a:solidFill>
              </a:rPr>
              <a:t>1000110010</a:t>
            </a:r>
            <a:r>
              <a:rPr lang="en-US" dirty="0" smtClean="0">
                <a:solidFill>
                  <a:srgbClr val="0000FF"/>
                </a:solidFill>
              </a:rPr>
              <a:t>1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124200"/>
            <a:ext cx="201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width: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6428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000000000100000001011001110001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1790700" y="3390900"/>
            <a:ext cx="457200" cy="1904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3771900" y="3390901"/>
            <a:ext cx="457200" cy="1904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5676900" y="3390900"/>
            <a:ext cx="457200" cy="1904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9273" y="4495800"/>
            <a:ext cx="2112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10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2415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width: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2537" y="5634335"/>
            <a:ext cx="574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11011001110001110001100101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6167735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Byte (VB) codes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dirty="0" smtClean="0"/>
              <a:t>Rather than use 20 bits, i.e. record gaps with the smallest number of bytes to store the gap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895600"/>
            <a:ext cx="339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1, 101, 1001110001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729335"/>
            <a:ext cx="689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00000001, 00000101, 00000010 01110001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2057401" y="3581401"/>
            <a:ext cx="457200" cy="1523998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3810001" y="3581401"/>
            <a:ext cx="457200" cy="1523998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6400801" y="2743201"/>
            <a:ext cx="457200" cy="3200398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1636" y="4567535"/>
            <a:ext cx="111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byte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567535"/>
            <a:ext cx="111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byte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5036" y="4572000"/>
            <a:ext cx="127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bytes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6303" y="5562600"/>
            <a:ext cx="660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00000001000001010000001001110001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6096000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Reserve the first bit of each byte as the continuation bit</a:t>
            </a:r>
          </a:p>
          <a:p>
            <a:r>
              <a:rPr lang="en-US" dirty="0" smtClean="0"/>
              <a:t>If the bit is 1, then we’re at the end of the bytes for the gap</a:t>
            </a:r>
          </a:p>
          <a:p>
            <a:r>
              <a:rPr lang="en-US" dirty="0" smtClean="0"/>
              <a:t>If the bit is 0, there are more bytes to read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each byte used, how many bits of the gap are we storing?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038600"/>
            <a:ext cx="339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1, 101, 1001110001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724400"/>
            <a:ext cx="660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0000001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0000101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0000100 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1110001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TDT token normalization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467600" cy="380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894"/>
                <a:gridCol w="2562412"/>
                <a:gridCol w="1830294"/>
              </a:tblGrid>
              <a:tr h="432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change</a:t>
                      </a:r>
                      <a:endParaRPr lang="en-US" sz="2000" dirty="0"/>
                    </a:p>
                  </a:txBody>
                  <a:tcPr/>
                </a:tc>
              </a:tr>
              <a:tr h="432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32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folding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117K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2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lowercasing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17%</a:t>
                      </a:r>
                      <a:endParaRPr lang="en-US" sz="2000" dirty="0"/>
                    </a:p>
                  </a:txBody>
                  <a:tcPr/>
                </a:tc>
              </a:tr>
              <a:tr h="432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stemming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43295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stoplist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0%</a:t>
                      </a:r>
                      <a:endParaRPr lang="en-US" sz="2000" dirty="0"/>
                    </a:p>
                  </a:txBody>
                  <a:tcPr/>
                </a:tc>
              </a:tr>
              <a:tr h="7793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&amp; lower</a:t>
                      </a:r>
                      <a:r>
                        <a:rPr lang="en-US" sz="2000" baseline="0" dirty="0" smtClean="0"/>
                        <a:t> &amp; </a:t>
                      </a:r>
                      <a:r>
                        <a:rPr lang="en-US" sz="2000" baseline="0" dirty="0" err="1" smtClean="0"/>
                        <a:t>stoplist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97K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20%</a:t>
                      </a:r>
                      <a:endParaRPr lang="en-US" sz="2000" dirty="0"/>
                    </a:p>
                  </a:txBody>
                  <a:tcPr/>
                </a:tc>
              </a:tr>
              <a:tr h="432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78K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19800"/>
            <a:ext cx="737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normalization </a:t>
            </a:r>
            <a:r>
              <a:rPr lang="en-US" dirty="0" err="1" smtClean="0">
                <a:solidFill>
                  <a:srgbClr val="FF0000"/>
                </a:solidFill>
              </a:rPr>
              <a:t>technique(s</a:t>
            </a:r>
            <a:r>
              <a:rPr lang="en-US" dirty="0" smtClean="0">
                <a:solidFill>
                  <a:srgbClr val="FF0000"/>
                </a:solidFill>
              </a:rPr>
              <a:t>) should we use?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4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docIDs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Postings stored as the byte concatenation</a:t>
            </a:r>
          </a:p>
          <a:p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Key property: VB-encoded postings are</a:t>
            </a:r>
          </a:p>
          <a:p>
            <a:r>
              <a:rPr lang="en-US"/>
              <a:t>uniquely prefix-decodable.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39964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5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variable codes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Instead of bytes, we can also use a different “unit of alignment”: 32 bits (words), 16 bits, 4 bits (nibbles) etc.</a:t>
            </a:r>
            <a:endParaRPr lang="en-US" sz="2800" dirty="0" smtClean="0"/>
          </a:p>
          <a:p>
            <a:r>
              <a:rPr lang="en-US" sz="2800" dirty="0" smtClean="0"/>
              <a:t>What are the pros/cons of a smaller/larger unit of alignment?</a:t>
            </a:r>
          </a:p>
          <a:p>
            <a:pPr lvl="1"/>
            <a:r>
              <a:rPr lang="en-US" dirty="0" smtClean="0"/>
              <a:t>Larger units waste less space on continuation bits (1 of 32 vs. 1 of 8)</a:t>
            </a:r>
          </a:p>
          <a:p>
            <a:pPr lvl="1"/>
            <a:r>
              <a:rPr lang="en-US" dirty="0" smtClean="0"/>
              <a:t>Smaller unites waste less space on encoding smaller number, e.g. to encode ‘1’ we waste (6 bits vs. 30 bits)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r>
              <a:rPr lang="en-US" dirty="0" smtClean="0"/>
              <a:t>Still seems wasteful</a:t>
            </a:r>
          </a:p>
          <a:p>
            <a:r>
              <a:rPr lang="en-US" dirty="0" smtClean="0"/>
              <a:t>What is the major challenge for these variable length codes?</a:t>
            </a:r>
          </a:p>
          <a:p>
            <a:r>
              <a:rPr lang="en-US" dirty="0" smtClean="0"/>
              <a:t>We need to know the length of the number!</a:t>
            </a:r>
          </a:p>
          <a:p>
            <a:endParaRPr lang="en-US" dirty="0" smtClean="0"/>
          </a:p>
          <a:p>
            <a:r>
              <a:rPr lang="en-US" dirty="0" smtClean="0"/>
              <a:t>Idea:  Encode the length of the number so that we know how many bits to read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660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0000001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0000101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0000100 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1790700" y="1790701"/>
            <a:ext cx="457200" cy="1143000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3124200" y="1981201"/>
            <a:ext cx="457200" cy="7620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dirty="0"/>
              <a:t>a </a:t>
            </a:r>
            <a:r>
              <a:rPr lang="en-US" dirty="0" smtClean="0"/>
              <a:t>gap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pair </a:t>
            </a:r>
            <a:r>
              <a:rPr lang="en-US" i="1" dirty="0"/>
              <a:t>length</a:t>
            </a:r>
            <a:r>
              <a:rPr lang="en-US" dirty="0"/>
              <a:t> and </a:t>
            </a:r>
            <a:r>
              <a:rPr lang="en-US" i="1" dirty="0"/>
              <a:t>offset</a:t>
            </a:r>
            <a:endParaRPr lang="en-US" dirty="0"/>
          </a:p>
          <a:p>
            <a:r>
              <a:rPr lang="en-US" i="1" dirty="0"/>
              <a:t>offset</a:t>
            </a:r>
            <a:r>
              <a:rPr lang="en-US" dirty="0"/>
              <a:t> is </a:t>
            </a:r>
            <a:r>
              <a:rPr lang="en-US" i="1" dirty="0"/>
              <a:t>G</a:t>
            </a:r>
            <a:r>
              <a:rPr lang="en-US" dirty="0"/>
              <a:t> in binary, with the leading bit cut off</a:t>
            </a:r>
            <a:endParaRPr lang="en-US" dirty="0" smtClean="0"/>
          </a:p>
          <a:p>
            <a:pPr lvl="1"/>
            <a:r>
              <a:rPr lang="en-US" dirty="0" smtClean="0"/>
              <a:t>13 </a:t>
            </a:r>
            <a:r>
              <a:rPr lang="en-US" dirty="0"/>
              <a:t>→ 1101 → </a:t>
            </a:r>
            <a:r>
              <a:rPr lang="en-US" dirty="0" smtClean="0"/>
              <a:t>101</a:t>
            </a:r>
          </a:p>
          <a:p>
            <a:pPr lvl="1"/>
            <a:r>
              <a:rPr lang="en-US" dirty="0" smtClean="0"/>
              <a:t>17 </a:t>
            </a:r>
            <a:r>
              <a:rPr lang="en-US" dirty="0" smtClean="0"/>
              <a:t>→ 10001 → 0001</a:t>
            </a:r>
          </a:p>
          <a:p>
            <a:pPr lvl="1"/>
            <a:r>
              <a:rPr lang="en-US" dirty="0" smtClean="0"/>
              <a:t>50 </a:t>
            </a:r>
            <a:r>
              <a:rPr lang="en-US" dirty="0" smtClean="0"/>
              <a:t>→ 110010 → 10010</a:t>
            </a:r>
            <a:endParaRPr lang="en-US" dirty="0" smtClean="0"/>
          </a:p>
          <a:p>
            <a:r>
              <a:rPr lang="en-US" i="1" dirty="0"/>
              <a:t>length</a:t>
            </a:r>
            <a:r>
              <a:rPr lang="en-US" dirty="0"/>
              <a:t> is the length of offset</a:t>
            </a:r>
            <a:endParaRPr lang="en-US" dirty="0" smtClean="0"/>
          </a:p>
          <a:p>
            <a:pPr lvl="1"/>
            <a:r>
              <a:rPr lang="en-US" dirty="0" smtClean="0"/>
              <a:t>13 </a:t>
            </a:r>
            <a:r>
              <a:rPr lang="en-US" dirty="0"/>
              <a:t>(offset 101),</a:t>
            </a:r>
            <a:r>
              <a:rPr lang="en-US" dirty="0" smtClean="0"/>
              <a:t> it is 3</a:t>
            </a:r>
          </a:p>
          <a:p>
            <a:pPr lvl="1"/>
            <a:r>
              <a:rPr lang="en-US" dirty="0" smtClean="0"/>
              <a:t>17 (offset 0001), it is 4</a:t>
            </a:r>
          </a:p>
          <a:p>
            <a:pPr lvl="1"/>
            <a:r>
              <a:rPr lang="en-US" dirty="0" smtClean="0"/>
              <a:t>50 (offset 10010), it is 5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the length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876800"/>
          </a:xfrm>
        </p:spPr>
        <p:txBody>
          <a:bodyPr/>
          <a:lstStyle/>
          <a:p>
            <a:r>
              <a:rPr lang="en-US" dirty="0" smtClean="0"/>
              <a:t>We’ve stated </a:t>
            </a:r>
            <a:r>
              <a:rPr lang="en-US" i="1" dirty="0" smtClean="0"/>
              <a:t>what</a:t>
            </a:r>
            <a:r>
              <a:rPr lang="en-US" dirty="0" smtClean="0"/>
              <a:t> the length is, but not </a:t>
            </a:r>
            <a:r>
              <a:rPr lang="en-US" i="1" dirty="0" smtClean="0"/>
              <a:t>how</a:t>
            </a:r>
            <a:r>
              <a:rPr lang="en-US" dirty="0" smtClean="0"/>
              <a:t> to encode it</a:t>
            </a:r>
          </a:p>
          <a:p>
            <a:r>
              <a:rPr lang="en-US" dirty="0" smtClean="0"/>
              <a:t>What is a requirement of our length encoding?</a:t>
            </a:r>
          </a:p>
          <a:p>
            <a:pPr lvl="1"/>
            <a:r>
              <a:rPr lang="en-US" dirty="0" smtClean="0"/>
              <a:t>Lengths will have variable length (e.g. 3, 4, 5 bits)</a:t>
            </a:r>
          </a:p>
          <a:p>
            <a:pPr lvl="1"/>
            <a:r>
              <a:rPr lang="en-US" dirty="0" smtClean="0"/>
              <a:t>We must be able to decode it without any ambiguity</a:t>
            </a:r>
          </a:p>
          <a:p>
            <a:r>
              <a:rPr lang="en-US" dirty="0" smtClean="0"/>
              <a:t>Any ideas?</a:t>
            </a:r>
          </a:p>
          <a:p>
            <a:r>
              <a:rPr lang="en-US" dirty="0" smtClean="0"/>
              <a:t>Unary code</a:t>
            </a:r>
          </a:p>
          <a:p>
            <a:pPr lvl="1"/>
            <a:r>
              <a:rPr lang="en-US" dirty="0" smtClean="0"/>
              <a:t>Encode a number </a:t>
            </a:r>
            <a:r>
              <a:rPr lang="en-US" i="1" dirty="0" err="1" smtClean="0"/>
              <a:t>n</a:t>
            </a:r>
            <a:r>
              <a:rPr lang="en-US" dirty="0" smtClean="0"/>
              <a:t> as </a:t>
            </a:r>
            <a:r>
              <a:rPr lang="en-US" i="1" dirty="0" err="1" smtClean="0"/>
              <a:t>n</a:t>
            </a:r>
            <a:r>
              <a:rPr lang="en-US" dirty="0" smtClean="0"/>
              <a:t> 1’s, followed by a 0, to mark the end of it</a:t>
            </a:r>
          </a:p>
          <a:p>
            <a:pPr lvl="1"/>
            <a:r>
              <a:rPr lang="en-US" dirty="0" smtClean="0"/>
              <a:t>5 </a:t>
            </a:r>
            <a:r>
              <a:rPr lang="en-US" dirty="0" smtClean="0"/>
              <a:t>→ 111110</a:t>
            </a:r>
          </a:p>
          <a:p>
            <a:pPr lvl="1"/>
            <a:r>
              <a:rPr lang="en-US" dirty="0" smtClean="0"/>
              <a:t>12 </a:t>
            </a:r>
            <a:r>
              <a:rPr lang="en-US" dirty="0" smtClean="0"/>
              <a:t>→ 1111111111110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code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153400" cy="4086225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1524000"/>
                <a:gridCol w="3200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-111" charset="2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code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153400" cy="4086225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1524000"/>
                <a:gridCol w="3200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-111" charset="2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1110,101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11110,1000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111111110,11111111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11111111110,0000000001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Gamma code properties</a:t>
            </a:r>
          </a:p>
        </p:txBody>
      </p:sp>
      <p:sp>
        <p:nvSpPr>
          <p:cNvPr id="440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Uniquely prefix-decodable, like VB</a:t>
            </a:r>
          </a:p>
          <a:p>
            <a:pPr eaLnBrk="1" hangingPunct="1"/>
            <a:r>
              <a:rPr lang="en-US" dirty="0"/>
              <a:t>All gamma codes have an odd number of bits</a:t>
            </a:r>
            <a:endParaRPr lang="en-US" dirty="0" smtClean="0"/>
          </a:p>
          <a:p>
            <a:pPr eaLnBrk="1" hangingPunct="1"/>
            <a:endParaRPr lang="en-US" i="1" dirty="0" smtClean="0"/>
          </a:p>
          <a:p>
            <a:pPr eaLnBrk="1" hangingPunct="1"/>
            <a:r>
              <a:rPr lang="en-US" dirty="0" smtClean="0"/>
              <a:t>What is the fewest number of bits we could expect to express a gap (without any other knowledge of the other gaps)?</a:t>
            </a:r>
          </a:p>
          <a:p>
            <a:pPr lvl="1" eaLnBrk="1" hangingPunct="1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(gap</a:t>
            </a:r>
            <a:r>
              <a:rPr lang="en-US" dirty="0" smtClean="0"/>
              <a:t>)</a:t>
            </a:r>
            <a:endParaRPr lang="en-US" dirty="0" smtClean="0"/>
          </a:p>
          <a:p>
            <a:pPr eaLnBrk="1" hangingPunct="1"/>
            <a:r>
              <a:rPr lang="en-US" dirty="0" smtClean="0"/>
              <a:t>How many bits do gamma codes use?</a:t>
            </a:r>
          </a:p>
          <a:p>
            <a:pPr lvl="1" eaLnBrk="1" hangingPunct="1"/>
            <a:r>
              <a:rPr lang="en-US" dirty="0" smtClean="0"/>
              <a:t>2 </a:t>
            </a:r>
            <a:r>
              <a:rPr lang="en-US" dirty="0">
                <a:sym typeface="Symbol" pitchFamily="-111" charset="2"/>
              </a:rPr>
              <a:t></a:t>
            </a:r>
            <a:r>
              <a:rPr lang="en-US" dirty="0" smtClean="0">
                <a:sym typeface="Symbol" pitchFamily="-111" charset="2"/>
              </a:rPr>
              <a:t>log</a:t>
            </a:r>
            <a:r>
              <a:rPr lang="en-US" baseline="-25000" dirty="0" smtClean="0">
                <a:sym typeface="Symbol" pitchFamily="-111" charset="2"/>
              </a:rPr>
              <a:t>2 </a:t>
            </a:r>
            <a:r>
              <a:rPr lang="en-US" dirty="0" smtClean="0">
                <a:sym typeface="Symbol" pitchFamily="-111" charset="2"/>
              </a:rPr>
              <a:t>(gap</a:t>
            </a:r>
            <a:r>
              <a:rPr lang="en-US" dirty="0" smtClean="0">
                <a:sym typeface="Symbol" pitchFamily="-111" charset="2"/>
              </a:rPr>
              <a:t>)</a:t>
            </a:r>
            <a:r>
              <a:rPr lang="en-US" dirty="0" smtClean="0">
                <a:sym typeface="Symbol" pitchFamily="-111" charset="2"/>
              </a:rPr>
              <a:t> </a:t>
            </a:r>
            <a:r>
              <a:rPr lang="en-US" dirty="0">
                <a:sym typeface="Symbol" pitchFamily="-111" charset="2"/>
              </a:rPr>
              <a:t>+1 bits</a:t>
            </a:r>
          </a:p>
          <a:p>
            <a:pPr lvl="1" eaLnBrk="1" hangingPunct="1"/>
            <a:r>
              <a:rPr lang="en-US" dirty="0"/>
              <a:t>Almost within a factor of 2 of best possible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seldom used in practice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Machines have word boundaries – 8, 16, 32 bits</a:t>
            </a:r>
          </a:p>
          <a:p>
            <a:r>
              <a:rPr lang="en-US" dirty="0"/>
              <a:t>Compressing and manipulating at individual bit-granularity will slow down query processing</a:t>
            </a:r>
          </a:p>
          <a:p>
            <a:r>
              <a:rPr lang="en-US" dirty="0"/>
              <a:t>Variable byte alignment is potentially more efficient</a:t>
            </a:r>
          </a:p>
          <a:p>
            <a:r>
              <a:rPr lang="en-US" dirty="0"/>
              <a:t>Regardless of efficiency, variable byte is conceptually simpler at little additional space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RCV1 compression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116.0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-111" charset="2"/>
                        </a:rPr>
                        <a:t>g-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dirty="0"/>
              <a:t>Index parameters vs. what we </a:t>
            </a:r>
            <a:r>
              <a:rPr lang="en-US" dirty="0" smtClean="0"/>
              <a:t>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  <a:gridCol w="1143000"/>
                <a:gridCol w="533400"/>
                <a:gridCol w="838200"/>
                <a:gridCol w="10668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compression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create an index for highly efficient Boolean retrieval that is very space efficient</a:t>
            </a:r>
          </a:p>
          <a:p>
            <a:r>
              <a:rPr lang="en-US" dirty="0"/>
              <a:t>Only 4% of the total size of the collection</a:t>
            </a:r>
          </a:p>
          <a:p>
            <a:r>
              <a:rPr lang="en-US" dirty="0"/>
              <a:t>Only 10-15% of the total size of the </a:t>
            </a:r>
            <a:r>
              <a:rPr lang="en-US" u="sng" dirty="0"/>
              <a:t>text</a:t>
            </a:r>
            <a:r>
              <a:rPr lang="en-US" dirty="0"/>
              <a:t> in the collection</a:t>
            </a:r>
          </a:p>
          <a:p>
            <a:r>
              <a:rPr lang="en-US" dirty="0"/>
              <a:t>However, we’ve ignored positional information</a:t>
            </a:r>
          </a:p>
          <a:p>
            <a:r>
              <a:rPr lang="en-US" dirty="0"/>
              <a:t>Hence, space savings are less for indexes used in practice</a:t>
            </a:r>
          </a:p>
          <a:p>
            <a:pPr lvl="1"/>
            <a:r>
              <a:rPr lang="en-US" dirty="0"/>
              <a:t>But techniques substantially the </a:t>
            </a:r>
            <a:r>
              <a:rPr lang="en-US" dirty="0" smtClean="0"/>
              <a:t>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Resources</a:t>
            </a:r>
          </a:p>
        </p:txBody>
      </p:sp>
      <p:sp>
        <p:nvSpPr>
          <p:cNvPr id="4813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IIR 5</a:t>
            </a:r>
            <a:endParaRPr lang="en-US" dirty="0" smtClean="0"/>
          </a:p>
          <a:p>
            <a:pPr eaLnBrk="1" hangingPunct="1"/>
            <a:r>
              <a:rPr lang="en-US" dirty="0" smtClean="0"/>
              <a:t>F</a:t>
            </a:r>
            <a:r>
              <a:rPr lang="en-US" dirty="0"/>
              <a:t>. </a:t>
            </a:r>
            <a:r>
              <a:rPr lang="en-US" dirty="0" err="1"/>
              <a:t>Scholer</a:t>
            </a:r>
            <a:r>
              <a:rPr lang="en-US" dirty="0"/>
              <a:t>, H.E. Williams and J. </a:t>
            </a:r>
            <a:r>
              <a:rPr lang="en-US" dirty="0" err="1"/>
              <a:t>Zobel</a:t>
            </a:r>
            <a:r>
              <a:rPr lang="en-US" dirty="0"/>
              <a:t>. 2002. Compression of Inverted Indexes For Fast Query Evaluation. </a:t>
            </a:r>
            <a:r>
              <a:rPr lang="en-US" i="1" dirty="0"/>
              <a:t>Proc. ACM-SIGIR 2002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V. N. </a:t>
            </a:r>
            <a:r>
              <a:rPr lang="en-US" dirty="0" err="1"/>
              <a:t>Anh</a:t>
            </a:r>
            <a:r>
              <a:rPr lang="en-US" dirty="0"/>
              <a:t> and A. Moffat. 2005. Inverted Index Compression Using Word-Aligned Binary Codes. </a:t>
            </a:r>
            <a:r>
              <a:rPr lang="en-US" i="1" dirty="0"/>
              <a:t>Information Retrieval </a:t>
            </a:r>
            <a:r>
              <a:rPr lang="en-US" dirty="0"/>
              <a:t>8: 151–166.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dirty="0"/>
              <a:t>Index parameters vs. what we </a:t>
            </a:r>
            <a:r>
              <a:rPr lang="en-US" dirty="0" smtClean="0"/>
              <a:t>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  <a:gridCol w="1143000"/>
                <a:gridCol w="533400"/>
                <a:gridCol w="838200"/>
                <a:gridCol w="10668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dirty="0"/>
              <a:t>Index parameters vs. what we </a:t>
            </a:r>
            <a:r>
              <a:rPr lang="en-US" dirty="0" smtClean="0"/>
              <a:t>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  <a:gridCol w="1143000"/>
                <a:gridCol w="533400"/>
                <a:gridCol w="838200"/>
                <a:gridCol w="10668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468880"/>
          <a:ext cx="77724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statistic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TDT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Reuters</a:t>
                      </a:r>
                      <a:r>
                        <a:rPr lang="en-US" sz="2400" baseline="0" dirty="0" smtClean="0"/>
                        <a:t> RCV1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documents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of tokens</a:t>
                      </a:r>
                      <a:r>
                        <a:rPr lang="en-US" sz="2400" baseline="0" dirty="0" smtClean="0"/>
                        <a:t> per </a:t>
                      </a:r>
                      <a:r>
                        <a:rPr lang="en-US" sz="2400" dirty="0" smtClean="0"/>
                        <a:t>doc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non-positional postings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14708</TotalTime>
  <Words>3123</Words>
  <Application>Microsoft Macintosh PowerPoint</Application>
  <PresentationFormat>On-screen Show (4:3)</PresentationFormat>
  <Paragraphs>718</Paragraphs>
  <Slides>61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Lucida Sans</vt:lpstr>
      <vt:lpstr>Arial</vt:lpstr>
      <vt:lpstr>Wingdings</vt:lpstr>
      <vt:lpstr>Tahoma</vt:lpstr>
      <vt:lpstr>Times New Roman</vt:lpstr>
      <vt:lpstr>Symbol</vt:lpstr>
      <vt:lpstr>Default Design</vt:lpstr>
      <vt:lpstr>Microsoft Word Document</vt:lpstr>
      <vt:lpstr>Microsoft Office Word 97 - 2003 Document</vt:lpstr>
      <vt:lpstr>Index Compression</vt:lpstr>
      <vt:lpstr>Administrative</vt:lpstr>
      <vt:lpstr>Slide 3</vt:lpstr>
      <vt:lpstr>RCV1 token normalization</vt:lpstr>
      <vt:lpstr>TDT token normalization</vt:lpstr>
      <vt:lpstr>Index parameters vs. what we index</vt:lpstr>
      <vt:lpstr>Index parameters vs. what we index</vt:lpstr>
      <vt:lpstr>Index parameters vs. what we index</vt:lpstr>
      <vt:lpstr>Corpora statistics</vt:lpstr>
      <vt:lpstr>How does the vocabulary size grow with the size of the corpus?</vt:lpstr>
      <vt:lpstr>How does the vocabulary size grow with the size of the corpus?</vt:lpstr>
      <vt:lpstr>Heaps’ law</vt:lpstr>
      <vt:lpstr>How does the vocabulary size grow with the size of the corpus?</vt:lpstr>
      <vt:lpstr>Discussion</vt:lpstr>
      <vt:lpstr>Heaps’ law and compression</vt:lpstr>
      <vt:lpstr>How does a word’s frequency relate to it’s frequency rank?</vt:lpstr>
      <vt:lpstr>How does a word’s frequency relate to it’s frequency rank?</vt:lpstr>
      <vt:lpstr>Zipf’s law</vt:lpstr>
      <vt:lpstr>Consequences of Zipf’s law</vt:lpstr>
      <vt:lpstr>Zipf’s law and compression</vt:lpstr>
      <vt:lpstr>Index compression</vt:lpstr>
      <vt:lpstr>Inverted index</vt:lpstr>
      <vt:lpstr>Compression in inverted indexes</vt:lpstr>
      <vt:lpstr>Lossless vs. lossy compression</vt:lpstr>
      <vt:lpstr>Why compress the dictionary</vt:lpstr>
      <vt:lpstr>What is a straightforward way of storing the dictionary?</vt:lpstr>
      <vt:lpstr>What is a straightforward way of storing the dictionary?</vt:lpstr>
      <vt:lpstr>Fixed-width terms are wasteful</vt:lpstr>
      <vt:lpstr>Any ideas?</vt:lpstr>
      <vt:lpstr>Dictionary-as-a-String</vt:lpstr>
      <vt:lpstr>Space for dictionary as a string</vt:lpstr>
      <vt:lpstr>Blocking</vt:lpstr>
      <vt:lpstr>Blocking</vt:lpstr>
      <vt:lpstr>Net</vt:lpstr>
      <vt:lpstr>Dictionary search without blocking</vt:lpstr>
      <vt:lpstr>Dictionary search without blocking</vt:lpstr>
      <vt:lpstr>Dictionary search with blocking</vt:lpstr>
      <vt:lpstr>Dictionary search with blocking</vt:lpstr>
      <vt:lpstr>More improvements…</vt:lpstr>
      <vt:lpstr>Front coding</vt:lpstr>
      <vt:lpstr>RCV1 dictionary compression</vt:lpstr>
      <vt:lpstr>Postings compression</vt:lpstr>
      <vt:lpstr>Postings: two conflicting forces</vt:lpstr>
      <vt:lpstr>Postings file entry</vt:lpstr>
      <vt:lpstr>Fixed-width</vt:lpstr>
      <vt:lpstr>Variable length encoding</vt:lpstr>
      <vt:lpstr>Variable length coding</vt:lpstr>
      <vt:lpstr>Variable Byte (VB) codes</vt:lpstr>
      <vt:lpstr>VB codes</vt:lpstr>
      <vt:lpstr>Example</vt:lpstr>
      <vt:lpstr>Other variable codes</vt:lpstr>
      <vt:lpstr>More codes</vt:lpstr>
      <vt:lpstr>Gamma codes</vt:lpstr>
      <vt:lpstr>Encoding the length </vt:lpstr>
      <vt:lpstr>Gamma code examples</vt:lpstr>
      <vt:lpstr>Gamma code examples</vt:lpstr>
      <vt:lpstr>Gamma code properties</vt:lpstr>
      <vt:lpstr>Gamma seldom used in practice</vt:lpstr>
      <vt:lpstr>RCV1 compression</vt:lpstr>
      <vt:lpstr>Index compression summary</vt:lpstr>
      <vt:lpstr>Resources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Dave Kauchak</cp:lastModifiedBy>
  <cp:revision>660</cp:revision>
  <cp:lastPrinted>1601-01-01T00:00:00Z</cp:lastPrinted>
  <dcterms:created xsi:type="dcterms:W3CDTF">2009-09-13T22:58:55Z</dcterms:created>
  <dcterms:modified xsi:type="dcterms:W3CDTF">2009-09-14T19:20:15Z</dcterms:modified>
</cp:coreProperties>
</file>