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5.bin" ContentType="application/vnd.openxmlformats-officedocument.oleObje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907" r:id="rId2"/>
    <p:sldId id="906" r:id="rId3"/>
    <p:sldId id="908" r:id="rId4"/>
    <p:sldId id="961" r:id="rId5"/>
    <p:sldId id="962" r:id="rId6"/>
    <p:sldId id="909" r:id="rId7"/>
    <p:sldId id="910" r:id="rId8"/>
    <p:sldId id="685" r:id="rId9"/>
    <p:sldId id="683" r:id="rId10"/>
    <p:sldId id="913" r:id="rId11"/>
    <p:sldId id="911" r:id="rId12"/>
    <p:sldId id="914" r:id="rId13"/>
    <p:sldId id="665" r:id="rId14"/>
    <p:sldId id="912" r:id="rId15"/>
    <p:sldId id="901" r:id="rId16"/>
    <p:sldId id="316" r:id="rId17"/>
    <p:sldId id="547" r:id="rId18"/>
    <p:sldId id="903" r:id="rId19"/>
    <p:sldId id="716" r:id="rId20"/>
    <p:sldId id="719" r:id="rId21"/>
    <p:sldId id="915" r:id="rId22"/>
    <p:sldId id="916" r:id="rId23"/>
    <p:sldId id="917" r:id="rId24"/>
    <p:sldId id="918" r:id="rId25"/>
    <p:sldId id="919" r:id="rId26"/>
    <p:sldId id="920" r:id="rId27"/>
    <p:sldId id="921" r:id="rId28"/>
    <p:sldId id="922" r:id="rId29"/>
    <p:sldId id="923" r:id="rId30"/>
    <p:sldId id="732" r:id="rId31"/>
    <p:sldId id="929" r:id="rId32"/>
    <p:sldId id="723" r:id="rId33"/>
    <p:sldId id="940" r:id="rId34"/>
    <p:sldId id="941" r:id="rId35"/>
    <p:sldId id="942" r:id="rId36"/>
    <p:sldId id="943" r:id="rId37"/>
    <p:sldId id="944" r:id="rId38"/>
    <p:sldId id="963" r:id="rId39"/>
    <p:sldId id="945" r:id="rId40"/>
    <p:sldId id="946" r:id="rId41"/>
    <p:sldId id="722" r:id="rId42"/>
    <p:sldId id="932" r:id="rId43"/>
    <p:sldId id="924" r:id="rId44"/>
    <p:sldId id="934" r:id="rId45"/>
    <p:sldId id="935" r:id="rId46"/>
    <p:sldId id="936" r:id="rId47"/>
    <p:sldId id="925" r:id="rId48"/>
    <p:sldId id="937" r:id="rId49"/>
    <p:sldId id="939" r:id="rId50"/>
    <p:sldId id="947" r:id="rId51"/>
    <p:sldId id="948" r:id="rId52"/>
    <p:sldId id="949" r:id="rId53"/>
    <p:sldId id="950" r:id="rId54"/>
    <p:sldId id="951" r:id="rId55"/>
    <p:sldId id="952" r:id="rId56"/>
    <p:sldId id="953" r:id="rId57"/>
    <p:sldId id="954" r:id="rId58"/>
    <p:sldId id="964" r:id="rId59"/>
    <p:sldId id="955" r:id="rId60"/>
    <p:sldId id="956" r:id="rId61"/>
    <p:sldId id="957" r:id="rId62"/>
    <p:sldId id="965" r:id="rId6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958F"/>
    <a:srgbClr val="FFFF00"/>
    <a:srgbClr val="66CCFF"/>
    <a:srgbClr val="F4F3EB"/>
    <a:srgbClr val="F0EEEB"/>
    <a:srgbClr val="00A000"/>
    <a:srgbClr val="A40508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theme" Target="theme/theme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printerSettings" Target="printerSettings/printerSettings1.bin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viewProps" Target="viewProp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9B6AE911-06B8-D04F-8E37-F6BAE01508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11F1F-34D3-B64E-829D-0DD76ACC9D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416099"/>
            <a:ext cx="5030391" cy="41824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C33E-2F4A-8546-8E38-5004F7672EC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43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5D534-0C1A-6D4D-A279-5A17D0E27CA9}" type="slidenum">
              <a:rPr lang="en-US"/>
              <a:pPr/>
              <a:t>48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2786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49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2786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4C510-A0EA-354C-B59C-D24190E38AE4}" type="slidenum">
              <a:rPr lang="en-IE"/>
              <a:pPr/>
              <a:t>52</a:t>
            </a:fld>
            <a:endParaRPr lang="en-I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47468-6A80-1B42-A26F-45B2CA03C32B}" type="slidenum">
              <a:rPr lang="en-IE"/>
              <a:pPr/>
              <a:t>54</a:t>
            </a:fld>
            <a:endParaRPr lang="en-I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fld id="{D1C8D34D-0B3E-1A4E-9C46-FD7DCB973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B3B23-D92C-0348-914D-EAF7209EB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920F-BDED-B047-9941-308688710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1B872-FC73-DA4E-9D3E-4DAD51116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E4B8-1939-4945-A147-D07FF9E2C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3B11D-29FF-4A42-BFF9-5BE52E487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2ECE3-03AA-4B4F-A904-7D1750DB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C5F0-CE62-1740-84EA-FB78232FF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C99D3-038B-414B-9D4E-52F1B021A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28925-6912-2B45-9E66-A74C6316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9A8DE-1BA9-4942-B10F-EEA456AB4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3271-0498-1845-AF3A-1FC805E6D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F0FE356D-9FA8-5642-A883-7AB8DD1E36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4.bin"/><Relationship Id="rId1" Type="http://schemas.openxmlformats.org/officeDocument/2006/relationships/vmlDrawing" Target="../drawings/vmlDrawing5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6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3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604000" cy="353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7770" y="6172200"/>
            <a:ext cx="330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http://www.xkcd.com/233/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 improving search recall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z="2400" i="1" dirty="0"/>
              <a:t>Cluster hypothesis</a:t>
            </a:r>
            <a:r>
              <a:rPr lang="en-US" sz="2400" dirty="0"/>
              <a:t> - Documents in the same cluster behave similarly with respect to relevance to information </a:t>
            </a:r>
            <a:r>
              <a:rPr lang="en-US" sz="2400" dirty="0" smtClean="0"/>
              <a:t>needs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To </a:t>
            </a:r>
            <a:r>
              <a:rPr lang="en-US" sz="2400" dirty="0"/>
              <a:t>improve search recall: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Cluster docs in </a:t>
            </a:r>
            <a:r>
              <a:rPr lang="en-US" dirty="0" smtClean="0">
                <a:ea typeface="ＭＳ Ｐゴシック" charset="-128"/>
              </a:rPr>
              <a:t>corpus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When a query matches a doc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, also return other docs in the cluster containing </a:t>
            </a:r>
            <a:r>
              <a:rPr lang="en-US" i="1" dirty="0" smtClean="0">
                <a:ea typeface="ＭＳ Ｐゴシック" charset="-128"/>
              </a:rPr>
              <a:t>D</a:t>
            </a:r>
          </a:p>
          <a:p>
            <a:pPr lvl="1" eaLnBrk="1" hangingPunct="1"/>
            <a:endParaRPr lang="en-US" i="1" dirty="0" smtClean="0">
              <a:ea typeface="ＭＳ Ｐゴシック" charset="-128"/>
            </a:endParaRPr>
          </a:p>
          <a:p>
            <a:pPr eaLnBrk="1" hangingPunct="1"/>
            <a:r>
              <a:rPr lang="en-US" sz="2400" dirty="0"/>
              <a:t>Hope if we do this: The query “car” will also return docs containing </a:t>
            </a:r>
            <a:r>
              <a:rPr lang="en-US" sz="2400" i="1" dirty="0" smtClean="0"/>
              <a:t>automobile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48400"/>
            <a:ext cx="689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this different from the previous slide?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of clustering in 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553200" cy="3673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638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vary search results over clusters/topics to improve recall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Google News: automatic clustering gives an effective news presentation metaphor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rcRect l="3450" t="2626" r="3960" b="6149"/>
          <a:stretch>
            <a:fillRect/>
          </a:stretch>
        </p:blipFill>
        <p:spPr bwMode="auto">
          <a:xfrm>
            <a:off x="1295400" y="1668463"/>
            <a:ext cx="66246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/>
              <a:t>For visualizing a document collection and its themes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Wise et al, “Visualizing the non-visual” PNNL</a:t>
            </a:r>
          </a:p>
          <a:p>
            <a:pPr eaLnBrk="1" hangingPunct="1"/>
            <a:r>
              <a:rPr lang="en-US" sz="2400"/>
              <a:t>ThemeScapes, Cartia</a:t>
            </a:r>
          </a:p>
          <a:p>
            <a:pPr lvl="1" eaLnBrk="1" hangingPunct="1"/>
            <a:r>
              <a:rPr lang="en-US" sz="170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1" charset="-122"/>
                <a:cs typeface="宋体" pitchFamily="-111" charset="-122"/>
              </a:rPr>
              <a:t>Faster vectors space search:</a:t>
            </a:r>
            <a:br>
              <a:rPr lang="en-US" altLang="zh-CN" dirty="0" smtClean="0">
                <a:ea typeface="宋体" pitchFamily="-111" charset="-122"/>
                <a:cs typeface="宋体" pitchFamily="-111" charset="-122"/>
              </a:rPr>
            </a:br>
            <a:r>
              <a:rPr lang="en-US" altLang="zh-CN" dirty="0" smtClean="0">
                <a:ea typeface="宋体" pitchFamily="-111" charset="-122"/>
                <a:cs typeface="宋体" pitchFamily="-111" charset="-122"/>
              </a:rPr>
              <a:t>cluster pruning</a:t>
            </a:r>
            <a:endParaRPr lang="en-US" altLang="zh-CN" dirty="0">
              <a:ea typeface="宋体" pitchFamily="-111" charset="-122"/>
              <a:cs typeface="宋体" pitchFamily="-111" charset="-122"/>
            </a:endParaRPr>
          </a:p>
        </p:txBody>
      </p:sp>
      <p:sp>
        <p:nvSpPr>
          <p:cNvPr id="50179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8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1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2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3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7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1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2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4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6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>
                <a:latin typeface="Times New Roman" pitchFamily="-111" charset="0"/>
                <a:ea typeface="宋体" pitchFamily="-111" charset="-122"/>
                <a:cs typeface="宋体" pitchFamily="-111" charset="-122"/>
              </a:rPr>
              <a:t>Query</a:t>
            </a:r>
          </a:p>
        </p:txBody>
      </p:sp>
      <p:cxnSp>
        <p:nvCxnSpPr>
          <p:cNvPr id="50208" name="AutoShape 5"/>
          <p:cNvCxnSpPr>
            <a:cxnSpLocks noChangeShapeType="1"/>
            <a:stCxn id="50207" idx="1"/>
            <a:endCxn id="50207" idx="1"/>
          </p:cNvCxnSpPr>
          <p:nvPr/>
        </p:nvCxnSpPr>
        <p:spPr bwMode="auto">
          <a:xfrm>
            <a:off x="58674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9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>
                <a:latin typeface="Times New Roman" pitchFamily="-111" charset="0"/>
                <a:ea typeface="宋体" pitchFamily="-111" charset="-122"/>
                <a:cs typeface="宋体" pitchFamily="-111" charset="-122"/>
              </a:rPr>
              <a:t>Leader</a:t>
            </a:r>
          </a:p>
        </p:txBody>
      </p:sp>
      <p:sp>
        <p:nvSpPr>
          <p:cNvPr id="50210" name="Text Box 12"/>
          <p:cNvSpPr txBox="1">
            <a:spLocks noChangeArrowheads="1"/>
          </p:cNvSpPr>
          <p:nvPr/>
        </p:nvSpPr>
        <p:spPr bwMode="auto">
          <a:xfrm>
            <a:off x="5029200" y="62484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>
                <a:latin typeface="Times New Roman" pitchFamily="-111" charset="0"/>
                <a:ea typeface="宋体" pitchFamily="-111" charset="-122"/>
                <a:cs typeface="宋体" pitchFamily="-111" charset="-122"/>
              </a:rPr>
              <a:t>Follower</a:t>
            </a:r>
          </a:p>
        </p:txBody>
      </p:sp>
      <p:sp>
        <p:nvSpPr>
          <p:cNvPr id="50211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212" name="AutoShape 45"/>
          <p:cNvCxnSpPr>
            <a:cxnSpLocks noChangeShapeType="1"/>
            <a:stCxn id="50211" idx="5"/>
            <a:endCxn id="50191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213" name="AutoShape 46"/>
          <p:cNvCxnSpPr>
            <a:cxnSpLocks noChangeShapeType="1"/>
            <a:stCxn id="50211" idx="6"/>
            <a:endCxn id="50192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214" name="AutoShape 48"/>
          <p:cNvCxnSpPr>
            <a:cxnSpLocks noChangeShapeType="1"/>
            <a:stCxn id="50211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215" name="AutoShape 50"/>
          <p:cNvCxnSpPr>
            <a:cxnSpLocks noChangeShapeType="1"/>
            <a:stCxn id="50211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216" name="AutoShape 51"/>
          <p:cNvCxnSpPr>
            <a:cxnSpLocks noChangeShapeType="1"/>
            <a:stCxn id="50211" idx="1"/>
            <a:endCxn id="50185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217" name="AutoShape 52"/>
          <p:cNvCxnSpPr>
            <a:cxnSpLocks noChangeShapeType="1"/>
            <a:stCxn id="50211" idx="1"/>
            <a:endCxn id="50186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55829" name="AutoShape 53"/>
          <p:cNvCxnSpPr>
            <a:cxnSpLocks noChangeShapeType="1"/>
            <a:stCxn id="50204" idx="0"/>
            <a:endCxn id="50211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0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1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62072"/>
            <a:ext cx="3200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95672"/>
            <a:ext cx="2514600" cy="15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 smtClean="0">
                <a:solidFill>
                  <a:srgbClr val="FF0000"/>
                </a:solidFill>
              </a:rPr>
              <a:t> clustering algorithms have you seen/used?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Representation for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Document representation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Vector space?  Normalization?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Need </a:t>
            </a:r>
            <a:r>
              <a:rPr lang="en-US" dirty="0">
                <a:ea typeface="ＭＳ Ｐゴシック" charset="-128"/>
              </a:rPr>
              <a:t>a notion of similarity/distance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/>
              <a:t>Flat clustering or hierarchical</a:t>
            </a:r>
          </a:p>
          <a:p>
            <a:pPr eaLnBrk="1" hangingPunct="1"/>
            <a:r>
              <a:rPr lang="en-US" dirty="0" smtClean="0"/>
              <a:t>Number of clusters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Data </a:t>
            </a:r>
            <a:r>
              <a:rPr lang="en-US" dirty="0">
                <a:ea typeface="ＭＳ Ｐゴシック" charset="-128"/>
              </a:rPr>
              <a:t>driven</a:t>
            </a:r>
            <a:r>
              <a:rPr lang="en-US" dirty="0" smtClean="0">
                <a:ea typeface="ＭＳ Ｐゴシック" charset="-128"/>
              </a:rPr>
              <a:t>?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Flat algorithms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Refine it iteratively</a:t>
            </a:r>
            <a:endParaRPr lang="en-US" sz="1400" dirty="0" smtClean="0">
              <a:ea typeface="ＭＳ Ｐゴシック" charset="-128"/>
            </a:endParaRPr>
          </a:p>
          <a:p>
            <a:pPr lvl="2" eaLnBrk="1" hangingPunct="1"/>
            <a:r>
              <a:rPr lang="en-US" sz="2400" i="1" dirty="0" smtClean="0">
                <a:ea typeface="ＭＳ Ｐゴシック" charset="-128"/>
              </a:rPr>
              <a:t>K </a:t>
            </a:r>
            <a:r>
              <a:rPr lang="en-US" sz="2400" dirty="0" smtClean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sz="2400" dirty="0" smtClean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Spectral clustering</a:t>
            </a:r>
          </a:p>
          <a:p>
            <a:pPr eaLnBrk="1" hangingPunct="1"/>
            <a:r>
              <a:rPr lang="en-US" sz="3000" dirty="0" smtClean="0"/>
              <a:t>Hierarchical algorithms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Hard clustering: Each document belongs to exactly one cluster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Soft clustering: A document can belong to more than one cluster (probabilistic)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Makes more sense for applications like creating </a:t>
            </a:r>
            <a:r>
              <a:rPr lang="en-US" dirty="0" err="1" smtClean="0">
                <a:ea typeface="ＭＳ Ｐゴシック" charset="-128"/>
              </a:rPr>
              <a:t>browsable</a:t>
            </a:r>
            <a:r>
              <a:rPr lang="en-US" dirty="0" smtClean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You may want to put a pair of sneakers in two clusters: (</a:t>
            </a:r>
            <a:r>
              <a:rPr lang="en-US" dirty="0" err="1" smtClean="0">
                <a:ea typeface="ＭＳ Ｐゴシック" charset="-128"/>
              </a:rPr>
              <a:t>i</a:t>
            </a:r>
            <a:r>
              <a:rPr lang="en-US" dirty="0" smtClean="0">
                <a:ea typeface="ＭＳ Ｐゴシック" charset="-128"/>
              </a:rPr>
              <a:t>) sports apparel and (ii)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Partitioning Algorithms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Given: </a:t>
            </a:r>
          </a:p>
          <a:p>
            <a:pPr lvl="1" eaLnBrk="1" hangingPunct="1"/>
            <a:r>
              <a:rPr lang="en-US" sz="2800" dirty="0" smtClean="0"/>
              <a:t>a set of documents</a:t>
            </a:r>
          </a:p>
          <a:p>
            <a:pPr lvl="1" eaLnBrk="1" hangingPunct="1"/>
            <a:r>
              <a:rPr lang="en-US" sz="2800" dirty="0" smtClean="0"/>
              <a:t>the number of clusters </a:t>
            </a:r>
            <a:r>
              <a:rPr lang="en-US" sz="2800" i="1" dirty="0" smtClean="0">
                <a:solidFill>
                  <a:schemeClr val="folHlink"/>
                </a:solidFill>
              </a:rPr>
              <a:t>K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3000" dirty="0" smtClean="0"/>
              <a:t>Find</a:t>
            </a:r>
            <a:r>
              <a:rPr lang="en-US" sz="3000" dirty="0"/>
              <a:t>: a partition of </a:t>
            </a:r>
            <a:r>
              <a:rPr lang="en-US" sz="3000" i="1" dirty="0">
                <a:solidFill>
                  <a:schemeClr val="folHlink"/>
                </a:solidFill>
              </a:rPr>
              <a:t>K</a:t>
            </a:r>
            <a:r>
              <a:rPr lang="en-US" sz="3000" dirty="0"/>
              <a:t> clusters that optimizes</a:t>
            </a:r>
            <a:r>
              <a:rPr lang="en-US" sz="3000" dirty="0" smtClean="0"/>
              <a:t> a </a:t>
            </a:r>
            <a:r>
              <a:rPr lang="en-US" sz="3000" dirty="0"/>
              <a:t>partitioning criterion</a:t>
            </a:r>
          </a:p>
          <a:p>
            <a:pPr lvl="1" eaLnBrk="1" hangingPunct="1"/>
            <a:r>
              <a:rPr lang="en-US" sz="2800" dirty="0">
                <a:ea typeface="ＭＳ Ｐゴシック" charset="-128"/>
              </a:rPr>
              <a:t>Globally optimal: exhaustively enumerate all partitions</a:t>
            </a:r>
          </a:p>
          <a:p>
            <a:pPr lvl="1" eaLnBrk="1" hangingPunct="1"/>
            <a:r>
              <a:rPr lang="en-US" sz="2800" dirty="0">
                <a:ea typeface="ＭＳ Ｐゴシック" charset="-128"/>
              </a:rPr>
              <a:t>Effective heuristic methods: </a:t>
            </a:r>
            <a:r>
              <a:rPr lang="en-US" sz="2800" i="1" dirty="0">
                <a:ea typeface="ＭＳ Ｐゴシック" charset="-128"/>
              </a:rPr>
              <a:t>K</a:t>
            </a:r>
            <a:r>
              <a:rPr lang="en-US" sz="2800" dirty="0">
                <a:ea typeface="ＭＳ Ｐゴシック" charset="-128"/>
              </a:rPr>
              <a:t>-means and </a:t>
            </a:r>
            <a:r>
              <a:rPr lang="en-US" sz="2800" i="1" dirty="0">
                <a:ea typeface="ＭＳ Ｐゴシック" charset="-128"/>
              </a:rPr>
              <a:t>K</a:t>
            </a:r>
            <a:r>
              <a:rPr lang="en-US" sz="2800" dirty="0">
                <a:ea typeface="ＭＳ Ｐゴシック" charset="-128"/>
              </a:rPr>
              <a:t>-</a:t>
            </a:r>
            <a:r>
              <a:rPr lang="en-US" sz="2800" dirty="0" err="1">
                <a:ea typeface="ＭＳ Ｐゴシック" charset="-128"/>
              </a:rPr>
              <a:t>medoids</a:t>
            </a:r>
            <a:r>
              <a:rPr lang="en-US" sz="2800" dirty="0">
                <a:ea typeface="ＭＳ Ｐゴシック" charset="-128"/>
              </a:rPr>
              <a:t>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Text Clustering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cs160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2009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</a:t>
            </a:r>
            <a:r>
              <a:rPr lang="en-US" sz="1000" dirty="0" smtClean="0">
                <a:ea typeface="ＭＳ Ｐゴシック" pitchFamily="-111" charset="-128"/>
              </a:rPr>
              <a:t>/lecture17-clustering.ppt</a:t>
            </a:r>
            <a:endParaRPr lang="en-US" sz="1000" dirty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K</a:t>
            </a:r>
            <a:r>
              <a:rPr lang="en-US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Start with some initial cluster centers randomly chosen as documents/points from the data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document to closest center</a:t>
            </a:r>
          </a:p>
          <a:p>
            <a:pPr lvl="1" eaLnBrk="1" hangingPunct="1"/>
            <a:r>
              <a:rPr lang="en-US" dirty="0" smtClean="0"/>
              <a:t>Recalculate centers as the mean of the points </a:t>
            </a:r>
            <a:r>
              <a:rPr lang="en-US" dirty="0"/>
              <a:t>in a cluster, </a:t>
            </a:r>
            <a:r>
              <a:rPr lang="en-US" i="1" dirty="0" err="1"/>
              <a:t>c</a:t>
            </a:r>
            <a:r>
              <a:rPr lang="en-US" dirty="0" smtClean="0"/>
              <a:t>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581400" y="5029200"/>
          <a:ext cx="2168525" cy="981075"/>
        </p:xfrm>
        <a:graphic>
          <a:graphicData uri="http://schemas.openxmlformats.org/presentationml/2006/ole">
            <p:oleObj spid="_x0000_s35842" name="Equation" r:id="rId3" imgW="927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status reports</a:t>
            </a:r>
          </a:p>
          <a:p>
            <a:r>
              <a:rPr lang="en-US" dirty="0" smtClean="0"/>
              <a:t>Paper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Initial (seed) </a:t>
            </a:r>
            <a:r>
              <a:rPr lang="en-US" sz="3400" dirty="0" err="1" smtClean="0"/>
              <a:t>centroids</a:t>
            </a:r>
            <a:endParaRPr lang="en-US" sz="3400" dirty="0" smtClean="0"/>
          </a:p>
          <a:p>
            <a:pPr eaLnBrk="1" hangingPunct="1"/>
            <a:r>
              <a:rPr lang="en-US" sz="3400" dirty="0" smtClean="0"/>
              <a:t>Convergence</a:t>
            </a:r>
          </a:p>
          <a:p>
            <a:pPr lvl="1" eaLnBrk="1" hangingPunct="1"/>
            <a:r>
              <a:rPr lang="en-US" sz="3200" dirty="0">
                <a:ea typeface="ＭＳ Ｐゴシック" charset="-128"/>
              </a:rPr>
              <a:t>A fixed number of </a:t>
            </a:r>
            <a:r>
              <a:rPr lang="en-US" sz="3200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sz="3200" dirty="0">
                <a:ea typeface="ＭＳ Ｐゴシック" charset="-128"/>
              </a:rPr>
              <a:t>Doc partition </a:t>
            </a:r>
            <a:r>
              <a:rPr lang="en-US" sz="3200" dirty="0" smtClean="0">
                <a:ea typeface="ＭＳ Ｐゴシック" charset="-128"/>
              </a:rPr>
              <a:t>unchanged</a:t>
            </a:r>
          </a:p>
          <a:p>
            <a:pPr lvl="1" eaLnBrk="1" hangingPunct="1"/>
            <a:r>
              <a:rPr lang="en-US" sz="3200" dirty="0" smtClean="0">
                <a:ea typeface="ＭＳ Ｐゴシック" charset="-128"/>
              </a:rPr>
              <a:t>Cluster centers don’t change</a:t>
            </a:r>
          </a:p>
          <a:p>
            <a:pPr eaLnBrk="1" hangingPunct="1"/>
            <a:r>
              <a:rPr lang="en-US" sz="3400" dirty="0" smtClean="0"/>
              <a:t>K</a:t>
            </a:r>
            <a:endParaRPr lang="en-US" sz="34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391400" y="4191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391400" y="3429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3600" y="5410200"/>
            <a:ext cx="401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happen 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6172200"/>
            <a:ext cx="332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Seed selection ideas?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Results can vary</a:t>
            </a:r>
            <a:r>
              <a:rPr lang="en-US" dirty="0" smtClean="0"/>
              <a:t> drastically based </a:t>
            </a:r>
            <a:r>
              <a:rPr lang="en-US" dirty="0"/>
              <a:t>on random seed </a:t>
            </a:r>
            <a:r>
              <a:rPr lang="en-US" dirty="0" smtClean="0"/>
              <a:t>selection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Some seeds can result in poor convergence rate, or convergence to sub-optimal </a:t>
            </a:r>
            <a:r>
              <a:rPr lang="en-US" dirty="0" err="1" smtClean="0"/>
              <a:t>clusterings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Random points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Random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Doc </a:t>
            </a:r>
            <a:r>
              <a:rPr lang="en-US" dirty="0">
                <a:ea typeface="ＭＳ Ｐゴシック" charset="-128"/>
              </a:rPr>
              <a:t>least similar to any existing </a:t>
            </a:r>
            <a:r>
              <a:rPr lang="en-US" dirty="0" smtClean="0">
                <a:ea typeface="ＭＳ Ｐゴシック" charset="-128"/>
              </a:rPr>
              <a:t>mean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Initialize with the results of another</a:t>
            </a:r>
            <a:r>
              <a:rPr lang="en-US" dirty="0" smtClean="0">
                <a:ea typeface="ＭＳ Ｐゴシック" charset="-128"/>
              </a:rPr>
              <a:t> clustering method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eaLnBrk="1" hangingPunct="1"/>
            <a:r>
              <a:rPr lang="en-US" sz="2400" dirty="0"/>
              <a:t>Number of clusters </a:t>
            </a:r>
            <a:r>
              <a:rPr lang="en-US" sz="2400" i="1" dirty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must be provided</a:t>
            </a:r>
          </a:p>
          <a:p>
            <a:pPr eaLnBrk="1" hangingPunct="1"/>
            <a:r>
              <a:rPr lang="en-US" sz="2400" dirty="0" smtClean="0"/>
              <a:t>Somewhat application dependent</a:t>
            </a:r>
          </a:p>
          <a:p>
            <a:pPr eaLnBrk="1" hangingPunct="1"/>
            <a:r>
              <a:rPr lang="en-US" sz="2400" dirty="0" smtClean="0"/>
              <a:t>How should we determine the number of clusters?</a:t>
            </a:r>
            <a:endParaRPr lang="en-US" sz="2400" dirty="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many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few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/>
          <a:lstStyle/>
          <a:p>
            <a:r>
              <a:rPr lang="en-US" dirty="0" smtClean="0"/>
              <a:t>Assume data should be Gaussian (i.e. spherical)</a:t>
            </a:r>
          </a:p>
          <a:p>
            <a:endParaRPr lang="en-US" dirty="0" smtClean="0"/>
          </a:p>
          <a:p>
            <a:r>
              <a:rPr lang="en-US" dirty="0" smtClean="0"/>
              <a:t>Test for this</a:t>
            </a:r>
          </a:p>
          <a:p>
            <a:pPr lvl="1"/>
            <a:r>
              <a:rPr lang="en-US" dirty="0" smtClean="0"/>
              <a:t>Testing in high dimensions doesn’t work well</a:t>
            </a:r>
          </a:p>
          <a:p>
            <a:pPr lvl="1"/>
            <a:r>
              <a:rPr lang="en-US" dirty="0" smtClean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91200"/>
            <a:ext cx="811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dimension of the projection is based on the data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synthetic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779" y="5212020"/>
            <a:ext cx="86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253335"/>
            <a:ext cx="86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4465" y="5257800"/>
            <a:ext cx="64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code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/common/cs/cs160/project/</a:t>
            </a:r>
          </a:p>
          <a:p>
            <a:pPr lvl="1"/>
            <a:r>
              <a:rPr lang="en-US" dirty="0" smtClean="0"/>
              <a:t>requires the </a:t>
            </a:r>
            <a:r>
              <a:rPr lang="en-US" dirty="0" err="1" smtClean="0"/>
              <a:t>mysql</a:t>
            </a:r>
            <a:r>
              <a:rPr lang="en-US" dirty="0" smtClean="0"/>
              <a:t>…jar</a:t>
            </a:r>
          </a:p>
          <a:p>
            <a:pPr lvl="1"/>
            <a:r>
              <a:rPr lang="en-US" dirty="0" smtClean="0"/>
              <a:t>will get into </a:t>
            </a:r>
            <a:r>
              <a:rPr lang="en-US" dirty="0" err="1" smtClean="0"/>
              <a:t>svn</a:t>
            </a:r>
            <a:r>
              <a:rPr lang="en-US" dirty="0" smtClean="0"/>
              <a:t>, but for now can look at code</a:t>
            </a:r>
          </a:p>
          <a:p>
            <a:r>
              <a:rPr lang="en-US" dirty="0" smtClean="0"/>
              <a:t>TDT data set with title and paragraph breaks</a:t>
            </a:r>
          </a:p>
          <a:p>
            <a:pPr lvl="1"/>
            <a:r>
              <a:rPr lang="en-US" dirty="0" err="1" smtClean="0"/>
              <a:t>tdt.text.title</a:t>
            </a:r>
            <a:r>
              <a:rPr lang="en-US" dirty="0" smtClean="0"/>
              <a:t> or </a:t>
            </a:r>
            <a:r>
              <a:rPr lang="en-US" dirty="0" err="1" smtClean="0"/>
              <a:t>tdt.text.p.title</a:t>
            </a:r>
            <a:r>
              <a:rPr lang="en-US" dirty="0" smtClean="0"/>
              <a:t> in main data dir</a:t>
            </a:r>
          </a:p>
          <a:p>
            <a:r>
              <a:rPr lang="en-US" dirty="0" smtClean="0"/>
              <a:t>TDT is in database</a:t>
            </a:r>
          </a:p>
          <a:p>
            <a:pPr lvl="1"/>
            <a:r>
              <a:rPr lang="en-US" dirty="0" smtClean="0"/>
              <a:t>you can access it from any where in the lab</a:t>
            </a:r>
          </a:p>
          <a:p>
            <a:pPr lvl="1"/>
            <a:r>
              <a:rPr lang="en-US" dirty="0" smtClean="0"/>
              <a:t>can add other data sets, but let me know</a:t>
            </a:r>
          </a:p>
          <a:p>
            <a:pPr lvl="2"/>
            <a:r>
              <a:rPr lang="en-US" dirty="0" smtClean="0"/>
              <a:t>need to write a </a:t>
            </a:r>
            <a:r>
              <a:rPr lang="en-US" dirty="0" err="1" smtClean="0"/>
              <a:t>DocumentReader</a:t>
            </a:r>
            <a:r>
              <a:rPr lang="en-US" dirty="0" smtClean="0"/>
              <a:t> class for it</a:t>
            </a:r>
          </a:p>
          <a:p>
            <a:pPr lvl="2"/>
            <a:r>
              <a:rPr lang="en-US" dirty="0" smtClean="0"/>
              <a:t>image datasets?</a:t>
            </a:r>
          </a:p>
          <a:p>
            <a:pPr lvl="2"/>
            <a:r>
              <a:rPr lang="en-US" dirty="0" smtClean="0"/>
              <a:t>page rank dataset?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saras.cs.pomona.edu/bursti/doc.php?id</a:t>
            </a:r>
            <a:r>
              <a:rPr lang="en-US" dirty="0" smtClean="0"/>
              <a:t>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approaches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http://cs.baylor.edu/~hamerly/papers/nips_03.pdf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Variables: </a:t>
            </a:r>
            <a:r>
              <a:rPr lang="en-US" i="1" dirty="0" smtClean="0"/>
              <a:t>K</a:t>
            </a:r>
            <a:r>
              <a:rPr lang="en-US" dirty="0" smtClean="0"/>
              <a:t> clusters, </a:t>
            </a:r>
            <a:r>
              <a:rPr lang="en-US" i="1" dirty="0" err="1" smtClean="0"/>
              <a:t>n</a:t>
            </a:r>
            <a:r>
              <a:rPr lang="en-US" dirty="0" smtClean="0"/>
              <a:t> documents, </a:t>
            </a:r>
            <a:br>
              <a:rPr lang="en-US" dirty="0" smtClean="0"/>
            </a:br>
            <a:r>
              <a:rPr lang="en-US" i="1" dirty="0" err="1" smtClean="0"/>
              <a:t>m</a:t>
            </a:r>
            <a:r>
              <a:rPr lang="en-US" dirty="0" smtClean="0"/>
              <a:t> dimensions, </a:t>
            </a:r>
            <a:r>
              <a:rPr lang="en-US" i="1" dirty="0" smtClean="0"/>
              <a:t>I</a:t>
            </a:r>
            <a:r>
              <a:rPr lang="en-US" dirty="0" smtClean="0"/>
              <a:t> iterations</a:t>
            </a:r>
          </a:p>
          <a:p>
            <a:pPr eaLnBrk="1" hangingPunct="1"/>
            <a:r>
              <a:rPr lang="en-US" dirty="0" smtClean="0"/>
              <a:t>What is the runtime complexity?</a:t>
            </a:r>
          </a:p>
          <a:p>
            <a:pPr lvl="1" eaLnBrk="1" hangingPunct="1"/>
            <a:r>
              <a:rPr lang="en-US" dirty="0" smtClean="0"/>
              <a:t>Computing </a:t>
            </a:r>
            <a:r>
              <a:rPr lang="en-US" dirty="0"/>
              <a:t>distance between two docs is </a:t>
            </a:r>
            <a:r>
              <a:rPr lang="en-US" dirty="0" err="1"/>
              <a:t>O</a:t>
            </a:r>
            <a:r>
              <a:rPr lang="en-US" i="1" dirty="0" err="1"/>
              <a:t>(m</a:t>
            </a:r>
            <a:r>
              <a:rPr lang="en-US" i="1" dirty="0"/>
              <a:t>)</a:t>
            </a:r>
            <a:r>
              <a:rPr lang="en-US" dirty="0"/>
              <a:t> where </a:t>
            </a:r>
            <a:r>
              <a:rPr lang="en-US" i="1" dirty="0" err="1"/>
              <a:t>m</a:t>
            </a:r>
            <a:r>
              <a:rPr lang="en-US" dirty="0"/>
              <a:t> is the dimensionality of the vectors.</a:t>
            </a:r>
          </a:p>
          <a:p>
            <a:pPr lvl="1" eaLnBrk="1" hangingPunct="1"/>
            <a:r>
              <a:rPr lang="en-US" dirty="0"/>
              <a:t>Reassigning clusters: </a:t>
            </a:r>
            <a:r>
              <a:rPr lang="en-US" dirty="0" err="1"/>
              <a:t>O</a:t>
            </a:r>
            <a:r>
              <a:rPr lang="en-US" i="1" dirty="0" err="1"/>
              <a:t>(Kn</a:t>
            </a:r>
            <a:r>
              <a:rPr lang="en-US" i="1" dirty="0"/>
              <a:t>)</a:t>
            </a:r>
            <a:r>
              <a:rPr lang="en-US" dirty="0"/>
              <a:t> distance computations, or </a:t>
            </a:r>
            <a:r>
              <a:rPr lang="en-US" dirty="0" err="1"/>
              <a:t>O</a:t>
            </a:r>
            <a:r>
              <a:rPr lang="en-US" i="1" dirty="0" err="1"/>
              <a:t>(Knm</a:t>
            </a:r>
            <a:r>
              <a:rPr lang="en-US" i="1" dirty="0" smtClean="0"/>
              <a:t>)</a:t>
            </a:r>
          </a:p>
          <a:p>
            <a:pPr lvl="1" eaLnBrk="1" hangingPunct="1"/>
            <a:r>
              <a:rPr lang="en-US" dirty="0"/>
              <a:t>Computing </a:t>
            </a:r>
            <a:r>
              <a:rPr lang="en-US" dirty="0" err="1"/>
              <a:t>centroids</a:t>
            </a:r>
            <a:r>
              <a:rPr lang="en-US" dirty="0"/>
              <a:t>: Each doc gets added once to some </a:t>
            </a:r>
            <a:r>
              <a:rPr lang="en-US" dirty="0" err="1"/>
              <a:t>centroid</a:t>
            </a:r>
            <a:r>
              <a:rPr lang="en-US" dirty="0"/>
              <a:t>: </a:t>
            </a:r>
            <a:r>
              <a:rPr lang="en-US" dirty="0" err="1"/>
              <a:t>O</a:t>
            </a:r>
            <a:r>
              <a:rPr lang="en-US" i="1" dirty="0" err="1"/>
              <a:t>(nm</a:t>
            </a:r>
            <a:r>
              <a:rPr lang="en-US" i="1" dirty="0" smtClean="0"/>
              <a:t>)</a:t>
            </a:r>
          </a:p>
          <a:p>
            <a:pPr lvl="1" eaLnBrk="1" hangingPunct="1"/>
            <a:r>
              <a:rPr lang="en-US" dirty="0"/>
              <a:t>Assume these two steps are each done once for </a:t>
            </a:r>
            <a:r>
              <a:rPr lang="en-US" i="1" dirty="0"/>
              <a:t>I</a:t>
            </a:r>
            <a:r>
              <a:rPr lang="en-US" dirty="0"/>
              <a:t> iterations:  </a:t>
            </a:r>
            <a:r>
              <a:rPr lang="en-US" dirty="0" err="1"/>
              <a:t>O</a:t>
            </a:r>
            <a:r>
              <a:rPr lang="en-US" i="1" dirty="0" err="1"/>
              <a:t>(</a:t>
            </a:r>
            <a:r>
              <a:rPr lang="en-US" i="1" dirty="0" err="1" smtClean="0"/>
              <a:t>Iknm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47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practice, K-means converges quickly and is fairly fast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r>
              <a:rPr lang="en-US" dirty="0" smtClean="0"/>
              <a:t>Determining K is challenging</a:t>
            </a:r>
          </a:p>
          <a:p>
            <a:r>
              <a:rPr lang="en-US" dirty="0" smtClean="0"/>
              <a:t>Spherical assumption about the data (distance to cluster center)</a:t>
            </a:r>
          </a:p>
          <a:p>
            <a:r>
              <a:rPr lang="en-US" dirty="0" smtClean="0"/>
              <a:t>Hard clustering isn’t always right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8000" y="39624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clustering: </a:t>
            </a:r>
            <a:br>
              <a:rPr lang="en-US" dirty="0" smtClean="0"/>
            </a:br>
            <a:r>
              <a:rPr lang="en-US" dirty="0" smtClean="0"/>
              <a:t>mixtures </a:t>
            </a:r>
            <a:r>
              <a:rPr lang="en-US" dirty="0"/>
              <a:t>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592263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Assume data came from a mixture of Gaussians (elliptical data), assign data </a:t>
            </a:r>
            <a:r>
              <a:rPr lang="en-US" dirty="0"/>
              <a:t>to cluster with</a:t>
            </a:r>
            <a:r>
              <a:rPr lang="en-US" dirty="0" smtClean="0"/>
              <a:t> a </a:t>
            </a:r>
            <a:r>
              <a:rPr lang="en-US" dirty="0"/>
              <a:t>certain</a:t>
            </a:r>
            <a:r>
              <a:rPr lang="en-US" i="1" dirty="0"/>
              <a:t> </a:t>
            </a:r>
            <a:r>
              <a:rPr lang="en-US" i="1" dirty="0" smtClean="0"/>
              <a:t>probability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41799" y="2899561"/>
            <a:ext cx="144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05600" y="2819400"/>
            <a:ext cx="61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is a general framework</a:t>
            </a:r>
            <a:endParaRPr lang="en-US" dirty="0"/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r>
              <a:rPr lang="en-US" sz="2800" dirty="0"/>
              <a:t>Create an initial model,</a:t>
            </a:r>
            <a:r>
              <a:rPr lang="en-US" sz="2800" dirty="0" smtClean="0"/>
              <a:t> </a:t>
            </a:r>
            <a:r>
              <a:rPr lang="el-GR" sz="28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800" dirty="0" smtClean="0"/>
              <a:t>’ </a:t>
            </a:r>
            <a:endParaRPr lang="en-US" sz="2800" dirty="0"/>
          </a:p>
          <a:p>
            <a:pPr lvl="1"/>
            <a:r>
              <a:rPr lang="en-US" sz="2400" dirty="0"/>
              <a:t>Arbitrarily, randomly, or with a small set of training </a:t>
            </a:r>
            <a:r>
              <a:rPr lang="en-US" sz="2400" dirty="0" smtClean="0"/>
              <a:t>examples</a:t>
            </a:r>
          </a:p>
          <a:p>
            <a:r>
              <a:rPr lang="en-US" sz="2800" dirty="0"/>
              <a:t>Use the model </a:t>
            </a:r>
            <a:r>
              <a:rPr lang="el-GR" sz="2800" dirty="0">
                <a:ea typeface="Times New Roman" charset="0"/>
                <a:cs typeface="Times New Roman" charset="0"/>
              </a:rPr>
              <a:t>θ</a:t>
            </a:r>
            <a:r>
              <a:rPr lang="en-US" sz="2800" dirty="0"/>
              <a:t>’ to obtain another model </a:t>
            </a:r>
            <a:r>
              <a:rPr lang="el-GR" sz="2800" dirty="0">
                <a:ea typeface="Times New Roman" charset="0"/>
                <a:cs typeface="Times New Roman" charset="0"/>
              </a:rPr>
              <a:t>θ</a:t>
            </a:r>
            <a:r>
              <a:rPr lang="en-US" sz="28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400" dirty="0"/>
              <a:t> </a:t>
            </a:r>
            <a:r>
              <a:rPr lang="el-GR" sz="3600" dirty="0">
                <a:latin typeface="Times" charset="0"/>
              </a:rPr>
              <a:t>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log P</a:t>
            </a:r>
            <a:r>
              <a:rPr lang="el-GR" sz="24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(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) &gt; </a:t>
            </a:r>
            <a:r>
              <a:rPr lang="el-GR" sz="3600" dirty="0">
                <a:latin typeface="Times" charset="0"/>
              </a:rPr>
              <a:t>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log P</a:t>
            </a:r>
            <a:r>
              <a:rPr lang="el-GR" sz="24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400" baseline="-25000" dirty="0"/>
              <a:t>’</a:t>
            </a:r>
            <a:r>
              <a:rPr lang="en-US" sz="2400" dirty="0"/>
              <a:t>(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800" dirty="0" smtClean="0"/>
              <a:t>Let </a:t>
            </a:r>
            <a:r>
              <a:rPr lang="el-GR" sz="28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800" dirty="0" smtClean="0"/>
              <a:t>’ = </a:t>
            </a:r>
            <a:r>
              <a:rPr lang="el-GR" sz="28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800" dirty="0" smtClean="0"/>
              <a:t> and repeat </a:t>
            </a:r>
            <a:r>
              <a:rPr lang="en-US" sz="2800" dirty="0"/>
              <a:t>the above step until reaching a local </a:t>
            </a:r>
            <a:r>
              <a:rPr lang="en-US" sz="2800" dirty="0" smtClean="0"/>
              <a:t>maximum</a:t>
            </a:r>
          </a:p>
          <a:p>
            <a:pPr lvl="1"/>
            <a:r>
              <a:rPr lang="en-US" sz="2400" dirty="0"/>
              <a:t>Guaranteed to find a better model after each </a:t>
            </a:r>
            <a:r>
              <a:rPr lang="en-US" sz="2400" dirty="0" smtClean="0"/>
              <a:t>iteration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466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else have you seen 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186535"/>
            <a:ext cx="356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i.e. better models data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and M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r>
              <a:rPr lang="en-US" dirty="0" smtClean="0"/>
              <a:t>Use the current model to create a better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5980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Expectation: Given the current model, figure out the expected probabilities of the documents to each cluster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268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Maximization: Given the probabilistic assignment of all the documents, estimate a new model, </a:t>
            </a:r>
            <a:r>
              <a:rPr lang="en-US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588603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Each iterations increases the likelihood of the data and guaranteed to converge!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i="1" dirty="0" smtClean="0"/>
              <a:t>K</a:t>
            </a:r>
            <a:r>
              <a:rPr lang="en-US" dirty="0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Iterate:</a:t>
            </a:r>
          </a:p>
          <a:p>
            <a:pPr lvl="1" eaLnBrk="1" hangingPunct="1"/>
            <a:r>
              <a:rPr lang="en-US" dirty="0" smtClean="0">
                <a:solidFill>
                  <a:srgbClr val="ED958F"/>
                </a:solidFill>
              </a:rPr>
              <a:t>Assign/cluster each document to closest center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ED958F"/>
                </a:solidFill>
              </a:rPr>
              <a:t>Recalculate centers as the mean of the points </a:t>
            </a:r>
            <a:r>
              <a:rPr lang="en-US" dirty="0">
                <a:solidFill>
                  <a:srgbClr val="ED958F"/>
                </a:solidFill>
              </a:rPr>
              <a:t>in a </a:t>
            </a:r>
            <a:r>
              <a:rPr lang="en-US" dirty="0" smtClean="0">
                <a:solidFill>
                  <a:srgbClr val="ED958F"/>
                </a:solidFill>
              </a:rPr>
              <a:t>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Expectation: Given the current model, figure out the expected probabilities of the documents to each cluster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953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Maximization: Given the probabilistic assignment of all the documents,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mixture of Gaussians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p:oleObj spid="_x0000_s106498" name="Equation" r:id="rId4" imgW="3848040" imgH="469800" progId="">
              <p:embed/>
            </p:oleObj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5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6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27025" y="6046788"/>
            <a:ext cx="876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it </a:t>
            </a:r>
            <a:r>
              <a:rPr lang="en-US" dirty="0"/>
              <a:t>these Gaussian densities to the data, one per </a:t>
            </a:r>
            <a:r>
              <a:rPr lang="en-US" dirty="0" smtClean="0"/>
              <a:t>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327705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22463" y="1816100"/>
            <a:ext cx="517525" cy="5095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67013" y="2401888"/>
            <a:ext cx="517525" cy="5095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code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broke up indexing and querying steps</a:t>
            </a:r>
          </a:p>
          <a:p>
            <a:pPr lvl="1"/>
            <a:r>
              <a:rPr lang="en-US" dirty="0" smtClean="0"/>
              <a:t>pass in an index file, instead of a set of documents</a:t>
            </a:r>
          </a:p>
          <a:p>
            <a:pPr lvl="1"/>
            <a:r>
              <a:rPr lang="en-US" dirty="0" smtClean="0"/>
              <a:t>/common/cs/cs160/project/data has one index</a:t>
            </a:r>
          </a:p>
          <a:p>
            <a:r>
              <a:rPr lang="en-US" dirty="0" smtClean="0"/>
              <a:t>Document class</a:t>
            </a:r>
          </a:p>
          <a:p>
            <a:pPr lvl="1"/>
            <a:r>
              <a:rPr lang="en-US" dirty="0" smtClean="0"/>
              <a:t>added title and </a:t>
            </a:r>
            <a:r>
              <a:rPr lang="en-US" dirty="0" err="1" smtClean="0"/>
              <a:t>url</a:t>
            </a:r>
            <a:r>
              <a:rPr lang="en-US" dirty="0" smtClean="0"/>
              <a:t> fields</a:t>
            </a:r>
          </a:p>
          <a:p>
            <a:pPr lvl="1"/>
            <a:r>
              <a:rPr lang="en-US" dirty="0" smtClean="0"/>
              <a:t>added paragraph boundaries (only works for docs in database right now)</a:t>
            </a:r>
          </a:p>
          <a:p>
            <a:r>
              <a:rPr lang="en-US" dirty="0" smtClean="0"/>
              <a:t>Added DB interfacing classes</a:t>
            </a:r>
          </a:p>
          <a:p>
            <a:pPr lvl="1"/>
            <a:r>
              <a:rPr lang="en-US" dirty="0" err="1" smtClean="0"/>
              <a:t>DBDocReader</a:t>
            </a:r>
            <a:r>
              <a:rPr lang="en-US" dirty="0" smtClean="0"/>
              <a:t> (a </a:t>
            </a:r>
            <a:r>
              <a:rPr lang="en-US" dirty="0" err="1" smtClean="0"/>
              <a:t>DocReader</a:t>
            </a:r>
            <a:r>
              <a:rPr lang="en-US" dirty="0" smtClean="0"/>
              <a:t>) for iterating through documents in the database</a:t>
            </a:r>
          </a:p>
          <a:p>
            <a:pPr lvl="1"/>
            <a:r>
              <a:rPr lang="en-US" dirty="0" err="1" smtClean="0"/>
              <a:t>DBDocFetcher</a:t>
            </a:r>
            <a:r>
              <a:rPr lang="en-US" dirty="0" smtClean="0"/>
              <a:t> to fetch documents based on document id for query time document fetching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 and EM-clustering are by far the most popular, particularly for documents</a:t>
            </a:r>
          </a:p>
          <a:p>
            <a:r>
              <a:rPr lang="en-US" dirty="0" smtClean="0"/>
              <a:t>However, they can’t handle all clustering tasks</a:t>
            </a:r>
          </a:p>
          <a:p>
            <a:endParaRPr lang="en-US" dirty="0" smtClean="0"/>
          </a:p>
          <a:p>
            <a:r>
              <a:rPr lang="en-US" dirty="0" smtClean="0"/>
              <a:t>What types of clustering problems can’t they handle?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331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problem?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classification: </a:t>
            </a:r>
            <a:br>
              <a:rPr lang="en-US" dirty="0" smtClean="0"/>
            </a:br>
            <a:r>
              <a:rPr lang="en-US" dirty="0" smtClean="0"/>
              <a:t>global decision vs. local decision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94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Spectral clustering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1" name="Freeform 43"/>
          <p:cNvSpPr>
            <a:spLocks/>
          </p:cNvSpPr>
          <p:nvPr/>
        </p:nvSpPr>
        <p:spPr bwMode="auto">
          <a:xfrm>
            <a:off x="2638425" y="4659313"/>
            <a:ext cx="941387" cy="1179512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0" y="380"/>
              </a:cxn>
              <a:cxn ang="0">
                <a:pos x="576" y="743"/>
              </a:cxn>
              <a:cxn ang="0">
                <a:pos x="593" y="0"/>
              </a:cxn>
            </a:cxnLst>
            <a:rect l="0" t="0" r="r" b="b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3" name="Freeform 45"/>
          <p:cNvSpPr>
            <a:spLocks/>
          </p:cNvSpPr>
          <p:nvPr/>
        </p:nvSpPr>
        <p:spPr bwMode="auto">
          <a:xfrm>
            <a:off x="5514975" y="4560888"/>
            <a:ext cx="1411287" cy="790575"/>
          </a:xfrm>
          <a:custGeom>
            <a:avLst/>
            <a:gdLst/>
            <a:ahLst/>
            <a:cxnLst>
              <a:cxn ang="0">
                <a:pos x="0" y="498"/>
              </a:cxn>
              <a:cxn ang="0">
                <a:pos x="307" y="0"/>
              </a:cxn>
              <a:cxn ang="0">
                <a:pos x="889" y="408"/>
              </a:cxn>
              <a:cxn ang="0">
                <a:pos x="0" y="498"/>
              </a:cxn>
            </a:cxnLst>
            <a:rect l="0" t="0" r="r" b="b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4" name="Line 46"/>
          <p:cNvSpPr>
            <a:spLocks noChangeShapeType="1"/>
          </p:cNvSpPr>
          <p:nvPr/>
        </p:nvSpPr>
        <p:spPr bwMode="auto">
          <a:xfrm flipV="1">
            <a:off x="3552825" y="4570413"/>
            <a:ext cx="2443162" cy="968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5" name="Line 47"/>
          <p:cNvSpPr>
            <a:spLocks noChangeShapeType="1"/>
          </p:cNvSpPr>
          <p:nvPr/>
        </p:nvSpPr>
        <p:spPr bwMode="auto">
          <a:xfrm flipV="1">
            <a:off x="3546475" y="5354638"/>
            <a:ext cx="1971675" cy="4683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462463" y="43164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0.1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351338" y="56594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0.2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369050" y="45577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6008688" y="534828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0.7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3548063" y="50403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0.6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2657475" y="46212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2627313" y="55832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5289550" y="4756150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80" name="Rectangle 52"/>
          <p:cNvSpPr>
            <a:spLocks noChangeArrowheads="1"/>
          </p:cNvSpPr>
          <p:nvPr/>
        </p:nvSpPr>
        <p:spPr bwMode="auto">
          <a:xfrm>
            <a:off x="674688" y="3255963"/>
            <a:ext cx="82184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IE" sz="2400" dirty="0">
                <a:solidFill>
                  <a:srgbClr val="0000FF"/>
                </a:solidFill>
                <a:latin typeface="Times New Roman" charset="0"/>
              </a:rPr>
              <a:t>E={w</a:t>
            </a:r>
            <a:r>
              <a:rPr lang="en-IE" sz="2400" baseline="-25000" dirty="0">
                <a:solidFill>
                  <a:srgbClr val="0000FF"/>
                </a:solidFill>
                <a:latin typeface="Times New Roman" charset="0"/>
              </a:rPr>
              <a:t>ij</a:t>
            </a:r>
            <a:r>
              <a:rPr lang="en-IE" sz="2400" dirty="0">
                <a:solidFill>
                  <a:srgbClr val="0000FF"/>
                </a:solidFill>
                <a:latin typeface="Times New Roman" charset="0"/>
              </a:rPr>
              <a:t>}</a:t>
            </a:r>
            <a:r>
              <a:rPr lang="en-IE" sz="2000" dirty="0">
                <a:solidFill>
                  <a:srgbClr val="0000FF"/>
                </a:solidFill>
                <a:latin typeface="Verdana" charset="0"/>
              </a:rPr>
              <a:t> </a:t>
            </a:r>
            <a:r>
              <a:rPr lang="en-IE" sz="2000" dirty="0">
                <a:latin typeface="Verdana" charset="0"/>
              </a:rPr>
              <a:t>	Set of weighted edges indicating pair-wise 		similarity between</a:t>
            </a:r>
            <a:r>
              <a:rPr lang="en-IE" sz="2000" dirty="0" smtClean="0">
                <a:latin typeface="Verdana" charset="0"/>
              </a:rPr>
              <a:t> documents/points</a:t>
            </a:r>
            <a:endParaRPr lang="en-US" sz="2000" dirty="0">
              <a:latin typeface="Verdana" charset="0"/>
            </a:endParaRPr>
          </a:p>
        </p:txBody>
      </p:sp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Similarity </a:t>
            </a:r>
            <a:r>
              <a:rPr lang="en-IE" dirty="0"/>
              <a:t>Graph</a:t>
            </a:r>
            <a:endParaRPr lang="en-US" dirty="0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sz="2400" dirty="0"/>
              <a:t>Represent dataset as a weighted graph </a:t>
            </a:r>
            <a:r>
              <a:rPr lang="en-IE" sz="2400" i="1" dirty="0">
                <a:latin typeface="Times New Roman" charset="0"/>
              </a:rPr>
              <a:t>G(V,E)</a:t>
            </a:r>
            <a:endParaRPr lang="en-IE" sz="2400" i="1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/>
              <a:t>For documents</a:t>
            </a:r>
            <a:endParaRPr lang="en-US" sz="2000" dirty="0"/>
          </a:p>
        </p:txBody>
      </p:sp>
      <p:graphicFrame>
        <p:nvGraphicFramePr>
          <p:cNvPr id="99377" name="Object 49"/>
          <p:cNvGraphicFramePr>
            <a:graphicFrameLocks noChangeAspect="1"/>
          </p:cNvGraphicFramePr>
          <p:nvPr>
            <p:ph sz="half" idx="2"/>
          </p:nvPr>
        </p:nvGraphicFramePr>
        <p:xfrm>
          <a:off x="3708400" y="2027238"/>
          <a:ext cx="1905000" cy="538162"/>
        </p:xfrm>
        <a:graphic>
          <a:graphicData uri="http://schemas.openxmlformats.org/presentationml/2006/ole">
            <p:oleObj spid="_x0000_s143362" name="Equation" r:id="rId4" imgW="812520" imgH="228600" progId="Equation.3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74688" y="2679700"/>
            <a:ext cx="8218487" cy="3232150"/>
            <a:chOff x="425" y="1688"/>
            <a:chExt cx="5177" cy="2036"/>
          </a:xfrm>
        </p:grpSpPr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>
              <a:off x="3412" y="3310"/>
              <a:ext cx="107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auto">
            <a:xfrm>
              <a:off x="2187" y="3607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auto">
            <a:xfrm>
              <a:off x="4274" y="3211"/>
              <a:ext cx="107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auto">
            <a:xfrm>
              <a:off x="1610" y="325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3732" y="2827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2203" y="2866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2" name="Text Box 34"/>
            <p:cNvSpPr txBox="1">
              <a:spLocks noChangeArrowheads="1"/>
            </p:cNvSpPr>
            <p:nvPr/>
          </p:nvSpPr>
          <p:spPr bwMode="auto">
            <a:xfrm>
              <a:off x="2220" y="2878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99364" name="Text Box 36"/>
            <p:cNvSpPr txBox="1">
              <a:spLocks noChangeArrowheads="1"/>
            </p:cNvSpPr>
            <p:nvPr/>
          </p:nvSpPr>
          <p:spPr bwMode="auto">
            <a:xfrm>
              <a:off x="1647" y="327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99365" name="Text Box 37"/>
            <p:cNvSpPr txBox="1">
              <a:spLocks noChangeArrowheads="1"/>
            </p:cNvSpPr>
            <p:nvPr/>
          </p:nvSpPr>
          <p:spPr bwMode="auto">
            <a:xfrm>
              <a:off x="2221" y="362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3444" y="332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99368" name="Text Box 40"/>
            <p:cNvSpPr txBox="1">
              <a:spLocks noChangeArrowheads="1"/>
            </p:cNvSpPr>
            <p:nvPr/>
          </p:nvSpPr>
          <p:spPr bwMode="auto">
            <a:xfrm>
              <a:off x="3763" y="284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99369" name="Text Box 41"/>
            <p:cNvSpPr txBox="1">
              <a:spLocks noChangeArrowheads="1"/>
            </p:cNvSpPr>
            <p:nvPr/>
          </p:nvSpPr>
          <p:spPr bwMode="auto">
            <a:xfrm>
              <a:off x="4306" y="322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99379" name="Rectangle 51"/>
            <p:cNvSpPr>
              <a:spLocks noChangeArrowheads="1"/>
            </p:cNvSpPr>
            <p:nvPr/>
          </p:nvSpPr>
          <p:spPr bwMode="auto">
            <a:xfrm>
              <a:off x="425" y="1688"/>
              <a:ext cx="517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None/>
              </a:pPr>
              <a:r>
                <a:rPr lang="en-IE" sz="2400" dirty="0">
                  <a:solidFill>
                    <a:schemeClr val="hlink"/>
                  </a:solidFill>
                  <a:latin typeface="Times New Roman" charset="0"/>
                </a:rPr>
                <a:t>V={x</a:t>
              </a:r>
              <a:r>
                <a:rPr lang="en-IE" sz="2400" baseline="-25000" dirty="0">
                  <a:solidFill>
                    <a:schemeClr val="hlink"/>
                  </a:solidFill>
                  <a:latin typeface="Times New Roman" charset="0"/>
                </a:rPr>
                <a:t>i</a:t>
              </a:r>
              <a:r>
                <a:rPr lang="en-IE" sz="2400" dirty="0">
                  <a:solidFill>
                    <a:schemeClr val="hlink"/>
                  </a:solidFill>
                  <a:latin typeface="Times New Roman" charset="0"/>
                </a:rPr>
                <a:t>}</a:t>
              </a:r>
              <a:r>
                <a:rPr lang="en-IE" sz="2000" dirty="0">
                  <a:latin typeface="Verdana" charset="0"/>
                </a:rPr>
                <a:t> 	Set of </a:t>
              </a:r>
              <a:r>
                <a:rPr lang="en-IE" sz="2400" dirty="0">
                  <a:latin typeface="Times New Roman" charset="0"/>
                </a:rPr>
                <a:t>n</a:t>
              </a:r>
              <a:r>
                <a:rPr lang="en-IE" sz="2000" dirty="0">
                  <a:latin typeface="Verdana" charset="0"/>
                </a:rPr>
                <a:t> vertices representing </a:t>
              </a:r>
              <a:r>
                <a:rPr lang="en-IE" sz="2000" dirty="0" smtClean="0">
                  <a:latin typeface="Verdana" charset="0"/>
                </a:rPr>
                <a:t>documents/points</a:t>
              </a:r>
              <a:endParaRPr lang="en-US" sz="2000" dirty="0">
                <a:latin typeface="Verdana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62200" y="6172200"/>
            <a:ext cx="495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clustering represent?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43" name="Oval 35"/>
          <p:cNvSpPr>
            <a:spLocks noChangeArrowheads="1"/>
          </p:cNvSpPr>
          <p:nvPr/>
        </p:nvSpPr>
        <p:spPr bwMode="auto">
          <a:xfrm>
            <a:off x="4579938" y="399891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5" name="Oval 37"/>
          <p:cNvSpPr>
            <a:spLocks noChangeArrowheads="1"/>
          </p:cNvSpPr>
          <p:nvPr/>
        </p:nvSpPr>
        <p:spPr bwMode="auto">
          <a:xfrm>
            <a:off x="4867275" y="3567113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7" name="Oval 39"/>
          <p:cNvSpPr>
            <a:spLocks noChangeArrowheads="1"/>
          </p:cNvSpPr>
          <p:nvPr/>
        </p:nvSpPr>
        <p:spPr bwMode="auto">
          <a:xfrm>
            <a:off x="5378450" y="4017963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2" name="Oval 34"/>
          <p:cNvSpPr>
            <a:spLocks noChangeArrowheads="1"/>
          </p:cNvSpPr>
          <p:nvPr/>
        </p:nvSpPr>
        <p:spPr bwMode="auto">
          <a:xfrm>
            <a:off x="2887663" y="397986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4" name="Oval 36"/>
          <p:cNvSpPr>
            <a:spLocks noChangeArrowheads="1"/>
          </p:cNvSpPr>
          <p:nvPr/>
        </p:nvSpPr>
        <p:spPr bwMode="auto">
          <a:xfrm>
            <a:off x="3390900" y="4205288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6" name="Oval 38"/>
          <p:cNvSpPr>
            <a:spLocks noChangeArrowheads="1"/>
          </p:cNvSpPr>
          <p:nvPr/>
        </p:nvSpPr>
        <p:spPr bwMode="auto">
          <a:xfrm>
            <a:off x="3419475" y="3609975"/>
            <a:ext cx="166688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Graph Partitioning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1612900"/>
          </a:xfrm>
        </p:spPr>
        <p:txBody>
          <a:bodyPr/>
          <a:lstStyle/>
          <a:p>
            <a:r>
              <a:rPr lang="en-IE" sz="2000"/>
              <a:t>Clustering can be viewed as partitioning a similarity graph</a:t>
            </a:r>
          </a:p>
          <a:p>
            <a:endParaRPr lang="en-IE" sz="2000"/>
          </a:p>
          <a:p>
            <a:r>
              <a:rPr lang="en-IE" sz="2000" i="1"/>
              <a:t>Bi-partitioning</a:t>
            </a:r>
            <a:r>
              <a:rPr lang="en-IE" sz="2000"/>
              <a:t> task:</a:t>
            </a:r>
          </a:p>
          <a:p>
            <a:pPr lvl="1"/>
            <a:r>
              <a:rPr lang="en-IE" sz="1800"/>
              <a:t>Divide vertices into two disjoint groups </a:t>
            </a:r>
            <a:r>
              <a:rPr lang="en-IE" sz="2000" i="1">
                <a:latin typeface="Times New Roman" charset="0"/>
              </a:rPr>
              <a:t>(A,B)</a:t>
            </a: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3441700" y="3627438"/>
            <a:ext cx="122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2933700" y="4011613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3443288" y="4229100"/>
            <a:ext cx="61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4632325" y="4022725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916488" y="3589338"/>
            <a:ext cx="61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5422900" y="4038600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2528888" y="3357563"/>
            <a:ext cx="31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500">
                <a:latin typeface="Verdana" charset="0"/>
              </a:rPr>
              <a:t>A</a:t>
            </a:r>
          </a:p>
        </p:txBody>
      </p:sp>
      <p:sp>
        <p:nvSpPr>
          <p:cNvPr id="196639" name="Text Box 31"/>
          <p:cNvSpPr txBox="1">
            <a:spLocks noChangeArrowheads="1"/>
          </p:cNvSpPr>
          <p:nvPr/>
        </p:nvSpPr>
        <p:spPr bwMode="auto">
          <a:xfrm>
            <a:off x="5626100" y="3390900"/>
            <a:ext cx="31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500">
                <a:latin typeface="Verdana" charset="0"/>
              </a:rPr>
              <a:t>B</a:t>
            </a:r>
          </a:p>
        </p:txBody>
      </p:sp>
      <p:sp>
        <p:nvSpPr>
          <p:cNvPr id="196648" name="Oval 40"/>
          <p:cNvSpPr>
            <a:spLocks noChangeArrowheads="1"/>
          </p:cNvSpPr>
          <p:nvPr/>
        </p:nvSpPr>
        <p:spPr bwMode="auto">
          <a:xfrm>
            <a:off x="4433888" y="3490913"/>
            <a:ext cx="1201737" cy="1052512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2771775" y="3490913"/>
            <a:ext cx="1201738" cy="1052512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64777" y="5655341"/>
            <a:ext cx="55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define a good partition?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Clustering Objectives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1108075"/>
          </a:xfrm>
        </p:spPr>
        <p:txBody>
          <a:bodyPr/>
          <a:lstStyle/>
          <a:p>
            <a:pPr marL="609600" indent="-609600"/>
            <a:r>
              <a:rPr lang="en-IE" sz="2200" dirty="0"/>
              <a:t>Traditional definition of a “good” clustering:</a:t>
            </a:r>
          </a:p>
          <a:p>
            <a:pPr marL="990600" lvl="1" indent="-533400">
              <a:buFont typeface="Wingdings" charset="2"/>
              <a:buAutoNum type="arabicPeriod"/>
            </a:pPr>
            <a:r>
              <a:rPr lang="en-IE" sz="1800" dirty="0"/>
              <a:t>Points assigned to same cluster should be highly similar.</a:t>
            </a:r>
          </a:p>
          <a:p>
            <a:pPr marL="990600" lvl="1" indent="-533400">
              <a:buFont typeface="Wingdings" charset="2"/>
              <a:buAutoNum type="arabicPeriod"/>
            </a:pPr>
            <a:r>
              <a:rPr lang="en-IE" sz="1800" dirty="0"/>
              <a:t>Points assigned to different clusters should be highly dissimilar.</a:t>
            </a:r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V="1">
            <a:off x="3475038" y="3998913"/>
            <a:ext cx="2443162" cy="968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 flipV="1">
            <a:off x="3468688" y="4783138"/>
            <a:ext cx="1971675" cy="4683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827088" y="6165850"/>
            <a:ext cx="7402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200">
                <a:latin typeface="Verdana" charset="0"/>
              </a:rPr>
              <a:t>2. Minimise weight of </a:t>
            </a:r>
            <a:r>
              <a:rPr lang="en-US" sz="2200">
                <a:solidFill>
                  <a:schemeClr val="accent2"/>
                </a:solidFill>
                <a:latin typeface="Verdana" charset="0"/>
              </a:rPr>
              <a:t>between-group</a:t>
            </a:r>
            <a:r>
              <a:rPr lang="en-US" sz="2200">
                <a:latin typeface="Verdana" charset="0"/>
              </a:rPr>
              <a:t> connections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4179888" y="3771900"/>
            <a:ext cx="4540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0.1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4513263" y="4991100"/>
            <a:ext cx="4540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0.2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827088" y="5734050"/>
            <a:ext cx="7402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200">
                <a:latin typeface="Verdana" charset="0"/>
              </a:rPr>
              <a:t>1. Maximise weight of </a:t>
            </a:r>
            <a:r>
              <a:rPr lang="en-US" sz="2200">
                <a:solidFill>
                  <a:srgbClr val="FFFF00"/>
                </a:solidFill>
                <a:latin typeface="Verdana" charset="0"/>
              </a:rPr>
              <a:t>within-group</a:t>
            </a:r>
            <a:r>
              <a:rPr lang="en-US" sz="2200">
                <a:solidFill>
                  <a:srgbClr val="33CCFF"/>
                </a:solidFill>
                <a:latin typeface="Verdana" charset="0"/>
              </a:rPr>
              <a:t> </a:t>
            </a:r>
            <a:r>
              <a:rPr lang="en-US" sz="2200">
                <a:latin typeface="Verdana" charset="0"/>
              </a:rPr>
              <a:t>connections</a:t>
            </a:r>
          </a:p>
        </p:txBody>
      </p:sp>
      <p:sp>
        <p:nvSpPr>
          <p:cNvPr id="64557" name="Freeform 45"/>
          <p:cNvSpPr>
            <a:spLocks/>
          </p:cNvSpPr>
          <p:nvPr/>
        </p:nvSpPr>
        <p:spPr bwMode="auto">
          <a:xfrm>
            <a:off x="2560638" y="4087813"/>
            <a:ext cx="941387" cy="1179512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0" y="380"/>
              </a:cxn>
              <a:cxn ang="0">
                <a:pos x="576" y="743"/>
              </a:cxn>
              <a:cxn ang="0">
                <a:pos x="593" y="0"/>
              </a:cxn>
            </a:cxnLst>
            <a:rect l="0" t="0" r="r" b="b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Freeform 46"/>
          <p:cNvSpPr>
            <a:spLocks/>
          </p:cNvSpPr>
          <p:nvPr/>
        </p:nvSpPr>
        <p:spPr bwMode="auto">
          <a:xfrm>
            <a:off x="5437188" y="3989388"/>
            <a:ext cx="1411287" cy="790575"/>
          </a:xfrm>
          <a:custGeom>
            <a:avLst/>
            <a:gdLst/>
            <a:ahLst/>
            <a:cxnLst>
              <a:cxn ang="0">
                <a:pos x="0" y="498"/>
              </a:cxn>
              <a:cxn ang="0">
                <a:pos x="307" y="0"/>
              </a:cxn>
              <a:cxn ang="0">
                <a:pos x="889" y="408"/>
              </a:cxn>
              <a:cxn ang="0">
                <a:pos x="0" y="498"/>
              </a:cxn>
            </a:cxnLst>
            <a:rect l="0" t="0" r="r" b="b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6291263" y="39862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5930900" y="477678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0.7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3470275" y="44688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0.6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2579688" y="40497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2549525" y="50117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80" name="Text Box 68"/>
          <p:cNvSpPr txBox="1">
            <a:spLocks noChangeArrowheads="1"/>
          </p:cNvSpPr>
          <p:nvPr/>
        </p:nvSpPr>
        <p:spPr bwMode="auto">
          <a:xfrm>
            <a:off x="5211763" y="4184650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8" name="Oval 56"/>
          <p:cNvSpPr>
            <a:spLocks noChangeArrowheads="1"/>
          </p:cNvSpPr>
          <p:nvPr/>
        </p:nvSpPr>
        <p:spPr bwMode="auto">
          <a:xfrm>
            <a:off x="5338763" y="4683125"/>
            <a:ext cx="169862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9" name="Oval 57"/>
          <p:cNvSpPr>
            <a:spLocks noChangeArrowheads="1"/>
          </p:cNvSpPr>
          <p:nvPr/>
        </p:nvSpPr>
        <p:spPr bwMode="auto">
          <a:xfrm>
            <a:off x="3394075" y="515461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0" name="Oval 58"/>
          <p:cNvSpPr>
            <a:spLocks noChangeArrowheads="1"/>
          </p:cNvSpPr>
          <p:nvPr/>
        </p:nvSpPr>
        <p:spPr bwMode="auto">
          <a:xfrm>
            <a:off x="6707188" y="4525963"/>
            <a:ext cx="169862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1" name="Oval 59"/>
          <p:cNvSpPr>
            <a:spLocks noChangeArrowheads="1"/>
          </p:cNvSpPr>
          <p:nvPr/>
        </p:nvSpPr>
        <p:spPr bwMode="auto">
          <a:xfrm>
            <a:off x="2478088" y="4600575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2" name="Oval 60"/>
          <p:cNvSpPr>
            <a:spLocks noChangeArrowheads="1"/>
          </p:cNvSpPr>
          <p:nvPr/>
        </p:nvSpPr>
        <p:spPr bwMode="auto">
          <a:xfrm>
            <a:off x="5846763" y="391636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3" name="Oval 61"/>
          <p:cNvSpPr>
            <a:spLocks noChangeArrowheads="1"/>
          </p:cNvSpPr>
          <p:nvPr/>
        </p:nvSpPr>
        <p:spPr bwMode="auto">
          <a:xfrm>
            <a:off x="3419475" y="3978275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3446463" y="3997325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2536825" y="4633913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3448050" y="5180013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5389563" y="4706938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5895975" y="3944938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6757988" y="4546600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3954463" y="3546475"/>
            <a:ext cx="1214437" cy="1968500"/>
          </a:xfrm>
          <a:prstGeom prst="lin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1" name="Rectangle 69"/>
          <p:cNvSpPr>
            <a:spLocks noChangeArrowheads="1"/>
          </p:cNvSpPr>
          <p:nvPr/>
        </p:nvSpPr>
        <p:spPr bwMode="auto">
          <a:xfrm>
            <a:off x="468313" y="2852738"/>
            <a:ext cx="84248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sz="2200" dirty="0">
                <a:latin typeface="Verdana" charset="0"/>
              </a:rPr>
              <a:t>Apply these objectives to our graph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Graph Cuts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05813" cy="2260600"/>
          </a:xfrm>
        </p:spPr>
        <p:txBody>
          <a:bodyPr/>
          <a:lstStyle/>
          <a:p>
            <a:r>
              <a:rPr lang="en-IE" sz="2400"/>
              <a:t>Express partitioning objectives as a function of the “edge cut” of the partition.</a:t>
            </a:r>
          </a:p>
          <a:p>
            <a:pPr>
              <a:spcBef>
                <a:spcPct val="30000"/>
              </a:spcBef>
            </a:pPr>
            <a:r>
              <a:rPr lang="en-IE" sz="2400" i="1"/>
              <a:t>Cut:</a:t>
            </a:r>
            <a:r>
              <a:rPr lang="en-IE" sz="2400"/>
              <a:t> Set of edges with only one vertex in a group.</a:t>
            </a:r>
          </a:p>
        </p:txBody>
      </p:sp>
      <p:graphicFrame>
        <p:nvGraphicFramePr>
          <p:cNvPr id="72751" name="Object 47"/>
          <p:cNvGraphicFramePr>
            <a:graphicFrameLocks noChangeAspect="1"/>
          </p:cNvGraphicFramePr>
          <p:nvPr>
            <p:ph sz="half" idx="2"/>
          </p:nvPr>
        </p:nvGraphicFramePr>
        <p:xfrm>
          <a:off x="3276600" y="3170238"/>
          <a:ext cx="2813050" cy="835025"/>
        </p:xfrm>
        <a:graphic>
          <a:graphicData uri="http://schemas.openxmlformats.org/presentationml/2006/ole">
            <p:oleObj spid="_x0000_s148482" name="Equation" r:id="rId3" imgW="1206360" imgH="355320" progId="Equation.3">
              <p:embed/>
            </p:oleObj>
          </a:graphicData>
        </a:graphic>
      </p:graphicFrame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928688" y="4341813"/>
            <a:ext cx="4019550" cy="1679575"/>
            <a:chOff x="585" y="2735"/>
            <a:chExt cx="2532" cy="1058"/>
          </a:xfrm>
        </p:grpSpPr>
        <p:sp>
          <p:nvSpPr>
            <p:cNvPr id="72779" name="Oval 75"/>
            <p:cNvSpPr>
              <a:spLocks noChangeArrowheads="1"/>
            </p:cNvSpPr>
            <p:nvPr/>
          </p:nvSpPr>
          <p:spPr bwMode="auto">
            <a:xfrm>
              <a:off x="2100" y="2809"/>
              <a:ext cx="1017" cy="890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8" name="Oval 74"/>
            <p:cNvSpPr>
              <a:spLocks noChangeArrowheads="1"/>
            </p:cNvSpPr>
            <p:nvPr/>
          </p:nvSpPr>
          <p:spPr bwMode="auto">
            <a:xfrm>
              <a:off x="585" y="2888"/>
              <a:ext cx="944" cy="905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4" name="Freeform 50"/>
            <p:cNvSpPr>
              <a:spLocks/>
            </p:cNvSpPr>
            <p:nvPr/>
          </p:nvSpPr>
          <p:spPr bwMode="auto">
            <a:xfrm>
              <a:off x="709" y="3081"/>
              <a:ext cx="504" cy="577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0" y="380"/>
                </a:cxn>
                <a:cxn ang="0">
                  <a:pos x="576" y="743"/>
                </a:cxn>
                <a:cxn ang="0">
                  <a:pos x="593" y="0"/>
                </a:cxn>
              </a:cxnLst>
              <a:rect l="0" t="0" r="r" b="b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5" name="Freeform 51"/>
            <p:cNvSpPr>
              <a:spLocks/>
            </p:cNvSpPr>
            <p:nvPr/>
          </p:nvSpPr>
          <p:spPr bwMode="auto">
            <a:xfrm>
              <a:off x="2293" y="3006"/>
              <a:ext cx="755" cy="387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307" y="0"/>
                </a:cxn>
                <a:cxn ang="0">
                  <a:pos x="889" y="408"/>
                </a:cxn>
                <a:cxn ang="0">
                  <a:pos x="0" y="498"/>
                </a:cxn>
              </a:cxnLst>
              <a:rect l="0" t="0" r="r" b="b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6" name="Line 52"/>
            <p:cNvSpPr>
              <a:spLocks noChangeShapeType="1"/>
            </p:cNvSpPr>
            <p:nvPr/>
          </p:nvSpPr>
          <p:spPr bwMode="auto">
            <a:xfrm flipV="1">
              <a:off x="1201" y="3017"/>
              <a:ext cx="1307" cy="47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7" name="Line 53"/>
            <p:cNvSpPr>
              <a:spLocks noChangeShapeType="1"/>
            </p:cNvSpPr>
            <p:nvPr/>
          </p:nvSpPr>
          <p:spPr bwMode="auto">
            <a:xfrm flipV="1">
              <a:off x="1215" y="3413"/>
              <a:ext cx="1055" cy="229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8" name="Text Box 54"/>
            <p:cNvSpPr txBox="1">
              <a:spLocks noChangeArrowheads="1"/>
            </p:cNvSpPr>
            <p:nvPr/>
          </p:nvSpPr>
          <p:spPr bwMode="auto">
            <a:xfrm>
              <a:off x="1636" y="288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0.1</a:t>
              </a:r>
            </a:p>
          </p:txBody>
        </p:sp>
        <p:sp>
          <p:nvSpPr>
            <p:cNvPr id="72759" name="Text Box 55"/>
            <p:cNvSpPr txBox="1">
              <a:spLocks noChangeArrowheads="1"/>
            </p:cNvSpPr>
            <p:nvPr/>
          </p:nvSpPr>
          <p:spPr bwMode="auto">
            <a:xfrm>
              <a:off x="1671" y="3514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0.2</a:t>
              </a:r>
            </a:p>
          </p:txBody>
        </p:sp>
        <p:sp>
          <p:nvSpPr>
            <p:cNvPr id="72760" name="Text Box 56"/>
            <p:cNvSpPr txBox="1">
              <a:spLocks noChangeArrowheads="1"/>
            </p:cNvSpPr>
            <p:nvPr/>
          </p:nvSpPr>
          <p:spPr bwMode="auto">
            <a:xfrm>
              <a:off x="2717" y="298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1" name="Text Box 57"/>
            <p:cNvSpPr txBox="1">
              <a:spLocks noChangeArrowheads="1"/>
            </p:cNvSpPr>
            <p:nvPr/>
          </p:nvSpPr>
          <p:spPr bwMode="auto">
            <a:xfrm>
              <a:off x="2490" y="343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0.7</a:t>
              </a:r>
            </a:p>
          </p:txBody>
        </p:sp>
        <p:sp>
          <p:nvSpPr>
            <p:cNvPr id="72762" name="Text Box 58"/>
            <p:cNvSpPr txBox="1">
              <a:spLocks noChangeArrowheads="1"/>
            </p:cNvSpPr>
            <p:nvPr/>
          </p:nvSpPr>
          <p:spPr bwMode="auto">
            <a:xfrm>
              <a:off x="1199" y="3228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0.6</a:t>
              </a:r>
            </a:p>
          </p:txBody>
        </p:sp>
        <p:sp>
          <p:nvSpPr>
            <p:cNvPr id="72763" name="Text Box 59"/>
            <p:cNvSpPr txBox="1">
              <a:spLocks noChangeArrowheads="1"/>
            </p:cNvSpPr>
            <p:nvPr/>
          </p:nvSpPr>
          <p:spPr bwMode="auto">
            <a:xfrm>
              <a:off x="787" y="3026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4" name="Text Box 60"/>
            <p:cNvSpPr txBox="1">
              <a:spLocks noChangeArrowheads="1"/>
            </p:cNvSpPr>
            <p:nvPr/>
          </p:nvSpPr>
          <p:spPr bwMode="auto">
            <a:xfrm>
              <a:off x="736" y="349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5" name="Oval 61"/>
            <p:cNvSpPr>
              <a:spLocks noChangeArrowheads="1"/>
            </p:cNvSpPr>
            <p:nvPr/>
          </p:nvSpPr>
          <p:spPr bwMode="auto">
            <a:xfrm>
              <a:off x="2261" y="332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1162" y="3601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7" name="Oval 63"/>
            <p:cNvSpPr>
              <a:spLocks noChangeArrowheads="1"/>
            </p:cNvSpPr>
            <p:nvPr/>
          </p:nvSpPr>
          <p:spPr bwMode="auto">
            <a:xfrm>
              <a:off x="2979" y="3283"/>
              <a:ext cx="91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8" name="Oval 64"/>
            <p:cNvSpPr>
              <a:spLocks noChangeArrowheads="1"/>
            </p:cNvSpPr>
            <p:nvPr/>
          </p:nvSpPr>
          <p:spPr bwMode="auto">
            <a:xfrm>
              <a:off x="687" y="3324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9" name="Oval 65"/>
            <p:cNvSpPr>
              <a:spLocks noChangeArrowheads="1"/>
            </p:cNvSpPr>
            <p:nvPr/>
          </p:nvSpPr>
          <p:spPr bwMode="auto">
            <a:xfrm>
              <a:off x="2497" y="2995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0" name="Oval 66"/>
            <p:cNvSpPr>
              <a:spLocks noChangeArrowheads="1"/>
            </p:cNvSpPr>
            <p:nvPr/>
          </p:nvSpPr>
          <p:spPr bwMode="auto">
            <a:xfrm>
              <a:off x="1166" y="3016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1" name="Text Box 67"/>
            <p:cNvSpPr txBox="1">
              <a:spLocks noChangeArrowheads="1"/>
            </p:cNvSpPr>
            <p:nvPr/>
          </p:nvSpPr>
          <p:spPr bwMode="auto">
            <a:xfrm>
              <a:off x="1177" y="3025"/>
              <a:ext cx="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72772" name="Text Box 68"/>
            <p:cNvSpPr txBox="1">
              <a:spLocks noChangeArrowheads="1"/>
            </p:cNvSpPr>
            <p:nvPr/>
          </p:nvSpPr>
          <p:spPr bwMode="auto">
            <a:xfrm>
              <a:off x="718" y="3336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72773" name="Text Box 69"/>
            <p:cNvSpPr txBox="1">
              <a:spLocks noChangeArrowheads="1"/>
            </p:cNvSpPr>
            <p:nvPr/>
          </p:nvSpPr>
          <p:spPr bwMode="auto">
            <a:xfrm>
              <a:off x="1190" y="361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72774" name="Text Box 70"/>
            <p:cNvSpPr txBox="1">
              <a:spLocks noChangeArrowheads="1"/>
            </p:cNvSpPr>
            <p:nvPr/>
          </p:nvSpPr>
          <p:spPr bwMode="auto">
            <a:xfrm>
              <a:off x="2293" y="333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72775" name="Text Box 71"/>
            <p:cNvSpPr txBox="1">
              <a:spLocks noChangeArrowheads="1"/>
            </p:cNvSpPr>
            <p:nvPr/>
          </p:nvSpPr>
          <p:spPr bwMode="auto">
            <a:xfrm>
              <a:off x="2528" y="300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72776" name="Text Box 72"/>
            <p:cNvSpPr txBox="1">
              <a:spLocks noChangeArrowheads="1"/>
            </p:cNvSpPr>
            <p:nvPr/>
          </p:nvSpPr>
          <p:spPr bwMode="auto">
            <a:xfrm>
              <a:off x="3011" y="3293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72777" name="Text Box 73"/>
            <p:cNvSpPr txBox="1">
              <a:spLocks noChangeArrowheads="1"/>
            </p:cNvSpPr>
            <p:nvPr/>
          </p:nvSpPr>
          <p:spPr bwMode="auto">
            <a:xfrm>
              <a:off x="2181" y="3045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80" name="Text Box 76"/>
            <p:cNvSpPr txBox="1">
              <a:spLocks noChangeArrowheads="1"/>
            </p:cNvSpPr>
            <p:nvPr/>
          </p:nvSpPr>
          <p:spPr bwMode="auto">
            <a:xfrm>
              <a:off x="631" y="2735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A</a:t>
              </a:r>
            </a:p>
          </p:txBody>
        </p:sp>
        <p:sp>
          <p:nvSpPr>
            <p:cNvPr id="72781" name="Text Box 77"/>
            <p:cNvSpPr txBox="1">
              <a:spLocks noChangeArrowheads="1"/>
            </p:cNvSpPr>
            <p:nvPr/>
          </p:nvSpPr>
          <p:spPr bwMode="auto">
            <a:xfrm>
              <a:off x="2077" y="2736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B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510213" y="4824413"/>
            <a:ext cx="3022600" cy="630237"/>
            <a:chOff x="3471" y="3039"/>
            <a:chExt cx="1904" cy="397"/>
          </a:xfrm>
        </p:grpSpPr>
        <p:sp>
          <p:nvSpPr>
            <p:cNvPr id="72753" name="AutoShape 49"/>
            <p:cNvSpPr>
              <a:spLocks noChangeArrowheads="1"/>
            </p:cNvSpPr>
            <p:nvPr/>
          </p:nvSpPr>
          <p:spPr bwMode="auto">
            <a:xfrm>
              <a:off x="3471" y="3039"/>
              <a:ext cx="470" cy="397"/>
            </a:xfrm>
            <a:prstGeom prst="rightArrow">
              <a:avLst>
                <a:gd name="adj1" fmla="val 50000"/>
                <a:gd name="adj2" fmla="val 29597"/>
              </a:avLst>
            </a:prstGeom>
            <a:solidFill>
              <a:schemeClr val="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86" name="Text Box 82"/>
            <p:cNvSpPr txBox="1">
              <a:spLocks noChangeArrowheads="1"/>
            </p:cNvSpPr>
            <p:nvPr/>
          </p:nvSpPr>
          <p:spPr bwMode="auto">
            <a:xfrm>
              <a:off x="4005" y="3089"/>
              <a:ext cx="137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2600" i="1">
                  <a:latin typeface="Times New Roman" charset="0"/>
                </a:rPr>
                <a:t>cut(A,B) = 0.3</a:t>
              </a:r>
              <a:endParaRPr lang="el-GR" sz="2600" i="1">
                <a:latin typeface="Times New Roman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81200" y="6172200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use the minimum cut?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Graph Cut Criteria</a:t>
            </a:r>
            <a:endParaRPr lang="en-IE" sz="24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43338" y="2209800"/>
            <a:ext cx="1384300" cy="2214563"/>
            <a:chOff x="2421" y="2084"/>
            <a:chExt cx="872" cy="1395"/>
          </a:xfrm>
        </p:grpSpPr>
        <p:sp>
          <p:nvSpPr>
            <p:cNvPr id="121880" name="Line 24"/>
            <p:cNvSpPr>
              <a:spLocks noChangeShapeType="1"/>
            </p:cNvSpPr>
            <p:nvPr/>
          </p:nvSpPr>
          <p:spPr bwMode="auto">
            <a:xfrm>
              <a:off x="2421" y="2279"/>
              <a:ext cx="214" cy="120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82" name="Text Box 26"/>
            <p:cNvSpPr txBox="1">
              <a:spLocks noChangeArrowheads="1"/>
            </p:cNvSpPr>
            <p:nvPr/>
          </p:nvSpPr>
          <p:spPr bwMode="auto">
            <a:xfrm>
              <a:off x="2426" y="2084"/>
              <a:ext cx="8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600" b="1">
                  <a:solidFill>
                    <a:schemeClr val="folHlink"/>
                  </a:solidFill>
                  <a:latin typeface="Tahoma" charset="0"/>
                </a:rPr>
                <a:t>Optimal cut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4025" y="2401888"/>
            <a:ext cx="8229600" cy="3246437"/>
            <a:chOff x="286" y="2205"/>
            <a:chExt cx="5184" cy="2045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443" y="2205"/>
              <a:ext cx="994" cy="848"/>
              <a:chOff x="3443" y="2205"/>
              <a:chExt cx="994" cy="848"/>
            </a:xfrm>
          </p:grpSpPr>
          <p:sp>
            <p:nvSpPr>
              <p:cNvPr id="121884" name="Freeform 28"/>
              <p:cNvSpPr>
                <a:spLocks/>
              </p:cNvSpPr>
              <p:nvPr/>
            </p:nvSpPr>
            <p:spPr bwMode="auto">
              <a:xfrm>
                <a:off x="3443" y="2349"/>
                <a:ext cx="509" cy="70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36"/>
                  </a:cxn>
                  <a:cxn ang="0">
                    <a:pos x="118" y="548"/>
                  </a:cxn>
                  <a:cxn ang="0">
                    <a:pos x="397" y="659"/>
                  </a:cxn>
                  <a:cxn ang="0">
                    <a:pos x="509" y="704"/>
                  </a:cxn>
                </a:cxnLst>
                <a:rect l="0" t="0" r="r" b="b"/>
                <a:pathLst>
                  <a:path w="509" h="704">
                    <a:moveTo>
                      <a:pt x="17" y="0"/>
                    </a:moveTo>
                    <a:cubicBezTo>
                      <a:pt x="8" y="172"/>
                      <a:pt x="0" y="345"/>
                      <a:pt x="17" y="436"/>
                    </a:cubicBezTo>
                    <a:cubicBezTo>
                      <a:pt x="34" y="527"/>
                      <a:pt x="55" y="511"/>
                      <a:pt x="118" y="548"/>
                    </a:cubicBezTo>
                    <a:cubicBezTo>
                      <a:pt x="181" y="585"/>
                      <a:pt x="332" y="633"/>
                      <a:pt x="397" y="659"/>
                    </a:cubicBezTo>
                    <a:cubicBezTo>
                      <a:pt x="462" y="685"/>
                      <a:pt x="485" y="694"/>
                      <a:pt x="509" y="704"/>
                    </a:cubicBezTo>
                  </a:path>
                </a:pathLst>
              </a:custGeom>
              <a:noFill/>
              <a:ln w="31750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85" name="Text Box 29"/>
              <p:cNvSpPr txBox="1">
                <a:spLocks noChangeArrowheads="1"/>
              </p:cNvSpPr>
              <p:nvPr/>
            </p:nvSpPr>
            <p:spPr bwMode="auto">
              <a:xfrm>
                <a:off x="3480" y="2205"/>
                <a:ext cx="9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IE" sz="1600" b="1">
                    <a:solidFill>
                      <a:srgbClr val="FF0000"/>
                    </a:solidFill>
                    <a:latin typeface="Tahoma" charset="0"/>
                  </a:rPr>
                  <a:t>Minimum cut</a:t>
                </a:r>
              </a:p>
            </p:txBody>
          </p:sp>
        </p:grpSp>
        <p:sp>
          <p:nvSpPr>
            <p:cNvPr id="121886" name="Rectangle 30"/>
            <p:cNvSpPr>
              <a:spLocks noChangeArrowheads="1"/>
            </p:cNvSpPr>
            <p:nvPr/>
          </p:nvSpPr>
          <p:spPr bwMode="auto">
            <a:xfrm>
              <a:off x="286" y="3454"/>
              <a:ext cx="5184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Char char="n"/>
              </a:pPr>
              <a:r>
                <a:rPr lang="en-I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Problem: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</a:pPr>
              <a:r>
                <a:rPr lang="en-IE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-128"/>
                </a:rPr>
                <a:t>Only considers external cluster connections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</a:pPr>
              <a:r>
                <a:rPr lang="en-IE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-128"/>
                </a:rPr>
                <a:t>Does not consider internal cluster density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317751" y="2776538"/>
            <a:ext cx="3514725" cy="1331913"/>
            <a:chOff x="1460" y="2441"/>
            <a:chExt cx="2214" cy="839"/>
          </a:xfrm>
        </p:grpSpPr>
        <p:sp>
          <p:nvSpPr>
            <p:cNvPr id="121862" name="Oval 6"/>
            <p:cNvSpPr>
              <a:spLocks noChangeArrowheads="1"/>
            </p:cNvSpPr>
            <p:nvPr/>
          </p:nvSpPr>
          <p:spPr bwMode="auto">
            <a:xfrm>
              <a:off x="1482" y="246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1511" y="2732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1836" y="2499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1835" y="2850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7" name="Oval 11"/>
            <p:cNvSpPr>
              <a:spLocks noChangeArrowheads="1"/>
            </p:cNvSpPr>
            <p:nvPr/>
          </p:nvSpPr>
          <p:spPr bwMode="auto">
            <a:xfrm>
              <a:off x="2149" y="2754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1460" y="3035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9" name="Oval 13"/>
            <p:cNvSpPr>
              <a:spLocks noChangeArrowheads="1"/>
            </p:cNvSpPr>
            <p:nvPr/>
          </p:nvSpPr>
          <p:spPr bwMode="auto">
            <a:xfrm>
              <a:off x="1747" y="311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0" name="Oval 14"/>
            <p:cNvSpPr>
              <a:spLocks noChangeArrowheads="1"/>
            </p:cNvSpPr>
            <p:nvPr/>
          </p:nvSpPr>
          <p:spPr bwMode="auto">
            <a:xfrm>
              <a:off x="2154" y="2441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1" name="Oval 15"/>
            <p:cNvSpPr>
              <a:spLocks noChangeArrowheads="1"/>
            </p:cNvSpPr>
            <p:nvPr/>
          </p:nvSpPr>
          <p:spPr bwMode="auto">
            <a:xfrm>
              <a:off x="2243" y="3074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2" name="Oval 16"/>
            <p:cNvSpPr>
              <a:spLocks noChangeArrowheads="1"/>
            </p:cNvSpPr>
            <p:nvPr/>
          </p:nvSpPr>
          <p:spPr bwMode="auto">
            <a:xfrm>
              <a:off x="2059" y="3163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4" name="Oval 18"/>
            <p:cNvSpPr>
              <a:spLocks noChangeArrowheads="1"/>
            </p:cNvSpPr>
            <p:nvPr/>
          </p:nvSpPr>
          <p:spPr bwMode="auto">
            <a:xfrm>
              <a:off x="2669" y="2548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2776" y="293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6" name="Oval 20"/>
            <p:cNvSpPr>
              <a:spLocks noChangeArrowheads="1"/>
            </p:cNvSpPr>
            <p:nvPr/>
          </p:nvSpPr>
          <p:spPr bwMode="auto">
            <a:xfrm>
              <a:off x="3060" y="259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7" name="Oval 21"/>
            <p:cNvSpPr>
              <a:spLocks noChangeArrowheads="1"/>
            </p:cNvSpPr>
            <p:nvPr/>
          </p:nvSpPr>
          <p:spPr bwMode="auto">
            <a:xfrm>
              <a:off x="3379" y="3067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8" name="Oval 22"/>
            <p:cNvSpPr>
              <a:spLocks noChangeArrowheads="1"/>
            </p:cNvSpPr>
            <p:nvPr/>
          </p:nvSpPr>
          <p:spPr bwMode="auto">
            <a:xfrm>
              <a:off x="3569" y="263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9" name="Oval 23"/>
            <p:cNvSpPr>
              <a:spLocks noChangeArrowheads="1"/>
            </p:cNvSpPr>
            <p:nvPr/>
          </p:nvSpPr>
          <p:spPr bwMode="auto">
            <a:xfrm>
              <a:off x="3087" y="2956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Graph Cut </a:t>
            </a:r>
            <a:r>
              <a:rPr lang="en-IE" dirty="0" smtClean="0"/>
              <a:t>Criteria</a:t>
            </a:r>
            <a:endParaRPr lang="en-IE" sz="24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8075613" cy="1181100"/>
          </a:xfrm>
        </p:spPr>
        <p:txBody>
          <a:bodyPr/>
          <a:lstStyle/>
          <a:p>
            <a:r>
              <a:rPr lang="en-IE" sz="2400" b="1"/>
              <a:t>Criterion: Normalised-cut </a:t>
            </a:r>
            <a:r>
              <a:rPr lang="en-IE" sz="1800"/>
              <a:t>(Shi &amp; Malik,’97)</a:t>
            </a:r>
            <a:endParaRPr lang="en-IE" sz="1800" b="1"/>
          </a:p>
          <a:p>
            <a:pPr lvl="1"/>
            <a:r>
              <a:rPr lang="en-IE" sz="2000"/>
              <a:t>Consider the connectivity between groups relative to the density of each group.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8313" y="3716338"/>
            <a:ext cx="80756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</a:pPr>
            <a:r>
              <a:rPr lang="en-IE" sz="2000" dirty="0" smtClean="0">
                <a:latin typeface="Verdana" charset="0"/>
                <a:ea typeface="ＭＳ Ｐゴシック" charset="-128"/>
              </a:rPr>
              <a:t>Normalize </a:t>
            </a:r>
            <a:r>
              <a:rPr lang="en-IE" sz="2000" dirty="0">
                <a:latin typeface="Verdana" charset="0"/>
                <a:ea typeface="ＭＳ Ｐゴシック" charset="-128"/>
              </a:rPr>
              <a:t>the association between groups by </a:t>
            </a:r>
            <a:r>
              <a:rPr lang="en-IE" sz="2000" i="1" dirty="0" smtClean="0">
                <a:latin typeface="Verdana" charset="0"/>
                <a:ea typeface="ＭＳ Ｐゴシック" charset="-128"/>
              </a:rPr>
              <a:t>volume</a:t>
            </a:r>
            <a:endParaRPr lang="en-IE" sz="2000" dirty="0" smtClean="0">
              <a:latin typeface="Verdana" charset="0"/>
              <a:ea typeface="ＭＳ Ｐゴシック" charset="-128"/>
            </a:endParaRP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</a:pPr>
            <a:r>
              <a:rPr lang="en-IE" sz="2000" i="1" dirty="0">
                <a:latin typeface="Times New Roman" charset="0"/>
                <a:ea typeface="ＭＳ Ｐゴシック" charset="-128"/>
              </a:rPr>
              <a:t>Vol(A)</a:t>
            </a:r>
            <a:r>
              <a:rPr lang="en-IE" dirty="0">
                <a:latin typeface="Verdana" charset="0"/>
                <a:ea typeface="ＭＳ Ｐゴシック" charset="-128"/>
              </a:rPr>
              <a:t>: The total weight of the edges originating from group </a:t>
            </a:r>
            <a:r>
              <a:rPr lang="en-IE" sz="2000" i="1" dirty="0" smtClean="0">
                <a:latin typeface="Times New Roman" charset="0"/>
                <a:ea typeface="ＭＳ Ｐゴシック" charset="-128"/>
              </a:rPr>
              <a:t>A</a:t>
            </a:r>
            <a:r>
              <a:rPr lang="en-IE" dirty="0" smtClean="0">
                <a:latin typeface="Verdana" charset="0"/>
                <a:ea typeface="ＭＳ Ｐゴシック" charset="-128"/>
              </a:rPr>
              <a:t> </a:t>
            </a:r>
            <a:endParaRPr lang="en-IE" dirty="0">
              <a:latin typeface="Verdana" charset="0"/>
              <a:ea typeface="ＭＳ Ｐゴシック" charset="-128"/>
            </a:endParaRP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887538" y="2781300"/>
          <a:ext cx="4884737" cy="836613"/>
        </p:xfrm>
        <a:graphic>
          <a:graphicData uri="http://schemas.openxmlformats.org/presentationml/2006/ole">
            <p:oleObj spid="_x0000_s150530" name="Equation" r:id="rId3" imgW="2463480" imgH="419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5562600"/>
            <a:ext cx="321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does this work?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Graph Cut </a:t>
            </a:r>
            <a:r>
              <a:rPr lang="en-IE" dirty="0" smtClean="0"/>
              <a:t>Criteria</a:t>
            </a:r>
            <a:endParaRPr lang="en-IE" sz="24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8075613" cy="1181100"/>
          </a:xfrm>
        </p:spPr>
        <p:txBody>
          <a:bodyPr/>
          <a:lstStyle/>
          <a:p>
            <a:r>
              <a:rPr lang="en-IE" sz="2400" b="1"/>
              <a:t>Criterion: Normalised-cut </a:t>
            </a:r>
            <a:r>
              <a:rPr lang="en-IE" sz="1800"/>
              <a:t>(Shi &amp; Malik,’97)</a:t>
            </a:r>
            <a:endParaRPr lang="en-IE" sz="1800" b="1"/>
          </a:p>
          <a:p>
            <a:pPr lvl="1"/>
            <a:r>
              <a:rPr lang="en-IE" sz="2000"/>
              <a:t>Consider the connectivity between groups relative to the density of each group.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8313" y="3716338"/>
            <a:ext cx="80756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</a:pPr>
            <a:r>
              <a:rPr lang="en-IE" sz="2000" dirty="0" smtClean="0">
                <a:latin typeface="Verdana" charset="0"/>
                <a:ea typeface="ＭＳ Ｐゴシック" charset="-128"/>
              </a:rPr>
              <a:t>Normalize </a:t>
            </a:r>
            <a:r>
              <a:rPr lang="en-IE" sz="2000" dirty="0">
                <a:latin typeface="Verdana" charset="0"/>
                <a:ea typeface="ＭＳ Ｐゴシック" charset="-128"/>
              </a:rPr>
              <a:t>the association between groups by </a:t>
            </a:r>
            <a:r>
              <a:rPr lang="en-IE" sz="2000" i="1" dirty="0" smtClean="0">
                <a:latin typeface="Verdana" charset="0"/>
                <a:ea typeface="ＭＳ Ｐゴシック" charset="-128"/>
              </a:rPr>
              <a:t>volume</a:t>
            </a:r>
            <a:endParaRPr lang="en-IE" sz="2000" dirty="0" smtClean="0">
              <a:latin typeface="Verdana" charset="0"/>
              <a:ea typeface="ＭＳ Ｐゴシック" charset="-128"/>
            </a:endParaRP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</a:pPr>
            <a:r>
              <a:rPr lang="en-IE" sz="2000" i="1" dirty="0">
                <a:latin typeface="Times New Roman" charset="0"/>
                <a:ea typeface="ＭＳ Ｐゴシック" charset="-128"/>
              </a:rPr>
              <a:t>Vol(A)</a:t>
            </a:r>
            <a:r>
              <a:rPr lang="en-IE" dirty="0">
                <a:latin typeface="Verdana" charset="0"/>
                <a:ea typeface="ＭＳ Ｐゴシック" charset="-128"/>
              </a:rPr>
              <a:t>: The total weight of the edges originating from group </a:t>
            </a:r>
            <a:r>
              <a:rPr lang="en-IE" sz="2000" i="1" dirty="0" smtClean="0">
                <a:latin typeface="Times New Roman" charset="0"/>
                <a:ea typeface="ＭＳ Ｐゴシック" charset="-128"/>
              </a:rPr>
              <a:t>A</a:t>
            </a:r>
            <a:r>
              <a:rPr lang="en-IE" dirty="0" smtClean="0">
                <a:latin typeface="Verdana" charset="0"/>
                <a:ea typeface="ＭＳ Ｐゴシック" charset="-128"/>
              </a:rPr>
              <a:t> </a:t>
            </a:r>
            <a:endParaRPr lang="en-IE" dirty="0">
              <a:latin typeface="Verdana" charset="0"/>
              <a:ea typeface="ＭＳ Ｐゴシック" charset="-128"/>
            </a:endParaRP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887538" y="2781300"/>
          <a:ext cx="4884737" cy="836613"/>
        </p:xfrm>
        <a:graphic>
          <a:graphicData uri="http://schemas.openxmlformats.org/presentationml/2006/ole">
            <p:oleObj spid="_x0000_s179202" name="Equation" r:id="rId3" imgW="246348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105400"/>
            <a:ext cx="8545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Balance between: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Prefers cuts that cut edges on average that are smaller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Prefers cuts that cut more edges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9857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595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1031" y="51932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3246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83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83783" y="2286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45720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391400" y="35052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1828800" y="31242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828800" y="37338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28800" y="4343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28800" y="4953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828800" y="5562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2600" y="2895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62600" y="3429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962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2600" y="44958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62600" y="5105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76400" y="2895600"/>
            <a:ext cx="533400" cy="3352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410200" y="2667000"/>
            <a:ext cx="533400" cy="3352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6248400"/>
            <a:ext cx="768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“supervision”, we’re given the labels (classes)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GUI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</a:t>
            </a:r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into classes/clusters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5638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“supervision”, we’re only given data and want to find natural groupings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clustering?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ea typeface="ＭＳ Ｐゴシック" charset="-128"/>
              </a:rPr>
              <a:t>Documents within a cluster should be </a:t>
            </a:r>
            <a:r>
              <a:rPr lang="en-US" sz="2600" dirty="0" smtClean="0">
                <a:ea typeface="ＭＳ Ｐゴシック" charset="-128"/>
              </a:rPr>
              <a:t>similar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ea typeface="ＭＳ Ｐゴシック" charset="-128"/>
              </a:rPr>
              <a:t>Documents from different clusters should be </a:t>
            </a:r>
            <a:r>
              <a:rPr lang="en-US" sz="2600" dirty="0" smtClean="0">
                <a:ea typeface="ＭＳ Ｐゴシック" charset="-128"/>
              </a:rPr>
              <a:t>dissimilar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How might this be useful for IR?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Applications of clustering in 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36131"/>
          <a:stretch>
            <a:fillRect/>
          </a:stretch>
        </p:blipFill>
        <p:spPr>
          <a:xfrm>
            <a:off x="152400" y="762000"/>
            <a:ext cx="6207468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3352800"/>
            <a:ext cx="167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group related docs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62000"/>
            <a:ext cx="2732809" cy="54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3636"/>
          <a:stretch>
            <a:fillRect/>
          </a:stretch>
        </p:blipFill>
        <p:spPr>
          <a:xfrm>
            <a:off x="152400" y="2514600"/>
            <a:ext cx="4038600" cy="40121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6824" y="6443246"/>
            <a:ext cx="2472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http://search.carrot2.org/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17723</TotalTime>
  <Words>2122</Words>
  <Application>Microsoft Macintosh PowerPoint</Application>
  <PresentationFormat>On-screen Show (4:3)</PresentationFormat>
  <Paragraphs>365</Paragraphs>
  <Slides>62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Default Design</vt:lpstr>
      <vt:lpstr>Equation</vt:lpstr>
      <vt:lpstr>Slide 1</vt:lpstr>
      <vt:lpstr>Text Clustering</vt:lpstr>
      <vt:lpstr>Administrative</vt:lpstr>
      <vt:lpstr>IR code changes</vt:lpstr>
      <vt:lpstr>IR code changes</vt:lpstr>
      <vt:lpstr>Supervised learning</vt:lpstr>
      <vt:lpstr>Unsupervised learning</vt:lpstr>
      <vt:lpstr>What is clustering?</vt:lpstr>
      <vt:lpstr>Applications of clustering in IR</vt:lpstr>
      <vt:lpstr>For improving search recall</vt:lpstr>
      <vt:lpstr>Applications of clustering in IR</vt:lpstr>
      <vt:lpstr>Google News: automatic clustering gives an effective news presentation metaphor</vt:lpstr>
      <vt:lpstr>For visualizing a document collection and its themes</vt:lpstr>
      <vt:lpstr>Faster vectors space search: cluster pruning</vt:lpstr>
      <vt:lpstr>A data set with clear cluster structure</vt:lpstr>
      <vt:lpstr>Issues for clustering</vt:lpstr>
      <vt:lpstr>Clustering Algorithms</vt:lpstr>
      <vt:lpstr>Hard vs. soft clustering</vt:lpstr>
      <vt:lpstr>Partitioning Algorithms</vt:lpstr>
      <vt:lpstr>K-Means</vt:lpstr>
      <vt:lpstr>K-means: an example</vt:lpstr>
      <vt:lpstr>K-means: Initialize centers randomly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 variations/parameters</vt:lpstr>
      <vt:lpstr>K-means: Initialize centers randomly</vt:lpstr>
      <vt:lpstr>Seed Choice</vt:lpstr>
      <vt:lpstr>How Many Clusters?</vt:lpstr>
      <vt:lpstr>One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Time Complexity</vt:lpstr>
      <vt:lpstr>Problems with K-means</vt:lpstr>
      <vt:lpstr>EM clustering:  mixtures of Gaussians</vt:lpstr>
      <vt:lpstr>EM is a general framework</vt:lpstr>
      <vt:lpstr>E and M steps</vt:lpstr>
      <vt:lpstr>Similar to K-Means</vt:lpstr>
      <vt:lpstr>Model: mixture of Gaussians</vt:lpstr>
      <vt:lpstr>Slide 48</vt:lpstr>
      <vt:lpstr>Slide 49</vt:lpstr>
      <vt:lpstr>Other algorithms</vt:lpstr>
      <vt:lpstr>Non-gaussian data</vt:lpstr>
      <vt:lpstr>Similarity Graph</vt:lpstr>
      <vt:lpstr>Graph Partitioning</vt:lpstr>
      <vt:lpstr>Clustering Objectives</vt:lpstr>
      <vt:lpstr>Graph Cuts</vt:lpstr>
      <vt:lpstr>Graph Cut Criteria</vt:lpstr>
      <vt:lpstr>Graph Cut Criteria</vt:lpstr>
      <vt:lpstr>Graph Cut Criteria</vt:lpstr>
      <vt:lpstr>Spectral clustering examples</vt:lpstr>
      <vt:lpstr>Spectral clustering examples</vt:lpstr>
      <vt:lpstr>Spectral clustering examples</vt:lpstr>
      <vt:lpstr>Image GUI discussion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Dave Kauchak</cp:lastModifiedBy>
  <cp:revision>525</cp:revision>
  <cp:lastPrinted>2002-12-26T23:25:13Z</cp:lastPrinted>
  <dcterms:created xsi:type="dcterms:W3CDTF">2009-11-23T17:57:45Z</dcterms:created>
  <dcterms:modified xsi:type="dcterms:W3CDTF">2009-11-23T23:06:31Z</dcterms:modified>
</cp:coreProperties>
</file>