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3" r:id="rId1"/>
  </p:sldMasterIdLst>
  <p:notesMasterIdLst>
    <p:notesMasterId r:id="rId53"/>
  </p:notesMasterIdLst>
  <p:sldIdLst>
    <p:sldId id="305" r:id="rId2"/>
    <p:sldId id="304" r:id="rId3"/>
    <p:sldId id="306" r:id="rId4"/>
    <p:sldId id="307" r:id="rId5"/>
    <p:sldId id="257" r:id="rId6"/>
    <p:sldId id="258" r:id="rId7"/>
    <p:sldId id="259" r:id="rId8"/>
    <p:sldId id="260" r:id="rId9"/>
    <p:sldId id="261" r:id="rId10"/>
    <p:sldId id="317" r:id="rId11"/>
    <p:sldId id="318" r:id="rId12"/>
    <p:sldId id="325" r:id="rId13"/>
    <p:sldId id="326" r:id="rId14"/>
    <p:sldId id="327" r:id="rId15"/>
    <p:sldId id="331" r:id="rId16"/>
    <p:sldId id="332" r:id="rId17"/>
    <p:sldId id="333" r:id="rId18"/>
    <p:sldId id="334" r:id="rId19"/>
    <p:sldId id="311" r:id="rId20"/>
    <p:sldId id="267" r:id="rId21"/>
    <p:sldId id="266" r:id="rId22"/>
    <p:sldId id="337" r:id="rId23"/>
    <p:sldId id="268" r:id="rId24"/>
    <p:sldId id="312" r:id="rId25"/>
    <p:sldId id="269" r:id="rId26"/>
    <p:sldId id="270" r:id="rId27"/>
    <p:sldId id="313" r:id="rId28"/>
    <p:sldId id="314" r:id="rId29"/>
    <p:sldId id="315" r:id="rId30"/>
    <p:sldId id="335" r:id="rId31"/>
    <p:sldId id="308" r:id="rId32"/>
    <p:sldId id="309" r:id="rId33"/>
    <p:sldId id="273" r:id="rId34"/>
    <p:sldId id="274" r:id="rId35"/>
    <p:sldId id="275" r:id="rId36"/>
    <p:sldId id="298" r:id="rId37"/>
    <p:sldId id="300" r:id="rId38"/>
    <p:sldId id="321" r:id="rId39"/>
    <p:sldId id="282" r:id="rId40"/>
    <p:sldId id="283" r:id="rId41"/>
    <p:sldId id="284" r:id="rId42"/>
    <p:sldId id="286" r:id="rId43"/>
    <p:sldId id="287" r:id="rId44"/>
    <p:sldId id="291" r:id="rId45"/>
    <p:sldId id="293" r:id="rId46"/>
    <p:sldId id="323" r:id="rId47"/>
    <p:sldId id="303" r:id="rId48"/>
    <p:sldId id="295" r:id="rId49"/>
    <p:sldId id="338" r:id="rId50"/>
    <p:sldId id="324" r:id="rId51"/>
    <p:sldId id="33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06D26"/>
    <a:srgbClr val="FE7D08"/>
    <a:srgbClr val="FFB807"/>
    <a:srgbClr val="400EF8"/>
    <a:srgbClr val="FF0707"/>
    <a:srgbClr val="FF67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149" autoAdjust="0"/>
    <p:restoredTop sz="86978" autoAdjust="0"/>
  </p:normalViewPr>
  <p:slideViewPr>
    <p:cSldViewPr>
      <p:cViewPr varScale="1">
        <p:scale>
          <a:sx n="102" d="100"/>
          <a:sy n="102" d="100"/>
        </p:scale>
        <p:origin x="-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viewProps" Target="view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ict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4856B6-68BC-9541-A1B3-E8D697D89C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D36C4-16E6-984F-96C7-D23D2578C312}" type="slidenum">
              <a:rPr lang="en-US"/>
              <a:pPr/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Nice features:  easy to adjust contrast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F91175-2DFA-5745-B47D-A02F784E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D9D7A6-8832-2B41-927B-9BD244B51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F3CF3162-1186-7C47-A680-849F51B47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E9CDFF-BF98-8D4F-BFF2-2227AC017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55F110-EE8B-5B44-AADB-76FDB3427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738495-DBC3-2D4B-BBCE-1231CFEFD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A566EF-2FCC-BE4A-9D24-5830EF939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6D3F8-EF12-3F4C-AEFD-43DFB3F7B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CA97FB-EB06-4C41-B474-30F15E960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82174A-198C-6D4D-95D7-ABCAF6665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DF560E-CD5A-B645-B2E7-938D1417D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13DB3F51-A2CD-A54D-BA74-4B5FA55B2FF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0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0" charset="2"/>
        <a:buChar char="l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0" charset="2"/>
        <a:buChar char="l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6.v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5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9" Type="http://schemas.openxmlformats.org/officeDocument/2006/relationships/image" Target="../media/image46.png"/><Relationship Id="rId3" Type="http://schemas.openxmlformats.org/officeDocument/2006/relationships/image" Target="../media/image40.png"/><Relationship Id="rId6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07" charset="0"/>
                <a:ea typeface="Times New Roman" pitchFamily="-107" charset="0"/>
                <a:cs typeface="Times New Roman" pitchFamily="-107" charset="0"/>
              </a:rPr>
              <a:t>Image Processing</a:t>
            </a:r>
            <a:endParaRPr lang="en-US" sz="3200" dirty="0">
              <a:latin typeface="Helvetica" pitchFamily="-107" charset="0"/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91000"/>
            <a:ext cx="7086600" cy="1828800"/>
          </a:xfrm>
        </p:spPr>
        <p:txBody>
          <a:bodyPr/>
          <a:lstStyle/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cs160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Fall </a:t>
            </a:r>
            <a:r>
              <a:rPr lang="en-US" dirty="0" smtClean="0"/>
              <a:t>2009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1905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Empirical Evaluation of Dissimilarity Measures for Color and Texture</a:t>
            </a:r>
            <a:endParaRPr lang="en-US" sz="1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71800" y="25908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Jan </a:t>
            </a:r>
            <a:r>
              <a:rPr lang="en-US" sz="1400" dirty="0" err="1"/>
              <a:t>Puzicha</a:t>
            </a:r>
            <a:r>
              <a:rPr lang="en-US" sz="1400" dirty="0"/>
              <a:t>, Joachim M. </a:t>
            </a:r>
            <a:r>
              <a:rPr lang="en-US" sz="1400" dirty="0" err="1"/>
              <a:t>Buhmann</a:t>
            </a:r>
            <a:r>
              <a:rPr lang="en-US" sz="1400" dirty="0"/>
              <a:t>, </a:t>
            </a:r>
            <a:r>
              <a:rPr lang="en-US" sz="1400" dirty="0" err="1"/>
              <a:t>Yossi</a:t>
            </a:r>
            <a:r>
              <a:rPr lang="en-US" sz="1400" dirty="0"/>
              <a:t> </a:t>
            </a:r>
            <a:r>
              <a:rPr lang="en-US" sz="1400" dirty="0" err="1"/>
              <a:t>Rubner</a:t>
            </a:r>
            <a:r>
              <a:rPr lang="en-US" sz="1400" dirty="0"/>
              <a:t> &amp; Carlo </a:t>
            </a:r>
            <a:r>
              <a:rPr lang="en-US" sz="1400" dirty="0" err="1"/>
              <a:t>Tomasi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an image represented?</a:t>
            </a:r>
            <a:endParaRPr lang="en-US" dirty="0"/>
          </a:p>
        </p:txBody>
      </p:sp>
      <p:pic>
        <p:nvPicPr>
          <p:cNvPr id="3" name="Picture 5" descr="C:\images\homer\surpris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1800"/>
            <a:ext cx="181451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an image represented?</a:t>
            </a:r>
            <a:endParaRPr lang="en-US" dirty="0"/>
          </a:p>
        </p:txBody>
      </p:sp>
      <p:grpSp>
        <p:nvGrpSpPr>
          <p:cNvPr id="437" name="Group 436"/>
          <p:cNvGrpSpPr/>
          <p:nvPr/>
        </p:nvGrpSpPr>
        <p:grpSpPr>
          <a:xfrm>
            <a:off x="1752600" y="2971800"/>
            <a:ext cx="1814513" cy="2286000"/>
            <a:chOff x="1447800" y="3352800"/>
            <a:chExt cx="1814513" cy="2286000"/>
          </a:xfrm>
        </p:grpSpPr>
        <p:pic>
          <p:nvPicPr>
            <p:cNvPr id="3" name="Picture 5" descr="C:\images\homer\surprised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352800"/>
              <a:ext cx="1814513" cy="22860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 bwMode="auto">
            <a:xfrm>
              <a:off x="1752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05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81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057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133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209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86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362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38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14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90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67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743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19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895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752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828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05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981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57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33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209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86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62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438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514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590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667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743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19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895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752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828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905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981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057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133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09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286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362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438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514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590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667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743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819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895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752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828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905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981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057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133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09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286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362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438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514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590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667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743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819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895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752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828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905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981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057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133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209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286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362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438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514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90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667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743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819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895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752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828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905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981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057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133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209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286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62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438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14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90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667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743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819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895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752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828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905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981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057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133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209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286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362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438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514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590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667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743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819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895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752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828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905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981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133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209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2286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362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438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514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590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667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819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895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752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1828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905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981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2057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2133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209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2286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362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438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514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590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667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743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819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895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752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828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905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981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057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133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209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286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2362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438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514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590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667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743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819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895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1752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1828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905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981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2057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2133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2209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286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362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438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514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590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667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743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819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895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1752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1828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905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1981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057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133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2209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2362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514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667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743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819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895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752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1828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905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981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133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2209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2286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362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2438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514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590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667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819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895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1752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1828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1905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981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057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2133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2209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362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514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667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743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819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895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752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1828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1905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981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057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2133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209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2286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2362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438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514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590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667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743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819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2895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1752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1828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1905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981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2057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2133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2209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2286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2362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438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514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590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667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743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819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895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1752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28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1905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1981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2057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2133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2209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2286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2362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2438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2514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590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667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743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2819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2895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1752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1828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1905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1981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2057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2133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2209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2286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2362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2438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514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590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667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2743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2819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895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1752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1828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1905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1981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2057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2133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2209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2286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2362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2438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2514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2590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667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2743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2819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2895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1752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1828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1905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1981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2057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2133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2209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2286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2362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2438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2514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2590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2667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743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819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895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1752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1828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1905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1981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2057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2133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2209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2286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2362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438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2514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2590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2667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2743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2819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2895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752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1828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1905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1981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2057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2133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2209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2286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2362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2438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2514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2590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2667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2743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2819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2895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1752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1828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1905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1981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2057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2133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2209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2286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2362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2438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2514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2590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2667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2743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2819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2895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1752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1828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905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1981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2057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2133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2209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2286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2362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438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514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2590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2667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2743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2819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2895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1752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1828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1905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1981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2057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2133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2209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2286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2362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2438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2514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2590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2667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2743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2819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2895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1752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28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1905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981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2057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2133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2209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2286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2362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2438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514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590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667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743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819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895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1752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1828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1905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1981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2057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2133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2209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2286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2362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438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514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590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667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743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819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895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</p:grpSp>
      <p:sp>
        <p:nvSpPr>
          <p:cNvPr id="436" name="TextBox 435"/>
          <p:cNvSpPr txBox="1"/>
          <p:nvPr/>
        </p:nvSpPr>
        <p:spPr>
          <a:xfrm>
            <a:off x="4038600" y="3581400"/>
            <a:ext cx="4681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images are made up of pixels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for a color image, each pixel corresponds to an RGB value (i.e. three numbers)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BitMaP</a:t>
            </a:r>
            <a:r>
              <a:rPr lang="en-US" dirty="0" smtClean="0"/>
              <a:t> </a:t>
            </a:r>
          </a:p>
          <a:p>
            <a:r>
              <a:rPr lang="en-US" dirty="0" smtClean="0"/>
              <a:t>JPEG</a:t>
            </a:r>
          </a:p>
          <a:p>
            <a:r>
              <a:rPr lang="en-US" dirty="0" smtClean="0"/>
              <a:t>TIFF</a:t>
            </a:r>
          </a:p>
          <a:p>
            <a:r>
              <a:rPr lang="en-US" dirty="0" smtClean="0"/>
              <a:t>Gif</a:t>
            </a:r>
          </a:p>
          <a:p>
            <a:r>
              <a:rPr lang="en-US" dirty="0" err="1" smtClean="0"/>
              <a:t>Png</a:t>
            </a:r>
            <a:endParaRPr lang="en-US" dirty="0" smtClean="0"/>
          </a:p>
          <a:p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2971800"/>
            <a:ext cx="1814513" cy="2286000"/>
            <a:chOff x="1447800" y="3352800"/>
            <a:chExt cx="1814513" cy="2286000"/>
          </a:xfrm>
        </p:grpSpPr>
        <p:pic>
          <p:nvPicPr>
            <p:cNvPr id="5" name="Picture 5" descr="C:\images\homer\surprised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352800"/>
              <a:ext cx="1814513" cy="2286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 bwMode="auto">
            <a:xfrm>
              <a:off x="1752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28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05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981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33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09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86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62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438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90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667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743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819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895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752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28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905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981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57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33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209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286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362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438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514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590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667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743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819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895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752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828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905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81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057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133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209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286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362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438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514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90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667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743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19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895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752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828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905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981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057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33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209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86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362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438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14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590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667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743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19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895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752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828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905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981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057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133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209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286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362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438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14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90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667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743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819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895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752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828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905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981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057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133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209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286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362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438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514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90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667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743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819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895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752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828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905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981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057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133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209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286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362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438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514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590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667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743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819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895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752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828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1905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981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2133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209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286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362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438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514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590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667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819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895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752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828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1905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981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057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2133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209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286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362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438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514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590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667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743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819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895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752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828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905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981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057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133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2209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286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362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438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514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590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667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743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819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895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752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828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905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1981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2057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133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209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286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362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438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514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590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667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743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819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895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752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1828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905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981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2057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2133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2209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362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514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667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743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819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895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752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828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905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981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2133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209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2286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362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438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514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590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667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2819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895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1752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28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1905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981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2057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2133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209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362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514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667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743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819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2895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1752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28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1905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1981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057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2133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2209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286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362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438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514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590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667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2743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2819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895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1752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28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1905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1981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2057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2133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2209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286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362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438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514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590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667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743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2819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2895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1752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1828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1905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1981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2057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2133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2209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2286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2362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438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514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590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2667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2743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2819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2895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1752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1828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1905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1981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2057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2133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2209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2286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362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438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514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2590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2667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743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2819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2895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1752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1828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1905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1981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2057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2133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2209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2286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2362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2438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514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2590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2667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2743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2819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2895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1752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1828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1905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1981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2057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2133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2209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2286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2362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2438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2514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590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667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743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2819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2895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1752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1828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1905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1981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2057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2133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2209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286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2362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2438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2514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2590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2667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2743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2819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2895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1752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1828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1905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981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2057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2133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2209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2286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2362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2438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2514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2590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2667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2743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2819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2895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1752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1828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905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1981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2057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2133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2209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2286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2362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2438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2514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2590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2667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2743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2819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2895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752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1828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1905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1981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2057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2133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2209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286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362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2438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2514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2590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2667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2743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2819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2895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1752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1828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1905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1981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2057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2133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2209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2286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2362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2438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2514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2590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2667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2743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2819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2895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1752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28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1905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1981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2057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2133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2209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2286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362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438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514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590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667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743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2819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895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1752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1828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1905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1981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2057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2133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2209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286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362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438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514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590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667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743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819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895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</p:grpSp>
      <p:cxnSp>
        <p:nvCxnSpPr>
          <p:cNvPr id="439" name="Straight Arrow Connector 438"/>
          <p:cNvCxnSpPr>
            <a:endCxn id="21" idx="3"/>
          </p:cNvCxnSpPr>
          <p:nvPr/>
        </p:nvCxnSpPr>
        <p:spPr bwMode="auto">
          <a:xfrm rot="10800000" flipV="1">
            <a:off x="3276600" y="3124200"/>
            <a:ext cx="990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40" name="TextBox 439"/>
          <p:cNvSpPr txBox="1"/>
          <p:nvPr/>
        </p:nvSpPr>
        <p:spPr>
          <a:xfrm>
            <a:off x="4343400" y="2895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R, G,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JPEG Compression Process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ph idx="1"/>
          </p:nvPr>
        </p:nvGraphicFramePr>
        <p:xfrm>
          <a:off x="838201" y="2362200"/>
          <a:ext cx="8305800" cy="1410211"/>
        </p:xfrm>
        <a:graphic>
          <a:graphicData uri="http://schemas.openxmlformats.org/presentationml/2006/ole">
            <p:oleObj spid="_x0000_s111618" name="SmartDraw" r:id="rId3" imgW="7310520" imgH="722160" progId="">
              <p:embed/>
            </p:oleObj>
          </a:graphicData>
        </a:graphic>
      </p:graphicFrame>
      <p:pic>
        <p:nvPicPr>
          <p:cNvPr id="5" name="Picture 5" descr="C:\images\homer\surpris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10000"/>
            <a:ext cx="1814513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2209800" y="2362200"/>
            <a:ext cx="1066800" cy="762000"/>
          </a:xfrm>
          <a:prstGeom prst="rect">
            <a:avLst/>
          </a:prstGeom>
          <a:solidFill>
            <a:srgbClr val="FF676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JPEG Compression Process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ph idx="1"/>
          </p:nvPr>
        </p:nvGraphicFramePr>
        <p:xfrm>
          <a:off x="838201" y="2362200"/>
          <a:ext cx="8305800" cy="1410211"/>
        </p:xfrm>
        <a:graphic>
          <a:graphicData uri="http://schemas.openxmlformats.org/presentationml/2006/ole">
            <p:oleObj spid="_x0000_s116738" name="SmartDraw" r:id="rId3" imgW="7310520" imgH="722160" progId="">
              <p:embed/>
            </p:oleObj>
          </a:graphicData>
        </a:graphic>
      </p:graphicFrame>
      <p:pic>
        <p:nvPicPr>
          <p:cNvPr id="5" name="Picture 5" descr="C:\images\homer\surpris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10000"/>
            <a:ext cx="1814513" cy="2286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rot="5400000">
            <a:off x="228600" y="49530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326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8374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11422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14470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17518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-75406" y="4952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066800" y="3810000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066800" y="4114800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066800" y="44180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066800" y="47228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066800" y="50276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066800" y="53324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066800" y="56372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066800" y="5867400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066800" y="6094412"/>
            <a:ext cx="1828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581400" y="2362200"/>
            <a:ext cx="1066800" cy="762000"/>
          </a:xfrm>
          <a:prstGeom prst="rect">
            <a:avLst/>
          </a:prstGeom>
          <a:solidFill>
            <a:srgbClr val="FF676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JPEG Compression Process</a:t>
            </a: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833438" y="2362200"/>
          <a:ext cx="8305800" cy="1409700"/>
        </p:xfrm>
        <a:graphic>
          <a:graphicData uri="http://schemas.openxmlformats.org/presentationml/2006/ole">
            <p:oleObj spid="_x0000_s117764" name="SmartDraw" r:id="rId3" imgW="7310520" imgH="722160" progId="">
              <p:embed/>
            </p:oleObj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2515"/>
            <a:ext cx="3352800" cy="33630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Compression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53000" y="2362200"/>
            <a:ext cx="1066800" cy="762000"/>
          </a:xfrm>
          <a:prstGeom prst="rect">
            <a:avLst/>
          </a:prstGeom>
          <a:solidFill>
            <a:srgbClr val="FF676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57400" y="3962400"/>
            <a:ext cx="5486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3962400"/>
            <a:ext cx="5410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Quantizer</a:t>
            </a:r>
            <a:r>
              <a:rPr lang="en-US" dirty="0"/>
              <a:t>: Weights the various spectral coefficients according to their importance, with respect to the human visual system. 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833438" y="2362200"/>
          <a:ext cx="8305800" cy="1409700"/>
        </p:xfrm>
        <a:graphic>
          <a:graphicData uri="http://schemas.openxmlformats.org/presentationml/2006/ole">
            <p:oleObj spid="_x0000_s118786" name="SmartDraw" r:id="rId3" imgW="7310520" imgH="722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Compression</a:t>
            </a:r>
            <a:endParaRPr lang="en-US" dirty="0"/>
          </a:p>
        </p:txBody>
      </p:sp>
      <p:pic>
        <p:nvPicPr>
          <p:cNvPr id="6" name="Picture 20" descr="jpe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622550"/>
            <a:ext cx="4114800" cy="3079750"/>
          </a:xfrm>
          <a:prstGeom prst="rect">
            <a:avLst/>
          </a:prstGeom>
          <a:noFill/>
        </p:spPr>
      </p:pic>
      <p:pic>
        <p:nvPicPr>
          <p:cNvPr id="7" name="Picture 12" descr="jpeg9"/>
          <p:cNvPicPr>
            <a:picLocks noChangeAspect="1" noChangeArrowheads="1"/>
          </p:cNvPicPr>
          <p:nvPr/>
        </p:nvPicPr>
        <p:blipFill>
          <a:blip r:embed="rId3"/>
          <a:srcRect l="16667"/>
          <a:stretch>
            <a:fillRect/>
          </a:stretch>
        </p:blipFill>
        <p:spPr bwMode="auto">
          <a:xfrm>
            <a:off x="6248400" y="2590800"/>
            <a:ext cx="3429000" cy="3079750"/>
          </a:xfrm>
          <a:prstGeom prst="rect">
            <a:avLst/>
          </a:prstGeom>
          <a:noFill/>
        </p:spPr>
      </p:pic>
      <p:pic>
        <p:nvPicPr>
          <p:cNvPr id="4" name="Picture 12" descr="jpeg0"/>
          <p:cNvPicPr>
            <a:picLocks noChangeAspect="1" noChangeArrowheads="1"/>
          </p:cNvPicPr>
          <p:nvPr/>
        </p:nvPicPr>
        <p:blipFill>
          <a:blip r:embed="rId4"/>
          <a:srcRect l="20370" r="18519"/>
          <a:stretch>
            <a:fillRect/>
          </a:stretch>
        </p:blipFill>
        <p:spPr bwMode="auto">
          <a:xfrm>
            <a:off x="838200" y="2622550"/>
            <a:ext cx="2514600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11/4 class project discussion</a:t>
            </a:r>
          </a:p>
          <a:p>
            <a:pPr lvl="1"/>
            <a:r>
              <a:rPr lang="en-US" dirty="0" smtClean="0"/>
              <a:t>project proposal draft due</a:t>
            </a:r>
          </a:p>
          <a:p>
            <a:r>
              <a:rPr lang="en-US" dirty="0" smtClean="0"/>
              <a:t>11/5 4:15pm Rose Hill Theatre</a:t>
            </a:r>
          </a:p>
          <a:p>
            <a:r>
              <a:rPr lang="en-US" dirty="0" smtClean="0"/>
              <a:t>CS Lunch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is more similar?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447800" y="2895600"/>
            <a:ext cx="685800" cy="609600"/>
          </a:xfrm>
          <a:prstGeom prst="rect">
            <a:avLst/>
          </a:prstGeom>
          <a:solidFill>
            <a:srgbClr val="FF07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38400" y="2895600"/>
            <a:ext cx="685800" cy="609600"/>
          </a:xfrm>
          <a:prstGeom prst="rect">
            <a:avLst/>
          </a:prstGeom>
          <a:solidFill>
            <a:srgbClr val="400E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791200" y="2895600"/>
            <a:ext cx="685800" cy="609600"/>
          </a:xfrm>
          <a:prstGeom prst="rect">
            <a:avLst/>
          </a:prstGeom>
          <a:solidFill>
            <a:srgbClr val="FFB8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876800" y="2895600"/>
            <a:ext cx="685800" cy="609600"/>
          </a:xfrm>
          <a:prstGeom prst="rect">
            <a:avLst/>
          </a:prstGeom>
          <a:solidFill>
            <a:srgbClr val="FF07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609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L*a*b* was designed to be uniform in that perceptual “closeness” corresponds to Euclidean distance in the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L*a*b*</a:t>
            </a:r>
          </a:p>
        </p:txBody>
      </p:sp>
      <p:pic>
        <p:nvPicPr>
          <p:cNvPr id="55300" name="Picture 4" descr="C:\School\cs291\presentation1\Lab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572000" cy="3521075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38200" y="3200400"/>
            <a:ext cx="3200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 – lightness (white to black)</a:t>
            </a:r>
          </a:p>
          <a:p>
            <a:pPr>
              <a:spcBef>
                <a:spcPct val="50000"/>
              </a:spcBef>
            </a:pPr>
            <a:r>
              <a:rPr lang="en-US"/>
              <a:t>a – red-greeness</a:t>
            </a:r>
          </a:p>
          <a:p>
            <a:pPr>
              <a:spcBef>
                <a:spcPct val="50000"/>
              </a:spcBef>
            </a:pPr>
            <a:r>
              <a:rPr lang="en-US"/>
              <a:t>b – yellowness-blueness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L*a*</a:t>
            </a:r>
            <a:r>
              <a:rPr lang="en-US" dirty="0" err="1" smtClean="0"/>
              <a:t>b</a:t>
            </a: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4267200" cy="4248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</a:t>
            </a:r>
          </a:p>
        </p:txBody>
      </p:sp>
      <p:pic>
        <p:nvPicPr>
          <p:cNvPr id="60420" name="Picture 4" descr="C:\School\cs291\presentation1\texture.jpg"/>
          <p:cNvPicPr>
            <a:picLocks noChangeAspect="1" noChangeArrowheads="1"/>
          </p:cNvPicPr>
          <p:nvPr/>
        </p:nvPicPr>
        <p:blipFill>
          <a:blip r:embed="rId2"/>
          <a:srcRect b="13637"/>
          <a:stretch>
            <a:fillRect/>
          </a:stretch>
        </p:blipFill>
        <p:spPr bwMode="auto">
          <a:xfrm>
            <a:off x="6858000" y="2362200"/>
            <a:ext cx="1385888" cy="1447800"/>
          </a:xfrm>
          <a:prstGeom prst="rect">
            <a:avLst/>
          </a:prstGeom>
          <a:noFill/>
        </p:spPr>
      </p:pic>
      <p:pic>
        <p:nvPicPr>
          <p:cNvPr id="60421" name="Picture 5" descr="C:\School\cs291\presentation1\tex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502275"/>
            <a:ext cx="1371600" cy="1355725"/>
          </a:xfrm>
          <a:prstGeom prst="rect">
            <a:avLst/>
          </a:prstGeom>
          <a:noFill/>
        </p:spPr>
      </p:pic>
      <p:pic>
        <p:nvPicPr>
          <p:cNvPr id="60422" name="Picture 6" descr="C:\School\cs291\presentation1\textur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962400"/>
            <a:ext cx="1844675" cy="13827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9200" y="4038600"/>
            <a:ext cx="531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is texture different than color?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5562600" cy="1905000"/>
          </a:xfrm>
        </p:spPr>
        <p:txBody>
          <a:bodyPr/>
          <a:lstStyle/>
          <a:p>
            <a:r>
              <a:rPr lang="en-US" dirty="0"/>
              <a:t>Texture is not </a:t>
            </a:r>
            <a:r>
              <a:rPr lang="en-US" dirty="0" err="1"/>
              <a:t>pointwise</a:t>
            </a:r>
            <a:r>
              <a:rPr lang="en-US" dirty="0"/>
              <a:t> like color</a:t>
            </a:r>
          </a:p>
          <a:p>
            <a:r>
              <a:rPr lang="en-US" dirty="0"/>
              <a:t>Texture involves a local neighborhood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0420" name="Picture 4" descr="C:\School\cs291\presentation1\texture.jpg"/>
          <p:cNvPicPr>
            <a:picLocks noChangeAspect="1" noChangeArrowheads="1"/>
          </p:cNvPicPr>
          <p:nvPr/>
        </p:nvPicPr>
        <p:blipFill>
          <a:blip r:embed="rId2"/>
          <a:srcRect b="13637"/>
          <a:stretch>
            <a:fillRect/>
          </a:stretch>
        </p:blipFill>
        <p:spPr bwMode="auto">
          <a:xfrm>
            <a:off x="6858000" y="2362200"/>
            <a:ext cx="1385888" cy="1447800"/>
          </a:xfrm>
          <a:prstGeom prst="rect">
            <a:avLst/>
          </a:prstGeom>
          <a:noFill/>
        </p:spPr>
      </p:pic>
      <p:pic>
        <p:nvPicPr>
          <p:cNvPr id="60421" name="Picture 5" descr="C:\School\cs291\presentation1\tex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502275"/>
            <a:ext cx="1371600" cy="1355725"/>
          </a:xfrm>
          <a:prstGeom prst="rect">
            <a:avLst/>
          </a:prstGeom>
          <a:noFill/>
        </p:spPr>
      </p:pic>
      <p:pic>
        <p:nvPicPr>
          <p:cNvPr id="60422" name="Picture 6" descr="C:\School\cs291\presentation1\textur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962400"/>
            <a:ext cx="1844675" cy="1382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5219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can we capture texture?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did we capture audio texture?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Gabor Filters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Gabor filters are Gaussians modulated by sinusoids</a:t>
            </a:r>
          </a:p>
          <a:p>
            <a:r>
              <a:rPr lang="en-US" dirty="0"/>
              <a:t>They can be tuned in both the scale (size) and the orientation</a:t>
            </a:r>
          </a:p>
          <a:p>
            <a:r>
              <a:rPr lang="en-US" dirty="0"/>
              <a:t>A filter is applied to a region and is characterized by some feature of the energy distribution (often mean and standard deviation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Similar idea to wavelets (Gabor wavelet)!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Gabor Filters</a:t>
            </a:r>
          </a:p>
        </p:txBody>
      </p:sp>
      <p:pic>
        <p:nvPicPr>
          <p:cNvPr id="62467" name="Picture 3" descr="C:\School\cs291\presentation1\gabor108.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667000"/>
            <a:ext cx="2362200" cy="2362200"/>
          </a:xfrm>
          <a:prstGeom prst="rect">
            <a:avLst/>
          </a:prstGeom>
          <a:noFill/>
        </p:spPr>
      </p:pic>
      <p:pic>
        <p:nvPicPr>
          <p:cNvPr id="62468" name="Picture 4" descr="C:\School\cs291\presentation1\gabor144.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67000"/>
            <a:ext cx="2362200" cy="2362200"/>
          </a:xfrm>
          <a:prstGeom prst="rect">
            <a:avLst/>
          </a:prstGeom>
          <a:noFill/>
        </p:spPr>
      </p:pic>
      <p:pic>
        <p:nvPicPr>
          <p:cNvPr id="62469" name="Picture 5" descr="C:\School\cs291\presentation1\gabor72.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667000"/>
            <a:ext cx="2362200" cy="2362200"/>
          </a:xfrm>
          <a:prstGeom prst="rect">
            <a:avLst/>
          </a:prstGeom>
          <a:noFill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810000" y="5257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Scale: 4 at 108°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4770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Scale: 5 at 144°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066800" y="5257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Scale: 3 at 72°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Gabor filters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499100" cy="383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6396335"/>
            <a:ext cx="680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the response look like to a vertical filter?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Gabor filters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200400"/>
            <a:ext cx="4260893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4289298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895600" y="4267200"/>
            <a:ext cx="10668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3352800"/>
            <a:ext cx="1814513" cy="2286000"/>
            <a:chOff x="1447800" y="3352800"/>
            <a:chExt cx="1814513" cy="2286000"/>
          </a:xfrm>
        </p:grpSpPr>
        <p:pic>
          <p:nvPicPr>
            <p:cNvPr id="8" name="Picture 5" descr="C:\images\homer\surprised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352800"/>
              <a:ext cx="1814513" cy="22860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 bwMode="auto">
            <a:xfrm>
              <a:off x="1752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05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81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057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33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09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286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62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14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90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67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43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819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895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752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828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05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81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057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133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209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86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362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438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514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90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667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743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19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895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752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828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05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81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057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33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209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286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362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438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590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667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43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819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895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828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905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81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057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33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209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286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362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438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14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590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667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743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819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895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752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28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905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981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057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133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209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286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362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14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90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667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743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819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895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52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28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905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981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57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33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209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286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362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438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14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590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667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743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819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895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752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828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905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981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057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133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209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286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362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438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514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590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667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743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819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895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752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828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905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81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133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209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286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362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438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514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590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667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2819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2895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752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1828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905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981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057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133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209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286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362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438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514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590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667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743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819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895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752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1828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1905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981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057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133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209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286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362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438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514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590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667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743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2819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2895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1752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1828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1905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1981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057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133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209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286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362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438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514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590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667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2743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2819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895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752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828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905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981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057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133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209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362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514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667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743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2819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2895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752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828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905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981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133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209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286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362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438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514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2590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667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819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895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752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828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1905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1981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057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133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209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362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514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2667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2743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2819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895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1752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828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1905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981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057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133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209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286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362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438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2514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2590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2743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2819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2895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1752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1828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1905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1981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057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133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209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286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362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438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514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2590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2667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2743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2819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2895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1752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1828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1905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1981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2057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2133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209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286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362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2438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2514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2590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2667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2743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2819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2895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1752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1828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905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1981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2057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133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209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286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2362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2438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514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2590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2667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2743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2819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2895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1752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1828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1905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1981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2057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2133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2209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2362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2438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2514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2590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2667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2743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2819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2895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1752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1828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1905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1981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2057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2133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2209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2286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362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438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514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2590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2667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2743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2819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2895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1752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28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905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1981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057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2133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2209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2286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2362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2438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2514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2590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2667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2743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2819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2895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752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1828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1905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981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2057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2133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2209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2286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2362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2438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2514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2590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2667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2743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2819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2895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1752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1828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1905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981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2057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2133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2209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2286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2362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2438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2514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2590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2667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2743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2819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2895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1752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28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1905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1981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057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133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2209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2286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2362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2438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2514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2590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2667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2743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2819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2895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1752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1828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1905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981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2057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2133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2209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2286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2362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2438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2514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2590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2667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2743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2819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2895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1752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1828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1905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1981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2057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133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209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286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362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438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514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2590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667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2743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2819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2895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1752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1828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1905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1981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057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133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209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286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362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438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514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590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667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auto">
            <a:xfrm>
              <a:off x="2743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2819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auto">
            <a:xfrm>
              <a:off x="2895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</p:grpSp>
      <p:sp>
        <p:nvSpPr>
          <p:cNvPr id="451" name="TextBox 450"/>
          <p:cNvSpPr txBox="1"/>
          <p:nvPr/>
        </p:nvSpPr>
        <p:spPr>
          <a:xfrm>
            <a:off x="5181600" y="5181600"/>
            <a:ext cx="271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any problem?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452" name="Straight Arrow Connector 451"/>
          <p:cNvCxnSpPr>
            <a:stCxn id="24" idx="0"/>
          </p:cNvCxnSpPr>
          <p:nvPr/>
        </p:nvCxnSpPr>
        <p:spPr bwMode="auto">
          <a:xfrm rot="5400000" flipH="1" flipV="1">
            <a:off x="3181350" y="2571750"/>
            <a:ext cx="228600" cy="163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55" name="TextBox 454"/>
          <p:cNvSpPr txBox="1"/>
          <p:nvPr/>
        </p:nvSpPr>
        <p:spPr>
          <a:xfrm>
            <a:off x="4114800" y="25908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pixel:</a:t>
            </a:r>
          </a:p>
          <a:p>
            <a:pPr>
              <a:buFont typeface="Arial"/>
              <a:buChar char="•"/>
            </a:pPr>
            <a:r>
              <a:rPr lang="en-US" dirty="0" smtClean="0"/>
              <a:t> set of color features</a:t>
            </a:r>
          </a:p>
          <a:p>
            <a:pPr>
              <a:buFont typeface="Arial"/>
              <a:buChar char="•"/>
            </a:pPr>
            <a:r>
              <a:rPr lang="en-US" dirty="0" smtClean="0"/>
              <a:t> set of texture features (i.e. responses to different filters)</a:t>
            </a:r>
          </a:p>
          <a:p>
            <a:pPr>
              <a:buFont typeface="Arial"/>
              <a:buChar char="•"/>
            </a:pPr>
            <a:r>
              <a:rPr lang="en-US" dirty="0" smtClean="0"/>
              <a:t> 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</a:p>
          <a:p>
            <a:pPr lvl="1"/>
            <a:r>
              <a:rPr lang="en-US" sz="1600" dirty="0" smtClean="0"/>
              <a:t>http://</a:t>
            </a:r>
            <a:r>
              <a:rPr lang="en-US" sz="1600" dirty="0" err="1" smtClean="0"/>
              <a:t>webcast.berkeley.edu/course_details.php?seriesid</a:t>
            </a:r>
            <a:r>
              <a:rPr lang="en-US" sz="1600" dirty="0" smtClean="0"/>
              <a:t>=1906978282</a:t>
            </a:r>
          </a:p>
          <a:p>
            <a:r>
              <a:rPr lang="en-US" dirty="0" smtClean="0"/>
              <a:t>Computer vision</a:t>
            </a:r>
          </a:p>
          <a:p>
            <a:pPr lvl="1"/>
            <a:r>
              <a:rPr lang="en-US" dirty="0" smtClean="0"/>
              <a:t>http://cseweb.ucsd.edu/classes/sp09/cse252b/</a:t>
            </a:r>
          </a:p>
          <a:p>
            <a:r>
              <a:rPr lang="en-US" dirty="0" smtClean="0"/>
              <a:t>CVPR</a:t>
            </a:r>
          </a:p>
          <a:p>
            <a:pPr lvl="1"/>
            <a:r>
              <a:rPr lang="en-US" dirty="0" smtClean="0"/>
              <a:t>http://www.cvpr2009.org/full-program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895600" y="4267200"/>
            <a:ext cx="10668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90600" y="3352800"/>
            <a:ext cx="1814513" cy="2286000"/>
            <a:chOff x="1447800" y="3352800"/>
            <a:chExt cx="1814513" cy="2286000"/>
          </a:xfrm>
        </p:grpSpPr>
        <p:pic>
          <p:nvPicPr>
            <p:cNvPr id="8" name="Picture 5" descr="C:\images\homer\surprised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352800"/>
              <a:ext cx="1814513" cy="22860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 bwMode="auto">
            <a:xfrm>
              <a:off x="1752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05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81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057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33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09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286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62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14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908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670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432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8194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895600" y="3505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752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828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05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81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057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133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209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86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362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438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514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908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6670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7432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194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895600" y="3581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752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828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05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81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057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33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209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286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362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438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14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5908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6670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432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8194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895600" y="3657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828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905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81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057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33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209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286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362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438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14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5908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6670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7432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8194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895600" y="3733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752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28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905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981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057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133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209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286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362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14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908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6670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7432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8194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895600" y="3810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52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28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905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981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057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133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209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286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362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438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14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5908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6670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7432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8194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895600" y="3886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752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828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905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981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057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133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209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286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362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438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514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5908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6670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7432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8194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895600" y="3962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752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828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905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81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133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209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286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362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438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514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5908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6670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28194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2895600" y="4038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752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1828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905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981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057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133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209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286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362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2438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514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5908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6670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7432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8194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895600" y="4114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752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1828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1905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981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057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133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209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286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362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2438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514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5908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6670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7432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28194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2895600" y="4191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1752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1828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1905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1981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057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133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209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286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362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438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514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5908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6670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27432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28194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895600" y="4267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752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828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905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981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057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133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209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286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362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438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514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5908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6670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7432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28194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2895600" y="4343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752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828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905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981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133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209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286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362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438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514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25908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6670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8194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895600" y="4419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752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828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1905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1981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057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133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209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2286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362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438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514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5908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26670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27432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28194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895600" y="4495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1752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828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1905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981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2057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133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209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286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362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2438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2514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25908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26670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27432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28194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2895600" y="4572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1752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1828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1905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1981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057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2133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209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2286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2362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438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514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25908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26670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27432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28194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2895600" y="4648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1752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1828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1905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1981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2057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2133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2209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2286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362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2438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2514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25908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26670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27432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28194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2895600" y="4724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1752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1828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905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1981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2057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133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209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286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2362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2438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514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25908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26670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27432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28194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2895600" y="4800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1752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1828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1905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1981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2057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2133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2209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2362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2438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2514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25908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26670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27432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28194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2895600" y="4876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1752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1828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1905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1981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2057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2133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2209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2286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2362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2438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2514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25908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26670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27432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28194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2895600" y="4953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1752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28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905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1981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2057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2133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2209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2286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2362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2438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2514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25908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26670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27432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28194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2895600" y="5029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752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1828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1905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981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2057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2133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2209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2286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2362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2438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2514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25908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26670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27432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28194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2895600" y="5105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1752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1828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1905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981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2057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2133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2209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2286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2362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2438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2514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25908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26670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27432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28194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2895600" y="51816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1752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28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1905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1981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057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133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2209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2286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2362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2438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2514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25908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26670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27432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28194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2895600" y="52578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1752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1828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1905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981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2057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2133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2209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2286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2362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2438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2514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25908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26670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27432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28194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2895600" y="53340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1752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1828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1905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1981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2057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133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209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286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2362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438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514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25908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6670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27432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28194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2895600" y="54102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1752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1828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1905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1981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2057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2133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2209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2286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362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2438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514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5908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6670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auto">
            <a:xfrm>
              <a:off x="27432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28194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auto">
            <a:xfrm>
              <a:off x="2895600" y="5486400"/>
              <a:ext cx="76200" cy="76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</p:grpSp>
      <p:cxnSp>
        <p:nvCxnSpPr>
          <p:cNvPr id="452" name="Straight Arrow Connector 451"/>
          <p:cNvCxnSpPr>
            <a:stCxn id="24" idx="0"/>
          </p:cNvCxnSpPr>
          <p:nvPr/>
        </p:nvCxnSpPr>
        <p:spPr bwMode="auto">
          <a:xfrm rot="5400000" flipH="1" flipV="1">
            <a:off x="3181350" y="2571750"/>
            <a:ext cx="228600" cy="163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55" name="TextBox 454"/>
          <p:cNvSpPr txBox="1"/>
          <p:nvPr/>
        </p:nvSpPr>
        <p:spPr>
          <a:xfrm>
            <a:off x="4114800" y="25908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pixel:</a:t>
            </a:r>
          </a:p>
          <a:p>
            <a:pPr>
              <a:buFont typeface="Arial"/>
              <a:buChar char="•"/>
            </a:pPr>
            <a:r>
              <a:rPr lang="en-US" dirty="0" smtClean="0"/>
              <a:t> set of color features</a:t>
            </a:r>
          </a:p>
          <a:p>
            <a:pPr>
              <a:buFont typeface="Arial"/>
              <a:buChar char="•"/>
            </a:pPr>
            <a:r>
              <a:rPr lang="en-US" dirty="0" smtClean="0"/>
              <a:t> set of texture features (i.e. responses to different filters)</a:t>
            </a:r>
          </a:p>
          <a:p>
            <a:pPr>
              <a:buFont typeface="Arial"/>
              <a:buChar char="•"/>
            </a:pPr>
            <a:r>
              <a:rPr lang="en-US" dirty="0" smtClean="0"/>
              <a:t> …</a:t>
            </a:r>
          </a:p>
          <a:p>
            <a:endParaRPr lang="en-US" dirty="0"/>
          </a:p>
        </p:txBody>
      </p:sp>
      <p:sp>
        <p:nvSpPr>
          <p:cNvPr id="441" name="TextBox 440"/>
          <p:cNvSpPr txBox="1"/>
          <p:nvPr/>
        </p:nvSpPr>
        <p:spPr>
          <a:xfrm>
            <a:off x="4419600" y="5029200"/>
            <a:ext cx="42755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Lots of features!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Extremely sparse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Features are position dependent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5715000" y="6334780"/>
            <a:ext cx="110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histograms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Examine the distribution of features, rather than the features themselves</a:t>
            </a:r>
          </a:p>
          <a:p>
            <a:r>
              <a:rPr lang="en-US"/>
              <a:t>General purpose (i.e. any distribution of features)</a:t>
            </a:r>
          </a:p>
          <a:p>
            <a:r>
              <a:rPr lang="en-US"/>
              <a:t>Resilient to variations (shadowing, changes in illumination, shading, etc.)</a:t>
            </a:r>
          </a:p>
          <a:p>
            <a:r>
              <a:rPr lang="en-US"/>
              <a:t>Can use previous work in statistics,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Example</a:t>
            </a:r>
          </a:p>
        </p:txBody>
      </p:sp>
      <p:pic>
        <p:nvPicPr>
          <p:cNvPr id="51208" name="Picture 8" descr="C:\School\cs291\presentation1\seag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95600"/>
            <a:ext cx="3276600" cy="3276600"/>
          </a:xfrm>
          <a:prstGeom prst="rect">
            <a:avLst/>
          </a:prstGeom>
          <a:noFill/>
        </p:spPr>
      </p:pic>
      <p:pic>
        <p:nvPicPr>
          <p:cNvPr id="51209" name="Picture 9" descr="C:\School\cs291\presentation1\seagull_his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Histogram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2514600"/>
            <a:ext cx="8335963" cy="3916363"/>
            <a:chOff x="457200" y="2514600"/>
            <a:chExt cx="8335963" cy="3916363"/>
          </a:xfrm>
        </p:grpSpPr>
        <p:pic>
          <p:nvPicPr>
            <p:cNvPr id="65539" name="Picture 3" descr="C:\School\cs291\presentation1\seagul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819400"/>
              <a:ext cx="2209800" cy="2209800"/>
            </a:xfrm>
            <a:prstGeom prst="rect">
              <a:avLst/>
            </a:prstGeom>
            <a:noFill/>
          </p:spPr>
        </p:pic>
        <p:pic>
          <p:nvPicPr>
            <p:cNvPr id="65540" name="Picture 4" descr="C:\School\cs291\presentation1\seagull_cum_hist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3505200"/>
              <a:ext cx="2925763" cy="2925763"/>
            </a:xfrm>
            <a:prstGeom prst="rect">
              <a:avLst/>
            </a:prstGeom>
            <a:noFill/>
          </p:spPr>
        </p:pic>
        <p:pic>
          <p:nvPicPr>
            <p:cNvPr id="65541" name="Picture 5" descr="C:\School\cs291\presentation1\seagull_hist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3505200"/>
              <a:ext cx="2925763" cy="2925763"/>
            </a:xfrm>
            <a:prstGeom prst="rect">
              <a:avLst/>
            </a:prstGeom>
            <a:noFill/>
          </p:spPr>
        </p:pic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3352800" y="2514600"/>
              <a:ext cx="20574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Normal Histogram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6553200" y="2514600"/>
              <a:ext cx="20574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Cumulative Histogram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imilarity Measures </a:t>
            </a:r>
            <a:r>
              <a:rPr lang="en-US" dirty="0"/>
              <a:t>Using the Histograms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33600" y="3048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Histogram 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29200" y="3048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Histogram 2</a:t>
            </a:r>
          </a:p>
        </p:txBody>
      </p:sp>
      <p:pic>
        <p:nvPicPr>
          <p:cNvPr id="10" name="Picture 10" descr="C:\School\cs291\presentation1\hist1.bmp"/>
          <p:cNvPicPr>
            <a:picLocks noChangeAspect="1" noChangeArrowheads="1"/>
          </p:cNvPicPr>
          <p:nvPr/>
        </p:nvPicPr>
        <p:blipFill>
          <a:blip r:embed="rId2"/>
          <a:srcRect l="5927"/>
          <a:stretch>
            <a:fillRect/>
          </a:stretch>
        </p:blipFill>
        <p:spPr bwMode="auto">
          <a:xfrm>
            <a:off x="2133600" y="3657600"/>
            <a:ext cx="2419350" cy="2200275"/>
          </a:xfrm>
          <a:prstGeom prst="rect">
            <a:avLst/>
          </a:prstGeom>
          <a:noFill/>
        </p:spPr>
      </p:pic>
      <p:pic>
        <p:nvPicPr>
          <p:cNvPr id="12" name="Picture 12" descr="C:\School\cs291\presentation1\hist2.bmp"/>
          <p:cNvPicPr>
            <a:picLocks noChangeAspect="1" noChangeArrowheads="1"/>
          </p:cNvPicPr>
          <p:nvPr/>
        </p:nvPicPr>
        <p:blipFill>
          <a:blip r:embed="rId3"/>
          <a:srcRect l="5927"/>
          <a:stretch>
            <a:fillRect/>
          </a:stretch>
        </p:blipFill>
        <p:spPr bwMode="auto">
          <a:xfrm>
            <a:off x="4953000" y="3657600"/>
            <a:ext cx="2419350" cy="22002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0" y="6019800"/>
            <a:ext cx="622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quantify how similar two histograms 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 Histogram Distances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5715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Minkowski-form distance L</a:t>
            </a:r>
            <a:r>
              <a:rPr lang="en-US" baseline="-25000"/>
              <a:t>p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Special cases:</a:t>
            </a:r>
          </a:p>
          <a:p>
            <a:pPr lvl="1">
              <a:lnSpc>
                <a:spcPct val="90000"/>
              </a:lnSpc>
            </a:pPr>
            <a:r>
              <a:rPr lang="en-US"/>
              <a:t>L</a:t>
            </a:r>
            <a:r>
              <a:rPr lang="en-US" baseline="-25000"/>
              <a:t>1</a:t>
            </a:r>
            <a:r>
              <a:rPr lang="en-US"/>
              <a:t>:  absolute, cityblock, or Manhattan distance</a:t>
            </a:r>
          </a:p>
          <a:p>
            <a:pPr lvl="1">
              <a:lnSpc>
                <a:spcPct val="90000"/>
              </a:lnSpc>
            </a:pPr>
            <a:r>
              <a:rPr lang="en-US"/>
              <a:t>L</a:t>
            </a:r>
            <a:r>
              <a:rPr lang="en-US" baseline="-25000"/>
              <a:t>2</a:t>
            </a:r>
            <a:r>
              <a:rPr lang="en-US"/>
              <a:t>:  Euclidian distance</a:t>
            </a:r>
          </a:p>
          <a:p>
            <a:pPr lvl="1">
              <a:lnSpc>
                <a:spcPct val="90000"/>
              </a:lnSpc>
            </a:pPr>
            <a:r>
              <a:rPr lang="en-US"/>
              <a:t>L</a:t>
            </a:r>
            <a:r>
              <a:rPr lang="en-US" baseline="-25000">
                <a:sym typeface="Symbol" pitchFamily="-110" charset="2"/>
              </a:rPr>
              <a:t></a:t>
            </a:r>
            <a:r>
              <a:rPr lang="en-US">
                <a:sym typeface="Symbol" pitchFamily="-110" charset="2"/>
              </a:rPr>
              <a:t>:  Maximum value distance</a:t>
            </a: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7588" name="Equation" r:id="rId3" imgW="114120" imgH="215640" progId="Equation.3">
              <p:embed/>
            </p:oleObj>
          </a:graphicData>
        </a:graphic>
      </p:graphicFrame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2516188" y="2957513"/>
          <a:ext cx="3195637" cy="1085850"/>
        </p:xfrm>
        <a:graphic>
          <a:graphicData uri="http://schemas.openxmlformats.org/presentationml/2006/ole">
            <p:oleObj spid="_x0000_s67593" name="Equation" r:id="rId4" imgW="1460500" imgH="495300" progId="Equation.3">
              <p:embed/>
            </p:oleObj>
          </a:graphicData>
        </a:graphic>
      </p:graphicFrame>
      <p:pic>
        <p:nvPicPr>
          <p:cNvPr id="67595" name="Picture 11" descr="C:\School\cs291\presentation1\cityblock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276600"/>
            <a:ext cx="1657350" cy="1657350"/>
          </a:xfrm>
          <a:prstGeom prst="rect">
            <a:avLst/>
          </a:prstGeom>
          <a:noFill/>
        </p:spPr>
      </p:pic>
      <p:pic>
        <p:nvPicPr>
          <p:cNvPr id="67596" name="Picture 12" descr="C:\School\cs291\presentation1\euclidea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5029200"/>
            <a:ext cx="1657350" cy="1657350"/>
          </a:xfrm>
          <a:prstGeom prst="rect">
            <a:avLst/>
          </a:prstGeom>
          <a:noFill/>
        </p:spPr>
      </p:pic>
      <p:sp>
        <p:nvSpPr>
          <p:cNvPr id="67597" name="Line 13"/>
          <p:cNvSpPr>
            <a:spLocks noChangeShapeType="1"/>
          </p:cNvSpPr>
          <p:nvPr/>
        </p:nvSpPr>
        <p:spPr bwMode="auto">
          <a:xfrm flipV="1">
            <a:off x="5486400" y="44196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4953000" y="56388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heuristic distances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914400" y="2438400"/>
            <a:ext cx="655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r>
              <a:rPr lang="en-US" sz="2800">
                <a:latin typeface="Arial" pitchFamily="-110" charset="0"/>
              </a:rPr>
              <a:t>Weighted-Mean-Variance (WMV)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endParaRPr lang="en-US" sz="2800">
              <a:latin typeface="Arial" pitchFamily="-110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endParaRPr lang="en-US" sz="2800">
              <a:latin typeface="Arial" pitchFamily="-110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endParaRPr lang="en-US" sz="2800">
              <a:latin typeface="Arial" pitchFamily="-110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10" charset="2"/>
              <a:buChar char="l"/>
            </a:pPr>
            <a:endParaRPr lang="en-US" sz="2800">
              <a:latin typeface="Arial" pitchFamily="-110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>
                <a:latin typeface="Arial" pitchFamily="-110" charset="0"/>
              </a:rPr>
              <a:t>Only includes minimal information about distribution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1752600" y="3505200"/>
          <a:ext cx="6629400" cy="1173163"/>
        </p:xfrm>
        <a:graphic>
          <a:graphicData uri="http://schemas.openxmlformats.org/presentationml/2006/ole">
            <p:oleObj spid="_x0000_s92165" name="Equation" r:id="rId3" imgW="26542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Difference Example</a:t>
            </a:r>
          </a:p>
        </p:txBody>
      </p:sp>
      <p:grpSp>
        <p:nvGrpSpPr>
          <p:cNvPr id="95247" name="Group 15"/>
          <p:cNvGrpSpPr>
            <a:grpSpLocks/>
          </p:cNvGrpSpPr>
          <p:nvPr/>
        </p:nvGrpSpPr>
        <p:grpSpPr bwMode="auto">
          <a:xfrm>
            <a:off x="990600" y="2438400"/>
            <a:ext cx="8153400" cy="2886075"/>
            <a:chOff x="528" y="1872"/>
            <a:chExt cx="5136" cy="1818"/>
          </a:xfrm>
        </p:grpSpPr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528" y="1872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Histogram 1</a:t>
              </a:r>
            </a:p>
          </p:txBody>
        </p: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2352" y="1872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Histogram 2</a:t>
              </a:r>
            </a:p>
          </p:txBody>
        </p:sp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4368" y="1872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Difference</a:t>
              </a:r>
            </a:p>
          </p:txBody>
        </p:sp>
        <p:pic>
          <p:nvPicPr>
            <p:cNvPr id="95242" name="Picture 10" descr="C:\School\cs291\presentation1\hist1.bmp"/>
            <p:cNvPicPr>
              <a:picLocks noChangeAspect="1" noChangeArrowheads="1"/>
            </p:cNvPicPr>
            <p:nvPr/>
          </p:nvPicPr>
          <p:blipFill>
            <a:blip r:embed="rId2"/>
            <a:srcRect l="5927"/>
            <a:stretch>
              <a:fillRect/>
            </a:stretch>
          </p:blipFill>
          <p:spPr bwMode="auto">
            <a:xfrm>
              <a:off x="528" y="2256"/>
              <a:ext cx="1524" cy="1386"/>
            </a:xfrm>
            <a:prstGeom prst="rect">
              <a:avLst/>
            </a:prstGeom>
            <a:noFill/>
          </p:spPr>
        </p:pic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1920" y="2496"/>
              <a:ext cx="43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200" b="1"/>
                <a:t>-</a:t>
              </a:r>
            </a:p>
          </p:txBody>
        </p:sp>
        <p:pic>
          <p:nvPicPr>
            <p:cNvPr id="95244" name="Picture 12" descr="C:\School\cs291\presentation1\hist2.bmp"/>
            <p:cNvPicPr>
              <a:picLocks noChangeAspect="1" noChangeArrowheads="1"/>
            </p:cNvPicPr>
            <p:nvPr/>
          </p:nvPicPr>
          <p:blipFill>
            <a:blip r:embed="rId3"/>
            <a:srcRect l="5927"/>
            <a:stretch>
              <a:fillRect/>
            </a:stretch>
          </p:blipFill>
          <p:spPr bwMode="auto">
            <a:xfrm>
              <a:off x="2304" y="2256"/>
              <a:ext cx="1524" cy="1386"/>
            </a:xfrm>
            <a:prstGeom prst="rect">
              <a:avLst/>
            </a:prstGeom>
            <a:noFill/>
          </p:spPr>
        </p:pic>
        <p:sp>
          <p:nvSpPr>
            <p:cNvPr id="95245" name="Text Box 13"/>
            <p:cNvSpPr txBox="1">
              <a:spLocks noChangeArrowheads="1"/>
            </p:cNvSpPr>
            <p:nvPr/>
          </p:nvSpPr>
          <p:spPr bwMode="auto">
            <a:xfrm>
              <a:off x="3648" y="2544"/>
              <a:ext cx="43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200" b="1"/>
                <a:t>=</a:t>
              </a:r>
            </a:p>
          </p:txBody>
        </p:sp>
        <p:pic>
          <p:nvPicPr>
            <p:cNvPr id="95246" name="Picture 14" descr="C:\School\cs291\presentation1\hist-diff.bmp"/>
            <p:cNvPicPr>
              <a:picLocks noChangeAspect="1" noChangeArrowheads="1"/>
            </p:cNvPicPr>
            <p:nvPr/>
          </p:nvPicPr>
          <p:blipFill>
            <a:blip r:embed="rId4"/>
            <a:srcRect l="5185"/>
            <a:stretch>
              <a:fillRect/>
            </a:stretch>
          </p:blipFill>
          <p:spPr bwMode="auto">
            <a:xfrm>
              <a:off x="4128" y="2304"/>
              <a:ext cx="1536" cy="1386"/>
            </a:xfrm>
            <a:prstGeom prst="rect">
              <a:avLst/>
            </a:prstGeom>
            <a:noFill/>
          </p:spPr>
        </p:pic>
      </p:grpSp>
      <p:grpSp>
        <p:nvGrpSpPr>
          <p:cNvPr id="95255" name="Group 23"/>
          <p:cNvGrpSpPr>
            <a:grpSpLocks/>
          </p:cNvGrpSpPr>
          <p:nvPr/>
        </p:nvGrpSpPr>
        <p:grpSpPr bwMode="auto">
          <a:xfrm>
            <a:off x="1752600" y="5791200"/>
            <a:ext cx="1562100" cy="595313"/>
            <a:chOff x="1104" y="3648"/>
            <a:chExt cx="984" cy="375"/>
          </a:xfrm>
        </p:grpSpPr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1104" y="3696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K-S </a:t>
              </a:r>
              <a:r>
                <a:rPr lang="en-US" sz="2800" b="1"/>
                <a:t>=</a:t>
              </a:r>
            </a:p>
          </p:txBody>
        </p:sp>
        <p:pic>
          <p:nvPicPr>
            <p:cNvPr id="95249" name="Picture 17" descr="C:\School\cs291\presentation1\KS-result.bm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68" y="3648"/>
              <a:ext cx="220" cy="348"/>
            </a:xfrm>
            <a:prstGeom prst="rect">
              <a:avLst/>
            </a:prstGeom>
            <a:noFill/>
          </p:spPr>
        </p:pic>
      </p:grpSp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4191000" y="5562600"/>
            <a:ext cx="3781425" cy="752475"/>
            <a:chOff x="2688" y="3504"/>
            <a:chExt cx="2382" cy="474"/>
          </a:xfrm>
        </p:grpSpPr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688" y="3648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CvM </a:t>
              </a:r>
              <a:r>
                <a:rPr lang="en-US" sz="2800" b="1"/>
                <a:t>=</a:t>
              </a:r>
            </a:p>
          </p:txBody>
        </p:sp>
        <p:pic>
          <p:nvPicPr>
            <p:cNvPr id="95251" name="Picture 19" descr="C:\School\cs291\presentation1\cvm-result.bm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4" y="3504"/>
              <a:ext cx="1566" cy="4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test the </a:t>
            </a:r>
            <a:r>
              <a:rPr lang="en-US" dirty="0" err="1" smtClean="0"/>
              <a:t>perfomance</a:t>
            </a:r>
            <a:r>
              <a:rPr lang="en-US" dirty="0" smtClean="0"/>
              <a:t> of these algorithms?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tasks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retrieval</a:t>
            </a:r>
          </a:p>
          <a:p>
            <a:pPr lvl="1"/>
            <a:r>
              <a:rPr lang="en-US" dirty="0" smtClean="0"/>
              <a:t>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Set: Color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Randomly chose 94 images from set of 2000</a:t>
            </a:r>
          </a:p>
          <a:p>
            <a:pPr lvl="1"/>
            <a:r>
              <a:rPr lang="en-US"/>
              <a:t>94 images represent separate classes</a:t>
            </a:r>
          </a:p>
          <a:p>
            <a:r>
              <a:rPr lang="en-US"/>
              <a:t>Randomly select disjoint set of pixels from the images</a:t>
            </a:r>
          </a:p>
          <a:p>
            <a:pPr lvl="1"/>
            <a:r>
              <a:rPr lang="en-US"/>
              <a:t>Set size of 4, 8, 16, 32, 64 pixels</a:t>
            </a:r>
          </a:p>
          <a:p>
            <a:pPr lvl="1"/>
            <a:r>
              <a:rPr lang="en-US"/>
              <a:t>16 disjoint samples per set per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1066800"/>
          </a:xfrm>
        </p:spPr>
        <p:txBody>
          <a:bodyPr/>
          <a:lstStyle/>
          <a:p>
            <a:r>
              <a:rPr lang="en-US" dirty="0" smtClean="0"/>
              <a:t>What was the key problem we needed to solve for text retrieval?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8200" y="3657600"/>
            <a:ext cx="8610600" cy="1909465"/>
            <a:chOff x="838200" y="3657600"/>
            <a:chExt cx="8610600" cy="190946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838200" y="3657600"/>
              <a:ext cx="27432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 err="1" smtClean="0"/>
                <a:t>sim</a:t>
              </a:r>
              <a:r>
                <a:rPr lang="en-US" sz="8800" dirty="0" smtClean="0"/>
                <a:t>(</a:t>
              </a:r>
              <a:endParaRPr lang="en-US" sz="8800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629400" y="3733800"/>
              <a:ext cx="28194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/>
                <a:t>) </a:t>
              </a:r>
              <a:r>
                <a:rPr lang="en-US" sz="8800" b="1" dirty="0"/>
                <a:t>=</a:t>
              </a:r>
              <a:r>
                <a:rPr lang="en-US" sz="8800" dirty="0"/>
                <a:t> </a:t>
              </a:r>
              <a:r>
                <a:rPr lang="en-US" sz="8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572000" y="4114800"/>
              <a:ext cx="6096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/>
                <a:t>,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7213" y="5105400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5105400"/>
              <a:ext cx="1402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document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048000" y="4343400"/>
              <a:ext cx="13716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200400" y="45720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5105400" y="3886200"/>
              <a:ext cx="1371600" cy="1219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5257800" y="45720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257800" y="47244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57800" y="48768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257800" y="44196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257800" y="4267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257800" y="4113212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Set: Texture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Brodatz album</a:t>
            </a:r>
          </a:p>
          <a:p>
            <a:pPr lvl="1"/>
            <a:r>
              <a:rPr lang="en-US"/>
              <a:t>Collection of wide range of texture (e.g. cork, lawn, straw, pebbles, sand, etc.)</a:t>
            </a:r>
          </a:p>
          <a:p>
            <a:r>
              <a:rPr lang="en-US"/>
              <a:t>Each image is considered a class (as in color)</a:t>
            </a:r>
          </a:p>
          <a:p>
            <a:r>
              <a:rPr lang="en-US"/>
              <a:t>Extract sets of 16 non-overlapping blocks</a:t>
            </a:r>
          </a:p>
          <a:p>
            <a:pPr lvl="1"/>
            <a:r>
              <a:rPr lang="en-US"/>
              <a:t>sizes 8x8, 16x16,…, 256x256</a:t>
            </a:r>
          </a:p>
        </p:txBody>
      </p:sp>
      <p:pic>
        <p:nvPicPr>
          <p:cNvPr id="76804" name="Picture 4" descr="C:\School\cs291\presentation1\btexture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"/>
            <a:ext cx="731838" cy="731838"/>
          </a:xfrm>
          <a:prstGeom prst="rect">
            <a:avLst/>
          </a:prstGeom>
          <a:noFill/>
        </p:spPr>
      </p:pic>
      <p:pic>
        <p:nvPicPr>
          <p:cNvPr id="76805" name="Picture 5" descr="C:\School\cs291\presentation1\btexture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257800"/>
            <a:ext cx="731838" cy="731838"/>
          </a:xfrm>
          <a:prstGeom prst="rect">
            <a:avLst/>
          </a:prstGeom>
          <a:noFill/>
        </p:spPr>
      </p:pic>
      <p:pic>
        <p:nvPicPr>
          <p:cNvPr id="76806" name="Picture 6" descr="C:\School\cs291\presentation1\btexture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486400"/>
            <a:ext cx="731838" cy="731838"/>
          </a:xfrm>
          <a:prstGeom prst="rect">
            <a:avLst/>
          </a:prstGeom>
          <a:noFill/>
        </p:spPr>
      </p:pic>
      <p:pic>
        <p:nvPicPr>
          <p:cNvPr id="76807" name="Picture 7" descr="C:\School\cs291\presentation1\btexture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181600"/>
            <a:ext cx="731838" cy="731838"/>
          </a:xfrm>
          <a:prstGeom prst="rect">
            <a:avLst/>
          </a:prstGeom>
          <a:noFill/>
        </p:spPr>
      </p:pic>
      <p:pic>
        <p:nvPicPr>
          <p:cNvPr id="76809" name="Picture 9" descr="C:\School\cs291\presentation1\btexture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04800"/>
            <a:ext cx="731838" cy="731838"/>
          </a:xfrm>
          <a:prstGeom prst="rect">
            <a:avLst/>
          </a:prstGeom>
          <a:noFill/>
        </p:spPr>
      </p:pic>
      <p:pic>
        <p:nvPicPr>
          <p:cNvPr id="76810" name="Picture 10" descr="C:\School\cs291\presentation1\btexture7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762000"/>
            <a:ext cx="731838" cy="731838"/>
          </a:xfrm>
          <a:prstGeom prst="rect">
            <a:avLst/>
          </a:prstGeom>
          <a:noFill/>
        </p:spPr>
      </p:pic>
      <p:pic>
        <p:nvPicPr>
          <p:cNvPr id="76811" name="Picture 11" descr="C:\School\cs291\presentation1\btexture8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5334000"/>
            <a:ext cx="731838" cy="731838"/>
          </a:xfrm>
          <a:prstGeom prst="rect">
            <a:avLst/>
          </a:prstGeom>
          <a:noFill/>
        </p:spPr>
      </p:pic>
      <p:pic>
        <p:nvPicPr>
          <p:cNvPr id="76812" name="Picture 12" descr="C:\School\cs291\presentation1\btexture7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5410200"/>
            <a:ext cx="731838" cy="73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Setup:  Classification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we use similarity for classification?</a:t>
            </a:r>
          </a:p>
          <a:p>
            <a:r>
              <a:rPr lang="en-US" dirty="0" err="1" smtClean="0"/>
              <a:t>k</a:t>
            </a:r>
            <a:r>
              <a:rPr lang="en-US" dirty="0"/>
              <a:t>-Nearest Neighbor classifier is used</a:t>
            </a:r>
          </a:p>
          <a:p>
            <a:pPr lvl="1"/>
            <a:r>
              <a:rPr lang="en-US" dirty="0"/>
              <a:t>Nearest Neighbor classification:  given a collection of labeled points </a:t>
            </a:r>
            <a:r>
              <a:rPr lang="en-US" i="1" dirty="0"/>
              <a:t>S</a:t>
            </a:r>
            <a:r>
              <a:rPr lang="en-US" dirty="0"/>
              <a:t> and a query point </a:t>
            </a:r>
            <a:r>
              <a:rPr lang="en-US" b="1" dirty="0" err="1"/>
              <a:t>q</a:t>
            </a:r>
            <a:r>
              <a:rPr lang="en-US" dirty="0"/>
              <a:t>, what point</a:t>
            </a:r>
            <a:r>
              <a:rPr lang="en-US" b="1" dirty="0"/>
              <a:t> </a:t>
            </a:r>
            <a:r>
              <a:rPr lang="en-US" dirty="0"/>
              <a:t>belonging to S is closest to</a:t>
            </a:r>
            <a:r>
              <a:rPr lang="en-US" b="1" dirty="0"/>
              <a:t> </a:t>
            </a:r>
            <a:r>
              <a:rPr lang="en-US" b="1" dirty="0" err="1"/>
              <a:t>q</a:t>
            </a:r>
            <a:r>
              <a:rPr lang="en-US" i="1" dirty="0"/>
              <a:t>?</a:t>
            </a:r>
            <a:endParaRPr lang="en-US" dirty="0"/>
          </a:p>
          <a:p>
            <a:pPr lvl="1"/>
            <a:r>
              <a:rPr lang="en-US" dirty="0" err="1"/>
              <a:t>k</a:t>
            </a:r>
            <a:r>
              <a:rPr lang="en-US" dirty="0"/>
              <a:t> nearest is a majority vote of the </a:t>
            </a:r>
            <a:r>
              <a:rPr lang="en-US" dirty="0" err="1"/>
              <a:t>k</a:t>
            </a:r>
            <a:r>
              <a:rPr lang="en-US" dirty="0"/>
              <a:t> closest </a:t>
            </a:r>
            <a:r>
              <a:rPr lang="en-US" dirty="0" smtClean="0"/>
              <a:t>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143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Results:  Classification, color data set</a:t>
            </a:r>
          </a:p>
        </p:txBody>
      </p:sp>
      <p:pic>
        <p:nvPicPr>
          <p:cNvPr id="79876" name="Picture 4" descr="C:\School\cs291\presentation1\classify_color.jpg"/>
          <p:cNvPicPr>
            <a:picLocks noChangeAspect="1" noChangeArrowheads="1"/>
          </p:cNvPicPr>
          <p:nvPr/>
        </p:nvPicPr>
        <p:blipFill>
          <a:blip r:embed="rId2"/>
          <a:srcRect r="48486" b="50225"/>
          <a:stretch>
            <a:fillRect/>
          </a:stretch>
        </p:blipFill>
        <p:spPr bwMode="auto">
          <a:xfrm>
            <a:off x="1828800" y="2514600"/>
            <a:ext cx="4953000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6172200"/>
            <a:ext cx="161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2192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Results:  Classification, texture data set</a:t>
            </a:r>
          </a:p>
        </p:txBody>
      </p:sp>
      <p:pic>
        <p:nvPicPr>
          <p:cNvPr id="80900" name="Picture 4" descr="C:\School\cs291\presentation1\classify_texture.jpg"/>
          <p:cNvPicPr>
            <a:picLocks noChangeAspect="1" noChangeArrowheads="1"/>
          </p:cNvPicPr>
          <p:nvPr/>
        </p:nvPicPr>
        <p:blipFill>
          <a:blip r:embed="rId2"/>
          <a:srcRect r="49474" b="50029"/>
          <a:stretch>
            <a:fillRect/>
          </a:stretch>
        </p:blipFill>
        <p:spPr bwMode="auto">
          <a:xfrm>
            <a:off x="1981200" y="2514600"/>
            <a:ext cx="4775200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6172200"/>
            <a:ext cx="161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Image Retrieval</a:t>
            </a:r>
          </a:p>
        </p:txBody>
      </p:sp>
      <p:pic>
        <p:nvPicPr>
          <p:cNvPr id="84996" name="Picture 4" descr="C:\School\cs291\presentation1\retrieval.jpg"/>
          <p:cNvPicPr>
            <a:picLocks noChangeAspect="1" noChangeArrowheads="1"/>
          </p:cNvPicPr>
          <p:nvPr/>
        </p:nvPicPr>
        <p:blipFill>
          <a:blip r:embed="rId2"/>
          <a:srcRect r="50435"/>
          <a:stretch>
            <a:fillRect/>
          </a:stretch>
        </p:blipFill>
        <p:spPr bwMode="auto">
          <a:xfrm>
            <a:off x="1905000" y="2438400"/>
            <a:ext cx="5189186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Setup: Segmentation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1371600"/>
          </a:xfrm>
        </p:spPr>
        <p:txBody>
          <a:bodyPr/>
          <a:lstStyle/>
          <a:p>
            <a:r>
              <a:rPr lang="en-US" sz="2400" dirty="0"/>
              <a:t>100 images</a:t>
            </a:r>
          </a:p>
          <a:p>
            <a:r>
              <a:rPr lang="en-US" sz="2400" dirty="0"/>
              <a:t>Each image consists of 5 different</a:t>
            </a:r>
            <a:r>
              <a:rPr lang="en-US" sz="2400" dirty="0" smtClean="0"/>
              <a:t> textures</a:t>
            </a:r>
            <a:endParaRPr lang="en-US" sz="2400" dirty="0"/>
          </a:p>
        </p:txBody>
      </p:sp>
      <p:pic>
        <p:nvPicPr>
          <p:cNvPr id="87044" name="Picture 4" descr="C:\School\cs291\presentation1\seg_ori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2619375" cy="2667000"/>
          </a:xfrm>
          <a:prstGeom prst="rect">
            <a:avLst/>
          </a:prstGeom>
          <a:noFill/>
        </p:spPr>
      </p:pic>
      <p:pic>
        <p:nvPicPr>
          <p:cNvPr id="87045" name="Picture 5" descr="C:\School\cs291\presentation1\seg_orig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2514600" cy="248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Setup: Segmentation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1371600"/>
          </a:xfrm>
        </p:spPr>
        <p:txBody>
          <a:bodyPr/>
          <a:lstStyle/>
          <a:p>
            <a:r>
              <a:rPr lang="en-US" sz="2400" dirty="0" smtClean="0"/>
              <a:t>How can we solve this problem using our similarity measures?</a:t>
            </a:r>
            <a:endParaRPr lang="en-US" sz="2400" dirty="0"/>
          </a:p>
        </p:txBody>
      </p:sp>
      <p:pic>
        <p:nvPicPr>
          <p:cNvPr id="87044" name="Picture 4" descr="C:\School\cs291\presentation1\seg_ori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2619375" cy="2667000"/>
          </a:xfrm>
          <a:prstGeom prst="rect">
            <a:avLst/>
          </a:prstGeom>
          <a:noFill/>
        </p:spPr>
      </p:pic>
      <p:pic>
        <p:nvPicPr>
          <p:cNvPr id="87045" name="Picture 5" descr="C:\School\cs291\presentation1\seg_orig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2514600" cy="248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Setup: Segmentation (cont.)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is divided into 16384 sites (128 x 128 grid)</a:t>
            </a:r>
          </a:p>
          <a:p>
            <a:r>
              <a:rPr lang="en-US"/>
              <a:t>A histogram is calculate for each site</a:t>
            </a:r>
          </a:p>
          <a:p>
            <a:r>
              <a:rPr lang="en-US"/>
              <a:t>Each site histogram is then compared with 80 randomly selected sites</a:t>
            </a:r>
          </a:p>
          <a:p>
            <a:r>
              <a:rPr lang="en-US"/>
              <a:t>Image sites with high average similarity are then grouped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Segmentation</a:t>
            </a:r>
          </a:p>
        </p:txBody>
      </p:sp>
      <p:pic>
        <p:nvPicPr>
          <p:cNvPr id="89092" name="Picture 4" descr="C:\School\cs291\presentation1\seg_resu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7772400" cy="133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fun…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http://www.popsci.com/gear-amp-gadgets/article/2009-09/building-virtual-cities-automatically-150000-flickr-photos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8001000" cy="838200"/>
          </a:xfrm>
        </p:spPr>
        <p:txBody>
          <a:bodyPr/>
          <a:lstStyle/>
          <a:p>
            <a:r>
              <a:rPr lang="en-US" dirty="0"/>
              <a:t>The Problem: </a:t>
            </a:r>
            <a:r>
              <a:rPr lang="en-US" dirty="0" smtClean="0"/>
              <a:t>Image Similarity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3657600"/>
            <a:ext cx="2743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dirty="0" err="1" smtClean="0"/>
              <a:t>sim</a:t>
            </a:r>
            <a:r>
              <a:rPr lang="en-US" sz="8800" dirty="0" smtClean="0"/>
              <a:t>(</a:t>
            </a:r>
            <a:endParaRPr lang="en-US" sz="8800" dirty="0"/>
          </a:p>
        </p:txBody>
      </p:sp>
      <p:pic>
        <p:nvPicPr>
          <p:cNvPr id="45061" name="Picture 5" descr="C:\images\homer\surpris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1814513" cy="2286000"/>
          </a:xfrm>
          <a:prstGeom prst="rect">
            <a:avLst/>
          </a:prstGeom>
          <a:noFill/>
        </p:spPr>
      </p:pic>
      <p:pic>
        <p:nvPicPr>
          <p:cNvPr id="45063" name="Picture 7" descr="C:\School\cs291\presentation1\dogber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2128838" cy="2514600"/>
          </a:xfrm>
          <a:prstGeom prst="rect">
            <a:avLst/>
          </a:prstGeom>
          <a:noFill/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629400" y="3733800"/>
            <a:ext cx="2819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dirty="0"/>
              <a:t>) </a:t>
            </a:r>
            <a:r>
              <a:rPr lang="en-US" sz="8800" b="1" dirty="0"/>
              <a:t>=</a:t>
            </a:r>
            <a:r>
              <a:rPr lang="en-US" sz="8800" dirty="0"/>
              <a:t> </a:t>
            </a:r>
            <a:r>
              <a:rPr lang="en-US" sz="8800" b="1" dirty="0"/>
              <a:t>?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72000" y="4114800"/>
            <a:ext cx="60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Cyberchondria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next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15 minutes playing with three different image retrieval systems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en.wikipedia.org/wiki/Image_retrieval</a:t>
            </a:r>
            <a:r>
              <a:rPr lang="en-US" dirty="0" smtClean="0"/>
              <a:t> has a number</a:t>
            </a:r>
          </a:p>
          <a:p>
            <a:pPr lvl="1"/>
            <a:r>
              <a:rPr lang="en-US" dirty="0" smtClean="0"/>
              <a:t>What works well?</a:t>
            </a:r>
          </a:p>
          <a:p>
            <a:pPr lvl="1"/>
            <a:r>
              <a:rPr lang="en-US" dirty="0" smtClean="0"/>
              <a:t>What doesn’t work well?</a:t>
            </a:r>
          </a:p>
          <a:p>
            <a:pPr lvl="1"/>
            <a:r>
              <a:rPr lang="en-US" dirty="0" smtClean="0"/>
              <a:t>Anything interesting you noticed?</a:t>
            </a:r>
          </a:p>
          <a:p>
            <a:r>
              <a:rPr lang="en-US" dirty="0" smtClean="0"/>
              <a:t>You won’t hand anything in, but we’ll start class on Monday with a discussion of the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does this problem arise in computer vision?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Classification</a:t>
            </a:r>
          </a:p>
          <a:p>
            <a:r>
              <a:rPr lang="en-US"/>
              <a:t>Image Retrieval</a:t>
            </a:r>
          </a:p>
          <a:p>
            <a:r>
              <a:rPr lang="en-US"/>
              <a:t>Image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pic>
        <p:nvPicPr>
          <p:cNvPr id="47107" name="Picture 3" descr="C:\School\cs291\presentation1\c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362200"/>
            <a:ext cx="2514600" cy="1489075"/>
          </a:xfrm>
          <a:prstGeom prst="rect">
            <a:avLst/>
          </a:prstGeom>
          <a:noFill/>
        </p:spPr>
      </p:pic>
      <p:pic>
        <p:nvPicPr>
          <p:cNvPr id="47108" name="Picture 4" descr="C:\School\cs291\presentation1\wilder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800600"/>
            <a:ext cx="2514600" cy="1684338"/>
          </a:xfrm>
          <a:prstGeom prst="rect">
            <a:avLst/>
          </a:prstGeom>
          <a:noFill/>
        </p:spPr>
      </p:pic>
      <p:pic>
        <p:nvPicPr>
          <p:cNvPr id="47109" name="Picture 5" descr="C:\School\cs291\presentation1\pla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953000"/>
            <a:ext cx="2057400" cy="1620838"/>
          </a:xfrm>
          <a:prstGeom prst="rect">
            <a:avLst/>
          </a:prstGeom>
          <a:noFill/>
        </p:spPr>
      </p:pic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2133600" y="39624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8006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486400" y="40386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 rot="3075076">
            <a:off x="2742407" y="3963193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?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495800" y="4114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?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 rot="17212050">
            <a:off x="6323807" y="3886993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?</a:t>
            </a:r>
          </a:p>
        </p:txBody>
      </p:sp>
      <p:pic>
        <p:nvPicPr>
          <p:cNvPr id="47118" name="Picture 14" descr="C:\School\cs291\presentation1\pors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029200"/>
            <a:ext cx="2057400" cy="167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Retrieval</a:t>
            </a:r>
          </a:p>
        </p:txBody>
      </p:sp>
      <p:pic>
        <p:nvPicPr>
          <p:cNvPr id="48131" name="Picture 3" descr="C:\School\cs291\presentation1\Qu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57200"/>
            <a:ext cx="4648200" cy="1885950"/>
          </a:xfrm>
          <a:prstGeom prst="rect">
            <a:avLst/>
          </a:prstGeom>
          <a:noFill/>
        </p:spPr>
      </p:pic>
      <p:pic>
        <p:nvPicPr>
          <p:cNvPr id="48132" name="Picture 4" descr="C:\School\cs291\presentation1\resul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62200"/>
            <a:ext cx="5257800" cy="3971925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343400" y="6400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ea typeface="Times New Roman" pitchFamily="-110" charset="0"/>
                <a:cs typeface="Times New Roman" pitchFamily="-110" charset="0"/>
              </a:rPr>
              <a:t>Jeremy S. De Bonet, Paul Viola (1997).  Structure Driven Image Database Retrieval.  Neural Information Processing 10 (1997).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42672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048000" y="6172200"/>
            <a:ext cx="419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http://vizlab.rutgers.edu/~comanici/segm_images.html</a:t>
            </a:r>
          </a:p>
        </p:txBody>
      </p:sp>
      <p:pic>
        <p:nvPicPr>
          <p:cNvPr id="49159" name="Picture 7" descr="C:\School\cs291\presentation1\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0"/>
            <a:ext cx="2971800" cy="2384425"/>
          </a:xfrm>
          <a:prstGeom prst="rect">
            <a:avLst/>
          </a:prstGeom>
          <a:noFill/>
        </p:spPr>
      </p:pic>
      <p:pic>
        <p:nvPicPr>
          <p:cNvPr id="49160" name="Picture 8" descr="C:\School\cs291\presentation1\seg-han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895600"/>
            <a:ext cx="312420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2912</TotalTime>
  <Words>1072</Words>
  <Application>Microsoft Macintosh PowerPoint</Application>
  <PresentationFormat>On-screen Show (4:3)</PresentationFormat>
  <Paragraphs>190</Paragraphs>
  <Slides>51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Capsules</vt:lpstr>
      <vt:lpstr>SmartDraw</vt:lpstr>
      <vt:lpstr>Equation</vt:lpstr>
      <vt:lpstr>Image Processing</vt:lpstr>
      <vt:lpstr>Administrative</vt:lpstr>
      <vt:lpstr>Image processing</vt:lpstr>
      <vt:lpstr>Text retrieval</vt:lpstr>
      <vt:lpstr>The Problem: Image Similarity</vt:lpstr>
      <vt:lpstr>Where does this problem arise in computer vision?</vt:lpstr>
      <vt:lpstr>Classification</vt:lpstr>
      <vt:lpstr>Retrieval</vt:lpstr>
      <vt:lpstr>Segmentation</vt:lpstr>
      <vt:lpstr>How is an image represented?</vt:lpstr>
      <vt:lpstr>How is an image represented?</vt:lpstr>
      <vt:lpstr>Image file formats</vt:lpstr>
      <vt:lpstr>Bitmap</vt:lpstr>
      <vt:lpstr>JPEG Compression Process</vt:lpstr>
      <vt:lpstr>JPEG Compression Process</vt:lpstr>
      <vt:lpstr>JPEG Compression Process</vt:lpstr>
      <vt:lpstr>JPEG Compression Process</vt:lpstr>
      <vt:lpstr>JPEG Compression</vt:lpstr>
      <vt:lpstr>Image features</vt:lpstr>
      <vt:lpstr>Color</vt:lpstr>
      <vt:lpstr>L*a*b*</vt:lpstr>
      <vt:lpstr>L*a*b*</vt:lpstr>
      <vt:lpstr>Texture</vt:lpstr>
      <vt:lpstr>Texture</vt:lpstr>
      <vt:lpstr>Gabor Filters</vt:lpstr>
      <vt:lpstr>Examples of Gabor Filters</vt:lpstr>
      <vt:lpstr>Gabor filters</vt:lpstr>
      <vt:lpstr>Gabor filters</vt:lpstr>
      <vt:lpstr>Features</vt:lpstr>
      <vt:lpstr>Features</vt:lpstr>
      <vt:lpstr>One approach: histograms</vt:lpstr>
      <vt:lpstr>Histogram Example</vt:lpstr>
      <vt:lpstr>Cumulative Histogram</vt:lpstr>
      <vt:lpstr>Similarity Measures Using the Histograms</vt:lpstr>
      <vt:lpstr>Heuristic Histogram Distances</vt:lpstr>
      <vt:lpstr>More heuristic distances</vt:lpstr>
      <vt:lpstr>Cumulative Difference Example</vt:lpstr>
      <vt:lpstr>How would you test the perfomance of these algorithms?</vt:lpstr>
      <vt:lpstr>Data Set: Color</vt:lpstr>
      <vt:lpstr>Data Set: Texture</vt:lpstr>
      <vt:lpstr>Setup:  Classification</vt:lpstr>
      <vt:lpstr>Results:  Classification, color data set</vt:lpstr>
      <vt:lpstr>Results:  Classification, texture data set</vt:lpstr>
      <vt:lpstr>Results: Image Retrieval</vt:lpstr>
      <vt:lpstr>Setup: Segmentation</vt:lpstr>
      <vt:lpstr>Setup: Segmentation</vt:lpstr>
      <vt:lpstr>Setup: Segmentation (cont.)</vt:lpstr>
      <vt:lpstr>Results: Segmentation</vt:lpstr>
      <vt:lpstr>Something fun…</vt:lpstr>
      <vt:lpstr>Cyberchondria</vt:lpstr>
      <vt:lpstr>Homework for next time…</vt:lpstr>
    </vt:vector>
  </TitlesOfParts>
  <Company>is a stud!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Evaluation of Dissimilarity Meaures for Color and Texture</dc:title>
  <dc:creator>Dave Kauchak</dc:creator>
  <cp:lastModifiedBy>Dave Kauchak</cp:lastModifiedBy>
  <cp:revision>164</cp:revision>
  <cp:lastPrinted>1601-01-01T00:00:00Z</cp:lastPrinted>
  <dcterms:created xsi:type="dcterms:W3CDTF">2009-11-02T19:00:19Z</dcterms:created>
  <dcterms:modified xsi:type="dcterms:W3CDTF">2009-11-02T21:10:36Z</dcterms:modified>
</cp:coreProperties>
</file>