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8" r:id="rId1"/>
  </p:sldMasterIdLst>
  <p:notesMasterIdLst>
    <p:notesMasterId r:id="rId48"/>
  </p:notesMasterIdLst>
  <p:sldIdLst>
    <p:sldId id="352" r:id="rId2"/>
    <p:sldId id="316" r:id="rId3"/>
    <p:sldId id="317" r:id="rId4"/>
    <p:sldId id="322" r:id="rId5"/>
    <p:sldId id="257" r:id="rId6"/>
    <p:sldId id="330" r:id="rId7"/>
    <p:sldId id="320" r:id="rId8"/>
    <p:sldId id="323" r:id="rId9"/>
    <p:sldId id="324" r:id="rId10"/>
    <p:sldId id="325" r:id="rId11"/>
    <p:sldId id="326" r:id="rId12"/>
    <p:sldId id="346" r:id="rId13"/>
    <p:sldId id="294" r:id="rId14"/>
    <p:sldId id="321" r:id="rId15"/>
    <p:sldId id="327" r:id="rId16"/>
    <p:sldId id="329" r:id="rId17"/>
    <p:sldId id="262" r:id="rId18"/>
    <p:sldId id="331" r:id="rId19"/>
    <p:sldId id="332" r:id="rId20"/>
    <p:sldId id="333" r:id="rId21"/>
    <p:sldId id="335" r:id="rId22"/>
    <p:sldId id="264" r:id="rId23"/>
    <p:sldId id="334" r:id="rId24"/>
    <p:sldId id="339" r:id="rId25"/>
    <p:sldId id="341" r:id="rId26"/>
    <p:sldId id="337" r:id="rId27"/>
    <p:sldId id="342" r:id="rId28"/>
    <p:sldId id="343" r:id="rId29"/>
    <p:sldId id="344" r:id="rId30"/>
    <p:sldId id="345" r:id="rId31"/>
    <p:sldId id="282" r:id="rId32"/>
    <p:sldId id="281" r:id="rId33"/>
    <p:sldId id="267" r:id="rId34"/>
    <p:sldId id="283" r:id="rId35"/>
    <p:sldId id="302" r:id="rId36"/>
    <p:sldId id="347" r:id="rId37"/>
    <p:sldId id="348" r:id="rId38"/>
    <p:sldId id="349" r:id="rId39"/>
    <p:sldId id="350" r:id="rId40"/>
    <p:sldId id="309" r:id="rId41"/>
    <p:sldId id="310" r:id="rId42"/>
    <p:sldId id="351" r:id="rId43"/>
    <p:sldId id="328" r:id="rId44"/>
    <p:sldId id="286" r:id="rId45"/>
    <p:sldId id="313" r:id="rId46"/>
    <p:sldId id="276" r:id="rId47"/>
  </p:sldIdLst>
  <p:sldSz cx="9144000" cy="6858000" type="screen4x3"/>
  <p:notesSz cx="6934200" cy="9118600"/>
  <p:defaultTextStyle>
    <a:defPPr>
      <a:defRPr lang="en-US"/>
    </a:defPPr>
    <a:lvl1pPr algn="l" rtl="0" eaLnBrk="0" fontAlgn="base" hangingPunct="0">
      <a:spcBef>
        <a:spcPct val="0"/>
      </a:spcBef>
      <a:spcAft>
        <a:spcPct val="0"/>
      </a:spcAft>
      <a:defRPr kern="1200">
        <a:solidFill>
          <a:schemeClr val="tx1"/>
        </a:solidFill>
        <a:latin typeface="Arial" pitchFamily="-110" charset="0"/>
        <a:ea typeface="+mn-ea"/>
        <a:cs typeface="+mn-cs"/>
      </a:defRPr>
    </a:lvl1pPr>
    <a:lvl2pPr marL="457200" algn="l" rtl="0" eaLnBrk="0" fontAlgn="base" hangingPunct="0">
      <a:spcBef>
        <a:spcPct val="0"/>
      </a:spcBef>
      <a:spcAft>
        <a:spcPct val="0"/>
      </a:spcAft>
      <a:defRPr kern="1200">
        <a:solidFill>
          <a:schemeClr val="tx1"/>
        </a:solidFill>
        <a:latin typeface="Arial" pitchFamily="-110" charset="0"/>
        <a:ea typeface="+mn-ea"/>
        <a:cs typeface="+mn-cs"/>
      </a:defRPr>
    </a:lvl2pPr>
    <a:lvl3pPr marL="914400" algn="l" rtl="0" eaLnBrk="0" fontAlgn="base" hangingPunct="0">
      <a:spcBef>
        <a:spcPct val="0"/>
      </a:spcBef>
      <a:spcAft>
        <a:spcPct val="0"/>
      </a:spcAft>
      <a:defRPr kern="1200">
        <a:solidFill>
          <a:schemeClr val="tx1"/>
        </a:solidFill>
        <a:latin typeface="Arial" pitchFamily="-110" charset="0"/>
        <a:ea typeface="+mn-ea"/>
        <a:cs typeface="+mn-cs"/>
      </a:defRPr>
    </a:lvl3pPr>
    <a:lvl4pPr marL="1371600" algn="l" rtl="0" eaLnBrk="0" fontAlgn="base" hangingPunct="0">
      <a:spcBef>
        <a:spcPct val="0"/>
      </a:spcBef>
      <a:spcAft>
        <a:spcPct val="0"/>
      </a:spcAft>
      <a:defRPr kern="1200">
        <a:solidFill>
          <a:schemeClr val="tx1"/>
        </a:solidFill>
        <a:latin typeface="Arial" pitchFamily="-110" charset="0"/>
        <a:ea typeface="+mn-ea"/>
        <a:cs typeface="+mn-cs"/>
      </a:defRPr>
    </a:lvl4pPr>
    <a:lvl5pPr marL="1828800" algn="l" rtl="0" eaLnBrk="0" fontAlgn="base" hangingPunct="0">
      <a:spcBef>
        <a:spcPct val="0"/>
      </a:spcBef>
      <a:spcAft>
        <a:spcPct val="0"/>
      </a:spcAft>
      <a:defRPr kern="1200">
        <a:solidFill>
          <a:schemeClr val="tx1"/>
        </a:solidFill>
        <a:latin typeface="Arial" pitchFamily="-110" charset="0"/>
        <a:ea typeface="+mn-ea"/>
        <a:cs typeface="+mn-cs"/>
      </a:defRPr>
    </a:lvl5pPr>
    <a:lvl6pPr marL="2286000" algn="l" defTabSz="457200" rtl="0" eaLnBrk="1" latinLnBrk="0" hangingPunct="1">
      <a:defRPr kern="1200">
        <a:solidFill>
          <a:schemeClr val="tx1"/>
        </a:solidFill>
        <a:latin typeface="Arial" pitchFamily="-110" charset="0"/>
        <a:ea typeface="+mn-ea"/>
        <a:cs typeface="+mn-cs"/>
      </a:defRPr>
    </a:lvl6pPr>
    <a:lvl7pPr marL="2743200" algn="l" defTabSz="457200" rtl="0" eaLnBrk="1" latinLnBrk="0" hangingPunct="1">
      <a:defRPr kern="1200">
        <a:solidFill>
          <a:schemeClr val="tx1"/>
        </a:solidFill>
        <a:latin typeface="Arial" pitchFamily="-110" charset="0"/>
        <a:ea typeface="+mn-ea"/>
        <a:cs typeface="+mn-cs"/>
      </a:defRPr>
    </a:lvl7pPr>
    <a:lvl8pPr marL="3200400" algn="l" defTabSz="457200" rtl="0" eaLnBrk="1" latinLnBrk="0" hangingPunct="1">
      <a:defRPr kern="1200">
        <a:solidFill>
          <a:schemeClr val="tx1"/>
        </a:solidFill>
        <a:latin typeface="Arial" pitchFamily="-110" charset="0"/>
        <a:ea typeface="+mn-ea"/>
        <a:cs typeface="+mn-cs"/>
      </a:defRPr>
    </a:lvl8pPr>
    <a:lvl9pPr marL="3657600" algn="l" defTabSz="457200" rtl="0" eaLnBrk="1" latinLnBrk="0" hangingPunct="1">
      <a:defRPr kern="1200">
        <a:solidFill>
          <a:schemeClr val="tx1"/>
        </a:solidFill>
        <a:latin typeface="Arial"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AB932"/>
    <a:srgbClr val="00CC00"/>
    <a:srgbClr val="FF0000"/>
    <a:srgbClr val="0000FF"/>
    <a:srgbClr val="B2B2B2"/>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9666" autoAdjust="0"/>
    <p:restoredTop sz="94660"/>
  </p:normalViewPr>
  <p:slideViewPr>
    <p:cSldViewPr>
      <p:cViewPr varScale="1">
        <p:scale>
          <a:sx n="106" d="100"/>
          <a:sy n="106" d="100"/>
        </p:scale>
        <p:origin x="-7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presProps" Target="pres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printerSettings" Target="printerSettings/printerSettings1.bin"/><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79875" name="Rectangle 3"/>
          <p:cNvSpPr>
            <a:spLocks noGrp="1" noChangeArrowheads="1"/>
          </p:cNvSpPr>
          <p:nvPr>
            <p:ph type="dt" idx="1"/>
          </p:nvPr>
        </p:nvSpPr>
        <p:spPr bwMode="auto">
          <a:xfrm>
            <a:off x="3927475" y="0"/>
            <a:ext cx="3005138"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9876" name="Rectangle 4"/>
          <p:cNvSpPr>
            <a:spLocks noGrp="1" noRot="1" noChangeAspect="1" noChangeArrowheads="1" noTextEdit="1"/>
          </p:cNvSpPr>
          <p:nvPr>
            <p:ph type="sldImg" idx="2"/>
          </p:nvPr>
        </p:nvSpPr>
        <p:spPr bwMode="auto">
          <a:xfrm>
            <a:off x="1187450" y="684213"/>
            <a:ext cx="4559300" cy="3419475"/>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693738" y="4330700"/>
            <a:ext cx="5546725" cy="4103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878" name="Rectangle 6"/>
          <p:cNvSpPr>
            <a:spLocks noGrp="1" noChangeArrowheads="1"/>
          </p:cNvSpPr>
          <p:nvPr>
            <p:ph type="ftr" sz="quarter" idx="4"/>
          </p:nvPr>
        </p:nvSpPr>
        <p:spPr bwMode="auto">
          <a:xfrm>
            <a:off x="0" y="8661400"/>
            <a:ext cx="3005138"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79879" name="Rectangle 7"/>
          <p:cNvSpPr>
            <a:spLocks noGrp="1" noChangeArrowheads="1"/>
          </p:cNvSpPr>
          <p:nvPr>
            <p:ph type="sldNum" sz="quarter" idx="5"/>
          </p:nvPr>
        </p:nvSpPr>
        <p:spPr bwMode="auto">
          <a:xfrm>
            <a:off x="3927475" y="8661400"/>
            <a:ext cx="3005138"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FA8BAD5-0F91-C749-B87F-A5F6C331F9B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0" charset="0"/>
        <a:ea typeface="+mn-ea"/>
        <a:cs typeface="+mn-cs"/>
      </a:defRPr>
    </a:lvl1pPr>
    <a:lvl2pPr marL="4572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a:latin typeface="Arial" pitchFamily="-107"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8BAD5-0F91-C749-B87F-A5F6C331F9B3}"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2A457-94C8-A649-9CFC-C1A2529A3F78}" type="slidenum">
              <a:rPr lang="en-US"/>
              <a:pPr/>
              <a:t>32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Maybe too much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9698" name="Rectangle 2"/>
          <p:cNvSpPr>
            <a:spLocks noGrp="1" noChangeArrowheads="1"/>
          </p:cNvSpPr>
          <p:nvPr>
            <p:ph type="subTitle" idx="1"/>
          </p:nvPr>
        </p:nvSpPr>
        <p:spPr>
          <a:xfrm>
            <a:off x="2286000" y="3581400"/>
            <a:ext cx="5638800" cy="1905000"/>
          </a:xfrm>
        </p:spPr>
        <p:txBody>
          <a:bodyPr/>
          <a:lstStyle>
            <a:lvl1pPr marL="0" indent="0">
              <a:buFont typeface="Wingdings" pitchFamily="-110" charset="2"/>
              <a:buNone/>
              <a:defRPr/>
            </a:lvl1pPr>
          </a:lstStyle>
          <a:p>
            <a:r>
              <a:rPr lang="en-US"/>
              <a:t>Click to edit Master subtitle style</a:t>
            </a:r>
          </a:p>
        </p:txBody>
      </p:sp>
      <p:sp>
        <p:nvSpPr>
          <p:cNvPr id="29699"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9700"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9701" name="Rectangle 5"/>
          <p:cNvSpPr>
            <a:spLocks noGrp="1" noChangeArrowheads="1"/>
          </p:cNvSpPr>
          <p:nvPr>
            <p:ph type="sldNum" sz="quarter" idx="4"/>
          </p:nvPr>
        </p:nvSpPr>
        <p:spPr>
          <a:xfrm>
            <a:off x="6553200" y="6248400"/>
            <a:ext cx="1905000" cy="457200"/>
          </a:xfrm>
        </p:spPr>
        <p:txBody>
          <a:bodyPr/>
          <a:lstStyle>
            <a:lvl1pPr>
              <a:defRPr/>
            </a:lvl1pPr>
          </a:lstStyle>
          <a:p>
            <a:fld id="{642CF084-F36B-3041-AC39-71633FD71D44}" type="slidenum">
              <a:rPr lang="en-US"/>
              <a:pPr/>
              <a:t>‹#›</a:t>
            </a:fld>
            <a:endParaRPr lang="en-US"/>
          </a:p>
        </p:txBody>
      </p:sp>
      <p:grpSp>
        <p:nvGrpSpPr>
          <p:cNvPr id="29702" name="Group 6"/>
          <p:cNvGrpSpPr>
            <a:grpSpLocks/>
          </p:cNvGrpSpPr>
          <p:nvPr/>
        </p:nvGrpSpPr>
        <p:grpSpPr bwMode="auto">
          <a:xfrm>
            <a:off x="0" y="914400"/>
            <a:ext cx="8686800" cy="2514600"/>
            <a:chOff x="0" y="576"/>
            <a:chExt cx="5472" cy="1584"/>
          </a:xfrm>
        </p:grpSpPr>
        <p:sp>
          <p:nvSpPr>
            <p:cNvPr id="29703"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prstTxWarp prst="textNoShape">
                <a:avLst/>
              </a:prstTxWarp>
            </a:bodyPr>
            <a:lstStyle/>
            <a:p>
              <a:pPr algn="ctr" eaLnBrk="1" hangingPunct="1"/>
              <a:endParaRPr lang="en-US"/>
            </a:p>
          </p:txBody>
        </p:sp>
        <p:sp>
          <p:nvSpPr>
            <p:cNvPr id="29704"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9705"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9706"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prstTxWarp prst="textNoShape">
                <a:avLst/>
              </a:prstTxWarp>
            </a:bodyPr>
            <a:lstStyle/>
            <a:p>
              <a:endParaRPr lang="en-US"/>
            </a:p>
          </p:txBody>
        </p:sp>
        <p:sp>
          <p:nvSpPr>
            <p:cNvPr id="29707"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prstTxWarp prst="textNoShape">
                <a:avLst/>
              </a:prstTxWarp>
            </a:bodyPr>
            <a:lstStyle/>
            <a:p>
              <a:endParaRPr lang="en-US"/>
            </a:p>
          </p:txBody>
        </p:sp>
      </p:grpSp>
      <p:sp>
        <p:nvSpPr>
          <p:cNvPr id="29708"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002DA44-FD3E-1E48-8F4E-AA6270F6FE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2448FF6-B834-5644-AB34-B9F0371E662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smtClean="0"/>
            </a:lvl1pPr>
          </a:lstStyle>
          <a:p>
            <a:fld id="{AD7A1DE7-3E9C-E046-816D-06D1F7D25EC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49325" y="1981200"/>
            <a:ext cx="7661275" cy="4114800"/>
          </a:xfrm>
        </p:spPr>
        <p:txBody>
          <a:bodyPr/>
          <a:lstStyle/>
          <a:p>
            <a:endParaRPr lang="en-US"/>
          </a:p>
        </p:txBody>
      </p:sp>
      <p:sp>
        <p:nvSpPr>
          <p:cNvPr id="4" name="Date Placeholder 3"/>
          <p:cNvSpPr>
            <a:spLocks noGrp="1"/>
          </p:cNvSpPr>
          <p:nvPr>
            <p:ph type="dt" sz="half" idx="10"/>
          </p:nvPr>
        </p:nvSpPr>
        <p:spPr>
          <a:xfrm>
            <a:off x="94615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smtClean="0"/>
            </a:lvl1pPr>
          </a:lstStyle>
          <a:p>
            <a:fld id="{2C08AFCA-BF6C-B54B-89A4-79ADF85549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6087F37-7F4D-8C47-B460-FC62C5111A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C2EE9B4-F8A5-054A-A29E-31DE76A23A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B572614-78B5-ED44-B55C-3B227A2449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83EDC8C9-2EBA-1745-9334-0EB204863F9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B9489336-43C6-4647-A9B1-22389F6E12A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CC491D3-C424-A340-8663-2FF846B2E5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1EAAE59-AB6F-5544-AB00-73857D0F61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E1EC813-3C03-244A-9112-6CEE6BAAE2F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8675"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8676"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867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868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C70379A3-2718-5D45-A6FC-0C7AB1618860}" type="slidenum">
              <a:rPr lang="en-US"/>
              <a:pPr/>
              <a:t>‹#›</a:t>
            </a:fld>
            <a:endParaRPr lang="en-US"/>
          </a:p>
        </p:txBody>
      </p:sp>
      <p:sp>
        <p:nvSpPr>
          <p:cNvPr id="2868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prstTxWarp prst="textNoShape">
              <a:avLst/>
            </a:prstTxWarp>
          </a:bodyPr>
          <a:lstStyle/>
          <a:p>
            <a:endParaRPr lang="en-US"/>
          </a:p>
        </p:txBody>
      </p:sp>
      <p:sp>
        <p:nvSpPr>
          <p:cNvPr id="2868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110" charset="0"/>
        </a:defRPr>
      </a:lvl2pPr>
      <a:lvl3pPr algn="l" rtl="0" fontAlgn="base">
        <a:spcBef>
          <a:spcPct val="0"/>
        </a:spcBef>
        <a:spcAft>
          <a:spcPct val="0"/>
        </a:spcAft>
        <a:defRPr sz="4000">
          <a:solidFill>
            <a:schemeClr val="tx2"/>
          </a:solidFill>
          <a:latin typeface="Arial" pitchFamily="-110" charset="0"/>
        </a:defRPr>
      </a:lvl3pPr>
      <a:lvl4pPr algn="l" rtl="0" fontAlgn="base">
        <a:spcBef>
          <a:spcPct val="0"/>
        </a:spcBef>
        <a:spcAft>
          <a:spcPct val="0"/>
        </a:spcAft>
        <a:defRPr sz="4000">
          <a:solidFill>
            <a:schemeClr val="tx2"/>
          </a:solidFill>
          <a:latin typeface="Arial" pitchFamily="-110" charset="0"/>
        </a:defRPr>
      </a:lvl4pPr>
      <a:lvl5pPr algn="l" rtl="0" fontAlgn="base">
        <a:spcBef>
          <a:spcPct val="0"/>
        </a:spcBef>
        <a:spcAft>
          <a:spcPct val="0"/>
        </a:spcAft>
        <a:defRPr sz="4000">
          <a:solidFill>
            <a:schemeClr val="tx2"/>
          </a:solidFill>
          <a:latin typeface="Arial" pitchFamily="-110" charset="0"/>
        </a:defRPr>
      </a:lvl5pPr>
      <a:lvl6pPr marL="457200" algn="l" rtl="0" fontAlgn="base">
        <a:spcBef>
          <a:spcPct val="0"/>
        </a:spcBef>
        <a:spcAft>
          <a:spcPct val="0"/>
        </a:spcAft>
        <a:defRPr sz="4000">
          <a:solidFill>
            <a:schemeClr val="tx2"/>
          </a:solidFill>
          <a:latin typeface="Arial" pitchFamily="-110" charset="0"/>
        </a:defRPr>
      </a:lvl6pPr>
      <a:lvl7pPr marL="914400" algn="l" rtl="0" fontAlgn="base">
        <a:spcBef>
          <a:spcPct val="0"/>
        </a:spcBef>
        <a:spcAft>
          <a:spcPct val="0"/>
        </a:spcAft>
        <a:defRPr sz="4000">
          <a:solidFill>
            <a:schemeClr val="tx2"/>
          </a:solidFill>
          <a:latin typeface="Arial" pitchFamily="-110" charset="0"/>
        </a:defRPr>
      </a:lvl7pPr>
      <a:lvl8pPr marL="1371600" algn="l" rtl="0" fontAlgn="base">
        <a:spcBef>
          <a:spcPct val="0"/>
        </a:spcBef>
        <a:spcAft>
          <a:spcPct val="0"/>
        </a:spcAft>
        <a:defRPr sz="4000">
          <a:solidFill>
            <a:schemeClr val="tx2"/>
          </a:solidFill>
          <a:latin typeface="Arial" pitchFamily="-110" charset="0"/>
        </a:defRPr>
      </a:lvl8pPr>
      <a:lvl9pPr marL="1828800" algn="l" rtl="0" fontAlgn="base">
        <a:spcBef>
          <a:spcPct val="0"/>
        </a:spcBef>
        <a:spcAft>
          <a:spcPct val="0"/>
        </a:spcAft>
        <a:defRPr sz="4000">
          <a:solidFill>
            <a:schemeClr val="tx2"/>
          </a:solidFill>
          <a:latin typeface="Arial" pitchFamily="-110" charset="0"/>
        </a:defRPr>
      </a:lvl9pPr>
    </p:titleStyle>
    <p:bodyStyle>
      <a:lvl1pPr marL="447675" indent="-447675" algn="l" rtl="0" fontAlgn="base">
        <a:spcBef>
          <a:spcPct val="20000"/>
        </a:spcBef>
        <a:spcAft>
          <a:spcPct val="0"/>
        </a:spcAft>
        <a:buClr>
          <a:schemeClr val="accent1"/>
        </a:buClr>
        <a:buSzPct val="70000"/>
        <a:buFont typeface="Wingdings" pitchFamily="-110"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110" charset="2"/>
        <a:buChar char="¡"/>
        <a:defRPr sz="2800">
          <a:solidFill>
            <a:schemeClr val="tx1"/>
          </a:solidFill>
          <a:latin typeface="+mn-lt"/>
          <a:ea typeface="ＭＳ Ｐゴシック" pitchFamily="-110" charset="-128"/>
        </a:defRPr>
      </a:lvl2pPr>
      <a:lvl3pPr marL="1293813" indent="-403225" algn="l" rtl="0" fontAlgn="base">
        <a:spcBef>
          <a:spcPct val="20000"/>
        </a:spcBef>
        <a:spcAft>
          <a:spcPct val="0"/>
        </a:spcAft>
        <a:buClr>
          <a:schemeClr val="accent1"/>
        </a:buClr>
        <a:buSzPct val="70000"/>
        <a:buFont typeface="Wingdings" pitchFamily="-110" charset="2"/>
        <a:buChar char="n"/>
        <a:defRPr sz="2400">
          <a:solidFill>
            <a:schemeClr val="tx1"/>
          </a:solidFill>
          <a:latin typeface="+mn-lt"/>
          <a:ea typeface="ＭＳ Ｐゴシック" pitchFamily="-110" charset="-128"/>
        </a:defRPr>
      </a:lvl3pPr>
      <a:lvl4pPr marL="1681163" indent="-385763" algn="l" rtl="0" fontAlgn="base">
        <a:spcBef>
          <a:spcPct val="20000"/>
        </a:spcBef>
        <a:spcAft>
          <a:spcPct val="0"/>
        </a:spcAft>
        <a:buClr>
          <a:schemeClr val="hlink"/>
        </a:buClr>
        <a:buSzPct val="75000"/>
        <a:buFont typeface="Wingdings" pitchFamily="-110" charset="2"/>
        <a:buChar char="¡"/>
        <a:defRPr sz="2000">
          <a:solidFill>
            <a:schemeClr val="tx1"/>
          </a:solidFill>
          <a:latin typeface="+mn-lt"/>
          <a:ea typeface="ＭＳ Ｐゴシック" pitchFamily="-110" charset="-128"/>
        </a:defRPr>
      </a:lvl4pPr>
      <a:lvl5pPr marL="20701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5pPr>
      <a:lvl6pPr marL="25273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6pPr>
      <a:lvl7pPr marL="29845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7pPr>
      <a:lvl8pPr marL="34417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8pPr>
      <a:lvl9pPr marL="38989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sp>
        <p:nvSpPr>
          <p:cNvPr id="4" name="Rectangle 3"/>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pic>
        <p:nvPicPr>
          <p:cNvPr id="5" name="Picture 4"/>
          <p:cNvPicPr>
            <a:picLocks noChangeAspect="1"/>
          </p:cNvPicPr>
          <p:nvPr/>
        </p:nvPicPr>
        <p:blipFill>
          <a:blip r:embed="rId2"/>
          <a:stretch>
            <a:fillRect/>
          </a:stretch>
        </p:blipFill>
        <p:spPr>
          <a:xfrm>
            <a:off x="2209800" y="304800"/>
            <a:ext cx="4495800" cy="62103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Narrative texts</a:t>
            </a:r>
            <a:endParaRPr lang="en-US" dirty="0"/>
          </a:p>
        </p:txBody>
      </p:sp>
      <p:sp>
        <p:nvSpPr>
          <p:cNvPr id="4" name="TextBox 3"/>
          <p:cNvSpPr txBox="1"/>
          <p:nvPr/>
        </p:nvSpPr>
        <p:spPr>
          <a:xfrm>
            <a:off x="381000" y="2590800"/>
            <a:ext cx="8423766" cy="3416320"/>
          </a:xfrm>
          <a:prstGeom prst="rect">
            <a:avLst/>
          </a:prstGeom>
          <a:noFill/>
        </p:spPr>
        <p:txBody>
          <a:bodyPr wrap="square" rtlCol="0">
            <a:spAutoFit/>
          </a:bodyPr>
          <a:lstStyle/>
          <a:p>
            <a:r>
              <a:rPr lang="en-US" sz="1600" dirty="0" smtClean="0"/>
              <a:t>In the early nineteen seventies, a British photo </a:t>
            </a:r>
            <a:r>
              <a:rPr lang="en-US" sz="1600" dirty="0" err="1" smtClean="0"/>
              <a:t>retoucher</a:t>
            </a:r>
            <a:r>
              <a:rPr lang="en-US" sz="1600" dirty="0" smtClean="0"/>
              <a:t> named Robert Stevens arrived in south Florida to take a a job at the National Enquirer, which is published in Palm Beach County.  At the time, photo </a:t>
            </a:r>
            <a:r>
              <a:rPr lang="en-US" sz="1600" dirty="0" err="1" smtClean="0"/>
              <a:t>retouchers</a:t>
            </a:r>
            <a:r>
              <a:rPr lang="en-US" sz="1600" dirty="0" smtClean="0"/>
              <a:t> for supermarket tabloids used an airbrush (nowadays they use computers) to clarify news photographs of world leaders shaking hands with aliens or to give more punch to pictures of six-month-old babies who weigh three hundred pounds.  Stevens was reputed to be one of the best photo </a:t>
            </a:r>
            <a:r>
              <a:rPr lang="en-US" sz="1600" dirty="0" err="1" smtClean="0"/>
              <a:t>retouchers</a:t>
            </a:r>
            <a:r>
              <a:rPr lang="en-US" sz="1600" dirty="0" smtClean="0"/>
              <a:t> in the business.  The Enquirer was moving away from stories like “I Ate My Mother-in-Law’s Head,” and the editors recruited him to bring some class to the paper. Thy offered him much more than he made working for tabloids in Britain.</a:t>
            </a:r>
          </a:p>
          <a:p>
            <a:endParaRPr lang="en-US" sz="1600" dirty="0" smtClean="0"/>
          </a:p>
          <a:p>
            <a:r>
              <a:rPr lang="en-US" sz="1600" dirty="0" smtClean="0"/>
              <a:t>Stevens was in his early thirties when he moved to Florida.  He brought a red Chevy pickup truck, and he put a CB radio in it and pasted an American-flag decal in the back window and installed a gun rack next to the flag.</a:t>
            </a:r>
            <a:endParaRPr lang="en-US" sz="1600" dirty="0"/>
          </a:p>
        </p:txBody>
      </p:sp>
      <p:sp>
        <p:nvSpPr>
          <p:cNvPr id="5" name="TextBox 4"/>
          <p:cNvSpPr txBox="1"/>
          <p:nvPr/>
        </p:nvSpPr>
        <p:spPr>
          <a:xfrm>
            <a:off x="329734" y="2002603"/>
            <a:ext cx="826218" cy="369332"/>
          </a:xfrm>
          <a:prstGeom prst="rect">
            <a:avLst/>
          </a:prstGeom>
          <a:noFill/>
        </p:spPr>
        <p:txBody>
          <a:bodyPr wrap="none" rtlCol="0">
            <a:spAutoFit/>
          </a:bodyPr>
          <a:lstStyle/>
          <a:p>
            <a:r>
              <a:rPr lang="en-US" dirty="0" smtClean="0"/>
              <a:t>Books</a:t>
            </a:r>
            <a:endParaRPr lang="en-US" dirty="0"/>
          </a:p>
        </p:txBody>
      </p:sp>
      <p:sp>
        <p:nvSpPr>
          <p:cNvPr id="7" name="TextBox 6"/>
          <p:cNvSpPr txBox="1"/>
          <p:nvPr/>
        </p:nvSpPr>
        <p:spPr>
          <a:xfrm>
            <a:off x="2209800" y="6096000"/>
            <a:ext cx="4016694" cy="461665"/>
          </a:xfrm>
          <a:prstGeom prst="rect">
            <a:avLst/>
          </a:prstGeom>
          <a:noFill/>
        </p:spPr>
        <p:txBody>
          <a:bodyPr wrap="none" rtlCol="0">
            <a:spAutoFit/>
          </a:bodyPr>
          <a:lstStyle/>
          <a:p>
            <a:r>
              <a:rPr lang="en-US" sz="2400" dirty="0" smtClean="0">
                <a:solidFill>
                  <a:srgbClr val="0000FF"/>
                </a:solidFill>
              </a:rPr>
              <a:t>Identify chapters or sections</a:t>
            </a:r>
            <a:endParaRPr lang="en-US" sz="2400" dirty="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Synthetic</a:t>
            </a:r>
            <a:endParaRPr lang="en-US" dirty="0"/>
          </a:p>
        </p:txBody>
      </p:sp>
      <p:sp>
        <p:nvSpPr>
          <p:cNvPr id="4" name="TextBox 3"/>
          <p:cNvSpPr txBox="1"/>
          <p:nvPr/>
        </p:nvSpPr>
        <p:spPr>
          <a:xfrm>
            <a:off x="427304" y="1828800"/>
            <a:ext cx="2742195" cy="369332"/>
          </a:xfrm>
          <a:prstGeom prst="rect">
            <a:avLst/>
          </a:prstGeom>
          <a:noFill/>
        </p:spPr>
        <p:txBody>
          <a:bodyPr wrap="none" rtlCol="0">
            <a:spAutoFit/>
          </a:bodyPr>
          <a:lstStyle/>
          <a:p>
            <a:r>
              <a:rPr lang="en-US" dirty="0" smtClean="0"/>
              <a:t>concatenate TDT articles</a:t>
            </a:r>
            <a:endParaRPr lang="en-US" dirty="0"/>
          </a:p>
        </p:txBody>
      </p:sp>
      <p:sp>
        <p:nvSpPr>
          <p:cNvPr id="5" name="Rectangle 4"/>
          <p:cNvSpPr/>
          <p:nvPr/>
        </p:nvSpPr>
        <p:spPr bwMode="auto">
          <a:xfrm>
            <a:off x="2819400" y="2514600"/>
            <a:ext cx="3276600" cy="419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grpSp>
        <p:nvGrpSpPr>
          <p:cNvPr id="8" name="Group 7"/>
          <p:cNvGrpSpPr/>
          <p:nvPr/>
        </p:nvGrpSpPr>
        <p:grpSpPr>
          <a:xfrm>
            <a:off x="3505200" y="2743200"/>
            <a:ext cx="1905000" cy="1066800"/>
            <a:chOff x="609600" y="2514600"/>
            <a:chExt cx="1905000" cy="1066800"/>
          </a:xfrm>
        </p:grpSpPr>
        <p:sp>
          <p:nvSpPr>
            <p:cNvPr id="7" name="Rectangle 6"/>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TextBox 5"/>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grpSp>
        <p:nvGrpSpPr>
          <p:cNvPr id="9" name="Group 8"/>
          <p:cNvGrpSpPr/>
          <p:nvPr/>
        </p:nvGrpSpPr>
        <p:grpSpPr>
          <a:xfrm>
            <a:off x="3505200" y="4114800"/>
            <a:ext cx="1905000" cy="1066800"/>
            <a:chOff x="609600" y="2514600"/>
            <a:chExt cx="1905000" cy="1066800"/>
          </a:xfrm>
        </p:grpSpPr>
        <p:sp>
          <p:nvSpPr>
            <p:cNvPr id="10" name="Rectangle 9"/>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TextBox 10"/>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grpSp>
        <p:nvGrpSpPr>
          <p:cNvPr id="12" name="Group 11"/>
          <p:cNvGrpSpPr/>
          <p:nvPr/>
        </p:nvGrpSpPr>
        <p:grpSpPr>
          <a:xfrm>
            <a:off x="3505200" y="5486400"/>
            <a:ext cx="1905000" cy="1066800"/>
            <a:chOff x="609600" y="2514600"/>
            <a:chExt cx="1905000" cy="1066800"/>
          </a:xfrm>
        </p:grpSpPr>
        <p:sp>
          <p:nvSpPr>
            <p:cNvPr id="13" name="Rectangle 12"/>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TextBox 13"/>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How hard is this problem?</a:t>
            </a:r>
          </a:p>
        </p:txBody>
      </p:sp>
      <p:sp>
        <p:nvSpPr>
          <p:cNvPr id="66563" name="Rectangle 3"/>
          <p:cNvSpPr>
            <a:spLocks noGrp="1" noChangeArrowheads="1"/>
          </p:cNvSpPr>
          <p:nvPr>
            <p:ph type="body" sz="half" idx="1"/>
          </p:nvPr>
        </p:nvSpPr>
        <p:spPr>
          <a:xfrm>
            <a:off x="304800" y="1752600"/>
            <a:ext cx="8229600" cy="4114800"/>
          </a:xfrm>
        </p:spPr>
        <p:txBody>
          <a:bodyPr/>
          <a:lstStyle/>
          <a:p>
            <a:r>
              <a:rPr lang="en-US" sz="2400" dirty="0"/>
              <a:t>Previous approaches have </a:t>
            </a:r>
            <a:r>
              <a:rPr lang="en-US" sz="2400" dirty="0" smtClean="0"/>
              <a:t>achieved error rates of </a:t>
            </a:r>
            <a:r>
              <a:rPr lang="en-US" sz="2400" dirty="0"/>
              <a:t>10%-20% on non-narrative data sets</a:t>
            </a:r>
          </a:p>
          <a:p>
            <a:r>
              <a:rPr lang="en-US" sz="2400" dirty="0"/>
              <a:t>(Hearst, 1994) examined the problem of paragraph identification</a:t>
            </a:r>
          </a:p>
          <a:p>
            <a:r>
              <a:rPr lang="en-US" sz="2400" dirty="0"/>
              <a:t>7 humans were asked to identify </a:t>
            </a:r>
            <a:r>
              <a:rPr lang="en-US" sz="2400" dirty="0" smtClean="0"/>
              <a:t>paragraphs</a:t>
            </a:r>
          </a:p>
          <a:p>
            <a:endParaRPr lang="en-US" sz="2400" dirty="0" smtClean="0"/>
          </a:p>
          <a:p>
            <a:r>
              <a:rPr lang="en-US" sz="2400" dirty="0" smtClean="0"/>
              <a:t>How well do you think people did?</a:t>
            </a:r>
          </a:p>
          <a:p>
            <a:endParaRPr lang="en-US" sz="2400" b="1" dirty="0" smtClean="0">
              <a:solidFill>
                <a:srgbClr val="FF0000"/>
              </a:solidFill>
            </a:endParaRPr>
          </a:p>
          <a:p>
            <a:r>
              <a:rPr lang="en-US" sz="2400" b="1" dirty="0" smtClean="0">
                <a:solidFill>
                  <a:srgbClr val="FF0000"/>
                </a:solidFill>
              </a:rPr>
              <a:t>Error rates were ~25</a:t>
            </a:r>
            <a:r>
              <a:rPr lang="en-US" sz="2400" b="1" dirty="0" smtClean="0">
                <a:solidFill>
                  <a:srgbClr val="FF0000"/>
                </a:solidFill>
              </a:rPr>
              <a:t>%  </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Data </a:t>
            </a:r>
            <a:r>
              <a:rPr lang="en-US" dirty="0"/>
              <a:t>Sets</a:t>
            </a:r>
          </a:p>
        </p:txBody>
      </p:sp>
      <p:sp>
        <p:nvSpPr>
          <p:cNvPr id="81923" name="Rectangle 3"/>
          <p:cNvSpPr>
            <a:spLocks noGrp="1" noChangeArrowheads="1"/>
          </p:cNvSpPr>
          <p:nvPr>
            <p:ph type="body" idx="1"/>
          </p:nvPr>
        </p:nvSpPr>
        <p:spPr>
          <a:xfrm>
            <a:off x="381000" y="1981200"/>
            <a:ext cx="8229600" cy="1828800"/>
          </a:xfrm>
        </p:spPr>
        <p:txBody>
          <a:bodyPr/>
          <a:lstStyle/>
          <a:p>
            <a:pPr>
              <a:lnSpc>
                <a:spcPct val="80000"/>
              </a:lnSpc>
            </a:pPr>
            <a:r>
              <a:rPr lang="en-US" sz="2800" dirty="0"/>
              <a:t>Broadcast </a:t>
            </a:r>
            <a:r>
              <a:rPr lang="en-US" sz="2800" dirty="0" smtClean="0"/>
              <a:t>news</a:t>
            </a:r>
          </a:p>
          <a:p>
            <a:pPr>
              <a:lnSpc>
                <a:spcPct val="80000"/>
              </a:lnSpc>
            </a:pPr>
            <a:r>
              <a:rPr lang="en-US" sz="2800" dirty="0" smtClean="0"/>
              <a:t>Expository Texts</a:t>
            </a:r>
          </a:p>
          <a:p>
            <a:pPr>
              <a:lnSpc>
                <a:spcPct val="80000"/>
              </a:lnSpc>
            </a:pPr>
            <a:r>
              <a:rPr lang="en-US" sz="2800" dirty="0" smtClean="0"/>
              <a:t>Narrative texts</a:t>
            </a:r>
          </a:p>
          <a:p>
            <a:pPr>
              <a:lnSpc>
                <a:spcPct val="80000"/>
              </a:lnSpc>
            </a:pPr>
            <a:r>
              <a:rPr lang="en-US" sz="2800" dirty="0" smtClean="0"/>
              <a:t>Synthetic Texts</a:t>
            </a:r>
          </a:p>
        </p:txBody>
      </p:sp>
      <p:sp>
        <p:nvSpPr>
          <p:cNvPr id="6" name="TextBox 5"/>
          <p:cNvSpPr txBox="1"/>
          <p:nvPr/>
        </p:nvSpPr>
        <p:spPr>
          <a:xfrm>
            <a:off x="1676400" y="4495800"/>
            <a:ext cx="5391094" cy="769441"/>
          </a:xfrm>
          <a:prstGeom prst="rect">
            <a:avLst/>
          </a:prstGeom>
          <a:noFill/>
        </p:spPr>
        <p:txBody>
          <a:bodyPr wrap="none" rtlCol="0">
            <a:spAutoFit/>
          </a:bodyPr>
          <a:lstStyle/>
          <a:p>
            <a:r>
              <a:rPr lang="en-US" sz="4400" dirty="0" smtClean="0">
                <a:solidFill>
                  <a:srgbClr val="FF0000"/>
                </a:solidFill>
              </a:rPr>
              <a:t>How can we do this?</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Data Set Cues</a:t>
            </a:r>
            <a:endParaRPr lang="en-US" dirty="0"/>
          </a:p>
        </p:txBody>
      </p:sp>
      <p:sp>
        <p:nvSpPr>
          <p:cNvPr id="81923" name="Rectangle 3"/>
          <p:cNvSpPr>
            <a:spLocks noGrp="1" noChangeArrowheads="1"/>
          </p:cNvSpPr>
          <p:nvPr>
            <p:ph type="body" idx="1"/>
          </p:nvPr>
        </p:nvSpPr>
        <p:spPr>
          <a:xfrm>
            <a:off x="381000" y="1981200"/>
            <a:ext cx="8229600" cy="4572000"/>
          </a:xfrm>
        </p:spPr>
        <p:txBody>
          <a:bodyPr/>
          <a:lstStyle/>
          <a:p>
            <a:pPr>
              <a:lnSpc>
                <a:spcPct val="80000"/>
              </a:lnSpc>
            </a:pPr>
            <a:r>
              <a:rPr lang="en-US" sz="2800" dirty="0"/>
              <a:t>Broadcast news </a:t>
            </a:r>
            <a:r>
              <a:rPr lang="en-US" sz="2000" dirty="0"/>
              <a:t>(</a:t>
            </a:r>
            <a:r>
              <a:rPr lang="en-US" sz="2000" dirty="0" err="1"/>
              <a:t>Beeferman</a:t>
            </a:r>
            <a:r>
              <a:rPr lang="en-US" sz="2000" dirty="0"/>
              <a:t> et al., 1999</a:t>
            </a:r>
            <a:r>
              <a:rPr lang="en-US" sz="2000" dirty="0" smtClean="0"/>
              <a:t>)</a:t>
            </a:r>
            <a:endParaRPr lang="en-US" sz="2400" dirty="0" smtClean="0"/>
          </a:p>
          <a:p>
            <a:pPr lvl="1">
              <a:lnSpc>
                <a:spcPct val="80000"/>
              </a:lnSpc>
            </a:pPr>
            <a:r>
              <a:rPr lang="en-US" sz="2400" dirty="0"/>
              <a:t>Cues at boundaries, “Coming up…”</a:t>
            </a:r>
            <a:endParaRPr lang="en-US" sz="2400" dirty="0" smtClean="0"/>
          </a:p>
          <a:p>
            <a:pPr>
              <a:lnSpc>
                <a:spcPct val="80000"/>
              </a:lnSpc>
            </a:pPr>
            <a:r>
              <a:rPr lang="en-US" sz="2800" dirty="0" smtClean="0"/>
              <a:t>Synthetic </a:t>
            </a:r>
            <a:r>
              <a:rPr lang="en-US" sz="2800" dirty="0"/>
              <a:t>Texts </a:t>
            </a:r>
            <a:r>
              <a:rPr lang="en-US" sz="2000" dirty="0"/>
              <a:t>(</a:t>
            </a:r>
            <a:r>
              <a:rPr lang="en-US" sz="2000" dirty="0" err="1"/>
              <a:t>Brants</a:t>
            </a:r>
            <a:r>
              <a:rPr lang="en-US" sz="2000" dirty="0"/>
              <a:t> et al., 2002; Li and </a:t>
            </a:r>
            <a:r>
              <a:rPr lang="en-US" sz="2000" dirty="0" err="1"/>
              <a:t>Yamashi</a:t>
            </a:r>
            <a:r>
              <a:rPr lang="en-US" sz="2000" dirty="0"/>
              <a:t>, 2000)</a:t>
            </a:r>
            <a:endParaRPr lang="en-US" sz="2000" dirty="0" smtClean="0"/>
          </a:p>
          <a:p>
            <a:pPr lvl="1">
              <a:lnSpc>
                <a:spcPct val="80000"/>
              </a:lnSpc>
            </a:pPr>
            <a:r>
              <a:rPr lang="en-US" sz="2400" dirty="0" smtClean="0"/>
              <a:t>Strong </a:t>
            </a:r>
            <a:r>
              <a:rPr lang="en-US" sz="2400" dirty="0"/>
              <a:t>topic shifts</a:t>
            </a:r>
          </a:p>
          <a:p>
            <a:pPr>
              <a:lnSpc>
                <a:spcPct val="80000"/>
              </a:lnSpc>
            </a:pPr>
            <a:r>
              <a:rPr lang="en-US" sz="2800" dirty="0"/>
              <a:t>Expository Texts </a:t>
            </a:r>
            <a:r>
              <a:rPr lang="en-US" sz="2000" dirty="0"/>
              <a:t>(Hearst, 1994)</a:t>
            </a:r>
            <a:endParaRPr lang="en-US" sz="2000" dirty="0" smtClean="0"/>
          </a:p>
          <a:p>
            <a:pPr lvl="1">
              <a:lnSpc>
                <a:spcPct val="80000"/>
              </a:lnSpc>
            </a:pPr>
            <a:r>
              <a:rPr lang="en-US" sz="2400" dirty="0" smtClean="0"/>
              <a:t>Repetition </a:t>
            </a:r>
            <a:r>
              <a:rPr lang="en-US" sz="2400" dirty="0"/>
              <a:t>of terms within </a:t>
            </a:r>
            <a:r>
              <a:rPr lang="en-US" sz="2400" dirty="0" smtClean="0"/>
              <a:t>segments</a:t>
            </a:r>
            <a:endParaRPr lang="en-US" dirty="0" smtClean="0"/>
          </a:p>
          <a:p>
            <a:pPr>
              <a:lnSpc>
                <a:spcPct val="80000"/>
              </a:lnSpc>
            </a:pPr>
            <a:r>
              <a:rPr lang="en-US" sz="2800" dirty="0" smtClean="0"/>
              <a:t>Narrative Texts </a:t>
            </a:r>
            <a:r>
              <a:rPr lang="en-US" sz="2000" dirty="0" smtClean="0"/>
              <a:t>(Kauchak, 2005)</a:t>
            </a:r>
          </a:p>
          <a:p>
            <a:pPr lvl="1">
              <a:lnSpc>
                <a:spcPct val="80000"/>
              </a:lnSpc>
            </a:pPr>
            <a:r>
              <a:rPr lang="en-US" dirty="0" smtClean="0"/>
              <a:t>challenging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Previous Methods</a:t>
            </a:r>
          </a:p>
        </p:txBody>
      </p:sp>
      <p:sp>
        <p:nvSpPr>
          <p:cNvPr id="33795" name="Rectangle 3"/>
          <p:cNvSpPr>
            <a:spLocks noGrp="1" noChangeArrowheads="1"/>
          </p:cNvSpPr>
          <p:nvPr>
            <p:ph type="body" idx="1"/>
          </p:nvPr>
        </p:nvSpPr>
        <p:spPr>
          <a:xfrm>
            <a:off x="533400" y="1981200"/>
            <a:ext cx="7086600" cy="3276600"/>
          </a:xfrm>
        </p:spPr>
        <p:txBody>
          <a:bodyPr/>
          <a:lstStyle/>
          <a:p>
            <a:r>
              <a:rPr lang="en-US"/>
              <a:t>Similarity based</a:t>
            </a:r>
          </a:p>
          <a:p>
            <a:r>
              <a:rPr lang="en-US"/>
              <a:t>Using Lexical Chains</a:t>
            </a:r>
          </a:p>
          <a:p>
            <a:r>
              <a:rPr lang="en-US"/>
              <a:t>Feature based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based</a:t>
            </a:r>
            <a:endParaRPr lang="en-US" dirty="0"/>
          </a:p>
        </p:txBody>
      </p:sp>
      <p:sp>
        <p:nvSpPr>
          <p:cNvPr id="3" name="Content Placeholder 2"/>
          <p:cNvSpPr>
            <a:spLocks noGrp="1"/>
          </p:cNvSpPr>
          <p:nvPr>
            <p:ph idx="1"/>
          </p:nvPr>
        </p:nvSpPr>
        <p:spPr>
          <a:xfrm>
            <a:off x="381001" y="1981200"/>
            <a:ext cx="8229600" cy="1752600"/>
          </a:xfrm>
        </p:spPr>
        <p:txBody>
          <a:bodyPr/>
          <a:lstStyle/>
          <a:p>
            <a:r>
              <a:rPr lang="en-US" sz="2400" dirty="0" smtClean="0"/>
              <a:t>Text on the same topic should be more similar to text on a different topic</a:t>
            </a:r>
          </a:p>
          <a:p>
            <a:r>
              <a:rPr lang="en-US" sz="2400" dirty="0" smtClean="0"/>
              <a:t>Calculate the similarity between adjacent segments of text and plot</a:t>
            </a:r>
            <a:endParaRPr lang="en-US" sz="2400" dirty="0"/>
          </a:p>
        </p:txBody>
      </p:sp>
      <p:grpSp>
        <p:nvGrpSpPr>
          <p:cNvPr id="4" name="Group 41"/>
          <p:cNvGrpSpPr>
            <a:grpSpLocks/>
          </p:cNvGrpSpPr>
          <p:nvPr/>
        </p:nvGrpSpPr>
        <p:grpSpPr bwMode="auto">
          <a:xfrm>
            <a:off x="685800" y="4114800"/>
            <a:ext cx="1066800" cy="2133600"/>
            <a:chOff x="480" y="2592"/>
            <a:chExt cx="672" cy="1344"/>
          </a:xfrm>
        </p:grpSpPr>
        <p:sp>
          <p:nvSpPr>
            <p:cNvPr id="5" name="Line 26"/>
            <p:cNvSpPr>
              <a:spLocks noChangeShapeType="1"/>
            </p:cNvSpPr>
            <p:nvPr/>
          </p:nvSpPr>
          <p:spPr bwMode="auto">
            <a:xfrm>
              <a:off x="480" y="259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6" name="Line 27"/>
            <p:cNvSpPr>
              <a:spLocks noChangeShapeType="1"/>
            </p:cNvSpPr>
            <p:nvPr/>
          </p:nvSpPr>
          <p:spPr bwMode="auto">
            <a:xfrm>
              <a:off x="480" y="268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7" name="Line 28"/>
            <p:cNvSpPr>
              <a:spLocks noChangeShapeType="1"/>
            </p:cNvSpPr>
            <p:nvPr/>
          </p:nvSpPr>
          <p:spPr bwMode="auto">
            <a:xfrm>
              <a:off x="480" y="278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8" name="Line 29"/>
            <p:cNvSpPr>
              <a:spLocks noChangeShapeType="1"/>
            </p:cNvSpPr>
            <p:nvPr/>
          </p:nvSpPr>
          <p:spPr bwMode="auto">
            <a:xfrm>
              <a:off x="480" y="288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9" name="Line 30"/>
            <p:cNvSpPr>
              <a:spLocks noChangeShapeType="1"/>
            </p:cNvSpPr>
            <p:nvPr/>
          </p:nvSpPr>
          <p:spPr bwMode="auto">
            <a:xfrm>
              <a:off x="480" y="297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0" name="Line 31"/>
            <p:cNvSpPr>
              <a:spLocks noChangeShapeType="1"/>
            </p:cNvSpPr>
            <p:nvPr/>
          </p:nvSpPr>
          <p:spPr bwMode="auto">
            <a:xfrm>
              <a:off x="480" y="307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1" name="Line 32"/>
            <p:cNvSpPr>
              <a:spLocks noChangeShapeType="1"/>
            </p:cNvSpPr>
            <p:nvPr/>
          </p:nvSpPr>
          <p:spPr bwMode="auto">
            <a:xfrm>
              <a:off x="480" y="316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2" name="Line 33"/>
            <p:cNvSpPr>
              <a:spLocks noChangeShapeType="1"/>
            </p:cNvSpPr>
            <p:nvPr/>
          </p:nvSpPr>
          <p:spPr bwMode="auto">
            <a:xfrm>
              <a:off x="480" y="326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3" name="Line 34"/>
            <p:cNvSpPr>
              <a:spLocks noChangeShapeType="1"/>
            </p:cNvSpPr>
            <p:nvPr/>
          </p:nvSpPr>
          <p:spPr bwMode="auto">
            <a:xfrm>
              <a:off x="480" y="336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4" name="Line 35"/>
            <p:cNvSpPr>
              <a:spLocks noChangeShapeType="1"/>
            </p:cNvSpPr>
            <p:nvPr/>
          </p:nvSpPr>
          <p:spPr bwMode="auto">
            <a:xfrm>
              <a:off x="480" y="345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5" name="Line 36"/>
            <p:cNvSpPr>
              <a:spLocks noChangeShapeType="1"/>
            </p:cNvSpPr>
            <p:nvPr/>
          </p:nvSpPr>
          <p:spPr bwMode="auto">
            <a:xfrm>
              <a:off x="480" y="355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6" name="Line 37"/>
            <p:cNvSpPr>
              <a:spLocks noChangeShapeType="1"/>
            </p:cNvSpPr>
            <p:nvPr/>
          </p:nvSpPr>
          <p:spPr bwMode="auto">
            <a:xfrm>
              <a:off x="480" y="364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7" name="Line 38"/>
            <p:cNvSpPr>
              <a:spLocks noChangeShapeType="1"/>
            </p:cNvSpPr>
            <p:nvPr/>
          </p:nvSpPr>
          <p:spPr bwMode="auto">
            <a:xfrm>
              <a:off x="480" y="374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8" name="Line 39"/>
            <p:cNvSpPr>
              <a:spLocks noChangeShapeType="1"/>
            </p:cNvSpPr>
            <p:nvPr/>
          </p:nvSpPr>
          <p:spPr bwMode="auto">
            <a:xfrm>
              <a:off x="480" y="384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9" name="Line 40"/>
            <p:cNvSpPr>
              <a:spLocks noChangeShapeType="1"/>
            </p:cNvSpPr>
            <p:nvPr/>
          </p:nvSpPr>
          <p:spPr bwMode="auto">
            <a:xfrm>
              <a:off x="480" y="393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grpSp>
      <p:grpSp>
        <p:nvGrpSpPr>
          <p:cNvPr id="23" name="Group 22"/>
          <p:cNvGrpSpPr/>
          <p:nvPr/>
        </p:nvGrpSpPr>
        <p:grpSpPr>
          <a:xfrm>
            <a:off x="4191000" y="4038600"/>
            <a:ext cx="3200400" cy="2057400"/>
            <a:chOff x="4191000" y="4038600"/>
            <a:chExt cx="3200400" cy="2057400"/>
          </a:xfrm>
        </p:grpSpPr>
        <p:sp>
          <p:nvSpPr>
            <p:cNvPr id="20" name="Line 42"/>
            <p:cNvSpPr>
              <a:spLocks noChangeShapeType="1"/>
            </p:cNvSpPr>
            <p:nvPr/>
          </p:nvSpPr>
          <p:spPr bwMode="auto">
            <a:xfrm>
              <a:off x="4191000" y="6096000"/>
              <a:ext cx="32004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pic>
          <p:nvPicPr>
            <p:cNvPr id="21" name="Picture 44" descr="similarity"/>
            <p:cNvPicPr>
              <a:picLocks noChangeAspect="1" noChangeArrowheads="1"/>
            </p:cNvPicPr>
            <p:nvPr/>
          </p:nvPicPr>
          <p:blipFill>
            <a:blip r:embed="rId2"/>
            <a:srcRect/>
            <a:stretch>
              <a:fillRect/>
            </a:stretch>
          </p:blipFill>
          <p:spPr bwMode="auto">
            <a:xfrm>
              <a:off x="4191000" y="4114800"/>
              <a:ext cx="2819400" cy="1944688"/>
            </a:xfrm>
            <a:prstGeom prst="rect">
              <a:avLst/>
            </a:prstGeom>
            <a:noFill/>
            <a:ln w="9525">
              <a:noFill/>
              <a:miter lim="800000"/>
              <a:headEnd/>
              <a:tailEnd/>
            </a:ln>
            <a:effectLst/>
          </p:spPr>
        </p:pic>
        <p:sp>
          <p:nvSpPr>
            <p:cNvPr id="22" name="Line 43"/>
            <p:cNvSpPr>
              <a:spLocks noChangeShapeType="1"/>
            </p:cNvSpPr>
            <p:nvPr/>
          </p:nvSpPr>
          <p:spPr bwMode="auto">
            <a:xfrm flipV="1">
              <a:off x="4191000" y="4038600"/>
              <a:ext cx="0" cy="2057400"/>
            </a:xfrm>
            <a:prstGeom prst="line">
              <a:avLst/>
            </a:prstGeom>
            <a:noFill/>
            <a:ln w="19050">
              <a:solidFill>
                <a:schemeClr val="tx1"/>
              </a:solidFill>
              <a:round/>
              <a:headEnd/>
              <a:tailEnd/>
            </a:ln>
            <a:effectLst/>
          </p:spPr>
          <p:txBody>
            <a:bodyPr>
              <a:prstTxWarp prst="textNoShape">
                <a:avLst/>
              </a:prstTxWarp>
            </a:bodyPr>
            <a:lstStyle/>
            <a:p>
              <a:endParaRPr lang="en-US"/>
            </a:p>
          </p:txBody>
        </p:sp>
      </p:grpSp>
      <p:sp>
        <p:nvSpPr>
          <p:cNvPr id="24" name="TextBox 23"/>
          <p:cNvSpPr txBox="1"/>
          <p:nvPr/>
        </p:nvSpPr>
        <p:spPr>
          <a:xfrm rot="16200000">
            <a:off x="3453492" y="5385708"/>
            <a:ext cx="1082348" cy="369332"/>
          </a:xfrm>
          <a:prstGeom prst="rect">
            <a:avLst/>
          </a:prstGeom>
          <a:noFill/>
        </p:spPr>
        <p:txBody>
          <a:bodyPr wrap="none" rtlCol="0">
            <a:spAutoFit/>
          </a:bodyPr>
          <a:lstStyle/>
          <a:p>
            <a:r>
              <a:rPr lang="en-US" dirty="0" smtClean="0"/>
              <a:t>similarity</a:t>
            </a:r>
            <a:endParaRPr lang="en-US" dirty="0"/>
          </a:p>
        </p:txBody>
      </p:sp>
      <p:sp>
        <p:nvSpPr>
          <p:cNvPr id="25" name="TextBox 24"/>
          <p:cNvSpPr txBox="1"/>
          <p:nvPr/>
        </p:nvSpPr>
        <p:spPr>
          <a:xfrm>
            <a:off x="4800600" y="6172200"/>
            <a:ext cx="1147219" cy="369332"/>
          </a:xfrm>
          <a:prstGeom prst="rect">
            <a:avLst/>
          </a:prstGeom>
          <a:noFill/>
        </p:spPr>
        <p:txBody>
          <a:bodyPr wrap="none" rtlCol="0">
            <a:spAutoFit/>
          </a:bodyPr>
          <a:lstStyle/>
          <a:p>
            <a:r>
              <a:rPr lang="en-US" dirty="0" smtClean="0"/>
              <a:t>boundary</a:t>
            </a:r>
            <a:endParaRPr lang="en-US" dirty="0"/>
          </a:p>
        </p:txBody>
      </p:sp>
      <p:cxnSp>
        <p:nvCxnSpPr>
          <p:cNvPr id="30" name="Straight Arrow Connector 29"/>
          <p:cNvCxnSpPr/>
          <p:nvPr/>
        </p:nvCxnSpPr>
        <p:spPr bwMode="auto">
          <a:xfrm flipV="1">
            <a:off x="1981200" y="4648200"/>
            <a:ext cx="32766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AutoShape 50"/>
          <p:cNvSpPr>
            <a:spLocks/>
          </p:cNvSpPr>
          <p:nvPr/>
        </p:nvSpPr>
        <p:spPr bwMode="auto">
          <a:xfrm>
            <a:off x="1752600" y="53340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4" name="AutoShape 51"/>
          <p:cNvSpPr>
            <a:spLocks/>
          </p:cNvSpPr>
          <p:nvPr/>
        </p:nvSpPr>
        <p:spPr bwMode="auto">
          <a:xfrm>
            <a:off x="1752600" y="44958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 name="Text Box 52"/>
          <p:cNvSpPr txBox="1">
            <a:spLocks noChangeArrowheads="1"/>
          </p:cNvSpPr>
          <p:nvPr/>
        </p:nvSpPr>
        <p:spPr bwMode="auto">
          <a:xfrm>
            <a:off x="2133600" y="4572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
        <p:nvSpPr>
          <p:cNvPr id="36" name="Text Box 53"/>
          <p:cNvSpPr txBox="1">
            <a:spLocks noChangeArrowheads="1"/>
          </p:cNvSpPr>
          <p:nvPr/>
        </p:nvSpPr>
        <p:spPr bwMode="auto">
          <a:xfrm>
            <a:off x="2133600" y="54864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block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Similarity Based</a:t>
            </a:r>
          </a:p>
        </p:txBody>
      </p:sp>
      <p:sp>
        <p:nvSpPr>
          <p:cNvPr id="35843" name="Rectangle 3"/>
          <p:cNvSpPr>
            <a:spLocks noGrp="1" noChangeArrowheads="1"/>
          </p:cNvSpPr>
          <p:nvPr>
            <p:ph type="body" sz="half" idx="1"/>
          </p:nvPr>
        </p:nvSpPr>
        <p:spPr>
          <a:xfrm>
            <a:off x="381000" y="1828800"/>
            <a:ext cx="8763000" cy="914400"/>
          </a:xfrm>
        </p:spPr>
        <p:txBody>
          <a:bodyPr/>
          <a:lstStyle/>
          <a:p>
            <a:r>
              <a:rPr lang="en-US" sz="2400" dirty="0" smtClean="0"/>
              <a:t>Segment </a:t>
            </a:r>
            <a:r>
              <a:rPr lang="en-US" sz="2400" dirty="0"/>
              <a:t>boundaries are identified by troughs in the similarities</a:t>
            </a:r>
          </a:p>
        </p:txBody>
      </p:sp>
      <p:grpSp>
        <p:nvGrpSpPr>
          <p:cNvPr id="35881" name="Group 41"/>
          <p:cNvGrpSpPr>
            <a:grpSpLocks/>
          </p:cNvGrpSpPr>
          <p:nvPr/>
        </p:nvGrpSpPr>
        <p:grpSpPr bwMode="auto">
          <a:xfrm>
            <a:off x="1066800" y="3429000"/>
            <a:ext cx="1066800" cy="2133600"/>
            <a:chOff x="480" y="2592"/>
            <a:chExt cx="672" cy="1344"/>
          </a:xfrm>
        </p:grpSpPr>
        <p:sp>
          <p:nvSpPr>
            <p:cNvPr id="35866" name="Line 26"/>
            <p:cNvSpPr>
              <a:spLocks noChangeShapeType="1"/>
            </p:cNvSpPr>
            <p:nvPr/>
          </p:nvSpPr>
          <p:spPr bwMode="auto">
            <a:xfrm>
              <a:off x="480" y="259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7" name="Line 27"/>
            <p:cNvSpPr>
              <a:spLocks noChangeShapeType="1"/>
            </p:cNvSpPr>
            <p:nvPr/>
          </p:nvSpPr>
          <p:spPr bwMode="auto">
            <a:xfrm>
              <a:off x="480" y="268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8" name="Line 28"/>
            <p:cNvSpPr>
              <a:spLocks noChangeShapeType="1"/>
            </p:cNvSpPr>
            <p:nvPr/>
          </p:nvSpPr>
          <p:spPr bwMode="auto">
            <a:xfrm>
              <a:off x="480" y="278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9" name="Line 29"/>
            <p:cNvSpPr>
              <a:spLocks noChangeShapeType="1"/>
            </p:cNvSpPr>
            <p:nvPr/>
          </p:nvSpPr>
          <p:spPr bwMode="auto">
            <a:xfrm>
              <a:off x="480" y="288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0" name="Line 30"/>
            <p:cNvSpPr>
              <a:spLocks noChangeShapeType="1"/>
            </p:cNvSpPr>
            <p:nvPr/>
          </p:nvSpPr>
          <p:spPr bwMode="auto">
            <a:xfrm>
              <a:off x="480" y="297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1" name="Line 31"/>
            <p:cNvSpPr>
              <a:spLocks noChangeShapeType="1"/>
            </p:cNvSpPr>
            <p:nvPr/>
          </p:nvSpPr>
          <p:spPr bwMode="auto">
            <a:xfrm>
              <a:off x="480" y="307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2" name="Line 32"/>
            <p:cNvSpPr>
              <a:spLocks noChangeShapeType="1"/>
            </p:cNvSpPr>
            <p:nvPr/>
          </p:nvSpPr>
          <p:spPr bwMode="auto">
            <a:xfrm>
              <a:off x="480" y="316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3" name="Line 33"/>
            <p:cNvSpPr>
              <a:spLocks noChangeShapeType="1"/>
            </p:cNvSpPr>
            <p:nvPr/>
          </p:nvSpPr>
          <p:spPr bwMode="auto">
            <a:xfrm>
              <a:off x="480" y="326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4" name="Line 34"/>
            <p:cNvSpPr>
              <a:spLocks noChangeShapeType="1"/>
            </p:cNvSpPr>
            <p:nvPr/>
          </p:nvSpPr>
          <p:spPr bwMode="auto">
            <a:xfrm>
              <a:off x="480" y="336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5" name="Line 35"/>
            <p:cNvSpPr>
              <a:spLocks noChangeShapeType="1"/>
            </p:cNvSpPr>
            <p:nvPr/>
          </p:nvSpPr>
          <p:spPr bwMode="auto">
            <a:xfrm>
              <a:off x="480" y="345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6" name="Line 36"/>
            <p:cNvSpPr>
              <a:spLocks noChangeShapeType="1"/>
            </p:cNvSpPr>
            <p:nvPr/>
          </p:nvSpPr>
          <p:spPr bwMode="auto">
            <a:xfrm>
              <a:off x="480" y="355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7" name="Line 37"/>
            <p:cNvSpPr>
              <a:spLocks noChangeShapeType="1"/>
            </p:cNvSpPr>
            <p:nvPr/>
          </p:nvSpPr>
          <p:spPr bwMode="auto">
            <a:xfrm>
              <a:off x="480" y="364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8" name="Line 38"/>
            <p:cNvSpPr>
              <a:spLocks noChangeShapeType="1"/>
            </p:cNvSpPr>
            <p:nvPr/>
          </p:nvSpPr>
          <p:spPr bwMode="auto">
            <a:xfrm>
              <a:off x="480" y="374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9" name="Line 39"/>
            <p:cNvSpPr>
              <a:spLocks noChangeShapeType="1"/>
            </p:cNvSpPr>
            <p:nvPr/>
          </p:nvSpPr>
          <p:spPr bwMode="auto">
            <a:xfrm>
              <a:off x="480" y="384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80" name="Line 40"/>
            <p:cNvSpPr>
              <a:spLocks noChangeShapeType="1"/>
            </p:cNvSpPr>
            <p:nvPr/>
          </p:nvSpPr>
          <p:spPr bwMode="auto">
            <a:xfrm>
              <a:off x="480" y="393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grpSp>
      <p:sp>
        <p:nvSpPr>
          <p:cNvPr id="35882" name="Line 42"/>
          <p:cNvSpPr>
            <a:spLocks noChangeShapeType="1"/>
          </p:cNvSpPr>
          <p:nvPr/>
        </p:nvSpPr>
        <p:spPr bwMode="auto">
          <a:xfrm>
            <a:off x="4800600" y="5410200"/>
            <a:ext cx="32004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pic>
        <p:nvPicPr>
          <p:cNvPr id="35884" name="Picture 44" descr="similarity"/>
          <p:cNvPicPr>
            <a:picLocks noGrp="1" noChangeAspect="1" noChangeArrowheads="1"/>
          </p:cNvPicPr>
          <p:nvPr>
            <p:ph sz="half" idx="2"/>
          </p:nvPr>
        </p:nvPicPr>
        <p:blipFill>
          <a:blip r:embed="rId3"/>
          <a:srcRect/>
          <a:stretch>
            <a:fillRect/>
          </a:stretch>
        </p:blipFill>
        <p:spPr>
          <a:xfrm>
            <a:off x="4800600" y="3429000"/>
            <a:ext cx="2819400" cy="1944688"/>
          </a:xfrm>
          <a:noFill/>
          <a:ln/>
        </p:spPr>
      </p:pic>
      <p:sp>
        <p:nvSpPr>
          <p:cNvPr id="35883" name="Line 43"/>
          <p:cNvSpPr>
            <a:spLocks noChangeShapeType="1"/>
          </p:cNvSpPr>
          <p:nvPr/>
        </p:nvSpPr>
        <p:spPr bwMode="auto">
          <a:xfrm flipV="1">
            <a:off x="4800600" y="3352800"/>
            <a:ext cx="0" cy="2057400"/>
          </a:xfrm>
          <a:prstGeom prst="line">
            <a:avLst/>
          </a:prstGeom>
          <a:noFill/>
          <a:ln w="19050">
            <a:solidFill>
              <a:schemeClr val="tx1"/>
            </a:solidFill>
            <a:round/>
            <a:headEnd/>
            <a:tailEnd/>
          </a:ln>
          <a:effectLst/>
        </p:spPr>
        <p:txBody>
          <a:bodyPr>
            <a:prstTxWarp prst="textNoShape">
              <a:avLst/>
            </a:prstTxWarp>
          </a:bodyPr>
          <a:lstStyle/>
          <a:p>
            <a:endParaRPr lang="en-US"/>
          </a:p>
        </p:txBody>
      </p:sp>
      <p:sp>
        <p:nvSpPr>
          <p:cNvPr id="35886" name="Line 46"/>
          <p:cNvSpPr>
            <a:spLocks noChangeShapeType="1"/>
          </p:cNvSpPr>
          <p:nvPr/>
        </p:nvSpPr>
        <p:spPr bwMode="auto">
          <a:xfrm flipH="1" flipV="1">
            <a:off x="2133600" y="4114800"/>
            <a:ext cx="990600" cy="76200"/>
          </a:xfrm>
          <a:prstGeom prst="line">
            <a:avLst/>
          </a:prstGeom>
          <a:noFill/>
          <a:ln w="28575">
            <a:solidFill>
              <a:srgbClr val="FF0000"/>
            </a:solidFill>
            <a:round/>
            <a:headEnd/>
            <a:tailEnd type="triangle" w="med" len="med"/>
          </a:ln>
          <a:effectLst/>
        </p:spPr>
        <p:txBody>
          <a:bodyPr>
            <a:prstTxWarp prst="textNoShape">
              <a:avLst/>
            </a:prstTxWarp>
          </a:bodyPr>
          <a:lstStyle/>
          <a:p>
            <a:endParaRPr lang="en-US"/>
          </a:p>
        </p:txBody>
      </p:sp>
      <p:sp>
        <p:nvSpPr>
          <p:cNvPr id="35887" name="Text Box 47"/>
          <p:cNvSpPr txBox="1">
            <a:spLocks noChangeArrowheads="1"/>
          </p:cNvSpPr>
          <p:nvPr/>
        </p:nvSpPr>
        <p:spPr bwMode="auto">
          <a:xfrm>
            <a:off x="3200400" y="3886200"/>
            <a:ext cx="1143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Possible boundary</a:t>
            </a:r>
          </a:p>
        </p:txBody>
      </p:sp>
      <p:sp>
        <p:nvSpPr>
          <p:cNvPr id="35889" name="Line 49"/>
          <p:cNvSpPr>
            <a:spLocks noChangeShapeType="1"/>
          </p:cNvSpPr>
          <p:nvPr/>
        </p:nvSpPr>
        <p:spPr bwMode="auto">
          <a:xfrm>
            <a:off x="4343400" y="4343400"/>
            <a:ext cx="1066800" cy="609600"/>
          </a:xfrm>
          <a:prstGeom prst="line">
            <a:avLst/>
          </a:prstGeom>
          <a:noFill/>
          <a:ln w="28575">
            <a:solidFill>
              <a:srgbClr val="FF0000"/>
            </a:solidFill>
            <a:round/>
            <a:headEnd/>
            <a:tailEnd type="triangle" w="med" len="med"/>
          </a:ln>
          <a:effectLst/>
        </p:spPr>
        <p:txBody>
          <a:bodyPr>
            <a:prstTxWarp prst="textNoShape">
              <a:avLst/>
            </a:prstTxWarp>
          </a:bodyPr>
          <a:lstStyle/>
          <a:p>
            <a:endParaRPr lang="en-US"/>
          </a:p>
        </p:txBody>
      </p:sp>
      <p:sp>
        <p:nvSpPr>
          <p:cNvPr id="35890" name="AutoShape 50"/>
          <p:cNvSpPr>
            <a:spLocks/>
          </p:cNvSpPr>
          <p:nvPr/>
        </p:nvSpPr>
        <p:spPr bwMode="auto">
          <a:xfrm>
            <a:off x="2209800" y="41910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891" name="AutoShape 51"/>
          <p:cNvSpPr>
            <a:spLocks/>
          </p:cNvSpPr>
          <p:nvPr/>
        </p:nvSpPr>
        <p:spPr bwMode="auto">
          <a:xfrm>
            <a:off x="2209800" y="33528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892" name="Text Box 52"/>
          <p:cNvSpPr txBox="1">
            <a:spLocks noChangeArrowheads="1"/>
          </p:cNvSpPr>
          <p:nvPr/>
        </p:nvSpPr>
        <p:spPr bwMode="auto">
          <a:xfrm>
            <a:off x="2590800" y="3429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
        <p:nvSpPr>
          <p:cNvPr id="35893" name="Text Box 53"/>
          <p:cNvSpPr txBox="1">
            <a:spLocks noChangeArrowheads="1"/>
          </p:cNvSpPr>
          <p:nvPr/>
        </p:nvSpPr>
        <p:spPr bwMode="auto">
          <a:xfrm>
            <a:off x="2590800" y="4572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Similarity Measures</a:t>
            </a:r>
          </a:p>
        </p:txBody>
      </p:sp>
      <p:sp>
        <p:nvSpPr>
          <p:cNvPr id="37891" name="Rectangle 3"/>
          <p:cNvSpPr>
            <a:spLocks noGrp="1" noChangeArrowheads="1"/>
          </p:cNvSpPr>
          <p:nvPr>
            <p:ph type="body" sz="half" idx="1"/>
          </p:nvPr>
        </p:nvSpPr>
        <p:spPr>
          <a:xfrm>
            <a:off x="685800" y="1752600"/>
            <a:ext cx="7543800" cy="533400"/>
          </a:xfrm>
        </p:spPr>
        <p:txBody>
          <a:bodyPr/>
          <a:lstStyle/>
          <a:p>
            <a:r>
              <a:rPr lang="en-US" sz="2400" dirty="0"/>
              <a:t>Cosine Similarity of word frequency </a:t>
            </a:r>
            <a:r>
              <a:rPr lang="en-US" sz="2400" dirty="0" smtClean="0"/>
              <a:t>vectors</a:t>
            </a:r>
          </a:p>
        </p:txBody>
      </p:sp>
      <p:grpSp>
        <p:nvGrpSpPr>
          <p:cNvPr id="59" name="Group 58"/>
          <p:cNvGrpSpPr/>
          <p:nvPr/>
        </p:nvGrpSpPr>
        <p:grpSpPr>
          <a:xfrm>
            <a:off x="533400" y="2819400"/>
            <a:ext cx="8214480" cy="2971800"/>
            <a:chOff x="533400" y="2819400"/>
            <a:chExt cx="8214480" cy="2971800"/>
          </a:xfrm>
        </p:grpSpPr>
        <p:sp>
          <p:nvSpPr>
            <p:cNvPr id="32" name="Rectangle 31"/>
            <p:cNvSpPr/>
            <p:nvPr/>
          </p:nvSpPr>
          <p:spPr bwMode="auto">
            <a:xfrm>
              <a:off x="533400" y="2895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5334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5334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533400" y="3810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5334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5334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533400" y="4724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5334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5334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5334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743200" y="3581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743200" y="37338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7432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743200" y="4495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7432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743200" y="4343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447800" y="32766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962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3" name="TextBox 52"/>
            <p:cNvSpPr txBox="1"/>
            <p:nvPr/>
          </p:nvSpPr>
          <p:spPr>
            <a:xfrm>
              <a:off x="4724400" y="3581400"/>
              <a:ext cx="1326317" cy="369332"/>
            </a:xfrm>
            <a:prstGeom prst="rect">
              <a:avLst/>
            </a:prstGeom>
            <a:noFill/>
            <a:ln>
              <a:solidFill>
                <a:srgbClr val="008000"/>
              </a:solidFill>
            </a:ln>
          </p:spPr>
          <p:txBody>
            <a:bodyPr wrap="none" rtlCol="0">
              <a:spAutoFit/>
            </a:bodyPr>
            <a:lstStyle/>
            <a:p>
              <a:r>
                <a:rPr lang="en-US" dirty="0" err="1" smtClean="0">
                  <a:solidFill>
                    <a:srgbClr val="008000"/>
                  </a:solidFill>
                </a:rPr>
                <a:t>tf-idf</a:t>
              </a:r>
              <a:r>
                <a:rPr lang="en-US" dirty="0" smtClean="0">
                  <a:solidFill>
                    <a:srgbClr val="008000"/>
                  </a:solidFill>
                </a:rPr>
                <a:t> vector</a:t>
              </a:r>
              <a:endParaRPr lang="en-US" dirty="0">
                <a:solidFill>
                  <a:srgbClr val="008000"/>
                </a:solidFill>
              </a:endParaRPr>
            </a:p>
          </p:txBody>
        </p:sp>
        <p:sp>
          <p:nvSpPr>
            <p:cNvPr id="54" name="TextBox 53"/>
            <p:cNvSpPr txBox="1"/>
            <p:nvPr/>
          </p:nvSpPr>
          <p:spPr>
            <a:xfrm>
              <a:off x="4724400" y="4343400"/>
              <a:ext cx="1326317" cy="369332"/>
            </a:xfrm>
            <a:prstGeom prst="rect">
              <a:avLst/>
            </a:prstGeom>
            <a:noFill/>
            <a:ln>
              <a:solidFill>
                <a:srgbClr val="3366FF"/>
              </a:solidFill>
            </a:ln>
          </p:spPr>
          <p:txBody>
            <a:bodyPr wrap="none" rtlCol="0">
              <a:spAutoFit/>
            </a:bodyPr>
            <a:lstStyle/>
            <a:p>
              <a:r>
                <a:rPr lang="en-US" dirty="0" err="1" smtClean="0">
                  <a:solidFill>
                    <a:srgbClr val="3366FF"/>
                  </a:solidFill>
                </a:rPr>
                <a:t>tf-idf</a:t>
              </a:r>
              <a:r>
                <a:rPr lang="en-US" dirty="0" smtClean="0">
                  <a:solidFill>
                    <a:srgbClr val="3366FF"/>
                  </a:solidFill>
                </a:rPr>
                <a:t> vector</a:t>
              </a:r>
              <a:endParaRPr lang="en-US" dirty="0">
                <a:solidFill>
                  <a:srgbClr val="3366FF"/>
                </a:solidFill>
              </a:endParaRPr>
            </a:p>
          </p:txBody>
        </p:sp>
        <p:sp>
          <p:nvSpPr>
            <p:cNvPr id="55" name="Right Arrow 54"/>
            <p:cNvSpPr/>
            <p:nvPr/>
          </p:nvSpPr>
          <p:spPr bwMode="auto">
            <a:xfrm>
              <a:off x="6248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TextBox 55"/>
            <p:cNvSpPr txBox="1"/>
            <p:nvPr/>
          </p:nvSpPr>
          <p:spPr>
            <a:xfrm>
              <a:off x="6934200" y="2819400"/>
              <a:ext cx="1813680" cy="369332"/>
            </a:xfrm>
            <a:prstGeom prst="rect">
              <a:avLst/>
            </a:prstGeom>
            <a:noFill/>
          </p:spPr>
          <p:txBody>
            <a:bodyPr wrap="none" rtlCol="0">
              <a:spAutoFit/>
            </a:bodyPr>
            <a:lstStyle/>
            <a:p>
              <a:r>
                <a:rPr lang="en-US" dirty="0" smtClean="0"/>
                <a:t>cosine similarity</a:t>
              </a:r>
              <a:endParaRPr lang="en-US" dirty="0"/>
            </a:p>
          </p:txBody>
        </p:sp>
        <p:sp>
          <p:nvSpPr>
            <p:cNvPr id="57" name="TextBox 56"/>
            <p:cNvSpPr txBox="1"/>
            <p:nvPr/>
          </p:nvSpPr>
          <p:spPr>
            <a:xfrm rot="19715110">
              <a:off x="7169176" y="3668039"/>
              <a:ext cx="1326317" cy="369332"/>
            </a:xfrm>
            <a:prstGeom prst="rect">
              <a:avLst/>
            </a:prstGeom>
            <a:noFill/>
            <a:ln>
              <a:solidFill>
                <a:srgbClr val="008000"/>
              </a:solidFill>
            </a:ln>
          </p:spPr>
          <p:txBody>
            <a:bodyPr wrap="square" rtlCol="0">
              <a:spAutoFit/>
            </a:bodyPr>
            <a:lstStyle/>
            <a:p>
              <a:r>
                <a:rPr lang="en-US" dirty="0" err="1" smtClean="0">
                  <a:solidFill>
                    <a:srgbClr val="008000"/>
                  </a:solidFill>
                </a:rPr>
                <a:t>tf-idf</a:t>
              </a:r>
              <a:r>
                <a:rPr lang="en-US" dirty="0" smtClean="0">
                  <a:solidFill>
                    <a:srgbClr val="008000"/>
                  </a:solidFill>
                </a:rPr>
                <a:t> vector</a:t>
              </a:r>
              <a:endParaRPr lang="en-US" dirty="0">
                <a:solidFill>
                  <a:srgbClr val="008000"/>
                </a:solidFill>
              </a:endParaRPr>
            </a:p>
          </p:txBody>
        </p:sp>
        <p:sp>
          <p:nvSpPr>
            <p:cNvPr id="58" name="TextBox 57"/>
            <p:cNvSpPr txBox="1"/>
            <p:nvPr/>
          </p:nvSpPr>
          <p:spPr>
            <a:xfrm>
              <a:off x="7315200" y="4343400"/>
              <a:ext cx="1326317" cy="369332"/>
            </a:xfrm>
            <a:prstGeom prst="rect">
              <a:avLst/>
            </a:prstGeom>
            <a:noFill/>
            <a:ln>
              <a:solidFill>
                <a:srgbClr val="3366FF"/>
              </a:solidFill>
            </a:ln>
          </p:spPr>
          <p:txBody>
            <a:bodyPr wrap="none" rtlCol="0">
              <a:spAutoFit/>
            </a:bodyPr>
            <a:lstStyle/>
            <a:p>
              <a:r>
                <a:rPr lang="en-US" dirty="0" err="1" smtClean="0">
                  <a:solidFill>
                    <a:srgbClr val="3366FF"/>
                  </a:solidFill>
                </a:rPr>
                <a:t>tf-idf</a:t>
              </a:r>
              <a:r>
                <a:rPr lang="en-US" dirty="0" smtClean="0">
                  <a:solidFill>
                    <a:srgbClr val="3366FF"/>
                  </a:solidFill>
                </a:rPr>
                <a:t> vector</a:t>
              </a:r>
              <a:endParaRPr lang="en-US" dirty="0">
                <a:solidFill>
                  <a:srgbClr val="3366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0"/>
            <a:ext cx="7158037" cy="1412875"/>
          </a:xfrm>
        </p:spPr>
        <p:txBody>
          <a:bodyPr/>
          <a:lstStyle/>
          <a:p>
            <a:r>
              <a:rPr lang="en-US" dirty="0"/>
              <a:t>Similarity </a:t>
            </a:r>
            <a:r>
              <a:rPr lang="en-US" dirty="0" smtClean="0"/>
              <a:t>Measures: PLSA</a:t>
            </a:r>
            <a:endParaRPr lang="en-US" dirty="0"/>
          </a:p>
        </p:txBody>
      </p:sp>
      <p:sp>
        <p:nvSpPr>
          <p:cNvPr id="37891" name="Rectangle 3"/>
          <p:cNvSpPr>
            <a:spLocks noGrp="1" noChangeArrowheads="1"/>
          </p:cNvSpPr>
          <p:nvPr>
            <p:ph type="body" sz="half" idx="1"/>
          </p:nvPr>
        </p:nvSpPr>
        <p:spPr>
          <a:xfrm>
            <a:off x="685800" y="1752600"/>
            <a:ext cx="7543800" cy="2209800"/>
          </a:xfrm>
        </p:spPr>
        <p:txBody>
          <a:bodyPr/>
          <a:lstStyle/>
          <a:p>
            <a:r>
              <a:rPr lang="en-US" sz="2400" dirty="0" smtClean="0"/>
              <a:t>Probabilistic </a:t>
            </a:r>
            <a:r>
              <a:rPr lang="en-US" sz="2400" dirty="0"/>
              <a:t>latent semantic analysis (PLSA</a:t>
            </a:r>
            <a:r>
              <a:rPr lang="en-US" sz="2400" dirty="0" smtClean="0"/>
              <a:t>)</a:t>
            </a:r>
          </a:p>
          <a:p>
            <a:r>
              <a:rPr lang="en-US" sz="2400" dirty="0" smtClean="0"/>
              <a:t>What is the probability of a word occurring in a particular document?  </a:t>
            </a:r>
            <a:r>
              <a:rPr lang="en-US" sz="2400" dirty="0" err="1" smtClean="0"/>
              <a:t>p(w,d</a:t>
            </a:r>
            <a:r>
              <a:rPr lang="en-US" sz="2400" dirty="0" smtClean="0"/>
              <a:t>)</a:t>
            </a:r>
          </a:p>
          <a:p>
            <a:r>
              <a:rPr lang="en-US" sz="2400" dirty="0" smtClean="0"/>
              <a:t>Rather than model directly, associate words with topics and documents as a blend of topics</a:t>
            </a:r>
          </a:p>
        </p:txBody>
      </p:sp>
      <p:sp>
        <p:nvSpPr>
          <p:cNvPr id="37895" name="Text Box 7"/>
          <p:cNvSpPr txBox="1">
            <a:spLocks noChangeArrowheads="1"/>
          </p:cNvSpPr>
          <p:nvPr/>
        </p:nvSpPr>
        <p:spPr bwMode="auto">
          <a:xfrm>
            <a:off x="2133600" y="4083050"/>
            <a:ext cx="1066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words</a:t>
            </a:r>
          </a:p>
        </p:txBody>
      </p:sp>
      <p:sp>
        <p:nvSpPr>
          <p:cNvPr id="37896" name="Oval 8"/>
          <p:cNvSpPr>
            <a:spLocks noChangeArrowheads="1"/>
          </p:cNvSpPr>
          <p:nvPr/>
        </p:nvSpPr>
        <p:spPr bwMode="auto">
          <a:xfrm>
            <a:off x="2286000" y="45402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7" name="Oval 9"/>
          <p:cNvSpPr>
            <a:spLocks noChangeArrowheads="1"/>
          </p:cNvSpPr>
          <p:nvPr/>
        </p:nvSpPr>
        <p:spPr bwMode="auto">
          <a:xfrm>
            <a:off x="2286000" y="48450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8" name="Oval 10"/>
          <p:cNvSpPr>
            <a:spLocks noChangeArrowheads="1"/>
          </p:cNvSpPr>
          <p:nvPr/>
        </p:nvSpPr>
        <p:spPr bwMode="auto">
          <a:xfrm>
            <a:off x="2286000" y="5911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9" name="Oval 11"/>
          <p:cNvSpPr>
            <a:spLocks noChangeArrowheads="1"/>
          </p:cNvSpPr>
          <p:nvPr/>
        </p:nvSpPr>
        <p:spPr bwMode="auto">
          <a:xfrm>
            <a:off x="2286000" y="5149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0" name="Oval 12"/>
          <p:cNvSpPr>
            <a:spLocks noChangeArrowheads="1"/>
          </p:cNvSpPr>
          <p:nvPr/>
        </p:nvSpPr>
        <p:spPr bwMode="auto">
          <a:xfrm>
            <a:off x="3733800" y="4768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1" name="Oval 13"/>
          <p:cNvSpPr>
            <a:spLocks noChangeArrowheads="1"/>
          </p:cNvSpPr>
          <p:nvPr/>
        </p:nvSpPr>
        <p:spPr bwMode="auto">
          <a:xfrm>
            <a:off x="3733800" y="50736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2" name="Oval 14"/>
          <p:cNvSpPr>
            <a:spLocks noChangeArrowheads="1"/>
          </p:cNvSpPr>
          <p:nvPr/>
        </p:nvSpPr>
        <p:spPr bwMode="auto">
          <a:xfrm>
            <a:off x="3733800" y="56832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3" name="Oval 15"/>
          <p:cNvSpPr>
            <a:spLocks noChangeArrowheads="1"/>
          </p:cNvSpPr>
          <p:nvPr/>
        </p:nvSpPr>
        <p:spPr bwMode="auto">
          <a:xfrm>
            <a:off x="5257800" y="45402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4" name="Oval 16"/>
          <p:cNvSpPr>
            <a:spLocks noChangeArrowheads="1"/>
          </p:cNvSpPr>
          <p:nvPr/>
        </p:nvSpPr>
        <p:spPr bwMode="auto">
          <a:xfrm>
            <a:off x="5257800" y="48450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5" name="Oval 17"/>
          <p:cNvSpPr>
            <a:spLocks noChangeArrowheads="1"/>
          </p:cNvSpPr>
          <p:nvPr/>
        </p:nvSpPr>
        <p:spPr bwMode="auto">
          <a:xfrm>
            <a:off x="5257800" y="5911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6" name="Oval 18"/>
          <p:cNvSpPr>
            <a:spLocks noChangeArrowheads="1"/>
          </p:cNvSpPr>
          <p:nvPr/>
        </p:nvSpPr>
        <p:spPr bwMode="auto">
          <a:xfrm>
            <a:off x="5257800" y="5149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7" name="Text Box 19"/>
          <p:cNvSpPr txBox="1">
            <a:spLocks noChangeArrowheads="1"/>
          </p:cNvSpPr>
          <p:nvPr/>
        </p:nvSpPr>
        <p:spPr bwMode="auto">
          <a:xfrm>
            <a:off x="4876800" y="4083050"/>
            <a:ext cx="1524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documents</a:t>
            </a:r>
          </a:p>
        </p:txBody>
      </p:sp>
      <p:sp>
        <p:nvSpPr>
          <p:cNvPr id="37908" name="Line 20"/>
          <p:cNvSpPr>
            <a:spLocks noChangeShapeType="1"/>
          </p:cNvSpPr>
          <p:nvPr/>
        </p:nvSpPr>
        <p:spPr bwMode="auto">
          <a:xfrm>
            <a:off x="2667000" y="4692650"/>
            <a:ext cx="10668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09" name="Line 21"/>
          <p:cNvSpPr>
            <a:spLocks noChangeShapeType="1"/>
          </p:cNvSpPr>
          <p:nvPr/>
        </p:nvSpPr>
        <p:spPr bwMode="auto">
          <a:xfrm flipV="1">
            <a:off x="2667000" y="4921250"/>
            <a:ext cx="10668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0" name="Line 22"/>
          <p:cNvSpPr>
            <a:spLocks noChangeShapeType="1"/>
          </p:cNvSpPr>
          <p:nvPr/>
        </p:nvSpPr>
        <p:spPr bwMode="auto">
          <a:xfrm flipV="1">
            <a:off x="2667000" y="4997450"/>
            <a:ext cx="1143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1" name="Text Box 23"/>
          <p:cNvSpPr txBox="1">
            <a:spLocks noChangeArrowheads="1"/>
          </p:cNvSpPr>
          <p:nvPr/>
        </p:nvSpPr>
        <p:spPr bwMode="auto">
          <a:xfrm rot="5400000">
            <a:off x="2332038" y="54086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2" name="Text Box 24"/>
          <p:cNvSpPr txBox="1">
            <a:spLocks noChangeArrowheads="1"/>
          </p:cNvSpPr>
          <p:nvPr/>
        </p:nvSpPr>
        <p:spPr bwMode="auto">
          <a:xfrm rot="5400000">
            <a:off x="5303838" y="54848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3" name="Text Box 25"/>
          <p:cNvSpPr txBox="1">
            <a:spLocks noChangeArrowheads="1"/>
          </p:cNvSpPr>
          <p:nvPr/>
        </p:nvSpPr>
        <p:spPr bwMode="auto">
          <a:xfrm rot="5400000">
            <a:off x="3779838" y="53324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4" name="Line 26"/>
          <p:cNvSpPr>
            <a:spLocks noChangeShapeType="1"/>
          </p:cNvSpPr>
          <p:nvPr/>
        </p:nvSpPr>
        <p:spPr bwMode="auto">
          <a:xfrm flipV="1">
            <a:off x="4114800" y="4692650"/>
            <a:ext cx="11430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5" name="Line 27"/>
          <p:cNvSpPr>
            <a:spLocks noChangeShapeType="1"/>
          </p:cNvSpPr>
          <p:nvPr/>
        </p:nvSpPr>
        <p:spPr bwMode="auto">
          <a:xfrm>
            <a:off x="4114800" y="4921250"/>
            <a:ext cx="1143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6" name="Line 28"/>
          <p:cNvSpPr>
            <a:spLocks noChangeShapeType="1"/>
          </p:cNvSpPr>
          <p:nvPr/>
        </p:nvSpPr>
        <p:spPr bwMode="auto">
          <a:xfrm>
            <a:off x="4038600" y="4997450"/>
            <a:ext cx="1219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7" name="Text Box 29"/>
          <p:cNvSpPr txBox="1">
            <a:spLocks noChangeArrowheads="1"/>
          </p:cNvSpPr>
          <p:nvPr/>
        </p:nvSpPr>
        <p:spPr bwMode="auto">
          <a:xfrm>
            <a:off x="3581400" y="408305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topics</a:t>
            </a:r>
          </a:p>
        </p:txBody>
      </p:sp>
      <p:sp>
        <p:nvSpPr>
          <p:cNvPr id="37918" name="Text Box 30"/>
          <p:cNvSpPr txBox="1">
            <a:spLocks noChangeArrowheads="1"/>
          </p:cNvSpPr>
          <p:nvPr/>
        </p:nvSpPr>
        <p:spPr bwMode="auto">
          <a:xfrm>
            <a:off x="3200400" y="6064250"/>
            <a:ext cx="1905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Introduce latent variable, </a:t>
            </a:r>
            <a:r>
              <a:rPr lang="en-US" i="1"/>
              <a:t>z</a:t>
            </a:r>
            <a:endParaRPr lang="en-US"/>
          </a:p>
        </p:txBody>
      </p:sp>
      <p:sp>
        <p:nvSpPr>
          <p:cNvPr id="37921" name="Text Box 33"/>
          <p:cNvSpPr txBox="1">
            <a:spLocks noChangeArrowheads="1"/>
          </p:cNvSpPr>
          <p:nvPr/>
        </p:nvSpPr>
        <p:spPr bwMode="auto">
          <a:xfrm>
            <a:off x="2286000" y="6140450"/>
            <a:ext cx="381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w</a:t>
            </a:r>
          </a:p>
        </p:txBody>
      </p:sp>
      <p:sp>
        <p:nvSpPr>
          <p:cNvPr id="37922" name="Text Box 34"/>
          <p:cNvSpPr txBox="1">
            <a:spLocks noChangeArrowheads="1"/>
          </p:cNvSpPr>
          <p:nvPr/>
        </p:nvSpPr>
        <p:spPr bwMode="auto">
          <a:xfrm>
            <a:off x="5257800" y="6140450"/>
            <a:ext cx="381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524000"/>
            <a:ext cx="7772400" cy="1143000"/>
          </a:xfrm>
        </p:spPr>
        <p:txBody>
          <a:bodyPr/>
          <a:lstStyle/>
          <a:p>
            <a:pPr eaLnBrk="1" hangingPunct="1"/>
            <a:r>
              <a:rPr lang="en-US" sz="3200" dirty="0" smtClean="0">
                <a:latin typeface="Helvetica" pitchFamily="-107" charset="0"/>
                <a:ea typeface="Times New Roman" pitchFamily="-107" charset="0"/>
                <a:cs typeface="Times New Roman" pitchFamily="-107" charset="0"/>
              </a:rPr>
              <a:t>Topic Segmentation</a:t>
            </a:r>
            <a:endParaRPr lang="en-US" sz="3200" dirty="0">
              <a:latin typeface="Helvetica" pitchFamily="-107" charset="0"/>
              <a:ea typeface="Times New Roman" pitchFamily="-107" charset="0"/>
              <a:cs typeface="Times New Roman" pitchFamily="-107" charset="0"/>
            </a:endParaRPr>
          </a:p>
        </p:txBody>
      </p:sp>
      <p:sp>
        <p:nvSpPr>
          <p:cNvPr id="17411" name="Rectangle 3"/>
          <p:cNvSpPr>
            <a:spLocks noGrp="1" noChangeArrowheads="1"/>
          </p:cNvSpPr>
          <p:nvPr>
            <p:ph type="subTitle" idx="1"/>
          </p:nvPr>
        </p:nvSpPr>
        <p:spPr>
          <a:xfrm>
            <a:off x="762000" y="4191000"/>
            <a:ext cx="7086600" cy="1828800"/>
          </a:xfrm>
        </p:spPr>
        <p:txBody>
          <a:bodyPr/>
          <a:lstStyle/>
          <a:p>
            <a:pPr algn="r" eaLnBrk="1" hangingPunct="1">
              <a:buFont typeface="Wingdings" pitchFamily="-107" charset="2"/>
              <a:buNone/>
            </a:pPr>
            <a:r>
              <a:rPr lang="en-US" dirty="0"/>
              <a:t>David Kauchak</a:t>
            </a:r>
          </a:p>
          <a:p>
            <a:pPr algn="r" eaLnBrk="1" hangingPunct="1">
              <a:buFont typeface="Wingdings" pitchFamily="-107" charset="2"/>
              <a:buNone/>
            </a:pPr>
            <a:r>
              <a:rPr lang="en-US" dirty="0"/>
              <a:t>cs160</a:t>
            </a:r>
          </a:p>
          <a:p>
            <a:pPr algn="r" eaLnBrk="1" hangingPunct="1">
              <a:buFont typeface="Wingdings" pitchFamily="-107" charset="2"/>
              <a:buNone/>
            </a:pPr>
            <a:r>
              <a:rPr lang="en-US" dirty="0"/>
              <a:t>Fall </a:t>
            </a:r>
            <a:r>
              <a:rPr lang="en-US" dirty="0" smtClean="0"/>
              <a:t>2009</a:t>
            </a:r>
            <a:endParaRPr lang="en-US" dirty="0"/>
          </a:p>
        </p:txBody>
      </p:sp>
      <p:sp>
        <p:nvSpPr>
          <p:cNvPr id="17412" name="Line 4"/>
          <p:cNvSpPr>
            <a:spLocks noChangeShapeType="1"/>
          </p:cNvSpPr>
          <p:nvPr/>
        </p:nvSpPr>
        <p:spPr bwMode="auto">
          <a:xfrm>
            <a:off x="533400" y="3429000"/>
            <a:ext cx="8077200" cy="0"/>
          </a:xfrm>
          <a:prstGeom prst="line">
            <a:avLst/>
          </a:prstGeom>
          <a:noFill/>
          <a:ln w="76200">
            <a:solidFill>
              <a:schemeClr val="folHlink"/>
            </a:solidFill>
            <a:miter lim="800000"/>
            <a:headEnd/>
            <a:tailEnd/>
          </a:ln>
          <a:effectLst/>
        </p:spPr>
        <p:txBody>
          <a:bodyPr wrap="none"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Similarity </a:t>
            </a:r>
            <a:r>
              <a:rPr lang="en-US" dirty="0" smtClean="0"/>
              <a:t>Measures: PLSA</a:t>
            </a:r>
            <a:endParaRPr lang="en-US" dirty="0"/>
          </a:p>
        </p:txBody>
      </p:sp>
      <p:sp>
        <p:nvSpPr>
          <p:cNvPr id="32" name="Rectangle 31"/>
          <p:cNvSpPr/>
          <p:nvPr/>
        </p:nvSpPr>
        <p:spPr bwMode="auto">
          <a:xfrm>
            <a:off x="533400" y="2895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5334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5334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533400" y="3810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5334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5334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533400" y="4724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5334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5334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5334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743200" y="3581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743200" y="37338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7432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743200" y="4495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7432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743200" y="4343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447800" y="32766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962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5" name="Right Arrow 54"/>
          <p:cNvSpPr/>
          <p:nvPr/>
        </p:nvSpPr>
        <p:spPr bwMode="auto">
          <a:xfrm>
            <a:off x="63246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TextBox 55"/>
          <p:cNvSpPr txBox="1"/>
          <p:nvPr/>
        </p:nvSpPr>
        <p:spPr>
          <a:xfrm>
            <a:off x="6972448" y="3849469"/>
            <a:ext cx="2019152" cy="646331"/>
          </a:xfrm>
          <a:prstGeom prst="rect">
            <a:avLst/>
          </a:prstGeom>
          <a:noFill/>
        </p:spPr>
        <p:txBody>
          <a:bodyPr wrap="none" rtlCol="0">
            <a:spAutoFit/>
          </a:bodyPr>
          <a:lstStyle/>
          <a:p>
            <a:r>
              <a:rPr lang="en-US" dirty="0" smtClean="0"/>
              <a:t>similarity between</a:t>
            </a:r>
          </a:p>
          <a:p>
            <a:r>
              <a:rPr lang="en-US" dirty="0" smtClean="0"/>
              <a:t>probabilities</a:t>
            </a:r>
            <a:endParaRPr lang="en-US" dirty="0"/>
          </a:p>
        </p:txBody>
      </p:sp>
      <p:sp>
        <p:nvSpPr>
          <p:cNvPr id="49" name="TextBox 48"/>
          <p:cNvSpPr txBox="1"/>
          <p:nvPr/>
        </p:nvSpPr>
        <p:spPr>
          <a:xfrm>
            <a:off x="4114800" y="1676400"/>
            <a:ext cx="2743200" cy="1477328"/>
          </a:xfrm>
          <a:prstGeom prst="rect">
            <a:avLst/>
          </a:prstGeom>
          <a:noFill/>
        </p:spPr>
        <p:txBody>
          <a:bodyPr wrap="square" rtlCol="0">
            <a:spAutoFit/>
          </a:bodyPr>
          <a:lstStyle/>
          <a:p>
            <a:pPr>
              <a:buFontTx/>
              <a:buChar char="-"/>
            </a:pPr>
            <a:r>
              <a:rPr lang="en-US" dirty="0" smtClean="0"/>
              <a:t>for each word, calculate the probability of occurring in each block</a:t>
            </a:r>
          </a:p>
          <a:p>
            <a:pPr>
              <a:buFontTx/>
              <a:buChar char="-"/>
            </a:pPr>
            <a:r>
              <a:rPr lang="en-US" dirty="0" smtClean="0"/>
              <a:t> gives us a vector of word probabilities</a:t>
            </a:r>
            <a:endParaRPr lang="en-US" dirty="0"/>
          </a:p>
        </p:txBody>
      </p:sp>
      <p:sp>
        <p:nvSpPr>
          <p:cNvPr id="51" name="Rectangle 50"/>
          <p:cNvSpPr/>
          <p:nvPr/>
        </p:nvSpPr>
        <p:spPr bwMode="auto">
          <a:xfrm flipV="1">
            <a:off x="4724400" y="3581400"/>
            <a:ext cx="152400" cy="3048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Rectangle 58"/>
          <p:cNvSpPr/>
          <p:nvPr/>
        </p:nvSpPr>
        <p:spPr bwMode="auto">
          <a:xfrm flipV="1">
            <a:off x="4953000" y="3429000"/>
            <a:ext cx="152400" cy="4572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0" name="Rectangle 59"/>
          <p:cNvSpPr/>
          <p:nvPr/>
        </p:nvSpPr>
        <p:spPr bwMode="auto">
          <a:xfrm flipV="1">
            <a:off x="5181600" y="3581400"/>
            <a:ext cx="152400" cy="3048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ectangle 60"/>
          <p:cNvSpPr/>
          <p:nvPr/>
        </p:nvSpPr>
        <p:spPr bwMode="auto">
          <a:xfrm flipV="1">
            <a:off x="5410200" y="3429000"/>
            <a:ext cx="152400" cy="4572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Rectangle 61"/>
          <p:cNvSpPr/>
          <p:nvPr/>
        </p:nvSpPr>
        <p:spPr bwMode="auto">
          <a:xfrm flipV="1">
            <a:off x="5638800" y="3352800"/>
            <a:ext cx="152400" cy="533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3" name="TextBox 62"/>
          <p:cNvSpPr txBox="1"/>
          <p:nvPr/>
        </p:nvSpPr>
        <p:spPr>
          <a:xfrm rot="17883625">
            <a:off x="4459366" y="3834454"/>
            <a:ext cx="449775" cy="369332"/>
          </a:xfrm>
          <a:prstGeom prst="rect">
            <a:avLst/>
          </a:prstGeom>
          <a:noFill/>
        </p:spPr>
        <p:txBody>
          <a:bodyPr wrap="none" rtlCol="0">
            <a:spAutoFit/>
          </a:bodyPr>
          <a:lstStyle/>
          <a:p>
            <a:r>
              <a:rPr lang="en-US" dirty="0" smtClean="0"/>
              <a:t>w</a:t>
            </a:r>
            <a:r>
              <a:rPr lang="en-US" baseline="-25000" dirty="0" smtClean="0"/>
              <a:t>1</a:t>
            </a:r>
            <a:endParaRPr lang="en-US" baseline="-25000" dirty="0"/>
          </a:p>
        </p:txBody>
      </p:sp>
      <p:sp>
        <p:nvSpPr>
          <p:cNvPr id="64" name="TextBox 63"/>
          <p:cNvSpPr txBox="1"/>
          <p:nvPr/>
        </p:nvSpPr>
        <p:spPr>
          <a:xfrm rot="17883625">
            <a:off x="4692059" y="3834454"/>
            <a:ext cx="449775" cy="369332"/>
          </a:xfrm>
          <a:prstGeom prst="rect">
            <a:avLst/>
          </a:prstGeom>
          <a:noFill/>
        </p:spPr>
        <p:txBody>
          <a:bodyPr wrap="none" rtlCol="0">
            <a:spAutoFit/>
          </a:bodyPr>
          <a:lstStyle/>
          <a:p>
            <a:r>
              <a:rPr lang="en-US" dirty="0" smtClean="0"/>
              <a:t>w</a:t>
            </a:r>
            <a:r>
              <a:rPr lang="en-US" baseline="-25000" dirty="0"/>
              <a:t>2</a:t>
            </a:r>
          </a:p>
        </p:txBody>
      </p:sp>
      <p:sp>
        <p:nvSpPr>
          <p:cNvPr id="65" name="TextBox 64"/>
          <p:cNvSpPr txBox="1"/>
          <p:nvPr/>
        </p:nvSpPr>
        <p:spPr>
          <a:xfrm rot="17883625">
            <a:off x="4916566" y="3834454"/>
            <a:ext cx="449775" cy="369332"/>
          </a:xfrm>
          <a:prstGeom prst="rect">
            <a:avLst/>
          </a:prstGeom>
          <a:noFill/>
        </p:spPr>
        <p:txBody>
          <a:bodyPr wrap="none" rtlCol="0">
            <a:spAutoFit/>
          </a:bodyPr>
          <a:lstStyle/>
          <a:p>
            <a:r>
              <a:rPr lang="en-US" dirty="0" smtClean="0"/>
              <a:t>w</a:t>
            </a:r>
            <a:r>
              <a:rPr lang="en-US" baseline="-25000" dirty="0"/>
              <a:t>3</a:t>
            </a:r>
          </a:p>
        </p:txBody>
      </p:sp>
      <p:sp>
        <p:nvSpPr>
          <p:cNvPr id="66" name="TextBox 65"/>
          <p:cNvSpPr txBox="1"/>
          <p:nvPr/>
        </p:nvSpPr>
        <p:spPr>
          <a:xfrm rot="17883625">
            <a:off x="5145166" y="3834454"/>
            <a:ext cx="449775" cy="369332"/>
          </a:xfrm>
          <a:prstGeom prst="rect">
            <a:avLst/>
          </a:prstGeom>
          <a:noFill/>
        </p:spPr>
        <p:txBody>
          <a:bodyPr wrap="none" rtlCol="0">
            <a:spAutoFit/>
          </a:bodyPr>
          <a:lstStyle/>
          <a:p>
            <a:r>
              <a:rPr lang="en-US" dirty="0" smtClean="0"/>
              <a:t>w</a:t>
            </a:r>
            <a:r>
              <a:rPr lang="en-US" baseline="-25000" dirty="0"/>
              <a:t>4</a:t>
            </a:r>
          </a:p>
        </p:txBody>
      </p:sp>
      <p:sp>
        <p:nvSpPr>
          <p:cNvPr id="67" name="TextBox 66"/>
          <p:cNvSpPr txBox="1"/>
          <p:nvPr/>
        </p:nvSpPr>
        <p:spPr>
          <a:xfrm rot="17883625">
            <a:off x="5373766" y="3834454"/>
            <a:ext cx="449775" cy="369332"/>
          </a:xfrm>
          <a:prstGeom prst="rect">
            <a:avLst/>
          </a:prstGeom>
          <a:noFill/>
        </p:spPr>
        <p:txBody>
          <a:bodyPr wrap="none" rtlCol="0">
            <a:spAutoFit/>
          </a:bodyPr>
          <a:lstStyle/>
          <a:p>
            <a:r>
              <a:rPr lang="en-US" dirty="0" smtClean="0"/>
              <a:t>w</a:t>
            </a:r>
            <a:r>
              <a:rPr lang="en-US" baseline="-25000" dirty="0"/>
              <a:t>5</a:t>
            </a:r>
          </a:p>
        </p:txBody>
      </p:sp>
      <p:sp>
        <p:nvSpPr>
          <p:cNvPr id="68" name="Rectangle 67"/>
          <p:cNvSpPr/>
          <p:nvPr/>
        </p:nvSpPr>
        <p:spPr bwMode="auto">
          <a:xfrm flipV="1">
            <a:off x="4724400" y="4419600"/>
            <a:ext cx="152400" cy="4199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9" name="Rectangle 68"/>
          <p:cNvSpPr/>
          <p:nvPr/>
        </p:nvSpPr>
        <p:spPr bwMode="auto">
          <a:xfrm flipV="1">
            <a:off x="4953000" y="4495800"/>
            <a:ext cx="152400" cy="3437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0" name="Rectangle 69"/>
          <p:cNvSpPr/>
          <p:nvPr/>
        </p:nvSpPr>
        <p:spPr bwMode="auto">
          <a:xfrm flipV="1">
            <a:off x="5181600" y="4419600"/>
            <a:ext cx="152400" cy="4199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1" name="Rectangle 70"/>
          <p:cNvSpPr/>
          <p:nvPr/>
        </p:nvSpPr>
        <p:spPr bwMode="auto">
          <a:xfrm flipV="1">
            <a:off x="5410200" y="4267200"/>
            <a:ext cx="152400" cy="5723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2" name="Rectangle 71"/>
          <p:cNvSpPr/>
          <p:nvPr/>
        </p:nvSpPr>
        <p:spPr bwMode="auto">
          <a:xfrm flipV="1">
            <a:off x="5638800" y="4572000"/>
            <a:ext cx="152400" cy="2675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3" name="TextBox 72"/>
          <p:cNvSpPr txBox="1"/>
          <p:nvPr/>
        </p:nvSpPr>
        <p:spPr>
          <a:xfrm rot="17883625">
            <a:off x="4692059" y="4787814"/>
            <a:ext cx="449775" cy="369332"/>
          </a:xfrm>
          <a:prstGeom prst="rect">
            <a:avLst/>
          </a:prstGeom>
          <a:noFill/>
        </p:spPr>
        <p:txBody>
          <a:bodyPr wrap="none" rtlCol="0">
            <a:spAutoFit/>
          </a:bodyPr>
          <a:lstStyle/>
          <a:p>
            <a:r>
              <a:rPr lang="en-US" dirty="0" smtClean="0"/>
              <a:t>w</a:t>
            </a:r>
            <a:r>
              <a:rPr lang="en-US" baseline="-25000" dirty="0"/>
              <a:t>2</a:t>
            </a:r>
          </a:p>
        </p:txBody>
      </p:sp>
      <p:sp>
        <p:nvSpPr>
          <p:cNvPr id="74" name="TextBox 73"/>
          <p:cNvSpPr txBox="1"/>
          <p:nvPr/>
        </p:nvSpPr>
        <p:spPr>
          <a:xfrm rot="17883625">
            <a:off x="4916566" y="4787814"/>
            <a:ext cx="449775" cy="369332"/>
          </a:xfrm>
          <a:prstGeom prst="rect">
            <a:avLst/>
          </a:prstGeom>
          <a:noFill/>
        </p:spPr>
        <p:txBody>
          <a:bodyPr wrap="none" rtlCol="0">
            <a:spAutoFit/>
          </a:bodyPr>
          <a:lstStyle/>
          <a:p>
            <a:r>
              <a:rPr lang="en-US" dirty="0" smtClean="0"/>
              <a:t>w</a:t>
            </a:r>
            <a:r>
              <a:rPr lang="en-US" baseline="-25000" dirty="0"/>
              <a:t>3</a:t>
            </a:r>
          </a:p>
        </p:txBody>
      </p:sp>
      <p:sp>
        <p:nvSpPr>
          <p:cNvPr id="75" name="TextBox 74"/>
          <p:cNvSpPr txBox="1"/>
          <p:nvPr/>
        </p:nvSpPr>
        <p:spPr>
          <a:xfrm rot="17883625">
            <a:off x="5145166" y="4787814"/>
            <a:ext cx="449775" cy="369332"/>
          </a:xfrm>
          <a:prstGeom prst="rect">
            <a:avLst/>
          </a:prstGeom>
          <a:noFill/>
        </p:spPr>
        <p:txBody>
          <a:bodyPr wrap="none" rtlCol="0">
            <a:spAutoFit/>
          </a:bodyPr>
          <a:lstStyle/>
          <a:p>
            <a:r>
              <a:rPr lang="en-US" dirty="0" smtClean="0"/>
              <a:t>w</a:t>
            </a:r>
            <a:r>
              <a:rPr lang="en-US" baseline="-25000" dirty="0"/>
              <a:t>4</a:t>
            </a:r>
          </a:p>
        </p:txBody>
      </p:sp>
      <p:sp>
        <p:nvSpPr>
          <p:cNvPr id="76" name="TextBox 75"/>
          <p:cNvSpPr txBox="1"/>
          <p:nvPr/>
        </p:nvSpPr>
        <p:spPr>
          <a:xfrm rot="17883625">
            <a:off x="5373766" y="4787814"/>
            <a:ext cx="449775" cy="369332"/>
          </a:xfrm>
          <a:prstGeom prst="rect">
            <a:avLst/>
          </a:prstGeom>
          <a:noFill/>
        </p:spPr>
        <p:txBody>
          <a:bodyPr wrap="none" rtlCol="0">
            <a:spAutoFit/>
          </a:bodyPr>
          <a:lstStyle/>
          <a:p>
            <a:r>
              <a:rPr lang="en-US" dirty="0" smtClean="0"/>
              <a:t>w</a:t>
            </a:r>
            <a:r>
              <a:rPr lang="en-US" baseline="-25000" dirty="0"/>
              <a:t>5</a:t>
            </a:r>
          </a:p>
        </p:txBody>
      </p:sp>
      <p:sp>
        <p:nvSpPr>
          <p:cNvPr id="53" name="TextBox 52"/>
          <p:cNvSpPr txBox="1"/>
          <p:nvPr/>
        </p:nvSpPr>
        <p:spPr>
          <a:xfrm rot="17883625">
            <a:off x="4459366" y="4787814"/>
            <a:ext cx="449775" cy="369332"/>
          </a:xfrm>
          <a:prstGeom prst="rect">
            <a:avLst/>
          </a:prstGeom>
          <a:noFill/>
        </p:spPr>
        <p:txBody>
          <a:bodyPr wrap="none" rtlCol="0">
            <a:spAutoFit/>
          </a:bodyPr>
          <a:lstStyle/>
          <a:p>
            <a:r>
              <a:rPr lang="en-US" dirty="0" smtClean="0"/>
              <a:t>w</a:t>
            </a:r>
            <a:r>
              <a:rPr lang="en-US" baseline="-25000" dirty="0" smtClean="0"/>
              <a:t>1</a:t>
            </a:r>
            <a:endParaRPr lang="en-US" baseline="-25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39939" name="Rectangle 3"/>
          <p:cNvSpPr>
            <a:spLocks noGrp="1" noChangeArrowheads="1"/>
          </p:cNvSpPr>
          <p:nvPr>
            <p:ph type="body" idx="1"/>
          </p:nvPr>
        </p:nvSpPr>
        <p:spPr>
          <a:xfrm>
            <a:off x="228600" y="1981200"/>
            <a:ext cx="8382000" cy="1447800"/>
          </a:xfrm>
        </p:spPr>
        <p:txBody>
          <a:bodyPr/>
          <a:lstStyle/>
          <a:p>
            <a:r>
              <a:rPr lang="en-US" sz="2000" dirty="0"/>
              <a:t>A lexical chain is a sequence of word occurrences where every word occurs within a predefined distance and each work is connected by a lexicographical relationship</a:t>
            </a:r>
          </a:p>
          <a:p>
            <a:r>
              <a:rPr lang="en-US" sz="2000" dirty="0"/>
              <a:t>Relationships: synonymy, part/whole, specialization/</a:t>
            </a:r>
            <a:r>
              <a:rPr lang="en-US" sz="2000" dirty="0" smtClean="0"/>
              <a:t>generalization</a:t>
            </a:r>
            <a:endParaRPr lang="en-US" sz="2000" dirty="0"/>
          </a:p>
        </p:txBody>
      </p:sp>
      <p:sp>
        <p:nvSpPr>
          <p:cNvPr id="6" name="TextBox 5"/>
          <p:cNvSpPr txBox="1"/>
          <p:nvPr/>
        </p:nvSpPr>
        <p:spPr>
          <a:xfrm>
            <a:off x="2438400" y="3657600"/>
            <a:ext cx="3456896" cy="369332"/>
          </a:xfrm>
          <a:prstGeom prst="rect">
            <a:avLst/>
          </a:prstGeom>
          <a:noFill/>
        </p:spPr>
        <p:txBody>
          <a:bodyPr wrap="none" rtlCol="0">
            <a:spAutoFit/>
          </a:bodyPr>
          <a:lstStyle/>
          <a:p>
            <a:r>
              <a:rPr lang="en-US" dirty="0" smtClean="0">
                <a:solidFill>
                  <a:srgbClr val="3366FF"/>
                </a:solidFill>
              </a:rPr>
              <a:t>The dog and the cat are friends.</a:t>
            </a:r>
            <a:endParaRPr lang="en-US" dirty="0">
              <a:solidFill>
                <a:srgbClr val="3366FF"/>
              </a:solidFill>
            </a:endParaRPr>
          </a:p>
        </p:txBody>
      </p:sp>
      <p:sp>
        <p:nvSpPr>
          <p:cNvPr id="7" name="TextBox 6"/>
          <p:cNvSpPr txBox="1"/>
          <p:nvPr/>
        </p:nvSpPr>
        <p:spPr>
          <a:xfrm>
            <a:off x="2486704" y="4431268"/>
            <a:ext cx="5202115" cy="369332"/>
          </a:xfrm>
          <a:prstGeom prst="rect">
            <a:avLst/>
          </a:prstGeom>
          <a:noFill/>
        </p:spPr>
        <p:txBody>
          <a:bodyPr wrap="none" rtlCol="0">
            <a:spAutoFit/>
          </a:bodyPr>
          <a:lstStyle/>
          <a:p>
            <a:r>
              <a:rPr lang="en-US" dirty="0" smtClean="0">
                <a:solidFill>
                  <a:srgbClr val="3366FF"/>
                </a:solidFill>
              </a:rPr>
              <a:t>The cat likes the dog because they play together.</a:t>
            </a:r>
            <a:endParaRPr lang="en-US" dirty="0">
              <a:solidFill>
                <a:srgbClr val="3366FF"/>
              </a:solidFill>
            </a:endParaRPr>
          </a:p>
        </p:txBody>
      </p:sp>
      <p:sp>
        <p:nvSpPr>
          <p:cNvPr id="8" name="TextBox 7"/>
          <p:cNvSpPr txBox="1"/>
          <p:nvPr/>
        </p:nvSpPr>
        <p:spPr>
          <a:xfrm>
            <a:off x="2514600" y="5334000"/>
            <a:ext cx="4136206" cy="369332"/>
          </a:xfrm>
          <a:prstGeom prst="rect">
            <a:avLst/>
          </a:prstGeom>
          <a:noFill/>
        </p:spPr>
        <p:txBody>
          <a:bodyPr wrap="none" rtlCol="0">
            <a:spAutoFit/>
          </a:bodyPr>
          <a:lstStyle/>
          <a:p>
            <a:r>
              <a:rPr lang="en-US" dirty="0" smtClean="0">
                <a:solidFill>
                  <a:srgbClr val="3366FF"/>
                </a:solidFill>
              </a:rPr>
              <a:t>That furry feline loves to play so much.</a:t>
            </a:r>
            <a:endParaRPr lang="en-US" dirty="0">
              <a:solidFill>
                <a:srgbClr val="3366FF"/>
              </a:solidFill>
            </a:endParaRPr>
          </a:p>
        </p:txBody>
      </p:sp>
      <p:sp>
        <p:nvSpPr>
          <p:cNvPr id="9" name="TextBox 8"/>
          <p:cNvSpPr txBox="1"/>
          <p:nvPr/>
        </p:nvSpPr>
        <p:spPr>
          <a:xfrm>
            <a:off x="2514600" y="6183868"/>
            <a:ext cx="4291184" cy="369332"/>
          </a:xfrm>
          <a:prstGeom prst="rect">
            <a:avLst/>
          </a:prstGeom>
          <a:noFill/>
        </p:spPr>
        <p:txBody>
          <a:bodyPr wrap="none" rtlCol="0">
            <a:spAutoFit/>
          </a:bodyPr>
          <a:lstStyle/>
          <a:p>
            <a:r>
              <a:rPr lang="en-US" dirty="0" smtClean="0">
                <a:solidFill>
                  <a:srgbClr val="3366FF"/>
                </a:solidFill>
              </a:rPr>
              <a:t>It frolics around and around and around.</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39939" name="Rectangle 3"/>
          <p:cNvSpPr>
            <a:spLocks noGrp="1" noChangeArrowheads="1"/>
          </p:cNvSpPr>
          <p:nvPr>
            <p:ph type="body" idx="1"/>
          </p:nvPr>
        </p:nvSpPr>
        <p:spPr>
          <a:xfrm>
            <a:off x="228600" y="1981200"/>
            <a:ext cx="8382000" cy="1447800"/>
          </a:xfrm>
        </p:spPr>
        <p:txBody>
          <a:bodyPr/>
          <a:lstStyle/>
          <a:p>
            <a:r>
              <a:rPr lang="en-US" sz="2000" dirty="0"/>
              <a:t>A lexical chain is a sequence of word occurrences where every word occurs within a predefined distance and each work is connected by a lexicographical relationship</a:t>
            </a:r>
          </a:p>
          <a:p>
            <a:r>
              <a:rPr lang="en-US" sz="2000" dirty="0"/>
              <a:t>Relationships: synonymy, part/whole, specialization/</a:t>
            </a:r>
            <a:r>
              <a:rPr lang="en-US" sz="2000" dirty="0" smtClean="0"/>
              <a:t>generalization</a:t>
            </a:r>
            <a:endParaRPr lang="en-US" sz="2000" dirty="0"/>
          </a:p>
        </p:txBody>
      </p:sp>
      <p:sp>
        <p:nvSpPr>
          <p:cNvPr id="6" name="TextBox 5"/>
          <p:cNvSpPr txBox="1"/>
          <p:nvPr/>
        </p:nvSpPr>
        <p:spPr>
          <a:xfrm>
            <a:off x="2438400" y="3657600"/>
            <a:ext cx="3456896" cy="369332"/>
          </a:xfrm>
          <a:prstGeom prst="rect">
            <a:avLst/>
          </a:prstGeom>
          <a:noFill/>
        </p:spPr>
        <p:txBody>
          <a:bodyPr wrap="none" rtlCol="0">
            <a:spAutoFit/>
          </a:bodyPr>
          <a:lstStyle/>
          <a:p>
            <a:r>
              <a:rPr lang="en-US" dirty="0" smtClean="0">
                <a:solidFill>
                  <a:srgbClr val="3366FF"/>
                </a:solidFill>
              </a:rPr>
              <a:t>The dog and the </a:t>
            </a:r>
            <a:r>
              <a:rPr lang="en-US" dirty="0" smtClean="0">
                <a:solidFill>
                  <a:srgbClr val="FF0000"/>
                </a:solidFill>
              </a:rPr>
              <a:t>cat</a:t>
            </a:r>
            <a:r>
              <a:rPr lang="en-US" dirty="0" smtClean="0">
                <a:solidFill>
                  <a:srgbClr val="3366FF"/>
                </a:solidFill>
              </a:rPr>
              <a:t> are friends.</a:t>
            </a:r>
            <a:endParaRPr lang="en-US" dirty="0">
              <a:solidFill>
                <a:srgbClr val="3366FF"/>
              </a:solidFill>
            </a:endParaRPr>
          </a:p>
        </p:txBody>
      </p:sp>
      <p:sp>
        <p:nvSpPr>
          <p:cNvPr id="7" name="TextBox 6"/>
          <p:cNvSpPr txBox="1"/>
          <p:nvPr/>
        </p:nvSpPr>
        <p:spPr>
          <a:xfrm>
            <a:off x="2486704" y="4431268"/>
            <a:ext cx="5202115" cy="369332"/>
          </a:xfrm>
          <a:prstGeom prst="rect">
            <a:avLst/>
          </a:prstGeom>
          <a:noFill/>
        </p:spPr>
        <p:txBody>
          <a:bodyPr wrap="none" rtlCol="0">
            <a:spAutoFit/>
          </a:bodyPr>
          <a:lstStyle/>
          <a:p>
            <a:r>
              <a:rPr lang="en-US" dirty="0" smtClean="0">
                <a:solidFill>
                  <a:srgbClr val="3366FF"/>
                </a:solidFill>
              </a:rPr>
              <a:t>The </a:t>
            </a:r>
            <a:r>
              <a:rPr lang="en-US" dirty="0" smtClean="0">
                <a:solidFill>
                  <a:srgbClr val="FF0000"/>
                </a:solidFill>
              </a:rPr>
              <a:t>cat</a:t>
            </a:r>
            <a:r>
              <a:rPr lang="en-US" dirty="0" smtClean="0">
                <a:solidFill>
                  <a:srgbClr val="3366FF"/>
                </a:solidFill>
              </a:rPr>
              <a:t> likes the dog because they </a:t>
            </a:r>
            <a:r>
              <a:rPr lang="en-US" dirty="0" smtClean="0">
                <a:solidFill>
                  <a:srgbClr val="008000"/>
                </a:solidFill>
              </a:rPr>
              <a:t>play</a:t>
            </a:r>
            <a:r>
              <a:rPr lang="en-US" dirty="0" smtClean="0">
                <a:solidFill>
                  <a:srgbClr val="3366FF"/>
                </a:solidFill>
              </a:rPr>
              <a:t> together.</a:t>
            </a:r>
            <a:endParaRPr lang="en-US" dirty="0">
              <a:solidFill>
                <a:srgbClr val="3366FF"/>
              </a:solidFill>
            </a:endParaRPr>
          </a:p>
        </p:txBody>
      </p:sp>
      <p:sp>
        <p:nvSpPr>
          <p:cNvPr id="8" name="TextBox 7"/>
          <p:cNvSpPr txBox="1"/>
          <p:nvPr/>
        </p:nvSpPr>
        <p:spPr>
          <a:xfrm>
            <a:off x="2514600" y="5334000"/>
            <a:ext cx="4136206" cy="369332"/>
          </a:xfrm>
          <a:prstGeom prst="rect">
            <a:avLst/>
          </a:prstGeom>
          <a:noFill/>
        </p:spPr>
        <p:txBody>
          <a:bodyPr wrap="none" rtlCol="0">
            <a:spAutoFit/>
          </a:bodyPr>
          <a:lstStyle/>
          <a:p>
            <a:r>
              <a:rPr lang="en-US" dirty="0" smtClean="0">
                <a:solidFill>
                  <a:srgbClr val="3366FF"/>
                </a:solidFill>
              </a:rPr>
              <a:t>That furry </a:t>
            </a:r>
            <a:r>
              <a:rPr lang="en-US" dirty="0" smtClean="0">
                <a:solidFill>
                  <a:srgbClr val="FF0000"/>
                </a:solidFill>
              </a:rPr>
              <a:t>feline</a:t>
            </a:r>
            <a:r>
              <a:rPr lang="en-US" dirty="0" smtClean="0">
                <a:solidFill>
                  <a:srgbClr val="3366FF"/>
                </a:solidFill>
              </a:rPr>
              <a:t> loves to </a:t>
            </a:r>
            <a:r>
              <a:rPr lang="en-US" dirty="0" smtClean="0">
                <a:solidFill>
                  <a:srgbClr val="008000"/>
                </a:solidFill>
              </a:rPr>
              <a:t>play</a:t>
            </a:r>
            <a:r>
              <a:rPr lang="en-US" dirty="0" smtClean="0">
                <a:solidFill>
                  <a:srgbClr val="3366FF"/>
                </a:solidFill>
              </a:rPr>
              <a:t> so much.</a:t>
            </a:r>
            <a:endParaRPr lang="en-US" dirty="0">
              <a:solidFill>
                <a:srgbClr val="3366FF"/>
              </a:solidFill>
            </a:endParaRPr>
          </a:p>
        </p:txBody>
      </p:sp>
      <p:sp>
        <p:nvSpPr>
          <p:cNvPr id="9" name="TextBox 8"/>
          <p:cNvSpPr txBox="1"/>
          <p:nvPr/>
        </p:nvSpPr>
        <p:spPr>
          <a:xfrm>
            <a:off x="2514600" y="6183868"/>
            <a:ext cx="4291184" cy="369332"/>
          </a:xfrm>
          <a:prstGeom prst="rect">
            <a:avLst/>
          </a:prstGeom>
          <a:noFill/>
        </p:spPr>
        <p:txBody>
          <a:bodyPr wrap="none" rtlCol="0">
            <a:spAutoFit/>
          </a:bodyPr>
          <a:lstStyle/>
          <a:p>
            <a:r>
              <a:rPr lang="en-US" dirty="0" smtClean="0">
                <a:solidFill>
                  <a:srgbClr val="3366FF"/>
                </a:solidFill>
              </a:rPr>
              <a:t>It </a:t>
            </a:r>
            <a:r>
              <a:rPr lang="en-US" dirty="0" smtClean="0">
                <a:solidFill>
                  <a:srgbClr val="008000"/>
                </a:solidFill>
              </a:rPr>
              <a:t>frolics</a:t>
            </a:r>
            <a:r>
              <a:rPr lang="en-US" dirty="0" smtClean="0">
                <a:solidFill>
                  <a:srgbClr val="3366FF"/>
                </a:solidFill>
              </a:rPr>
              <a:t> around and around and around.</a:t>
            </a:r>
            <a:endParaRPr lang="en-US" dirty="0">
              <a:solidFill>
                <a:srgbClr val="3366FF"/>
              </a:solidFill>
            </a:endParaRPr>
          </a:p>
        </p:txBody>
      </p:sp>
      <p:cxnSp>
        <p:nvCxnSpPr>
          <p:cNvPr id="11" name="Straight Connector 10"/>
          <p:cNvCxnSpPr/>
          <p:nvPr/>
        </p:nvCxnSpPr>
        <p:spPr bwMode="auto">
          <a:xfrm>
            <a:off x="3200400" y="4800600"/>
            <a:ext cx="609600" cy="5334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2" name="Straight Connector 11"/>
          <p:cNvCxnSpPr/>
          <p:nvPr/>
        </p:nvCxnSpPr>
        <p:spPr bwMode="auto">
          <a:xfrm flipV="1">
            <a:off x="3276600" y="3962400"/>
            <a:ext cx="1143000" cy="457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5" name="Straight Connector 14"/>
          <p:cNvCxnSpPr/>
          <p:nvPr/>
        </p:nvCxnSpPr>
        <p:spPr bwMode="auto">
          <a:xfrm rot="10800000" flipV="1">
            <a:off x="5334000" y="4800600"/>
            <a:ext cx="1066800" cy="609600"/>
          </a:xfrm>
          <a:prstGeom prst="line">
            <a:avLst/>
          </a:prstGeom>
          <a:solidFill>
            <a:schemeClr val="accent1"/>
          </a:solidFill>
          <a:ln w="9525" cap="flat" cmpd="sng" algn="ctr">
            <a:solidFill>
              <a:srgbClr val="008000"/>
            </a:solidFill>
            <a:prstDash val="solid"/>
            <a:round/>
            <a:headEnd type="none" w="med" len="med"/>
            <a:tailEnd type="none" w="med" len="med"/>
          </a:ln>
          <a:effectLst/>
        </p:spPr>
      </p:cxnSp>
      <p:cxnSp>
        <p:nvCxnSpPr>
          <p:cNvPr id="17" name="Straight Connector 16"/>
          <p:cNvCxnSpPr/>
          <p:nvPr/>
        </p:nvCxnSpPr>
        <p:spPr bwMode="auto">
          <a:xfrm rot="10800000" flipV="1">
            <a:off x="3048001" y="5714998"/>
            <a:ext cx="2209801" cy="533401"/>
          </a:xfrm>
          <a:prstGeom prst="line">
            <a:avLst/>
          </a:prstGeom>
          <a:solidFill>
            <a:schemeClr val="accent1"/>
          </a:solidFill>
          <a:ln w="9525" cap="flat" cmpd="sng" algn="ctr">
            <a:solidFill>
              <a:srgbClr val="008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39939" name="Rectangle 3"/>
          <p:cNvSpPr>
            <a:spLocks noGrp="1" noChangeArrowheads="1"/>
          </p:cNvSpPr>
          <p:nvPr>
            <p:ph type="body" idx="1"/>
          </p:nvPr>
        </p:nvSpPr>
        <p:spPr>
          <a:xfrm>
            <a:off x="228600" y="1981200"/>
            <a:ext cx="8382000" cy="2209800"/>
          </a:xfrm>
        </p:spPr>
        <p:txBody>
          <a:bodyPr/>
          <a:lstStyle/>
          <a:p>
            <a:r>
              <a:rPr lang="en-US" sz="2800" dirty="0" smtClean="0"/>
              <a:t>How might we use lexical chains to identify topic boundaries?</a:t>
            </a:r>
          </a:p>
          <a:p>
            <a:pPr lvl="1"/>
            <a:r>
              <a:rPr lang="en-US" sz="2000" dirty="0"/>
              <a:t>Boundaries are located where there is a high density of chain beginnings and </a:t>
            </a:r>
            <a:r>
              <a:rPr lang="en-US" sz="2000" dirty="0" smtClean="0"/>
              <a:t>endings</a:t>
            </a:r>
          </a:p>
          <a:p>
            <a:pPr lvl="1"/>
            <a:r>
              <a:rPr lang="en-US" sz="2000" dirty="0" smtClean="0"/>
              <a:t>Boundaries have few lexical chains crossing them</a:t>
            </a:r>
            <a:endParaRPr lang="en-US" sz="2000" dirty="0"/>
          </a:p>
        </p:txBody>
      </p:sp>
      <p:grpSp>
        <p:nvGrpSpPr>
          <p:cNvPr id="20" name="Group 19"/>
          <p:cNvGrpSpPr/>
          <p:nvPr/>
        </p:nvGrpSpPr>
        <p:grpSpPr>
          <a:xfrm>
            <a:off x="1981200" y="4724400"/>
            <a:ext cx="4419600" cy="457200"/>
            <a:chOff x="1981200" y="4724400"/>
            <a:chExt cx="4419600" cy="457200"/>
          </a:xfrm>
        </p:grpSpPr>
        <p:sp>
          <p:nvSpPr>
            <p:cNvPr id="5" name="Line 6"/>
            <p:cNvSpPr>
              <a:spLocks noChangeShapeType="1"/>
            </p:cNvSpPr>
            <p:nvPr/>
          </p:nvSpPr>
          <p:spPr bwMode="auto">
            <a:xfrm>
              <a:off x="19812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 name="Line 7"/>
            <p:cNvSpPr>
              <a:spLocks noChangeShapeType="1"/>
            </p:cNvSpPr>
            <p:nvPr/>
          </p:nvSpPr>
          <p:spPr bwMode="auto">
            <a:xfrm>
              <a:off x="33528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 name="Line 8"/>
            <p:cNvSpPr>
              <a:spLocks noChangeShapeType="1"/>
            </p:cNvSpPr>
            <p:nvPr/>
          </p:nvSpPr>
          <p:spPr bwMode="auto">
            <a:xfrm>
              <a:off x="46482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 name="Line 9"/>
            <p:cNvSpPr>
              <a:spLocks noChangeShapeType="1"/>
            </p:cNvSpPr>
            <p:nvPr/>
          </p:nvSpPr>
          <p:spPr bwMode="auto">
            <a:xfrm>
              <a:off x="64008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9" name="Line 10"/>
            <p:cNvSpPr>
              <a:spLocks noChangeShapeType="1"/>
            </p:cNvSpPr>
            <p:nvPr/>
          </p:nvSpPr>
          <p:spPr bwMode="auto">
            <a:xfrm>
              <a:off x="2057400" y="5029200"/>
              <a:ext cx="1219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0" name="Line 11"/>
            <p:cNvSpPr>
              <a:spLocks noChangeShapeType="1"/>
            </p:cNvSpPr>
            <p:nvPr/>
          </p:nvSpPr>
          <p:spPr bwMode="auto">
            <a:xfrm>
              <a:off x="3429000" y="5029200"/>
              <a:ext cx="11430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1" name="Line 12"/>
            <p:cNvSpPr>
              <a:spLocks noChangeShapeType="1"/>
            </p:cNvSpPr>
            <p:nvPr/>
          </p:nvSpPr>
          <p:spPr bwMode="auto">
            <a:xfrm>
              <a:off x="4724400" y="5029200"/>
              <a:ext cx="1600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2" name="Line 13"/>
            <p:cNvSpPr>
              <a:spLocks noChangeShapeType="1"/>
            </p:cNvSpPr>
            <p:nvPr/>
          </p:nvSpPr>
          <p:spPr bwMode="auto">
            <a:xfrm>
              <a:off x="2057400" y="5105400"/>
              <a:ext cx="9906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3" name="Line 14"/>
            <p:cNvSpPr>
              <a:spLocks noChangeShapeType="1"/>
            </p:cNvSpPr>
            <p:nvPr/>
          </p:nvSpPr>
          <p:spPr bwMode="auto">
            <a:xfrm>
              <a:off x="2286000" y="5181600"/>
              <a:ext cx="9906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4" name="Line 15"/>
            <p:cNvSpPr>
              <a:spLocks noChangeShapeType="1"/>
            </p:cNvSpPr>
            <p:nvPr/>
          </p:nvSpPr>
          <p:spPr bwMode="auto">
            <a:xfrm>
              <a:off x="3429000" y="51816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5" name="Line 16"/>
            <p:cNvSpPr>
              <a:spLocks noChangeShapeType="1"/>
            </p:cNvSpPr>
            <p:nvPr/>
          </p:nvSpPr>
          <p:spPr bwMode="auto">
            <a:xfrm>
              <a:off x="3581400" y="51054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6" name="Line 17"/>
            <p:cNvSpPr>
              <a:spLocks noChangeShapeType="1"/>
            </p:cNvSpPr>
            <p:nvPr/>
          </p:nvSpPr>
          <p:spPr bwMode="auto">
            <a:xfrm>
              <a:off x="4724400" y="51054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7" name="Line 18"/>
            <p:cNvSpPr>
              <a:spLocks noChangeShapeType="1"/>
            </p:cNvSpPr>
            <p:nvPr/>
          </p:nvSpPr>
          <p:spPr bwMode="auto">
            <a:xfrm>
              <a:off x="5181600" y="51816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based:</a:t>
            </a:r>
            <a:br>
              <a:rPr lang="en-US" dirty="0" smtClean="0"/>
            </a:br>
            <a:r>
              <a:rPr lang="en-US" dirty="0" smtClean="0"/>
              <a:t>Binary classifier setup</a:t>
            </a:r>
            <a:endParaRPr lang="en-US" dirty="0"/>
          </a:p>
        </p:txBody>
      </p:sp>
      <p:sp>
        <p:nvSpPr>
          <p:cNvPr id="5" name="TextBox 4"/>
          <p:cNvSpPr txBox="1"/>
          <p:nvPr/>
        </p:nvSpPr>
        <p:spPr>
          <a:xfrm>
            <a:off x="152400" y="1828800"/>
            <a:ext cx="5867400" cy="584776"/>
          </a:xfrm>
          <a:prstGeom prst="rect">
            <a:avLst/>
          </a:prstGeom>
          <a:noFill/>
        </p:spPr>
        <p:txBody>
          <a:bodyPr wrap="square" rtlCol="0">
            <a:spAutoFit/>
          </a:bodyPr>
          <a:lstStyle/>
          <a:p>
            <a:r>
              <a:rPr lang="en-US" sz="3200" dirty="0" smtClean="0">
                <a:solidFill>
                  <a:srgbClr val="0000FF"/>
                </a:solidFill>
              </a:rPr>
              <a:t>Training or learning phase</a:t>
            </a:r>
            <a:endParaRPr lang="en-US" sz="3200" dirty="0">
              <a:solidFill>
                <a:srgbClr val="0000FF"/>
              </a:solidFill>
            </a:endParaRPr>
          </a:p>
        </p:txBody>
      </p:sp>
      <p:sp>
        <p:nvSpPr>
          <p:cNvPr id="6" name="TextBox 5"/>
          <p:cNvSpPr txBox="1"/>
          <p:nvPr/>
        </p:nvSpPr>
        <p:spPr>
          <a:xfrm>
            <a:off x="304800" y="2438400"/>
            <a:ext cx="1268196" cy="400110"/>
          </a:xfrm>
          <a:prstGeom prst="rect">
            <a:avLst/>
          </a:prstGeom>
          <a:noFill/>
        </p:spPr>
        <p:txBody>
          <a:bodyPr wrap="none" rtlCol="0">
            <a:spAutoFit/>
          </a:bodyPr>
          <a:lstStyle/>
          <a:p>
            <a:r>
              <a:rPr lang="en-US" sz="2000" dirty="0" smtClean="0"/>
              <a:t>Raw data</a:t>
            </a:r>
            <a:endParaRPr lang="en-US" sz="2000" dirty="0"/>
          </a:p>
        </p:txBody>
      </p:sp>
      <p:sp>
        <p:nvSpPr>
          <p:cNvPr id="8" name="Rectangle 7"/>
          <p:cNvSpPr/>
          <p:nvPr/>
        </p:nvSpPr>
        <p:spPr bwMode="auto">
          <a:xfrm>
            <a:off x="838200" y="31242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838200" y="3733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838200" y="4343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838200" y="4953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838200" y="55626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TextBox 12"/>
          <p:cNvSpPr txBox="1"/>
          <p:nvPr/>
        </p:nvSpPr>
        <p:spPr>
          <a:xfrm>
            <a:off x="1600200" y="2438400"/>
            <a:ext cx="812217" cy="400110"/>
          </a:xfrm>
          <a:prstGeom prst="rect">
            <a:avLst/>
          </a:prstGeom>
          <a:noFill/>
        </p:spPr>
        <p:txBody>
          <a:bodyPr wrap="none" rtlCol="0">
            <a:spAutoFit/>
          </a:bodyPr>
          <a:lstStyle/>
          <a:p>
            <a:r>
              <a:rPr lang="en-US" sz="2000" dirty="0" smtClean="0"/>
              <a:t>Label</a:t>
            </a:r>
            <a:endParaRPr lang="en-US" sz="2000" dirty="0"/>
          </a:p>
        </p:txBody>
      </p:sp>
      <p:sp>
        <p:nvSpPr>
          <p:cNvPr id="14" name="TextBox 13"/>
          <p:cNvSpPr txBox="1"/>
          <p:nvPr/>
        </p:nvSpPr>
        <p:spPr>
          <a:xfrm>
            <a:off x="1837044" y="3135868"/>
            <a:ext cx="313044"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1837044" y="3733800"/>
            <a:ext cx="313044" cy="369332"/>
          </a:xfrm>
          <a:prstGeom prst="rect">
            <a:avLst/>
          </a:prstGeom>
          <a:noFill/>
        </p:spPr>
        <p:txBody>
          <a:bodyPr wrap="none" rtlCol="0">
            <a:spAutoFit/>
          </a:bodyPr>
          <a:lstStyle/>
          <a:p>
            <a:r>
              <a:rPr lang="en-US" dirty="0" smtClean="0"/>
              <a:t>0</a:t>
            </a:r>
            <a:endParaRPr lang="en-US" dirty="0"/>
          </a:p>
        </p:txBody>
      </p:sp>
      <p:sp>
        <p:nvSpPr>
          <p:cNvPr id="16" name="TextBox 15"/>
          <p:cNvSpPr txBox="1"/>
          <p:nvPr/>
        </p:nvSpPr>
        <p:spPr>
          <a:xfrm>
            <a:off x="1837044" y="4343400"/>
            <a:ext cx="313044" cy="369332"/>
          </a:xfrm>
          <a:prstGeom prst="rect">
            <a:avLst/>
          </a:prstGeom>
          <a:noFill/>
        </p:spPr>
        <p:txBody>
          <a:bodyPr wrap="none" rtlCol="0">
            <a:spAutoFit/>
          </a:bodyPr>
          <a:lstStyle/>
          <a:p>
            <a:r>
              <a:rPr lang="en-US" dirty="0" smtClean="0"/>
              <a:t>1</a:t>
            </a:r>
            <a:endParaRPr lang="en-US" dirty="0"/>
          </a:p>
        </p:txBody>
      </p:sp>
      <p:sp>
        <p:nvSpPr>
          <p:cNvPr id="17" name="TextBox 16"/>
          <p:cNvSpPr txBox="1"/>
          <p:nvPr/>
        </p:nvSpPr>
        <p:spPr>
          <a:xfrm>
            <a:off x="1837044" y="4964668"/>
            <a:ext cx="313044" cy="369332"/>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1828800" y="5562600"/>
            <a:ext cx="313044" cy="369332"/>
          </a:xfrm>
          <a:prstGeom prst="rect">
            <a:avLst/>
          </a:prstGeom>
          <a:noFill/>
        </p:spPr>
        <p:txBody>
          <a:bodyPr wrap="none" rtlCol="0">
            <a:spAutoFit/>
          </a:bodyPr>
          <a:lstStyle/>
          <a:p>
            <a:r>
              <a:rPr lang="en-US" dirty="0" smtClean="0"/>
              <a:t>0</a:t>
            </a:r>
            <a:endParaRPr lang="en-US" dirty="0"/>
          </a:p>
        </p:txBody>
      </p:sp>
      <p:sp>
        <p:nvSpPr>
          <p:cNvPr id="19" name="Right Arrow 18"/>
          <p:cNvSpPr/>
          <p:nvPr/>
        </p:nvSpPr>
        <p:spPr bwMode="auto">
          <a:xfrm>
            <a:off x="2667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0" name="TextBox 19"/>
          <p:cNvSpPr txBox="1"/>
          <p:nvPr/>
        </p:nvSpPr>
        <p:spPr>
          <a:xfrm>
            <a:off x="2438400" y="4724400"/>
            <a:ext cx="1124226" cy="707886"/>
          </a:xfrm>
          <a:prstGeom prst="rect">
            <a:avLst/>
          </a:prstGeom>
          <a:noFill/>
        </p:spPr>
        <p:txBody>
          <a:bodyPr wrap="none" rtlCol="0">
            <a:spAutoFit/>
          </a:bodyPr>
          <a:lstStyle/>
          <a:p>
            <a:r>
              <a:rPr lang="en-US" sz="2000" dirty="0" smtClean="0"/>
              <a:t>extract</a:t>
            </a:r>
          </a:p>
          <a:p>
            <a:r>
              <a:rPr lang="en-US" sz="2000" dirty="0" smtClean="0"/>
              <a:t>features</a:t>
            </a:r>
            <a:endParaRPr lang="en-US" sz="2000" dirty="0"/>
          </a:p>
        </p:txBody>
      </p:sp>
      <p:sp>
        <p:nvSpPr>
          <p:cNvPr id="21" name="TextBox 20"/>
          <p:cNvSpPr txBox="1"/>
          <p:nvPr/>
        </p:nvSpPr>
        <p:spPr>
          <a:xfrm>
            <a:off x="3657600" y="29189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2" name="TextBox 21"/>
          <p:cNvSpPr txBox="1"/>
          <p:nvPr/>
        </p:nvSpPr>
        <p:spPr>
          <a:xfrm>
            <a:off x="3657600" y="34523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3" name="TextBox 22"/>
          <p:cNvSpPr txBox="1"/>
          <p:nvPr/>
        </p:nvSpPr>
        <p:spPr>
          <a:xfrm>
            <a:off x="3657600" y="39857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4" name="TextBox 23"/>
          <p:cNvSpPr txBox="1"/>
          <p:nvPr/>
        </p:nvSpPr>
        <p:spPr>
          <a:xfrm>
            <a:off x="3657600" y="45953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5" name="TextBox 24"/>
          <p:cNvSpPr txBox="1"/>
          <p:nvPr/>
        </p:nvSpPr>
        <p:spPr>
          <a:xfrm>
            <a:off x="3661031" y="5193268"/>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6" name="Right Arrow 25"/>
          <p:cNvSpPr/>
          <p:nvPr/>
        </p:nvSpPr>
        <p:spPr bwMode="auto">
          <a:xfrm>
            <a:off x="63246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7" name="TextBox 26"/>
          <p:cNvSpPr txBox="1"/>
          <p:nvPr/>
        </p:nvSpPr>
        <p:spPr>
          <a:xfrm>
            <a:off x="3988383" y="2438400"/>
            <a:ext cx="1111402" cy="400110"/>
          </a:xfrm>
          <a:prstGeom prst="rect">
            <a:avLst/>
          </a:prstGeom>
          <a:noFill/>
        </p:spPr>
        <p:txBody>
          <a:bodyPr wrap="none" rtlCol="0">
            <a:spAutoFit/>
          </a:bodyPr>
          <a:lstStyle/>
          <a:p>
            <a:r>
              <a:rPr lang="en-US" sz="2000" dirty="0" smtClean="0"/>
              <a:t>features</a:t>
            </a:r>
            <a:endParaRPr lang="en-US" sz="2000" dirty="0"/>
          </a:p>
        </p:txBody>
      </p:sp>
      <p:sp>
        <p:nvSpPr>
          <p:cNvPr id="28" name="TextBox 27"/>
          <p:cNvSpPr txBox="1"/>
          <p:nvPr/>
        </p:nvSpPr>
        <p:spPr>
          <a:xfrm>
            <a:off x="5283783" y="2438400"/>
            <a:ext cx="812217" cy="400110"/>
          </a:xfrm>
          <a:prstGeom prst="rect">
            <a:avLst/>
          </a:prstGeom>
          <a:noFill/>
        </p:spPr>
        <p:txBody>
          <a:bodyPr wrap="none" rtlCol="0">
            <a:spAutoFit/>
          </a:bodyPr>
          <a:lstStyle/>
          <a:p>
            <a:r>
              <a:rPr lang="en-US" sz="2000" dirty="0" smtClean="0"/>
              <a:t>Label</a:t>
            </a:r>
            <a:endParaRPr lang="en-US" sz="2000" dirty="0"/>
          </a:p>
        </p:txBody>
      </p:sp>
      <p:sp>
        <p:nvSpPr>
          <p:cNvPr id="29" name="TextBox 28"/>
          <p:cNvSpPr txBox="1"/>
          <p:nvPr/>
        </p:nvSpPr>
        <p:spPr>
          <a:xfrm>
            <a:off x="5554356" y="2918936"/>
            <a:ext cx="313044" cy="369332"/>
          </a:xfrm>
          <a:prstGeom prst="rect">
            <a:avLst/>
          </a:prstGeom>
          <a:noFill/>
        </p:spPr>
        <p:txBody>
          <a:bodyPr wrap="none" rtlCol="0">
            <a:spAutoFit/>
          </a:bodyPr>
          <a:lstStyle/>
          <a:p>
            <a:r>
              <a:rPr lang="en-US" dirty="0" smtClean="0"/>
              <a:t>0</a:t>
            </a:r>
            <a:endParaRPr lang="en-US" dirty="0"/>
          </a:p>
        </p:txBody>
      </p:sp>
      <p:sp>
        <p:nvSpPr>
          <p:cNvPr id="30" name="TextBox 29"/>
          <p:cNvSpPr txBox="1"/>
          <p:nvPr/>
        </p:nvSpPr>
        <p:spPr>
          <a:xfrm>
            <a:off x="5554356" y="3429000"/>
            <a:ext cx="313044" cy="369332"/>
          </a:xfrm>
          <a:prstGeom prst="rect">
            <a:avLst/>
          </a:prstGeom>
          <a:noFill/>
        </p:spPr>
        <p:txBody>
          <a:bodyPr wrap="none" rtlCol="0">
            <a:spAutoFit/>
          </a:bodyPr>
          <a:lstStyle/>
          <a:p>
            <a:r>
              <a:rPr lang="en-US" dirty="0" smtClean="0"/>
              <a:t>0</a:t>
            </a:r>
            <a:endParaRPr lang="en-US" dirty="0"/>
          </a:p>
        </p:txBody>
      </p:sp>
      <p:sp>
        <p:nvSpPr>
          <p:cNvPr id="31" name="TextBox 30"/>
          <p:cNvSpPr txBox="1"/>
          <p:nvPr/>
        </p:nvSpPr>
        <p:spPr>
          <a:xfrm>
            <a:off x="5554356" y="3962400"/>
            <a:ext cx="313044" cy="369332"/>
          </a:xfrm>
          <a:prstGeom prst="rect">
            <a:avLst/>
          </a:prstGeom>
          <a:noFill/>
        </p:spPr>
        <p:txBody>
          <a:bodyPr wrap="none" rtlCol="0">
            <a:spAutoFit/>
          </a:bodyPr>
          <a:lstStyle/>
          <a:p>
            <a:r>
              <a:rPr lang="en-US" dirty="0" smtClean="0"/>
              <a:t>1</a:t>
            </a:r>
            <a:endParaRPr lang="en-US" dirty="0"/>
          </a:p>
        </p:txBody>
      </p:sp>
      <p:sp>
        <p:nvSpPr>
          <p:cNvPr id="32" name="TextBox 31"/>
          <p:cNvSpPr txBox="1"/>
          <p:nvPr/>
        </p:nvSpPr>
        <p:spPr>
          <a:xfrm>
            <a:off x="5562600" y="4648200"/>
            <a:ext cx="313044" cy="369332"/>
          </a:xfrm>
          <a:prstGeom prst="rect">
            <a:avLst/>
          </a:prstGeom>
          <a:noFill/>
        </p:spPr>
        <p:txBody>
          <a:bodyPr wrap="none" rtlCol="0">
            <a:spAutoFit/>
          </a:bodyPr>
          <a:lstStyle/>
          <a:p>
            <a:r>
              <a:rPr lang="en-US" dirty="0" smtClean="0"/>
              <a:t>1</a:t>
            </a:r>
            <a:endParaRPr lang="en-US" dirty="0"/>
          </a:p>
        </p:txBody>
      </p:sp>
      <p:sp>
        <p:nvSpPr>
          <p:cNvPr id="33" name="TextBox 32"/>
          <p:cNvSpPr txBox="1"/>
          <p:nvPr/>
        </p:nvSpPr>
        <p:spPr>
          <a:xfrm>
            <a:off x="5562600" y="5257800"/>
            <a:ext cx="313044"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6019800" y="4572000"/>
            <a:ext cx="1282347" cy="1015663"/>
          </a:xfrm>
          <a:prstGeom prst="rect">
            <a:avLst/>
          </a:prstGeom>
          <a:noFill/>
        </p:spPr>
        <p:txBody>
          <a:bodyPr wrap="none" rtlCol="0">
            <a:spAutoFit/>
          </a:bodyPr>
          <a:lstStyle/>
          <a:p>
            <a:r>
              <a:rPr lang="en-US" sz="2000" dirty="0" smtClean="0"/>
              <a:t>train a </a:t>
            </a:r>
          </a:p>
          <a:p>
            <a:r>
              <a:rPr lang="en-US" sz="2000" dirty="0" smtClean="0"/>
              <a:t>predictive</a:t>
            </a:r>
          </a:p>
          <a:p>
            <a:r>
              <a:rPr lang="en-US" sz="2000" dirty="0" smtClean="0"/>
              <a:t>model</a:t>
            </a:r>
            <a:endParaRPr lang="en-US" sz="2000" dirty="0"/>
          </a:p>
        </p:txBody>
      </p:sp>
      <p:grpSp>
        <p:nvGrpSpPr>
          <p:cNvPr id="38" name="Group 37"/>
          <p:cNvGrpSpPr/>
          <p:nvPr/>
        </p:nvGrpSpPr>
        <p:grpSpPr>
          <a:xfrm>
            <a:off x="7391400" y="35052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based:</a:t>
            </a:r>
            <a:br>
              <a:rPr lang="en-US" dirty="0" smtClean="0"/>
            </a:br>
            <a:r>
              <a:rPr lang="en-US" dirty="0" smtClean="0"/>
              <a:t>Binary classifier setup</a:t>
            </a:r>
            <a:endParaRPr lang="en-US" dirty="0"/>
          </a:p>
        </p:txBody>
      </p:sp>
      <p:sp>
        <p:nvSpPr>
          <p:cNvPr id="5" name="TextBox 4"/>
          <p:cNvSpPr txBox="1"/>
          <p:nvPr/>
        </p:nvSpPr>
        <p:spPr>
          <a:xfrm>
            <a:off x="152400" y="1828800"/>
            <a:ext cx="5867400" cy="584776"/>
          </a:xfrm>
          <a:prstGeom prst="rect">
            <a:avLst/>
          </a:prstGeom>
          <a:noFill/>
        </p:spPr>
        <p:txBody>
          <a:bodyPr wrap="square" rtlCol="0">
            <a:spAutoFit/>
          </a:bodyPr>
          <a:lstStyle/>
          <a:p>
            <a:r>
              <a:rPr lang="en-US" sz="3200" dirty="0" smtClean="0">
                <a:solidFill>
                  <a:srgbClr val="0000FF"/>
                </a:solidFill>
              </a:rPr>
              <a:t>Testing or classification phase</a:t>
            </a:r>
            <a:endParaRPr lang="en-US" sz="3200" dirty="0">
              <a:solidFill>
                <a:srgbClr val="0000FF"/>
              </a:solidFill>
            </a:endParaRPr>
          </a:p>
        </p:txBody>
      </p:sp>
      <p:sp>
        <p:nvSpPr>
          <p:cNvPr id="6" name="TextBox 5"/>
          <p:cNvSpPr txBox="1"/>
          <p:nvPr/>
        </p:nvSpPr>
        <p:spPr>
          <a:xfrm>
            <a:off x="304800" y="2438400"/>
            <a:ext cx="1268196" cy="400110"/>
          </a:xfrm>
          <a:prstGeom prst="rect">
            <a:avLst/>
          </a:prstGeom>
          <a:noFill/>
        </p:spPr>
        <p:txBody>
          <a:bodyPr wrap="none" rtlCol="0">
            <a:spAutoFit/>
          </a:bodyPr>
          <a:lstStyle/>
          <a:p>
            <a:r>
              <a:rPr lang="en-US" sz="2000" dirty="0" smtClean="0"/>
              <a:t>Raw data</a:t>
            </a:r>
            <a:endParaRPr lang="en-US" sz="2000" dirty="0"/>
          </a:p>
        </p:txBody>
      </p:sp>
      <p:sp>
        <p:nvSpPr>
          <p:cNvPr id="8" name="Rectangle 7"/>
          <p:cNvSpPr/>
          <p:nvPr/>
        </p:nvSpPr>
        <p:spPr bwMode="auto">
          <a:xfrm>
            <a:off x="838200" y="31242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838200" y="37338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838200" y="43434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838200" y="49530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838200" y="55626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9" name="Right Arrow 18"/>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0" name="TextBox 19"/>
          <p:cNvSpPr txBox="1"/>
          <p:nvPr/>
        </p:nvSpPr>
        <p:spPr>
          <a:xfrm>
            <a:off x="1676400" y="4724400"/>
            <a:ext cx="1124226" cy="707886"/>
          </a:xfrm>
          <a:prstGeom prst="rect">
            <a:avLst/>
          </a:prstGeom>
          <a:noFill/>
        </p:spPr>
        <p:txBody>
          <a:bodyPr wrap="none" rtlCol="0">
            <a:spAutoFit/>
          </a:bodyPr>
          <a:lstStyle/>
          <a:p>
            <a:r>
              <a:rPr lang="en-US" sz="2000" dirty="0" smtClean="0"/>
              <a:t>extract</a:t>
            </a:r>
          </a:p>
          <a:p>
            <a:r>
              <a:rPr lang="en-US" sz="2000" dirty="0" smtClean="0"/>
              <a:t>features</a:t>
            </a:r>
            <a:endParaRPr lang="en-US" sz="2000" dirty="0"/>
          </a:p>
        </p:txBody>
      </p:sp>
      <p:sp>
        <p:nvSpPr>
          <p:cNvPr id="21" name="TextBox 20"/>
          <p:cNvSpPr txBox="1"/>
          <p:nvPr/>
        </p:nvSpPr>
        <p:spPr>
          <a:xfrm>
            <a:off x="2743200" y="30713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2" name="TextBox 21"/>
          <p:cNvSpPr txBox="1"/>
          <p:nvPr/>
        </p:nvSpPr>
        <p:spPr>
          <a:xfrm>
            <a:off x="2743200" y="36047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3" name="TextBox 22"/>
          <p:cNvSpPr txBox="1"/>
          <p:nvPr/>
        </p:nvSpPr>
        <p:spPr>
          <a:xfrm>
            <a:off x="2743200" y="41381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4" name="TextBox 23"/>
          <p:cNvSpPr txBox="1"/>
          <p:nvPr/>
        </p:nvSpPr>
        <p:spPr>
          <a:xfrm>
            <a:off x="2743200" y="47477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5" name="TextBox 24"/>
          <p:cNvSpPr txBox="1"/>
          <p:nvPr/>
        </p:nvSpPr>
        <p:spPr>
          <a:xfrm>
            <a:off x="2746631" y="5345668"/>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6" name="Right Arrow 25"/>
          <p:cNvSpPr/>
          <p:nvPr/>
        </p:nvSpPr>
        <p:spPr bwMode="auto">
          <a:xfrm>
            <a:off x="46482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7" name="TextBox 26"/>
          <p:cNvSpPr txBox="1"/>
          <p:nvPr/>
        </p:nvSpPr>
        <p:spPr>
          <a:xfrm>
            <a:off x="3073983" y="2590800"/>
            <a:ext cx="1111402" cy="400110"/>
          </a:xfrm>
          <a:prstGeom prst="rect">
            <a:avLst/>
          </a:prstGeom>
          <a:noFill/>
        </p:spPr>
        <p:txBody>
          <a:bodyPr wrap="none" rtlCol="0">
            <a:spAutoFit/>
          </a:bodyPr>
          <a:lstStyle/>
          <a:p>
            <a:r>
              <a:rPr lang="en-US" sz="2000" dirty="0" smtClean="0"/>
              <a:t>features</a:t>
            </a:r>
            <a:endParaRPr lang="en-US" sz="2000" dirty="0"/>
          </a:p>
        </p:txBody>
      </p:sp>
      <p:sp>
        <p:nvSpPr>
          <p:cNvPr id="34" name="TextBox 33"/>
          <p:cNvSpPr txBox="1"/>
          <p:nvPr/>
        </p:nvSpPr>
        <p:spPr>
          <a:xfrm>
            <a:off x="4495800" y="4953000"/>
            <a:ext cx="1154357" cy="707886"/>
          </a:xfrm>
          <a:prstGeom prst="rect">
            <a:avLst/>
          </a:prstGeom>
          <a:noFill/>
        </p:spPr>
        <p:txBody>
          <a:bodyPr wrap="none" rtlCol="0">
            <a:spAutoFit/>
          </a:bodyPr>
          <a:lstStyle/>
          <a:p>
            <a:r>
              <a:rPr lang="en-US" sz="2000" dirty="0" smtClean="0"/>
              <a:t>predict</a:t>
            </a:r>
          </a:p>
          <a:p>
            <a:r>
              <a:rPr lang="en-US" sz="2000" dirty="0" smtClean="0"/>
              <a:t>the label</a:t>
            </a:r>
          </a:p>
        </p:txBody>
      </p:sp>
      <p:grpSp>
        <p:nvGrpSpPr>
          <p:cNvPr id="3" name="Group 37"/>
          <p:cNvGrpSpPr/>
          <p:nvPr/>
        </p:nvGrpSpPr>
        <p:grpSpPr>
          <a:xfrm>
            <a:off x="5486400" y="35814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35" name="TextBox 34"/>
          <p:cNvSpPr txBox="1"/>
          <p:nvPr/>
        </p:nvSpPr>
        <p:spPr>
          <a:xfrm>
            <a:off x="7696200" y="2514600"/>
            <a:ext cx="854796" cy="400110"/>
          </a:xfrm>
          <a:prstGeom prst="rect">
            <a:avLst/>
          </a:prstGeom>
          <a:noFill/>
        </p:spPr>
        <p:txBody>
          <a:bodyPr wrap="none" rtlCol="0">
            <a:spAutoFit/>
          </a:bodyPr>
          <a:lstStyle/>
          <a:p>
            <a:r>
              <a:rPr lang="en-US" sz="2000" dirty="0" smtClean="0"/>
              <a:t>labels</a:t>
            </a:r>
            <a:endParaRPr lang="en-US" sz="2000" dirty="0"/>
          </a:p>
        </p:txBody>
      </p:sp>
      <p:sp>
        <p:nvSpPr>
          <p:cNvPr id="43" name="TextBox 42"/>
          <p:cNvSpPr txBox="1"/>
          <p:nvPr/>
        </p:nvSpPr>
        <p:spPr>
          <a:xfrm>
            <a:off x="7924800" y="2995136"/>
            <a:ext cx="313044" cy="369332"/>
          </a:xfrm>
          <a:prstGeom prst="rect">
            <a:avLst/>
          </a:prstGeom>
          <a:noFill/>
        </p:spPr>
        <p:txBody>
          <a:bodyPr wrap="none" rtlCol="0">
            <a:spAutoFit/>
          </a:bodyPr>
          <a:lstStyle/>
          <a:p>
            <a:r>
              <a:rPr lang="en-US" dirty="0" smtClean="0"/>
              <a:t>1</a:t>
            </a:r>
            <a:endParaRPr lang="en-US" dirty="0"/>
          </a:p>
        </p:txBody>
      </p:sp>
      <p:sp>
        <p:nvSpPr>
          <p:cNvPr id="44" name="TextBox 43"/>
          <p:cNvSpPr txBox="1"/>
          <p:nvPr/>
        </p:nvSpPr>
        <p:spPr>
          <a:xfrm>
            <a:off x="7924800" y="3505200"/>
            <a:ext cx="313044" cy="369332"/>
          </a:xfrm>
          <a:prstGeom prst="rect">
            <a:avLst/>
          </a:prstGeom>
          <a:noFill/>
        </p:spPr>
        <p:txBody>
          <a:bodyPr wrap="none" rtlCol="0">
            <a:spAutoFit/>
          </a:bodyPr>
          <a:lstStyle/>
          <a:p>
            <a:r>
              <a:rPr lang="en-US" dirty="0" smtClean="0"/>
              <a:t>0</a:t>
            </a:r>
            <a:endParaRPr lang="en-US" dirty="0"/>
          </a:p>
        </p:txBody>
      </p:sp>
      <p:sp>
        <p:nvSpPr>
          <p:cNvPr id="45" name="TextBox 44"/>
          <p:cNvSpPr txBox="1"/>
          <p:nvPr/>
        </p:nvSpPr>
        <p:spPr>
          <a:xfrm>
            <a:off x="7924800" y="4038600"/>
            <a:ext cx="313044" cy="369332"/>
          </a:xfrm>
          <a:prstGeom prst="rect">
            <a:avLst/>
          </a:prstGeom>
          <a:noFill/>
        </p:spPr>
        <p:txBody>
          <a:bodyPr wrap="none" rtlCol="0">
            <a:spAutoFit/>
          </a:bodyPr>
          <a:lstStyle/>
          <a:p>
            <a:r>
              <a:rPr lang="en-US" dirty="0" smtClean="0"/>
              <a:t>0</a:t>
            </a:r>
            <a:endParaRPr lang="en-US" dirty="0"/>
          </a:p>
        </p:txBody>
      </p:sp>
      <p:sp>
        <p:nvSpPr>
          <p:cNvPr id="46" name="TextBox 45"/>
          <p:cNvSpPr txBox="1"/>
          <p:nvPr/>
        </p:nvSpPr>
        <p:spPr>
          <a:xfrm>
            <a:off x="7933044" y="4648200"/>
            <a:ext cx="313044" cy="369332"/>
          </a:xfrm>
          <a:prstGeom prst="rect">
            <a:avLst/>
          </a:prstGeom>
          <a:noFill/>
        </p:spPr>
        <p:txBody>
          <a:bodyPr wrap="none" rtlCol="0">
            <a:spAutoFit/>
          </a:bodyPr>
          <a:lstStyle/>
          <a:p>
            <a:r>
              <a:rPr lang="en-US" dirty="0" smtClean="0"/>
              <a:t>1</a:t>
            </a:r>
            <a:endParaRPr lang="en-US" dirty="0"/>
          </a:p>
        </p:txBody>
      </p:sp>
      <p:sp>
        <p:nvSpPr>
          <p:cNvPr id="47" name="TextBox 46"/>
          <p:cNvSpPr txBox="1"/>
          <p:nvPr/>
        </p:nvSpPr>
        <p:spPr>
          <a:xfrm>
            <a:off x="7933044" y="5257800"/>
            <a:ext cx="313044" cy="369332"/>
          </a:xfrm>
          <a:prstGeom prst="rect">
            <a:avLst/>
          </a:prstGeom>
          <a:noFill/>
        </p:spPr>
        <p:txBody>
          <a:bodyPr wrap="none" rtlCol="0">
            <a:spAutoFit/>
          </a:bodyPr>
          <a:lstStyle/>
          <a:p>
            <a:r>
              <a:rPr lang="en-US" dirty="0" smtClean="0"/>
              <a:t>0</a:t>
            </a:r>
            <a:endParaRPr lang="en-US" dirty="0"/>
          </a:p>
        </p:txBody>
      </p:sp>
      <p:sp>
        <p:nvSpPr>
          <p:cNvPr id="48" name="Right Arrow 47"/>
          <p:cNvSpPr/>
          <p:nvPr/>
        </p:nvSpPr>
        <p:spPr bwMode="auto">
          <a:xfrm>
            <a:off x="70866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Feature based</a:t>
            </a:r>
            <a:endParaRPr lang="en-US" dirty="0"/>
          </a:p>
        </p:txBody>
      </p:sp>
      <p:sp>
        <p:nvSpPr>
          <p:cNvPr id="37891" name="Rectangle 3"/>
          <p:cNvSpPr>
            <a:spLocks noGrp="1" noChangeArrowheads="1"/>
          </p:cNvSpPr>
          <p:nvPr>
            <p:ph type="body" sz="half" idx="1"/>
          </p:nvPr>
        </p:nvSpPr>
        <p:spPr>
          <a:xfrm>
            <a:off x="685800" y="1752600"/>
            <a:ext cx="7543800" cy="533400"/>
          </a:xfrm>
        </p:spPr>
        <p:txBody>
          <a:bodyPr/>
          <a:lstStyle/>
          <a:p>
            <a:r>
              <a:rPr lang="en-US" sz="2400" dirty="0" smtClean="0"/>
              <a:t>Learn a “boundary” classifier</a:t>
            </a:r>
          </a:p>
        </p:txBody>
      </p:sp>
      <p:grpSp>
        <p:nvGrpSpPr>
          <p:cNvPr id="53" name="Group 52"/>
          <p:cNvGrpSpPr/>
          <p:nvPr/>
        </p:nvGrpSpPr>
        <p:grpSpPr>
          <a:xfrm>
            <a:off x="533400" y="2743200"/>
            <a:ext cx="8402308" cy="3810000"/>
            <a:chOff x="533400" y="2743200"/>
            <a:chExt cx="8402308" cy="3810000"/>
          </a:xfrm>
        </p:grpSpPr>
        <p:sp>
          <p:nvSpPr>
            <p:cNvPr id="32" name="Rectangle 31"/>
            <p:cNvSpPr/>
            <p:nvPr/>
          </p:nvSpPr>
          <p:spPr bwMode="auto">
            <a:xfrm>
              <a:off x="533400" y="2895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5334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5334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533400" y="3810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5334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5334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533400" y="4724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5334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5334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5334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743200" y="3581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743200" y="37338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7432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743200" y="4495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7432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743200" y="4343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447800" y="32766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962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0" name="TextBox 29"/>
            <p:cNvSpPr txBox="1"/>
            <p:nvPr/>
          </p:nvSpPr>
          <p:spPr>
            <a:xfrm>
              <a:off x="4724400" y="2743200"/>
              <a:ext cx="2237699" cy="646331"/>
            </a:xfrm>
            <a:prstGeom prst="rect">
              <a:avLst/>
            </a:prstGeom>
            <a:noFill/>
          </p:spPr>
          <p:txBody>
            <a:bodyPr wrap="none" rtlCol="0">
              <a:spAutoFit/>
            </a:bodyPr>
            <a:lstStyle/>
            <a:p>
              <a:r>
                <a:rPr lang="en-US" dirty="0" smtClean="0"/>
                <a:t>extract features</a:t>
              </a:r>
            </a:p>
            <a:p>
              <a:r>
                <a:rPr lang="en-US" dirty="0" smtClean="0"/>
                <a:t>from each boundary</a:t>
              </a:r>
              <a:endParaRPr lang="en-US" dirty="0"/>
            </a:p>
          </p:txBody>
        </p:sp>
        <p:sp>
          <p:nvSpPr>
            <p:cNvPr id="31" name="TextBox 30"/>
            <p:cNvSpPr txBox="1"/>
            <p:nvPr/>
          </p:nvSpPr>
          <p:spPr>
            <a:xfrm>
              <a:off x="4876800" y="3974068"/>
              <a:ext cx="1655697" cy="369332"/>
            </a:xfrm>
            <a:prstGeom prst="rect">
              <a:avLst/>
            </a:prstGeom>
            <a:noFill/>
          </p:spPr>
          <p:txBody>
            <a:bodyPr wrap="none" rtlCol="0">
              <a:spAutoFit/>
            </a:bodyPr>
            <a:lstStyle/>
            <a:p>
              <a:r>
                <a:rPr lang="en-US" dirty="0" smtClean="0"/>
                <a:t>[f</a:t>
              </a:r>
              <a:r>
                <a:rPr lang="en-US" baseline="-25000" dirty="0" smtClean="0"/>
                <a:t>1</a:t>
              </a:r>
              <a:r>
                <a:rPr lang="en-US" dirty="0" smtClean="0"/>
                <a:t>, f</a:t>
              </a:r>
              <a:r>
                <a:rPr lang="en-US" baseline="-25000" dirty="0" smtClean="0"/>
                <a:t>2</a:t>
              </a:r>
              <a:r>
                <a:rPr lang="en-US" dirty="0" smtClean="0"/>
                <a:t>, f</a:t>
              </a:r>
              <a:r>
                <a:rPr lang="en-US" baseline="-25000" dirty="0" smtClean="0"/>
                <a:t>3</a:t>
              </a:r>
              <a:r>
                <a:rPr lang="en-US" dirty="0" smtClean="0"/>
                <a:t>, …, f</a:t>
              </a:r>
              <a:r>
                <a:rPr lang="en-US" baseline="-25000" dirty="0" smtClean="0"/>
                <a:t>n</a:t>
              </a:r>
              <a:r>
                <a:rPr lang="en-US" dirty="0" smtClean="0"/>
                <a:t>]</a:t>
              </a:r>
              <a:endParaRPr lang="en-US" dirty="0"/>
            </a:p>
          </p:txBody>
        </p:sp>
        <p:grpSp>
          <p:nvGrpSpPr>
            <p:cNvPr id="49" name="Group 37"/>
            <p:cNvGrpSpPr/>
            <p:nvPr/>
          </p:nvGrpSpPr>
          <p:grpSpPr>
            <a:xfrm>
              <a:off x="5105400" y="5181600"/>
              <a:ext cx="1371600" cy="1371600"/>
              <a:chOff x="7391400" y="3505200"/>
              <a:chExt cx="1371600" cy="1371600"/>
            </a:xfrm>
          </p:grpSpPr>
          <p:sp>
            <p:nvSpPr>
              <p:cNvPr id="51" name="Rounded Rectangle 50"/>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TextBox 58"/>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60" name="Right Arrow 59"/>
            <p:cNvSpPr/>
            <p:nvPr/>
          </p:nvSpPr>
          <p:spPr bwMode="auto">
            <a:xfrm rot="5400000">
              <a:off x="5448300" y="43815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ight Arrow 60"/>
            <p:cNvSpPr/>
            <p:nvPr/>
          </p:nvSpPr>
          <p:spPr bwMode="auto">
            <a:xfrm>
              <a:off x="6781800" y="54102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TextBox 61"/>
            <p:cNvSpPr txBox="1"/>
            <p:nvPr/>
          </p:nvSpPr>
          <p:spPr>
            <a:xfrm>
              <a:off x="7467600" y="5257800"/>
              <a:ext cx="1468108" cy="923330"/>
            </a:xfrm>
            <a:prstGeom prst="rect">
              <a:avLst/>
            </a:prstGeom>
            <a:noFill/>
          </p:spPr>
          <p:txBody>
            <a:bodyPr wrap="none" rtlCol="0">
              <a:spAutoFit/>
            </a:bodyPr>
            <a:lstStyle/>
            <a:p>
              <a:pPr algn="ctr"/>
              <a:r>
                <a:rPr lang="en-US" dirty="0" smtClean="0"/>
                <a:t>boundary</a:t>
              </a:r>
            </a:p>
            <a:p>
              <a:pPr algn="ctr"/>
              <a:r>
                <a:rPr lang="en-US" dirty="0" smtClean="0"/>
                <a:t>or </a:t>
              </a:r>
            </a:p>
            <a:p>
              <a:pPr algn="ctr"/>
              <a:r>
                <a:rPr lang="en-US" dirty="0" smtClean="0"/>
                <a:t>no boundary</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Features?</a:t>
            </a:r>
            <a:endParaRPr lang="en-US" dirty="0"/>
          </a:p>
        </p:txBody>
      </p:sp>
      <p:sp>
        <p:nvSpPr>
          <p:cNvPr id="40963" name="Rectangle 3"/>
          <p:cNvSpPr>
            <a:spLocks noGrp="1" noChangeArrowheads="1"/>
          </p:cNvSpPr>
          <p:nvPr>
            <p:ph type="body" idx="1"/>
          </p:nvPr>
        </p:nvSpPr>
        <p:spPr>
          <a:xfrm>
            <a:off x="304800" y="1752600"/>
            <a:ext cx="8686800" cy="4419600"/>
          </a:xfrm>
        </p:spPr>
        <p:txBody>
          <a:bodyPr/>
          <a:lstStyle/>
          <a:p>
            <a:r>
              <a:rPr lang="en-US" sz="2000" dirty="0" smtClean="0"/>
              <a:t>What types of things would be indicative of a shift in topic (or alternatively of staying within a topic)?</a:t>
            </a:r>
          </a:p>
          <a:p>
            <a:endParaRPr lang="en-US" sz="2000" dirty="0" smtClean="0"/>
          </a:p>
          <a:p>
            <a:r>
              <a:rPr lang="en-US" sz="2000" dirty="0" smtClean="0"/>
              <a:t>Particular words</a:t>
            </a:r>
          </a:p>
          <a:p>
            <a:pPr lvl="1"/>
            <a:r>
              <a:rPr lang="en-US" sz="1800" dirty="0" smtClean="0"/>
              <a:t>Word groups (e.g. synonyms)</a:t>
            </a:r>
          </a:p>
          <a:p>
            <a:r>
              <a:rPr lang="en-US" sz="2000" dirty="0" smtClean="0"/>
              <a:t>Pronouns within 5 words from beginning</a:t>
            </a:r>
          </a:p>
          <a:p>
            <a:r>
              <a:rPr lang="en-US" sz="2000" dirty="0" smtClean="0"/>
              <a:t>Lexical chain features</a:t>
            </a:r>
          </a:p>
          <a:p>
            <a:r>
              <a:rPr lang="en-US" sz="2000" dirty="0" smtClean="0"/>
              <a:t>Part of a conversation?</a:t>
            </a:r>
          </a:p>
          <a:p>
            <a:r>
              <a:rPr lang="en-US" sz="2000" dirty="0" smtClean="0"/>
              <a:t>Number </a:t>
            </a:r>
            <a:r>
              <a:rPr lang="en-US" sz="2000" dirty="0"/>
              <a:t>of named entities</a:t>
            </a:r>
          </a:p>
          <a:p>
            <a:r>
              <a:rPr lang="en-US" sz="2000" dirty="0"/>
              <a:t>Number of synonyms to the right and left</a:t>
            </a:r>
            <a:endParaRPr lang="en-US" sz="2000" dirty="0" smtClean="0"/>
          </a:p>
          <a:p>
            <a:r>
              <a:rPr lang="en-US" sz="2000" dirty="0" smtClean="0"/>
              <a:t>Full name</a:t>
            </a:r>
          </a:p>
          <a:p>
            <a:r>
              <a:rPr lang="en-US" sz="2000" dirty="0" smtClean="0"/>
              <a:t>numbers</a:t>
            </a:r>
          </a:p>
          <a:p>
            <a:r>
              <a:rPr lang="en-US" sz="2000" dirty="0" smtClean="0"/>
              <a:t>…</a:t>
            </a:r>
          </a:p>
          <a:p>
            <a:pPr lvl="1"/>
            <a:endParaRPr lang="en-US" sz="1600" dirty="0" smtClean="0"/>
          </a:p>
          <a:p>
            <a:pPr lvl="1"/>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5" name="TextBox 4"/>
          <p:cNvSpPr txBox="1"/>
          <p:nvPr/>
        </p:nvSpPr>
        <p:spPr>
          <a:xfrm>
            <a:off x="152400" y="1752601"/>
            <a:ext cx="1295400" cy="584776"/>
          </a:xfrm>
          <a:prstGeom prst="rect">
            <a:avLst/>
          </a:prstGeom>
          <a:noFill/>
        </p:spPr>
        <p:txBody>
          <a:bodyPr wrap="square" rtlCol="0">
            <a:spAutoFit/>
          </a:bodyPr>
          <a:lstStyle/>
          <a:p>
            <a:r>
              <a:rPr lang="en-US" sz="3200" dirty="0" smtClean="0">
                <a:solidFill>
                  <a:srgbClr val="0000FF"/>
                </a:solidFill>
              </a:rPr>
              <a:t>Setup</a:t>
            </a:r>
          </a:p>
        </p:txBody>
      </p:sp>
      <p:sp>
        <p:nvSpPr>
          <p:cNvPr id="6" name="TextBox 5"/>
          <p:cNvSpPr txBox="1"/>
          <p:nvPr/>
        </p:nvSpPr>
        <p:spPr>
          <a:xfrm>
            <a:off x="381000" y="2514600"/>
            <a:ext cx="683851" cy="400110"/>
          </a:xfrm>
          <a:prstGeom prst="rect">
            <a:avLst/>
          </a:prstGeom>
          <a:noFill/>
        </p:spPr>
        <p:txBody>
          <a:bodyPr wrap="none" rtlCol="0">
            <a:spAutoFit/>
          </a:bodyPr>
          <a:lstStyle/>
          <a:p>
            <a:r>
              <a:rPr lang="en-US" sz="2000" dirty="0" smtClean="0"/>
              <a:t>data</a:t>
            </a:r>
            <a:endParaRPr lang="en-US" sz="2000" dirty="0"/>
          </a:p>
        </p:txBody>
      </p:sp>
      <p:sp>
        <p:nvSpPr>
          <p:cNvPr id="7" name="Rectangle 6"/>
          <p:cNvSpPr/>
          <p:nvPr/>
        </p:nvSpPr>
        <p:spPr bwMode="auto">
          <a:xfrm>
            <a:off x="533400" y="3200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8" name="Rectangle 7"/>
          <p:cNvSpPr/>
          <p:nvPr/>
        </p:nvSpPr>
        <p:spPr bwMode="auto">
          <a:xfrm>
            <a:off x="533400" y="3810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533400" y="44196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533400" y="50292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533400" y="5638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TextBox 11"/>
          <p:cNvSpPr txBox="1"/>
          <p:nvPr/>
        </p:nvSpPr>
        <p:spPr>
          <a:xfrm>
            <a:off x="1295400" y="2514600"/>
            <a:ext cx="812217" cy="400110"/>
          </a:xfrm>
          <a:prstGeom prst="rect">
            <a:avLst/>
          </a:prstGeom>
          <a:noFill/>
        </p:spPr>
        <p:txBody>
          <a:bodyPr wrap="none" rtlCol="0">
            <a:spAutoFit/>
          </a:bodyPr>
          <a:lstStyle/>
          <a:p>
            <a:r>
              <a:rPr lang="en-US" sz="2000" dirty="0" smtClean="0"/>
              <a:t>Label</a:t>
            </a:r>
            <a:endParaRPr lang="en-US" sz="2000" dirty="0"/>
          </a:p>
        </p:txBody>
      </p:sp>
      <p:sp>
        <p:nvSpPr>
          <p:cNvPr id="13" name="TextBox 12"/>
          <p:cNvSpPr txBox="1"/>
          <p:nvPr/>
        </p:nvSpPr>
        <p:spPr>
          <a:xfrm>
            <a:off x="1532244" y="3212068"/>
            <a:ext cx="313044" cy="369332"/>
          </a:xfrm>
          <a:prstGeom prst="rect">
            <a:avLst/>
          </a:prstGeom>
          <a:noFill/>
        </p:spPr>
        <p:txBody>
          <a:bodyPr wrap="none" rtlCol="0">
            <a:spAutoFit/>
          </a:bodyPr>
          <a:lstStyle/>
          <a:p>
            <a:r>
              <a:rPr lang="en-US" dirty="0" smtClean="0"/>
              <a:t>0</a:t>
            </a:r>
            <a:endParaRPr lang="en-US" dirty="0"/>
          </a:p>
        </p:txBody>
      </p:sp>
      <p:sp>
        <p:nvSpPr>
          <p:cNvPr id="14" name="TextBox 13"/>
          <p:cNvSpPr txBox="1"/>
          <p:nvPr/>
        </p:nvSpPr>
        <p:spPr>
          <a:xfrm>
            <a:off x="1532244" y="3810000"/>
            <a:ext cx="313044"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1532244" y="4419600"/>
            <a:ext cx="313044" cy="369332"/>
          </a:xfrm>
          <a:prstGeom prst="rect">
            <a:avLst/>
          </a:prstGeom>
          <a:noFill/>
        </p:spPr>
        <p:txBody>
          <a:bodyPr wrap="none" rtlCol="0">
            <a:spAutoFit/>
          </a:bodyPr>
          <a:lstStyle/>
          <a:p>
            <a:r>
              <a:rPr lang="en-US" dirty="0" smtClean="0"/>
              <a:t>1</a:t>
            </a:r>
            <a:endParaRPr lang="en-US" dirty="0"/>
          </a:p>
        </p:txBody>
      </p:sp>
      <p:sp>
        <p:nvSpPr>
          <p:cNvPr id="16" name="TextBox 15"/>
          <p:cNvSpPr txBox="1"/>
          <p:nvPr/>
        </p:nvSpPr>
        <p:spPr>
          <a:xfrm>
            <a:off x="1532244" y="5040868"/>
            <a:ext cx="313044" cy="369332"/>
          </a:xfrm>
          <a:prstGeom prst="rect">
            <a:avLst/>
          </a:prstGeom>
          <a:noFill/>
        </p:spPr>
        <p:txBody>
          <a:bodyPr wrap="none" rtlCol="0">
            <a:spAutoFit/>
          </a:bodyPr>
          <a:lstStyle/>
          <a:p>
            <a:r>
              <a:rPr lang="en-US" dirty="0" smtClean="0"/>
              <a:t>1</a:t>
            </a:r>
            <a:endParaRPr lang="en-US" dirty="0"/>
          </a:p>
        </p:txBody>
      </p:sp>
      <p:sp>
        <p:nvSpPr>
          <p:cNvPr id="17" name="TextBox 16"/>
          <p:cNvSpPr txBox="1"/>
          <p:nvPr/>
        </p:nvSpPr>
        <p:spPr>
          <a:xfrm>
            <a:off x="1524000" y="5638800"/>
            <a:ext cx="313044" cy="369332"/>
          </a:xfrm>
          <a:prstGeom prst="rect">
            <a:avLst/>
          </a:prstGeom>
          <a:noFill/>
        </p:spPr>
        <p:txBody>
          <a:bodyPr wrap="none" rtlCol="0">
            <a:spAutoFit/>
          </a:bodyPr>
          <a:lstStyle/>
          <a:p>
            <a:r>
              <a:rPr lang="en-US" dirty="0" smtClean="0"/>
              <a:t>0</a:t>
            </a:r>
            <a:endParaRPr lang="en-US" dirty="0"/>
          </a:p>
        </p:txBody>
      </p:sp>
      <p:sp>
        <p:nvSpPr>
          <p:cNvPr id="18" name="Right Arrow 17"/>
          <p:cNvSpPr/>
          <p:nvPr/>
        </p:nvSpPr>
        <p:spPr bwMode="auto">
          <a:xfrm>
            <a:off x="2895600" y="4114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9" name="TextBox 18"/>
          <p:cNvSpPr txBox="1"/>
          <p:nvPr/>
        </p:nvSpPr>
        <p:spPr>
          <a:xfrm>
            <a:off x="2286000" y="5410200"/>
            <a:ext cx="1891564" cy="923330"/>
          </a:xfrm>
          <a:prstGeom prst="rect">
            <a:avLst/>
          </a:prstGeom>
          <a:noFill/>
        </p:spPr>
        <p:txBody>
          <a:bodyPr wrap="none" rtlCol="0">
            <a:spAutoFit/>
          </a:bodyPr>
          <a:lstStyle/>
          <a:p>
            <a:r>
              <a:rPr lang="en-US" dirty="0" smtClean="0"/>
              <a:t>split into </a:t>
            </a:r>
            <a:br>
              <a:rPr lang="en-US" dirty="0" smtClean="0"/>
            </a:br>
            <a:r>
              <a:rPr lang="en-US" dirty="0" smtClean="0"/>
              <a:t>training data</a:t>
            </a:r>
          </a:p>
          <a:p>
            <a:r>
              <a:rPr lang="en-US" dirty="0" smtClean="0"/>
              <a:t>and testing data</a:t>
            </a:r>
            <a:endParaRPr lang="en-US" dirty="0"/>
          </a:p>
        </p:txBody>
      </p:sp>
      <p:sp>
        <p:nvSpPr>
          <p:cNvPr id="20" name="Rectangle 19"/>
          <p:cNvSpPr/>
          <p:nvPr/>
        </p:nvSpPr>
        <p:spPr bwMode="auto">
          <a:xfrm>
            <a:off x="4403112" y="2590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1" name="Rectangle 20"/>
          <p:cNvSpPr/>
          <p:nvPr/>
        </p:nvSpPr>
        <p:spPr bwMode="auto">
          <a:xfrm>
            <a:off x="4403112" y="3200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2" name="Rectangle 21"/>
          <p:cNvSpPr/>
          <p:nvPr/>
        </p:nvSpPr>
        <p:spPr bwMode="auto">
          <a:xfrm>
            <a:off x="4403112" y="3810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3" name="Rectangle 22"/>
          <p:cNvSpPr/>
          <p:nvPr/>
        </p:nvSpPr>
        <p:spPr bwMode="auto">
          <a:xfrm>
            <a:off x="4403112" y="5105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4" name="Rectangle 23"/>
          <p:cNvSpPr/>
          <p:nvPr/>
        </p:nvSpPr>
        <p:spPr bwMode="auto">
          <a:xfrm>
            <a:off x="4403112" y="5715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5" name="TextBox 24"/>
          <p:cNvSpPr txBox="1"/>
          <p:nvPr/>
        </p:nvSpPr>
        <p:spPr>
          <a:xfrm>
            <a:off x="5401956" y="2602468"/>
            <a:ext cx="313044" cy="369332"/>
          </a:xfrm>
          <a:prstGeom prst="rect">
            <a:avLst/>
          </a:prstGeom>
          <a:noFill/>
        </p:spPr>
        <p:txBody>
          <a:bodyPr wrap="none" rtlCol="0">
            <a:spAutoFit/>
          </a:bodyPr>
          <a:lstStyle/>
          <a:p>
            <a:r>
              <a:rPr lang="en-US" dirty="0" smtClean="0"/>
              <a:t>0</a:t>
            </a:r>
            <a:endParaRPr lang="en-US" dirty="0"/>
          </a:p>
        </p:txBody>
      </p:sp>
      <p:sp>
        <p:nvSpPr>
          <p:cNvPr id="26" name="TextBox 25"/>
          <p:cNvSpPr txBox="1"/>
          <p:nvPr/>
        </p:nvSpPr>
        <p:spPr>
          <a:xfrm>
            <a:off x="5401956" y="3200400"/>
            <a:ext cx="313044" cy="369332"/>
          </a:xfrm>
          <a:prstGeom prst="rect">
            <a:avLst/>
          </a:prstGeom>
          <a:noFill/>
        </p:spPr>
        <p:txBody>
          <a:bodyPr wrap="none" rtlCol="0">
            <a:spAutoFit/>
          </a:bodyPr>
          <a:lstStyle/>
          <a:p>
            <a:r>
              <a:rPr lang="en-US" dirty="0" smtClean="0"/>
              <a:t>0</a:t>
            </a:r>
            <a:endParaRPr lang="en-US" dirty="0"/>
          </a:p>
        </p:txBody>
      </p:sp>
      <p:sp>
        <p:nvSpPr>
          <p:cNvPr id="27" name="TextBox 26"/>
          <p:cNvSpPr txBox="1"/>
          <p:nvPr/>
        </p:nvSpPr>
        <p:spPr>
          <a:xfrm>
            <a:off x="5401956" y="3810000"/>
            <a:ext cx="313044" cy="369332"/>
          </a:xfrm>
          <a:prstGeom prst="rect">
            <a:avLst/>
          </a:prstGeom>
          <a:noFill/>
        </p:spPr>
        <p:txBody>
          <a:bodyPr wrap="none" rtlCol="0">
            <a:spAutoFit/>
          </a:bodyPr>
          <a:lstStyle/>
          <a:p>
            <a:r>
              <a:rPr lang="en-US" dirty="0" smtClean="0"/>
              <a:t>1</a:t>
            </a:r>
            <a:endParaRPr lang="en-US" dirty="0"/>
          </a:p>
        </p:txBody>
      </p:sp>
      <p:sp>
        <p:nvSpPr>
          <p:cNvPr id="28" name="TextBox 27"/>
          <p:cNvSpPr txBox="1"/>
          <p:nvPr/>
        </p:nvSpPr>
        <p:spPr>
          <a:xfrm>
            <a:off x="5401956" y="5117068"/>
            <a:ext cx="313044" cy="369332"/>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5393712" y="5715000"/>
            <a:ext cx="313044" cy="369332"/>
          </a:xfrm>
          <a:prstGeom prst="rect">
            <a:avLst/>
          </a:prstGeom>
          <a:noFill/>
        </p:spPr>
        <p:txBody>
          <a:bodyPr wrap="none" rtlCol="0">
            <a:spAutoFit/>
          </a:bodyPr>
          <a:lstStyle/>
          <a:p>
            <a:r>
              <a:rPr lang="en-US" dirty="0" smtClean="0"/>
              <a:t>0</a:t>
            </a:r>
            <a:endParaRPr lang="en-US" dirty="0"/>
          </a:p>
        </p:txBody>
      </p:sp>
      <p:sp>
        <p:nvSpPr>
          <p:cNvPr id="30" name="Rectangle 29"/>
          <p:cNvSpPr/>
          <p:nvPr/>
        </p:nvSpPr>
        <p:spPr bwMode="auto">
          <a:xfrm>
            <a:off x="4267200" y="2362200"/>
            <a:ext cx="1676400" cy="19812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1" name="Rectangle 30"/>
          <p:cNvSpPr/>
          <p:nvPr/>
        </p:nvSpPr>
        <p:spPr bwMode="auto">
          <a:xfrm>
            <a:off x="4267200" y="4876800"/>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2" name="Right Arrow 31"/>
          <p:cNvSpPr/>
          <p:nvPr/>
        </p:nvSpPr>
        <p:spPr bwMode="auto">
          <a:xfrm>
            <a:off x="6172200" y="2971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TextBox 33"/>
          <p:cNvSpPr txBox="1"/>
          <p:nvPr/>
        </p:nvSpPr>
        <p:spPr>
          <a:xfrm>
            <a:off x="6019800" y="3810000"/>
            <a:ext cx="1282347" cy="1015663"/>
          </a:xfrm>
          <a:prstGeom prst="rect">
            <a:avLst/>
          </a:prstGeom>
          <a:noFill/>
        </p:spPr>
        <p:txBody>
          <a:bodyPr wrap="none" rtlCol="0">
            <a:spAutoFit/>
          </a:bodyPr>
          <a:lstStyle/>
          <a:p>
            <a:r>
              <a:rPr lang="en-US" sz="2000" dirty="0" smtClean="0"/>
              <a:t>train a </a:t>
            </a:r>
          </a:p>
          <a:p>
            <a:r>
              <a:rPr lang="en-US" sz="2000" dirty="0" smtClean="0"/>
              <a:t>predictive</a:t>
            </a:r>
          </a:p>
          <a:p>
            <a:r>
              <a:rPr lang="en-US" sz="2000" dirty="0" smtClean="0"/>
              <a:t>model</a:t>
            </a:r>
            <a:endParaRPr lang="en-US" sz="2000" dirty="0"/>
          </a:p>
        </p:txBody>
      </p:sp>
      <p:grpSp>
        <p:nvGrpSpPr>
          <p:cNvPr id="35" name="Group 34"/>
          <p:cNvGrpSpPr/>
          <p:nvPr/>
        </p:nvGrpSpPr>
        <p:grpSpPr>
          <a:xfrm>
            <a:off x="7391400" y="25908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38" name="TextBox 37"/>
          <p:cNvSpPr txBox="1"/>
          <p:nvPr/>
        </p:nvSpPr>
        <p:spPr>
          <a:xfrm>
            <a:off x="4648200" y="1981200"/>
            <a:ext cx="633707" cy="369332"/>
          </a:xfrm>
          <a:prstGeom prst="rect">
            <a:avLst/>
          </a:prstGeom>
          <a:noFill/>
        </p:spPr>
        <p:txBody>
          <a:bodyPr wrap="none" rtlCol="0">
            <a:spAutoFit/>
          </a:bodyPr>
          <a:lstStyle/>
          <a:p>
            <a:r>
              <a:rPr lang="en-US" dirty="0" smtClean="0"/>
              <a:t>train</a:t>
            </a:r>
            <a:endParaRPr lang="en-US" dirty="0"/>
          </a:p>
        </p:txBody>
      </p:sp>
      <p:sp>
        <p:nvSpPr>
          <p:cNvPr id="39" name="TextBox 38"/>
          <p:cNvSpPr txBox="1"/>
          <p:nvPr/>
        </p:nvSpPr>
        <p:spPr>
          <a:xfrm>
            <a:off x="4648200" y="4507468"/>
            <a:ext cx="556725" cy="369332"/>
          </a:xfrm>
          <a:prstGeom prst="rect">
            <a:avLst/>
          </a:prstGeom>
          <a:noFill/>
        </p:spPr>
        <p:txBody>
          <a:bodyPr wrap="none" rtlCol="0">
            <a:spAutoFit/>
          </a:bodyPr>
          <a:lstStyle/>
          <a:p>
            <a:r>
              <a:rPr lang="en-US" dirty="0" smtClean="0"/>
              <a:t>test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5" name="Rectangle 4"/>
          <p:cNvSpPr/>
          <p:nvPr/>
        </p:nvSpPr>
        <p:spPr bwMode="auto">
          <a:xfrm>
            <a:off x="593112" y="31125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Rectangle 5"/>
          <p:cNvSpPr/>
          <p:nvPr/>
        </p:nvSpPr>
        <p:spPr bwMode="auto">
          <a:xfrm>
            <a:off x="593112" y="37221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TextBox 6"/>
          <p:cNvSpPr txBox="1"/>
          <p:nvPr/>
        </p:nvSpPr>
        <p:spPr>
          <a:xfrm>
            <a:off x="1591956" y="3124200"/>
            <a:ext cx="313044" cy="369332"/>
          </a:xfrm>
          <a:prstGeom prst="rect">
            <a:avLst/>
          </a:prstGeom>
          <a:noFill/>
        </p:spPr>
        <p:txBody>
          <a:bodyPr wrap="none" rtlCol="0">
            <a:spAutoFit/>
          </a:bodyPr>
          <a:lstStyle/>
          <a:p>
            <a:r>
              <a:rPr lang="en-US" dirty="0" smtClean="0"/>
              <a:t>1</a:t>
            </a:r>
            <a:endParaRPr lang="en-US" dirty="0"/>
          </a:p>
        </p:txBody>
      </p:sp>
      <p:sp>
        <p:nvSpPr>
          <p:cNvPr id="8" name="TextBox 7"/>
          <p:cNvSpPr txBox="1"/>
          <p:nvPr/>
        </p:nvSpPr>
        <p:spPr>
          <a:xfrm>
            <a:off x="1583712" y="3722132"/>
            <a:ext cx="313044" cy="369332"/>
          </a:xfrm>
          <a:prstGeom prst="rect">
            <a:avLst/>
          </a:prstGeom>
          <a:noFill/>
        </p:spPr>
        <p:txBody>
          <a:bodyPr wrap="none" rtlCol="0">
            <a:spAutoFit/>
          </a:bodyPr>
          <a:lstStyle/>
          <a:p>
            <a:r>
              <a:rPr lang="en-US" dirty="0" smtClean="0"/>
              <a:t>0</a:t>
            </a:r>
            <a:endParaRPr lang="en-US" dirty="0"/>
          </a:p>
        </p:txBody>
      </p:sp>
      <p:sp>
        <p:nvSpPr>
          <p:cNvPr id="9" name="Rectangle 8"/>
          <p:cNvSpPr/>
          <p:nvPr/>
        </p:nvSpPr>
        <p:spPr bwMode="auto">
          <a:xfrm>
            <a:off x="457200" y="2883932"/>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TextBox 9"/>
          <p:cNvSpPr txBox="1"/>
          <p:nvPr/>
        </p:nvSpPr>
        <p:spPr>
          <a:xfrm>
            <a:off x="838200" y="2514600"/>
            <a:ext cx="556725" cy="369332"/>
          </a:xfrm>
          <a:prstGeom prst="rect">
            <a:avLst/>
          </a:prstGeom>
          <a:noFill/>
        </p:spPr>
        <p:txBody>
          <a:bodyPr wrap="none" rtlCol="0">
            <a:spAutoFit/>
          </a:bodyPr>
          <a:lstStyle/>
          <a:p>
            <a:r>
              <a:rPr lang="en-US" dirty="0" smtClean="0"/>
              <a:t>test</a:t>
            </a:r>
            <a:endParaRPr lang="en-US" dirty="0"/>
          </a:p>
        </p:txBody>
      </p:sp>
      <p:sp>
        <p:nvSpPr>
          <p:cNvPr id="11" name="Right Arrow 10"/>
          <p:cNvSpPr/>
          <p:nvPr/>
        </p:nvSpPr>
        <p:spPr bwMode="auto">
          <a:xfrm>
            <a:off x="2362200" y="32004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grpSp>
        <p:nvGrpSpPr>
          <p:cNvPr id="12" name="Group 11"/>
          <p:cNvGrpSpPr/>
          <p:nvPr/>
        </p:nvGrpSpPr>
        <p:grpSpPr>
          <a:xfrm>
            <a:off x="3352800" y="2819400"/>
            <a:ext cx="1371600" cy="1371600"/>
            <a:chOff x="7391400" y="3505200"/>
            <a:chExt cx="1371600" cy="1371600"/>
          </a:xfrm>
        </p:grpSpPr>
        <p:sp>
          <p:nvSpPr>
            <p:cNvPr id="13" name="Rounded Rectangle 12"/>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TextBox 13"/>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15" name="Rectangle 14"/>
          <p:cNvSpPr/>
          <p:nvPr/>
        </p:nvSpPr>
        <p:spPr bwMode="auto">
          <a:xfrm>
            <a:off x="5927112" y="30363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6" name="Rectangle 15"/>
          <p:cNvSpPr/>
          <p:nvPr/>
        </p:nvSpPr>
        <p:spPr bwMode="auto">
          <a:xfrm>
            <a:off x="5927112" y="36459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7" name="TextBox 16"/>
          <p:cNvSpPr txBox="1"/>
          <p:nvPr/>
        </p:nvSpPr>
        <p:spPr>
          <a:xfrm>
            <a:off x="6925956" y="3048000"/>
            <a:ext cx="313044" cy="369332"/>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6917712" y="3645932"/>
            <a:ext cx="313044" cy="369332"/>
          </a:xfrm>
          <a:prstGeom prst="rect">
            <a:avLst/>
          </a:prstGeom>
          <a:noFill/>
        </p:spPr>
        <p:txBody>
          <a:bodyPr wrap="none" rtlCol="0">
            <a:spAutoFit/>
          </a:bodyPr>
          <a:lstStyle/>
          <a:p>
            <a:r>
              <a:rPr lang="en-US" dirty="0" smtClean="0"/>
              <a:t>0</a:t>
            </a:r>
            <a:endParaRPr lang="en-US" dirty="0"/>
          </a:p>
        </p:txBody>
      </p:sp>
      <p:sp>
        <p:nvSpPr>
          <p:cNvPr id="19" name="Rectangle 18"/>
          <p:cNvSpPr/>
          <p:nvPr/>
        </p:nvSpPr>
        <p:spPr bwMode="auto">
          <a:xfrm>
            <a:off x="5791200" y="2807732"/>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1" name="Right Arrow 20"/>
          <p:cNvSpPr/>
          <p:nvPr/>
        </p:nvSpPr>
        <p:spPr bwMode="auto">
          <a:xfrm>
            <a:off x="5029200" y="32004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2" name="TextBox 21"/>
          <p:cNvSpPr txBox="1"/>
          <p:nvPr/>
        </p:nvSpPr>
        <p:spPr>
          <a:xfrm>
            <a:off x="7840356" y="3048000"/>
            <a:ext cx="313044"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23" name="TextBox 22"/>
          <p:cNvSpPr txBox="1"/>
          <p:nvPr/>
        </p:nvSpPr>
        <p:spPr>
          <a:xfrm>
            <a:off x="7832112" y="3645932"/>
            <a:ext cx="313044"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24" name="TextBox 23"/>
          <p:cNvSpPr txBox="1"/>
          <p:nvPr/>
        </p:nvSpPr>
        <p:spPr>
          <a:xfrm>
            <a:off x="7391400" y="1905000"/>
            <a:ext cx="1300957" cy="646331"/>
          </a:xfrm>
          <a:prstGeom prst="rect">
            <a:avLst/>
          </a:prstGeom>
          <a:noFill/>
        </p:spPr>
        <p:txBody>
          <a:bodyPr wrap="none" rtlCol="0">
            <a:spAutoFit/>
          </a:bodyPr>
          <a:lstStyle/>
          <a:p>
            <a:pPr algn="ctr"/>
            <a:r>
              <a:rPr lang="en-US" dirty="0" smtClean="0"/>
              <a:t>Model</a:t>
            </a:r>
          </a:p>
          <a:p>
            <a:pPr algn="ctr"/>
            <a:r>
              <a:rPr lang="en-US" dirty="0" smtClean="0"/>
              <a:t>predictions</a:t>
            </a:r>
            <a:endParaRPr lang="en-US" dirty="0"/>
          </a:p>
        </p:txBody>
      </p:sp>
      <p:sp>
        <p:nvSpPr>
          <p:cNvPr id="25" name="TextBox 24"/>
          <p:cNvSpPr txBox="1"/>
          <p:nvPr/>
        </p:nvSpPr>
        <p:spPr>
          <a:xfrm>
            <a:off x="6172200" y="4648200"/>
            <a:ext cx="2971800" cy="1323439"/>
          </a:xfrm>
          <a:prstGeom prst="rect">
            <a:avLst/>
          </a:prstGeom>
          <a:noFill/>
        </p:spPr>
        <p:txBody>
          <a:bodyPr wrap="square" rtlCol="0">
            <a:spAutoFit/>
          </a:bodyPr>
          <a:lstStyle/>
          <a:p>
            <a:r>
              <a:rPr lang="en-US" sz="2000" dirty="0" smtClean="0">
                <a:solidFill>
                  <a:srgbClr val="660066"/>
                </a:solidFill>
              </a:rPr>
              <a:t>Need to quantify the results by comparing predicted labels vs. “true” labels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a:xfrm>
            <a:off x="457200" y="1676400"/>
            <a:ext cx="8077200" cy="5029200"/>
          </a:xfrm>
        </p:spPr>
        <p:txBody>
          <a:bodyPr/>
          <a:lstStyle/>
          <a:p>
            <a:r>
              <a:rPr lang="en-US" sz="2400" dirty="0" smtClean="0"/>
              <a:t>Hw5/paper review</a:t>
            </a:r>
          </a:p>
          <a:p>
            <a:pPr lvl="1"/>
            <a:r>
              <a:rPr lang="en-US" sz="2000" dirty="0" smtClean="0"/>
              <a:t>what </a:t>
            </a:r>
            <a:r>
              <a:rPr lang="en-US" sz="2000" dirty="0"/>
              <a:t>would be useful for the </a:t>
            </a:r>
            <a:r>
              <a:rPr lang="en-US" sz="2000" dirty="0" smtClean="0"/>
              <a:t>authors</a:t>
            </a:r>
          </a:p>
          <a:p>
            <a:pPr lvl="1"/>
            <a:r>
              <a:rPr lang="en-US" sz="2000" dirty="0" smtClean="0"/>
              <a:t>technical</a:t>
            </a:r>
            <a:r>
              <a:rPr lang="en-US" sz="2000" dirty="0"/>
              <a:t>, refers to not only the results, but the rest of the </a:t>
            </a:r>
            <a:r>
              <a:rPr lang="en-US" sz="2000" dirty="0" smtClean="0"/>
              <a:t>paper</a:t>
            </a:r>
            <a:endParaRPr lang="en-US" sz="2000" dirty="0"/>
          </a:p>
          <a:p>
            <a:pPr lvl="1"/>
            <a:r>
              <a:rPr lang="en-US" sz="2000" dirty="0" smtClean="0"/>
              <a:t>give </a:t>
            </a:r>
            <a:r>
              <a:rPr lang="en-US" sz="2000" dirty="0"/>
              <a:t>as many specific examples as </a:t>
            </a:r>
            <a:r>
              <a:rPr lang="en-US" sz="2000" dirty="0" smtClean="0"/>
              <a:t>possible</a:t>
            </a:r>
          </a:p>
          <a:p>
            <a:r>
              <a:rPr lang="en-US" sz="2800" dirty="0" smtClean="0"/>
              <a:t>Schedule</a:t>
            </a:r>
          </a:p>
          <a:p>
            <a:r>
              <a:rPr lang="en-US" sz="2800" dirty="0" smtClean="0"/>
              <a:t>Assignment 4</a:t>
            </a:r>
          </a:p>
          <a:p>
            <a:pPr lvl="1"/>
            <a:r>
              <a:rPr lang="en-US" sz="2400" dirty="0" smtClean="0"/>
              <a:t>last assignment</a:t>
            </a:r>
          </a:p>
          <a:p>
            <a:pPr lvl="1"/>
            <a:r>
              <a:rPr lang="en-US" sz="2400" dirty="0" smtClean="0"/>
              <a:t>open ended – I expect you to spend some time experimenting and then providing a good </a:t>
            </a:r>
            <a:r>
              <a:rPr lang="en-US" sz="2400" dirty="0" err="1" smtClean="0"/>
              <a:t>writeup</a:t>
            </a:r>
            <a:endParaRPr lang="en-US" sz="2400" dirty="0" smtClean="0"/>
          </a:p>
          <a:p>
            <a:pPr lvl="1"/>
            <a:r>
              <a:rPr lang="en-US" sz="2400" dirty="0" smtClean="0"/>
              <a:t>code-base changes</a:t>
            </a:r>
          </a:p>
          <a:p>
            <a:r>
              <a:rPr lang="en-US" sz="2800" dirty="0" smtClean="0"/>
              <a:t>Project</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5" name="Rectangle 4"/>
          <p:cNvSpPr/>
          <p:nvPr/>
        </p:nvSpPr>
        <p:spPr bwMode="auto">
          <a:xfrm>
            <a:off x="914400" y="2667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Rectangle 5"/>
          <p:cNvSpPr/>
          <p:nvPr/>
        </p:nvSpPr>
        <p:spPr bwMode="auto">
          <a:xfrm>
            <a:off x="914400" y="2971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Rectangle 6"/>
          <p:cNvSpPr/>
          <p:nvPr/>
        </p:nvSpPr>
        <p:spPr bwMode="auto">
          <a:xfrm>
            <a:off x="914400" y="3276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8" name="Rectangle 7"/>
          <p:cNvSpPr/>
          <p:nvPr/>
        </p:nvSpPr>
        <p:spPr bwMode="auto">
          <a:xfrm>
            <a:off x="914400" y="3581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914400" y="3886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914400" y="4191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914400" y="4495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914400" y="4800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Rectangle 12"/>
          <p:cNvSpPr/>
          <p:nvPr/>
        </p:nvSpPr>
        <p:spPr bwMode="auto">
          <a:xfrm>
            <a:off x="914400" y="5105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Rectangle 13"/>
          <p:cNvSpPr/>
          <p:nvPr/>
        </p:nvSpPr>
        <p:spPr bwMode="auto">
          <a:xfrm>
            <a:off x="914400" y="5410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5" name="TextBox 14"/>
          <p:cNvSpPr txBox="1"/>
          <p:nvPr/>
        </p:nvSpPr>
        <p:spPr>
          <a:xfrm>
            <a:off x="2133600" y="1752600"/>
            <a:ext cx="800632" cy="646331"/>
          </a:xfrm>
          <a:prstGeom prst="rect">
            <a:avLst/>
          </a:prstGeom>
          <a:noFill/>
        </p:spPr>
        <p:txBody>
          <a:bodyPr wrap="none" rtlCol="0">
            <a:spAutoFit/>
          </a:bodyPr>
          <a:lstStyle/>
          <a:p>
            <a:pPr algn="ctr"/>
            <a:r>
              <a:rPr lang="en-US" dirty="0" smtClean="0"/>
              <a:t>actual</a:t>
            </a:r>
            <a:br>
              <a:rPr lang="en-US" dirty="0" smtClean="0"/>
            </a:br>
            <a:r>
              <a:rPr lang="en-US" dirty="0" smtClean="0"/>
              <a:t>label</a:t>
            </a:r>
            <a:endParaRPr lang="en-US" dirty="0"/>
          </a:p>
        </p:txBody>
      </p:sp>
      <p:sp>
        <p:nvSpPr>
          <p:cNvPr id="16" name="TextBox 15"/>
          <p:cNvSpPr txBox="1"/>
          <p:nvPr/>
        </p:nvSpPr>
        <p:spPr>
          <a:xfrm>
            <a:off x="3033589" y="1752600"/>
            <a:ext cx="1134257" cy="646331"/>
          </a:xfrm>
          <a:prstGeom prst="rect">
            <a:avLst/>
          </a:prstGeom>
          <a:noFill/>
        </p:spPr>
        <p:txBody>
          <a:bodyPr wrap="none" rtlCol="0">
            <a:spAutoFit/>
          </a:bodyPr>
          <a:lstStyle/>
          <a:p>
            <a:pPr algn="ctr"/>
            <a:r>
              <a:rPr lang="en-US" dirty="0" smtClean="0"/>
              <a:t>predicted</a:t>
            </a:r>
            <a:br>
              <a:rPr lang="en-US" dirty="0" smtClean="0"/>
            </a:br>
            <a:r>
              <a:rPr lang="en-US" dirty="0" smtClean="0"/>
              <a:t>label</a:t>
            </a:r>
            <a:endParaRPr lang="en-US" dirty="0"/>
          </a:p>
        </p:txBody>
      </p:sp>
      <p:sp>
        <p:nvSpPr>
          <p:cNvPr id="17" name="TextBox 16"/>
          <p:cNvSpPr txBox="1"/>
          <p:nvPr/>
        </p:nvSpPr>
        <p:spPr>
          <a:xfrm>
            <a:off x="2286000" y="2667000"/>
            <a:ext cx="313044" cy="369332"/>
          </a:xfrm>
          <a:prstGeom prst="rect">
            <a:avLst/>
          </a:prstGeom>
          <a:noFill/>
        </p:spPr>
        <p:txBody>
          <a:bodyPr wrap="none" rtlCol="0">
            <a:spAutoFit/>
          </a:bodyPr>
          <a:lstStyle/>
          <a:p>
            <a:r>
              <a:rPr lang="en-US" dirty="0" smtClean="0"/>
              <a:t>0</a:t>
            </a:r>
            <a:endParaRPr lang="en-US" dirty="0"/>
          </a:p>
        </p:txBody>
      </p:sp>
      <p:sp>
        <p:nvSpPr>
          <p:cNvPr id="18" name="TextBox 17"/>
          <p:cNvSpPr txBox="1"/>
          <p:nvPr/>
        </p:nvSpPr>
        <p:spPr>
          <a:xfrm>
            <a:off x="2286000" y="2983468"/>
            <a:ext cx="313044" cy="369332"/>
          </a:xfrm>
          <a:prstGeom prst="rect">
            <a:avLst/>
          </a:prstGeom>
          <a:noFill/>
        </p:spPr>
        <p:txBody>
          <a:bodyPr wrap="none" rtlCol="0">
            <a:spAutoFit/>
          </a:bodyPr>
          <a:lstStyle/>
          <a:p>
            <a:r>
              <a:rPr lang="en-US" dirty="0" smtClean="0"/>
              <a:t>0</a:t>
            </a:r>
            <a:endParaRPr lang="en-US" dirty="0"/>
          </a:p>
        </p:txBody>
      </p:sp>
      <p:sp>
        <p:nvSpPr>
          <p:cNvPr id="19" name="TextBox 18"/>
          <p:cNvSpPr txBox="1"/>
          <p:nvPr/>
        </p:nvSpPr>
        <p:spPr>
          <a:xfrm>
            <a:off x="2286000" y="3288268"/>
            <a:ext cx="313044"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2286000" y="3581400"/>
            <a:ext cx="313044"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2286000" y="3897868"/>
            <a:ext cx="313044"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2286000" y="4191000"/>
            <a:ext cx="313044" cy="369332"/>
          </a:xfrm>
          <a:prstGeom prst="rect">
            <a:avLst/>
          </a:prstGeom>
          <a:noFill/>
        </p:spPr>
        <p:txBody>
          <a:bodyPr wrap="none" rtlCol="0">
            <a:spAutoFit/>
          </a:bodyPr>
          <a:lstStyle/>
          <a:p>
            <a:r>
              <a:rPr lang="en-US" dirty="0" smtClean="0"/>
              <a:t>0</a:t>
            </a:r>
            <a:endParaRPr lang="en-US" dirty="0"/>
          </a:p>
        </p:txBody>
      </p:sp>
      <p:sp>
        <p:nvSpPr>
          <p:cNvPr id="23" name="TextBox 22"/>
          <p:cNvSpPr txBox="1"/>
          <p:nvPr/>
        </p:nvSpPr>
        <p:spPr>
          <a:xfrm>
            <a:off x="2286000" y="4495800"/>
            <a:ext cx="313044" cy="369332"/>
          </a:xfrm>
          <a:prstGeom prst="rect">
            <a:avLst/>
          </a:prstGeom>
          <a:noFill/>
        </p:spPr>
        <p:txBody>
          <a:bodyPr wrap="none" rtlCol="0">
            <a:spAutoFit/>
          </a:bodyPr>
          <a:lstStyle/>
          <a:p>
            <a:r>
              <a:rPr lang="en-US" dirty="0" smtClean="0"/>
              <a:t>1</a:t>
            </a:r>
            <a:endParaRPr lang="en-US" dirty="0"/>
          </a:p>
        </p:txBody>
      </p:sp>
      <p:sp>
        <p:nvSpPr>
          <p:cNvPr id="24" name="TextBox 23"/>
          <p:cNvSpPr txBox="1"/>
          <p:nvPr/>
        </p:nvSpPr>
        <p:spPr>
          <a:xfrm>
            <a:off x="2286000" y="4788932"/>
            <a:ext cx="313044" cy="369332"/>
          </a:xfrm>
          <a:prstGeom prst="rect">
            <a:avLst/>
          </a:prstGeom>
          <a:noFill/>
        </p:spPr>
        <p:txBody>
          <a:bodyPr wrap="none" rtlCol="0">
            <a:spAutoFit/>
          </a:bodyPr>
          <a:lstStyle/>
          <a:p>
            <a:r>
              <a:rPr lang="en-US" dirty="0" smtClean="0"/>
              <a:t>0</a:t>
            </a:r>
            <a:endParaRPr lang="en-US" dirty="0"/>
          </a:p>
        </p:txBody>
      </p:sp>
      <p:sp>
        <p:nvSpPr>
          <p:cNvPr id="25" name="TextBox 24"/>
          <p:cNvSpPr txBox="1"/>
          <p:nvPr/>
        </p:nvSpPr>
        <p:spPr>
          <a:xfrm>
            <a:off x="2286000" y="5105400"/>
            <a:ext cx="313044" cy="369332"/>
          </a:xfrm>
          <a:prstGeom prst="rect">
            <a:avLst/>
          </a:prstGeom>
          <a:noFill/>
        </p:spPr>
        <p:txBody>
          <a:bodyPr wrap="none" rtlCol="0">
            <a:spAutoFit/>
          </a:bodyPr>
          <a:lstStyle/>
          <a:p>
            <a:r>
              <a:rPr lang="en-US" dirty="0" smtClean="0"/>
              <a:t>0</a:t>
            </a:r>
            <a:endParaRPr lang="en-US" dirty="0"/>
          </a:p>
        </p:txBody>
      </p:sp>
      <p:sp>
        <p:nvSpPr>
          <p:cNvPr id="26" name="TextBox 25"/>
          <p:cNvSpPr txBox="1"/>
          <p:nvPr/>
        </p:nvSpPr>
        <p:spPr>
          <a:xfrm>
            <a:off x="3344556" y="26786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27" name="TextBox 26"/>
          <p:cNvSpPr txBox="1"/>
          <p:nvPr/>
        </p:nvSpPr>
        <p:spPr>
          <a:xfrm>
            <a:off x="3344556" y="2995136"/>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28" name="TextBox 27"/>
          <p:cNvSpPr txBox="1"/>
          <p:nvPr/>
        </p:nvSpPr>
        <p:spPr>
          <a:xfrm>
            <a:off x="3344556" y="3299936"/>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29" name="TextBox 28"/>
          <p:cNvSpPr txBox="1"/>
          <p:nvPr/>
        </p:nvSpPr>
        <p:spPr>
          <a:xfrm>
            <a:off x="3344556" y="35930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0" name="TextBox 29"/>
          <p:cNvSpPr txBox="1"/>
          <p:nvPr/>
        </p:nvSpPr>
        <p:spPr>
          <a:xfrm>
            <a:off x="3344556" y="3909536"/>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1" name="TextBox 30"/>
          <p:cNvSpPr txBox="1"/>
          <p:nvPr/>
        </p:nvSpPr>
        <p:spPr>
          <a:xfrm>
            <a:off x="3344556" y="42026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2" name="TextBox 31"/>
          <p:cNvSpPr txBox="1"/>
          <p:nvPr/>
        </p:nvSpPr>
        <p:spPr>
          <a:xfrm>
            <a:off x="3344556" y="4507468"/>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33" name="TextBox 32"/>
          <p:cNvSpPr txBox="1"/>
          <p:nvPr/>
        </p:nvSpPr>
        <p:spPr>
          <a:xfrm>
            <a:off x="3344556" y="4800600"/>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4" name="TextBox 33"/>
          <p:cNvSpPr txBox="1"/>
          <p:nvPr/>
        </p:nvSpPr>
        <p:spPr>
          <a:xfrm>
            <a:off x="3344556" y="51170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5" name="TextBox 34"/>
          <p:cNvSpPr txBox="1"/>
          <p:nvPr/>
        </p:nvSpPr>
        <p:spPr>
          <a:xfrm>
            <a:off x="4648200" y="3581400"/>
            <a:ext cx="4114799" cy="1077218"/>
          </a:xfrm>
          <a:prstGeom prst="rect">
            <a:avLst/>
          </a:prstGeom>
          <a:noFill/>
        </p:spPr>
        <p:txBody>
          <a:bodyPr wrap="square" rtlCol="0">
            <a:spAutoFit/>
          </a:bodyPr>
          <a:lstStyle/>
          <a:p>
            <a:r>
              <a:rPr lang="en-US" sz="3200" dirty="0" smtClean="0">
                <a:solidFill>
                  <a:srgbClr val="FF0000"/>
                </a:solidFill>
              </a:rPr>
              <a:t>How can we quantify the performance?</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Evaluation metrics</a:t>
            </a:r>
          </a:p>
        </p:txBody>
      </p:sp>
      <p:sp>
        <p:nvSpPr>
          <p:cNvPr id="61443" name="Rectangle 3"/>
          <p:cNvSpPr>
            <a:spLocks noGrp="1" noChangeArrowheads="1"/>
          </p:cNvSpPr>
          <p:nvPr>
            <p:ph type="body" idx="1"/>
          </p:nvPr>
        </p:nvSpPr>
        <p:spPr>
          <a:xfrm>
            <a:off x="304800" y="1981200"/>
            <a:ext cx="8305800" cy="4495800"/>
          </a:xfrm>
        </p:spPr>
        <p:txBody>
          <a:bodyPr/>
          <a:lstStyle/>
          <a:p>
            <a:pPr>
              <a:lnSpc>
                <a:spcPct val="90000"/>
              </a:lnSpc>
            </a:pPr>
            <a:r>
              <a:rPr lang="en-US" sz="2800"/>
              <a:t>Precision? Recall?</a:t>
            </a:r>
          </a:p>
          <a:p>
            <a:pPr>
              <a:lnSpc>
                <a:spcPct val="90000"/>
              </a:lnSpc>
            </a:pPr>
            <a:r>
              <a:rPr lang="en-US" sz="2800"/>
              <a:t>Word error probability </a:t>
            </a:r>
            <a:r>
              <a:rPr lang="en-US" sz="2000"/>
              <a:t>(Beeferman et al., 1999)</a:t>
            </a:r>
            <a:endParaRPr lang="en-US" sz="2800"/>
          </a:p>
          <a:p>
            <a:pPr lvl="1">
              <a:lnSpc>
                <a:spcPct val="90000"/>
              </a:lnSpc>
            </a:pPr>
            <a:r>
              <a:rPr lang="en-US" sz="2400"/>
              <a:t>Probability that a pair of words </a:t>
            </a:r>
            <a:r>
              <a:rPr lang="en-US" sz="2400" i="1"/>
              <a:t>k</a:t>
            </a:r>
            <a:r>
              <a:rPr lang="en-US" sz="2400"/>
              <a:t> words apart is inconsistently classified</a:t>
            </a:r>
          </a:p>
          <a:p>
            <a:pPr>
              <a:lnSpc>
                <a:spcPct val="90000"/>
              </a:lnSpc>
            </a:pPr>
            <a:r>
              <a:rPr lang="en-US" sz="2800"/>
              <a:t>Sentence error probability </a:t>
            </a:r>
            <a:r>
              <a:rPr lang="en-US" sz="2000"/>
              <a:t>(Beeferman et al., 1999)</a:t>
            </a:r>
          </a:p>
          <a:p>
            <a:pPr lvl="1">
              <a:lnSpc>
                <a:spcPct val="90000"/>
              </a:lnSpc>
            </a:pPr>
            <a:r>
              <a:rPr lang="en-US" sz="2400"/>
              <a:t>Probability that a pair of sentences </a:t>
            </a:r>
            <a:r>
              <a:rPr lang="en-US" sz="2400" i="1"/>
              <a:t>s</a:t>
            </a:r>
            <a:r>
              <a:rPr lang="en-US" sz="2400"/>
              <a:t> words apart is inconsistently classified</a:t>
            </a:r>
            <a:endParaRPr lang="en-US" sz="2400" i="1"/>
          </a:p>
          <a:p>
            <a:pPr>
              <a:lnSpc>
                <a:spcPct val="90000"/>
              </a:lnSpc>
            </a:pPr>
            <a:r>
              <a:rPr lang="en-US" sz="2800"/>
              <a:t>WindowDiff </a:t>
            </a:r>
            <a:r>
              <a:rPr lang="en-US" sz="2000"/>
              <a:t>(Pevzner and Hearst, 2002)</a:t>
            </a:r>
          </a:p>
          <a:p>
            <a:pPr lvl="1">
              <a:lnSpc>
                <a:spcPct val="90000"/>
              </a:lnSpc>
            </a:pPr>
            <a:r>
              <a:rPr lang="en-US" sz="2400"/>
              <a:t>Sliding window over the data</a:t>
            </a:r>
          </a:p>
          <a:p>
            <a:pPr lvl="1">
              <a:lnSpc>
                <a:spcPct val="90000"/>
              </a:lnSpc>
            </a:pPr>
            <a:r>
              <a:rPr lang="en-US" sz="2400"/>
              <a:t>Difference between number of hypothesized segments and the number of actual segments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Example data set</a:t>
            </a:r>
            <a:endParaRPr lang="en-US" dirty="0"/>
          </a:p>
        </p:txBody>
      </p:sp>
      <p:sp>
        <p:nvSpPr>
          <p:cNvPr id="60419" name="Rectangle 3"/>
          <p:cNvSpPr>
            <a:spLocks noGrp="1" noChangeArrowheads="1"/>
          </p:cNvSpPr>
          <p:nvPr>
            <p:ph type="body" idx="1"/>
          </p:nvPr>
        </p:nvSpPr>
        <p:spPr>
          <a:xfrm>
            <a:off x="457200" y="1981200"/>
            <a:ext cx="8153400" cy="4495800"/>
          </a:xfrm>
        </p:spPr>
        <p:txBody>
          <a:bodyPr/>
          <a:lstStyle/>
          <a:p>
            <a:pPr>
              <a:lnSpc>
                <a:spcPct val="80000"/>
              </a:lnSpc>
            </a:pPr>
            <a:r>
              <a:rPr lang="en-US" sz="2400" dirty="0"/>
              <a:t>Two narrative, non-fiction books</a:t>
            </a:r>
          </a:p>
          <a:p>
            <a:pPr lvl="1">
              <a:lnSpc>
                <a:spcPct val="80000"/>
              </a:lnSpc>
            </a:pPr>
            <a:r>
              <a:rPr lang="en-US" sz="2000" dirty="0"/>
              <a:t>Contain author identified boundaries at a finer level than chapters, which are taken as segment boundaries</a:t>
            </a:r>
          </a:p>
          <a:p>
            <a:pPr lvl="1">
              <a:lnSpc>
                <a:spcPct val="80000"/>
              </a:lnSpc>
            </a:pPr>
            <a:r>
              <a:rPr lang="en-US" sz="2000" i="1" dirty="0"/>
              <a:t>Biohazard</a:t>
            </a:r>
            <a:r>
              <a:rPr lang="en-US" sz="2000" dirty="0"/>
              <a:t> by Ken </a:t>
            </a:r>
            <a:r>
              <a:rPr lang="en-US" sz="2000" dirty="0" err="1"/>
              <a:t>Alibek</a:t>
            </a:r>
            <a:endParaRPr lang="en-US" sz="2000" dirty="0" smtClean="0"/>
          </a:p>
          <a:p>
            <a:pPr lvl="2">
              <a:lnSpc>
                <a:spcPct val="80000"/>
              </a:lnSpc>
            </a:pPr>
            <a:r>
              <a:rPr lang="en-US" sz="1800" dirty="0" smtClean="0"/>
              <a:t>5858 possible boundaries, where boundaries are between sentences</a:t>
            </a:r>
          </a:p>
          <a:p>
            <a:pPr lvl="2">
              <a:lnSpc>
                <a:spcPct val="80000"/>
              </a:lnSpc>
            </a:pPr>
            <a:r>
              <a:rPr lang="en-US" sz="1800" dirty="0" smtClean="0"/>
              <a:t>213 actual boundaries</a:t>
            </a:r>
          </a:p>
          <a:p>
            <a:pPr lvl="1">
              <a:lnSpc>
                <a:spcPct val="80000"/>
              </a:lnSpc>
            </a:pPr>
            <a:r>
              <a:rPr lang="en-US" sz="2000" i="1" dirty="0" smtClean="0"/>
              <a:t>The Demon in the Freezer</a:t>
            </a:r>
            <a:r>
              <a:rPr lang="en-US" sz="2000" dirty="0" smtClean="0"/>
              <a:t> by Richard Preston</a:t>
            </a:r>
          </a:p>
          <a:p>
            <a:pPr lvl="2">
              <a:lnSpc>
                <a:spcPct val="80000"/>
              </a:lnSpc>
            </a:pPr>
            <a:r>
              <a:rPr lang="en-US" sz="1800" dirty="0" smtClean="0"/>
              <a:t>4466 possible boundaries, where boundaries are between sentences</a:t>
            </a:r>
          </a:p>
          <a:p>
            <a:pPr lvl="2">
              <a:lnSpc>
                <a:spcPct val="80000"/>
              </a:lnSpc>
            </a:pPr>
            <a:r>
              <a:rPr lang="en-US" sz="1800" dirty="0" smtClean="0"/>
              <a:t>120 actual boundaries</a:t>
            </a:r>
          </a:p>
          <a:p>
            <a:pPr>
              <a:lnSpc>
                <a:spcPct val="80000"/>
              </a:lnSpc>
            </a:pPr>
            <a:r>
              <a:rPr lang="en-US" sz="2400" dirty="0" smtClean="0"/>
              <a:t>Grolier’s </a:t>
            </a:r>
            <a:r>
              <a:rPr lang="en-US" sz="2400" dirty="0"/>
              <a:t>encyclopedia articles</a:t>
            </a:r>
          </a:p>
          <a:p>
            <a:pPr lvl="1">
              <a:lnSpc>
                <a:spcPct val="80000"/>
              </a:lnSpc>
            </a:pPr>
            <a:r>
              <a:rPr lang="en-US" sz="2000" dirty="0"/>
              <a:t>1000 articles, containing major and minor headings, which are taken as segment boundaries</a:t>
            </a:r>
          </a:p>
          <a:p>
            <a:pPr lvl="1">
              <a:lnSpc>
                <a:spcPct val="80000"/>
              </a:lnSpc>
            </a:pPr>
            <a:r>
              <a:rPr lang="en-US" sz="2000" dirty="0"/>
              <a:t>102,116 possible </a:t>
            </a:r>
            <a:r>
              <a:rPr lang="en-US" sz="2000" dirty="0" smtClean="0"/>
              <a:t>boundaries</a:t>
            </a: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0"/>
            <a:ext cx="7924800" cy="1412875"/>
          </a:xfrm>
        </p:spPr>
        <p:txBody>
          <a:bodyPr/>
          <a:lstStyle/>
          <a:p>
            <a:r>
              <a:rPr lang="en-US" sz="3200" dirty="0"/>
              <a:t>Performance </a:t>
            </a:r>
            <a:r>
              <a:rPr lang="en-US" sz="3200" dirty="0" smtClean="0"/>
              <a:t>of some approaches</a:t>
            </a:r>
            <a:endParaRPr lang="en-US" sz="3200" dirty="0"/>
          </a:p>
        </p:txBody>
      </p:sp>
      <p:sp>
        <p:nvSpPr>
          <p:cNvPr id="43052" name="Rectangle 44"/>
          <p:cNvSpPr>
            <a:spLocks noGrp="1" noChangeArrowheads="1"/>
          </p:cNvSpPr>
          <p:nvPr>
            <p:ph type="body" idx="1"/>
          </p:nvPr>
        </p:nvSpPr>
        <p:spPr>
          <a:xfrm>
            <a:off x="304800" y="1905000"/>
            <a:ext cx="8229600" cy="4495800"/>
          </a:xfrm>
          <a:noFill/>
          <a:ln/>
        </p:spPr>
        <p:txBody>
          <a:bodyPr/>
          <a:lstStyle/>
          <a:p>
            <a:pPr marL="342900" indent="-342900">
              <a:lnSpc>
                <a:spcPct val="90000"/>
              </a:lnSpc>
            </a:pPr>
            <a:r>
              <a:rPr lang="en-US" sz="2800" dirty="0"/>
              <a:t>Similarity</a:t>
            </a:r>
          </a:p>
          <a:p>
            <a:pPr marL="742950" lvl="1" indent="-285750">
              <a:lnSpc>
                <a:spcPct val="90000"/>
              </a:lnSpc>
            </a:pPr>
            <a:r>
              <a:rPr lang="en-US" sz="2400" dirty="0"/>
              <a:t>Within segment similarity is similar to across boundary similarity</a:t>
            </a:r>
          </a:p>
          <a:p>
            <a:pPr marL="742950" lvl="1" indent="-285750">
              <a:lnSpc>
                <a:spcPct val="90000"/>
              </a:lnSpc>
            </a:pPr>
            <a:r>
              <a:rPr lang="en-US" sz="2400" dirty="0"/>
              <a:t>PLSA and </a:t>
            </a:r>
            <a:r>
              <a:rPr lang="en-US" sz="2400" dirty="0" err="1"/>
              <a:t>TextTiling</a:t>
            </a:r>
            <a:r>
              <a:rPr lang="en-US" sz="2400" dirty="0"/>
              <a:t> (cosine similarity) perform similarly to random</a:t>
            </a:r>
          </a:p>
          <a:p>
            <a:pPr marL="342900" indent="-342900">
              <a:lnSpc>
                <a:spcPct val="90000"/>
              </a:lnSpc>
            </a:pPr>
            <a:r>
              <a:rPr lang="en-US" sz="2800" dirty="0"/>
              <a:t>Cue based</a:t>
            </a:r>
          </a:p>
          <a:p>
            <a:pPr marL="742950" lvl="1" indent="-285750">
              <a:lnSpc>
                <a:spcPct val="90000"/>
              </a:lnSpc>
            </a:pPr>
            <a:r>
              <a:rPr lang="en-US" sz="2400" dirty="0"/>
              <a:t>No words occur significantly at both training and testing boundaries</a:t>
            </a:r>
          </a:p>
          <a:p>
            <a:pPr marL="342900" indent="-342900">
              <a:lnSpc>
                <a:spcPct val="90000"/>
              </a:lnSpc>
            </a:pPr>
            <a:r>
              <a:rPr lang="en-US" sz="2800" dirty="0"/>
              <a:t>Lexical chains</a:t>
            </a:r>
          </a:p>
          <a:p>
            <a:pPr marL="742950" lvl="1" indent="-285750">
              <a:lnSpc>
                <a:spcPct val="90000"/>
              </a:lnSpc>
            </a:pPr>
            <a:r>
              <a:rPr lang="en-US" sz="2400" dirty="0"/>
              <a:t>Lexical chain </a:t>
            </a:r>
            <a:r>
              <a:rPr lang="en-US" sz="2400" dirty="0" smtClean="0"/>
              <a:t>occurrences </a:t>
            </a:r>
            <a:r>
              <a:rPr lang="en-US" sz="2400" dirty="0"/>
              <a:t>are not correlated with boundaries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i="1"/>
              <a:t>Biohazard </a:t>
            </a:r>
            <a:r>
              <a:rPr lang="en-US"/>
              <a:t>and </a:t>
            </a:r>
            <a:br>
              <a:rPr lang="en-US"/>
            </a:br>
            <a:r>
              <a:rPr lang="en-US" i="1"/>
              <a:t>Demon in the Freezer </a:t>
            </a:r>
            <a:r>
              <a:rPr lang="en-US"/>
              <a:t>(SVM)</a:t>
            </a:r>
            <a:endParaRPr lang="en-US" i="1"/>
          </a:p>
        </p:txBody>
      </p:sp>
      <p:graphicFrame>
        <p:nvGraphicFramePr>
          <p:cNvPr id="62620" name="Group 156"/>
          <p:cNvGraphicFramePr>
            <a:graphicFrameLocks noGrp="1"/>
          </p:cNvGraphicFramePr>
          <p:nvPr>
            <p:ph type="tbl" idx="1"/>
          </p:nvPr>
        </p:nvGraphicFramePr>
        <p:xfrm>
          <a:off x="228600" y="1752600"/>
          <a:ext cx="8610600" cy="4353941"/>
        </p:xfrm>
        <a:graphic>
          <a:graphicData uri="http://schemas.openxmlformats.org/drawingml/2006/table">
            <a:tbl>
              <a:tblPr/>
              <a:tblGrid>
                <a:gridCol w="3070225"/>
                <a:gridCol w="1122363"/>
                <a:gridCol w="1498600"/>
                <a:gridCol w="1271587"/>
                <a:gridCol w="1647825"/>
              </a:tblGrid>
              <a:tr h="8413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2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Word Error</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Sentence</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Error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Window Diff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Sent. Error improv.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1" u="none" strike="noStrike" cap="none" normalizeH="0" baseline="0">
                          <a:ln>
                            <a:noFill/>
                          </a:ln>
                          <a:solidFill>
                            <a:schemeClr val="tx1"/>
                          </a:solidFill>
                          <a:effectLst/>
                          <a:latin typeface="Arial" pitchFamily="-110" charset="0"/>
                        </a:rPr>
                        <a:t>Biohazard</a:t>
                      </a:r>
                      <a:br>
                        <a:rPr kumimoji="0" lang="en-US" sz="2200" b="0" i="1"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random (sent.)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random (para.)</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0.488</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0.481</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0.539</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(base)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1" u="none" strike="noStrike" cap="none" normalizeH="0" baseline="0">
                          <a:ln>
                            <a:noFill/>
                          </a:ln>
                          <a:solidFill>
                            <a:schemeClr val="tx1"/>
                          </a:solidFill>
                          <a:effectLst/>
                          <a:latin typeface="Arial" pitchFamily="-110" charset="0"/>
                        </a:rPr>
                        <a:t>Biohazard</a:t>
                      </a:r>
                    </a:p>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exp1  </a:t>
                      </a:r>
                      <a:r>
                        <a:rPr kumimoji="0" lang="en-US" sz="2200" b="0" i="0" u="none" strike="noStrike" cap="none" normalizeH="0" baseline="0">
                          <a:ln>
                            <a:noFill/>
                          </a:ln>
                          <a:solidFill>
                            <a:schemeClr val="tx1"/>
                          </a:solidFill>
                          <a:effectLst/>
                          <a:latin typeface="Arial" pitchFamily="-110" charset="0"/>
                          <a:ea typeface="Arial" pitchFamily="-110" charset="0"/>
                          <a:cs typeface="Arial" pitchFamily="-110" charset="0"/>
                        </a:rPr>
                        <a:t>→</a:t>
                      </a:r>
                      <a:r>
                        <a:rPr kumimoji="0" lang="en-US" sz="2200" b="0" i="0" u="none" strike="noStrike" cap="none" normalizeH="0" baseline="0">
                          <a:ln>
                            <a:noFill/>
                          </a:ln>
                          <a:solidFill>
                            <a:schemeClr val="tx1"/>
                          </a:solidFill>
                          <a:effectLst/>
                          <a:latin typeface="Arial" pitchFamily="-110" charset="0"/>
                        </a:rPr>
                        <a:t>  test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exp2  </a:t>
                      </a:r>
                      <a:r>
                        <a:rPr kumimoji="0" lang="en-US" sz="2200" b="0" i="0" u="none" strike="noStrike" cap="none" normalizeH="0" baseline="0">
                          <a:ln>
                            <a:noFill/>
                          </a:ln>
                          <a:solidFill>
                            <a:schemeClr val="tx1"/>
                          </a:solidFill>
                          <a:effectLst/>
                          <a:latin typeface="Arial" pitchFamily="-110" charset="0"/>
                          <a:ea typeface="Arial" pitchFamily="-110" charset="0"/>
                          <a:cs typeface="Arial" pitchFamily="-110" charset="0"/>
                        </a:rPr>
                        <a:t>→</a:t>
                      </a:r>
                      <a:r>
                        <a:rPr kumimoji="0" lang="en-US" sz="2200" b="0" i="0" u="none" strike="noStrike" cap="none" normalizeH="0" baseline="0">
                          <a:ln>
                            <a:noFill/>
                          </a:ln>
                          <a:solidFill>
                            <a:schemeClr val="tx1"/>
                          </a:solidFill>
                          <a:effectLst/>
                          <a:latin typeface="Arial" pitchFamily="-110" charset="0"/>
                        </a:rPr>
                        <a:t>  test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3x cross validation</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0.367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0.344</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0.355</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0.357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0.325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0.427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0.395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1" i="0" u="none" strike="noStrike" cap="none" normalizeH="0" baseline="0">
                          <a:ln>
                            <a:noFill/>
                          </a:ln>
                          <a:solidFill>
                            <a:srgbClr val="0000FF"/>
                          </a:solidFill>
                          <a:effectLst/>
                          <a:latin typeface="Arial" pitchFamily="-110" charset="0"/>
                        </a:rPr>
                        <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25%</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32%</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Train </a:t>
                      </a:r>
                      <a:r>
                        <a:rPr kumimoji="0" lang="en-US" sz="2200" b="0" i="1" u="none" strike="noStrike" cap="none" normalizeH="0" baseline="0">
                          <a:ln>
                            <a:noFill/>
                          </a:ln>
                          <a:solidFill>
                            <a:schemeClr val="tx1"/>
                          </a:solidFill>
                          <a:effectLst/>
                          <a:latin typeface="Arial" pitchFamily="-110" charset="0"/>
                        </a:rPr>
                        <a:t>Biohazard</a:t>
                      </a:r>
                      <a:br>
                        <a:rPr kumimoji="0" lang="en-US" sz="2200" b="0" i="1"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Test </a:t>
                      </a:r>
                      <a:r>
                        <a:rPr kumimoji="0" lang="en-US" sz="2200" b="0" i="1" u="none" strike="noStrike" cap="none" normalizeH="0" baseline="0">
                          <a:ln>
                            <a:noFill/>
                          </a:ln>
                          <a:solidFill>
                            <a:schemeClr val="tx1"/>
                          </a:solidFill>
                          <a:effectLst/>
                          <a:latin typeface="Arial" pitchFamily="-110" charset="0"/>
                        </a:rPr>
                        <a:t>Demon</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0.387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1" i="0" u="none" strike="noStrike" cap="none" normalizeH="0" baseline="0">
                          <a:ln>
                            <a:noFill/>
                          </a:ln>
                          <a:solidFill>
                            <a:srgbClr val="0000FF"/>
                          </a:solidFill>
                          <a:effectLst/>
                          <a:latin typeface="Arial" pitchFamily="-110" charset="0"/>
                        </a:rPr>
                        <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Grolier’s results</a:t>
            </a:r>
          </a:p>
        </p:txBody>
      </p:sp>
      <p:graphicFrame>
        <p:nvGraphicFramePr>
          <p:cNvPr id="90230" name="Group 118"/>
          <p:cNvGraphicFramePr>
            <a:graphicFrameLocks noGrp="1"/>
          </p:cNvGraphicFramePr>
          <p:nvPr/>
        </p:nvGraphicFramePr>
        <p:xfrm>
          <a:off x="457200" y="1828800"/>
          <a:ext cx="8382000" cy="4159569"/>
        </p:xfrm>
        <a:graphic>
          <a:graphicData uri="http://schemas.openxmlformats.org/drawingml/2006/table">
            <a:tbl>
              <a:tblPr/>
              <a:tblGrid>
                <a:gridCol w="3200400"/>
                <a:gridCol w="1447800"/>
                <a:gridCol w="1638300"/>
                <a:gridCol w="2095500"/>
              </a:tblGrid>
              <a:tr h="736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8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Word Error</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Sent. Error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Window Diff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random</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0.482</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0.532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smtClean="0">
                          <a:ln>
                            <a:noFill/>
                          </a:ln>
                          <a:solidFill>
                            <a:schemeClr val="tx1"/>
                          </a:solidFill>
                          <a:effectLst/>
                          <a:latin typeface="Arial" pitchFamily="-110" charset="0"/>
                        </a:rPr>
                        <a:t>Cosine </a:t>
                      </a:r>
                      <a:r>
                        <a:rPr kumimoji="0" lang="en-US" sz="2800" b="0" i="0" u="none" strike="noStrike" cap="none" normalizeH="0" baseline="0" dirty="0" err="1" smtClean="0">
                          <a:ln>
                            <a:noFill/>
                          </a:ln>
                          <a:solidFill>
                            <a:schemeClr val="tx1"/>
                          </a:solidFill>
                          <a:effectLst/>
                          <a:latin typeface="Arial" pitchFamily="-110" charset="0"/>
                        </a:rPr>
                        <a:t>Sim</a:t>
                      </a:r>
                      <a:endParaRPr kumimoji="0" lang="en-US" sz="2800" b="0" i="0" u="none" strike="noStrike" cap="none" normalizeH="0" baseline="0" dirty="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0.407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a:ln>
                            <a:noFill/>
                          </a:ln>
                          <a:solidFill>
                            <a:schemeClr val="tx1"/>
                          </a:solidFill>
                          <a:effectLst/>
                          <a:latin typeface="Arial" pitchFamily="-110" charset="0"/>
                        </a:rPr>
                        <a:t>PLSA</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0.420</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0.507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a:ln>
                            <a:noFill/>
                          </a:ln>
                          <a:solidFill>
                            <a:schemeClr val="tx1"/>
                          </a:solidFill>
                          <a:effectLst/>
                          <a:latin typeface="Arial" pitchFamily="-110" charset="0"/>
                        </a:rPr>
                        <a:t>features (stumps)</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0.387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1" u="none" strike="noStrike" cap="none" normalizeH="0" baseline="0">
                          <a:ln>
                            <a:noFill/>
                          </a:ln>
                          <a:solidFill>
                            <a:schemeClr val="tx1"/>
                          </a:solidFill>
                          <a:effectLst/>
                          <a:latin typeface="Arial" pitchFamily="-110" charset="0"/>
                        </a:rPr>
                        <a:t>0.495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features (SVM)</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0.395</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1" u="none" strike="noStrike" cap="none" normalizeH="0" baseline="0" dirty="0">
                          <a:ln>
                            <a:noFill/>
                          </a:ln>
                          <a:solidFill>
                            <a:schemeClr val="tx1"/>
                          </a:solidFill>
                          <a:effectLst/>
                          <a:latin typeface="Arial" pitchFamily="-110" charset="0"/>
                        </a:rPr>
                        <a:t>0.503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231" name="Text Box 119"/>
          <p:cNvSpPr txBox="1">
            <a:spLocks noChangeArrowheads="1"/>
          </p:cNvSpPr>
          <p:nvPr/>
        </p:nvSpPr>
        <p:spPr bwMode="auto">
          <a:xfrm>
            <a:off x="609600" y="6248400"/>
            <a:ext cx="8382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All methods given same number of segments (expected number of segments)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Narrative document properties</a:t>
            </a:r>
          </a:p>
        </p:txBody>
      </p:sp>
      <p:sp>
        <p:nvSpPr>
          <p:cNvPr id="48132"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Segment Similarity</a:t>
            </a:r>
          </a:p>
        </p:txBody>
      </p:sp>
      <p:graphicFrame>
        <p:nvGraphicFramePr>
          <p:cNvPr id="48170" name="Group 42"/>
          <p:cNvGraphicFramePr>
            <a:graphicFrameLocks noGrp="1"/>
          </p:cNvGraphicFramePr>
          <p:nvPr>
            <p:ph idx="1"/>
          </p:nvPr>
        </p:nvGraphicFramePr>
        <p:xfrm>
          <a:off x="685800" y="3810000"/>
          <a:ext cx="7661275" cy="2346960"/>
        </p:xfrm>
        <a:graphic>
          <a:graphicData uri="http://schemas.openxmlformats.org/drawingml/2006/table">
            <a:tbl>
              <a:tblPr/>
              <a:tblGrid>
                <a:gridCol w="2554288"/>
                <a:gridCol w="2552700"/>
                <a:gridCol w="2554287"/>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PLSA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Average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Standard Deviation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Within segment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0.903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0.074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Across boundary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71" name="Text Box 43"/>
          <p:cNvSpPr txBox="1">
            <a:spLocks noChangeArrowheads="1"/>
          </p:cNvSpPr>
          <p:nvPr/>
        </p:nvSpPr>
        <p:spPr bwMode="auto">
          <a:xfrm>
            <a:off x="685800" y="2438400"/>
            <a:ext cx="75438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Examine adjacent block similarities and compare within segment similarities and similarities crossing segment boundaries</a:t>
            </a:r>
          </a:p>
        </p:txBody>
      </p:sp>
      <p:sp>
        <p:nvSpPr>
          <p:cNvPr id="48172" name="Text Box 44"/>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Narrative document properties</a:t>
            </a:r>
          </a:p>
        </p:txBody>
      </p:sp>
      <p:sp>
        <p:nvSpPr>
          <p:cNvPr id="82947" name="Rectangle 3"/>
          <p:cNvSpPr>
            <a:spLocks noGrp="1" noChangeArrowheads="1"/>
          </p:cNvSpPr>
          <p:nvPr>
            <p:ph type="body" idx="1"/>
          </p:nvPr>
        </p:nvSpPr>
        <p:spPr>
          <a:xfrm>
            <a:off x="533400" y="2590800"/>
            <a:ext cx="8153400" cy="2286000"/>
          </a:xfrm>
        </p:spPr>
        <p:txBody>
          <a:bodyPr/>
          <a:lstStyle/>
          <a:p>
            <a:r>
              <a:rPr lang="en-US"/>
              <a:t>25% of the content words in the test set do not occur in the training set</a:t>
            </a:r>
          </a:p>
          <a:p>
            <a:r>
              <a:rPr lang="en-US"/>
              <a:t>33% of the content words in the test set occur two times or less</a:t>
            </a:r>
          </a:p>
        </p:txBody>
      </p:sp>
      <p:sp>
        <p:nvSpPr>
          <p:cNvPr id="82948"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Vocabulary</a:t>
            </a:r>
          </a:p>
        </p:txBody>
      </p:sp>
      <p:sp>
        <p:nvSpPr>
          <p:cNvPr id="82949" name="Text Box 5"/>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Narrative document properties</a:t>
            </a:r>
          </a:p>
        </p:txBody>
      </p:sp>
      <p:sp>
        <p:nvSpPr>
          <p:cNvPr id="83971" name="Rectangle 3"/>
          <p:cNvSpPr>
            <a:spLocks noGrp="1" noChangeArrowheads="1"/>
          </p:cNvSpPr>
          <p:nvPr>
            <p:ph type="body" idx="1"/>
          </p:nvPr>
        </p:nvSpPr>
        <p:spPr>
          <a:xfrm>
            <a:off x="457200" y="2590800"/>
            <a:ext cx="8229600" cy="3962400"/>
          </a:xfrm>
        </p:spPr>
        <p:txBody>
          <a:bodyPr/>
          <a:lstStyle/>
          <a:p>
            <a:pPr>
              <a:lnSpc>
                <a:spcPct val="90000"/>
              </a:lnSpc>
            </a:pPr>
            <a:r>
              <a:rPr lang="en-US"/>
              <a:t>474 terms occur in first sentence of training boundaries</a:t>
            </a:r>
          </a:p>
          <a:p>
            <a:pPr>
              <a:lnSpc>
                <a:spcPct val="90000"/>
              </a:lnSpc>
            </a:pPr>
            <a:r>
              <a:rPr lang="en-US"/>
              <a:t>103 of these words occur at test boundaries</a:t>
            </a:r>
          </a:p>
          <a:p>
            <a:pPr>
              <a:lnSpc>
                <a:spcPct val="90000"/>
              </a:lnSpc>
            </a:pPr>
            <a:r>
              <a:rPr lang="en-US"/>
              <a:t>Only 9 s</a:t>
            </a:r>
            <a:r>
              <a:rPr lang="en-US" i="1"/>
              <a:t>ignificant</a:t>
            </a:r>
            <a:r>
              <a:rPr lang="en-US"/>
              <a:t> words that occur in training occur in the test</a:t>
            </a:r>
          </a:p>
          <a:p>
            <a:pPr>
              <a:lnSpc>
                <a:spcPct val="90000"/>
              </a:lnSpc>
            </a:pPr>
            <a:r>
              <a:rPr lang="en-US"/>
              <a:t>No words occur significantly at both training and testing boundaries</a:t>
            </a:r>
            <a:endParaRPr lang="en-US" i="1"/>
          </a:p>
          <a:p>
            <a:pPr>
              <a:lnSpc>
                <a:spcPct val="90000"/>
              </a:lnSpc>
            </a:pPr>
            <a:endParaRPr lang="en-US"/>
          </a:p>
        </p:txBody>
      </p:sp>
      <p:sp>
        <p:nvSpPr>
          <p:cNvPr id="83972"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Boundary words</a:t>
            </a:r>
          </a:p>
        </p:txBody>
      </p:sp>
      <p:sp>
        <p:nvSpPr>
          <p:cNvPr id="83973" name="Text Box 5"/>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Narrative document properties</a:t>
            </a:r>
          </a:p>
        </p:txBody>
      </p:sp>
      <p:sp>
        <p:nvSpPr>
          <p:cNvPr id="84995" name="Rectangle 3"/>
          <p:cNvSpPr>
            <a:spLocks noGrp="1" noChangeArrowheads="1"/>
          </p:cNvSpPr>
          <p:nvPr>
            <p:ph type="body" idx="1"/>
          </p:nvPr>
        </p:nvSpPr>
        <p:spPr>
          <a:xfrm>
            <a:off x="228600" y="3352800"/>
            <a:ext cx="8915400" cy="3276600"/>
          </a:xfrm>
        </p:spPr>
        <p:txBody>
          <a:bodyPr/>
          <a:lstStyle/>
          <a:p>
            <a:pPr>
              <a:lnSpc>
                <a:spcPct val="90000"/>
              </a:lnSpc>
            </a:pPr>
            <a:r>
              <a:rPr lang="en-US" sz="2400"/>
              <a:t>Created chains using synonymy and repetition</a:t>
            </a:r>
          </a:p>
          <a:p>
            <a:pPr>
              <a:lnSpc>
                <a:spcPct val="90000"/>
              </a:lnSpc>
            </a:pPr>
            <a:r>
              <a:rPr lang="en-US" sz="2400"/>
              <a:t>219 chains</a:t>
            </a:r>
          </a:p>
          <a:p>
            <a:pPr>
              <a:lnSpc>
                <a:spcPct val="90000"/>
              </a:lnSpc>
            </a:pPr>
            <a:r>
              <a:rPr lang="en-US" sz="2400"/>
              <a:t>2 begin and 1 ends at a boundary</a:t>
            </a:r>
          </a:p>
          <a:p>
            <a:pPr>
              <a:lnSpc>
                <a:spcPct val="90000"/>
              </a:lnSpc>
            </a:pPr>
            <a:r>
              <a:rPr lang="en-US" sz="2400"/>
              <a:t>20% of the chains cross boundaries</a:t>
            </a:r>
          </a:p>
          <a:p>
            <a:pPr>
              <a:lnSpc>
                <a:spcPct val="90000"/>
              </a:lnSpc>
            </a:pPr>
            <a:r>
              <a:rPr lang="en-US" sz="2400"/>
              <a:t>Average segment length is 185</a:t>
            </a:r>
          </a:p>
          <a:p>
            <a:pPr>
              <a:lnSpc>
                <a:spcPct val="90000"/>
              </a:lnSpc>
            </a:pPr>
            <a:r>
              <a:rPr lang="en-US" sz="2400"/>
              <a:t>Average distance to closest beginning chain is 39 words</a:t>
            </a:r>
          </a:p>
          <a:p>
            <a:pPr>
              <a:lnSpc>
                <a:spcPct val="90000"/>
              </a:lnSpc>
            </a:pPr>
            <a:r>
              <a:rPr lang="en-US" sz="2400"/>
              <a:t>Average distance to closest ending chain is 36 words</a:t>
            </a:r>
          </a:p>
          <a:p>
            <a:pPr>
              <a:lnSpc>
                <a:spcPct val="90000"/>
              </a:lnSpc>
            </a:pPr>
            <a:r>
              <a:rPr lang="en-US" sz="2400"/>
              <a:t>About 4 chains per segment</a:t>
            </a:r>
          </a:p>
        </p:txBody>
      </p:sp>
      <p:sp>
        <p:nvSpPr>
          <p:cNvPr id="84996"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Lexical chains</a:t>
            </a:r>
          </a:p>
        </p:txBody>
      </p:sp>
      <p:grpSp>
        <p:nvGrpSpPr>
          <p:cNvPr id="2" name="Group 5"/>
          <p:cNvGrpSpPr>
            <a:grpSpLocks/>
          </p:cNvGrpSpPr>
          <p:nvPr/>
        </p:nvGrpSpPr>
        <p:grpSpPr bwMode="auto">
          <a:xfrm>
            <a:off x="1600200" y="2590800"/>
            <a:ext cx="4419600" cy="609600"/>
            <a:chOff x="336" y="3744"/>
            <a:chExt cx="2784" cy="384"/>
          </a:xfrm>
        </p:grpSpPr>
        <p:sp>
          <p:nvSpPr>
            <p:cNvPr id="84998" name="Line 6"/>
            <p:cNvSpPr>
              <a:spLocks noChangeShapeType="1"/>
            </p:cNvSpPr>
            <p:nvPr/>
          </p:nvSpPr>
          <p:spPr bwMode="auto">
            <a:xfrm>
              <a:off x="336"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4999" name="Line 7"/>
            <p:cNvSpPr>
              <a:spLocks noChangeShapeType="1"/>
            </p:cNvSpPr>
            <p:nvPr/>
          </p:nvSpPr>
          <p:spPr bwMode="auto">
            <a:xfrm>
              <a:off x="1200"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0" name="Line 8"/>
            <p:cNvSpPr>
              <a:spLocks noChangeShapeType="1"/>
            </p:cNvSpPr>
            <p:nvPr/>
          </p:nvSpPr>
          <p:spPr bwMode="auto">
            <a:xfrm>
              <a:off x="2016"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1" name="Line 9"/>
            <p:cNvSpPr>
              <a:spLocks noChangeShapeType="1"/>
            </p:cNvSpPr>
            <p:nvPr/>
          </p:nvSpPr>
          <p:spPr bwMode="auto">
            <a:xfrm>
              <a:off x="3120"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2" name="Line 10"/>
            <p:cNvSpPr>
              <a:spLocks noChangeShapeType="1"/>
            </p:cNvSpPr>
            <p:nvPr/>
          </p:nvSpPr>
          <p:spPr bwMode="auto">
            <a:xfrm>
              <a:off x="384" y="3936"/>
              <a:ext cx="76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3" name="Line 11"/>
            <p:cNvSpPr>
              <a:spLocks noChangeShapeType="1"/>
            </p:cNvSpPr>
            <p:nvPr/>
          </p:nvSpPr>
          <p:spPr bwMode="auto">
            <a:xfrm>
              <a:off x="1248" y="3936"/>
              <a:ext cx="72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4" name="Line 12"/>
            <p:cNvSpPr>
              <a:spLocks noChangeShapeType="1"/>
            </p:cNvSpPr>
            <p:nvPr/>
          </p:nvSpPr>
          <p:spPr bwMode="auto">
            <a:xfrm>
              <a:off x="2064" y="3936"/>
              <a:ext cx="100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5" name="Line 13"/>
            <p:cNvSpPr>
              <a:spLocks noChangeShapeType="1"/>
            </p:cNvSpPr>
            <p:nvPr/>
          </p:nvSpPr>
          <p:spPr bwMode="auto">
            <a:xfrm>
              <a:off x="384" y="3984"/>
              <a:ext cx="624"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6" name="Line 14"/>
            <p:cNvSpPr>
              <a:spLocks noChangeShapeType="1"/>
            </p:cNvSpPr>
            <p:nvPr/>
          </p:nvSpPr>
          <p:spPr bwMode="auto">
            <a:xfrm>
              <a:off x="528" y="4032"/>
              <a:ext cx="624"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7" name="Line 15"/>
            <p:cNvSpPr>
              <a:spLocks noChangeShapeType="1"/>
            </p:cNvSpPr>
            <p:nvPr/>
          </p:nvSpPr>
          <p:spPr bwMode="auto">
            <a:xfrm>
              <a:off x="1248" y="4032"/>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8" name="Line 16"/>
            <p:cNvSpPr>
              <a:spLocks noChangeShapeType="1"/>
            </p:cNvSpPr>
            <p:nvPr/>
          </p:nvSpPr>
          <p:spPr bwMode="auto">
            <a:xfrm>
              <a:off x="1344" y="3984"/>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9" name="Line 17"/>
            <p:cNvSpPr>
              <a:spLocks noChangeShapeType="1"/>
            </p:cNvSpPr>
            <p:nvPr/>
          </p:nvSpPr>
          <p:spPr bwMode="auto">
            <a:xfrm>
              <a:off x="2064" y="3984"/>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10" name="Line 18"/>
            <p:cNvSpPr>
              <a:spLocks noChangeShapeType="1"/>
            </p:cNvSpPr>
            <p:nvPr/>
          </p:nvSpPr>
          <p:spPr bwMode="auto">
            <a:xfrm>
              <a:off x="2352" y="4032"/>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11" name="Line 19"/>
            <p:cNvSpPr>
              <a:spLocks noChangeShapeType="1"/>
            </p:cNvSpPr>
            <p:nvPr/>
          </p:nvSpPr>
          <p:spPr bwMode="auto">
            <a:xfrm>
              <a:off x="864" y="4128"/>
              <a:ext cx="624" cy="0"/>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85012" name="Line 20"/>
            <p:cNvSpPr>
              <a:spLocks noChangeShapeType="1"/>
            </p:cNvSpPr>
            <p:nvPr/>
          </p:nvSpPr>
          <p:spPr bwMode="auto">
            <a:xfrm>
              <a:off x="2448" y="4128"/>
              <a:ext cx="240" cy="0"/>
            </a:xfrm>
            <a:prstGeom prst="line">
              <a:avLst/>
            </a:prstGeom>
            <a:noFill/>
            <a:ln w="19050">
              <a:solidFill>
                <a:srgbClr val="FF0000"/>
              </a:solidFill>
              <a:round/>
              <a:headEnd/>
              <a:tailEnd/>
            </a:ln>
            <a:effectLst/>
          </p:spPr>
          <p:txBody>
            <a:bodyPr>
              <a:prstTxWarp prst="textNoShape">
                <a:avLst/>
              </a:prstTxWarp>
            </a:bodyPr>
            <a:lstStyle/>
            <a:p>
              <a:endParaRPr lang="en-US"/>
            </a:p>
          </p:txBody>
        </p:sp>
      </p:grpSp>
      <p:sp>
        <p:nvSpPr>
          <p:cNvPr id="85013" name="Text Box 21"/>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a:xfrm>
            <a:off x="457200" y="1752600"/>
            <a:ext cx="8305799" cy="4343400"/>
          </a:xfrm>
        </p:spPr>
        <p:txBody>
          <a:bodyPr/>
          <a:lstStyle/>
          <a:p>
            <a:r>
              <a:rPr lang="en-US" sz="2800" dirty="0" smtClean="0"/>
              <a:t>Blend of introductory material and research talk</a:t>
            </a:r>
          </a:p>
          <a:p>
            <a:pPr lvl="1"/>
            <a:r>
              <a:rPr lang="en-US" sz="2400" dirty="0" smtClean="0"/>
              <a:t>Problem of topic segmentation</a:t>
            </a:r>
          </a:p>
          <a:p>
            <a:pPr lvl="1"/>
            <a:r>
              <a:rPr lang="en-US" sz="2400" dirty="0" smtClean="0"/>
              <a:t>Common data to work with</a:t>
            </a:r>
          </a:p>
          <a:p>
            <a:pPr lvl="1"/>
            <a:r>
              <a:rPr lang="en-US" sz="2400" dirty="0" smtClean="0"/>
              <a:t>Approaches</a:t>
            </a:r>
          </a:p>
          <a:p>
            <a:pPr lvl="1"/>
            <a:r>
              <a:rPr lang="en-US" sz="2400" dirty="0" smtClean="0"/>
              <a:t>Evaluation</a:t>
            </a:r>
          </a:p>
          <a:p>
            <a:pPr lvl="1"/>
            <a:r>
              <a:rPr lang="en-US" sz="2400" dirty="0" smtClean="0"/>
              <a:t>Some initial results</a:t>
            </a:r>
          </a:p>
          <a:p>
            <a:r>
              <a:rPr lang="en-US" dirty="0" smtClean="0"/>
              <a:t>Represents a change in the direction of the course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smtClean="0"/>
              <a:t>Concluding comments</a:t>
            </a:r>
            <a:endParaRPr lang="en-US" dirty="0"/>
          </a:p>
        </p:txBody>
      </p:sp>
      <p:sp>
        <p:nvSpPr>
          <p:cNvPr id="99331" name="Rectangle 3"/>
          <p:cNvSpPr>
            <a:spLocks noGrp="1" noChangeArrowheads="1"/>
          </p:cNvSpPr>
          <p:nvPr>
            <p:ph type="body" idx="1"/>
          </p:nvPr>
        </p:nvSpPr>
        <p:spPr>
          <a:xfrm>
            <a:off x="228600" y="1981200"/>
            <a:ext cx="8763000" cy="4114800"/>
          </a:xfrm>
        </p:spPr>
        <p:txBody>
          <a:bodyPr/>
          <a:lstStyle/>
          <a:p>
            <a:r>
              <a:rPr lang="en-US" dirty="0"/>
              <a:t>Difficult problem:</a:t>
            </a:r>
            <a:r>
              <a:rPr lang="en-US" dirty="0" smtClean="0"/>
              <a:t> still </a:t>
            </a:r>
            <a:r>
              <a:rPr lang="en-US" dirty="0"/>
              <a:t>room for improvement</a:t>
            </a:r>
            <a:endParaRPr lang="en-US" dirty="0" smtClean="0"/>
          </a:p>
          <a:p>
            <a:r>
              <a:rPr lang="en-US" dirty="0" smtClean="0"/>
              <a:t>Topic granularity level: how do you predict the number of segments in the text?</a:t>
            </a:r>
          </a:p>
          <a:p>
            <a:r>
              <a:rPr lang="en-US" dirty="0" smtClean="0"/>
              <a:t>Hand </a:t>
            </a:r>
            <a:r>
              <a:rPr lang="en-US" dirty="0"/>
              <a:t>crafting features is time </a:t>
            </a:r>
            <a:r>
              <a:rPr lang="en-US" dirty="0" smtClean="0"/>
              <a:t>consuming</a:t>
            </a:r>
          </a:p>
          <a:p>
            <a:r>
              <a:rPr lang="en-US" dirty="0" smtClean="0"/>
              <a:t>“Lexical chasm” </a:t>
            </a:r>
            <a:r>
              <a:rPr lang="en-US" dirty="0" err="1" smtClean="0">
                <a:sym typeface="Wingdings"/>
              </a:rPr>
              <a:t></a:t>
            </a:r>
            <a:endParaRPr lang="en-US" dirty="0" smtClean="0"/>
          </a:p>
          <a:p>
            <a:r>
              <a:rPr lang="en-US" dirty="0"/>
              <a:t>Sequential data needs sequential models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References</a:t>
            </a:r>
          </a:p>
        </p:txBody>
      </p:sp>
      <p:sp>
        <p:nvSpPr>
          <p:cNvPr id="100355" name="Rectangle 3"/>
          <p:cNvSpPr>
            <a:spLocks noGrp="1" noChangeArrowheads="1"/>
          </p:cNvSpPr>
          <p:nvPr>
            <p:ph type="body" idx="1"/>
          </p:nvPr>
        </p:nvSpPr>
        <p:spPr>
          <a:xfrm>
            <a:off x="609600" y="1981200"/>
            <a:ext cx="8001000" cy="4114800"/>
          </a:xfrm>
        </p:spPr>
        <p:txBody>
          <a:bodyPr/>
          <a:lstStyle/>
          <a:p>
            <a:pPr>
              <a:lnSpc>
                <a:spcPct val="90000"/>
              </a:lnSpc>
            </a:pPr>
            <a:r>
              <a:rPr lang="en-US" sz="1800"/>
              <a:t>D. Beeferman, A. Berger and J. Lafferty. 1999.  Statistical models for text segmentation.  </a:t>
            </a:r>
            <a:r>
              <a:rPr lang="en-US" sz="1800" i="1"/>
              <a:t>Machine Learning</a:t>
            </a:r>
            <a:r>
              <a:rPr lang="en-US" sz="1800"/>
              <a:t>, 34:177-210</a:t>
            </a:r>
          </a:p>
          <a:p>
            <a:pPr>
              <a:lnSpc>
                <a:spcPct val="90000"/>
              </a:lnSpc>
            </a:pPr>
            <a:r>
              <a:rPr lang="en-US" sz="1800"/>
              <a:t>T. Brants, F. Chen and I. Tsochantaridis. 2002.  Topic-based document segmentation with probabilistic latent semantic analysis.  In </a:t>
            </a:r>
            <a:r>
              <a:rPr lang="en-US" sz="1800" i="1"/>
              <a:t>Proceedings of CIKM</a:t>
            </a:r>
            <a:r>
              <a:rPr lang="en-US" sz="1800"/>
              <a:t>, 211-218.</a:t>
            </a:r>
          </a:p>
          <a:p>
            <a:pPr>
              <a:lnSpc>
                <a:spcPct val="90000"/>
              </a:lnSpc>
            </a:pPr>
            <a:r>
              <a:rPr lang="en-US" sz="1800"/>
              <a:t>M.A. Hearst. 1994.  Multi-paragraph segmentation of expository text.  In </a:t>
            </a:r>
            <a:r>
              <a:rPr lang="en-US" sz="1800" i="1"/>
              <a:t>ACL</a:t>
            </a:r>
            <a:r>
              <a:rPr lang="en-US" sz="1800"/>
              <a:t>, pg. 9-16.</a:t>
            </a:r>
          </a:p>
          <a:p>
            <a:pPr>
              <a:lnSpc>
                <a:spcPct val="90000"/>
              </a:lnSpc>
            </a:pPr>
            <a:r>
              <a:rPr lang="en-US" sz="1800"/>
              <a:t>H. Kozima and T. Furugori. 1994.  Segmenting narrative text into coherent scenes.  In </a:t>
            </a:r>
            <a:r>
              <a:rPr lang="en-US" sz="1800" i="1"/>
              <a:t>Literary and Linguistic Computing, </a:t>
            </a:r>
            <a:r>
              <a:rPr lang="en-US" sz="1800"/>
              <a:t>9:13-19.</a:t>
            </a:r>
          </a:p>
          <a:p>
            <a:pPr>
              <a:lnSpc>
                <a:spcPct val="90000"/>
              </a:lnSpc>
            </a:pPr>
            <a:r>
              <a:rPr lang="en-US" sz="1800"/>
              <a:t>H. Kozima. 1993.  Text segmentation based on similarity between words.  In </a:t>
            </a:r>
            <a:r>
              <a:rPr lang="en-US" sz="1800" i="1"/>
              <a:t>ACL</a:t>
            </a:r>
            <a:r>
              <a:rPr lang="en-US" sz="1800"/>
              <a:t>, pg. 286-288.</a:t>
            </a:r>
          </a:p>
          <a:p>
            <a:pPr>
              <a:lnSpc>
                <a:spcPct val="90000"/>
              </a:lnSpc>
            </a:pPr>
            <a:r>
              <a:rPr lang="en-US" sz="1800"/>
              <a:t>H. Li and K. Yamanishi. 2000.  Topic analysis using a finite mixture model.  In </a:t>
            </a:r>
            <a:r>
              <a:rPr lang="en-US" sz="1800" i="1"/>
              <a:t>EMNLP</a:t>
            </a:r>
            <a:r>
              <a:rPr lang="en-US" sz="1800"/>
              <a:t>, pg. 35-44.</a:t>
            </a:r>
          </a:p>
          <a:p>
            <a:pPr>
              <a:lnSpc>
                <a:spcPct val="90000"/>
              </a:lnSpc>
            </a:pPr>
            <a:r>
              <a:rPr lang="en-US" sz="1800"/>
              <a:t>J. Reynar. 1999.  Statistical models for topic segmentation.  In </a:t>
            </a:r>
            <a:r>
              <a:rPr lang="en-US" sz="1800" i="1"/>
              <a:t>ACL,</a:t>
            </a:r>
            <a:r>
              <a:rPr lang="en-US" sz="1800"/>
              <a:t> pg. 357-364.</a:t>
            </a:r>
          </a:p>
          <a:p>
            <a:pPr>
              <a:lnSpc>
                <a:spcPct val="90000"/>
              </a:lnSpc>
            </a:pPr>
            <a:r>
              <a:rPr lang="en-US" sz="1800"/>
              <a:t>N. Stokes, J. Carthy, A. Smeaton.  2002.  Segmenting broadcast news streams using lexical chains.  In </a:t>
            </a:r>
            <a:r>
              <a:rPr lang="en-US" sz="1800" i="1"/>
              <a:t>STAIRS</a:t>
            </a:r>
            <a:r>
              <a:rPr lang="en-US" sz="1800"/>
              <a:t>, PG. 145-154/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a:t>
            </a:r>
            <a:endParaRPr lang="en-US" dirty="0"/>
          </a:p>
        </p:txBody>
      </p:sp>
      <p:sp>
        <p:nvSpPr>
          <p:cNvPr id="3" name="Content Placeholder 2"/>
          <p:cNvSpPr>
            <a:spLocks noGrp="1"/>
          </p:cNvSpPr>
          <p:nvPr>
            <p:ph idx="1"/>
          </p:nvPr>
        </p:nvSpPr>
        <p:spPr/>
        <p:txBody>
          <a:bodyPr/>
          <a:lstStyle/>
          <a:p>
            <a:r>
              <a:rPr lang="en-US" dirty="0" smtClean="0"/>
              <a:t>Grades</a:t>
            </a:r>
          </a:p>
          <a:p>
            <a:pPr lvl="1"/>
            <a:r>
              <a:rPr lang="en-US" dirty="0" smtClean="0"/>
              <a:t>no final</a:t>
            </a:r>
          </a:p>
          <a:p>
            <a:pPr lvl="1"/>
            <a:r>
              <a:rPr lang="en-US" dirty="0" smtClean="0"/>
              <a:t>class attendance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1" y="1981200"/>
            <a:ext cx="8153400" cy="4114800"/>
          </a:xfrm>
        </p:spPr>
        <p:txBody>
          <a:bodyPr/>
          <a:lstStyle/>
          <a:p>
            <a:r>
              <a:rPr lang="en-US" dirty="0" smtClean="0"/>
              <a:t>Google’s book search:  a disaster for scholars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Analysis of features</a:t>
            </a:r>
          </a:p>
        </p:txBody>
      </p:sp>
      <p:graphicFrame>
        <p:nvGraphicFramePr>
          <p:cNvPr id="68638" name="Group 30"/>
          <p:cNvGraphicFramePr>
            <a:graphicFrameLocks noGrp="1"/>
          </p:cNvGraphicFramePr>
          <p:nvPr>
            <p:ph idx="1"/>
          </p:nvPr>
        </p:nvGraphicFramePr>
        <p:xfrm>
          <a:off x="533400" y="2743200"/>
          <a:ext cx="8153400" cy="3710940"/>
        </p:xfrm>
        <a:graphic>
          <a:graphicData uri="http://schemas.openxmlformats.org/drawingml/2006/table">
            <a:tbl>
              <a:tblPr/>
              <a:tblGrid>
                <a:gridCol w="2717800"/>
                <a:gridCol w="2717800"/>
                <a:gridCol w="2717800"/>
              </a:tblGrid>
              <a:tr h="501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4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boundary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non-boundary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Paragraph</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Entity groups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Word groups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Numbers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Full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74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44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39</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16</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621</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407</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505</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59</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Conversation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Pronoun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Pronoun </a:t>
                      </a:r>
                      <a:r>
                        <a:rPr kumimoji="0" lang="en-US" sz="2400" b="0" i="0" u="none" strike="noStrike" cap="none" normalizeH="0" baseline="0">
                          <a:ln>
                            <a:noFill/>
                          </a:ln>
                          <a:solidFill>
                            <a:schemeClr val="tx1"/>
                          </a:solidFill>
                          <a:effectLst/>
                          <a:latin typeface="Arial" pitchFamily="-110" charset="0"/>
                          <a:ea typeface="Arial" pitchFamily="-110" charset="0"/>
                          <a:cs typeface="Arial" pitchFamily="-110" charset="0"/>
                        </a:rPr>
                        <a:t>≤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8</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510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742</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9" name="Text Box 31"/>
          <p:cNvSpPr txBox="1">
            <a:spLocks noChangeArrowheads="1"/>
          </p:cNvSpPr>
          <p:nvPr/>
        </p:nvSpPr>
        <p:spPr bwMode="auto">
          <a:xfrm>
            <a:off x="381000" y="1981200"/>
            <a:ext cx="861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holdout:  74 actual boundaries and 2086 possible boundaries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Analysis of features</a:t>
            </a:r>
          </a:p>
        </p:txBody>
      </p:sp>
      <p:graphicFrame>
        <p:nvGraphicFramePr>
          <p:cNvPr id="103427" name="Group 3"/>
          <p:cNvGraphicFramePr>
            <a:graphicFrameLocks noGrp="1"/>
          </p:cNvGraphicFramePr>
          <p:nvPr>
            <p:ph idx="1"/>
          </p:nvPr>
        </p:nvGraphicFramePr>
        <p:xfrm>
          <a:off x="533400" y="2743200"/>
          <a:ext cx="8153400" cy="3710940"/>
        </p:xfrm>
        <a:graphic>
          <a:graphicData uri="http://schemas.openxmlformats.org/drawingml/2006/table">
            <a:tbl>
              <a:tblPr/>
              <a:tblGrid>
                <a:gridCol w="2717800"/>
                <a:gridCol w="2717800"/>
                <a:gridCol w="2717800"/>
              </a:tblGrid>
              <a:tr h="501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4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boundary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non-boundary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Paragraph</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Entity groups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Word groups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Numbers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Full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74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44</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39</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16</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621</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407</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505</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59</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Conversation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Pronoun</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Pronoun </a:t>
                      </a:r>
                      <a:r>
                        <a:rPr kumimoji="0" lang="en-US" sz="2400" b="0" i="0" u="none" strike="noStrike" cap="none" normalizeH="0" baseline="0">
                          <a:ln>
                            <a:noFill/>
                          </a:ln>
                          <a:solidFill>
                            <a:schemeClr val="accent2"/>
                          </a:solidFill>
                          <a:effectLst/>
                          <a:latin typeface="Arial" pitchFamily="-110" charset="0"/>
                          <a:ea typeface="Arial" pitchFamily="-110" charset="0"/>
                          <a:cs typeface="Arial" pitchFamily="-110" charset="0"/>
                        </a:rPr>
                        <a:t>≤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8</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510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742</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445" name="Text Box 21"/>
          <p:cNvSpPr txBox="1">
            <a:spLocks noChangeArrowheads="1"/>
          </p:cNvSpPr>
          <p:nvPr/>
        </p:nvSpPr>
        <p:spPr bwMode="auto">
          <a:xfrm>
            <a:off x="381000" y="1981200"/>
            <a:ext cx="8610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b="1">
                <a:solidFill>
                  <a:srgbClr val="0000FF"/>
                </a:solidFill>
              </a:rPr>
              <a:t>Perfect recall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Example reweighting</a:t>
            </a:r>
          </a:p>
        </p:txBody>
      </p:sp>
      <p:sp>
        <p:nvSpPr>
          <p:cNvPr id="55299" name="Rectangle 3"/>
          <p:cNvSpPr>
            <a:spLocks noGrp="1" noChangeArrowheads="1"/>
          </p:cNvSpPr>
          <p:nvPr>
            <p:ph type="body" idx="1"/>
          </p:nvPr>
        </p:nvSpPr>
        <p:spPr>
          <a:xfrm>
            <a:off x="304800" y="1981200"/>
            <a:ext cx="8305800" cy="4419600"/>
          </a:xfrm>
        </p:spPr>
        <p:txBody>
          <a:bodyPr/>
          <a:lstStyle/>
          <a:p>
            <a:pPr>
              <a:lnSpc>
                <a:spcPct val="90000"/>
              </a:lnSpc>
            </a:pPr>
            <a:r>
              <a:rPr lang="en-US" sz="2800"/>
              <a:t>Substantially more negative examples than positive</a:t>
            </a:r>
          </a:p>
          <a:p>
            <a:pPr>
              <a:lnSpc>
                <a:spcPct val="90000"/>
              </a:lnSpc>
            </a:pPr>
            <a:r>
              <a:rPr lang="en-US" sz="2800"/>
              <a:t>Simply classifying all examples as negative results in reasonable classification performance</a:t>
            </a:r>
          </a:p>
          <a:p>
            <a:pPr>
              <a:lnSpc>
                <a:spcPct val="90000"/>
              </a:lnSpc>
            </a:pPr>
            <a:r>
              <a:rPr lang="en-US" sz="2800"/>
              <a:t>Must reweight positive vs. negative examples</a:t>
            </a:r>
          </a:p>
          <a:p>
            <a:pPr>
              <a:lnSpc>
                <a:spcPct val="90000"/>
              </a:lnSpc>
            </a:pPr>
            <a:r>
              <a:rPr lang="en-US" sz="2800"/>
              <a:t>Iteratively change weighting</a:t>
            </a:r>
          </a:p>
          <a:p>
            <a:pPr lvl="1">
              <a:lnSpc>
                <a:spcPct val="90000"/>
              </a:lnSpc>
            </a:pPr>
            <a:r>
              <a:rPr lang="en-US" sz="2400"/>
              <a:t>Train</a:t>
            </a:r>
          </a:p>
          <a:p>
            <a:pPr lvl="1">
              <a:lnSpc>
                <a:spcPct val="90000"/>
              </a:lnSpc>
            </a:pPr>
            <a:r>
              <a:rPr lang="en-US" sz="2400"/>
              <a:t>Test</a:t>
            </a:r>
          </a:p>
          <a:p>
            <a:pPr lvl="1">
              <a:lnSpc>
                <a:spcPct val="90000"/>
              </a:lnSpc>
            </a:pPr>
            <a:r>
              <a:rPr lang="en-US" sz="2400"/>
              <a:t>Stop when expected number of segments based on the training data is approximately found in the test set</a:t>
            </a:r>
          </a:p>
          <a:p>
            <a:pPr>
              <a:lnSpc>
                <a:spcPct val="90000"/>
              </a:lnSpc>
            </a:pPr>
            <a:endParaRPr lang="en-US" sz="2800"/>
          </a:p>
        </p:txBody>
      </p:sp>
      <p:sp>
        <p:nvSpPr>
          <p:cNvPr id="55301" name="AutoShape 5"/>
          <p:cNvSpPr>
            <a:spLocks noChangeArrowheads="1"/>
          </p:cNvSpPr>
          <p:nvPr/>
        </p:nvSpPr>
        <p:spPr bwMode="auto">
          <a:xfrm rot="-10985143">
            <a:off x="228600" y="4572000"/>
            <a:ext cx="228600" cy="1447800"/>
          </a:xfrm>
          <a:prstGeom prst="curvedLeftArrow">
            <a:avLst>
              <a:gd name="adj1" fmla="val 126667"/>
              <a:gd name="adj2" fmla="val 253333"/>
              <a:gd name="adj3" fmla="val 33333"/>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Topic segmentation</a:t>
            </a:r>
            <a:endParaRPr lang="en-US" dirty="0"/>
          </a:p>
        </p:txBody>
      </p:sp>
      <p:sp>
        <p:nvSpPr>
          <p:cNvPr id="13316" name="Text Box 4"/>
          <p:cNvSpPr txBox="1">
            <a:spLocks noChangeArrowheads="1"/>
          </p:cNvSpPr>
          <p:nvPr/>
        </p:nvSpPr>
        <p:spPr bwMode="auto">
          <a:xfrm>
            <a:off x="76200" y="1600200"/>
            <a:ext cx="6096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dirty="0"/>
              <a:t>Linearly break text into related regions</a:t>
            </a:r>
          </a:p>
        </p:txBody>
      </p:sp>
      <p:sp>
        <p:nvSpPr>
          <p:cNvPr id="13318" name="Line 6"/>
          <p:cNvSpPr>
            <a:spLocks noChangeShapeType="1"/>
          </p:cNvSpPr>
          <p:nvPr/>
        </p:nvSpPr>
        <p:spPr bwMode="auto">
          <a:xfrm>
            <a:off x="304800" y="2514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19" name="Line 7"/>
          <p:cNvSpPr>
            <a:spLocks noChangeShapeType="1"/>
          </p:cNvSpPr>
          <p:nvPr/>
        </p:nvSpPr>
        <p:spPr bwMode="auto">
          <a:xfrm>
            <a:off x="304800" y="2743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0" name="Line 8"/>
          <p:cNvSpPr>
            <a:spLocks noChangeShapeType="1"/>
          </p:cNvSpPr>
          <p:nvPr/>
        </p:nvSpPr>
        <p:spPr bwMode="auto">
          <a:xfrm>
            <a:off x="304800" y="2971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1" name="Line 9"/>
          <p:cNvSpPr>
            <a:spLocks noChangeShapeType="1"/>
          </p:cNvSpPr>
          <p:nvPr/>
        </p:nvSpPr>
        <p:spPr bwMode="auto">
          <a:xfrm>
            <a:off x="304800" y="3200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2" name="Line 10"/>
          <p:cNvSpPr>
            <a:spLocks noChangeShapeType="1"/>
          </p:cNvSpPr>
          <p:nvPr/>
        </p:nvSpPr>
        <p:spPr bwMode="auto">
          <a:xfrm>
            <a:off x="304800" y="3429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3" name="Line 11"/>
          <p:cNvSpPr>
            <a:spLocks noChangeShapeType="1"/>
          </p:cNvSpPr>
          <p:nvPr/>
        </p:nvSpPr>
        <p:spPr bwMode="auto">
          <a:xfrm>
            <a:off x="304800" y="3657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4" name="Line 12"/>
          <p:cNvSpPr>
            <a:spLocks noChangeShapeType="1"/>
          </p:cNvSpPr>
          <p:nvPr/>
        </p:nvSpPr>
        <p:spPr bwMode="auto">
          <a:xfrm>
            <a:off x="304800" y="3886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5" name="Line 13"/>
          <p:cNvSpPr>
            <a:spLocks noChangeShapeType="1"/>
          </p:cNvSpPr>
          <p:nvPr/>
        </p:nvSpPr>
        <p:spPr bwMode="auto">
          <a:xfrm>
            <a:off x="304800" y="4114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6" name="Line 14"/>
          <p:cNvSpPr>
            <a:spLocks noChangeShapeType="1"/>
          </p:cNvSpPr>
          <p:nvPr/>
        </p:nvSpPr>
        <p:spPr bwMode="auto">
          <a:xfrm>
            <a:off x="304800" y="4343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7" name="Line 15"/>
          <p:cNvSpPr>
            <a:spLocks noChangeShapeType="1"/>
          </p:cNvSpPr>
          <p:nvPr/>
        </p:nvSpPr>
        <p:spPr bwMode="auto">
          <a:xfrm>
            <a:off x="304800" y="4572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8" name="Line 16"/>
          <p:cNvSpPr>
            <a:spLocks noChangeShapeType="1"/>
          </p:cNvSpPr>
          <p:nvPr/>
        </p:nvSpPr>
        <p:spPr bwMode="auto">
          <a:xfrm>
            <a:off x="304800" y="4800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9" name="Line 17"/>
          <p:cNvSpPr>
            <a:spLocks noChangeShapeType="1"/>
          </p:cNvSpPr>
          <p:nvPr/>
        </p:nvSpPr>
        <p:spPr bwMode="auto">
          <a:xfrm>
            <a:off x="304800" y="5029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0" name="Line 18"/>
          <p:cNvSpPr>
            <a:spLocks noChangeShapeType="1"/>
          </p:cNvSpPr>
          <p:nvPr/>
        </p:nvSpPr>
        <p:spPr bwMode="auto">
          <a:xfrm>
            <a:off x="304800" y="5257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1" name="Line 19"/>
          <p:cNvSpPr>
            <a:spLocks noChangeShapeType="1"/>
          </p:cNvSpPr>
          <p:nvPr/>
        </p:nvSpPr>
        <p:spPr bwMode="auto">
          <a:xfrm>
            <a:off x="304800" y="5486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2" name="Line 20"/>
          <p:cNvSpPr>
            <a:spLocks noChangeShapeType="1"/>
          </p:cNvSpPr>
          <p:nvPr/>
        </p:nvSpPr>
        <p:spPr bwMode="auto">
          <a:xfrm>
            <a:off x="304800" y="5715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3" name="Line 21"/>
          <p:cNvSpPr>
            <a:spLocks noChangeShapeType="1"/>
          </p:cNvSpPr>
          <p:nvPr/>
        </p:nvSpPr>
        <p:spPr bwMode="auto">
          <a:xfrm>
            <a:off x="304800" y="5943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4" name="Line 22"/>
          <p:cNvSpPr>
            <a:spLocks noChangeShapeType="1"/>
          </p:cNvSpPr>
          <p:nvPr/>
        </p:nvSpPr>
        <p:spPr bwMode="auto">
          <a:xfrm>
            <a:off x="304800" y="6172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5" name="Line 23"/>
          <p:cNvSpPr>
            <a:spLocks noChangeShapeType="1"/>
          </p:cNvSpPr>
          <p:nvPr/>
        </p:nvSpPr>
        <p:spPr bwMode="auto">
          <a:xfrm>
            <a:off x="304800" y="6400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7" name="Text Box 25"/>
          <p:cNvSpPr txBox="1">
            <a:spLocks noChangeArrowheads="1"/>
          </p:cNvSpPr>
          <p:nvPr/>
        </p:nvSpPr>
        <p:spPr bwMode="auto">
          <a:xfrm rot="20521851">
            <a:off x="1295400" y="5105400"/>
            <a:ext cx="1149350" cy="5191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b="1">
                <a:solidFill>
                  <a:srgbClr val="0000FF"/>
                </a:solidFill>
              </a:rPr>
              <a:t>Cats</a:t>
            </a:r>
          </a:p>
        </p:txBody>
      </p:sp>
      <p:sp>
        <p:nvSpPr>
          <p:cNvPr id="13338" name="Text Box 26"/>
          <p:cNvSpPr txBox="1">
            <a:spLocks noChangeArrowheads="1"/>
          </p:cNvSpPr>
          <p:nvPr/>
        </p:nvSpPr>
        <p:spPr bwMode="auto">
          <a:xfrm rot="20521851">
            <a:off x="1219200" y="2971800"/>
            <a:ext cx="1149350" cy="5191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b="1">
                <a:solidFill>
                  <a:srgbClr val="FF0000"/>
                </a:solidFill>
              </a:rPr>
              <a:t>Dogs</a:t>
            </a:r>
          </a:p>
        </p:txBody>
      </p:sp>
      <p:sp>
        <p:nvSpPr>
          <p:cNvPr id="13339" name="AutoShape 27"/>
          <p:cNvSpPr>
            <a:spLocks/>
          </p:cNvSpPr>
          <p:nvPr/>
        </p:nvSpPr>
        <p:spPr bwMode="auto">
          <a:xfrm>
            <a:off x="3200400" y="2438400"/>
            <a:ext cx="533400" cy="1752600"/>
          </a:xfrm>
          <a:prstGeom prst="rightBrace">
            <a:avLst>
              <a:gd name="adj1" fmla="val 27381"/>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340" name="AutoShape 28"/>
          <p:cNvSpPr>
            <a:spLocks/>
          </p:cNvSpPr>
          <p:nvPr/>
        </p:nvSpPr>
        <p:spPr bwMode="auto">
          <a:xfrm>
            <a:off x="3200400" y="4267200"/>
            <a:ext cx="533400" cy="2209800"/>
          </a:xfrm>
          <a:prstGeom prst="rightBrace">
            <a:avLst>
              <a:gd name="adj1" fmla="val 34524"/>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341" name="Text Box 29"/>
          <p:cNvSpPr txBox="1">
            <a:spLocks noChangeArrowheads="1"/>
          </p:cNvSpPr>
          <p:nvPr/>
        </p:nvSpPr>
        <p:spPr bwMode="auto">
          <a:xfrm>
            <a:off x="3886200" y="2971800"/>
            <a:ext cx="1600200" cy="52322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a:t>Topic 1</a:t>
            </a:r>
          </a:p>
        </p:txBody>
      </p:sp>
      <p:sp>
        <p:nvSpPr>
          <p:cNvPr id="13342" name="Text Box 30"/>
          <p:cNvSpPr txBox="1">
            <a:spLocks noChangeArrowheads="1"/>
          </p:cNvSpPr>
          <p:nvPr/>
        </p:nvSpPr>
        <p:spPr bwMode="auto">
          <a:xfrm>
            <a:off x="3886200" y="5105400"/>
            <a:ext cx="1447800" cy="519113"/>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a:t>Topic 2</a:t>
            </a:r>
          </a:p>
        </p:txBody>
      </p:sp>
      <p:sp>
        <p:nvSpPr>
          <p:cNvPr id="30" name="Content Placeholder 2"/>
          <p:cNvSpPr>
            <a:spLocks noGrp="1"/>
          </p:cNvSpPr>
          <p:nvPr>
            <p:ph idx="1"/>
          </p:nvPr>
        </p:nvSpPr>
        <p:spPr>
          <a:xfrm>
            <a:off x="5562599" y="2590800"/>
            <a:ext cx="3581401" cy="3200400"/>
          </a:xfrm>
        </p:spPr>
        <p:txBody>
          <a:bodyPr/>
          <a:lstStyle/>
          <a:p>
            <a:r>
              <a:rPr lang="en-US" sz="2000" dirty="0" smtClean="0"/>
              <a:t>Longer documents such as magazine articles, news articles or books often talk about multiple topics</a:t>
            </a:r>
          </a:p>
          <a:p>
            <a:r>
              <a:rPr lang="en-US" sz="2000" dirty="0" smtClean="0"/>
              <a:t>Topic segmentation approaches attempt to break up these documents into sub-documents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bwMode="auto">
          <a:xfrm>
            <a:off x="304800" y="2743200"/>
            <a:ext cx="1066800" cy="2743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 name="Title 1"/>
          <p:cNvSpPr>
            <a:spLocks noGrp="1"/>
          </p:cNvSpPr>
          <p:nvPr>
            <p:ph type="title"/>
          </p:nvPr>
        </p:nvSpPr>
        <p:spPr/>
        <p:txBody>
          <a:bodyPr/>
          <a:lstStyle/>
          <a:p>
            <a:r>
              <a:rPr lang="en-US" dirty="0" smtClean="0"/>
              <a:t>General problem setup</a:t>
            </a:r>
            <a:endParaRPr lang="en-US" dirty="0"/>
          </a:p>
        </p:txBody>
      </p:sp>
      <p:sp>
        <p:nvSpPr>
          <p:cNvPr id="4" name="TextBox 3"/>
          <p:cNvSpPr txBox="1"/>
          <p:nvPr/>
        </p:nvSpPr>
        <p:spPr>
          <a:xfrm>
            <a:off x="0" y="1981200"/>
            <a:ext cx="1544012" cy="461665"/>
          </a:xfrm>
          <a:prstGeom prst="rect">
            <a:avLst/>
          </a:prstGeom>
          <a:noFill/>
        </p:spPr>
        <p:txBody>
          <a:bodyPr wrap="none" rtlCol="0">
            <a:spAutoFit/>
          </a:bodyPr>
          <a:lstStyle/>
          <a:p>
            <a:r>
              <a:rPr lang="en-US" sz="2400" dirty="0" smtClean="0"/>
              <a:t>document</a:t>
            </a:r>
            <a:endParaRPr lang="en-US" sz="2400" dirty="0"/>
          </a:p>
        </p:txBody>
      </p:sp>
      <p:sp>
        <p:nvSpPr>
          <p:cNvPr id="6" name="Right Arrow 5"/>
          <p:cNvSpPr/>
          <p:nvPr/>
        </p:nvSpPr>
        <p:spPr bwMode="auto">
          <a:xfrm>
            <a:off x="15240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TextBox 6"/>
          <p:cNvSpPr txBox="1"/>
          <p:nvPr/>
        </p:nvSpPr>
        <p:spPr>
          <a:xfrm>
            <a:off x="2222306" y="1981200"/>
            <a:ext cx="1587694" cy="461665"/>
          </a:xfrm>
          <a:prstGeom prst="rect">
            <a:avLst/>
          </a:prstGeom>
          <a:noFill/>
        </p:spPr>
        <p:txBody>
          <a:bodyPr wrap="none" rtlCol="0">
            <a:spAutoFit/>
          </a:bodyPr>
          <a:lstStyle/>
          <a:p>
            <a:r>
              <a:rPr lang="en-US" sz="2400" dirty="0" smtClean="0"/>
              <a:t>sentences</a:t>
            </a:r>
            <a:endParaRPr lang="en-US" sz="2400" dirty="0"/>
          </a:p>
        </p:txBody>
      </p:sp>
      <p:sp>
        <p:nvSpPr>
          <p:cNvPr id="8" name="Rectangle 7"/>
          <p:cNvSpPr/>
          <p:nvPr/>
        </p:nvSpPr>
        <p:spPr bwMode="auto">
          <a:xfrm>
            <a:off x="2374706"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2374706"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2374706"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2374706"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2374706"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Rectangle 12"/>
          <p:cNvSpPr/>
          <p:nvPr/>
        </p:nvSpPr>
        <p:spPr bwMode="auto">
          <a:xfrm>
            <a:off x="2374706"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Rectangle 13"/>
          <p:cNvSpPr/>
          <p:nvPr/>
        </p:nvSpPr>
        <p:spPr bwMode="auto">
          <a:xfrm>
            <a:off x="2374706"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5" name="Rectangle 14"/>
          <p:cNvSpPr/>
          <p:nvPr/>
        </p:nvSpPr>
        <p:spPr bwMode="auto">
          <a:xfrm>
            <a:off x="2374706"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6" name="Rectangle 15"/>
          <p:cNvSpPr/>
          <p:nvPr/>
        </p:nvSpPr>
        <p:spPr bwMode="auto">
          <a:xfrm>
            <a:off x="2374706"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7" name="Rectangle 16"/>
          <p:cNvSpPr/>
          <p:nvPr/>
        </p:nvSpPr>
        <p:spPr bwMode="auto">
          <a:xfrm>
            <a:off x="2374706"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8" name="TextBox 17"/>
          <p:cNvSpPr txBox="1"/>
          <p:nvPr/>
        </p:nvSpPr>
        <p:spPr>
          <a:xfrm>
            <a:off x="1676400" y="5943600"/>
            <a:ext cx="2514600" cy="646331"/>
          </a:xfrm>
          <a:prstGeom prst="rect">
            <a:avLst/>
          </a:prstGeom>
          <a:noFill/>
        </p:spPr>
        <p:txBody>
          <a:bodyPr wrap="square" rtlCol="0">
            <a:spAutoFit/>
          </a:bodyPr>
          <a:lstStyle/>
          <a:p>
            <a:r>
              <a:rPr lang="en-US" dirty="0" smtClean="0">
                <a:solidFill>
                  <a:srgbClr val="660066"/>
                </a:solidFill>
              </a:rPr>
              <a:t>only consider breaks between sentences</a:t>
            </a:r>
            <a:endParaRPr lang="en-US" dirty="0">
              <a:solidFill>
                <a:srgbClr val="660066"/>
              </a:solidFill>
            </a:endParaRPr>
          </a:p>
        </p:txBody>
      </p:sp>
      <p:sp>
        <p:nvSpPr>
          <p:cNvPr id="19" name="Right Arrow 18"/>
          <p:cNvSpPr/>
          <p:nvPr/>
        </p:nvSpPr>
        <p:spPr bwMode="auto">
          <a:xfrm>
            <a:off x="35814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0" name="TextBox 29"/>
          <p:cNvSpPr txBox="1"/>
          <p:nvPr/>
        </p:nvSpPr>
        <p:spPr>
          <a:xfrm>
            <a:off x="6477000" y="1905000"/>
            <a:ext cx="2408532" cy="461665"/>
          </a:xfrm>
          <a:prstGeom prst="rect">
            <a:avLst/>
          </a:prstGeom>
          <a:noFill/>
        </p:spPr>
        <p:txBody>
          <a:bodyPr wrap="none" rtlCol="0">
            <a:spAutoFit/>
          </a:bodyPr>
          <a:lstStyle/>
          <a:p>
            <a:r>
              <a:rPr lang="en-US" sz="2400" dirty="0" smtClean="0"/>
              <a:t>topics/segments</a:t>
            </a:r>
            <a:endParaRPr lang="en-US" sz="2400" dirty="0"/>
          </a:p>
        </p:txBody>
      </p:sp>
      <p:sp>
        <p:nvSpPr>
          <p:cNvPr id="31" name="Rectangle 30"/>
          <p:cNvSpPr/>
          <p:nvPr/>
        </p:nvSpPr>
        <p:spPr bwMode="auto">
          <a:xfrm>
            <a:off x="7010400" y="2667000"/>
            <a:ext cx="12192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2" name="Rectangle 31"/>
          <p:cNvSpPr/>
          <p:nvPr/>
        </p:nvSpPr>
        <p:spPr bwMode="auto">
          <a:xfrm>
            <a:off x="7010400" y="3581400"/>
            <a:ext cx="1219200" cy="12192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7010400" y="4800600"/>
            <a:ext cx="12192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TextBox 33"/>
          <p:cNvSpPr txBox="1"/>
          <p:nvPr/>
        </p:nvSpPr>
        <p:spPr>
          <a:xfrm>
            <a:off x="4346746" y="1976735"/>
            <a:ext cx="1673054" cy="461665"/>
          </a:xfrm>
          <a:prstGeom prst="rect">
            <a:avLst/>
          </a:prstGeom>
          <a:noFill/>
        </p:spPr>
        <p:txBody>
          <a:bodyPr wrap="none" rtlCol="0">
            <a:spAutoFit/>
          </a:bodyPr>
          <a:lstStyle/>
          <a:p>
            <a:r>
              <a:rPr lang="en-US" sz="2400" dirty="0" smtClean="0"/>
              <a:t>processing</a:t>
            </a:r>
            <a:endParaRPr lang="en-US" sz="2400" dirty="0"/>
          </a:p>
        </p:txBody>
      </p:sp>
      <p:sp>
        <p:nvSpPr>
          <p:cNvPr id="35" name="Rectangle 34"/>
          <p:cNvSpPr/>
          <p:nvPr/>
        </p:nvSpPr>
        <p:spPr bwMode="auto">
          <a:xfrm>
            <a:off x="4639040"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4639040"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4639040"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4639040"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4639040"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4639040"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4639040"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ectangle 41"/>
          <p:cNvSpPr/>
          <p:nvPr/>
        </p:nvSpPr>
        <p:spPr bwMode="auto">
          <a:xfrm>
            <a:off x="4639040"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4639040"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4639040"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TextBox 44"/>
          <p:cNvSpPr txBox="1"/>
          <p:nvPr/>
        </p:nvSpPr>
        <p:spPr>
          <a:xfrm>
            <a:off x="4419600" y="5791200"/>
            <a:ext cx="1752600" cy="923330"/>
          </a:xfrm>
          <a:prstGeom prst="rect">
            <a:avLst/>
          </a:prstGeom>
          <a:noFill/>
        </p:spPr>
        <p:txBody>
          <a:bodyPr wrap="square" rtlCol="0">
            <a:spAutoFit/>
          </a:bodyPr>
          <a:lstStyle/>
          <a:p>
            <a:pPr>
              <a:buFontTx/>
              <a:buChar char="-"/>
            </a:pPr>
            <a:r>
              <a:rPr lang="en-US" dirty="0" smtClean="0">
                <a:solidFill>
                  <a:srgbClr val="660066"/>
                </a:solidFill>
              </a:rPr>
              <a:t> add additional features/data</a:t>
            </a:r>
          </a:p>
          <a:p>
            <a:pPr>
              <a:buFontTx/>
              <a:buChar char="-"/>
            </a:pPr>
            <a:r>
              <a:rPr lang="en-US" dirty="0" smtClean="0">
                <a:solidFill>
                  <a:srgbClr val="660066"/>
                </a:solidFill>
              </a:rPr>
              <a:t> normalization</a:t>
            </a:r>
            <a:endParaRPr lang="en-US" dirty="0">
              <a:solidFill>
                <a:srgbClr val="660066"/>
              </a:solidFill>
            </a:endParaRPr>
          </a:p>
        </p:txBody>
      </p:sp>
      <p:sp>
        <p:nvSpPr>
          <p:cNvPr id="46" name="Right Arrow 45"/>
          <p:cNvSpPr/>
          <p:nvPr/>
        </p:nvSpPr>
        <p:spPr bwMode="auto">
          <a:xfrm>
            <a:off x="60960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5553440" y="2743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5553440" y="3048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9" name="Rectangle 48"/>
          <p:cNvSpPr/>
          <p:nvPr/>
        </p:nvSpPr>
        <p:spPr bwMode="auto">
          <a:xfrm>
            <a:off x="5553440" y="3352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0" name="Rectangle 49"/>
          <p:cNvSpPr/>
          <p:nvPr/>
        </p:nvSpPr>
        <p:spPr bwMode="auto">
          <a:xfrm>
            <a:off x="5553440" y="3657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1" name="Rectangle 50"/>
          <p:cNvSpPr/>
          <p:nvPr/>
        </p:nvSpPr>
        <p:spPr bwMode="auto">
          <a:xfrm>
            <a:off x="5553440" y="3962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2" name="Rectangle 51"/>
          <p:cNvSpPr/>
          <p:nvPr/>
        </p:nvSpPr>
        <p:spPr bwMode="auto">
          <a:xfrm>
            <a:off x="5553440" y="4267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3" name="Rectangle 52"/>
          <p:cNvSpPr/>
          <p:nvPr/>
        </p:nvSpPr>
        <p:spPr bwMode="auto">
          <a:xfrm>
            <a:off x="5553440" y="4572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4" name="Rectangle 53"/>
          <p:cNvSpPr/>
          <p:nvPr/>
        </p:nvSpPr>
        <p:spPr bwMode="auto">
          <a:xfrm>
            <a:off x="5553440" y="4876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5" name="Rectangle 54"/>
          <p:cNvSpPr/>
          <p:nvPr/>
        </p:nvSpPr>
        <p:spPr bwMode="auto">
          <a:xfrm>
            <a:off x="5553440" y="5181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Rectangle 55"/>
          <p:cNvSpPr/>
          <p:nvPr/>
        </p:nvSpPr>
        <p:spPr bwMode="auto">
          <a:xfrm>
            <a:off x="5553440" y="5486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7" name="Rectangle 56"/>
          <p:cNvSpPr/>
          <p:nvPr/>
        </p:nvSpPr>
        <p:spPr bwMode="auto">
          <a:xfrm>
            <a:off x="7086600"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8" name="Rectangle 57"/>
          <p:cNvSpPr/>
          <p:nvPr/>
        </p:nvSpPr>
        <p:spPr bwMode="auto">
          <a:xfrm>
            <a:off x="7086600"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Rectangle 58"/>
          <p:cNvSpPr/>
          <p:nvPr/>
        </p:nvSpPr>
        <p:spPr bwMode="auto">
          <a:xfrm>
            <a:off x="7086600"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0" name="Rectangle 59"/>
          <p:cNvSpPr/>
          <p:nvPr/>
        </p:nvSpPr>
        <p:spPr bwMode="auto">
          <a:xfrm>
            <a:off x="7086600"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ectangle 60"/>
          <p:cNvSpPr/>
          <p:nvPr/>
        </p:nvSpPr>
        <p:spPr bwMode="auto">
          <a:xfrm>
            <a:off x="7086600"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Rectangle 61"/>
          <p:cNvSpPr/>
          <p:nvPr/>
        </p:nvSpPr>
        <p:spPr bwMode="auto">
          <a:xfrm>
            <a:off x="7086600"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3" name="Rectangle 62"/>
          <p:cNvSpPr/>
          <p:nvPr/>
        </p:nvSpPr>
        <p:spPr bwMode="auto">
          <a:xfrm>
            <a:off x="7086600"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4" name="Rectangle 63"/>
          <p:cNvSpPr/>
          <p:nvPr/>
        </p:nvSpPr>
        <p:spPr bwMode="auto">
          <a:xfrm>
            <a:off x="7086600"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5" name="Rectangle 64"/>
          <p:cNvSpPr/>
          <p:nvPr/>
        </p:nvSpPr>
        <p:spPr bwMode="auto">
          <a:xfrm>
            <a:off x="7086600"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6" name="Rectangle 65"/>
          <p:cNvSpPr/>
          <p:nvPr/>
        </p:nvSpPr>
        <p:spPr bwMode="auto">
          <a:xfrm>
            <a:off x="7086600"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7" name="Rectangle 66"/>
          <p:cNvSpPr/>
          <p:nvPr/>
        </p:nvSpPr>
        <p:spPr bwMode="auto">
          <a:xfrm>
            <a:off x="8001000" y="2743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8" name="Rectangle 67"/>
          <p:cNvSpPr/>
          <p:nvPr/>
        </p:nvSpPr>
        <p:spPr bwMode="auto">
          <a:xfrm>
            <a:off x="8001000" y="3048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9" name="Rectangle 68"/>
          <p:cNvSpPr/>
          <p:nvPr/>
        </p:nvSpPr>
        <p:spPr bwMode="auto">
          <a:xfrm>
            <a:off x="8001000" y="3352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0" name="Rectangle 69"/>
          <p:cNvSpPr/>
          <p:nvPr/>
        </p:nvSpPr>
        <p:spPr bwMode="auto">
          <a:xfrm>
            <a:off x="8001000" y="3657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1" name="Rectangle 70"/>
          <p:cNvSpPr/>
          <p:nvPr/>
        </p:nvSpPr>
        <p:spPr bwMode="auto">
          <a:xfrm>
            <a:off x="8001000" y="3962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2" name="Rectangle 71"/>
          <p:cNvSpPr/>
          <p:nvPr/>
        </p:nvSpPr>
        <p:spPr bwMode="auto">
          <a:xfrm>
            <a:off x="8001000" y="4267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3" name="Rectangle 72"/>
          <p:cNvSpPr/>
          <p:nvPr/>
        </p:nvSpPr>
        <p:spPr bwMode="auto">
          <a:xfrm>
            <a:off x="8001000" y="4572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4" name="Rectangle 73"/>
          <p:cNvSpPr/>
          <p:nvPr/>
        </p:nvSpPr>
        <p:spPr bwMode="auto">
          <a:xfrm>
            <a:off x="8001000" y="4876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5" name="Rectangle 74"/>
          <p:cNvSpPr/>
          <p:nvPr/>
        </p:nvSpPr>
        <p:spPr bwMode="auto">
          <a:xfrm>
            <a:off x="8001000" y="5181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6" name="Rectangle 75"/>
          <p:cNvSpPr/>
          <p:nvPr/>
        </p:nvSpPr>
        <p:spPr bwMode="auto">
          <a:xfrm>
            <a:off x="8001000" y="5486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segmentation for IR</a:t>
            </a:r>
            <a:endParaRPr lang="en-US" dirty="0"/>
          </a:p>
        </p:txBody>
      </p:sp>
      <p:sp>
        <p:nvSpPr>
          <p:cNvPr id="3" name="Content Placeholder 2"/>
          <p:cNvSpPr>
            <a:spLocks noGrp="1"/>
          </p:cNvSpPr>
          <p:nvPr>
            <p:ph idx="1"/>
          </p:nvPr>
        </p:nvSpPr>
        <p:spPr>
          <a:xfrm>
            <a:off x="381000" y="1828800"/>
            <a:ext cx="8229600" cy="4876800"/>
          </a:xfrm>
        </p:spPr>
        <p:txBody>
          <a:bodyPr/>
          <a:lstStyle/>
          <a:p>
            <a:r>
              <a:rPr lang="en-US" sz="2400" dirty="0" smtClean="0"/>
              <a:t>How is this useful for IR?</a:t>
            </a:r>
          </a:p>
          <a:p>
            <a:pPr lvl="1"/>
            <a:r>
              <a:rPr lang="en-US" sz="2000" dirty="0"/>
              <a:t>r</a:t>
            </a:r>
            <a:r>
              <a:rPr lang="en-US" sz="2000" dirty="0" smtClean="0"/>
              <a:t>eturn sub-document rather than whole document</a:t>
            </a:r>
          </a:p>
          <a:p>
            <a:pPr lvl="1"/>
            <a:r>
              <a:rPr lang="en-US" sz="2000" dirty="0" smtClean="0"/>
              <a:t>snippet/summary generation</a:t>
            </a:r>
          </a:p>
          <a:p>
            <a:pPr lvl="1"/>
            <a:r>
              <a:rPr lang="en-US" sz="2000" dirty="0" smtClean="0"/>
              <a:t>IDF calculations</a:t>
            </a:r>
          </a:p>
          <a:p>
            <a:pPr lvl="1"/>
            <a:r>
              <a:rPr lang="en-US" sz="2000" dirty="0" smtClean="0"/>
              <a:t>co-occurrence statistics</a:t>
            </a:r>
          </a:p>
          <a:p>
            <a:pPr>
              <a:lnSpc>
                <a:spcPct val="90000"/>
              </a:lnSpc>
            </a:pPr>
            <a:r>
              <a:rPr lang="en-US" sz="2400" dirty="0" smtClean="0"/>
              <a:t>Many long documents are becoming available digitally</a:t>
            </a:r>
          </a:p>
          <a:p>
            <a:pPr lvl="1">
              <a:lnSpc>
                <a:spcPct val="90000"/>
              </a:lnSpc>
            </a:pPr>
            <a:r>
              <a:rPr lang="en-US" sz="2000" dirty="0" smtClean="0"/>
              <a:t>Magazine articles</a:t>
            </a:r>
          </a:p>
          <a:p>
            <a:pPr lvl="1">
              <a:lnSpc>
                <a:spcPct val="90000"/>
              </a:lnSpc>
            </a:pPr>
            <a:r>
              <a:rPr lang="en-US" sz="2000" dirty="0" smtClean="0"/>
              <a:t>News articles</a:t>
            </a:r>
          </a:p>
          <a:p>
            <a:pPr lvl="1">
              <a:lnSpc>
                <a:spcPct val="90000"/>
              </a:lnSpc>
            </a:pPr>
            <a:r>
              <a:rPr lang="en-US" sz="2000" dirty="0" smtClean="0"/>
              <a:t>Books</a:t>
            </a:r>
          </a:p>
          <a:p>
            <a:pPr lvl="2">
              <a:lnSpc>
                <a:spcPct val="90000"/>
              </a:lnSpc>
            </a:pPr>
            <a:r>
              <a:rPr lang="en-US" sz="1800" dirty="0" smtClean="0"/>
              <a:t>Project Gutenberg</a:t>
            </a:r>
          </a:p>
          <a:p>
            <a:pPr lvl="2">
              <a:lnSpc>
                <a:spcPct val="90000"/>
              </a:lnSpc>
            </a:pPr>
            <a:r>
              <a:rPr lang="en-US" sz="1800" dirty="0" smtClean="0"/>
              <a:t>Million books project at CMU</a:t>
            </a:r>
          </a:p>
          <a:p>
            <a:pPr lvl="2">
              <a:lnSpc>
                <a:spcPct val="90000"/>
              </a:lnSpc>
            </a:pPr>
            <a:r>
              <a:rPr lang="en-US" sz="1800" dirty="0" smtClean="0"/>
              <a:t>Online Books Page at U. Pennsylvania</a:t>
            </a:r>
          </a:p>
          <a:p>
            <a:pPr lvl="2">
              <a:lnSpc>
                <a:spcPct val="90000"/>
              </a:lnSpc>
            </a:pPr>
            <a:r>
              <a:rPr lang="en-US" sz="1800" dirty="0" smtClean="0"/>
              <a:t>Google books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Broadcast news</a:t>
            </a:r>
            <a:endParaRPr lang="en-US" dirty="0"/>
          </a:p>
        </p:txBody>
      </p:sp>
      <p:sp>
        <p:nvSpPr>
          <p:cNvPr id="4" name="Rectangle 3"/>
          <p:cNvSpPr/>
          <p:nvPr/>
        </p:nvSpPr>
        <p:spPr>
          <a:xfrm>
            <a:off x="762000" y="1905000"/>
            <a:ext cx="7620000" cy="3754874"/>
          </a:xfrm>
          <a:prstGeom prst="rect">
            <a:avLst/>
          </a:prstGeom>
        </p:spPr>
        <p:txBody>
          <a:bodyPr wrap="square">
            <a:spAutoFit/>
          </a:bodyPr>
          <a:lstStyle/>
          <a:p>
            <a:r>
              <a:rPr lang="en-US" sz="1400" i="1" dirty="0" smtClean="0"/>
              <a:t>Good </a:t>
            </a:r>
            <a:r>
              <a:rPr lang="en-US" sz="1400" i="1" dirty="0"/>
              <a:t>Morning, </a:t>
            </a:r>
            <a:r>
              <a:rPr lang="en-US" sz="1400" i="1" dirty="0" err="1"/>
              <a:t>Im</a:t>
            </a:r>
            <a:r>
              <a:rPr lang="en-US" sz="1400" i="1" dirty="0"/>
              <a:t> Judy Simpson. Vermont Congressman Peter Welch got an earful Saturday at two town hall meetings on health care reform. Welch called for a civil discussion -- and this meeting at the Williston Central School remained civil -- but still contentious. People feel strongly on both sides</a:t>
            </a:r>
            <a:r>
              <a:rPr lang="en-US" sz="1400" i="1" dirty="0" smtClean="0"/>
              <a:t>.</a:t>
            </a:r>
          </a:p>
          <a:p>
            <a:endParaRPr lang="en-US" sz="1400" i="1" dirty="0"/>
          </a:p>
          <a:p>
            <a:r>
              <a:rPr lang="en-US" sz="1400" i="1" dirty="0" smtClean="0"/>
              <a:t> Matt </a:t>
            </a:r>
            <a:r>
              <a:rPr lang="en-US" sz="1400" i="1" dirty="0"/>
              <a:t>Kimball/Burlington: "I feel that as a citizen of this country I should be guaranteed health care -- as a human right."</a:t>
            </a:r>
            <a:r>
              <a:rPr lang="en-US" sz="1400" i="1" dirty="0" smtClean="0"/>
              <a:t> – applause</a:t>
            </a:r>
          </a:p>
          <a:p>
            <a:endParaRPr lang="en-US" sz="1400" i="1" dirty="0" smtClean="0"/>
          </a:p>
          <a:p>
            <a:r>
              <a:rPr lang="en-US" sz="1400" i="1" dirty="0" err="1" smtClean="0"/>
              <a:t>Joeie</a:t>
            </a:r>
            <a:r>
              <a:rPr lang="en-US" sz="1400" i="1" dirty="0" smtClean="0"/>
              <a:t> </a:t>
            </a:r>
            <a:r>
              <a:rPr lang="en-US" sz="1400" i="1" dirty="0"/>
              <a:t>Clark/Fairfax: "I'm wondering why our representatives are trying not to let us read the bills before you vote on them</a:t>
            </a:r>
            <a:r>
              <a:rPr lang="en-US" sz="1400" i="1" dirty="0" smtClean="0"/>
              <a:t>.” </a:t>
            </a:r>
            <a:r>
              <a:rPr lang="en-US" sz="1400" i="1" dirty="0"/>
              <a:t>Welch told the crowd that he remains a strong supporter of single payer, or universal government insurance</a:t>
            </a:r>
            <a:r>
              <a:rPr lang="en-US" sz="1400" i="1" dirty="0" smtClean="0"/>
              <a:t>.</a:t>
            </a:r>
          </a:p>
          <a:p>
            <a:endParaRPr lang="en-US" sz="1400" i="1" dirty="0" smtClean="0"/>
          </a:p>
          <a:p>
            <a:r>
              <a:rPr lang="en-US" sz="1400" i="1" dirty="0" smtClean="0"/>
              <a:t>Middlebury </a:t>
            </a:r>
            <a:r>
              <a:rPr lang="en-US" sz="1400" i="1" dirty="0"/>
              <a:t>College now has 10 suspected cases of the H1N1 virus. The students have all been quarantined to try and prevent the spread of swine flu -- but are being allowed to use the cafeteria with other students. UVM and St. Michaels College have also had confirmed cases of swine flu. And at Dartmouth College in New Hampshire -- 175 students have reported influenza like symptoms. Two-thirds are thought to have </a:t>
            </a:r>
            <a:r>
              <a:rPr lang="en-US" sz="1400" i="1" dirty="0" smtClean="0"/>
              <a:t>H1N1.</a:t>
            </a:r>
            <a:endParaRPr lang="en-US" sz="1400" i="1" dirty="0" smtClean="0"/>
          </a:p>
        </p:txBody>
      </p:sp>
      <p:sp>
        <p:nvSpPr>
          <p:cNvPr id="5" name="TextBox 4"/>
          <p:cNvSpPr txBox="1"/>
          <p:nvPr/>
        </p:nvSpPr>
        <p:spPr>
          <a:xfrm>
            <a:off x="2209800" y="6096000"/>
            <a:ext cx="4513225" cy="461665"/>
          </a:xfrm>
          <a:prstGeom prst="rect">
            <a:avLst/>
          </a:prstGeom>
          <a:noFill/>
        </p:spPr>
        <p:txBody>
          <a:bodyPr wrap="none" rtlCol="0">
            <a:spAutoFit/>
          </a:bodyPr>
          <a:lstStyle/>
          <a:p>
            <a:r>
              <a:rPr lang="en-US" sz="2400" dirty="0" smtClean="0">
                <a:solidFill>
                  <a:srgbClr val="0000FF"/>
                </a:solidFill>
              </a:rPr>
              <a:t>Identify when the story changes</a:t>
            </a:r>
            <a:endParaRPr lang="en-US" sz="2400" dirty="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Expository texts</a:t>
            </a:r>
            <a:endParaRPr lang="en-US" dirty="0"/>
          </a:p>
        </p:txBody>
      </p:sp>
      <p:sp>
        <p:nvSpPr>
          <p:cNvPr id="4" name="Rectangle 3"/>
          <p:cNvSpPr/>
          <p:nvPr/>
        </p:nvSpPr>
        <p:spPr>
          <a:xfrm>
            <a:off x="533400" y="2209800"/>
            <a:ext cx="8077200" cy="3754874"/>
          </a:xfrm>
          <a:prstGeom prst="rect">
            <a:avLst/>
          </a:prstGeom>
        </p:spPr>
        <p:txBody>
          <a:bodyPr wrap="square">
            <a:spAutoFit/>
          </a:bodyPr>
          <a:lstStyle/>
          <a:p>
            <a:r>
              <a:rPr lang="en-US" sz="1400" dirty="0"/>
              <a:t>Rudi Spiller, CEO of Germany’s </a:t>
            </a:r>
            <a:r>
              <a:rPr lang="en-US" sz="1400" dirty="0" err="1"/>
              <a:t>Leica</a:t>
            </a:r>
            <a:r>
              <a:rPr lang="en-US" sz="1400" dirty="0"/>
              <a:t> Camera AG, has a square jaw and stands as though rooted to the floor. His hair is closely cropped, and behind his rimless glasses his eyes are keen</a:t>
            </a:r>
            <a:r>
              <a:rPr lang="en-US" sz="1400" dirty="0" smtClean="0"/>
              <a:t>.</a:t>
            </a:r>
            <a:br>
              <a:rPr lang="en-US" sz="1400" dirty="0" smtClean="0"/>
            </a:br>
            <a:endParaRPr lang="en-US" sz="1400" dirty="0" smtClean="0"/>
          </a:p>
          <a:p>
            <a:r>
              <a:rPr lang="en-US" sz="1400" dirty="0" smtClean="0"/>
              <a:t>In </a:t>
            </a:r>
            <a:r>
              <a:rPr lang="en-US" sz="1400" dirty="0"/>
              <a:t>opening remarks at a recent press conference heralding three new </a:t>
            </a:r>
            <a:r>
              <a:rPr lang="en-US" sz="1400" dirty="0" err="1"/>
              <a:t>Leica</a:t>
            </a:r>
            <a:r>
              <a:rPr lang="en-US" sz="1400" dirty="0"/>
              <a:t> products, Spiller described the company’s latest triumphs with the confidence of a </a:t>
            </a:r>
            <a:r>
              <a:rPr lang="en-US" sz="1400" dirty="0" err="1"/>
              <a:t>supervillain</a:t>
            </a:r>
            <a:r>
              <a:rPr lang="en-US" sz="1400" dirty="0"/>
              <a:t> proclaiming world domination. After greeting the inhabitants of planet Earth with salutations in a dozen languages, he waxed poetic about </a:t>
            </a:r>
            <a:r>
              <a:rPr lang="en-US" sz="1400" dirty="0" err="1"/>
              <a:t>Leica’s</a:t>
            </a:r>
            <a:r>
              <a:rPr lang="en-US" sz="1400" dirty="0"/>
              <a:t> commitment to excellence, and included a simple summation: “Our precision. Is. Perfect.</a:t>
            </a:r>
            <a:r>
              <a:rPr lang="en-US" sz="1400" dirty="0" smtClean="0"/>
              <a:t>”</a:t>
            </a:r>
          </a:p>
          <a:p>
            <a:endParaRPr lang="en-US" sz="1400" dirty="0"/>
          </a:p>
          <a:p>
            <a:r>
              <a:rPr lang="en-US" sz="1400" dirty="0" smtClean="0"/>
              <a:t>The </a:t>
            </a:r>
            <a:r>
              <a:rPr lang="en-US" sz="1400" dirty="0" err="1"/>
              <a:t>Leica</a:t>
            </a:r>
            <a:r>
              <a:rPr lang="en-US" sz="1400" dirty="0"/>
              <a:t> M9, which debuted that day last month, is the latest in a line of rangefinder cameras that stretches back half a century. “This camera became an instant classic in 1954, and is now perfectly designed,” says Spiller, causing listeners to wonder whether the world will ever need an M10</a:t>
            </a:r>
            <a:r>
              <a:rPr lang="en-US" sz="1400" dirty="0" smtClean="0"/>
              <a:t>.</a:t>
            </a:r>
          </a:p>
          <a:p>
            <a:endParaRPr lang="en-US" sz="1400" dirty="0"/>
          </a:p>
          <a:p>
            <a:r>
              <a:rPr lang="en-US" sz="1400" dirty="0" smtClean="0"/>
              <a:t>It </a:t>
            </a:r>
            <a:r>
              <a:rPr lang="en-US" sz="1400" dirty="0"/>
              <a:t>has been three years since the much-heralded release of the M8, the previous model in </a:t>
            </a:r>
            <a:r>
              <a:rPr lang="en-US" sz="1400" dirty="0" err="1"/>
              <a:t>Leica’s</a:t>
            </a:r>
            <a:r>
              <a:rPr lang="en-US" sz="1400" dirty="0"/>
              <a:t> M series, which was the first digital in the line (and a year since the M8.2 update). </a:t>
            </a:r>
            <a:r>
              <a:rPr lang="en-US" sz="1400" dirty="0" err="1"/>
              <a:t>Wired.com</a:t>
            </a:r>
            <a:r>
              <a:rPr lang="en-US" sz="1400" dirty="0"/>
              <a:t> visited the </a:t>
            </a:r>
            <a:r>
              <a:rPr lang="en-US" sz="1400" dirty="0" err="1"/>
              <a:t>Leica</a:t>
            </a:r>
            <a:r>
              <a:rPr lang="en-US" sz="1400" dirty="0"/>
              <a:t> factory in </a:t>
            </a:r>
            <a:r>
              <a:rPr lang="en-US" sz="1400" dirty="0" err="1"/>
              <a:t>Solms</a:t>
            </a:r>
            <a:r>
              <a:rPr lang="en-US" sz="1400" dirty="0"/>
              <a:t>, Germany, before the M9 was released and looked behind the scenes to see how </a:t>
            </a:r>
            <a:r>
              <a:rPr lang="en-US" sz="1400" dirty="0" err="1"/>
              <a:t>Leica</a:t>
            </a:r>
            <a:r>
              <a:rPr lang="en-US" sz="1400" dirty="0"/>
              <a:t> builds its renowned cameras</a:t>
            </a:r>
            <a:r>
              <a:rPr lang="en-US" sz="1400" dirty="0" smtClean="0"/>
              <a:t>.</a:t>
            </a:r>
            <a:endParaRPr lang="en-US" sz="1400" dirty="0"/>
          </a:p>
        </p:txBody>
      </p:sp>
      <p:sp>
        <p:nvSpPr>
          <p:cNvPr id="5" name="TextBox 4"/>
          <p:cNvSpPr txBox="1"/>
          <p:nvPr/>
        </p:nvSpPr>
        <p:spPr>
          <a:xfrm>
            <a:off x="152400" y="1752600"/>
            <a:ext cx="2866177" cy="369332"/>
          </a:xfrm>
          <a:prstGeom prst="rect">
            <a:avLst/>
          </a:prstGeom>
          <a:noFill/>
        </p:spPr>
        <p:txBody>
          <a:bodyPr wrap="none" rtlCol="0">
            <a:spAutoFit/>
          </a:bodyPr>
          <a:lstStyle/>
          <a:p>
            <a:r>
              <a:rPr lang="en-US" dirty="0" smtClean="0"/>
              <a:t>Magazine/Journal articles</a:t>
            </a:r>
            <a:endParaRPr lang="en-US" dirty="0"/>
          </a:p>
        </p:txBody>
      </p:sp>
      <p:sp>
        <p:nvSpPr>
          <p:cNvPr id="6" name="TextBox 5"/>
          <p:cNvSpPr txBox="1"/>
          <p:nvPr/>
        </p:nvSpPr>
        <p:spPr>
          <a:xfrm>
            <a:off x="2438400" y="6096000"/>
            <a:ext cx="2990272" cy="461665"/>
          </a:xfrm>
          <a:prstGeom prst="rect">
            <a:avLst/>
          </a:prstGeom>
          <a:noFill/>
        </p:spPr>
        <p:txBody>
          <a:bodyPr wrap="none" rtlCol="0">
            <a:spAutoFit/>
          </a:bodyPr>
          <a:lstStyle/>
          <a:p>
            <a:r>
              <a:rPr lang="en-US" sz="2400" dirty="0" smtClean="0">
                <a:solidFill>
                  <a:srgbClr val="0000FF"/>
                </a:solidFill>
              </a:rPr>
              <a:t>Identify sub-sections</a:t>
            </a:r>
            <a:endParaRPr lang="en-US" sz="2400" dirty="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Axis</Template>
  <TotalTime>2611</TotalTime>
  <Words>2726</Words>
  <Application>Microsoft Macintosh PowerPoint</Application>
  <PresentationFormat>On-screen Show (4:3)</PresentationFormat>
  <Paragraphs>462</Paragraphs>
  <Slides>46</Slides>
  <Notes>3</Notes>
  <HiddenSlides>0</HiddenSlides>
  <MMClips>0</MMClips>
  <ScaleCrop>false</ScaleCrop>
  <HeadingPairs>
    <vt:vector size="4" baseType="variant">
      <vt:variant>
        <vt:lpstr>Design Template</vt:lpstr>
      </vt:variant>
      <vt:variant>
        <vt:i4>1</vt:i4>
      </vt:variant>
      <vt:variant>
        <vt:lpstr>Slide Titles</vt:lpstr>
      </vt:variant>
      <vt:variant>
        <vt:i4>46</vt:i4>
      </vt:variant>
    </vt:vector>
  </HeadingPairs>
  <TitlesOfParts>
    <vt:vector size="47" baseType="lpstr">
      <vt:lpstr>Axis</vt:lpstr>
      <vt:lpstr>Slide 1</vt:lpstr>
      <vt:lpstr>Topic Segmentation</vt:lpstr>
      <vt:lpstr>Administrative</vt:lpstr>
      <vt:lpstr>Today’s class</vt:lpstr>
      <vt:lpstr>Topic segmentation</vt:lpstr>
      <vt:lpstr>General problem setup</vt:lpstr>
      <vt:lpstr>Topic segmentation for IR</vt:lpstr>
      <vt:lpstr>Data: Broadcast news</vt:lpstr>
      <vt:lpstr>Data: Expository texts</vt:lpstr>
      <vt:lpstr>Data: Narrative texts</vt:lpstr>
      <vt:lpstr>Data: Synthetic</vt:lpstr>
      <vt:lpstr>How hard is this problem?</vt:lpstr>
      <vt:lpstr>Data Sets</vt:lpstr>
      <vt:lpstr>Data Set Cues</vt:lpstr>
      <vt:lpstr>Previous Methods</vt:lpstr>
      <vt:lpstr>Similarity based</vt:lpstr>
      <vt:lpstr>Similarity Based</vt:lpstr>
      <vt:lpstr>Similarity Measures</vt:lpstr>
      <vt:lpstr>Similarity Measures: PLSA</vt:lpstr>
      <vt:lpstr>Similarity Measures: PLSA</vt:lpstr>
      <vt:lpstr>Lexical chains</vt:lpstr>
      <vt:lpstr>Lexical chains</vt:lpstr>
      <vt:lpstr>Lexical chains</vt:lpstr>
      <vt:lpstr>Feature based: Binary classifier setup</vt:lpstr>
      <vt:lpstr>Feature based: Binary classifier setup</vt:lpstr>
      <vt:lpstr>Feature based</vt:lpstr>
      <vt:lpstr>Features?</vt:lpstr>
      <vt:lpstr>Evaluation</vt:lpstr>
      <vt:lpstr>Evaluation</vt:lpstr>
      <vt:lpstr>Evaluation metrics</vt:lpstr>
      <vt:lpstr>Evaluation metrics</vt:lpstr>
      <vt:lpstr>Example data set</vt:lpstr>
      <vt:lpstr>Performance of some approaches</vt:lpstr>
      <vt:lpstr>Biohazard and  Demon in the Freezer (SVM)</vt:lpstr>
      <vt:lpstr>Grolier’s results</vt:lpstr>
      <vt:lpstr>Narrative document properties</vt:lpstr>
      <vt:lpstr>Narrative document properties</vt:lpstr>
      <vt:lpstr>Narrative document properties</vt:lpstr>
      <vt:lpstr>Narrative document properties</vt:lpstr>
      <vt:lpstr>Concluding comments</vt:lpstr>
      <vt:lpstr>References</vt:lpstr>
      <vt:lpstr>Midterm</vt:lpstr>
      <vt:lpstr>Discussion</vt:lpstr>
      <vt:lpstr>Analysis of features</vt:lpstr>
      <vt:lpstr>Analysis of features</vt:lpstr>
      <vt:lpstr>Example reweighting</vt:lpstr>
    </vt:vector>
  </TitlesOfParts>
  <Company>is cool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Segmenting Narrative Documents</dc:title>
  <dc:creator>Dave</dc:creator>
  <cp:lastModifiedBy>Dave Kauchak</cp:lastModifiedBy>
  <cp:revision>329</cp:revision>
  <dcterms:created xsi:type="dcterms:W3CDTF">2009-10-21T16:31:52Z</dcterms:created>
  <dcterms:modified xsi:type="dcterms:W3CDTF">2009-10-21T19:20:53Z</dcterms:modified>
</cp:coreProperties>
</file>