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2"/>
  </p:notesMasterIdLst>
  <p:handoutMasterIdLst>
    <p:handoutMasterId r:id="rId133"/>
  </p:handoutMasterIdLst>
  <p:sldIdLst>
    <p:sldId id="256" r:id="rId2"/>
    <p:sldId id="356" r:id="rId3"/>
    <p:sldId id="495" r:id="rId4"/>
    <p:sldId id="497" r:id="rId5"/>
    <p:sldId id="508" r:id="rId6"/>
    <p:sldId id="512" r:id="rId7"/>
    <p:sldId id="513" r:id="rId8"/>
    <p:sldId id="514" r:id="rId9"/>
    <p:sldId id="515" r:id="rId10"/>
    <p:sldId id="516" r:id="rId11"/>
    <p:sldId id="517" r:id="rId12"/>
    <p:sldId id="518" r:id="rId13"/>
    <p:sldId id="519" r:id="rId14"/>
    <p:sldId id="520" r:id="rId15"/>
    <p:sldId id="521" r:id="rId16"/>
    <p:sldId id="522" r:id="rId17"/>
    <p:sldId id="523" r:id="rId18"/>
    <p:sldId id="524" r:id="rId19"/>
    <p:sldId id="525" r:id="rId20"/>
    <p:sldId id="526" r:id="rId21"/>
    <p:sldId id="527" r:id="rId22"/>
    <p:sldId id="532" r:id="rId23"/>
    <p:sldId id="533" r:id="rId24"/>
    <p:sldId id="534" r:id="rId25"/>
    <p:sldId id="535" r:id="rId26"/>
    <p:sldId id="536" r:id="rId27"/>
    <p:sldId id="537" r:id="rId28"/>
    <p:sldId id="538" r:id="rId29"/>
    <p:sldId id="539" r:id="rId30"/>
    <p:sldId id="540" r:id="rId31"/>
    <p:sldId id="541" r:id="rId32"/>
    <p:sldId id="542" r:id="rId33"/>
    <p:sldId id="543" r:id="rId34"/>
    <p:sldId id="544" r:id="rId35"/>
    <p:sldId id="545" r:id="rId36"/>
    <p:sldId id="546" r:id="rId37"/>
    <p:sldId id="547" r:id="rId38"/>
    <p:sldId id="548" r:id="rId39"/>
    <p:sldId id="549" r:id="rId40"/>
    <p:sldId id="550" r:id="rId41"/>
    <p:sldId id="551" r:id="rId42"/>
    <p:sldId id="552" r:id="rId43"/>
    <p:sldId id="553" r:id="rId44"/>
    <p:sldId id="554" r:id="rId45"/>
    <p:sldId id="555" r:id="rId46"/>
    <p:sldId id="556" r:id="rId47"/>
    <p:sldId id="557" r:id="rId48"/>
    <p:sldId id="558" r:id="rId49"/>
    <p:sldId id="559" r:id="rId50"/>
    <p:sldId id="560" r:id="rId51"/>
    <p:sldId id="561" r:id="rId52"/>
    <p:sldId id="562" r:id="rId53"/>
    <p:sldId id="563" r:id="rId54"/>
    <p:sldId id="564" r:id="rId55"/>
    <p:sldId id="565" r:id="rId56"/>
    <p:sldId id="566" r:id="rId57"/>
    <p:sldId id="567" r:id="rId58"/>
    <p:sldId id="568" r:id="rId59"/>
    <p:sldId id="569" r:id="rId60"/>
    <p:sldId id="570" r:id="rId61"/>
    <p:sldId id="571" r:id="rId62"/>
    <p:sldId id="572" r:id="rId63"/>
    <p:sldId id="573" r:id="rId64"/>
    <p:sldId id="574" r:id="rId65"/>
    <p:sldId id="575" r:id="rId66"/>
    <p:sldId id="576" r:id="rId67"/>
    <p:sldId id="577" r:id="rId68"/>
    <p:sldId id="578" r:id="rId69"/>
    <p:sldId id="579" r:id="rId70"/>
    <p:sldId id="580" r:id="rId71"/>
    <p:sldId id="581" r:id="rId72"/>
    <p:sldId id="582" r:id="rId73"/>
    <p:sldId id="583" r:id="rId74"/>
    <p:sldId id="584" r:id="rId75"/>
    <p:sldId id="585" r:id="rId76"/>
    <p:sldId id="586" r:id="rId77"/>
    <p:sldId id="587" r:id="rId78"/>
    <p:sldId id="588" r:id="rId79"/>
    <p:sldId id="589" r:id="rId80"/>
    <p:sldId id="590" r:id="rId81"/>
    <p:sldId id="591" r:id="rId82"/>
    <p:sldId id="592" r:id="rId83"/>
    <p:sldId id="593" r:id="rId84"/>
    <p:sldId id="594" r:id="rId85"/>
    <p:sldId id="595" r:id="rId86"/>
    <p:sldId id="596" r:id="rId87"/>
    <p:sldId id="597" r:id="rId88"/>
    <p:sldId id="598" r:id="rId89"/>
    <p:sldId id="599" r:id="rId90"/>
    <p:sldId id="600" r:id="rId91"/>
    <p:sldId id="601" r:id="rId92"/>
    <p:sldId id="602" r:id="rId93"/>
    <p:sldId id="603" r:id="rId94"/>
    <p:sldId id="604" r:id="rId95"/>
    <p:sldId id="606" r:id="rId96"/>
    <p:sldId id="607" r:id="rId97"/>
    <p:sldId id="608" r:id="rId98"/>
    <p:sldId id="609" r:id="rId99"/>
    <p:sldId id="610" r:id="rId100"/>
    <p:sldId id="611" r:id="rId101"/>
    <p:sldId id="612" r:id="rId102"/>
    <p:sldId id="613" r:id="rId103"/>
    <p:sldId id="614" r:id="rId104"/>
    <p:sldId id="615" r:id="rId105"/>
    <p:sldId id="616" r:id="rId106"/>
    <p:sldId id="617" r:id="rId107"/>
    <p:sldId id="618" r:id="rId108"/>
    <p:sldId id="619" r:id="rId109"/>
    <p:sldId id="620" r:id="rId110"/>
    <p:sldId id="621" r:id="rId111"/>
    <p:sldId id="622" r:id="rId112"/>
    <p:sldId id="623" r:id="rId113"/>
    <p:sldId id="624" r:id="rId114"/>
    <p:sldId id="625" r:id="rId115"/>
    <p:sldId id="626" r:id="rId116"/>
    <p:sldId id="627" r:id="rId117"/>
    <p:sldId id="628" r:id="rId118"/>
    <p:sldId id="640" r:id="rId119"/>
    <p:sldId id="641" r:id="rId120"/>
    <p:sldId id="629" r:id="rId121"/>
    <p:sldId id="630" r:id="rId122"/>
    <p:sldId id="631" r:id="rId123"/>
    <p:sldId id="632" r:id="rId124"/>
    <p:sldId id="633" r:id="rId125"/>
    <p:sldId id="634" r:id="rId126"/>
    <p:sldId id="635" r:id="rId127"/>
    <p:sldId id="636" r:id="rId128"/>
    <p:sldId id="637" r:id="rId129"/>
    <p:sldId id="638" r:id="rId130"/>
    <p:sldId id="639" r:id="rId1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52" autoAdjust="0"/>
    <p:restoredTop sz="94694"/>
  </p:normalViewPr>
  <p:slideViewPr>
    <p:cSldViewPr snapToObjects="1">
      <p:cViewPr varScale="1">
        <p:scale>
          <a:sx n="121" d="100"/>
          <a:sy n="121" d="100"/>
        </p:scale>
        <p:origin x="157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presProps" Target="pres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viewProps" Target="view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notesMaster" Target="notesMasters/notes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537A7-D180-5E45-9F81-ED2A8076F9E2}" type="datetimeFigureOut">
              <a:rPr lang="en-US" smtClean="0"/>
              <a:t>9/24/24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A02AC-0286-3D4E-A507-C167A4928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24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9/24/24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| is shorthand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728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38557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342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42A1EC0-B9A2-FB4E-9044-719FC478D82B}" type="slidenum">
              <a:rPr lang="en-US" sz="1200">
                <a:latin typeface="Times New Roman" charset="0"/>
              </a:rPr>
              <a:pPr algn="r"/>
              <a:t>129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A5EEB88E-7757-5A4B-AAD0-720926D7CF1D}" type="slidenum">
              <a:rPr lang="en-US" b="1">
                <a:solidFill>
                  <a:srgbClr val="000000"/>
                </a:solidFill>
                <a:latin typeface="Times New Roman" charset="0"/>
              </a:rPr>
              <a:pPr/>
              <a:t>130</a:t>
            </a:fld>
            <a:endParaRPr lang="en-US" b="1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318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3FF2A6B-D89F-0842-AC11-32466BB10EB5}" type="slidenum">
              <a:rPr lang="en-US" sz="1200">
                <a:latin typeface="Times New Roman" charset="0"/>
              </a:rPr>
              <a:pPr algn="r"/>
              <a:t>21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6B4B-CC12-ED44-B6A9-297B6B1074C9}" type="slidenum">
              <a:rPr lang="en-US"/>
              <a:pPr/>
              <a:t>24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3" y="4342589"/>
            <a:ext cx="5487036" cy="41154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5670" tIns="42835" rIns="85670" bIns="4283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6B4B-CC12-ED44-B6A9-297B6B1074C9}" type="slidenum">
              <a:rPr lang="en-US"/>
              <a:pPr/>
              <a:t>25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3" y="4342589"/>
            <a:ext cx="5487036" cy="41154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5670" tIns="42835" rIns="85670" bIns="4283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1DB47B-3FF4-F74F-84A3-7A179DC1E941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85F369-22DD-DD48-AB48-7B1634627B3E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573019-2BF0-2547-A638-7C31D2D7C700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6DD128-1368-E94A-8E96-CFD9F89AAD0D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49593-2D8D-7144-81B1-25C19463C46A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5BCD0F-5A59-AB45-9D1C-6D42AAA9F054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C062D-A8F4-2A41-8078-5513E9FE8E83}" type="slidenum">
              <a:rPr lang="en-US"/>
              <a:pPr/>
              <a:t>7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97D96B-C80A-BE43-8266-EB2B5C142228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E7BB4-588A-954E-9F91-924839C0279B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5E4C1-1B52-064B-878A-3174341CEF8A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D986A8-6389-FE4F-9A1D-A6D0609F5672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8B803-1B05-7E49-A1EB-983278865673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904B7E-20DA-D945-B52B-C529245AB253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07C5E8-8DE4-864E-BB9A-96BE0F725C6F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B08AAF-DB8C-AF4E-9254-59E130BEDF08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20026B-0F2E-6E41-9D9E-9636189C8CD6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680D40-6A6E-E94E-A198-9B362EFA3737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8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198286-79E9-F944-AB46-BBFE890ECBE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56B10-5914-924B-BF95-562EED5387C8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CF2A0-A003-9145-B94C-9A09E0A84F54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E2962-C5E7-344B-A897-DF7439467297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829AD2-D97B-9041-A7FB-4391342BBC50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F3B145-0A3D-D846-A0B1-5A1E08D058EE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BB67D-2E7E-AB47-8015-3C3FD5C52DA4}" type="slidenum">
              <a:rPr lang="en-US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A48A0B-F853-E74F-BF9D-EF6196C3A5B4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FD02C5-6CAF-1747-89D5-729DC97DD2AB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7C9302-EBE4-8147-B928-F829147E6451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9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61E8B-1185-1949-883D-85BF699AFBAB}" type="slidenum">
              <a:rPr lang="en-US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159E71-0447-F549-A592-72D2A49C8917}" type="slidenum">
              <a:rPr lang="en-US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7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7636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9967331-9C35-4741-AD72-9466E1D79325}" type="slidenum">
              <a:rPr lang="en-US" sz="1200" b="0"/>
              <a:pPr algn="r"/>
              <a:t>54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9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9684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F0BD55-0E7D-5740-B3AC-653C3B377736}" type="slidenum">
              <a:rPr lang="en-US" sz="1200" b="0"/>
              <a:pPr algn="r"/>
              <a:t>55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1732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AD07999-7195-1D41-87DC-60C0C6C96198}" type="slidenum">
              <a:rPr lang="en-US" sz="1200" b="0"/>
              <a:pPr algn="r"/>
              <a:t>56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3780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8ACACFB-0A6A-8442-8C86-B6C74D47E01D}" type="slidenum">
              <a:rPr lang="en-US" sz="1200" b="0"/>
              <a:pPr algn="r"/>
              <a:t>57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5828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FAAFB7EB-4D68-3847-B848-E3AB22760AB6}" type="slidenum">
              <a:rPr lang="en-US" sz="1200" b="0"/>
              <a:pPr algn="r"/>
              <a:t>58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7876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CD4B4A5-DAE3-E549-8B6D-71F8CDB80863}" type="slidenum">
              <a:rPr lang="en-US" sz="1200" b="0"/>
              <a:pPr algn="r"/>
              <a:t>59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9924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EC412B5-17F1-F74B-AA37-DB5082C63C77}" type="slidenum">
              <a:rPr lang="en-US" sz="1200" b="0"/>
              <a:pPr algn="r"/>
              <a:t>60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1972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953648B-5E49-A649-BE9D-342C98C575A6}" type="slidenum">
              <a:rPr lang="en-US" sz="1200" b="0"/>
              <a:pPr algn="r"/>
              <a:t>61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10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72A76E-61CC-C843-AD46-22831FB52B8D}" type="slidenum">
              <a:rPr lang="en-US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B31F53-197E-4144-BA20-027FBB53D3F9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0C5F3E-09A7-6943-BA66-2208C635CF21}" type="slidenum">
              <a:rPr lang="en-US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4020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4273D60-0245-DF47-B5C1-BD38071D85E1}" type="slidenum">
              <a:rPr lang="en-US" sz="1200" b="0"/>
              <a:pPr algn="r"/>
              <a:t>65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360142-116A-4D4C-8C64-8ABDC6EF0683}" type="slidenum">
              <a:rPr lang="en-US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6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6068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8EBCE580-0D91-BC47-B5C1-CC684587D5C7}" type="slidenum">
              <a:rPr lang="en-US" sz="1200" b="0"/>
              <a:pPr algn="r"/>
              <a:t>67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0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3A81D9-BB53-E440-A1C8-6960A7700FB5}" type="slidenum">
              <a:rPr lang="en-US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00B4A5-981D-9243-A364-A933A51328A6}" type="slidenum">
              <a:rPr lang="en-US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1C4309-F675-4341-9E6F-C7335BD8AC48}" type="slidenum">
              <a:rPr lang="en-US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363DDD-CF42-0D45-906F-F34EF2917881}" type="slidenum">
              <a:rPr lang="en-US"/>
              <a:pPr/>
              <a:t>75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5344971-9A47-DA4C-8547-DD269BE38CA0}" type="slidenum">
              <a:rPr lang="en-US" b="1">
                <a:solidFill>
                  <a:srgbClr val="000000"/>
                </a:solidFill>
                <a:latin typeface="Times New Roman" charset="0"/>
              </a:rPr>
              <a:pPr/>
              <a:t>12</a:t>
            </a:fld>
            <a:endParaRPr lang="en-US" b="1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5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395D15-8634-F646-BE8C-DF181DD688BC}" type="slidenum">
              <a:rPr lang="en-US"/>
              <a:pPr/>
              <a:t>76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78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79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80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81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82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83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84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86</a:t>
            </a:fld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87</a:t>
            </a:fld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88</a:t>
            </a:fld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89</a:t>
            </a:fld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90</a:t>
            </a:fld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91</a:t>
            </a:fld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92</a:t>
            </a:fld>
            <a:endParaRPr 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93</a:t>
            </a:fld>
            <a:endParaRPr 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95</a:t>
            </a:fld>
            <a:endParaRPr 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96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97</a:t>
            </a:fld>
            <a:endParaRPr 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98</a:t>
            </a:fld>
            <a:endParaRPr 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99</a:t>
            </a:fld>
            <a:endParaRPr 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100</a:t>
            </a:fld>
            <a:endParaRPr 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C062D-A8F4-2A41-8078-5513E9FE8E83}" type="slidenum">
              <a:rPr lang="en-US"/>
              <a:pPr/>
              <a:t>112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113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D5C0AF-E36F-6F4C-9A34-DB8947510A34}" type="slidenum">
              <a:rPr lang="en-US"/>
              <a:pPr/>
              <a:t>115</a:t>
            </a:fld>
            <a:endParaRPr lang="en-US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318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3FF2A6B-D89F-0842-AC11-32466BB10EB5}" type="slidenum">
              <a:rPr lang="en-US" sz="1200">
                <a:latin typeface="Times New Roman" charset="0"/>
              </a:rPr>
              <a:pPr algn="r"/>
              <a:t>116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117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118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182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119</a:t>
            </a:fld>
            <a:endParaRPr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947085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120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2E4E03-7B5F-BA4A-9E7E-13372D6FD41D}" type="slidenum">
              <a:rPr lang="en-US" sz="1200">
                <a:latin typeface="Times New Roman" charset="0"/>
              </a:rPr>
              <a:pPr algn="r"/>
              <a:t>121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2E4E03-7B5F-BA4A-9E7E-13372D6FD41D}" type="slidenum">
              <a:rPr lang="en-US" sz="1200">
                <a:latin typeface="Times New Roman" charset="0"/>
              </a:rPr>
              <a:pPr algn="r"/>
              <a:t>122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6260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B691018-2A62-0A42-AF7F-F81C1513AA09}" type="slidenum">
              <a:rPr lang="en-US" sz="1200">
                <a:latin typeface="Times New Roman" charset="0"/>
              </a:rPr>
              <a:pPr algn="r"/>
              <a:t>123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7284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983E7B2-AEB1-284B-A5DE-6E23CD9F1B89}" type="slidenum">
              <a:rPr lang="en-US" sz="1200">
                <a:latin typeface="Times New Roman" charset="0"/>
              </a:rPr>
              <a:pPr algn="r"/>
              <a:t>124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830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95FF4B5-735A-0843-95E3-9F7B34347E95}" type="slidenum">
              <a:rPr lang="en-US" sz="1200">
                <a:latin typeface="Times New Roman" charset="0"/>
              </a:rPr>
              <a:pPr algn="r"/>
              <a:t>125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933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DB93C70-0D1B-0740-A11E-E2452EB3BE7B}" type="slidenum">
              <a:rPr lang="en-US" sz="1200">
                <a:latin typeface="Times New Roman" charset="0"/>
              </a:rPr>
              <a:pPr algn="r"/>
              <a:t>126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32965CEA-580F-AF45-8629-11D7D0EB84A5}" type="slidenum">
              <a:rPr lang="en-US" sz="1200">
                <a:latin typeface="Times New Roman" charset="0"/>
              </a:rPr>
              <a:pPr algn="r"/>
              <a:t>127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1380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BE8F9183-BC0C-5544-8E17-92509B64F7F0}" type="slidenum">
              <a:rPr lang="en-US" sz="1200">
                <a:latin typeface="Times New Roman" charset="0"/>
              </a:rPr>
              <a:pPr algn="r"/>
              <a:t>128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9/24/24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9/24/24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9/24/24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9/24/24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9/24/24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9/24/24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Fall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4267200"/>
            <a:ext cx="4724400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0.7 * 1.0 * 0.4 * 0.18 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 0.0009072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8200" y="4267200"/>
            <a:ext cx="4572000" cy="9284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0.3 * 0.7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0.0006804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764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15200" y="6858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8382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5030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57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95700" y="2894012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43400" y="3352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343400" y="242947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VP2</a:t>
            </a:r>
          </a:p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274136548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some things to talk about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133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After we fill in the chart, </a:t>
            </a:r>
            <a:r>
              <a:rPr lang="en-US" dirty="0">
                <a:solidFill>
                  <a:srgbClr val="FF0000"/>
                </a:solidFill>
              </a:rPr>
              <a:t>how do we know if there is a parse?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If there is an </a:t>
            </a:r>
            <a:r>
              <a:rPr lang="en-US" b="1" dirty="0">
                <a:solidFill>
                  <a:srgbClr val="0000FF"/>
                </a:solidFill>
              </a:rPr>
              <a:t>S</a:t>
            </a:r>
            <a:r>
              <a:rPr lang="en-US" dirty="0">
                <a:solidFill>
                  <a:srgbClr val="0000FF"/>
                </a:solidFill>
              </a:rPr>
              <a:t> in the upper right corner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if we want an actual tree/parse?</a:t>
            </a:r>
            <a:endParaRPr lang="en-US" dirty="0"/>
          </a:p>
          <a:p>
            <a:pPr lvl="1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733800"/>
            <a:ext cx="3270250" cy="2856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37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333691654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53200" y="3669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31520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6597374" y="3449358"/>
            <a:ext cx="522843" cy="153990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7060407" y="3304383"/>
            <a:ext cx="511177" cy="4556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133223798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53200" y="3669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31520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6597374" y="3449358"/>
            <a:ext cx="522843" cy="153990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7060407" y="3304383"/>
            <a:ext cx="511177" cy="4556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2484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8580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5438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1534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 rot="5400000">
            <a:off x="6444973" y="4081184"/>
            <a:ext cx="294246" cy="23019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6200000" flipH="1">
            <a:off x="6791560" y="4115597"/>
            <a:ext cx="359889" cy="2270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6200000" flipH="1">
            <a:off x="7467840" y="4102894"/>
            <a:ext cx="305913" cy="15399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7697793" y="3922931"/>
            <a:ext cx="608007" cy="47555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667500" y="5239057"/>
            <a:ext cx="1905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409330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2263775"/>
            <a:ext cx="3354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Where do these arrows/references come from?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386365524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3505200"/>
            <a:ext cx="33549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add a constituent in a cell, we’re applying a rule</a:t>
            </a:r>
          </a:p>
          <a:p>
            <a:endParaRPr lang="en-US" sz="2400" dirty="0"/>
          </a:p>
          <a:p>
            <a:r>
              <a:rPr lang="en-US" sz="2400" dirty="0"/>
              <a:t>The references represent the smaller constituents we used to build this constituent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943600" y="2130246"/>
            <a:ext cx="1313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 </a:t>
            </a:r>
            <a:r>
              <a:rPr lang="en-US" sz="2800" dirty="0">
                <a:solidFill>
                  <a:srgbClr val="0000FF"/>
                </a:solidFill>
                <a:sym typeface="Symbol" charset="2"/>
              </a:rPr>
              <a:t></a:t>
            </a:r>
            <a:r>
              <a:rPr lang="en-US" sz="2800" dirty="0">
                <a:solidFill>
                  <a:srgbClr val="0000FF"/>
                </a:solidFill>
              </a:rPr>
              <a:t> VP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345529716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19397"/>
            <a:ext cx="3505198" cy="1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3505200"/>
            <a:ext cx="33549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add a constituent in a cell, we’re applying a rule</a:t>
            </a:r>
          </a:p>
          <a:p>
            <a:endParaRPr lang="en-US" sz="2400" dirty="0"/>
          </a:p>
          <a:p>
            <a:r>
              <a:rPr lang="en-US" sz="2400" dirty="0"/>
              <a:t>The references represent the smaller constituents we used to build this constituent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943600" y="2130246"/>
            <a:ext cx="20480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VP </a:t>
            </a:r>
            <a:r>
              <a:rPr lang="en-US" sz="2800" dirty="0">
                <a:solidFill>
                  <a:srgbClr val="0000FF"/>
                </a:solidFill>
                <a:sym typeface="Symbol" charset="2"/>
              </a:rPr>
              <a:t></a:t>
            </a:r>
            <a:r>
              <a:rPr lang="en-US" sz="2800" dirty="0">
                <a:solidFill>
                  <a:srgbClr val="0000FF"/>
                </a:solidFill>
              </a:rPr>
              <a:t> VB NP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6817697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retrieving the parse</a:t>
            </a:r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95598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2263775"/>
            <a:ext cx="3354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about ambiguous parses?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rot="10800000">
            <a:off x="2819400" y="2667000"/>
            <a:ext cx="1600198" cy="86616"/>
          </a:xfrm>
          <a:prstGeom prst="straightConnector1">
            <a:avLst/>
          </a:prstGeom>
          <a:ln w="28575" cap="flat" cmpd="sng" algn="ctr">
            <a:solidFill>
              <a:srgbClr val="B95B22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H="1">
            <a:off x="3819294" y="3874522"/>
            <a:ext cx="1807827" cy="2385"/>
          </a:xfrm>
          <a:prstGeom prst="straightConnector1">
            <a:avLst/>
          </a:prstGeom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</p:spTree>
    <p:extLst>
      <p:ext uri="{BB962C8B-B14F-4D97-AF65-F5344CB8AC3E}">
        <p14:creationId xmlns:p14="http://schemas.microsoft.com/office/powerpoint/2010/main" val="148031634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CKY: retrieving the parse</a:t>
            </a:r>
            <a:endParaRPr lang="en-US" dirty="0"/>
          </a:p>
        </p:txBody>
      </p:sp>
      <p:sp>
        <p:nvSpPr>
          <p:cNvPr id="45" name="Content Placeholder 44"/>
          <p:cNvSpPr>
            <a:spLocks noGrp="1"/>
          </p:cNvSpPr>
          <p:nvPr>
            <p:ph sz="quarter" idx="1"/>
          </p:nvPr>
        </p:nvSpPr>
        <p:spPr>
          <a:xfrm>
            <a:off x="3375990" y="1600200"/>
            <a:ext cx="5390057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We can store multiple derivations of each constituent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This representation is called a “parse forest”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It is often convenient to leave it in this form, rather than enumerate all possible parses.  </a:t>
            </a:r>
            <a:r>
              <a:rPr lang="en-US" sz="2800" dirty="0">
                <a:solidFill>
                  <a:srgbClr val="FF0000"/>
                </a:solidFill>
              </a:rPr>
              <a:t>Why?</a:t>
            </a: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981200"/>
            <a:ext cx="3147391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014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/>
              <a:t>Pick a model</a:t>
            </a:r>
          </a:p>
          <a:p>
            <a:pPr lvl="1"/>
            <a:r>
              <a:rPr lang="en-US" sz="2800" dirty="0"/>
              <a:t>e.g. CFG, PCFG, …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Train (or learn) a model</a:t>
            </a:r>
          </a:p>
          <a:p>
            <a:pPr lvl="1"/>
            <a:r>
              <a:rPr lang="en-US" sz="2800" dirty="0"/>
              <a:t>What CFG/PCFG rules should I use?</a:t>
            </a:r>
          </a:p>
          <a:p>
            <a:pPr lvl="1"/>
            <a:r>
              <a:rPr lang="en-US" sz="2800" dirty="0"/>
              <a:t>Parameters (e.g. PCFG probabilities)?</a:t>
            </a:r>
          </a:p>
          <a:p>
            <a:pPr lvl="1"/>
            <a:r>
              <a:rPr lang="en-US" sz="2800" dirty="0"/>
              <a:t>What kind of data do we have?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Parsing</a:t>
            </a:r>
          </a:p>
          <a:p>
            <a:pPr lvl="1"/>
            <a:r>
              <a:rPr lang="en-US" sz="2800" dirty="0"/>
              <a:t>Determine the parse tree(s) given a sentence</a:t>
            </a:r>
          </a:p>
        </p:txBody>
      </p:sp>
    </p:spTree>
    <p:extLst>
      <p:ext uri="{BB962C8B-B14F-4D97-AF65-F5344CB8AC3E}">
        <p14:creationId xmlns:p14="http://schemas.microsoft.com/office/powerpoint/2010/main" val="3431341556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CKY: some things to think about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35063" y="2615862"/>
            <a:ext cx="209232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VP</a:t>
            </a:r>
          </a:p>
          <a:p>
            <a:r>
              <a:rPr lang="en-US" dirty="0"/>
              <a:t>VP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VB NP</a:t>
            </a:r>
          </a:p>
          <a:p>
            <a:r>
              <a:rPr lang="en-US" dirty="0">
                <a:solidFill>
                  <a:srgbClr val="FF0000"/>
                </a:solidFill>
              </a:rPr>
              <a:t>VP </a:t>
            </a:r>
            <a:r>
              <a:rPr lang="en-US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dirty="0">
                <a:solidFill>
                  <a:srgbClr val="FF0000"/>
                </a:solidFill>
              </a:rPr>
              <a:t> VB NP PP</a:t>
            </a:r>
          </a:p>
          <a:p>
            <a:r>
              <a:rPr lang="en-US" dirty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DT NN </a:t>
            </a:r>
          </a:p>
          <a:p>
            <a:r>
              <a:rPr lang="en-US" dirty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NN</a:t>
            </a:r>
          </a:p>
          <a:p>
            <a:r>
              <a:rPr lang="en-US" dirty="0"/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2615862"/>
            <a:ext cx="20923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VP</a:t>
            </a:r>
          </a:p>
          <a:p>
            <a:r>
              <a:rPr lang="en-US" dirty="0"/>
              <a:t>VP </a:t>
            </a:r>
            <a:r>
              <a:rPr lang="en-US" dirty="0">
                <a:sym typeface="Symbol" charset="2"/>
              </a:rPr>
              <a:t> </a:t>
            </a:r>
            <a:r>
              <a:rPr lang="en-US" dirty="0"/>
              <a:t>VB NP</a:t>
            </a:r>
          </a:p>
          <a:p>
            <a:r>
              <a:rPr lang="en-US" dirty="0">
                <a:solidFill>
                  <a:srgbClr val="FF0000"/>
                </a:solidFill>
              </a:rPr>
              <a:t>VP </a:t>
            </a:r>
            <a:r>
              <a:rPr lang="en-US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dirty="0">
                <a:solidFill>
                  <a:srgbClr val="FF0000"/>
                </a:solidFill>
              </a:rPr>
              <a:t> VP2 PP</a:t>
            </a:r>
          </a:p>
          <a:p>
            <a:r>
              <a:rPr lang="en-US" dirty="0">
                <a:solidFill>
                  <a:srgbClr val="FF0000"/>
                </a:solidFill>
              </a:rPr>
              <a:t>VP2 </a:t>
            </a:r>
            <a:r>
              <a:rPr lang="en-US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dirty="0">
                <a:solidFill>
                  <a:srgbClr val="FF0000"/>
                </a:solidFill>
              </a:rPr>
              <a:t> VB NP</a:t>
            </a:r>
          </a:p>
          <a:p>
            <a:r>
              <a:rPr lang="en-US" dirty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DT NN </a:t>
            </a:r>
          </a:p>
          <a:p>
            <a:r>
              <a:rPr lang="en-US" dirty="0"/>
              <a:t>NP 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NN</a:t>
            </a:r>
          </a:p>
          <a:p>
            <a:r>
              <a:rPr lang="en-US" dirty="0"/>
              <a:t>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4648200" y="1828800"/>
            <a:ext cx="2479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Actual grammar</a:t>
            </a:r>
          </a:p>
        </p:txBody>
      </p:sp>
      <p:sp>
        <p:nvSpPr>
          <p:cNvPr id="7" name="Rectangle 6"/>
          <p:cNvSpPr/>
          <p:nvPr/>
        </p:nvSpPr>
        <p:spPr>
          <a:xfrm>
            <a:off x="1447800" y="1828800"/>
            <a:ext cx="7983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CNF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648" y="4875787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We get a CNF parse tree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600" y="4724400"/>
            <a:ext cx="27373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but want one for the actual grammar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24200" y="595378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Ideas?</a:t>
            </a:r>
          </a:p>
        </p:txBody>
      </p:sp>
    </p:spTree>
    <p:extLst>
      <p:ext uri="{BB962C8B-B14F-4D97-AF65-F5344CB8AC3E}">
        <p14:creationId xmlns:p14="http://schemas.microsoft.com/office/powerpoint/2010/main" val="184912255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ambiguity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NP  VP</a:t>
            </a:r>
          </a:p>
          <a:p>
            <a:r>
              <a:rPr lang="en-US" sz="1400" dirty="0"/>
              <a:t>NP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PRP</a:t>
            </a:r>
          </a:p>
          <a:p>
            <a:r>
              <a:rPr lang="en-US" sz="1400" dirty="0"/>
              <a:t>NP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N PP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</a:t>
            </a:r>
            <a:r>
              <a:rPr lang="en-US" sz="1400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sz="1400" dirty="0">
                <a:solidFill>
                  <a:srgbClr val="FF0000"/>
                </a:solidFill>
              </a:rPr>
              <a:t> V NP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</a:t>
            </a:r>
            <a:r>
              <a:rPr lang="en-US" sz="1400" dirty="0">
                <a:solidFill>
                  <a:srgbClr val="FF0000"/>
                </a:solidFill>
                <a:sym typeface="Symbol" charset="2"/>
              </a:rPr>
              <a:t></a:t>
            </a:r>
            <a:r>
              <a:rPr lang="en-US" sz="1400" dirty="0">
                <a:solidFill>
                  <a:srgbClr val="FF0000"/>
                </a:solidFill>
              </a:rPr>
              <a:t> V NP PP</a:t>
            </a:r>
          </a:p>
          <a:p>
            <a:r>
              <a:rPr lang="en-US" sz="1400" dirty="0"/>
              <a:t>PP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IN N</a:t>
            </a:r>
          </a:p>
          <a:p>
            <a:r>
              <a:rPr lang="en-US" sz="1400" dirty="0"/>
              <a:t>PRP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I</a:t>
            </a:r>
          </a:p>
          <a:p>
            <a:r>
              <a:rPr lang="en-US" sz="1400" dirty="0"/>
              <a:t>V </a:t>
            </a:r>
            <a:r>
              <a:rPr lang="en-US" sz="1400" dirty="0">
                <a:sym typeface="Symbol" charset="2"/>
              </a:rPr>
              <a:t> </a:t>
            </a:r>
            <a:r>
              <a:rPr lang="en-US" sz="1400" dirty="0"/>
              <a:t>eat</a:t>
            </a:r>
          </a:p>
          <a:p>
            <a:r>
              <a:rPr lang="en-US" sz="1400" dirty="0"/>
              <a:t>N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sushi</a:t>
            </a:r>
          </a:p>
          <a:p>
            <a:r>
              <a:rPr lang="en-US" sz="1400" dirty="0"/>
              <a:t>N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tuna</a:t>
            </a:r>
          </a:p>
          <a:p>
            <a:r>
              <a:rPr lang="en-US" sz="1400" dirty="0"/>
              <a:t>IN </a:t>
            </a:r>
            <a:r>
              <a:rPr lang="en-US" sz="1400" dirty="0">
                <a:sym typeface="Symbol" charset="2"/>
              </a:rPr>
              <a:t></a:t>
            </a:r>
            <a:r>
              <a:rPr lang="en-US" sz="1400" dirty="0"/>
              <a:t> with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98474" y="6248400"/>
            <a:ext cx="7159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can we decide between these?</a:t>
            </a:r>
          </a:p>
        </p:txBody>
      </p:sp>
    </p:spTree>
    <p:extLst>
      <p:ext uri="{BB962C8B-B14F-4D97-AF65-F5344CB8AC3E}">
        <p14:creationId xmlns:p14="http://schemas.microsoft.com/office/powerpoint/2010/main" val="52126885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charset="-127"/>
                <a:cs typeface="굴림" charset="-127"/>
              </a:rPr>
              <a:t>A Simple PCFG</a:t>
            </a:r>
          </a:p>
        </p:txBody>
      </p:sp>
      <p:graphicFrame>
        <p:nvGraphicFramePr>
          <p:cNvPr id="520217" name="Group 25"/>
          <p:cNvGraphicFramePr>
            <a:graphicFrameLocks noGrp="1"/>
          </p:cNvGraphicFramePr>
          <p:nvPr/>
        </p:nvGraphicFramePr>
        <p:xfrm>
          <a:off x="1052513" y="2986088"/>
          <a:ext cx="7704137" cy="2627313"/>
        </p:xfrm>
        <a:graphic>
          <a:graphicData uri="http://schemas.openxmlformats.org/drawingml/2006/table">
            <a:tbl>
              <a:tblPr/>
              <a:tblGrid>
                <a:gridCol w="385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 VP       1.0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V  NP         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VP  PP        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NP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</a:t>
                      </a:r>
                      <a:r>
                        <a:rPr kumimoji="0" lang="en-US" altLang="ko-KR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with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1.0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NP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PP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astronomers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ears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 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stars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telescope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600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Probabilities!</a:t>
            </a:r>
          </a:p>
        </p:txBody>
      </p:sp>
      <p:sp>
        <p:nvSpPr>
          <p:cNvPr id="6" name="Rectangle 5"/>
          <p:cNvSpPr/>
          <p:nvPr/>
        </p:nvSpPr>
        <p:spPr>
          <a:xfrm>
            <a:off x="1052513" y="3429000"/>
            <a:ext cx="3214687" cy="685800"/>
          </a:xfrm>
          <a:prstGeom prst="rect">
            <a:avLst/>
          </a:prstGeom>
          <a:solidFill>
            <a:srgbClr val="FF0000">
              <a:alpha val="31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416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4267200"/>
            <a:ext cx="4724400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0.7 * 1.0 * 0.4 * 0.18 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 0.0009072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8200" y="4267200"/>
            <a:ext cx="4572000" cy="9284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0.3 * 0.7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0.0006804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764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15200" y="6858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8382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081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with </a:t>
            </a:r>
            <a:r>
              <a:rPr lang="en-US" dirty="0" err="1"/>
              <a:t>PCFGs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does this change our CKY algorithm?</a:t>
            </a:r>
          </a:p>
          <a:p>
            <a:pPr lvl="1"/>
            <a:r>
              <a:rPr lang="en-US" dirty="0"/>
              <a:t>We need to keep track of the probability of a constituent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do we calculate the probability of a constituent?</a:t>
            </a:r>
          </a:p>
          <a:p>
            <a:pPr lvl="1"/>
            <a:r>
              <a:rPr lang="en-US" dirty="0"/>
              <a:t>Product of the PCFG rule times the product of the probabilities of the sub-constituents (right hand sides)</a:t>
            </a:r>
          </a:p>
          <a:p>
            <a:pPr lvl="1"/>
            <a:r>
              <a:rPr lang="en-US" dirty="0"/>
              <a:t>Building up the product from the bottom-up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if there are multiple ways of deriving a particular constituent?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max: pick the most likely derivation of that constituent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65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Probabilistic CKY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537448" cy="452628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Include in each cell a probability for each non-terminal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Cell[</a:t>
            </a:r>
            <a:r>
              <a:rPr lang="en-US" i="1" dirty="0" err="1"/>
              <a:t>i</a:t>
            </a:r>
            <a:r>
              <a:rPr lang="en-US" dirty="0" err="1"/>
              <a:t>,</a:t>
            </a:r>
            <a:r>
              <a:rPr lang="en-US" i="1" dirty="0" err="1"/>
              <a:t>j</a:t>
            </a:r>
            <a:r>
              <a:rPr lang="en-US" dirty="0"/>
              <a:t>] must retain the </a:t>
            </a:r>
            <a:r>
              <a:rPr lang="en-US" i="1" dirty="0">
                <a:solidFill>
                  <a:srgbClr val="FF6600"/>
                </a:solidFill>
              </a:rPr>
              <a:t>most probable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/>
              <a:t>derivation of each constituent (non-terminal) covering words </a:t>
            </a:r>
            <a:r>
              <a:rPr lang="en-US" i="1" dirty="0" err="1"/>
              <a:t>i</a:t>
            </a:r>
            <a:r>
              <a:rPr lang="en-US" dirty="0"/>
              <a:t> through </a:t>
            </a:r>
            <a:r>
              <a:rPr lang="en-US" i="1" dirty="0">
                <a:latin typeface="Arial"/>
                <a:cs typeface="Arial"/>
              </a:rPr>
              <a:t>j</a:t>
            </a: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When transforming the grammar to CNF, must set production probabilities to preserve the probability of derivations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18340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/>
              <a:t> Probabilistic Grammar Conversion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609600" y="1546225"/>
            <a:ext cx="3621088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Aux NP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Proper-Noun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Noun 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685800" y="762000"/>
            <a:ext cx="26749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Original Grammar</a:t>
            </a:r>
          </a:p>
        </p:txBody>
      </p:sp>
      <p:sp>
        <p:nvSpPr>
          <p:cNvPr id="26629" name="Text Box 8"/>
          <p:cNvSpPr txBox="1">
            <a:spLocks noChangeArrowheads="1"/>
          </p:cNvSpPr>
          <p:nvPr/>
        </p:nvSpPr>
        <p:spPr bwMode="auto">
          <a:xfrm>
            <a:off x="4648200" y="762000"/>
            <a:ext cx="32972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Chomsky Normal Form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4191000" y="1524000"/>
            <a:ext cx="3998913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X1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X1 → Aux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 | include | prefer</a:t>
            </a:r>
          </a:p>
          <a:p>
            <a:pPr>
              <a:lnSpc>
                <a:spcPct val="90000"/>
              </a:lnSpc>
            </a:pPr>
            <a:r>
              <a:rPr lang="en-US" dirty="0"/>
              <a:t>          </a:t>
            </a:r>
            <a:r>
              <a:rPr lang="en-US" b="1" dirty="0">
                <a:latin typeface="Times New Roman" charset="0"/>
              </a:rPr>
              <a:t>0.01     0.004    0.006</a:t>
            </a: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 I   |  he  |  she |  me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0.1   0.02  0.02    0.06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 | NWA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0.16           .04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| flight | meal | money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   0.03    0.15   0.06     0.06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 | include | prefer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0.1      0.04        0.06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3352800" y="1546225"/>
            <a:ext cx="5334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 0.2</a:t>
            </a:r>
          </a:p>
          <a:p>
            <a:pPr>
              <a:lnSpc>
                <a:spcPct val="90000"/>
              </a:lnSpc>
            </a:pPr>
            <a:r>
              <a:rPr lang="en-US"/>
              <a:t> 0.6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r>
              <a:rPr lang="en-US"/>
              <a:t>1.0</a:t>
            </a:r>
          </a:p>
        </p:txBody>
      </p:sp>
      <p:sp>
        <p:nvSpPr>
          <p:cNvPr id="26632" name="Text Box 4"/>
          <p:cNvSpPr txBox="1">
            <a:spLocks noChangeArrowheads="1"/>
          </p:cNvSpPr>
          <p:nvPr/>
        </p:nvSpPr>
        <p:spPr bwMode="auto">
          <a:xfrm>
            <a:off x="8077200" y="1546225"/>
            <a:ext cx="8382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0.1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1.0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0.05</a:t>
            </a:r>
          </a:p>
          <a:p>
            <a:pPr>
              <a:lnSpc>
                <a:spcPct val="90000"/>
              </a:lnSpc>
            </a:pPr>
            <a:r>
              <a:rPr lang="en-US" dirty="0"/>
              <a:t>0.03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0.6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0.2</a:t>
            </a:r>
          </a:p>
          <a:p>
            <a:pPr>
              <a:lnSpc>
                <a:spcPct val="90000"/>
              </a:lnSpc>
            </a:pPr>
            <a:r>
              <a:rPr lang="en-US" dirty="0"/>
              <a:t>0.5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0.5</a:t>
            </a:r>
          </a:p>
          <a:p>
            <a:pPr>
              <a:lnSpc>
                <a:spcPct val="90000"/>
              </a:lnSpc>
            </a:pPr>
            <a:r>
              <a:rPr lang="en-US" dirty="0"/>
              <a:t>0.3</a:t>
            </a:r>
          </a:p>
          <a:p>
            <a:pPr>
              <a:lnSpc>
                <a:spcPct val="90000"/>
              </a:lnSpc>
            </a:pPr>
            <a:r>
              <a:rPr lang="en-US" dirty="0"/>
              <a:t>1.0</a:t>
            </a:r>
          </a:p>
        </p:txBody>
      </p:sp>
    </p:spTree>
    <p:extLst>
      <p:ext uri="{BB962C8B-B14F-4D97-AF65-F5344CB8AC3E}">
        <p14:creationId xmlns:p14="http://schemas.microsoft.com/office/powerpoint/2010/main" val="420524021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92914D20-FB8A-0443-892E-5F5D1BFE5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191199935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92914D20-FB8A-0443-892E-5F5D1BFE5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solidFill>
                  <a:srgbClr val="0000FF"/>
                </a:solidFill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</a:t>
            </a: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393252482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811463" y="3100388"/>
            <a:ext cx="946150" cy="7858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4800" y="5791200"/>
            <a:ext cx="3087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probability of the NP?</a:t>
            </a: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92914D20-FB8A-0443-892E-5F5D1BFE5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2271747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PCFG: Training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173" y="1644651"/>
            <a:ext cx="8270875" cy="117475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If we have example parsed sentences, how can we learn a set of </a:t>
            </a:r>
            <a:r>
              <a:rPr lang="en-US" sz="2800" dirty="0" err="1">
                <a:solidFill>
                  <a:srgbClr val="FF0000"/>
                </a:solidFill>
              </a:rPr>
              <a:t>PCFGs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  <a:p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1260475" y="5711825"/>
            <a:ext cx="269875" cy="925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554038" y="3495675"/>
            <a:ext cx="2255837" cy="32194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 sz="2000" b="1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1090613" y="3106738"/>
            <a:ext cx="12461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charset="0"/>
              </a:rPr>
              <a:t>Tree Bank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819400" y="4494213"/>
            <a:ext cx="2878138" cy="1303337"/>
            <a:chOff x="1697" y="1859"/>
            <a:chExt cx="1813" cy="821"/>
          </a:xfrm>
        </p:grpSpPr>
        <p:sp>
          <p:nvSpPr>
            <p:cNvPr id="42038" name="Rectangle 8"/>
            <p:cNvSpPr>
              <a:spLocks noChangeArrowheads="1"/>
            </p:cNvSpPr>
            <p:nvPr/>
          </p:nvSpPr>
          <p:spPr bwMode="auto">
            <a:xfrm>
              <a:off x="2296" y="1859"/>
              <a:ext cx="1214" cy="821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2039" name="Text Box 9"/>
            <p:cNvSpPr txBox="1">
              <a:spLocks noChangeArrowheads="1"/>
            </p:cNvSpPr>
            <p:nvPr/>
          </p:nvSpPr>
          <p:spPr bwMode="auto">
            <a:xfrm>
              <a:off x="2414" y="1867"/>
              <a:ext cx="967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Supervised</a:t>
              </a:r>
            </a:p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PCFG</a:t>
              </a:r>
            </a:p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Training</a:t>
              </a:r>
            </a:p>
          </p:txBody>
        </p:sp>
        <p:sp>
          <p:nvSpPr>
            <p:cNvPr id="42040" name="AutoShape 10"/>
            <p:cNvSpPr>
              <a:spLocks noChangeArrowheads="1"/>
            </p:cNvSpPr>
            <p:nvPr/>
          </p:nvSpPr>
          <p:spPr bwMode="auto">
            <a:xfrm>
              <a:off x="1697" y="2204"/>
              <a:ext cx="607" cy="138"/>
            </a:xfrm>
            <a:prstGeom prst="rightArrow">
              <a:avLst>
                <a:gd name="adj1" fmla="val 50000"/>
                <a:gd name="adj2" fmla="val 10996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715000" y="3886200"/>
            <a:ext cx="2640013" cy="2625725"/>
            <a:chOff x="3521" y="1476"/>
            <a:chExt cx="1663" cy="1654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4109" y="1476"/>
              <a:ext cx="1075" cy="1654"/>
              <a:chOff x="922" y="2666"/>
              <a:chExt cx="1075" cy="1654"/>
            </a:xfrm>
          </p:grpSpPr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922" y="2666"/>
                <a:ext cx="1075" cy="1405"/>
                <a:chOff x="929" y="2743"/>
                <a:chExt cx="1075" cy="1405"/>
              </a:xfrm>
            </p:grpSpPr>
            <p:grpSp>
              <p:nvGrpSpPr>
                <p:cNvPr id="6" name="Group 14"/>
                <p:cNvGrpSpPr>
                  <a:grpSpLocks/>
                </p:cNvGrpSpPr>
                <p:nvPr/>
              </p:nvGrpSpPr>
              <p:grpSpPr bwMode="auto">
                <a:xfrm>
                  <a:off x="935" y="2743"/>
                  <a:ext cx="1029" cy="1405"/>
                  <a:chOff x="712" y="2636"/>
                  <a:chExt cx="1029" cy="1405"/>
                </a:xfrm>
              </p:grpSpPr>
              <p:sp>
                <p:nvSpPr>
                  <p:cNvPr id="42036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2" y="2636"/>
                    <a:ext cx="805" cy="139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000" tIns="46800" rIns="90000" bIns="46800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S →</a:t>
                    </a:r>
                    <a:r>
                      <a:rPr lang="en-US" sz="1000">
                        <a:solidFill>
                          <a:srgbClr val="000000"/>
                        </a:solidFill>
                        <a:latin typeface="Times New Roman" charset="0"/>
                      </a:rPr>
                      <a:t> </a:t>
                    </a:r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VP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S → VP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Det A N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NP PP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PropN</a:t>
                    </a:r>
                  </a:p>
                  <a:p>
                    <a:r>
                      <a:rPr lang="pt-BR" sz="1400">
                        <a:solidFill>
                          <a:srgbClr val="000000"/>
                        </a:solidFill>
                        <a:latin typeface="Times New Roman" charset="0"/>
                      </a:rPr>
                      <a:t>A → ε</a:t>
                    </a:r>
                  </a:p>
                  <a:p>
                    <a:r>
                      <a:rPr lang="pt-BR" sz="1400">
                        <a:solidFill>
                          <a:srgbClr val="000000"/>
                        </a:solidFill>
                        <a:latin typeface="Times New Roman" charset="0"/>
                      </a:rPr>
                      <a:t>A → Adj A</a:t>
                    </a:r>
                    <a:endParaRPr lang="en-US" sz="1400">
                      <a:solidFill>
                        <a:srgbClr val="000000"/>
                      </a:solidFill>
                      <a:latin typeface="Times New Roman" charset="0"/>
                    </a:endParaRP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PP → Prep NP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VP → V NP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VP → VP PP</a:t>
                    </a:r>
                  </a:p>
                </p:txBody>
              </p:sp>
              <p:sp>
                <p:nvSpPr>
                  <p:cNvPr id="42037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7" y="2643"/>
                    <a:ext cx="254" cy="139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000" tIns="46800" rIns="90000" bIns="46800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0.9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0.1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0.5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0.3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0.2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0.6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0.4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1.0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0.7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0.3</a:t>
                    </a:r>
                    <a:endParaRPr lang="en-US" sz="1200">
                      <a:solidFill>
                        <a:srgbClr val="000000"/>
                      </a:solidFill>
                      <a:latin typeface="Times New Roman" charset="0"/>
                    </a:endParaRPr>
                  </a:p>
                </p:txBody>
              </p:sp>
            </p:grpSp>
            <p:sp>
              <p:nvSpPr>
                <p:cNvPr id="42035" name="Rectangle 17"/>
                <p:cNvSpPr>
                  <a:spLocks noChangeArrowheads="1"/>
                </p:cNvSpPr>
                <p:nvPr/>
              </p:nvSpPr>
              <p:spPr bwMode="auto">
                <a:xfrm>
                  <a:off x="929" y="2757"/>
                  <a:ext cx="1075" cy="139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000" tIns="46800" rIns="90000" bIns="46800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 sz="2000" b="1">
                    <a:solidFill>
                      <a:srgbClr val="000000"/>
                    </a:solidFill>
                    <a:latin typeface="Times New Roman" charset="0"/>
                  </a:endParaRPr>
                </a:p>
              </p:txBody>
            </p:sp>
          </p:grpSp>
          <p:sp>
            <p:nvSpPr>
              <p:cNvPr id="42033" name="Text Box 18"/>
              <p:cNvSpPr txBox="1">
                <a:spLocks noChangeArrowheads="1"/>
              </p:cNvSpPr>
              <p:nvPr/>
            </p:nvSpPr>
            <p:spPr bwMode="auto">
              <a:xfrm>
                <a:off x="1171" y="4070"/>
                <a:ext cx="602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Times New Roman" charset="0"/>
                  </a:rPr>
                  <a:t>English</a:t>
                </a:r>
              </a:p>
            </p:txBody>
          </p:sp>
        </p:grpSp>
        <p:sp>
          <p:nvSpPr>
            <p:cNvPr id="42031" name="AutoShape 19"/>
            <p:cNvSpPr>
              <a:spLocks noChangeArrowheads="1"/>
            </p:cNvSpPr>
            <p:nvPr/>
          </p:nvSpPr>
          <p:spPr bwMode="auto">
            <a:xfrm>
              <a:off x="3521" y="2193"/>
              <a:ext cx="607" cy="138"/>
            </a:xfrm>
            <a:prstGeom prst="rightArrow">
              <a:avLst>
                <a:gd name="adj1" fmla="val 50000"/>
                <a:gd name="adj2" fmla="val 10996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647700" y="3527425"/>
            <a:ext cx="1493838" cy="1039813"/>
            <a:chOff x="2179" y="2993"/>
            <a:chExt cx="941" cy="655"/>
          </a:xfrm>
        </p:grpSpPr>
        <p:sp>
          <p:nvSpPr>
            <p:cNvPr id="42013" name="Text Box 21"/>
            <p:cNvSpPr txBox="1">
              <a:spLocks noChangeArrowheads="1"/>
            </p:cNvSpPr>
            <p:nvPr/>
          </p:nvSpPr>
          <p:spPr bwMode="auto">
            <a:xfrm>
              <a:off x="2361" y="2993"/>
              <a:ext cx="150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S</a:t>
              </a:r>
            </a:p>
          </p:txBody>
        </p:sp>
        <p:sp>
          <p:nvSpPr>
            <p:cNvPr id="42014" name="Text Box 22"/>
            <p:cNvSpPr txBox="1">
              <a:spLocks noChangeArrowheads="1"/>
            </p:cNvSpPr>
            <p:nvPr/>
          </p:nvSpPr>
          <p:spPr bwMode="auto">
            <a:xfrm>
              <a:off x="2241" y="3149"/>
              <a:ext cx="45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NP           VP</a:t>
              </a:r>
            </a:p>
          </p:txBody>
        </p:sp>
        <p:sp>
          <p:nvSpPr>
            <p:cNvPr id="42015" name="Text Box 23"/>
            <p:cNvSpPr txBox="1">
              <a:spLocks noChangeArrowheads="1"/>
            </p:cNvSpPr>
            <p:nvPr/>
          </p:nvSpPr>
          <p:spPr bwMode="auto">
            <a:xfrm>
              <a:off x="2179" y="3305"/>
              <a:ext cx="787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John       V     NP          PP</a:t>
              </a:r>
            </a:p>
          </p:txBody>
        </p:sp>
        <p:sp>
          <p:nvSpPr>
            <p:cNvPr id="42016" name="Text Box 24"/>
            <p:cNvSpPr txBox="1">
              <a:spLocks noChangeArrowheads="1"/>
            </p:cNvSpPr>
            <p:nvPr/>
          </p:nvSpPr>
          <p:spPr bwMode="auto">
            <a:xfrm>
              <a:off x="2386" y="3513"/>
              <a:ext cx="73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put    the dog  in the pen</a:t>
              </a:r>
            </a:p>
          </p:txBody>
        </p:sp>
        <p:sp>
          <p:nvSpPr>
            <p:cNvPr id="42017" name="Line 25"/>
            <p:cNvSpPr>
              <a:spLocks noChangeShapeType="1"/>
            </p:cNvSpPr>
            <p:nvPr/>
          </p:nvSpPr>
          <p:spPr bwMode="auto">
            <a:xfrm flipH="1">
              <a:off x="2326" y="3083"/>
              <a:ext cx="109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8" name="Line 26"/>
            <p:cNvSpPr>
              <a:spLocks noChangeShapeType="1"/>
            </p:cNvSpPr>
            <p:nvPr/>
          </p:nvSpPr>
          <p:spPr bwMode="auto">
            <a:xfrm>
              <a:off x="2435" y="3083"/>
              <a:ext cx="158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9" name="Line 27"/>
            <p:cNvSpPr>
              <a:spLocks noChangeShapeType="1"/>
            </p:cNvSpPr>
            <p:nvPr/>
          </p:nvSpPr>
          <p:spPr bwMode="auto">
            <a:xfrm flipH="1">
              <a:off x="2277" y="3258"/>
              <a:ext cx="24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0" name="Line 28"/>
            <p:cNvSpPr>
              <a:spLocks noChangeShapeType="1"/>
            </p:cNvSpPr>
            <p:nvPr/>
          </p:nvSpPr>
          <p:spPr bwMode="auto">
            <a:xfrm flipH="1">
              <a:off x="2485" y="3244"/>
              <a:ext cx="104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1" name="Line 29"/>
            <p:cNvSpPr>
              <a:spLocks noChangeShapeType="1"/>
            </p:cNvSpPr>
            <p:nvPr/>
          </p:nvSpPr>
          <p:spPr bwMode="auto">
            <a:xfrm>
              <a:off x="2584" y="3239"/>
              <a:ext cx="30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2" name="Line 30"/>
            <p:cNvSpPr>
              <a:spLocks noChangeShapeType="1"/>
            </p:cNvSpPr>
            <p:nvPr/>
          </p:nvSpPr>
          <p:spPr bwMode="auto">
            <a:xfrm>
              <a:off x="2589" y="3248"/>
              <a:ext cx="295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3" name="Line 31"/>
            <p:cNvSpPr>
              <a:spLocks noChangeShapeType="1"/>
            </p:cNvSpPr>
            <p:nvPr/>
          </p:nvSpPr>
          <p:spPr bwMode="auto">
            <a:xfrm flipH="1">
              <a:off x="2472" y="3409"/>
              <a:ext cx="8" cy="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4" name="Line 32"/>
            <p:cNvSpPr>
              <a:spLocks noChangeShapeType="1"/>
            </p:cNvSpPr>
            <p:nvPr/>
          </p:nvSpPr>
          <p:spPr bwMode="auto">
            <a:xfrm flipH="1">
              <a:off x="2572" y="3414"/>
              <a:ext cx="5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5" name="Line 33"/>
            <p:cNvSpPr>
              <a:spLocks noChangeShapeType="1"/>
            </p:cNvSpPr>
            <p:nvPr/>
          </p:nvSpPr>
          <p:spPr bwMode="auto">
            <a:xfrm>
              <a:off x="2572" y="3542"/>
              <a:ext cx="1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6" name="Line 34"/>
            <p:cNvSpPr>
              <a:spLocks noChangeShapeType="1"/>
            </p:cNvSpPr>
            <p:nvPr/>
          </p:nvSpPr>
          <p:spPr bwMode="auto">
            <a:xfrm>
              <a:off x="2630" y="3414"/>
              <a:ext cx="13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7" name="Line 35"/>
            <p:cNvSpPr>
              <a:spLocks noChangeShapeType="1"/>
            </p:cNvSpPr>
            <p:nvPr/>
          </p:nvSpPr>
          <p:spPr bwMode="auto">
            <a:xfrm flipH="1">
              <a:off x="2826" y="3409"/>
              <a:ext cx="70" cy="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8" name="Line 36"/>
            <p:cNvSpPr>
              <a:spLocks noChangeShapeType="1"/>
            </p:cNvSpPr>
            <p:nvPr/>
          </p:nvSpPr>
          <p:spPr bwMode="auto">
            <a:xfrm flipV="1">
              <a:off x="2817" y="3537"/>
              <a:ext cx="271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9" name="Line 37"/>
            <p:cNvSpPr>
              <a:spLocks noChangeShapeType="1"/>
            </p:cNvSpPr>
            <p:nvPr/>
          </p:nvSpPr>
          <p:spPr bwMode="auto">
            <a:xfrm>
              <a:off x="2896" y="3400"/>
              <a:ext cx="192" cy="1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622300" y="4603750"/>
            <a:ext cx="1493838" cy="1039813"/>
            <a:chOff x="2179" y="2993"/>
            <a:chExt cx="941" cy="655"/>
          </a:xfrm>
        </p:grpSpPr>
        <p:sp>
          <p:nvSpPr>
            <p:cNvPr id="41996" name="Text Box 39"/>
            <p:cNvSpPr txBox="1">
              <a:spLocks noChangeArrowheads="1"/>
            </p:cNvSpPr>
            <p:nvPr/>
          </p:nvSpPr>
          <p:spPr bwMode="auto">
            <a:xfrm>
              <a:off x="2361" y="2993"/>
              <a:ext cx="150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S</a:t>
              </a:r>
            </a:p>
          </p:txBody>
        </p:sp>
        <p:sp>
          <p:nvSpPr>
            <p:cNvPr id="41997" name="Text Box 40"/>
            <p:cNvSpPr txBox="1">
              <a:spLocks noChangeArrowheads="1"/>
            </p:cNvSpPr>
            <p:nvPr/>
          </p:nvSpPr>
          <p:spPr bwMode="auto">
            <a:xfrm>
              <a:off x="2241" y="3149"/>
              <a:ext cx="45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NP           VP</a:t>
              </a:r>
            </a:p>
          </p:txBody>
        </p:sp>
        <p:sp>
          <p:nvSpPr>
            <p:cNvPr id="41998" name="Text Box 41"/>
            <p:cNvSpPr txBox="1">
              <a:spLocks noChangeArrowheads="1"/>
            </p:cNvSpPr>
            <p:nvPr/>
          </p:nvSpPr>
          <p:spPr bwMode="auto">
            <a:xfrm>
              <a:off x="2179" y="3305"/>
              <a:ext cx="787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John       V     NP          PP</a:t>
              </a:r>
            </a:p>
          </p:txBody>
        </p:sp>
        <p:sp>
          <p:nvSpPr>
            <p:cNvPr id="41999" name="Text Box 42"/>
            <p:cNvSpPr txBox="1">
              <a:spLocks noChangeArrowheads="1"/>
            </p:cNvSpPr>
            <p:nvPr/>
          </p:nvSpPr>
          <p:spPr bwMode="auto">
            <a:xfrm>
              <a:off x="2386" y="3513"/>
              <a:ext cx="73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put    the dog  in the pen</a:t>
              </a:r>
            </a:p>
          </p:txBody>
        </p:sp>
        <p:sp>
          <p:nvSpPr>
            <p:cNvPr id="42000" name="Line 43"/>
            <p:cNvSpPr>
              <a:spLocks noChangeShapeType="1"/>
            </p:cNvSpPr>
            <p:nvPr/>
          </p:nvSpPr>
          <p:spPr bwMode="auto">
            <a:xfrm flipH="1">
              <a:off x="2326" y="3083"/>
              <a:ext cx="109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1" name="Line 44"/>
            <p:cNvSpPr>
              <a:spLocks noChangeShapeType="1"/>
            </p:cNvSpPr>
            <p:nvPr/>
          </p:nvSpPr>
          <p:spPr bwMode="auto">
            <a:xfrm>
              <a:off x="2435" y="3083"/>
              <a:ext cx="158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2" name="Line 45"/>
            <p:cNvSpPr>
              <a:spLocks noChangeShapeType="1"/>
            </p:cNvSpPr>
            <p:nvPr/>
          </p:nvSpPr>
          <p:spPr bwMode="auto">
            <a:xfrm flipH="1">
              <a:off x="2277" y="3258"/>
              <a:ext cx="24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3" name="Line 46"/>
            <p:cNvSpPr>
              <a:spLocks noChangeShapeType="1"/>
            </p:cNvSpPr>
            <p:nvPr/>
          </p:nvSpPr>
          <p:spPr bwMode="auto">
            <a:xfrm flipH="1">
              <a:off x="2485" y="3244"/>
              <a:ext cx="104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4" name="Line 47"/>
            <p:cNvSpPr>
              <a:spLocks noChangeShapeType="1"/>
            </p:cNvSpPr>
            <p:nvPr/>
          </p:nvSpPr>
          <p:spPr bwMode="auto">
            <a:xfrm>
              <a:off x="2584" y="3239"/>
              <a:ext cx="30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5" name="Line 48"/>
            <p:cNvSpPr>
              <a:spLocks noChangeShapeType="1"/>
            </p:cNvSpPr>
            <p:nvPr/>
          </p:nvSpPr>
          <p:spPr bwMode="auto">
            <a:xfrm>
              <a:off x="2589" y="3248"/>
              <a:ext cx="295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6" name="Line 49"/>
            <p:cNvSpPr>
              <a:spLocks noChangeShapeType="1"/>
            </p:cNvSpPr>
            <p:nvPr/>
          </p:nvSpPr>
          <p:spPr bwMode="auto">
            <a:xfrm flipH="1">
              <a:off x="2472" y="3409"/>
              <a:ext cx="8" cy="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7" name="Line 50"/>
            <p:cNvSpPr>
              <a:spLocks noChangeShapeType="1"/>
            </p:cNvSpPr>
            <p:nvPr/>
          </p:nvSpPr>
          <p:spPr bwMode="auto">
            <a:xfrm flipH="1">
              <a:off x="2572" y="3414"/>
              <a:ext cx="5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8" name="Line 51"/>
            <p:cNvSpPr>
              <a:spLocks noChangeShapeType="1"/>
            </p:cNvSpPr>
            <p:nvPr/>
          </p:nvSpPr>
          <p:spPr bwMode="auto">
            <a:xfrm>
              <a:off x="2572" y="3542"/>
              <a:ext cx="1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9" name="Line 52"/>
            <p:cNvSpPr>
              <a:spLocks noChangeShapeType="1"/>
            </p:cNvSpPr>
            <p:nvPr/>
          </p:nvSpPr>
          <p:spPr bwMode="auto">
            <a:xfrm>
              <a:off x="2630" y="3414"/>
              <a:ext cx="13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0" name="Line 53"/>
            <p:cNvSpPr>
              <a:spLocks noChangeShapeType="1"/>
            </p:cNvSpPr>
            <p:nvPr/>
          </p:nvSpPr>
          <p:spPr bwMode="auto">
            <a:xfrm flipH="1">
              <a:off x="2826" y="3409"/>
              <a:ext cx="70" cy="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1" name="Line 54"/>
            <p:cNvSpPr>
              <a:spLocks noChangeShapeType="1"/>
            </p:cNvSpPr>
            <p:nvPr/>
          </p:nvSpPr>
          <p:spPr bwMode="auto">
            <a:xfrm flipV="1">
              <a:off x="2817" y="3537"/>
              <a:ext cx="271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2" name="Line 55"/>
            <p:cNvSpPr>
              <a:spLocks noChangeShapeType="1"/>
            </p:cNvSpPr>
            <p:nvPr/>
          </p:nvSpPr>
          <p:spPr bwMode="auto">
            <a:xfrm>
              <a:off x="2896" y="3400"/>
              <a:ext cx="192" cy="1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125980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81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 dirty="0">
              <a:solidFill>
                <a:srgbClr val="0000FF"/>
              </a:solidFill>
              <a:latin typeface="Times New Roman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Times New Roman" charset="0"/>
              </a:rPr>
              <a:t>NP:.6*.6*.15</a:t>
            </a:r>
          </a:p>
          <a:p>
            <a:r>
              <a:rPr lang="en-US" sz="1200" b="1" dirty="0">
                <a:solidFill>
                  <a:srgbClr val="0000FF"/>
                </a:solidFill>
                <a:latin typeface="Times New Roman" charset="0"/>
              </a:rPr>
              <a:t>     =.054</a:t>
            </a:r>
          </a:p>
        </p:txBody>
      </p:sp>
      <p:cxnSp>
        <p:nvCxnSpPr>
          <p:cNvPr id="34" name="Straight Arrow Connector 33"/>
          <p:cNvCxnSpPr>
            <a:cxnSpLocks noChangeShapeType="1"/>
            <a:stCxn id="30" idx="1"/>
          </p:cNvCxnSpPr>
          <p:nvPr/>
        </p:nvCxnSpPr>
        <p:spPr bwMode="auto">
          <a:xfrm rot="10800000" flipV="1">
            <a:off x="2286000" y="3523566"/>
            <a:ext cx="457200" cy="21023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 rot="16200000" flipH="1">
            <a:off x="2558256" y="3918744"/>
            <a:ext cx="690563" cy="15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 Box 4">
            <a:extLst>
              <a:ext uri="{FF2B5EF4-FFF2-40B4-BE49-F238E27FC236}">
                <a16:creationId xmlns:a16="http://schemas.microsoft.com/office/drawing/2014/main" id="{05AAFAAA-9126-0549-9EDA-96CF1968C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258539475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8677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9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0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1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2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3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4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5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6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7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8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9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0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1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2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8693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4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8695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787650" y="2262188"/>
            <a:ext cx="946150" cy="7858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4800" y="5791200"/>
            <a:ext cx="3087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probability of the VP?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1C7C13F9-5CC9-3E49-990F-B6D2CF54F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1946132754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8677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9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0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1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2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3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4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5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6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7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8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9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0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1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2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8693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4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8695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8696" name="TextBox 25"/>
          <p:cNvSpPr txBox="1">
            <a:spLocks noChangeArrowheads="1"/>
          </p:cNvSpPr>
          <p:nvPr/>
        </p:nvSpPr>
        <p:spPr bwMode="auto">
          <a:xfrm>
            <a:off x="2698750" y="2362200"/>
            <a:ext cx="11079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 dirty="0">
              <a:solidFill>
                <a:srgbClr val="FF0000"/>
              </a:solidFill>
              <a:latin typeface="Times New Roman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Times New Roman" charset="0"/>
              </a:rPr>
              <a:t>VP:.5*.5*.054</a:t>
            </a:r>
          </a:p>
          <a:p>
            <a:r>
              <a:rPr lang="en-US" sz="1200" b="1" dirty="0">
                <a:solidFill>
                  <a:srgbClr val="0000FF"/>
                </a:solidFill>
                <a:latin typeface="Times New Roman" charset="0"/>
              </a:rPr>
              <a:t>     =.0135</a:t>
            </a:r>
          </a:p>
        </p:txBody>
      </p:sp>
      <p:cxnSp>
        <p:nvCxnSpPr>
          <p:cNvPr id="28697" name="Straight Arrow Connector 27"/>
          <p:cNvCxnSpPr>
            <a:cxnSpLocks noChangeShapeType="1"/>
            <a:stCxn id="28696" idx="1"/>
          </p:cNvCxnSpPr>
          <p:nvPr/>
        </p:nvCxnSpPr>
        <p:spPr bwMode="auto">
          <a:xfrm rot="10800000">
            <a:off x="1447800" y="2514600"/>
            <a:ext cx="1250950" cy="17076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698" name="Straight Arrow Connector 31"/>
          <p:cNvCxnSpPr>
            <a:cxnSpLocks noChangeShapeType="1"/>
          </p:cNvCxnSpPr>
          <p:nvPr/>
        </p:nvCxnSpPr>
        <p:spPr bwMode="auto">
          <a:xfrm rot="5400000">
            <a:off x="2552701" y="3086100"/>
            <a:ext cx="6858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 Box 4">
            <a:extLst>
              <a:ext uri="{FF2B5EF4-FFF2-40B4-BE49-F238E27FC236}">
                <a16:creationId xmlns:a16="http://schemas.microsoft.com/office/drawing/2014/main" id="{131423EF-6AC2-8249-BC3B-F3A027D67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55876986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9701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2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3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4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5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6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7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8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9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0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1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2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3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4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5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716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9717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718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9719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9720" name="TextBox 25"/>
          <p:cNvSpPr txBox="1">
            <a:spLocks noChangeArrowheads="1"/>
          </p:cNvSpPr>
          <p:nvPr/>
        </p:nvSpPr>
        <p:spPr bwMode="auto">
          <a:xfrm>
            <a:off x="27035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29721" name="TextBox 26"/>
          <p:cNvSpPr txBox="1">
            <a:spLocks noChangeArrowheads="1"/>
          </p:cNvSpPr>
          <p:nvPr/>
        </p:nvSpPr>
        <p:spPr bwMode="auto">
          <a:xfrm>
            <a:off x="27432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cxnSp>
        <p:nvCxnSpPr>
          <p:cNvPr id="29722" name="Straight Arrow Connector 32"/>
          <p:cNvCxnSpPr>
            <a:cxnSpLocks noChangeShapeType="1"/>
          </p:cNvCxnSpPr>
          <p:nvPr/>
        </p:nvCxnSpPr>
        <p:spPr bwMode="auto">
          <a:xfrm rot="10800000" flipV="1">
            <a:off x="1447800" y="2286000"/>
            <a:ext cx="137160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723" name="Straight Arrow Connector 34"/>
          <p:cNvCxnSpPr>
            <a:cxnSpLocks noChangeShapeType="1"/>
          </p:cNvCxnSpPr>
          <p:nvPr/>
        </p:nvCxnSpPr>
        <p:spPr bwMode="auto">
          <a:xfrm rot="5400000">
            <a:off x="2362200" y="2895600"/>
            <a:ext cx="1066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 Box 4">
            <a:extLst>
              <a:ext uri="{FF2B5EF4-FFF2-40B4-BE49-F238E27FC236}">
                <a16:creationId xmlns:a16="http://schemas.microsoft.com/office/drawing/2014/main" id="{B1607594-CA24-644B-86EF-2FF87778E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186270224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0725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6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7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8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9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0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1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2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3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4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5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6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7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8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9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0740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0741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0742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0743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0744" name="TextBox 25"/>
          <p:cNvSpPr txBox="1">
            <a:spLocks noChangeArrowheads="1"/>
          </p:cNvSpPr>
          <p:nvPr/>
        </p:nvSpPr>
        <p:spPr bwMode="auto">
          <a:xfrm>
            <a:off x="27035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0745" name="TextBox 26"/>
          <p:cNvSpPr txBox="1">
            <a:spLocks noChangeArrowheads="1"/>
          </p:cNvSpPr>
          <p:nvPr/>
        </p:nvSpPr>
        <p:spPr bwMode="auto">
          <a:xfrm>
            <a:off x="27432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8020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7734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7465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6972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376A5B19-B9A9-EB49-AD62-82619407D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2060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322801341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1749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0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1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2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3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4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5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6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7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8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9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0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1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2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3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1764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1765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1766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767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1768" name="TextBox 25"/>
          <p:cNvSpPr txBox="1">
            <a:spLocks noChangeArrowheads="1"/>
          </p:cNvSpPr>
          <p:nvPr/>
        </p:nvSpPr>
        <p:spPr bwMode="auto">
          <a:xfrm>
            <a:off x="27035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1769" name="TextBox 26"/>
          <p:cNvSpPr txBox="1">
            <a:spLocks noChangeArrowheads="1"/>
          </p:cNvSpPr>
          <p:nvPr/>
        </p:nvSpPr>
        <p:spPr bwMode="auto">
          <a:xfrm>
            <a:off x="27432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8020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7734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7465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6972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46482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6482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Times New Roman" charset="0"/>
              </a:rPr>
              <a:t>PP:1.0*.2*.16</a:t>
            </a:r>
          </a:p>
          <a:p>
            <a:r>
              <a:rPr lang="en-US" sz="1200" b="1" dirty="0">
                <a:solidFill>
                  <a:srgbClr val="0000FF"/>
                </a:solidFill>
                <a:latin typeface="Times New Roman" charset="0"/>
              </a:rPr>
              <a:t>       =.032</a:t>
            </a:r>
          </a:p>
        </p:txBody>
      </p:sp>
      <p:cxnSp>
        <p:nvCxnSpPr>
          <p:cNvPr id="37" name="Straight Arrow Connector 36"/>
          <p:cNvCxnSpPr>
            <a:cxnSpLocks noChangeShapeType="1"/>
          </p:cNvCxnSpPr>
          <p:nvPr/>
        </p:nvCxnSpPr>
        <p:spPr bwMode="auto">
          <a:xfrm rot="5400000">
            <a:off x="4419601" y="5486400"/>
            <a:ext cx="762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  <a:endCxn id="34" idx="3"/>
          </p:cNvCxnSpPr>
          <p:nvPr/>
        </p:nvCxnSpPr>
        <p:spPr bwMode="auto">
          <a:xfrm rot="10800000" flipV="1">
            <a:off x="4364038" y="5105400"/>
            <a:ext cx="436562" cy="619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6" name="Text Box 4">
            <a:extLst>
              <a:ext uri="{FF2B5EF4-FFF2-40B4-BE49-F238E27FC236}">
                <a16:creationId xmlns:a16="http://schemas.microsoft.com/office/drawing/2014/main" id="{0A4AB37E-4D02-4A45-86F4-A18B27904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372348758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2772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2773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4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5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6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7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8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9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0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1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2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3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4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5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6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7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2788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2789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2790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791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2792" name="TextBox 25"/>
          <p:cNvSpPr txBox="1">
            <a:spLocks noChangeArrowheads="1"/>
          </p:cNvSpPr>
          <p:nvPr/>
        </p:nvSpPr>
        <p:spPr bwMode="auto">
          <a:xfrm>
            <a:off x="27035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2793" name="TextBox 26"/>
          <p:cNvSpPr txBox="1">
            <a:spLocks noChangeArrowheads="1"/>
          </p:cNvSpPr>
          <p:nvPr/>
        </p:nvSpPr>
        <p:spPr bwMode="auto">
          <a:xfrm>
            <a:off x="27432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8020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7734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7465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6972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46482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6482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7244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cxnSp>
        <p:nvCxnSpPr>
          <p:cNvPr id="32801" name="Straight Arrow Connector 42"/>
          <p:cNvCxnSpPr>
            <a:cxnSpLocks noChangeShapeType="1"/>
            <a:endCxn id="32789" idx="3"/>
          </p:cNvCxnSpPr>
          <p:nvPr/>
        </p:nvCxnSpPr>
        <p:spPr bwMode="auto">
          <a:xfrm rot="10800000" flipV="1">
            <a:off x="3775075" y="4191000"/>
            <a:ext cx="1101725" cy="107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2802" name="Straight Arrow Connector 44"/>
          <p:cNvCxnSpPr>
            <a:cxnSpLocks noChangeShapeType="1"/>
          </p:cNvCxnSpPr>
          <p:nvPr/>
        </p:nvCxnSpPr>
        <p:spPr bwMode="auto">
          <a:xfrm rot="5400000">
            <a:off x="4381501" y="4610100"/>
            <a:ext cx="8382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7" name="Text Box 4">
            <a:extLst>
              <a:ext uri="{FF2B5EF4-FFF2-40B4-BE49-F238E27FC236}">
                <a16:creationId xmlns:a16="http://schemas.microsoft.com/office/drawing/2014/main" id="{ACED57DE-9582-3441-BAFC-38732A402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2660167203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3797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798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799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0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1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2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3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4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5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6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7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8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9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10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11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3812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3813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3814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3815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3816" name="TextBox 25"/>
          <p:cNvSpPr txBox="1">
            <a:spLocks noChangeArrowheads="1"/>
          </p:cNvSpPr>
          <p:nvPr/>
        </p:nvSpPr>
        <p:spPr bwMode="auto">
          <a:xfrm>
            <a:off x="27035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3817" name="TextBox 26"/>
          <p:cNvSpPr txBox="1">
            <a:spLocks noChangeArrowheads="1"/>
          </p:cNvSpPr>
          <p:nvPr/>
        </p:nvSpPr>
        <p:spPr bwMode="auto">
          <a:xfrm>
            <a:off x="27432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8020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7734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7465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6972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46482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6482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7244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3825" name="TextBox 36"/>
          <p:cNvSpPr txBox="1">
            <a:spLocks noChangeArrowheads="1"/>
          </p:cNvSpPr>
          <p:nvPr/>
        </p:nvSpPr>
        <p:spPr bwMode="auto">
          <a:xfrm>
            <a:off x="46482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cxnSp>
        <p:nvCxnSpPr>
          <p:cNvPr id="33826" name="Straight Arrow Connector 41"/>
          <p:cNvCxnSpPr>
            <a:cxnSpLocks noChangeShapeType="1"/>
            <a:endCxn id="33812" idx="3"/>
          </p:cNvCxnSpPr>
          <p:nvPr/>
        </p:nvCxnSpPr>
        <p:spPr bwMode="auto">
          <a:xfrm rot="10800000" flipV="1">
            <a:off x="2432050" y="3352800"/>
            <a:ext cx="2368550" cy="3794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3827" name="Straight Arrow Connector 45"/>
          <p:cNvCxnSpPr>
            <a:cxnSpLocks noChangeShapeType="1"/>
          </p:cNvCxnSpPr>
          <p:nvPr/>
        </p:nvCxnSpPr>
        <p:spPr bwMode="auto">
          <a:xfrm rot="5400000">
            <a:off x="4419601" y="3733800"/>
            <a:ext cx="762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7" name="Text Box 4">
            <a:extLst>
              <a:ext uri="{FF2B5EF4-FFF2-40B4-BE49-F238E27FC236}">
                <a16:creationId xmlns:a16="http://schemas.microsoft.com/office/drawing/2014/main" id="{B9E8A154-FE2C-9B4A-99FA-D87CB132F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119721271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4820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4821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2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3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4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5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6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7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8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9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0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1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2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3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4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5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4836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4837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4838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839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4840" name="TextBox 25"/>
          <p:cNvSpPr txBox="1">
            <a:spLocks noChangeArrowheads="1"/>
          </p:cNvSpPr>
          <p:nvPr/>
        </p:nvSpPr>
        <p:spPr bwMode="auto">
          <a:xfrm>
            <a:off x="27035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4841" name="TextBox 26"/>
          <p:cNvSpPr txBox="1">
            <a:spLocks noChangeArrowheads="1"/>
          </p:cNvSpPr>
          <p:nvPr/>
        </p:nvSpPr>
        <p:spPr bwMode="auto">
          <a:xfrm>
            <a:off x="27432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8020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7734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7465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6972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46482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6482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7244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4849" name="TextBox 36"/>
          <p:cNvSpPr txBox="1">
            <a:spLocks noChangeArrowheads="1"/>
          </p:cNvSpPr>
          <p:nvPr/>
        </p:nvSpPr>
        <p:spPr bwMode="auto">
          <a:xfrm>
            <a:off x="46482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sp>
        <p:nvSpPr>
          <p:cNvPr id="34850" name="TextBox 40"/>
          <p:cNvSpPr txBox="1">
            <a:spLocks noChangeArrowheads="1"/>
          </p:cNvSpPr>
          <p:nvPr/>
        </p:nvSpPr>
        <p:spPr bwMode="auto">
          <a:xfrm>
            <a:off x="5743575" y="2060575"/>
            <a:ext cx="1095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S:.05*.5*</a:t>
            </a:r>
          </a:p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     .000864</a:t>
            </a:r>
          </a:p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   =.0000216</a:t>
            </a:r>
          </a:p>
        </p:txBody>
      </p:sp>
      <p:cxnSp>
        <p:nvCxnSpPr>
          <p:cNvPr id="34851" name="Straight Arrow Connector 46"/>
          <p:cNvCxnSpPr>
            <a:cxnSpLocks noChangeShapeType="1"/>
          </p:cNvCxnSpPr>
          <p:nvPr/>
        </p:nvCxnSpPr>
        <p:spPr bwMode="auto">
          <a:xfrm rot="10800000" flipV="1">
            <a:off x="1371600" y="2514600"/>
            <a:ext cx="3733800" cy="1"/>
          </a:xfrm>
          <a:prstGeom prst="straightConnector1">
            <a:avLst/>
          </a:prstGeom>
          <a:noFill/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4852" name="Straight Arrow Connector 48"/>
          <p:cNvCxnSpPr>
            <a:cxnSpLocks noChangeShapeType="1"/>
          </p:cNvCxnSpPr>
          <p:nvPr/>
        </p:nvCxnSpPr>
        <p:spPr bwMode="auto">
          <a:xfrm rot="5400000">
            <a:off x="4610101" y="2705101"/>
            <a:ext cx="685798" cy="304800"/>
          </a:xfrm>
          <a:prstGeom prst="straightConnector1">
            <a:avLst/>
          </a:prstGeom>
          <a:noFill/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7" name="Straight Arrow Connector 43"/>
          <p:cNvCxnSpPr>
            <a:cxnSpLocks noChangeShapeType="1"/>
          </p:cNvCxnSpPr>
          <p:nvPr/>
        </p:nvCxnSpPr>
        <p:spPr bwMode="auto">
          <a:xfrm rot="10800000" flipV="1">
            <a:off x="2971800" y="2655094"/>
            <a:ext cx="2133600" cy="88106"/>
          </a:xfrm>
          <a:prstGeom prst="straightConnector1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8" name="Straight Arrow Connector 54"/>
          <p:cNvCxnSpPr>
            <a:cxnSpLocks noChangeShapeType="1"/>
          </p:cNvCxnSpPr>
          <p:nvPr/>
        </p:nvCxnSpPr>
        <p:spPr bwMode="auto">
          <a:xfrm rot="5400000">
            <a:off x="3802460" y="3727848"/>
            <a:ext cx="2375694" cy="230186"/>
          </a:xfrm>
          <a:prstGeom prst="straightConnector1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49" name="TextBox 41"/>
          <p:cNvSpPr txBox="1">
            <a:spLocks noChangeArrowheads="1"/>
          </p:cNvSpPr>
          <p:nvPr/>
        </p:nvSpPr>
        <p:spPr bwMode="auto">
          <a:xfrm>
            <a:off x="5727700" y="2947987"/>
            <a:ext cx="1095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S:.03*.0135*</a:t>
            </a:r>
          </a:p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    .032</a:t>
            </a:r>
          </a:p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  =.00001296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9600" y="5132300"/>
            <a:ext cx="221773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3366FF"/>
                </a:solidFill>
                <a:latin typeface="Times New Roman" charset="0"/>
                <a:ea typeface="Times New Roman" charset="0"/>
                <a:cs typeface="Times New Roman" charset="0"/>
              </a:rPr>
              <a:t>S → VP PP	0.03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28060" y="5597351"/>
            <a:ext cx="2953340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0090"/>
                </a:solidFill>
                <a:latin typeface="Times New Roman" charset="0"/>
                <a:ea typeface="Times New Roman" charset="0"/>
                <a:cs typeface="Times New Roman" charset="0"/>
              </a:rPr>
              <a:t>S → Verb NP	0.05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43575" y="4275667"/>
            <a:ext cx="2526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Which parse do we pick?</a:t>
            </a:r>
          </a:p>
        </p:txBody>
      </p:sp>
    </p:spTree>
    <p:extLst>
      <p:ext uri="{BB962C8B-B14F-4D97-AF65-F5344CB8AC3E}">
        <p14:creationId xmlns:p14="http://schemas.microsoft.com/office/powerpoint/2010/main" val="79679138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8905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6869" name="Rectangle 11"/>
          <p:cNvSpPr>
            <a:spLocks noChangeArrowheads="1"/>
          </p:cNvSpPr>
          <p:nvPr/>
        </p:nvSpPr>
        <p:spPr bwMode="auto">
          <a:xfrm>
            <a:off x="8667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0" name="Rectangle 12"/>
          <p:cNvSpPr>
            <a:spLocks noChangeArrowheads="1"/>
          </p:cNvSpPr>
          <p:nvPr/>
        </p:nvSpPr>
        <p:spPr bwMode="auto">
          <a:xfrm>
            <a:off x="18240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1" name="Rectangle 13"/>
          <p:cNvSpPr>
            <a:spLocks noChangeArrowheads="1"/>
          </p:cNvSpPr>
          <p:nvPr/>
        </p:nvSpPr>
        <p:spPr bwMode="auto">
          <a:xfrm>
            <a:off x="27828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2" name="Rectangle 14"/>
          <p:cNvSpPr>
            <a:spLocks noChangeArrowheads="1"/>
          </p:cNvSpPr>
          <p:nvPr/>
        </p:nvSpPr>
        <p:spPr bwMode="auto">
          <a:xfrm>
            <a:off x="37417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3" name="Rectangle 15"/>
          <p:cNvSpPr>
            <a:spLocks noChangeArrowheads="1"/>
          </p:cNvSpPr>
          <p:nvPr/>
        </p:nvSpPr>
        <p:spPr bwMode="auto">
          <a:xfrm>
            <a:off x="47005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4" name="Rectangle 18"/>
          <p:cNvSpPr>
            <a:spLocks noChangeArrowheads="1"/>
          </p:cNvSpPr>
          <p:nvPr/>
        </p:nvSpPr>
        <p:spPr bwMode="auto">
          <a:xfrm>
            <a:off x="18335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5" name="Rectangle 20"/>
          <p:cNvSpPr>
            <a:spLocks noChangeArrowheads="1"/>
          </p:cNvSpPr>
          <p:nvPr/>
        </p:nvSpPr>
        <p:spPr bwMode="auto">
          <a:xfrm>
            <a:off x="37496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6" name="Rectangle 21"/>
          <p:cNvSpPr>
            <a:spLocks noChangeArrowheads="1"/>
          </p:cNvSpPr>
          <p:nvPr/>
        </p:nvSpPr>
        <p:spPr bwMode="auto">
          <a:xfrm>
            <a:off x="47085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7" name="Rectangle 24"/>
          <p:cNvSpPr>
            <a:spLocks noChangeArrowheads="1"/>
          </p:cNvSpPr>
          <p:nvPr/>
        </p:nvSpPr>
        <p:spPr bwMode="auto">
          <a:xfrm>
            <a:off x="27987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8" name="Rectangle 25"/>
          <p:cNvSpPr>
            <a:spLocks noChangeArrowheads="1"/>
          </p:cNvSpPr>
          <p:nvPr/>
        </p:nvSpPr>
        <p:spPr bwMode="auto">
          <a:xfrm>
            <a:off x="37576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9" name="Rectangle 26"/>
          <p:cNvSpPr>
            <a:spLocks noChangeArrowheads="1"/>
          </p:cNvSpPr>
          <p:nvPr/>
        </p:nvSpPr>
        <p:spPr bwMode="auto">
          <a:xfrm>
            <a:off x="47164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0" name="Rectangle 30"/>
          <p:cNvSpPr>
            <a:spLocks noChangeArrowheads="1"/>
          </p:cNvSpPr>
          <p:nvPr/>
        </p:nvSpPr>
        <p:spPr bwMode="auto">
          <a:xfrm>
            <a:off x="37655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1" name="Rectangle 31"/>
          <p:cNvSpPr>
            <a:spLocks noChangeArrowheads="1"/>
          </p:cNvSpPr>
          <p:nvPr/>
        </p:nvSpPr>
        <p:spPr bwMode="auto">
          <a:xfrm>
            <a:off x="47244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2" name="Rectangle 36"/>
          <p:cNvSpPr>
            <a:spLocks noChangeArrowheads="1"/>
          </p:cNvSpPr>
          <p:nvPr/>
        </p:nvSpPr>
        <p:spPr bwMode="auto">
          <a:xfrm>
            <a:off x="47323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3" name="TextBox 37"/>
          <p:cNvSpPr txBox="1">
            <a:spLocks noChangeArrowheads="1"/>
          </p:cNvSpPr>
          <p:nvPr/>
        </p:nvSpPr>
        <p:spPr bwMode="auto">
          <a:xfrm>
            <a:off x="8382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6884" name="TextBox 38"/>
          <p:cNvSpPr txBox="1">
            <a:spLocks noChangeArrowheads="1"/>
          </p:cNvSpPr>
          <p:nvPr/>
        </p:nvSpPr>
        <p:spPr bwMode="auto">
          <a:xfrm>
            <a:off x="18494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6885" name="TextBox 39"/>
          <p:cNvSpPr txBox="1">
            <a:spLocks noChangeArrowheads="1"/>
          </p:cNvSpPr>
          <p:nvPr/>
        </p:nvSpPr>
        <p:spPr bwMode="auto">
          <a:xfrm>
            <a:off x="27828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6886" name="TextBox 28"/>
          <p:cNvSpPr txBox="1">
            <a:spLocks noChangeArrowheads="1"/>
          </p:cNvSpPr>
          <p:nvPr/>
        </p:nvSpPr>
        <p:spPr bwMode="auto">
          <a:xfrm>
            <a:off x="18923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6887" name="TextBox 29"/>
          <p:cNvSpPr txBox="1">
            <a:spLocks noChangeArrowheads="1"/>
          </p:cNvSpPr>
          <p:nvPr/>
        </p:nvSpPr>
        <p:spPr bwMode="auto">
          <a:xfrm>
            <a:off x="27432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6888" name="TextBox 25"/>
          <p:cNvSpPr txBox="1">
            <a:spLocks noChangeArrowheads="1"/>
          </p:cNvSpPr>
          <p:nvPr/>
        </p:nvSpPr>
        <p:spPr bwMode="auto">
          <a:xfrm>
            <a:off x="27035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6889" name="TextBox 26"/>
          <p:cNvSpPr txBox="1">
            <a:spLocks noChangeArrowheads="1"/>
          </p:cNvSpPr>
          <p:nvPr/>
        </p:nvSpPr>
        <p:spPr bwMode="auto">
          <a:xfrm>
            <a:off x="27432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8020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7734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7465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6972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46482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6482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7244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6897" name="TextBox 36"/>
          <p:cNvSpPr txBox="1">
            <a:spLocks noChangeArrowheads="1"/>
          </p:cNvSpPr>
          <p:nvPr/>
        </p:nvSpPr>
        <p:spPr bwMode="auto">
          <a:xfrm>
            <a:off x="46482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sp>
        <p:nvSpPr>
          <p:cNvPr id="36898" name="TextBox 40"/>
          <p:cNvSpPr txBox="1">
            <a:spLocks noChangeArrowheads="1"/>
          </p:cNvSpPr>
          <p:nvPr/>
        </p:nvSpPr>
        <p:spPr bwMode="auto">
          <a:xfrm>
            <a:off x="4724400" y="2438400"/>
            <a:ext cx="1095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S:.0000216</a:t>
            </a:r>
          </a:p>
        </p:txBody>
      </p:sp>
      <p:cxnSp>
        <p:nvCxnSpPr>
          <p:cNvPr id="36899" name="Straight Arrow Connector 44"/>
          <p:cNvCxnSpPr>
            <a:cxnSpLocks noChangeShapeType="1"/>
          </p:cNvCxnSpPr>
          <p:nvPr/>
        </p:nvCxnSpPr>
        <p:spPr bwMode="auto">
          <a:xfrm rot="10800000">
            <a:off x="1371600" y="2514600"/>
            <a:ext cx="3429000" cy="603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0" name="Straight Arrow Connector 46"/>
          <p:cNvCxnSpPr>
            <a:cxnSpLocks noChangeShapeType="1"/>
          </p:cNvCxnSpPr>
          <p:nvPr/>
        </p:nvCxnSpPr>
        <p:spPr bwMode="auto">
          <a:xfrm rot="5400000">
            <a:off x="4572000" y="2895600"/>
            <a:ext cx="5334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1" name="Straight Arrow Connector 55"/>
          <p:cNvCxnSpPr>
            <a:cxnSpLocks noChangeShapeType="1"/>
          </p:cNvCxnSpPr>
          <p:nvPr/>
        </p:nvCxnSpPr>
        <p:spPr bwMode="auto">
          <a:xfrm rot="10800000" flipV="1">
            <a:off x="2286000" y="3352800"/>
            <a:ext cx="25146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2" name="Straight Arrow Connector 57"/>
          <p:cNvCxnSpPr>
            <a:cxnSpLocks noChangeShapeType="1"/>
          </p:cNvCxnSpPr>
          <p:nvPr/>
        </p:nvCxnSpPr>
        <p:spPr bwMode="auto">
          <a:xfrm rot="16200000" flipH="1">
            <a:off x="4457700" y="3695700"/>
            <a:ext cx="7620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3" name="Straight Arrow Connector 59"/>
          <p:cNvCxnSpPr>
            <a:cxnSpLocks noChangeShapeType="1"/>
          </p:cNvCxnSpPr>
          <p:nvPr/>
        </p:nvCxnSpPr>
        <p:spPr bwMode="auto">
          <a:xfrm rot="10800000" flipV="1">
            <a:off x="3657600" y="4191000"/>
            <a:ext cx="12192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4" name="Straight Arrow Connector 61"/>
          <p:cNvCxnSpPr>
            <a:cxnSpLocks noChangeShapeType="1"/>
          </p:cNvCxnSpPr>
          <p:nvPr/>
        </p:nvCxnSpPr>
        <p:spPr bwMode="auto">
          <a:xfrm rot="5400000">
            <a:off x="4381501" y="4610100"/>
            <a:ext cx="8382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5" name="Straight Arrow Connector 65"/>
          <p:cNvCxnSpPr>
            <a:cxnSpLocks noChangeShapeType="1"/>
          </p:cNvCxnSpPr>
          <p:nvPr/>
        </p:nvCxnSpPr>
        <p:spPr bwMode="auto">
          <a:xfrm rot="10800000" flipV="1">
            <a:off x="4267200" y="5105400"/>
            <a:ext cx="5334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6" name="Straight Arrow Connector 67"/>
          <p:cNvCxnSpPr>
            <a:cxnSpLocks noChangeShapeType="1"/>
          </p:cNvCxnSpPr>
          <p:nvPr/>
        </p:nvCxnSpPr>
        <p:spPr bwMode="auto">
          <a:xfrm rot="16200000" flipH="1">
            <a:off x="4495800" y="5486400"/>
            <a:ext cx="6858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" name="TextBox 68"/>
          <p:cNvSpPr txBox="1"/>
          <p:nvPr/>
        </p:nvSpPr>
        <p:spPr>
          <a:xfrm>
            <a:off x="168769" y="4611687"/>
            <a:ext cx="2657475" cy="1938338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Pick most probable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parse, i.e. take max to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combine probabilities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of multiple derivations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of each constituent in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charset="0"/>
              </a:rPr>
              <a:t>each cell</a:t>
            </a:r>
          </a:p>
        </p:txBody>
      </p:sp>
      <p:sp>
        <p:nvSpPr>
          <p:cNvPr id="43" name="Text Box 4">
            <a:extLst>
              <a:ext uri="{FF2B5EF4-FFF2-40B4-BE49-F238E27FC236}">
                <a16:creationId xmlns:a16="http://schemas.microsoft.com/office/drawing/2014/main" id="{815A7AB4-1621-8E43-A9C0-428EAA20D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233613"/>
            <a:ext cx="3998913" cy="4332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				0.8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X1 VP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X1 → Aux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				</a:t>
            </a:r>
            <a:r>
              <a:rPr lang="en-US" b="1" dirty="0">
                <a:latin typeface="Times New Roman" charset="0"/>
              </a:rPr>
              <a:t>0.01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				0.05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	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			0.16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Det Nominal		0.6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			0.03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| flight			0.15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	0.2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				0.1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			0.5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				0.3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			1.0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Noun → …</a:t>
            </a:r>
          </a:p>
        </p:txBody>
      </p:sp>
    </p:spTree>
    <p:extLst>
      <p:ext uri="{BB962C8B-B14F-4D97-AF65-F5344CB8AC3E}">
        <p14:creationId xmlns:p14="http://schemas.microsoft.com/office/powerpoint/2010/main" val="4227623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Extracting the rules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9" name="Straight Connector 18"/>
          <p:cNvCxnSpPr>
            <a:stCxn id="16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2" name="Straight Connector 21"/>
          <p:cNvCxnSpPr>
            <a:stCxn id="14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21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24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8" name="Straight Connector 27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71800" y="4800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3962400" y="3436203"/>
            <a:ext cx="609600" cy="9906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286000" y="6183868"/>
            <a:ext cx="47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CFG rules occur in this tree?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34000" y="2392501"/>
            <a:ext cx="2667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NP VP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PRP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PRP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V NP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eat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N PP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sushi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IN N</a:t>
            </a:r>
          </a:p>
          <a:p>
            <a:r>
              <a:rPr lang="en-US" sz="2000" dirty="0">
                <a:solidFill>
                  <a:srgbClr val="0000FF"/>
                </a:solidFill>
              </a:rPr>
              <a:t>IN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with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tuna</a:t>
            </a:r>
          </a:p>
        </p:txBody>
      </p:sp>
    </p:spTree>
    <p:extLst>
      <p:ext uri="{BB962C8B-B14F-4D97-AF65-F5344CB8AC3E}">
        <p14:creationId xmlns:p14="http://schemas.microsoft.com/office/powerpoint/2010/main" val="80859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PCFG Limitations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 err="1"/>
              <a:t>PCFGs</a:t>
            </a:r>
            <a:r>
              <a:rPr lang="en-US" sz="2800" dirty="0"/>
              <a:t> do not rely on specific words or concepts, only general structural disambiguation is possible (e.g. prefer to attach </a:t>
            </a:r>
            <a:r>
              <a:rPr lang="en-US" sz="2800" dirty="0" err="1"/>
              <a:t>PPs</a:t>
            </a:r>
            <a:r>
              <a:rPr lang="en-US" sz="2800" dirty="0"/>
              <a:t> to </a:t>
            </a:r>
            <a:r>
              <a:rPr lang="en-US" sz="2800" dirty="0" err="1"/>
              <a:t>Nominals</a:t>
            </a:r>
            <a:r>
              <a:rPr lang="en-US" sz="28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500" dirty="0"/>
              <a:t>Generic PCFGs cannot resolve syntactic ambiguities that require semantics to resolve, e.g. “ate with”: fork vs. meatballs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Smoothing/dealing with out of vocabulary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MLE estimates are not always the best</a:t>
            </a:r>
          </a:p>
        </p:txBody>
      </p:sp>
    </p:spTree>
    <p:extLst>
      <p:ext uri="{BB962C8B-B14F-4D97-AF65-F5344CB8AC3E}">
        <p14:creationId xmlns:p14="http://schemas.microsoft.com/office/powerpoint/2010/main" val="61723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PCFG Probabilities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83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can extract the rules from the trees</a:t>
            </a:r>
          </a:p>
        </p:txBody>
      </p:sp>
      <p:sp>
        <p:nvSpPr>
          <p:cNvPr id="2" name="Rectangle 1"/>
          <p:cNvSpPr/>
          <p:nvPr/>
        </p:nvSpPr>
        <p:spPr>
          <a:xfrm>
            <a:off x="5029200" y="2430336"/>
            <a:ext cx="31790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S  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NP  VP       1.0     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VP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V  NP         0.7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VP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VP  PP        0.3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PP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P  NP          1.0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P  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</a:t>
            </a:r>
            <a:r>
              <a:rPr lang="en-US" altLang="ko-KR" i="1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with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       1.0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V  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</a:t>
            </a:r>
            <a:r>
              <a:rPr lang="en-US" altLang="ko-KR" i="1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saw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        1.0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81815" y="5410200"/>
            <a:ext cx="617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do we go from the extracted CFG rules to PCFG rules?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6800" y="2286000"/>
            <a:ext cx="2133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NP VP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sz="2000" dirty="0">
                <a:solidFill>
                  <a:srgbClr val="0000FF"/>
                </a:solidFill>
                <a:sym typeface="Symbol" charset="2"/>
              </a:rPr>
              <a:t>	</a:t>
            </a:r>
            <a:r>
              <a:rPr lang="en-US" sz="2000" dirty="0">
                <a:solidFill>
                  <a:srgbClr val="0000FF"/>
                </a:solidFill>
              </a:rPr>
              <a:t>PRP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PRP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sz="2000" dirty="0">
                <a:solidFill>
                  <a:srgbClr val="0000FF"/>
                </a:solidFill>
                <a:sym typeface="Symbol" charset="2"/>
              </a:rPr>
              <a:t>	</a:t>
            </a:r>
            <a:r>
              <a:rPr lang="en-US" sz="2000" dirty="0">
                <a:solidFill>
                  <a:srgbClr val="0000FF"/>
                </a:solidFill>
              </a:rPr>
              <a:t>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VP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V NP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eat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N PP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sushi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276600" y="2743200"/>
            <a:ext cx="1219200" cy="12954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32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PCFG Probabilities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Extract the rules from the trees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Calculate the probabilities using MLE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066800" y="4495800"/>
          <a:ext cx="59944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997200" imgH="584200" progId="Equation.3">
                  <p:embed/>
                </p:oleObj>
              </mc:Choice>
              <mc:Fallback>
                <p:oleObj name="Equation" r:id="rId3" imgW="2997200" imgH="584200" progId="Equation.3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95800"/>
                        <a:ext cx="59944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84350" y="3200400"/>
          <a:ext cx="1111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44500" imgH="203200" progId="Equation.3">
                  <p:embed/>
                </p:oleObj>
              </mc:Choice>
              <mc:Fallback>
                <p:oleObj name="Equation" r:id="rId5" imgW="444500" imgH="20320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84350" y="3200400"/>
                        <a:ext cx="11112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077397" y="3200400"/>
          <a:ext cx="2063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25500" imgH="203200" progId="Equation.3">
                  <p:embed/>
                </p:oleObj>
              </mc:Choice>
              <mc:Fallback>
                <p:oleObj name="Equation" r:id="rId7" imgW="825500" imgH="203200" progId="Equation.3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77397" y="3200400"/>
                        <a:ext cx="20637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ight Arrow 2"/>
          <p:cNvSpPr/>
          <p:nvPr/>
        </p:nvSpPr>
        <p:spPr>
          <a:xfrm>
            <a:off x="3200400" y="3200400"/>
            <a:ext cx="762000" cy="5080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4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PCFG Probabilities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2339876"/>
            <a:ext cx="350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sz="24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	</a:t>
            </a:r>
            <a:r>
              <a:rPr lang="en-US" sz="2400" dirty="0"/>
              <a:t>NP VP		10</a:t>
            </a:r>
          </a:p>
          <a:p>
            <a:r>
              <a:rPr lang="en-US" sz="2400" dirty="0"/>
              <a:t>S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 V NP		3</a:t>
            </a:r>
          </a:p>
          <a:p>
            <a:r>
              <a:rPr lang="en-US" sz="2400" dirty="0"/>
              <a:t>S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VP PP		2</a:t>
            </a:r>
          </a:p>
          <a:p>
            <a:r>
              <a:rPr lang="en-US" sz="2400" dirty="0"/>
              <a:t>NP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N			7</a:t>
            </a:r>
          </a:p>
          <a:p>
            <a:r>
              <a:rPr lang="en-US" sz="2400" dirty="0"/>
              <a:t>NP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N PP		3</a:t>
            </a:r>
          </a:p>
          <a:p>
            <a:r>
              <a:rPr lang="en-US" sz="2400" dirty="0"/>
              <a:t>NP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DT N		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68952" y="3254276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P( S </a:t>
            </a:r>
            <a:r>
              <a:rPr lang="en-US" altLang="ko-KR" sz="2800" dirty="0">
                <a:solidFill>
                  <a:srgbClr val="FF0000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</a:t>
            </a:r>
            <a:r>
              <a:rPr lang="en-US" sz="2800" dirty="0">
                <a:solidFill>
                  <a:srgbClr val="FF0000"/>
                </a:solidFill>
              </a:rPr>
              <a:t>V NP) = 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90800" y="1937266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</a:rPr>
              <a:t>Occurrences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41193" y="5105400"/>
            <a:ext cx="8235502" cy="999530"/>
            <a:chOff x="241193" y="5105400"/>
            <a:chExt cx="8235502" cy="999530"/>
          </a:xfrm>
        </p:grpSpPr>
        <p:sp>
          <p:nvSpPr>
            <p:cNvPr id="9" name="TextBox 8"/>
            <p:cNvSpPr txBox="1"/>
            <p:nvPr/>
          </p:nvSpPr>
          <p:spPr>
            <a:xfrm>
              <a:off x="241193" y="5424845"/>
              <a:ext cx="63215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P( S </a:t>
              </a:r>
              <a:r>
                <a:rPr lang="en-US" altLang="ko-KR" sz="2400" dirty="0">
                  <a:solidFill>
                    <a:srgbClr val="0000FF"/>
                  </a:solidFill>
                  <a:latin typeface="Lucida Sans" charset="0"/>
                  <a:ea typeface="굴림" charset="-127"/>
                  <a:cs typeface="굴림" charset="-127"/>
                  <a:sym typeface="Symbol" charset="2"/>
                </a:rPr>
                <a:t></a:t>
              </a:r>
              <a:r>
                <a:rPr lang="en-US" sz="2400" dirty="0">
                  <a:solidFill>
                    <a:srgbClr val="0000FF"/>
                  </a:solidFill>
                </a:rPr>
                <a:t> V NP) = P( S </a:t>
              </a:r>
              <a:r>
                <a:rPr lang="en-US" altLang="ko-KR" sz="2400" dirty="0">
                  <a:solidFill>
                    <a:srgbClr val="0000FF"/>
                  </a:solidFill>
                  <a:latin typeface="Lucida Sans" charset="0"/>
                  <a:ea typeface="굴림" charset="-127"/>
                  <a:cs typeface="굴림" charset="-127"/>
                  <a:sym typeface="Symbol" charset="2"/>
                </a:rPr>
                <a:t></a:t>
              </a:r>
              <a:r>
                <a:rPr lang="en-US" sz="2400" dirty="0">
                  <a:solidFill>
                    <a:srgbClr val="0000FF"/>
                  </a:solidFill>
                </a:rPr>
                <a:t> V NP | S) =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44841" y="5105400"/>
              <a:ext cx="2968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count(S </a:t>
              </a:r>
              <a:r>
                <a:rPr lang="en-US" altLang="ko-KR" sz="2400" dirty="0">
                  <a:solidFill>
                    <a:srgbClr val="0000FF"/>
                  </a:solidFill>
                  <a:latin typeface="Lucida Sans" charset="0"/>
                  <a:ea typeface="굴림" charset="-127"/>
                  <a:cs typeface="굴림" charset="-127"/>
                  <a:sym typeface="Symbol" charset="2"/>
                </a:rPr>
                <a:t></a:t>
              </a:r>
              <a:r>
                <a:rPr lang="en-US" sz="2400" dirty="0">
                  <a:solidFill>
                    <a:srgbClr val="0000FF"/>
                  </a:solidFill>
                </a:rPr>
                <a:t> V NP)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02041" y="5643265"/>
              <a:ext cx="2968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rgbClr val="0000FF"/>
                  </a:solidFill>
                </a:rPr>
                <a:t>count(S</a:t>
              </a:r>
              <a:r>
                <a:rPr lang="en-US" sz="2400" dirty="0">
                  <a:solidFill>
                    <a:srgbClr val="0000FF"/>
                  </a:solidFill>
                </a:rPr>
                <a:t>)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5041793" y="5643265"/>
              <a:ext cx="213055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7850835" y="5643265"/>
              <a:ext cx="625860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927035" y="5177135"/>
              <a:ext cx="5311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3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850835" y="5638800"/>
              <a:ext cx="531165" cy="461665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15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306249" y="5410200"/>
              <a:ext cx="38995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=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0762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Grammar Equivalence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657600"/>
            <a:ext cx="7467600" cy="5334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solidFill>
                  <a:srgbClr val="FF0000"/>
                </a:solidFill>
                <a:sym typeface="Symbol" charset="2"/>
              </a:rPr>
              <a:t>What does it mean for two grammars to be equal?</a:t>
            </a:r>
          </a:p>
        </p:txBody>
      </p:sp>
    </p:spTree>
    <p:extLst>
      <p:ext uri="{BB962C8B-B14F-4D97-AF65-F5344CB8AC3E}">
        <p14:creationId xmlns:p14="http://schemas.microsoft.com/office/powerpoint/2010/main" val="2792886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Grammar Equivalence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4724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solidFill>
                  <a:srgbClr val="FF6600"/>
                </a:solidFill>
              </a:rPr>
              <a:t>Weak equivalence</a:t>
            </a:r>
            <a:r>
              <a:rPr lang="en-US" sz="2800" dirty="0"/>
              <a:t>: grammars generate the same set of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1: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NP  </a:t>
            </a:r>
            <a:r>
              <a:rPr lang="en-US" sz="2400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 N  </a:t>
            </a:r>
            <a:r>
              <a:rPr lang="en-US" sz="2400" dirty="0">
                <a:sym typeface="Symbol" charset="2"/>
              </a:rPr>
              <a:t>and  </a:t>
            </a:r>
            <a:r>
              <a:rPr lang="en-US" sz="2400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   a | the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2: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NP  a N | the N</a:t>
            </a:r>
            <a:endParaRPr lang="en-US" sz="2400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solidFill>
                  <a:srgbClr val="FF6600"/>
                </a:solidFill>
              </a:rPr>
              <a:t>Strong equivalence</a:t>
            </a:r>
            <a:r>
              <a:rPr lang="en-US" sz="2800" dirty="0"/>
              <a:t>: grammars have the same set of derivation trees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With </a:t>
            </a:r>
            <a:r>
              <a:rPr lang="en-US" sz="2400" dirty="0" err="1"/>
              <a:t>CFGs</a:t>
            </a:r>
            <a:r>
              <a:rPr lang="en-US" sz="2400" dirty="0"/>
              <a:t>, possible only with useless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2: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NP  a N | the N</a:t>
            </a:r>
            <a:endParaRPr lang="en-US" sz="2400" dirty="0">
              <a:solidFill>
                <a:srgbClr val="0000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Grammar 3: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NP  a N | the N</a:t>
            </a:r>
            <a:r>
              <a:rPr lang="en-US" sz="2400" dirty="0">
                <a:sym typeface="Symbol" charset="2"/>
              </a:rPr>
              <a:t>, </a:t>
            </a:r>
            <a:r>
              <a:rPr lang="en-US" sz="2400" dirty="0" err="1">
                <a:solidFill>
                  <a:srgbClr val="0000FF"/>
                </a:solidFill>
              </a:rPr>
              <a:t>DetP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 many</a:t>
            </a:r>
          </a:p>
        </p:txBody>
      </p:sp>
    </p:spTree>
    <p:extLst>
      <p:ext uri="{BB962C8B-B14F-4D97-AF65-F5344CB8AC3E}">
        <p14:creationId xmlns:p14="http://schemas.microsoft.com/office/powerpoint/2010/main" val="405623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 Normal Forms</a:t>
            </a:r>
            <a:endParaRPr lang="en-US" dirty="0">
              <a:sym typeface="Symbol" charset="2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648200"/>
          </a:xfrm>
        </p:spPr>
        <p:txBody>
          <a:bodyPr>
            <a:normAutofit fontScale="92500"/>
          </a:bodyPr>
          <a:lstStyle/>
          <a:p>
            <a:pPr marL="0" indent="0" eaLnBrk="1" hangingPunct="1">
              <a:buNone/>
            </a:pPr>
            <a:r>
              <a:rPr lang="en-US" dirty="0">
                <a:sym typeface="Symbol" charset="2"/>
              </a:rPr>
              <a:t>There are weakly equivalent </a:t>
            </a:r>
            <a:r>
              <a:rPr lang="en-US" dirty="0">
                <a:solidFill>
                  <a:srgbClr val="FF6600"/>
                </a:solidFill>
                <a:sym typeface="Symbol" charset="2"/>
              </a:rPr>
              <a:t>normal forms </a:t>
            </a:r>
            <a:r>
              <a:rPr lang="en-US" dirty="0">
                <a:sym typeface="Symbol" charset="2"/>
              </a:rPr>
              <a:t>(Chomsky Normal Form, </a:t>
            </a:r>
            <a:r>
              <a:rPr lang="en-US" dirty="0" err="1">
                <a:sym typeface="Symbol" charset="2"/>
              </a:rPr>
              <a:t>Greibach</a:t>
            </a:r>
            <a:r>
              <a:rPr lang="en-US" dirty="0">
                <a:sym typeface="Symbol" charset="2"/>
              </a:rPr>
              <a:t> Normal Form)</a:t>
            </a:r>
          </a:p>
          <a:p>
            <a:pPr eaLnBrk="1" hangingPunct="1"/>
            <a:endParaRPr lang="en-US" sz="3200" dirty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sz="3200" dirty="0"/>
              <a:t>A CFG is in Chomsky Normal Form (CNF) if all productions are of one of two forms: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 B C</a:t>
            </a:r>
            <a:r>
              <a:rPr lang="en-US" dirty="0">
                <a:sym typeface="Symbol" charset="2"/>
              </a:rPr>
              <a:t> with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A</a:t>
            </a:r>
            <a:r>
              <a:rPr lang="en-US" dirty="0">
                <a:sym typeface="Symbol" charset="2"/>
              </a:rPr>
              <a:t>,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B</a:t>
            </a:r>
            <a:r>
              <a:rPr lang="en-US" dirty="0">
                <a:sym typeface="Symbol" charset="2"/>
              </a:rPr>
              <a:t>,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C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nonterminals</a:t>
            </a:r>
            <a:endParaRPr lang="en-US" dirty="0">
              <a:sym typeface="Symbol" charset="2"/>
            </a:endParaRPr>
          </a:p>
          <a:p>
            <a:pPr lvl="1"/>
            <a:r>
              <a:rPr lang="en-US" dirty="0">
                <a:solidFill>
                  <a:srgbClr val="0000FF"/>
                </a:solidFill>
              </a:rPr>
              <a:t>A </a:t>
            </a:r>
            <a:r>
              <a:rPr lang="en-US" dirty="0" err="1">
                <a:solidFill>
                  <a:srgbClr val="0000FF"/>
                </a:solidFill>
                <a:sym typeface="Symbol" charset="2"/>
              </a:rPr>
              <a:t>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 </a:t>
            </a:r>
            <a:r>
              <a:rPr lang="en-US" i="1" dirty="0">
                <a:solidFill>
                  <a:srgbClr val="0000FF"/>
                </a:solidFill>
                <a:sym typeface="Symbol" charset="2"/>
              </a:rPr>
              <a:t>a</a:t>
            </a:r>
            <a:r>
              <a:rPr lang="en-US" dirty="0">
                <a:sym typeface="Symbol" charset="2"/>
              </a:rPr>
              <a:t>, with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A</a:t>
            </a:r>
            <a:r>
              <a:rPr lang="en-US" dirty="0">
                <a:sym typeface="Symbol" charset="2"/>
              </a:rPr>
              <a:t> a </a:t>
            </a:r>
            <a:r>
              <a:rPr lang="en-US" dirty="0" err="1">
                <a:sym typeface="Symbol" charset="2"/>
              </a:rPr>
              <a:t>nonterminal</a:t>
            </a:r>
            <a:r>
              <a:rPr lang="en-US" dirty="0">
                <a:sym typeface="Symbol" charset="2"/>
              </a:rPr>
              <a:t> and </a:t>
            </a:r>
            <a:r>
              <a:rPr lang="en-US" i="1" dirty="0">
                <a:solidFill>
                  <a:srgbClr val="0000FF"/>
                </a:solidFill>
                <a:sym typeface="Symbol" charset="2"/>
              </a:rPr>
              <a:t>a</a:t>
            </a:r>
            <a:r>
              <a:rPr lang="en-US" dirty="0">
                <a:sym typeface="Symbol" charset="2"/>
              </a:rPr>
              <a:t> a terminal</a:t>
            </a:r>
          </a:p>
          <a:p>
            <a:endParaRPr lang="en-US" sz="3500" dirty="0">
              <a:sym typeface="Symbol" charset="2"/>
            </a:endParaRPr>
          </a:p>
          <a:p>
            <a:pPr marL="0" indent="0">
              <a:buNone/>
            </a:pPr>
            <a:r>
              <a:rPr lang="en-US" sz="3500" i="1" dirty="0">
                <a:solidFill>
                  <a:srgbClr val="008000"/>
                </a:solidFill>
                <a:sym typeface="Symbol" charset="2"/>
              </a:rPr>
              <a:t>Every CFG has a weakly equivalent CFG in CNF</a:t>
            </a:r>
          </a:p>
          <a:p>
            <a:pPr eaLnBrk="1" hangingPunct="1"/>
            <a:endParaRPr lang="en-US" dirty="0">
              <a:sym typeface="Symbol" charset="2"/>
            </a:endParaRPr>
          </a:p>
          <a:p>
            <a:pPr eaLnBrk="1" hangingPunct="1"/>
            <a:endParaRPr lang="en-US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85491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Quiz #1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CNF Grammar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2209800"/>
            <a:ext cx="20923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-&gt; VP</a:t>
            </a:r>
          </a:p>
          <a:p>
            <a:r>
              <a:rPr lang="en-US" dirty="0"/>
              <a:t>VP -&gt; VB NP</a:t>
            </a:r>
          </a:p>
          <a:p>
            <a:r>
              <a:rPr lang="en-US" dirty="0">
                <a:solidFill>
                  <a:srgbClr val="FF0000"/>
                </a:solidFill>
              </a:rPr>
              <a:t>VP -&gt; VB NP PP</a:t>
            </a:r>
          </a:p>
          <a:p>
            <a:r>
              <a:rPr lang="en-US" dirty="0"/>
              <a:t>NP -&gt; DT NN </a:t>
            </a:r>
          </a:p>
          <a:p>
            <a:r>
              <a:rPr lang="en-US" dirty="0"/>
              <a:t>NP -&gt; NN</a:t>
            </a:r>
          </a:p>
          <a:p>
            <a:r>
              <a:rPr lang="en-US" dirty="0"/>
              <a:t>NP -&gt; NP PP</a:t>
            </a:r>
          </a:p>
          <a:p>
            <a:r>
              <a:rPr lang="en-US" dirty="0"/>
              <a:t>PP -&gt; IN NP</a:t>
            </a:r>
          </a:p>
          <a:p>
            <a:r>
              <a:rPr lang="en-US" dirty="0"/>
              <a:t>DT -&gt; the</a:t>
            </a:r>
          </a:p>
          <a:p>
            <a:r>
              <a:rPr lang="en-US" dirty="0"/>
              <a:t>IN -&gt; with</a:t>
            </a:r>
          </a:p>
          <a:p>
            <a:r>
              <a:rPr lang="en-US" dirty="0"/>
              <a:t>VB -&gt; film</a:t>
            </a:r>
          </a:p>
          <a:p>
            <a:r>
              <a:rPr lang="en-US" dirty="0"/>
              <a:t>VB -&gt; trust</a:t>
            </a:r>
          </a:p>
          <a:p>
            <a:r>
              <a:rPr lang="en-US" dirty="0"/>
              <a:t>NN -&gt; man</a:t>
            </a:r>
          </a:p>
          <a:p>
            <a:r>
              <a:rPr lang="en-US" dirty="0"/>
              <a:t>NN -&gt; film</a:t>
            </a:r>
          </a:p>
          <a:p>
            <a:r>
              <a:rPr lang="en-US" dirty="0"/>
              <a:t>NN -&gt; trust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80074" y="2057400"/>
            <a:ext cx="20923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-&gt; VP</a:t>
            </a:r>
          </a:p>
          <a:p>
            <a:r>
              <a:rPr lang="en-US" dirty="0"/>
              <a:t>VP -&gt; VB NP</a:t>
            </a:r>
          </a:p>
          <a:p>
            <a:r>
              <a:rPr lang="en-US" dirty="0">
                <a:solidFill>
                  <a:srgbClr val="FF0000"/>
                </a:solidFill>
              </a:rPr>
              <a:t>VP -&gt; VP2 PP</a:t>
            </a:r>
          </a:p>
          <a:p>
            <a:r>
              <a:rPr lang="en-US" dirty="0">
                <a:solidFill>
                  <a:srgbClr val="FF0000"/>
                </a:solidFill>
              </a:rPr>
              <a:t>VP2 -&gt; VB NP</a:t>
            </a:r>
          </a:p>
          <a:p>
            <a:r>
              <a:rPr lang="en-US" dirty="0"/>
              <a:t>NP -&gt; DT NN </a:t>
            </a:r>
          </a:p>
          <a:p>
            <a:r>
              <a:rPr lang="en-US" dirty="0"/>
              <a:t>NP -&gt; NN</a:t>
            </a:r>
          </a:p>
          <a:p>
            <a:r>
              <a:rPr lang="en-US" dirty="0"/>
              <a:t>NP -&gt; NP PP</a:t>
            </a:r>
          </a:p>
          <a:p>
            <a:r>
              <a:rPr lang="en-US" dirty="0"/>
              <a:t>PP -&gt; IN NP</a:t>
            </a:r>
          </a:p>
          <a:p>
            <a:r>
              <a:rPr lang="en-US" dirty="0"/>
              <a:t>DT -&gt; the</a:t>
            </a:r>
          </a:p>
          <a:p>
            <a:r>
              <a:rPr lang="en-US" dirty="0"/>
              <a:t>IN -&gt; with</a:t>
            </a:r>
          </a:p>
          <a:p>
            <a:r>
              <a:rPr lang="en-US" dirty="0"/>
              <a:t>VB -&gt; film</a:t>
            </a:r>
          </a:p>
          <a:p>
            <a:r>
              <a:rPr lang="en-US" dirty="0"/>
              <a:t>VB -&gt; trust</a:t>
            </a:r>
          </a:p>
          <a:p>
            <a:r>
              <a:rPr lang="en-US" dirty="0"/>
              <a:t>NN -&gt; man</a:t>
            </a:r>
          </a:p>
          <a:p>
            <a:r>
              <a:rPr lang="en-US" dirty="0"/>
              <a:t>NN -&gt; film</a:t>
            </a:r>
          </a:p>
          <a:p>
            <a:r>
              <a:rPr lang="en-US" dirty="0"/>
              <a:t>NN -&gt; trust</a:t>
            </a:r>
          </a:p>
        </p:txBody>
      </p:sp>
    </p:spTree>
    <p:extLst>
      <p:ext uri="{BB962C8B-B14F-4D97-AF65-F5344CB8AC3E}">
        <p14:creationId xmlns:p14="http://schemas.microsoft.com/office/powerpoint/2010/main" val="328507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/>
              <a:t> Probabilistic Grammar Conversion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609600" y="1546225"/>
            <a:ext cx="3621088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Aux NP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Proper-Noun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Noun 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685800" y="762000"/>
            <a:ext cx="26749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Original Grammar</a:t>
            </a:r>
          </a:p>
        </p:txBody>
      </p:sp>
      <p:sp>
        <p:nvSpPr>
          <p:cNvPr id="26629" name="Text Box 8"/>
          <p:cNvSpPr txBox="1">
            <a:spLocks noChangeArrowheads="1"/>
          </p:cNvSpPr>
          <p:nvPr/>
        </p:nvSpPr>
        <p:spPr bwMode="auto">
          <a:xfrm>
            <a:off x="4648200" y="762000"/>
            <a:ext cx="32972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Chomsky Normal Form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3352800" y="1546225"/>
            <a:ext cx="5334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 0.2</a:t>
            </a:r>
          </a:p>
          <a:p>
            <a:pPr>
              <a:lnSpc>
                <a:spcPct val="90000"/>
              </a:lnSpc>
            </a:pPr>
            <a:r>
              <a:rPr lang="en-US"/>
              <a:t> 0.6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r>
              <a:rPr lang="en-US"/>
              <a:t>1.0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91000" y="1524000"/>
            <a:ext cx="4724400" cy="5314950"/>
            <a:chOff x="4191000" y="1524000"/>
            <a:chExt cx="4724400" cy="5314950"/>
          </a:xfrm>
        </p:grpSpPr>
        <p:sp>
          <p:nvSpPr>
            <p:cNvPr id="26630" name="Text Box 4"/>
            <p:cNvSpPr txBox="1">
              <a:spLocks noChangeArrowheads="1"/>
            </p:cNvSpPr>
            <p:nvPr/>
          </p:nvSpPr>
          <p:spPr bwMode="auto">
            <a:xfrm>
              <a:off x="4191000" y="1524000"/>
              <a:ext cx="3998913" cy="52927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</a:rPr>
                <a:t>S </a:t>
              </a: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→ NP VP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S → X1 VP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X1 → Aux NP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S → book | include | prefer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          </a:t>
              </a:r>
              <a:r>
                <a:rPr lang="en-US" b="1" dirty="0">
                  <a:latin typeface="Times New Roman" charset="0"/>
                </a:rPr>
                <a:t>0.01     0.004    0.006</a:t>
              </a:r>
              <a:endParaRPr lang="en-US" b="1" dirty="0">
                <a:latin typeface="Times New Roman" charset="0"/>
                <a:ea typeface="Times New Roman" charset="0"/>
                <a:cs typeface="Times New Roman" charset="0"/>
              </a:endParaRP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S → Verb NP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S → VP PP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NP →  I   |  he  |  she |  me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0.1   0.02  0.02    0.06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NP → Houston | NWA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   0.16           .04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NP → </a:t>
              </a:r>
              <a:r>
                <a:rPr lang="en-US" b="1" dirty="0" err="1">
                  <a:latin typeface="Times New Roman" charset="0"/>
                  <a:ea typeface="Times New Roman" charset="0"/>
                  <a:cs typeface="Times New Roman" charset="0"/>
                </a:rPr>
                <a:t>Det</a:t>
              </a: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Nominal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Nominal → book | flight | meal | money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            0.03    0.15   0.06     0.06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Nominal → Nominal Noun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Nominal → Nominal PP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VP → book | include | prefer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   0.1      0.04        0.06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VP → Verb NP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VP → VP PP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PP → Prep NP</a:t>
              </a:r>
            </a:p>
          </p:txBody>
        </p:sp>
        <p:sp>
          <p:nvSpPr>
            <p:cNvPr id="26632" name="Text Box 4"/>
            <p:cNvSpPr txBox="1">
              <a:spLocks noChangeArrowheads="1"/>
            </p:cNvSpPr>
            <p:nvPr/>
          </p:nvSpPr>
          <p:spPr bwMode="auto">
            <a:xfrm>
              <a:off x="8077200" y="1546225"/>
              <a:ext cx="838200" cy="52927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dirty="0">
                  <a:ea typeface="Times New Roman" charset="0"/>
                  <a:cs typeface="Times New Roman" charset="0"/>
                </a:rPr>
                <a:t>0.8</a:t>
              </a:r>
            </a:p>
            <a:p>
              <a:pPr>
                <a:lnSpc>
                  <a:spcPct val="90000"/>
                </a:lnSpc>
              </a:pPr>
              <a:r>
                <a:rPr lang="en-US" dirty="0">
                  <a:solidFill>
                    <a:srgbClr val="FF0000"/>
                  </a:solidFill>
                </a:rPr>
                <a:t>0.1</a:t>
              </a:r>
            </a:p>
            <a:p>
              <a:pPr>
                <a:lnSpc>
                  <a:spcPct val="90000"/>
                </a:lnSpc>
              </a:pPr>
              <a:r>
                <a:rPr lang="en-US" dirty="0">
                  <a:solidFill>
                    <a:srgbClr val="FF0000"/>
                  </a:solidFill>
                </a:rPr>
                <a:t>1.0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0.05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0.03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0.6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0.2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0.5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0.5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0.3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1.0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934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Parsing is the field of NLP interested in automatically determining the syntactic structure of a sentence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parsing can also be thought of as determining what sentences are “valid” English sentences</a:t>
            </a:r>
          </a:p>
        </p:txBody>
      </p:sp>
    </p:spTree>
    <p:extLst>
      <p:ext uri="{BB962C8B-B14F-4D97-AF65-F5344CB8AC3E}">
        <p14:creationId xmlns:p14="http://schemas.microsoft.com/office/powerpoint/2010/main" val="3783788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1600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We have a grammar, determine the possible parse tree(s)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Let’s start with parsing with a CFG (no probabilities)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8074" y="3505200"/>
            <a:ext cx="209232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	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	NP  VP</a:t>
            </a:r>
          </a:p>
          <a:p>
            <a:r>
              <a:rPr lang="en-US" dirty="0"/>
              <a:t>NP 	</a:t>
            </a:r>
            <a:r>
              <a:rPr lang="en-US" dirty="0">
                <a:sym typeface="Symbol" charset="2"/>
              </a:rPr>
              <a:t></a:t>
            </a:r>
            <a:r>
              <a:rPr lang="en-US" dirty="0"/>
              <a:t> 	PRP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 PP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 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</a:t>
            </a:r>
          </a:p>
          <a:p>
            <a:r>
              <a:rPr lang="en-US" dirty="0"/>
              <a:t>PRP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</a:t>
            </a:r>
          </a:p>
          <a:p>
            <a:r>
              <a:rPr lang="en-US" dirty="0"/>
              <a:t>V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eat</a:t>
            </a:r>
          </a:p>
          <a:p>
            <a:r>
              <a:rPr lang="en-US" dirty="0"/>
              <a:t>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sushi</a:t>
            </a:r>
          </a:p>
          <a:p>
            <a:r>
              <a:rPr lang="en-US" dirty="0"/>
              <a:t>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tuna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341859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4640028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approaches?  algorithms?</a:t>
            </a:r>
          </a:p>
        </p:txBody>
      </p:sp>
    </p:spTree>
    <p:extLst>
      <p:ext uri="{BB962C8B-B14F-4D97-AF65-F5344CB8AC3E}">
        <p14:creationId xmlns:p14="http://schemas.microsoft.com/office/powerpoint/2010/main" val="21600960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98474" y="1676400"/>
            <a:ext cx="7556313" cy="444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Top-down parsing</a:t>
            </a:r>
          </a:p>
          <a:p>
            <a:pPr lvl="1"/>
            <a:r>
              <a:rPr lang="en-US" sz="2000" dirty="0"/>
              <a:t>ends up doing a lot of repeated work</a:t>
            </a:r>
          </a:p>
          <a:p>
            <a:pPr lvl="1"/>
            <a:r>
              <a:rPr lang="en-US" sz="2000" dirty="0"/>
              <a:t>doesn’t take into account the words in the sentence until the end!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Bottom-up parsing</a:t>
            </a:r>
          </a:p>
          <a:p>
            <a:pPr lvl="1"/>
            <a:r>
              <a:rPr lang="en-US" sz="2000" dirty="0"/>
              <a:t>constrain based on the words</a:t>
            </a:r>
          </a:p>
          <a:p>
            <a:pPr lvl="1"/>
            <a:r>
              <a:rPr lang="en-US" sz="2000" dirty="0"/>
              <a:t>avoids repeated work (dynamic programming)</a:t>
            </a:r>
          </a:p>
          <a:p>
            <a:pPr lvl="1"/>
            <a:r>
              <a:rPr lang="en-US" sz="2000" dirty="0"/>
              <a:t>doesn’t take into account the high-level structure until the end!</a:t>
            </a:r>
          </a:p>
          <a:p>
            <a:pPr lvl="1"/>
            <a:r>
              <a:rPr lang="en-US" sz="2000" dirty="0"/>
              <a:t>CKY parser</a:t>
            </a:r>
          </a:p>
        </p:txBody>
      </p:sp>
    </p:spTree>
    <p:extLst>
      <p:ext uri="{BB962C8B-B14F-4D97-AF65-F5344CB8AC3E}">
        <p14:creationId xmlns:p14="http://schemas.microsoft.com/office/powerpoint/2010/main" val="21497426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Top-down parsing</a:t>
            </a:r>
          </a:p>
          <a:p>
            <a:pPr lvl="1"/>
            <a:r>
              <a:rPr lang="en-US" sz="2000" dirty="0"/>
              <a:t>start at the top (usually S) and apply rules</a:t>
            </a:r>
          </a:p>
          <a:p>
            <a:pPr lvl="1"/>
            <a:r>
              <a:rPr lang="en-US" sz="2000" dirty="0"/>
              <a:t>matching left-hand sides and replacing with right-hand sides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Bottom-up parsing</a:t>
            </a:r>
          </a:p>
          <a:p>
            <a:pPr lvl="1"/>
            <a:r>
              <a:rPr lang="en-US" sz="1800" dirty="0"/>
              <a:t>start at the bottom (i.e. words) and build the parse tree up from there</a:t>
            </a:r>
          </a:p>
          <a:p>
            <a:pPr lvl="1"/>
            <a:r>
              <a:rPr lang="en-US" sz="1800" dirty="0"/>
              <a:t>matching right-hand sides and replacing with left-hand sides</a:t>
            </a:r>
          </a:p>
          <a:p>
            <a:pPr lvl="2"/>
            <a:endParaRPr lang="en-US" sz="1600" dirty="0"/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3238500" y="5637212"/>
            <a:ext cx="1905000" cy="992188"/>
            <a:chOff x="1968" y="2160"/>
            <a:chExt cx="1200" cy="624"/>
          </a:xfrm>
        </p:grpSpPr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4076700" y="6170612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H="1" flipV="1">
            <a:off x="4686300" y="6399212"/>
            <a:ext cx="150813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H="1" flipV="1">
            <a:off x="4837113" y="6094412"/>
            <a:ext cx="458787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 flipV="1">
            <a:off x="3543300" y="5942012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3086100" y="5561012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 flipH="1" flipV="1">
            <a:off x="4305300" y="5561012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15"/>
          <p:cNvGrpSpPr>
            <a:grpSpLocks/>
          </p:cNvGrpSpPr>
          <p:nvPr/>
        </p:nvGrpSpPr>
        <p:grpSpPr bwMode="auto">
          <a:xfrm>
            <a:off x="3048000" y="3048000"/>
            <a:ext cx="1905000" cy="990600"/>
            <a:chOff x="1968" y="2160"/>
            <a:chExt cx="1200" cy="624"/>
          </a:xfrm>
        </p:grpSpPr>
        <p:sp>
          <p:nvSpPr>
            <p:cNvPr id="23" name="Line 16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9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0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Line 21"/>
          <p:cNvSpPr>
            <a:spLocks noChangeShapeType="1"/>
          </p:cNvSpPr>
          <p:nvPr/>
        </p:nvSpPr>
        <p:spPr bwMode="auto">
          <a:xfrm flipV="1">
            <a:off x="3886200" y="3581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2"/>
          <p:cNvSpPr>
            <a:spLocks noChangeShapeType="1"/>
          </p:cNvSpPr>
          <p:nvPr/>
        </p:nvSpPr>
        <p:spPr bwMode="auto">
          <a:xfrm flipH="1" flipV="1">
            <a:off x="4494213" y="3810000"/>
            <a:ext cx="153987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23"/>
          <p:cNvSpPr>
            <a:spLocks noChangeShapeType="1"/>
          </p:cNvSpPr>
          <p:nvPr/>
        </p:nvSpPr>
        <p:spPr bwMode="auto">
          <a:xfrm flipH="1" flipV="1">
            <a:off x="4114800" y="2971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auto">
          <a:xfrm flipV="1">
            <a:off x="3352800" y="33528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 flipV="1">
            <a:off x="2895600" y="29718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26"/>
          <p:cNvSpPr>
            <a:spLocks noChangeShapeType="1"/>
          </p:cNvSpPr>
          <p:nvPr/>
        </p:nvSpPr>
        <p:spPr bwMode="auto">
          <a:xfrm flipH="1" flipV="1">
            <a:off x="4648200" y="3503613"/>
            <a:ext cx="381000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57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Parsing Example</a:t>
            </a: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5510213" y="1731963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41938" y="2478088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24581" name="Straight Connector 9"/>
          <p:cNvCxnSpPr>
            <a:cxnSpLocks noChangeShapeType="1"/>
            <a:stCxn id="24579" idx="2"/>
            <a:endCxn id="24580" idx="0"/>
          </p:cNvCxnSpPr>
          <p:nvPr/>
        </p:nvCxnSpPr>
        <p:spPr bwMode="auto">
          <a:xfrm rot="5400000">
            <a:off x="5497512" y="2301876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2" name="TextBox 12"/>
          <p:cNvSpPr txBox="1">
            <a:spLocks noChangeArrowheads="1"/>
          </p:cNvSpPr>
          <p:nvPr/>
        </p:nvSpPr>
        <p:spPr bwMode="auto">
          <a:xfrm>
            <a:off x="5005388" y="3224213"/>
            <a:ext cx="1316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24583" name="TextBox 19"/>
          <p:cNvSpPr txBox="1">
            <a:spLocks noChangeArrowheads="1"/>
          </p:cNvSpPr>
          <p:nvPr/>
        </p:nvSpPr>
        <p:spPr bwMode="auto">
          <a:xfrm>
            <a:off x="4968875" y="4090988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24584" name="Straight Connector 21"/>
          <p:cNvCxnSpPr>
            <a:cxnSpLocks noChangeShapeType="1"/>
          </p:cNvCxnSpPr>
          <p:nvPr/>
        </p:nvCxnSpPr>
        <p:spPr bwMode="auto">
          <a:xfrm rot="16200000" flipH="1">
            <a:off x="5114131" y="380127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5" name="Straight Connector 14"/>
          <p:cNvCxnSpPr>
            <a:cxnSpLocks noChangeShapeType="1"/>
            <a:stCxn id="24580" idx="2"/>
          </p:cNvCxnSpPr>
          <p:nvPr/>
        </p:nvCxnSpPr>
        <p:spPr bwMode="auto">
          <a:xfrm rot="5400000">
            <a:off x="5319713" y="2960688"/>
            <a:ext cx="430212" cy="265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6" name="Straight Connector 17"/>
          <p:cNvCxnSpPr>
            <a:cxnSpLocks noChangeShapeType="1"/>
            <a:stCxn id="24580" idx="2"/>
          </p:cNvCxnSpPr>
          <p:nvPr/>
        </p:nvCxnSpPr>
        <p:spPr bwMode="auto">
          <a:xfrm rot="16200000" flipH="1">
            <a:off x="5626101" y="2919412"/>
            <a:ext cx="430212" cy="347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7" name="TextBox 10"/>
          <p:cNvSpPr txBox="1">
            <a:spLocks noChangeArrowheads="1"/>
          </p:cNvSpPr>
          <p:nvPr/>
        </p:nvSpPr>
        <p:spPr bwMode="auto">
          <a:xfrm>
            <a:off x="5846763" y="4078288"/>
            <a:ext cx="1830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24588" name="Straight Connector 13"/>
          <p:cNvCxnSpPr>
            <a:cxnSpLocks noChangeShapeType="1"/>
          </p:cNvCxnSpPr>
          <p:nvPr/>
        </p:nvCxnSpPr>
        <p:spPr bwMode="auto">
          <a:xfrm rot="16200000" flipH="1">
            <a:off x="5805488" y="3821113"/>
            <a:ext cx="541337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9" name="Straight Connector 18"/>
          <p:cNvCxnSpPr>
            <a:cxnSpLocks noChangeShapeType="1"/>
          </p:cNvCxnSpPr>
          <p:nvPr/>
        </p:nvCxnSpPr>
        <p:spPr bwMode="auto">
          <a:xfrm>
            <a:off x="6040438" y="3536950"/>
            <a:ext cx="830262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0" name="TextBox 15"/>
          <p:cNvSpPr txBox="1">
            <a:spLocks noChangeArrowheads="1"/>
          </p:cNvSpPr>
          <p:nvPr/>
        </p:nvSpPr>
        <p:spPr bwMode="auto">
          <a:xfrm>
            <a:off x="5846763" y="4945063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24591" name="Straight Connector 20"/>
          <p:cNvCxnSpPr>
            <a:cxnSpLocks noChangeShapeType="1"/>
            <a:endCxn id="24590" idx="0"/>
          </p:cNvCxnSpPr>
          <p:nvPr/>
        </p:nvCxnSpPr>
        <p:spPr bwMode="auto">
          <a:xfrm rot="5400000">
            <a:off x="5907087" y="4692651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2" name="TextBox 16"/>
          <p:cNvSpPr txBox="1">
            <a:spLocks noChangeArrowheads="1"/>
          </p:cNvSpPr>
          <p:nvPr/>
        </p:nvSpPr>
        <p:spPr bwMode="auto">
          <a:xfrm>
            <a:off x="6629400" y="495776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4593" name="Straight Connector 23"/>
          <p:cNvCxnSpPr>
            <a:cxnSpLocks noChangeShapeType="1"/>
          </p:cNvCxnSpPr>
          <p:nvPr/>
        </p:nvCxnSpPr>
        <p:spPr bwMode="auto">
          <a:xfrm rot="5400000">
            <a:off x="6592887" y="4703763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4" name="TextBox 22"/>
          <p:cNvSpPr txBox="1">
            <a:spLocks noChangeArrowheads="1"/>
          </p:cNvSpPr>
          <p:nvPr/>
        </p:nvSpPr>
        <p:spPr bwMode="auto">
          <a:xfrm>
            <a:off x="6616700" y="5822950"/>
            <a:ext cx="766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cxnSp>
        <p:nvCxnSpPr>
          <p:cNvPr id="24595" name="Straight Connector 25"/>
          <p:cNvCxnSpPr>
            <a:cxnSpLocks noChangeShapeType="1"/>
            <a:stCxn id="24592" idx="2"/>
            <a:endCxn id="24594" idx="0"/>
          </p:cNvCxnSpPr>
          <p:nvPr/>
        </p:nvCxnSpPr>
        <p:spPr bwMode="auto">
          <a:xfrm rot="5400000">
            <a:off x="6778625" y="5580063"/>
            <a:ext cx="465137" cy="20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6" name="TextBox 24"/>
          <p:cNvSpPr txBox="1">
            <a:spLocks noChangeArrowheads="1"/>
          </p:cNvSpPr>
          <p:nvPr/>
        </p:nvSpPr>
        <p:spPr bwMode="auto">
          <a:xfrm>
            <a:off x="1300163" y="3621088"/>
            <a:ext cx="1876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that flight</a:t>
            </a:r>
          </a:p>
        </p:txBody>
      </p:sp>
      <p:sp>
        <p:nvSpPr>
          <p:cNvPr id="24597" name="Right Arrow 26"/>
          <p:cNvSpPr>
            <a:spLocks noChangeArrowheads="1"/>
          </p:cNvSpPr>
          <p:nvPr/>
        </p:nvSpPr>
        <p:spPr bwMode="auto">
          <a:xfrm>
            <a:off x="3368675" y="3670300"/>
            <a:ext cx="1468438" cy="276225"/>
          </a:xfrm>
          <a:prstGeom prst="rightArrow">
            <a:avLst>
              <a:gd name="adj1" fmla="val 50000"/>
              <a:gd name="adj2" fmla="val 50109"/>
            </a:avLst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13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5607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5608" name="Straight Connector 7"/>
            <p:cNvCxnSpPr>
              <a:cxnSpLocks noChangeShapeType="1"/>
              <a:stCxn id="25603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5609" name="Straight Connector 9"/>
            <p:cNvCxnSpPr>
              <a:cxnSpLocks noChangeShapeType="1"/>
              <a:stCxn id="25603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13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9155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6635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6636" name="Straight Connector 7"/>
            <p:cNvCxnSpPr>
              <a:cxnSpLocks noChangeShapeType="1"/>
              <a:stCxn id="26627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637" name="Straight Connector 9"/>
            <p:cNvCxnSpPr>
              <a:cxnSpLocks noChangeShapeType="1"/>
              <a:stCxn id="26627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13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26630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621088" y="3609975"/>
            <a:ext cx="727075" cy="928688"/>
            <a:chOff x="3621504" y="3609473"/>
            <a:chExt cx="726481" cy="929500"/>
          </a:xfrm>
        </p:grpSpPr>
        <p:sp>
          <p:nvSpPr>
            <p:cNvPr id="26632" name="TextBox 11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26633" name="Straight Connector 13"/>
            <p:cNvCxnSpPr>
              <a:cxnSpLocks noChangeShapeType="1"/>
              <a:endCxn id="26632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634" name="TextBox 14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06541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7655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7656" name="Straight Connector 7"/>
            <p:cNvCxnSpPr>
              <a:cxnSpLocks noChangeShapeType="1"/>
              <a:stCxn id="27651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57" name="Straight Connector 9"/>
            <p:cNvCxnSpPr>
              <a:cxnSpLocks noChangeShapeType="1"/>
              <a:stCxn id="27651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547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27654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50671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free grammar</a:t>
            </a:r>
          </a:p>
        </p:txBody>
      </p:sp>
      <p:sp>
        <p:nvSpPr>
          <p:cNvPr id="4" name="Rectangle 3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S </a:t>
            </a:r>
            <a:r>
              <a:rPr lang="en-US" sz="2800" dirty="0" err="1">
                <a:sym typeface="Symbol" charset="2"/>
              </a:rPr>
              <a:t></a:t>
            </a:r>
            <a:r>
              <a:rPr lang="en-US" sz="2800" dirty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left hand side</a:t>
            </a:r>
          </a:p>
          <a:p>
            <a:r>
              <a:rPr lang="en-US" sz="2800" dirty="0">
                <a:solidFill>
                  <a:srgbClr val="000090"/>
                </a:solidFill>
              </a:rPr>
              <a:t>(single symbol)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right hand side</a:t>
            </a:r>
          </a:p>
          <a:p>
            <a:r>
              <a:rPr lang="en-US" sz="2800" dirty="0">
                <a:solidFill>
                  <a:srgbClr val="000090"/>
                </a:solidFill>
              </a:rPr>
              <a:t>(one or more symbols)</a:t>
            </a:r>
          </a:p>
        </p:txBody>
      </p:sp>
    </p:spTree>
    <p:extLst>
      <p:ext uri="{BB962C8B-B14F-4D97-AF65-F5344CB8AC3E}">
        <p14:creationId xmlns:p14="http://schemas.microsoft.com/office/powerpoint/2010/main" val="12328084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8683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8684" name="Straight Connector 7"/>
            <p:cNvCxnSpPr>
              <a:cxnSpLocks noChangeShapeType="1"/>
              <a:stCxn id="28675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685" name="Straight Connector 9"/>
            <p:cNvCxnSpPr>
              <a:cxnSpLocks noChangeShapeType="1"/>
              <a:stCxn id="28675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547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28678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621088" y="3609975"/>
            <a:ext cx="727075" cy="928688"/>
            <a:chOff x="3621504" y="3609473"/>
            <a:chExt cx="726481" cy="929500"/>
          </a:xfrm>
        </p:grpSpPr>
        <p:sp>
          <p:nvSpPr>
            <p:cNvPr id="28680" name="TextBox 10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28681" name="Straight Connector 13"/>
            <p:cNvCxnSpPr>
              <a:cxnSpLocks noChangeShapeType="1"/>
              <a:endCxn id="28680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682" name="TextBox 14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70580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9704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9705" name="Straight Connector 7"/>
            <p:cNvCxnSpPr>
              <a:cxnSpLocks noChangeShapeType="1"/>
              <a:stCxn id="29699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06" name="Straight Connector 9"/>
            <p:cNvCxnSpPr>
              <a:cxnSpLocks noChangeShapeType="1"/>
              <a:stCxn id="29699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9701" name="TextBox 5"/>
          <p:cNvSpPr txBox="1">
            <a:spLocks noChangeArrowheads="1"/>
          </p:cNvSpPr>
          <p:nvPr/>
        </p:nvSpPr>
        <p:spPr bwMode="auto">
          <a:xfrm>
            <a:off x="3163888" y="3248025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29702" name="Straight Connector 12"/>
          <p:cNvCxnSpPr>
            <a:cxnSpLocks noChangeShapeType="1"/>
          </p:cNvCxnSpPr>
          <p:nvPr/>
        </p:nvCxnSpPr>
        <p:spPr bwMode="auto">
          <a:xfrm rot="5400000">
            <a:off x="3429794" y="2899569"/>
            <a:ext cx="468312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3" name="Straight Connector 13"/>
          <p:cNvCxnSpPr>
            <a:cxnSpLocks noChangeShapeType="1"/>
          </p:cNvCxnSpPr>
          <p:nvPr/>
        </p:nvCxnSpPr>
        <p:spPr bwMode="auto">
          <a:xfrm rot="16200000" flipH="1">
            <a:off x="3778250" y="2911475"/>
            <a:ext cx="493713" cy="373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6054178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30732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30733" name="Straight Connector 7"/>
            <p:cNvCxnSpPr>
              <a:cxnSpLocks noChangeShapeType="1"/>
              <a:stCxn id="30723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34" name="Straight Connector 9"/>
            <p:cNvCxnSpPr>
              <a:cxnSpLocks noChangeShapeType="1"/>
              <a:stCxn id="30723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0725" name="TextBox 5"/>
          <p:cNvSpPr txBox="1">
            <a:spLocks noChangeArrowheads="1"/>
          </p:cNvSpPr>
          <p:nvPr/>
        </p:nvSpPr>
        <p:spPr bwMode="auto">
          <a:xfrm>
            <a:off x="3163888" y="3248025"/>
            <a:ext cx="1830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30726" name="Straight Connector 12"/>
          <p:cNvCxnSpPr>
            <a:cxnSpLocks noChangeShapeType="1"/>
          </p:cNvCxnSpPr>
          <p:nvPr/>
        </p:nvCxnSpPr>
        <p:spPr bwMode="auto">
          <a:xfrm rot="5400000">
            <a:off x="3429794" y="2899569"/>
            <a:ext cx="468312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7" name="Straight Connector 13"/>
          <p:cNvCxnSpPr>
            <a:cxnSpLocks noChangeShapeType="1"/>
          </p:cNvCxnSpPr>
          <p:nvPr/>
        </p:nvCxnSpPr>
        <p:spPr bwMode="auto">
          <a:xfrm rot="16200000" flipH="1">
            <a:off x="3778250" y="2911475"/>
            <a:ext cx="493713" cy="373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043238" y="3549650"/>
            <a:ext cx="727075" cy="928688"/>
            <a:chOff x="3621504" y="3609473"/>
            <a:chExt cx="726481" cy="929500"/>
          </a:xfrm>
        </p:grpSpPr>
        <p:sp>
          <p:nvSpPr>
            <p:cNvPr id="30729" name="TextBox 11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30730" name="Straight Connector 14"/>
            <p:cNvCxnSpPr>
              <a:cxnSpLocks noChangeShapeType="1"/>
              <a:endCxn id="30729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731" name="TextBox 15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14903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3297238" y="2501900"/>
            <a:ext cx="2078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Aux      NP      VP</a:t>
            </a:r>
          </a:p>
        </p:txBody>
      </p:sp>
      <p:cxnSp>
        <p:nvCxnSpPr>
          <p:cNvPr id="31749" name="Straight Connector 7"/>
          <p:cNvCxnSpPr>
            <a:cxnSpLocks noChangeShapeType="1"/>
            <a:stCxn id="31747" idx="2"/>
          </p:cNvCxnSpPr>
          <p:nvPr/>
        </p:nvCxnSpPr>
        <p:spPr bwMode="auto">
          <a:xfrm rot="5400000">
            <a:off x="3854450" y="2187575"/>
            <a:ext cx="334963" cy="392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0" name="Straight Connector 9"/>
          <p:cNvCxnSpPr>
            <a:cxnSpLocks noChangeShapeType="1"/>
            <a:stCxn id="31747" idx="2"/>
            <a:endCxn id="31748" idx="0"/>
          </p:cNvCxnSpPr>
          <p:nvPr/>
        </p:nvCxnSpPr>
        <p:spPr bwMode="auto">
          <a:xfrm rot="16200000" flipH="1">
            <a:off x="4133851" y="2300287"/>
            <a:ext cx="285750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1" name="Straight Connector 14"/>
          <p:cNvCxnSpPr>
            <a:cxnSpLocks noChangeShapeType="1"/>
            <a:stCxn id="31747" idx="2"/>
          </p:cNvCxnSpPr>
          <p:nvPr/>
        </p:nvCxnSpPr>
        <p:spPr bwMode="auto">
          <a:xfrm rot="16200000" flipH="1">
            <a:off x="4462463" y="1971675"/>
            <a:ext cx="34607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720961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3297238" y="2501900"/>
            <a:ext cx="2078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Aux      NP      VP</a:t>
            </a:r>
          </a:p>
        </p:txBody>
      </p:sp>
      <p:cxnSp>
        <p:nvCxnSpPr>
          <p:cNvPr id="32773" name="Straight Connector 7"/>
          <p:cNvCxnSpPr>
            <a:cxnSpLocks noChangeShapeType="1"/>
            <a:stCxn id="32771" idx="2"/>
          </p:cNvCxnSpPr>
          <p:nvPr/>
        </p:nvCxnSpPr>
        <p:spPr bwMode="auto">
          <a:xfrm rot="5400000">
            <a:off x="3854450" y="2187575"/>
            <a:ext cx="334963" cy="392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4" name="Straight Connector 9"/>
          <p:cNvCxnSpPr>
            <a:cxnSpLocks noChangeShapeType="1"/>
            <a:stCxn id="32771" idx="2"/>
            <a:endCxn id="32772" idx="0"/>
          </p:cNvCxnSpPr>
          <p:nvPr/>
        </p:nvCxnSpPr>
        <p:spPr bwMode="auto">
          <a:xfrm rot="16200000" flipH="1">
            <a:off x="4133851" y="2300287"/>
            <a:ext cx="285750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5" name="Straight Connector 14"/>
          <p:cNvCxnSpPr>
            <a:cxnSpLocks noChangeShapeType="1"/>
            <a:stCxn id="32771" idx="2"/>
          </p:cNvCxnSpPr>
          <p:nvPr/>
        </p:nvCxnSpPr>
        <p:spPr bwMode="auto">
          <a:xfrm rot="16200000" flipH="1">
            <a:off x="4462463" y="1971675"/>
            <a:ext cx="34607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6913" y="2814638"/>
            <a:ext cx="725487" cy="930275"/>
            <a:chOff x="3621504" y="3609473"/>
            <a:chExt cx="726481" cy="929500"/>
          </a:xfrm>
        </p:grpSpPr>
        <p:sp>
          <p:nvSpPr>
            <p:cNvPr id="32777" name="TextBox 10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32778" name="Straight Connector 11"/>
            <p:cNvCxnSpPr>
              <a:cxnSpLocks noChangeShapeType="1"/>
              <a:endCxn id="32777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2779" name="TextBox 12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09666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3797" name="Straight Connector 9"/>
          <p:cNvCxnSpPr>
            <a:cxnSpLocks noChangeShapeType="1"/>
            <a:stCxn id="33795" idx="2"/>
            <a:endCxn id="3379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5505198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481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4821" name="Straight Connector 9"/>
          <p:cNvCxnSpPr>
            <a:cxnSpLocks noChangeShapeType="1"/>
            <a:stCxn id="34819" idx="2"/>
            <a:endCxn id="3482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2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4823" name="Straight Connector 16"/>
          <p:cNvCxnSpPr>
            <a:cxnSpLocks noChangeShapeType="1"/>
            <a:stCxn id="34820" idx="2"/>
            <a:endCxn id="34822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1005656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5845" name="Straight Connector 9"/>
          <p:cNvCxnSpPr>
            <a:cxnSpLocks noChangeShapeType="1"/>
            <a:stCxn id="35843" idx="2"/>
            <a:endCxn id="3584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6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5847" name="Straight Connector 16"/>
          <p:cNvCxnSpPr>
            <a:cxnSpLocks noChangeShapeType="1"/>
            <a:stCxn id="35844" idx="2"/>
            <a:endCxn id="35846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8" name="TextBox 19"/>
          <p:cNvSpPr txBox="1">
            <a:spLocks noChangeArrowheads="1"/>
          </p:cNvSpPr>
          <p:nvPr/>
        </p:nvSpPr>
        <p:spPr bwMode="auto">
          <a:xfrm>
            <a:off x="3849688" y="41624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5849" name="Straight Connector 21"/>
          <p:cNvCxnSpPr>
            <a:cxnSpLocks noChangeShapeType="1"/>
            <a:stCxn id="35846" idx="2"/>
            <a:endCxn id="35848" idx="0"/>
          </p:cNvCxnSpPr>
          <p:nvPr/>
        </p:nvCxnSpPr>
        <p:spPr bwMode="auto">
          <a:xfrm rot="16200000" flipH="1">
            <a:off x="3971925" y="3921126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759510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6869" name="Straight Connector 9"/>
          <p:cNvCxnSpPr>
            <a:cxnSpLocks noChangeShapeType="1"/>
            <a:stCxn id="36867" idx="2"/>
            <a:endCxn id="3686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0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6871" name="Straight Connector 16"/>
          <p:cNvCxnSpPr>
            <a:cxnSpLocks noChangeShapeType="1"/>
            <a:stCxn id="36868" idx="2"/>
            <a:endCxn id="36870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2" name="TextBox 19"/>
          <p:cNvSpPr txBox="1">
            <a:spLocks noChangeArrowheads="1"/>
          </p:cNvSpPr>
          <p:nvPr/>
        </p:nvSpPr>
        <p:spPr bwMode="auto">
          <a:xfrm>
            <a:off x="3849688" y="41624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6873" name="Straight Connector 21"/>
          <p:cNvCxnSpPr>
            <a:cxnSpLocks noChangeShapeType="1"/>
            <a:stCxn id="36870" idx="2"/>
            <a:endCxn id="36872" idx="0"/>
          </p:cNvCxnSpPr>
          <p:nvPr/>
        </p:nvCxnSpPr>
        <p:spPr bwMode="auto">
          <a:xfrm rot="16200000" flipH="1">
            <a:off x="3971925" y="3921126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4" name="TextBox 10"/>
          <p:cNvSpPr txBox="1">
            <a:spLocks noChangeArrowheads="1"/>
          </p:cNvSpPr>
          <p:nvPr/>
        </p:nvSpPr>
        <p:spPr bwMode="auto">
          <a:xfrm>
            <a:off x="4837113" y="3741738"/>
            <a:ext cx="48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cxnSp>
        <p:nvCxnSpPr>
          <p:cNvPr id="36875" name="Straight Connector 11"/>
          <p:cNvCxnSpPr>
            <a:cxnSpLocks noChangeShapeType="1"/>
          </p:cNvCxnSpPr>
          <p:nvPr/>
        </p:nvCxnSpPr>
        <p:spPr bwMode="auto">
          <a:xfrm rot="16200000" flipH="1">
            <a:off x="4822825" y="4025901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6" name="TextBox 13"/>
          <p:cNvSpPr txBox="1">
            <a:spLocks noChangeArrowheads="1"/>
          </p:cNvSpPr>
          <p:nvPr/>
        </p:nvSpPr>
        <p:spPr bwMode="auto">
          <a:xfrm>
            <a:off x="4764088" y="4186238"/>
            <a:ext cx="62547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</p:spTree>
    <p:extLst>
      <p:ext uri="{BB962C8B-B14F-4D97-AF65-F5344CB8AC3E}">
        <p14:creationId xmlns:p14="http://schemas.microsoft.com/office/powerpoint/2010/main" val="20531172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7893" name="Straight Connector 9"/>
          <p:cNvCxnSpPr>
            <a:cxnSpLocks noChangeShapeType="1"/>
            <a:stCxn id="37891" idx="2"/>
            <a:endCxn id="37892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7894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cxnSp>
        <p:nvCxnSpPr>
          <p:cNvPr id="37895" name="Straight Connector 14"/>
          <p:cNvCxnSpPr>
            <a:cxnSpLocks noChangeShapeType="1"/>
            <a:stCxn id="37892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6" name="Straight Connector 17"/>
          <p:cNvCxnSpPr>
            <a:cxnSpLocks noChangeShapeType="1"/>
            <a:stCxn id="37892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377727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(fragment):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 NP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   kid | dog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likes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9777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8917" name="Straight Connector 9"/>
          <p:cNvCxnSpPr>
            <a:cxnSpLocks noChangeShapeType="1"/>
            <a:stCxn id="38915" idx="2"/>
            <a:endCxn id="3891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8918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38919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8920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1" name="Straight Connector 14"/>
          <p:cNvCxnSpPr>
            <a:cxnSpLocks noChangeShapeType="1"/>
            <a:stCxn id="38916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2" name="Straight Connector 17"/>
          <p:cNvCxnSpPr>
            <a:cxnSpLocks noChangeShapeType="1"/>
            <a:stCxn id="38916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7010109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9941" name="Straight Connector 9"/>
          <p:cNvCxnSpPr>
            <a:cxnSpLocks noChangeShapeType="1"/>
            <a:stCxn id="39939" idx="2"/>
            <a:endCxn id="3994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2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39943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9944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5" name="Straight Connector 14"/>
          <p:cNvCxnSpPr>
            <a:cxnSpLocks noChangeShapeType="1"/>
            <a:stCxn id="39940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6" name="Straight Connector 17"/>
          <p:cNvCxnSpPr>
            <a:cxnSpLocks noChangeShapeType="1"/>
            <a:stCxn id="39940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7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136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39948" name="Straight Connector 13"/>
          <p:cNvCxnSpPr>
            <a:cxnSpLocks noChangeShapeType="1"/>
            <a:endCxn id="39947" idx="0"/>
          </p:cNvCxnSpPr>
          <p:nvPr/>
        </p:nvCxnSpPr>
        <p:spPr bwMode="auto">
          <a:xfrm rot="16200000" flipH="1">
            <a:off x="4525962" y="3729038"/>
            <a:ext cx="49212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3986906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0965" name="Straight Connector 9"/>
          <p:cNvCxnSpPr>
            <a:cxnSpLocks noChangeShapeType="1"/>
            <a:stCxn id="40963" idx="2"/>
            <a:endCxn id="4096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0966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0967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0968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69" name="Straight Connector 14"/>
          <p:cNvCxnSpPr>
            <a:cxnSpLocks noChangeShapeType="1"/>
            <a:stCxn id="40964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0" name="Straight Connector 17"/>
          <p:cNvCxnSpPr>
            <a:cxnSpLocks noChangeShapeType="1"/>
            <a:stCxn id="40964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0971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136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40972" name="Straight Connector 13"/>
          <p:cNvCxnSpPr>
            <a:cxnSpLocks noChangeShapeType="1"/>
            <a:endCxn id="40971" idx="0"/>
          </p:cNvCxnSpPr>
          <p:nvPr/>
        </p:nvCxnSpPr>
        <p:spPr bwMode="auto">
          <a:xfrm rot="16200000" flipH="1">
            <a:off x="4525962" y="3729038"/>
            <a:ext cx="49212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692650" y="4500563"/>
            <a:ext cx="625475" cy="1025525"/>
            <a:chOff x="4692315" y="4499810"/>
            <a:chExt cx="625492" cy="1025753"/>
          </a:xfrm>
        </p:grpSpPr>
        <p:sp>
          <p:nvSpPr>
            <p:cNvPr id="40974" name="TextBox 24"/>
            <p:cNvSpPr txBox="1">
              <a:spLocks noChangeArrowheads="1"/>
            </p:cNvSpPr>
            <p:nvPr/>
          </p:nvSpPr>
          <p:spPr bwMode="auto">
            <a:xfrm>
              <a:off x="4788568" y="449981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40975" name="Straight Connector 25"/>
            <p:cNvCxnSpPr>
              <a:cxnSpLocks noChangeShapeType="1"/>
              <a:stCxn id="40974" idx="0"/>
            </p:cNvCxnSpPr>
            <p:nvPr/>
          </p:nvCxnSpPr>
          <p:spPr bwMode="auto">
            <a:xfrm rot="-5400000" flipH="1" flipV="1">
              <a:off x="4704337" y="481264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0976" name="TextBox 26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625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that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01901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198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198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1989" name="Straight Connector 9"/>
          <p:cNvCxnSpPr>
            <a:cxnSpLocks noChangeShapeType="1"/>
            <a:stCxn id="41987" idx="2"/>
            <a:endCxn id="4198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0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1991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1992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3" name="Straight Connector 14"/>
          <p:cNvCxnSpPr>
            <a:cxnSpLocks noChangeShapeType="1"/>
            <a:stCxn id="41988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4" name="Straight Connector 17"/>
          <p:cNvCxnSpPr>
            <a:cxnSpLocks noChangeShapeType="1"/>
            <a:stCxn id="41988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5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54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41996" name="Straight Connector 13"/>
          <p:cNvCxnSpPr>
            <a:cxnSpLocks noChangeShapeType="1"/>
            <a:endCxn id="41995" idx="0"/>
          </p:cNvCxnSpPr>
          <p:nvPr/>
        </p:nvCxnSpPr>
        <p:spPr bwMode="auto">
          <a:xfrm>
            <a:off x="4584700" y="3670300"/>
            <a:ext cx="581025" cy="49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3999428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301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3013" name="Straight Connector 9"/>
          <p:cNvCxnSpPr>
            <a:cxnSpLocks noChangeShapeType="1"/>
            <a:stCxn id="43011" idx="2"/>
            <a:endCxn id="43012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4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3015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3016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17" name="Straight Connector 14"/>
          <p:cNvCxnSpPr>
            <a:cxnSpLocks noChangeShapeType="1"/>
            <a:stCxn id="43012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18" name="Straight Connector 17"/>
          <p:cNvCxnSpPr>
            <a:cxnSpLocks noChangeShapeType="1"/>
            <a:stCxn id="43012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9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54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43020" name="Straight Connector 13"/>
          <p:cNvCxnSpPr>
            <a:cxnSpLocks noChangeShapeType="1"/>
            <a:endCxn id="43019" idx="0"/>
          </p:cNvCxnSpPr>
          <p:nvPr/>
        </p:nvCxnSpPr>
        <p:spPr bwMode="auto">
          <a:xfrm>
            <a:off x="4584700" y="3670300"/>
            <a:ext cx="581025" cy="49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692650" y="4500563"/>
            <a:ext cx="625475" cy="1025525"/>
            <a:chOff x="4692315" y="4499810"/>
            <a:chExt cx="625492" cy="1025753"/>
          </a:xfrm>
        </p:grpSpPr>
        <p:sp>
          <p:nvSpPr>
            <p:cNvPr id="43022" name="TextBox 16"/>
            <p:cNvSpPr txBox="1">
              <a:spLocks noChangeArrowheads="1"/>
            </p:cNvSpPr>
            <p:nvPr/>
          </p:nvSpPr>
          <p:spPr bwMode="auto">
            <a:xfrm>
              <a:off x="4788568" y="449981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43023" name="Straight Connector 18"/>
            <p:cNvCxnSpPr>
              <a:cxnSpLocks noChangeShapeType="1"/>
              <a:stCxn id="43022" idx="0"/>
            </p:cNvCxnSpPr>
            <p:nvPr/>
          </p:nvCxnSpPr>
          <p:spPr bwMode="auto">
            <a:xfrm rot="-5400000" flipH="1" flipV="1">
              <a:off x="4704337" y="481264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3024" name="TextBox 20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625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that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75173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403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4037" name="Straight Connector 9"/>
          <p:cNvCxnSpPr>
            <a:cxnSpLocks noChangeShapeType="1"/>
            <a:stCxn id="44035" idx="2"/>
            <a:endCxn id="4403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4038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4039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4040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1" name="Straight Connector 14"/>
          <p:cNvCxnSpPr>
            <a:cxnSpLocks noChangeShapeType="1"/>
            <a:stCxn id="44036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2" name="Straight Connector 17"/>
          <p:cNvCxnSpPr>
            <a:cxnSpLocks noChangeShapeType="1"/>
            <a:stCxn id="44036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4043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4044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5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9123145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505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5061" name="Straight Connector 9"/>
          <p:cNvCxnSpPr>
            <a:cxnSpLocks noChangeShapeType="1"/>
            <a:stCxn id="45059" idx="2"/>
            <a:endCxn id="4506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2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5063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5064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5" name="Straight Connector 14"/>
          <p:cNvCxnSpPr>
            <a:cxnSpLocks noChangeShapeType="1"/>
            <a:stCxn id="45060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6" name="Straight Connector 17"/>
          <p:cNvCxnSpPr>
            <a:cxnSpLocks noChangeShapeType="1"/>
            <a:stCxn id="45060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7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5068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9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70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5071" name="Straight Connector 20"/>
          <p:cNvCxnSpPr>
            <a:cxnSpLocks noChangeShapeType="1"/>
            <a:endCxn id="45070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7967455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608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608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6085" name="Straight Connector 9"/>
          <p:cNvCxnSpPr>
            <a:cxnSpLocks noChangeShapeType="1"/>
            <a:stCxn id="46083" idx="2"/>
            <a:endCxn id="4608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86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6087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6088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89" name="Straight Connector 14"/>
          <p:cNvCxnSpPr>
            <a:cxnSpLocks noChangeShapeType="1"/>
            <a:stCxn id="46084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0" name="Straight Connector 17"/>
          <p:cNvCxnSpPr>
            <a:cxnSpLocks noChangeShapeType="1"/>
            <a:stCxn id="46084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1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6092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3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4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6095" name="Straight Connector 20"/>
          <p:cNvCxnSpPr>
            <a:cxnSpLocks noChangeShapeType="1"/>
            <a:endCxn id="46094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6" name="TextBox 16"/>
          <p:cNvSpPr txBox="1">
            <a:spLocks noChangeArrowheads="1"/>
          </p:cNvSpPr>
          <p:nvPr/>
        </p:nvSpPr>
        <p:spPr bwMode="auto">
          <a:xfrm>
            <a:off x="5173663" y="5041900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6097" name="Straight Connector 23"/>
          <p:cNvCxnSpPr>
            <a:cxnSpLocks noChangeShapeType="1"/>
          </p:cNvCxnSpPr>
          <p:nvPr/>
        </p:nvCxnSpPr>
        <p:spPr bwMode="auto">
          <a:xfrm rot="5400000">
            <a:off x="5137150" y="4787901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6279648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710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7109" name="Straight Connector 9"/>
          <p:cNvCxnSpPr>
            <a:cxnSpLocks noChangeShapeType="1"/>
            <a:stCxn id="47107" idx="2"/>
            <a:endCxn id="4710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0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7111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7112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3" name="Straight Connector 14"/>
          <p:cNvCxnSpPr>
            <a:cxnSpLocks noChangeShapeType="1"/>
            <a:stCxn id="47108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4" name="Straight Connector 17"/>
          <p:cNvCxnSpPr>
            <a:cxnSpLocks noChangeShapeType="1"/>
            <a:stCxn id="47108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5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7116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7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8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7119" name="Straight Connector 20"/>
          <p:cNvCxnSpPr>
            <a:cxnSpLocks noChangeShapeType="1"/>
            <a:endCxn id="47118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0" name="TextBox 16"/>
          <p:cNvSpPr txBox="1">
            <a:spLocks noChangeArrowheads="1"/>
          </p:cNvSpPr>
          <p:nvPr/>
        </p:nvSpPr>
        <p:spPr bwMode="auto">
          <a:xfrm>
            <a:off x="5173663" y="5041900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7121" name="Straight Connector 23"/>
          <p:cNvCxnSpPr>
            <a:cxnSpLocks noChangeShapeType="1"/>
          </p:cNvCxnSpPr>
          <p:nvPr/>
        </p:nvCxnSpPr>
        <p:spPr bwMode="auto">
          <a:xfrm rot="5400000">
            <a:off x="5137150" y="4787901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2" name="TextBox 22"/>
          <p:cNvSpPr txBox="1">
            <a:spLocks noChangeArrowheads="1"/>
          </p:cNvSpPr>
          <p:nvPr/>
        </p:nvSpPr>
        <p:spPr bwMode="auto">
          <a:xfrm>
            <a:off x="5160963" y="5907088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cxnSp>
        <p:nvCxnSpPr>
          <p:cNvPr id="47123" name="Straight Connector 25"/>
          <p:cNvCxnSpPr>
            <a:cxnSpLocks noChangeShapeType="1"/>
            <a:stCxn id="47120" idx="2"/>
            <a:endCxn id="47122" idx="0"/>
          </p:cNvCxnSpPr>
          <p:nvPr/>
        </p:nvCxnSpPr>
        <p:spPr bwMode="auto">
          <a:xfrm rot="5400000">
            <a:off x="5322888" y="5664200"/>
            <a:ext cx="465138" cy="20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647153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</p:spTree>
    <p:extLst>
      <p:ext uri="{BB962C8B-B14F-4D97-AF65-F5344CB8AC3E}">
        <p14:creationId xmlns:p14="http://schemas.microsoft.com/office/powerpoint/2010/main" val="1854570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of CFGs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24000"/>
            <a:ext cx="8475535" cy="17526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dirty="0"/>
              <a:t>String rewriting system: we derive a string 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Derivation history shows the constituent tree: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90513" y="4660106"/>
            <a:ext cx="28336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kid likes a dog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181600" y="4247357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4724400" y="4247357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181600" y="5296694"/>
            <a:ext cx="6799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/>
              <a:t>kid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7244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267200" y="5296694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the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096000" y="5296694"/>
            <a:ext cx="969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likes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5105400" y="3496469"/>
            <a:ext cx="111760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6223000" y="3496469"/>
            <a:ext cx="990600" cy="40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267200" y="4534694"/>
            <a:ext cx="820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DetP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930775" y="3879057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7924800" y="5090319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H="1">
            <a:off x="7467600" y="5090319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8001000" y="6134894"/>
            <a:ext cx="8418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dog</a:t>
            </a:r>
            <a:endParaRPr lang="en-US" sz="3200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7467600" y="5890419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269163" y="6147594"/>
            <a:ext cx="396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a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7620000" y="4722019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056438" y="5482432"/>
            <a:ext cx="820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DetP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5994400" y="3086894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908800" y="3904457"/>
            <a:ext cx="534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>
            <a:off x="6527800" y="4255294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7213600" y="4255294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56388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410200" y="461089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8305800" y="5906294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8153400" y="544909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6324600" y="4687094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</a:t>
            </a:r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64770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69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4915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9158" name="Straight Connector 7"/>
          <p:cNvCxnSpPr>
            <a:cxnSpLocks noChangeShapeType="1"/>
            <a:stCxn id="49157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7166098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018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018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0182" name="Straight Connector 7"/>
          <p:cNvCxnSpPr>
            <a:cxnSpLocks noChangeShapeType="1"/>
            <a:stCxn id="50181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183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018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</p:spTree>
    <p:extLst>
      <p:ext uri="{BB962C8B-B14F-4D97-AF65-F5344CB8AC3E}">
        <p14:creationId xmlns:p14="http://schemas.microsoft.com/office/powerpoint/2010/main" val="4228245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120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1206" name="Straight Connector 7"/>
          <p:cNvCxnSpPr>
            <a:cxnSpLocks noChangeShapeType="1"/>
            <a:stCxn id="51205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07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1208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2171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Noun</a:t>
            </a:r>
          </a:p>
        </p:txBody>
      </p:sp>
      <p:sp>
        <p:nvSpPr>
          <p:cNvPr id="51209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1210" name="Straight Connector 11"/>
          <p:cNvCxnSpPr>
            <a:cxnSpLocks noChangeShapeType="1"/>
            <a:stCxn id="51209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11" name="Straight Connector 14"/>
          <p:cNvCxnSpPr>
            <a:cxnSpLocks noChangeShapeType="1"/>
            <a:stCxn id="51209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1476860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222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222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2230" name="Straight Connector 7"/>
          <p:cNvCxnSpPr>
            <a:cxnSpLocks noChangeShapeType="1"/>
            <a:stCxn id="52229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1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2232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2171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Noun</a:t>
            </a:r>
          </a:p>
        </p:txBody>
      </p:sp>
      <p:sp>
        <p:nvSpPr>
          <p:cNvPr id="52233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2234" name="Straight Connector 11"/>
          <p:cNvCxnSpPr>
            <a:cxnSpLocks noChangeShapeType="1"/>
            <a:stCxn id="52233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5" name="Straight Connector 14"/>
          <p:cNvCxnSpPr>
            <a:cxnSpLocks noChangeShapeType="1"/>
            <a:stCxn id="52233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391025" y="4006850"/>
            <a:ext cx="481013" cy="1347788"/>
            <a:chOff x="3152274" y="4415590"/>
            <a:chExt cx="481222" cy="637674"/>
          </a:xfrm>
        </p:grpSpPr>
        <p:sp>
          <p:nvSpPr>
            <p:cNvPr id="52237" name="TextBox 15"/>
            <p:cNvSpPr txBox="1">
              <a:spLocks noChangeArrowheads="1"/>
            </p:cNvSpPr>
            <p:nvPr/>
          </p:nvSpPr>
          <p:spPr bwMode="auto">
            <a:xfrm>
              <a:off x="3152274" y="441559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52238" name="Straight Connector 16"/>
            <p:cNvCxnSpPr>
              <a:cxnSpLocks noChangeShapeType="1"/>
              <a:stCxn id="52237" idx="0"/>
            </p:cNvCxnSpPr>
            <p:nvPr/>
          </p:nvCxnSpPr>
          <p:spPr bwMode="auto">
            <a:xfrm rot="-5400000" flipH="1" flipV="1">
              <a:off x="3068043" y="472842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</p:spTree>
    <p:extLst>
      <p:ext uri="{BB962C8B-B14F-4D97-AF65-F5344CB8AC3E}">
        <p14:creationId xmlns:p14="http://schemas.microsoft.com/office/powerpoint/2010/main" val="212016479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19661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19661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196614" name="Straight Connector 7"/>
          <p:cNvCxnSpPr>
            <a:cxnSpLocks noChangeShapeType="1"/>
            <a:stCxn id="196613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6615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6616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196617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196618" name="Straight Connector 11"/>
          <p:cNvCxnSpPr>
            <a:cxnSpLocks noChangeShapeType="1"/>
            <a:stCxn id="196617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6619" name="Straight Connector 14"/>
          <p:cNvCxnSpPr>
            <a:cxnSpLocks noChangeShapeType="1"/>
            <a:stCxn id="196617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90399258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19866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19866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198662" name="Straight Connector 7"/>
          <p:cNvCxnSpPr>
            <a:cxnSpLocks noChangeShapeType="1"/>
            <a:stCxn id="198661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866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8670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198671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8672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198673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198674" name="Straight Connector 11"/>
          <p:cNvCxnSpPr>
            <a:cxnSpLocks noChangeShapeType="1"/>
            <a:stCxn id="198673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8675" name="Straight Connector 14"/>
          <p:cNvCxnSpPr>
            <a:cxnSpLocks noChangeShapeType="1"/>
            <a:stCxn id="198673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1937443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070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20070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0710" name="Straight Connector 7"/>
          <p:cNvCxnSpPr>
            <a:cxnSpLocks noChangeShapeType="1"/>
            <a:stCxn id="200709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15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18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0719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20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0721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0722" name="Straight Connector 21"/>
          <p:cNvCxnSpPr>
            <a:cxnSpLocks noChangeShapeType="1"/>
            <a:stCxn id="200720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23" name="Straight Connector 23"/>
          <p:cNvCxnSpPr>
            <a:cxnSpLocks noChangeShapeType="1"/>
            <a:stCxn id="200720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2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0725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0726" name="Straight Connector 11"/>
          <p:cNvCxnSpPr>
            <a:cxnSpLocks noChangeShapeType="1"/>
            <a:stCxn id="200725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27" name="Straight Connector 14"/>
          <p:cNvCxnSpPr>
            <a:cxnSpLocks noChangeShapeType="1"/>
            <a:stCxn id="200725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706292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275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275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2758" name="Straight Connector 7"/>
          <p:cNvCxnSpPr>
            <a:cxnSpLocks noChangeShapeType="1"/>
            <a:stCxn id="202757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63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6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276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6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276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2770" name="Straight Connector 21"/>
          <p:cNvCxnSpPr>
            <a:cxnSpLocks noChangeShapeType="1"/>
            <a:stCxn id="20276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71" name="Straight Connector 23"/>
          <p:cNvCxnSpPr>
            <a:cxnSpLocks noChangeShapeType="1"/>
            <a:stCxn id="20276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72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277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277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75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2776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2777" name="Straight Connector 11"/>
          <p:cNvCxnSpPr>
            <a:cxnSpLocks noChangeShapeType="1"/>
            <a:stCxn id="202776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78" name="Straight Connector 14"/>
          <p:cNvCxnSpPr>
            <a:cxnSpLocks noChangeShapeType="1"/>
            <a:stCxn id="202776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6240032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480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480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4806" name="Straight Connector 7"/>
          <p:cNvCxnSpPr>
            <a:cxnSpLocks noChangeShapeType="1"/>
            <a:stCxn id="204805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1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1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4815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16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4817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4818" name="Straight Connector 21"/>
          <p:cNvCxnSpPr>
            <a:cxnSpLocks noChangeShapeType="1"/>
            <a:stCxn id="204816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19" name="Straight Connector 23"/>
          <p:cNvCxnSpPr>
            <a:cxnSpLocks noChangeShapeType="1"/>
            <a:stCxn id="204816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20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4821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4822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23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2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4825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4826" name="Straight Connector 11"/>
          <p:cNvCxnSpPr>
            <a:cxnSpLocks noChangeShapeType="1"/>
            <a:stCxn id="204825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27" name="Straight Connector 14"/>
          <p:cNvCxnSpPr>
            <a:cxnSpLocks noChangeShapeType="1"/>
            <a:stCxn id="204825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142458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685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685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6854" name="Straight Connector 7"/>
          <p:cNvCxnSpPr>
            <a:cxnSpLocks noChangeShapeType="1"/>
            <a:stCxn id="206853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59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686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686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6866" name="Straight Connector 21"/>
          <p:cNvCxnSpPr>
            <a:cxnSpLocks noChangeShapeType="1"/>
            <a:stCxn id="20686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67" name="Straight Connector 23"/>
          <p:cNvCxnSpPr>
            <a:cxnSpLocks noChangeShapeType="1"/>
            <a:stCxn id="20686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686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687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72" name="TextBox 24"/>
          <p:cNvSpPr txBox="1">
            <a:spLocks noChangeArrowheads="1"/>
          </p:cNvSpPr>
          <p:nvPr/>
        </p:nvSpPr>
        <p:spPr bwMode="auto">
          <a:xfrm>
            <a:off x="5727700" y="3476625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06873" name="TextBox 27"/>
          <p:cNvSpPr txBox="1">
            <a:spLocks noChangeArrowheads="1"/>
          </p:cNvSpPr>
          <p:nvPr/>
        </p:nvSpPr>
        <p:spPr bwMode="auto">
          <a:xfrm>
            <a:off x="6569075" y="4151313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06874" name="Straight Connector 29"/>
          <p:cNvCxnSpPr>
            <a:cxnSpLocks noChangeShapeType="1"/>
            <a:stCxn id="206872" idx="2"/>
            <a:endCxn id="206864" idx="0"/>
          </p:cNvCxnSpPr>
          <p:nvPr/>
        </p:nvCxnSpPr>
        <p:spPr bwMode="auto">
          <a:xfrm rot="5400000">
            <a:off x="5491163" y="3702050"/>
            <a:ext cx="225425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5" name="Straight Connector 31"/>
          <p:cNvCxnSpPr>
            <a:cxnSpLocks noChangeShapeType="1"/>
            <a:stCxn id="206872" idx="2"/>
            <a:endCxn id="206873" idx="0"/>
          </p:cNvCxnSpPr>
          <p:nvPr/>
        </p:nvCxnSpPr>
        <p:spPr bwMode="auto">
          <a:xfrm rot="16200000" flipH="1">
            <a:off x="6224588" y="3543300"/>
            <a:ext cx="274638" cy="941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76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6877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6878" name="Straight Connector 11"/>
          <p:cNvCxnSpPr>
            <a:cxnSpLocks noChangeShapeType="1"/>
            <a:stCxn id="206877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9" name="Straight Connector 14"/>
          <p:cNvCxnSpPr>
            <a:cxnSpLocks noChangeShapeType="1"/>
            <a:stCxn id="206877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52251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ambiguity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 -&gt; NP  VP</a:t>
            </a:r>
          </a:p>
          <a:p>
            <a:r>
              <a:rPr lang="en-US" sz="1400" dirty="0"/>
              <a:t>NP -&gt; PRP</a:t>
            </a:r>
          </a:p>
          <a:p>
            <a:r>
              <a:rPr lang="en-US" sz="1400" dirty="0"/>
              <a:t>NP -&gt; N PP</a:t>
            </a:r>
          </a:p>
          <a:p>
            <a:r>
              <a:rPr lang="en-US" sz="1400" dirty="0"/>
              <a:t>NP -&gt; N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 PP</a:t>
            </a:r>
          </a:p>
          <a:p>
            <a:r>
              <a:rPr lang="en-US" sz="1400" dirty="0"/>
              <a:t>PP -&gt; IN N</a:t>
            </a:r>
          </a:p>
          <a:p>
            <a:r>
              <a:rPr lang="en-US" sz="1400" dirty="0"/>
              <a:t>PRP -&gt; I</a:t>
            </a:r>
          </a:p>
          <a:p>
            <a:r>
              <a:rPr lang="en-US" sz="1400" dirty="0"/>
              <a:t>V -&gt; eat</a:t>
            </a:r>
          </a:p>
          <a:p>
            <a:r>
              <a:rPr lang="en-US" sz="1400" dirty="0"/>
              <a:t>N -&gt; sushi</a:t>
            </a:r>
          </a:p>
          <a:p>
            <a:r>
              <a:rPr lang="en-US" sz="1400" dirty="0"/>
              <a:t>N -&gt; tuna</a:t>
            </a:r>
          </a:p>
          <a:p>
            <a:r>
              <a:rPr lang="en-US" sz="1400" dirty="0"/>
              <a:t>IN -&gt; with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450974" y="6182380"/>
            <a:ext cx="7159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decide between these?</a:t>
            </a:r>
          </a:p>
        </p:txBody>
      </p:sp>
    </p:spTree>
    <p:extLst>
      <p:ext uri="{BB962C8B-B14F-4D97-AF65-F5344CB8AC3E}">
        <p14:creationId xmlns:p14="http://schemas.microsoft.com/office/powerpoint/2010/main" val="396138784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890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890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8902" name="Straight Connector 7"/>
          <p:cNvCxnSpPr>
            <a:cxnSpLocks noChangeShapeType="1"/>
            <a:stCxn id="208901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0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0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8911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2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8913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8914" name="Straight Connector 21"/>
          <p:cNvCxnSpPr>
            <a:cxnSpLocks noChangeShapeType="1"/>
            <a:stCxn id="208912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15" name="Straight Connector 23"/>
          <p:cNvCxnSpPr>
            <a:cxnSpLocks noChangeShapeType="1"/>
            <a:stCxn id="208912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6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8917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8918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19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20" name="TextBox 24"/>
          <p:cNvSpPr txBox="1">
            <a:spLocks noChangeArrowheads="1"/>
          </p:cNvSpPr>
          <p:nvPr/>
        </p:nvSpPr>
        <p:spPr bwMode="auto">
          <a:xfrm>
            <a:off x="5727700" y="3476625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08921" name="TextBox 27"/>
          <p:cNvSpPr txBox="1">
            <a:spLocks noChangeArrowheads="1"/>
          </p:cNvSpPr>
          <p:nvPr/>
        </p:nvSpPr>
        <p:spPr bwMode="auto">
          <a:xfrm>
            <a:off x="6569075" y="4151313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08922" name="Straight Connector 29"/>
          <p:cNvCxnSpPr>
            <a:cxnSpLocks noChangeShapeType="1"/>
            <a:stCxn id="208920" idx="2"/>
            <a:endCxn id="208912" idx="0"/>
          </p:cNvCxnSpPr>
          <p:nvPr/>
        </p:nvCxnSpPr>
        <p:spPr bwMode="auto">
          <a:xfrm rot="5400000">
            <a:off x="5491163" y="3702050"/>
            <a:ext cx="225425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23" name="Straight Connector 31"/>
          <p:cNvCxnSpPr>
            <a:cxnSpLocks noChangeShapeType="1"/>
            <a:stCxn id="208920" idx="2"/>
            <a:endCxn id="208921" idx="0"/>
          </p:cNvCxnSpPr>
          <p:nvPr/>
        </p:nvCxnSpPr>
        <p:spPr bwMode="auto">
          <a:xfrm rot="16200000" flipH="1">
            <a:off x="6224588" y="3543300"/>
            <a:ext cx="274638" cy="941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6592888" y="4440238"/>
            <a:ext cx="565150" cy="709612"/>
            <a:chOff x="4692315" y="5125453"/>
            <a:chExt cx="565444" cy="709864"/>
          </a:xfrm>
        </p:grpSpPr>
        <p:sp>
          <p:nvSpPr>
            <p:cNvPr id="208925" name="TextBox 30"/>
            <p:cNvSpPr txBox="1">
              <a:spLocks noChangeArrowheads="1"/>
            </p:cNvSpPr>
            <p:nvPr/>
          </p:nvSpPr>
          <p:spPr bwMode="auto">
            <a:xfrm>
              <a:off x="4776537" y="52096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208926" name="Straight Connector 32"/>
            <p:cNvCxnSpPr>
              <a:cxnSpLocks noChangeShapeType="1"/>
            </p:cNvCxnSpPr>
            <p:nvPr/>
          </p:nvCxnSpPr>
          <p:spPr bwMode="auto">
            <a:xfrm rot="-5400000" flipH="1" flipV="1">
              <a:off x="4692305" y="5510474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8927" name="TextBox 33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8928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8929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8930" name="Straight Connector 11"/>
          <p:cNvCxnSpPr>
            <a:cxnSpLocks noChangeShapeType="1"/>
            <a:stCxn id="208929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31" name="Straight Connector 14"/>
          <p:cNvCxnSpPr>
            <a:cxnSpLocks noChangeShapeType="1"/>
            <a:stCxn id="208929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00757562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094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1094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10950" name="Straight Connector 7"/>
          <p:cNvCxnSpPr>
            <a:cxnSpLocks noChangeShapeType="1"/>
            <a:stCxn id="210949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5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1095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095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0956" name="Straight Connector 21"/>
          <p:cNvCxnSpPr>
            <a:cxnSpLocks noChangeShapeType="1"/>
            <a:stCxn id="21095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57" name="Straight Connector 23"/>
          <p:cNvCxnSpPr>
            <a:cxnSpLocks noChangeShapeType="1"/>
            <a:stCxn id="21095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095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096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6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70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10971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0972" name="Straight Connector 11"/>
          <p:cNvCxnSpPr>
            <a:cxnSpLocks noChangeShapeType="1"/>
            <a:stCxn id="210971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73" name="Straight Connector 14"/>
          <p:cNvCxnSpPr>
            <a:cxnSpLocks noChangeShapeType="1"/>
            <a:stCxn id="210971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74" name="Line 30"/>
          <p:cNvSpPr>
            <a:spLocks noChangeShapeType="1"/>
          </p:cNvSpPr>
          <p:nvPr/>
        </p:nvSpPr>
        <p:spPr bwMode="auto">
          <a:xfrm flipH="1">
            <a:off x="4559300" y="3962400"/>
            <a:ext cx="146050" cy="706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0975" name="Line 31"/>
          <p:cNvSpPr>
            <a:spLocks noChangeShapeType="1"/>
          </p:cNvSpPr>
          <p:nvPr/>
        </p:nvSpPr>
        <p:spPr bwMode="auto">
          <a:xfrm>
            <a:off x="4767263" y="3962400"/>
            <a:ext cx="487362" cy="2190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0977" name="TextBox 30"/>
          <p:cNvSpPr txBox="1">
            <a:spLocks noChangeArrowheads="1"/>
          </p:cNvSpPr>
          <p:nvPr/>
        </p:nvSpPr>
        <p:spPr bwMode="auto">
          <a:xfrm>
            <a:off x="4579938" y="3683000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sp>
        <p:nvSpPr>
          <p:cNvPr id="210979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2265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325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617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</a:t>
            </a:r>
          </a:p>
        </p:txBody>
      </p:sp>
      <p:sp>
        <p:nvSpPr>
          <p:cNvPr id="5325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3254" name="Straight Connector 7"/>
          <p:cNvCxnSpPr>
            <a:cxnSpLocks noChangeShapeType="1"/>
            <a:stCxn id="53253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5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5325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5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325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3260" name="Straight Connector 21"/>
          <p:cNvCxnSpPr>
            <a:cxnSpLocks noChangeShapeType="1"/>
            <a:stCxn id="5325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3261" name="Straight Connector 23"/>
          <p:cNvCxnSpPr>
            <a:cxnSpLocks noChangeShapeType="1"/>
            <a:stCxn id="5325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62" name="TextBox 20"/>
          <p:cNvSpPr txBox="1">
            <a:spLocks noChangeArrowheads="1"/>
          </p:cNvSpPr>
          <p:nvPr/>
        </p:nvSpPr>
        <p:spPr bwMode="auto">
          <a:xfrm>
            <a:off x="5826126" y="5991225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326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326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3265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66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767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427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27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</a:t>
            </a:r>
          </a:p>
        </p:txBody>
      </p:sp>
      <p:sp>
        <p:nvSpPr>
          <p:cNvPr id="5427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4278" name="Straight Connector 7"/>
          <p:cNvCxnSpPr>
            <a:cxnSpLocks noChangeShapeType="1"/>
            <a:stCxn id="54277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79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54280" name="Straight Connector 9"/>
          <p:cNvCxnSpPr>
            <a:cxnSpLocks noChangeShapeType="1"/>
            <a:stCxn id="54279" idx="2"/>
            <a:endCxn id="54277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5428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428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4286" name="Straight Connector 21"/>
          <p:cNvCxnSpPr>
            <a:cxnSpLocks noChangeShapeType="1"/>
            <a:stCxn id="5428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287" name="Straight Connector 23"/>
          <p:cNvCxnSpPr>
            <a:cxnSpLocks noChangeShapeType="1"/>
            <a:stCxn id="5428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428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429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29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92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228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530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9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</a:t>
            </a:r>
          </a:p>
        </p:txBody>
      </p:sp>
      <p:sp>
        <p:nvSpPr>
          <p:cNvPr id="5530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5302" name="Straight Connector 7"/>
          <p:cNvCxnSpPr>
            <a:cxnSpLocks noChangeShapeType="1"/>
            <a:stCxn id="55301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03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55304" name="Straight Connector 9"/>
          <p:cNvCxnSpPr>
            <a:cxnSpLocks noChangeShapeType="1"/>
            <a:stCxn id="55303" idx="2"/>
            <a:endCxn id="55301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05" name="TextBox 8"/>
          <p:cNvSpPr txBox="1">
            <a:spLocks noChangeArrowheads="1"/>
          </p:cNvSpPr>
          <p:nvPr/>
        </p:nvSpPr>
        <p:spPr bwMode="auto">
          <a:xfrm>
            <a:off x="3236913" y="306863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55306" name="Straight Connector 11"/>
          <p:cNvCxnSpPr>
            <a:cxnSpLocks noChangeShapeType="1"/>
            <a:stCxn id="55305" idx="2"/>
            <a:endCxn id="55303" idx="0"/>
          </p:cNvCxnSpPr>
          <p:nvPr/>
        </p:nvCxnSpPr>
        <p:spPr bwMode="auto">
          <a:xfrm rot="16200000" flipH="1">
            <a:off x="3199607" y="3669506"/>
            <a:ext cx="4048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0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1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1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531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5316" name="Straight Connector 21"/>
          <p:cNvCxnSpPr>
            <a:cxnSpLocks noChangeShapeType="1"/>
            <a:stCxn id="5531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17" name="Straight Connector 23"/>
          <p:cNvCxnSpPr>
            <a:cxnSpLocks noChangeShapeType="1"/>
            <a:stCxn id="5531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1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531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532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2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22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6698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sp>
        <p:nvSpPr>
          <p:cNvPr id="21299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2997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9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</a:t>
            </a:r>
          </a:p>
        </p:txBody>
      </p:sp>
      <p:sp>
        <p:nvSpPr>
          <p:cNvPr id="212998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212999" name="Straight Connector 7"/>
          <p:cNvCxnSpPr>
            <a:cxnSpLocks noChangeShapeType="1"/>
            <a:stCxn id="212998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0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3001" name="Straight Connector 9"/>
          <p:cNvCxnSpPr>
            <a:cxnSpLocks noChangeShapeType="1"/>
            <a:stCxn id="213000" idx="2"/>
            <a:endCxn id="212998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2" name="TextBox 8"/>
          <p:cNvSpPr txBox="1">
            <a:spLocks noChangeArrowheads="1"/>
          </p:cNvSpPr>
          <p:nvPr/>
        </p:nvSpPr>
        <p:spPr bwMode="auto">
          <a:xfrm>
            <a:off x="3236913" y="306863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213003" name="Straight Connector 11"/>
          <p:cNvCxnSpPr>
            <a:cxnSpLocks noChangeShapeType="1"/>
            <a:stCxn id="213002" idx="2"/>
            <a:endCxn id="213000" idx="0"/>
          </p:cNvCxnSpPr>
          <p:nvPr/>
        </p:nvCxnSpPr>
        <p:spPr bwMode="auto">
          <a:xfrm rot="16200000" flipH="1">
            <a:off x="3199607" y="3669506"/>
            <a:ext cx="4048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04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5" name="TextBox 15"/>
          <p:cNvSpPr txBox="1">
            <a:spLocks noChangeArrowheads="1"/>
          </p:cNvSpPr>
          <p:nvPr/>
        </p:nvSpPr>
        <p:spPr bwMode="auto">
          <a:xfrm>
            <a:off x="4243388" y="370681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cxnSp>
        <p:nvCxnSpPr>
          <p:cNvPr id="213006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7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3008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3009" name="Straight Connector 21"/>
          <p:cNvCxnSpPr>
            <a:cxnSpLocks noChangeShapeType="1"/>
            <a:stCxn id="213007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10" name="Straight Connector 23"/>
          <p:cNvCxnSpPr>
            <a:cxnSpLocks noChangeShapeType="1"/>
            <a:stCxn id="213007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11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3012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3013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14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15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3016" name="Line 24"/>
          <p:cNvSpPr>
            <a:spLocks noChangeShapeType="1"/>
          </p:cNvSpPr>
          <p:nvPr/>
        </p:nvSpPr>
        <p:spPr bwMode="auto">
          <a:xfrm flipH="1">
            <a:off x="4438650" y="4170363"/>
            <a:ext cx="47625" cy="292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3017" name="Line 25"/>
          <p:cNvSpPr>
            <a:spLocks noChangeShapeType="1"/>
          </p:cNvSpPr>
          <p:nvPr/>
        </p:nvSpPr>
        <p:spPr bwMode="auto">
          <a:xfrm>
            <a:off x="4608513" y="4121150"/>
            <a:ext cx="328612" cy="1333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6335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451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451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4518" name="Straight Connector 7"/>
          <p:cNvCxnSpPr>
            <a:cxnSpLocks noChangeShapeType="1"/>
            <a:stCxn id="64517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19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4520" name="Straight Connector 9"/>
          <p:cNvCxnSpPr>
            <a:cxnSpLocks noChangeShapeType="1"/>
            <a:stCxn id="64519" idx="2"/>
            <a:endCxn id="64517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1" name="TextBox 8"/>
          <p:cNvSpPr txBox="1">
            <a:spLocks noChangeArrowheads="1"/>
          </p:cNvSpPr>
          <p:nvPr/>
        </p:nvSpPr>
        <p:spPr bwMode="auto">
          <a:xfrm>
            <a:off x="3778250" y="3008313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4522" name="Straight Connector 11"/>
          <p:cNvCxnSpPr>
            <a:cxnSpLocks noChangeShapeType="1"/>
            <a:stCxn id="64521" idx="2"/>
            <a:endCxn id="64519" idx="0"/>
          </p:cNvCxnSpPr>
          <p:nvPr/>
        </p:nvCxnSpPr>
        <p:spPr bwMode="auto">
          <a:xfrm rot="5400000">
            <a:off x="3490119" y="3321844"/>
            <a:ext cx="465137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23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4" name="TextBox 14"/>
          <p:cNvSpPr txBox="1">
            <a:spLocks noChangeArrowheads="1"/>
          </p:cNvSpPr>
          <p:nvPr/>
        </p:nvSpPr>
        <p:spPr bwMode="auto">
          <a:xfrm>
            <a:off x="4211638" y="38735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PP</a:t>
            </a:r>
          </a:p>
        </p:txBody>
      </p:sp>
      <p:cxnSp>
        <p:nvCxnSpPr>
          <p:cNvPr id="64525" name="Straight Connector 16"/>
          <p:cNvCxnSpPr>
            <a:cxnSpLocks noChangeShapeType="1"/>
            <a:stCxn id="64521" idx="2"/>
            <a:endCxn id="64524" idx="0"/>
          </p:cNvCxnSpPr>
          <p:nvPr/>
        </p:nvCxnSpPr>
        <p:spPr bwMode="auto">
          <a:xfrm rot="16200000" flipH="1">
            <a:off x="4018756" y="3431382"/>
            <a:ext cx="465137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452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452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4530" name="Straight Connector 21"/>
          <p:cNvCxnSpPr>
            <a:cxnSpLocks noChangeShapeType="1"/>
            <a:stCxn id="6452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31" name="Straight Connector 23"/>
          <p:cNvCxnSpPr>
            <a:cxnSpLocks noChangeShapeType="1"/>
            <a:stCxn id="6452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32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453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453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35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37" name="TextBox 37"/>
          <p:cNvSpPr txBox="1">
            <a:spLocks noChangeArrowheads="1"/>
          </p:cNvSpPr>
          <p:nvPr/>
        </p:nvSpPr>
        <p:spPr bwMode="auto">
          <a:xfrm>
            <a:off x="4122738" y="4038600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8571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504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1504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215046" name="Straight Connector 7"/>
          <p:cNvCxnSpPr>
            <a:cxnSpLocks noChangeShapeType="1"/>
            <a:stCxn id="215045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47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5048" name="Straight Connector 9"/>
          <p:cNvCxnSpPr>
            <a:cxnSpLocks noChangeShapeType="1"/>
            <a:stCxn id="215047" idx="2"/>
            <a:endCxn id="215045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49" name="TextBox 8"/>
          <p:cNvSpPr txBox="1">
            <a:spLocks noChangeArrowheads="1"/>
          </p:cNvSpPr>
          <p:nvPr/>
        </p:nvSpPr>
        <p:spPr bwMode="auto">
          <a:xfrm>
            <a:off x="3778250" y="3008313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5050" name="Straight Connector 11"/>
          <p:cNvCxnSpPr>
            <a:cxnSpLocks noChangeShapeType="1"/>
            <a:stCxn id="215049" idx="2"/>
            <a:endCxn id="215047" idx="0"/>
          </p:cNvCxnSpPr>
          <p:nvPr/>
        </p:nvCxnSpPr>
        <p:spPr bwMode="auto">
          <a:xfrm rot="5400000">
            <a:off x="3490119" y="3321844"/>
            <a:ext cx="465137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5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2" name="TextBox 14"/>
          <p:cNvSpPr txBox="1">
            <a:spLocks noChangeArrowheads="1"/>
          </p:cNvSpPr>
          <p:nvPr/>
        </p:nvSpPr>
        <p:spPr bwMode="auto">
          <a:xfrm>
            <a:off x="4211638" y="38735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PP</a:t>
            </a:r>
          </a:p>
        </p:txBody>
      </p:sp>
      <p:cxnSp>
        <p:nvCxnSpPr>
          <p:cNvPr id="215053" name="Straight Connector 16"/>
          <p:cNvCxnSpPr>
            <a:cxnSpLocks noChangeShapeType="1"/>
            <a:stCxn id="215049" idx="2"/>
            <a:endCxn id="215052" idx="0"/>
          </p:cNvCxnSpPr>
          <p:nvPr/>
        </p:nvCxnSpPr>
        <p:spPr bwMode="auto">
          <a:xfrm rot="16200000" flipH="1">
            <a:off x="4018756" y="3431382"/>
            <a:ext cx="465137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15055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6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5057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5058" name="Straight Connector 21"/>
          <p:cNvCxnSpPr>
            <a:cxnSpLocks noChangeShapeType="1"/>
            <a:stCxn id="215056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59" name="Straight Connector 23"/>
          <p:cNvCxnSpPr>
            <a:cxnSpLocks noChangeShapeType="1"/>
            <a:stCxn id="215056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60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5061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5062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63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64" name="TextBox 35"/>
          <p:cNvSpPr txBox="1">
            <a:spLocks noChangeArrowheads="1"/>
          </p:cNvSpPr>
          <p:nvPr/>
        </p:nvSpPr>
        <p:spPr bwMode="auto">
          <a:xfrm>
            <a:off x="4206875" y="4051300"/>
            <a:ext cx="481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sp>
        <p:nvSpPr>
          <p:cNvPr id="215065" name="TextBox 37"/>
          <p:cNvSpPr txBox="1">
            <a:spLocks noChangeArrowheads="1"/>
          </p:cNvSpPr>
          <p:nvPr/>
        </p:nvSpPr>
        <p:spPr bwMode="auto">
          <a:xfrm>
            <a:off x="4122738" y="4038600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15066" name="Straight Connector 39"/>
          <p:cNvCxnSpPr>
            <a:cxnSpLocks noChangeShapeType="1"/>
            <a:endCxn id="215054" idx="0"/>
          </p:cNvCxnSpPr>
          <p:nvPr/>
        </p:nvCxnSpPr>
        <p:spPr bwMode="auto">
          <a:xfrm rot="16200000" flipH="1">
            <a:off x="4305300" y="4368800"/>
            <a:ext cx="554038" cy="206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15067" name="Straight Connector 41"/>
          <p:cNvCxnSpPr>
            <a:cxnSpLocks noChangeShapeType="1"/>
          </p:cNvCxnSpPr>
          <p:nvPr/>
        </p:nvCxnSpPr>
        <p:spPr bwMode="auto">
          <a:xfrm>
            <a:off x="4608513" y="4090988"/>
            <a:ext cx="517525" cy="120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02414954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554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554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5542" name="Straight Connector 7"/>
          <p:cNvCxnSpPr>
            <a:cxnSpLocks noChangeShapeType="1"/>
            <a:stCxn id="65541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3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5544" name="Straight Connector 9"/>
          <p:cNvCxnSpPr>
            <a:cxnSpLocks noChangeShapeType="1"/>
            <a:stCxn id="65543" idx="2"/>
            <a:endCxn id="65541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5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5546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7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5548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5549" name="Straight Connector 21"/>
          <p:cNvCxnSpPr>
            <a:cxnSpLocks noChangeShapeType="1"/>
            <a:stCxn id="65547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0" name="Straight Connector 23"/>
          <p:cNvCxnSpPr>
            <a:cxnSpLocks noChangeShapeType="1"/>
            <a:stCxn id="65547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1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5552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5553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4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5" name="Straight Connector 40"/>
          <p:cNvCxnSpPr>
            <a:cxnSpLocks noChangeShapeType="1"/>
            <a:stCxn id="65543" idx="2"/>
          </p:cNvCxnSpPr>
          <p:nvPr/>
        </p:nvCxnSpPr>
        <p:spPr bwMode="auto">
          <a:xfrm rot="16200000" flipH="1">
            <a:off x="3640138" y="3917950"/>
            <a:ext cx="309562" cy="782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6" name="TextBox 42"/>
          <p:cNvSpPr txBox="1">
            <a:spLocks noChangeArrowheads="1"/>
          </p:cNvSpPr>
          <p:nvPr/>
        </p:nvSpPr>
        <p:spPr bwMode="auto">
          <a:xfrm>
            <a:off x="3886200" y="4403725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</p:spTree>
    <p:extLst>
      <p:ext uri="{BB962C8B-B14F-4D97-AF65-F5344CB8AC3E}">
        <p14:creationId xmlns:p14="http://schemas.microsoft.com/office/powerpoint/2010/main" val="125077164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656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656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6566" name="Straight Connector 7"/>
          <p:cNvCxnSpPr>
            <a:cxnSpLocks noChangeShapeType="1"/>
            <a:stCxn id="66565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67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6568" name="Straight Connector 9"/>
          <p:cNvCxnSpPr>
            <a:cxnSpLocks noChangeShapeType="1"/>
            <a:stCxn id="66567" idx="2"/>
            <a:endCxn id="66565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69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6570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1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6572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6573" name="Straight Connector 21"/>
          <p:cNvCxnSpPr>
            <a:cxnSpLocks noChangeShapeType="1"/>
            <a:stCxn id="66571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4" name="Straight Connector 23"/>
          <p:cNvCxnSpPr>
            <a:cxnSpLocks noChangeShapeType="1"/>
            <a:stCxn id="66571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5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6576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6577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8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9" name="Straight Connector 40"/>
          <p:cNvCxnSpPr>
            <a:cxnSpLocks noChangeShapeType="1"/>
            <a:stCxn id="66567" idx="2"/>
            <a:endCxn id="66571" idx="1"/>
          </p:cNvCxnSpPr>
          <p:nvPr/>
        </p:nvCxnSpPr>
        <p:spPr bwMode="auto">
          <a:xfrm rot="16200000" flipH="1">
            <a:off x="4154488" y="3403600"/>
            <a:ext cx="147637" cy="1649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30582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charset="-127"/>
                <a:cs typeface="굴림" charset="-127"/>
              </a:rPr>
              <a:t>A Simple PCFG</a:t>
            </a:r>
          </a:p>
        </p:txBody>
      </p:sp>
      <p:graphicFrame>
        <p:nvGraphicFramePr>
          <p:cNvPr id="520217" name="Group 25"/>
          <p:cNvGraphicFramePr>
            <a:graphicFrameLocks noGrp="1"/>
          </p:cNvGraphicFramePr>
          <p:nvPr/>
        </p:nvGraphicFramePr>
        <p:xfrm>
          <a:off x="1052513" y="2986088"/>
          <a:ext cx="7704137" cy="2627313"/>
        </p:xfrm>
        <a:graphic>
          <a:graphicData uri="http://schemas.openxmlformats.org/drawingml/2006/table">
            <a:tbl>
              <a:tblPr/>
              <a:tblGrid>
                <a:gridCol w="385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 VP       1.0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V  NP         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VP  PP        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NP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with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1.0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NP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PP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astronomers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ears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 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stars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telescope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600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Probabilities!</a:t>
            </a:r>
          </a:p>
        </p:txBody>
      </p:sp>
      <p:sp>
        <p:nvSpPr>
          <p:cNvPr id="6" name="Rectangle 5"/>
          <p:cNvSpPr/>
          <p:nvPr/>
        </p:nvSpPr>
        <p:spPr>
          <a:xfrm>
            <a:off x="1052513" y="3429000"/>
            <a:ext cx="3214687" cy="685800"/>
          </a:xfrm>
          <a:prstGeom prst="rect">
            <a:avLst/>
          </a:prstGeom>
          <a:solidFill>
            <a:srgbClr val="FF0000">
              <a:alpha val="31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9783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758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758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7590" name="Straight Connector 7"/>
          <p:cNvCxnSpPr>
            <a:cxnSpLocks noChangeShapeType="1"/>
            <a:stCxn id="67589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1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7592" name="Straight Connector 9"/>
          <p:cNvCxnSpPr>
            <a:cxnSpLocks noChangeShapeType="1"/>
            <a:stCxn id="67591" idx="2"/>
            <a:endCxn id="67589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3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7594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5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7596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7597" name="Straight Connector 21"/>
          <p:cNvCxnSpPr>
            <a:cxnSpLocks noChangeShapeType="1"/>
            <a:stCxn id="67595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598" name="Straight Connector 23"/>
          <p:cNvCxnSpPr>
            <a:cxnSpLocks noChangeShapeType="1"/>
            <a:stCxn id="67595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9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7600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7601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2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3" name="Straight Connector 40"/>
          <p:cNvCxnSpPr>
            <a:cxnSpLocks noChangeShapeType="1"/>
            <a:stCxn id="67591" idx="2"/>
            <a:endCxn id="67595" idx="1"/>
          </p:cNvCxnSpPr>
          <p:nvPr/>
        </p:nvCxnSpPr>
        <p:spPr bwMode="auto">
          <a:xfrm rot="16200000" flipH="1">
            <a:off x="4154488" y="3403600"/>
            <a:ext cx="147637" cy="1649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604" name="TextBox 28"/>
          <p:cNvSpPr txBox="1">
            <a:spLocks noChangeArrowheads="1"/>
          </p:cNvSpPr>
          <p:nvPr/>
        </p:nvSpPr>
        <p:spPr bwMode="auto">
          <a:xfrm>
            <a:off x="3255963" y="2919413"/>
            <a:ext cx="328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67605" name="Straight Connector 35"/>
          <p:cNvCxnSpPr>
            <a:cxnSpLocks noChangeShapeType="1"/>
            <a:stCxn id="67604" idx="2"/>
            <a:endCxn id="67591" idx="0"/>
          </p:cNvCxnSpPr>
          <p:nvPr/>
        </p:nvCxnSpPr>
        <p:spPr bwMode="auto">
          <a:xfrm rot="5400000">
            <a:off x="3194050" y="3529013"/>
            <a:ext cx="434975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06947934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Pros/Cons?</a:t>
            </a:r>
          </a:p>
          <a:p>
            <a:pPr lvl="1"/>
            <a:r>
              <a:rPr lang="en-US" sz="2400" dirty="0"/>
              <a:t>Top-down:</a:t>
            </a:r>
          </a:p>
          <a:p>
            <a:pPr lvl="2"/>
            <a:r>
              <a:rPr lang="en-US" sz="2000" dirty="0"/>
              <a:t>Only examines parses that could be valid parses (i.e. with an S on top)</a:t>
            </a:r>
          </a:p>
          <a:p>
            <a:pPr lvl="2"/>
            <a:r>
              <a:rPr lang="en-US" sz="2000" dirty="0"/>
              <a:t>Doesn’t take into account the actual words!</a:t>
            </a:r>
          </a:p>
          <a:p>
            <a:pPr lvl="1"/>
            <a:r>
              <a:rPr lang="en-US" sz="2400" dirty="0"/>
              <a:t>Bottom-up:</a:t>
            </a:r>
          </a:p>
          <a:p>
            <a:pPr lvl="2"/>
            <a:r>
              <a:rPr lang="en-US" sz="2000" dirty="0"/>
              <a:t>Only examines structures that have the actual words as the leaves</a:t>
            </a:r>
          </a:p>
          <a:p>
            <a:pPr lvl="2"/>
            <a:r>
              <a:rPr lang="en-US" sz="2000" dirty="0"/>
              <a:t>Examines sub-parses that may NOT result in a valid parse!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45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parsing hard?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Actual grammars are large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Lots of ambiguity!</a:t>
            </a:r>
          </a:p>
          <a:p>
            <a:pPr lvl="1"/>
            <a:r>
              <a:rPr lang="en-US" dirty="0"/>
              <a:t>Most sentences have many parses</a:t>
            </a:r>
          </a:p>
          <a:p>
            <a:pPr lvl="1"/>
            <a:r>
              <a:rPr lang="en-US" dirty="0"/>
              <a:t>Some sentences have a lot of parses</a:t>
            </a:r>
          </a:p>
          <a:p>
            <a:pPr lvl="1"/>
            <a:r>
              <a:rPr lang="en-US" dirty="0"/>
              <a:t>Even for sentences that are not ambiguous, there is often ambiguity for </a:t>
            </a:r>
            <a:r>
              <a:rPr lang="en-US" dirty="0" err="1"/>
              <a:t>subtrees</a:t>
            </a:r>
            <a:r>
              <a:rPr lang="en-US" dirty="0"/>
              <a:t> (i.e. multiple ways to parse a phrase)</a:t>
            </a:r>
          </a:p>
        </p:txBody>
      </p:sp>
    </p:spTree>
    <p:extLst>
      <p:ext uri="{BB962C8B-B14F-4D97-AF65-F5344CB8AC3E}">
        <p14:creationId xmlns:p14="http://schemas.microsoft.com/office/powerpoint/2010/main" val="389458850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parsing hard?</a:t>
            </a:r>
          </a:p>
        </p:txBody>
      </p:sp>
      <p:sp>
        <p:nvSpPr>
          <p:cNvPr id="4" name="Text Box 152"/>
          <p:cNvSpPr txBox="1">
            <a:spLocks noChangeArrowheads="1"/>
          </p:cNvSpPr>
          <p:nvPr/>
        </p:nvSpPr>
        <p:spPr bwMode="auto">
          <a:xfrm>
            <a:off x="1371600" y="2086108"/>
            <a:ext cx="6245216" cy="51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18" tIns="41460" rIns="82918" bIns="41460">
            <a:prstTxWarp prst="textNoShape">
              <a:avLst/>
            </a:prstTxWarp>
            <a:spAutoFit/>
          </a:bodyPr>
          <a:lstStyle/>
          <a:p>
            <a:pPr defTabSz="828013"/>
            <a:r>
              <a:rPr lang="en-US" sz="2800" dirty="0">
                <a:solidFill>
                  <a:srgbClr val="0000CC"/>
                </a:solidFill>
              </a:rPr>
              <a:t>I saw the man on the hill with the telescope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4063424"/>
            <a:ext cx="7086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are some interpretations?</a:t>
            </a:r>
          </a:p>
        </p:txBody>
      </p:sp>
    </p:spTree>
    <p:extLst>
      <p:ext uri="{BB962C8B-B14F-4D97-AF65-F5344CB8AC3E}">
        <p14:creationId xmlns:p14="http://schemas.microsoft.com/office/powerpoint/2010/main" val="56936452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82945" tIns="41473" rIns="82945" bIns="41473"/>
          <a:lstStyle/>
          <a:p>
            <a:r>
              <a:rPr lang="en-US" sz="2900" dirty="0"/>
              <a:t>Structural Ambiguity Can Give Exponential Parses</a:t>
            </a:r>
            <a:endParaRPr lang="en-US" dirty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713600" y="5867177"/>
            <a:ext cx="5667840" cy="354277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lIns="82918" tIns="41460" rIns="0" bIns="41460">
            <a:prstTxWarp prst="textNoShape">
              <a:avLst/>
            </a:prstTxWarp>
          </a:bodyPr>
          <a:lstStyle/>
          <a:p>
            <a:pPr defTabSz="828013"/>
            <a:endParaRPr lang="en-US" sz="400" dirty="0"/>
          </a:p>
          <a:p>
            <a:pPr defTabSz="828013"/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658880" y="5809570"/>
            <a:ext cx="5667840" cy="3542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2918" tIns="41460" rIns="0" bIns="41460">
            <a:prstTxWarp prst="textNoShape">
              <a:avLst/>
            </a:prstTxWarp>
          </a:bodyPr>
          <a:lstStyle/>
          <a:p>
            <a:pPr defTabSz="828013"/>
            <a:r>
              <a:rPr lang="en-US" dirty="0">
                <a:solidFill>
                  <a:srgbClr val="000000"/>
                </a:solidFill>
              </a:rPr>
              <a:t>    Me          See        A man       The telescope          The hill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484800" y="5870056"/>
            <a:ext cx="123840" cy="247706"/>
            <a:chOff x="4500" y="8640"/>
            <a:chExt cx="720" cy="1440"/>
          </a:xfrm>
        </p:grpSpPr>
        <p:sp>
          <p:nvSpPr>
            <p:cNvPr id="19588" name="Oval 7"/>
            <p:cNvSpPr>
              <a:spLocks noChangeArrowheads="1"/>
            </p:cNvSpPr>
            <p:nvPr/>
          </p:nvSpPr>
          <p:spPr bwMode="auto">
            <a:xfrm>
              <a:off x="4680" y="8640"/>
              <a:ext cx="360" cy="36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9" name="Line 8"/>
            <p:cNvSpPr>
              <a:spLocks noChangeShapeType="1"/>
            </p:cNvSpPr>
            <p:nvPr/>
          </p:nvSpPr>
          <p:spPr bwMode="auto">
            <a:xfrm>
              <a:off x="4860" y="900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0" name="Line 9"/>
            <p:cNvSpPr>
              <a:spLocks noChangeShapeType="1"/>
            </p:cNvSpPr>
            <p:nvPr/>
          </p:nvSpPr>
          <p:spPr bwMode="auto">
            <a:xfrm flipH="1">
              <a:off x="4500" y="972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1" name="Line 10"/>
            <p:cNvSpPr>
              <a:spLocks noChangeShapeType="1"/>
            </p:cNvSpPr>
            <p:nvPr/>
          </p:nvSpPr>
          <p:spPr bwMode="auto">
            <a:xfrm>
              <a:off x="4860" y="972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2" name="Line 11"/>
            <p:cNvSpPr>
              <a:spLocks noChangeShapeType="1"/>
            </p:cNvSpPr>
            <p:nvPr/>
          </p:nvSpPr>
          <p:spPr bwMode="auto">
            <a:xfrm flipH="1">
              <a:off x="4500" y="9180"/>
              <a:ext cx="3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3" name="Line 12"/>
            <p:cNvSpPr>
              <a:spLocks noChangeShapeType="1"/>
            </p:cNvSpPr>
            <p:nvPr/>
          </p:nvSpPr>
          <p:spPr bwMode="auto">
            <a:xfrm>
              <a:off x="4860" y="9180"/>
              <a:ext cx="3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64" name="AutoShape 13"/>
          <p:cNvSpPr>
            <a:spLocks noChangeArrowheads="1"/>
          </p:cNvSpPr>
          <p:nvPr/>
        </p:nvSpPr>
        <p:spPr bwMode="auto">
          <a:xfrm>
            <a:off x="1797120" y="5881577"/>
            <a:ext cx="156960" cy="156977"/>
          </a:xfrm>
          <a:prstGeom prst="smileyFace">
            <a:avLst>
              <a:gd name="adj" fmla="val 4653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438080" y="5890218"/>
            <a:ext cx="207360" cy="207382"/>
            <a:chOff x="4500" y="9000"/>
            <a:chExt cx="1440" cy="1260"/>
          </a:xfrm>
        </p:grpSpPr>
        <p:sp>
          <p:nvSpPr>
            <p:cNvPr id="19585" name="AutoShape 15"/>
            <p:cNvSpPr>
              <a:spLocks noChangeArrowheads="1"/>
            </p:cNvSpPr>
            <p:nvPr/>
          </p:nvSpPr>
          <p:spPr bwMode="auto">
            <a:xfrm>
              <a:off x="4500" y="9000"/>
              <a:ext cx="1440" cy="18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6" name="Line 16"/>
            <p:cNvSpPr>
              <a:spLocks noChangeShapeType="1"/>
            </p:cNvSpPr>
            <p:nvPr/>
          </p:nvSpPr>
          <p:spPr bwMode="auto">
            <a:xfrm flipH="1">
              <a:off x="4680" y="9180"/>
              <a:ext cx="54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7" name="Line 17"/>
            <p:cNvSpPr>
              <a:spLocks noChangeShapeType="1"/>
            </p:cNvSpPr>
            <p:nvPr/>
          </p:nvSpPr>
          <p:spPr bwMode="auto">
            <a:xfrm>
              <a:off x="5220" y="9180"/>
              <a:ext cx="54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66" name="Freeform 18"/>
          <p:cNvSpPr>
            <a:spLocks/>
          </p:cNvSpPr>
          <p:nvPr/>
        </p:nvSpPr>
        <p:spPr bwMode="auto">
          <a:xfrm>
            <a:off x="6166080" y="5890218"/>
            <a:ext cx="414720" cy="207382"/>
          </a:xfrm>
          <a:custGeom>
            <a:avLst/>
            <a:gdLst>
              <a:gd name="T0" fmla="*/ 0 w 1800"/>
              <a:gd name="T1" fmla="*/ 1260 h 1290"/>
              <a:gd name="T2" fmla="*/ 360 w 1800"/>
              <a:gd name="T3" fmla="*/ 1080 h 1290"/>
              <a:gd name="T4" fmla="*/ 900 w 1800"/>
              <a:gd name="T5" fmla="*/ 0 h 1290"/>
              <a:gd name="T6" fmla="*/ 1440 w 1800"/>
              <a:gd name="T7" fmla="*/ 1080 h 1290"/>
              <a:gd name="T8" fmla="*/ 1800 w 1800"/>
              <a:gd name="T9" fmla="*/ 1260 h 1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00"/>
              <a:gd name="T16" fmla="*/ 0 h 1290"/>
              <a:gd name="T17" fmla="*/ 1800 w 1800"/>
              <a:gd name="T18" fmla="*/ 1290 h 1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00" h="1290">
                <a:moveTo>
                  <a:pt x="0" y="1260"/>
                </a:moveTo>
                <a:cubicBezTo>
                  <a:pt x="105" y="1275"/>
                  <a:pt x="210" y="1290"/>
                  <a:pt x="360" y="1080"/>
                </a:cubicBezTo>
                <a:cubicBezTo>
                  <a:pt x="510" y="870"/>
                  <a:pt x="720" y="0"/>
                  <a:pt x="900" y="0"/>
                </a:cubicBezTo>
                <a:cubicBezTo>
                  <a:pt x="1080" y="0"/>
                  <a:pt x="1290" y="870"/>
                  <a:pt x="1440" y="1080"/>
                </a:cubicBezTo>
                <a:cubicBezTo>
                  <a:pt x="1590" y="1290"/>
                  <a:pt x="1695" y="1275"/>
                  <a:pt x="1800" y="126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427840" y="5871497"/>
            <a:ext cx="414720" cy="174258"/>
            <a:chOff x="3272" y="7785"/>
            <a:chExt cx="720" cy="301"/>
          </a:xfrm>
        </p:grpSpPr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535" y="7785"/>
              <a:ext cx="239" cy="301"/>
              <a:chOff x="6120" y="9180"/>
              <a:chExt cx="1080" cy="1440"/>
            </a:xfrm>
          </p:grpSpPr>
          <p:sp>
            <p:nvSpPr>
              <p:cNvPr id="19580" name="Arc 21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1" name="Line 22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2" name="Line 23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3" name="Arc 24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4" name="Freeform 25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79" name="Line 26"/>
            <p:cNvSpPr>
              <a:spLocks noChangeShapeType="1"/>
            </p:cNvSpPr>
            <p:nvPr/>
          </p:nvSpPr>
          <p:spPr bwMode="auto">
            <a:xfrm>
              <a:off x="3272" y="8079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53"/>
          <p:cNvGrpSpPr>
            <a:grpSpLocks/>
          </p:cNvGrpSpPr>
          <p:nvPr/>
        </p:nvGrpSpPr>
        <p:grpSpPr bwMode="auto">
          <a:xfrm>
            <a:off x="691200" y="1659054"/>
            <a:ext cx="3732480" cy="1185244"/>
            <a:chOff x="480" y="1152"/>
            <a:chExt cx="2592" cy="823"/>
          </a:xfrm>
        </p:grpSpPr>
        <p:sp>
          <p:nvSpPr>
            <p:cNvPr id="19557" name="AutoShape 27"/>
            <p:cNvSpPr>
              <a:spLocks noChangeArrowheads="1"/>
            </p:cNvSpPr>
            <p:nvPr/>
          </p:nvSpPr>
          <p:spPr bwMode="auto">
            <a:xfrm>
              <a:off x="2059" y="1203"/>
              <a:ext cx="109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2323" y="1216"/>
              <a:ext cx="144" cy="144"/>
              <a:chOff x="4500" y="9000"/>
              <a:chExt cx="1440" cy="1260"/>
            </a:xfrm>
          </p:grpSpPr>
          <p:sp>
            <p:nvSpPr>
              <p:cNvPr id="19575" name="AutoShape 29"/>
              <p:cNvSpPr>
                <a:spLocks noChangeArrowheads="1"/>
              </p:cNvSpPr>
              <p:nvPr/>
            </p:nvSpPr>
            <p:spPr bwMode="auto">
              <a:xfrm>
                <a:off x="4500" y="9000"/>
                <a:ext cx="1440" cy="180"/>
              </a:xfrm>
              <a:prstGeom prst="flowChartManualInpu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6" name="Line 30"/>
              <p:cNvSpPr>
                <a:spLocks noChangeShapeType="1"/>
              </p:cNvSpPr>
              <p:nvPr/>
            </p:nvSpPr>
            <p:spPr bwMode="auto">
              <a:xfrm flipH="1">
                <a:off x="468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7" name="Line 31"/>
              <p:cNvSpPr>
                <a:spLocks noChangeShapeType="1"/>
              </p:cNvSpPr>
              <p:nvPr/>
            </p:nvSpPr>
            <p:spPr bwMode="auto">
              <a:xfrm>
                <a:off x="522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1711" y="1159"/>
              <a:ext cx="86" cy="171"/>
              <a:chOff x="4500" y="8640"/>
              <a:chExt cx="720" cy="1440"/>
            </a:xfrm>
          </p:grpSpPr>
          <p:sp>
            <p:nvSpPr>
              <p:cNvPr id="19569" name="Oval 33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0" name="Line 34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1" name="Line 35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2" name="Line 36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3" name="Line 37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4" name="Line 38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1890" y="1152"/>
              <a:ext cx="95" cy="121"/>
              <a:chOff x="6120" y="9180"/>
              <a:chExt cx="1080" cy="1440"/>
            </a:xfrm>
          </p:grpSpPr>
          <p:sp>
            <p:nvSpPr>
              <p:cNvPr id="19564" name="Arc 40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5" name="Line 41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6" name="Line 42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7" name="Arc 43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8" name="Freeform 44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61" name="Line 45"/>
            <p:cNvSpPr>
              <a:spLocks noChangeShapeType="1"/>
            </p:cNvSpPr>
            <p:nvPr/>
          </p:nvSpPr>
          <p:spPr bwMode="auto">
            <a:xfrm flipH="1">
              <a:off x="1808" y="1260"/>
              <a:ext cx="219" cy="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2" name="Freeform 46"/>
            <p:cNvSpPr>
              <a:spLocks/>
            </p:cNvSpPr>
            <p:nvPr/>
          </p:nvSpPr>
          <p:spPr bwMode="auto">
            <a:xfrm>
              <a:off x="1350" y="1305"/>
              <a:ext cx="1441" cy="288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3" name="Text Box 67"/>
            <p:cNvSpPr txBox="1">
              <a:spLocks noChangeArrowheads="1"/>
            </p:cNvSpPr>
            <p:nvPr/>
          </p:nvSpPr>
          <p:spPr bwMode="auto">
            <a:xfrm>
              <a:off x="480" y="1526"/>
              <a:ext cx="2592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was on the hill that has a telescope when I saw a man.”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0" name="Group 154"/>
          <p:cNvGrpSpPr>
            <a:grpSpLocks/>
          </p:cNvGrpSpPr>
          <p:nvPr/>
        </p:nvGrpSpPr>
        <p:grpSpPr bwMode="auto">
          <a:xfrm>
            <a:off x="676800" y="2972471"/>
            <a:ext cx="3539520" cy="1065712"/>
            <a:chOff x="470" y="2064"/>
            <a:chExt cx="2458" cy="740"/>
          </a:xfrm>
        </p:grpSpPr>
        <p:sp>
          <p:nvSpPr>
            <p:cNvPr id="19537" name="AutoShape 48"/>
            <p:cNvSpPr>
              <a:spLocks noChangeArrowheads="1"/>
            </p:cNvSpPr>
            <p:nvPr/>
          </p:nvSpPr>
          <p:spPr bwMode="auto">
            <a:xfrm>
              <a:off x="1158" y="2278"/>
              <a:ext cx="110" cy="109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8" name="AutoShape 49"/>
            <p:cNvSpPr>
              <a:spLocks noChangeArrowheads="1"/>
            </p:cNvSpPr>
            <p:nvPr/>
          </p:nvSpPr>
          <p:spPr bwMode="auto">
            <a:xfrm>
              <a:off x="2305" y="2120"/>
              <a:ext cx="143" cy="2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9" name="Line 50"/>
            <p:cNvSpPr>
              <a:spLocks noChangeShapeType="1"/>
            </p:cNvSpPr>
            <p:nvPr/>
          </p:nvSpPr>
          <p:spPr bwMode="auto">
            <a:xfrm flipH="1">
              <a:off x="2336" y="2140"/>
              <a:ext cx="41" cy="1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40" name="Line 51"/>
            <p:cNvSpPr>
              <a:spLocks noChangeShapeType="1"/>
            </p:cNvSpPr>
            <p:nvPr/>
          </p:nvSpPr>
          <p:spPr bwMode="auto">
            <a:xfrm>
              <a:off x="2377" y="2140"/>
              <a:ext cx="54" cy="1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52"/>
            <p:cNvGrpSpPr>
              <a:grpSpLocks/>
            </p:cNvGrpSpPr>
            <p:nvPr/>
          </p:nvGrpSpPr>
          <p:grpSpPr bwMode="auto">
            <a:xfrm>
              <a:off x="1562" y="2126"/>
              <a:ext cx="95" cy="121"/>
              <a:chOff x="6120" y="9180"/>
              <a:chExt cx="1080" cy="1440"/>
            </a:xfrm>
          </p:grpSpPr>
          <p:sp>
            <p:nvSpPr>
              <p:cNvPr id="19552" name="Arc 53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3" name="Line 54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4" name="Line 55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5" name="Arc 56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6" name="Freeform 57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42" name="Line 58"/>
            <p:cNvSpPr>
              <a:spLocks noChangeShapeType="1"/>
            </p:cNvSpPr>
            <p:nvPr/>
          </p:nvSpPr>
          <p:spPr bwMode="auto">
            <a:xfrm flipV="1">
              <a:off x="1296" y="2107"/>
              <a:ext cx="810" cy="2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43" name="Freeform 59"/>
            <p:cNvSpPr>
              <a:spLocks/>
            </p:cNvSpPr>
            <p:nvPr/>
          </p:nvSpPr>
          <p:spPr bwMode="auto">
            <a:xfrm>
              <a:off x="1806" y="2228"/>
              <a:ext cx="864" cy="156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60"/>
            <p:cNvGrpSpPr>
              <a:grpSpLocks/>
            </p:cNvGrpSpPr>
            <p:nvPr/>
          </p:nvGrpSpPr>
          <p:grpSpPr bwMode="auto">
            <a:xfrm>
              <a:off x="2094" y="2064"/>
              <a:ext cx="86" cy="171"/>
              <a:chOff x="4500" y="8640"/>
              <a:chExt cx="720" cy="1440"/>
            </a:xfrm>
          </p:grpSpPr>
          <p:sp>
            <p:nvSpPr>
              <p:cNvPr id="19546" name="Oval 61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7" name="Line 62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8" name="Line 63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9" name="Line 64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0" name="Line 65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1" name="Line 66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45" name="Text Box 68"/>
            <p:cNvSpPr txBox="1">
              <a:spLocks noChangeArrowheads="1"/>
            </p:cNvSpPr>
            <p:nvPr/>
          </p:nvSpPr>
          <p:spPr bwMode="auto">
            <a:xfrm>
              <a:off x="470" y="2355"/>
              <a:ext cx="2458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saw a man who was on the hill that has a telescope on it.”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3" name="Group 155"/>
          <p:cNvGrpSpPr>
            <a:grpSpLocks/>
          </p:cNvGrpSpPr>
          <p:nvPr/>
        </p:nvGrpSpPr>
        <p:grpSpPr bwMode="auto">
          <a:xfrm>
            <a:off x="676800" y="4226845"/>
            <a:ext cx="3746880" cy="1049870"/>
            <a:chOff x="470" y="2935"/>
            <a:chExt cx="2602" cy="729"/>
          </a:xfrm>
        </p:grpSpPr>
        <p:sp>
          <p:nvSpPr>
            <p:cNvPr id="19516" name="AutoShape 69"/>
            <p:cNvSpPr>
              <a:spLocks noChangeArrowheads="1"/>
            </p:cNvSpPr>
            <p:nvPr/>
          </p:nvSpPr>
          <p:spPr bwMode="auto">
            <a:xfrm>
              <a:off x="1710" y="2993"/>
              <a:ext cx="109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7" name="AutoShape 70"/>
            <p:cNvSpPr>
              <a:spLocks noChangeArrowheads="1"/>
            </p:cNvSpPr>
            <p:nvPr/>
          </p:nvSpPr>
          <p:spPr bwMode="auto">
            <a:xfrm>
              <a:off x="1843" y="3023"/>
              <a:ext cx="144" cy="2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71"/>
            <p:cNvGrpSpPr>
              <a:grpSpLocks/>
            </p:cNvGrpSpPr>
            <p:nvPr/>
          </p:nvGrpSpPr>
          <p:grpSpPr bwMode="auto">
            <a:xfrm>
              <a:off x="1861" y="3043"/>
              <a:ext cx="108" cy="81"/>
              <a:chOff x="6092" y="11198"/>
              <a:chExt cx="270" cy="309"/>
            </a:xfrm>
          </p:grpSpPr>
          <p:sp>
            <p:nvSpPr>
              <p:cNvPr id="19535" name="Line 72"/>
              <p:cNvSpPr>
                <a:spLocks noChangeShapeType="1"/>
              </p:cNvSpPr>
              <p:nvPr/>
            </p:nvSpPr>
            <p:spPr bwMode="auto">
              <a:xfrm flipH="1">
                <a:off x="6092" y="11198"/>
                <a:ext cx="135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6" name="Line 73"/>
              <p:cNvSpPr>
                <a:spLocks noChangeShapeType="1"/>
              </p:cNvSpPr>
              <p:nvPr/>
            </p:nvSpPr>
            <p:spPr bwMode="auto">
              <a:xfrm>
                <a:off x="6227" y="11198"/>
                <a:ext cx="135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74"/>
            <p:cNvGrpSpPr>
              <a:grpSpLocks/>
            </p:cNvGrpSpPr>
            <p:nvPr/>
          </p:nvGrpSpPr>
          <p:grpSpPr bwMode="auto">
            <a:xfrm>
              <a:off x="2232" y="2976"/>
              <a:ext cx="86" cy="172"/>
              <a:chOff x="4500" y="8640"/>
              <a:chExt cx="720" cy="1440"/>
            </a:xfrm>
          </p:grpSpPr>
          <p:sp>
            <p:nvSpPr>
              <p:cNvPr id="19529" name="Oval 75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0" name="Line 76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1" name="Line 77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2" name="Line 78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3" name="Line 79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4" name="Line 80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81"/>
            <p:cNvGrpSpPr>
              <a:grpSpLocks/>
            </p:cNvGrpSpPr>
            <p:nvPr/>
          </p:nvGrpSpPr>
          <p:grpSpPr bwMode="auto">
            <a:xfrm>
              <a:off x="2042" y="2935"/>
              <a:ext cx="96" cy="122"/>
              <a:chOff x="6120" y="9180"/>
              <a:chExt cx="1080" cy="1440"/>
            </a:xfrm>
          </p:grpSpPr>
          <p:sp>
            <p:nvSpPr>
              <p:cNvPr id="19524" name="Arc 82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5" name="Line 83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6" name="Line 84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7" name="Arc 85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8" name="Freeform 86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21" name="Line 87"/>
            <p:cNvSpPr>
              <a:spLocks noChangeShapeType="1"/>
            </p:cNvSpPr>
            <p:nvPr/>
          </p:nvSpPr>
          <p:spPr bwMode="auto">
            <a:xfrm>
              <a:off x="1826" y="3032"/>
              <a:ext cx="401" cy="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2" name="Freeform 88"/>
            <p:cNvSpPr>
              <a:spLocks/>
            </p:cNvSpPr>
            <p:nvPr/>
          </p:nvSpPr>
          <p:spPr bwMode="auto">
            <a:xfrm>
              <a:off x="1296" y="3120"/>
              <a:ext cx="1440" cy="156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3" name="Text Box 89"/>
            <p:cNvSpPr txBox="1">
              <a:spLocks noChangeArrowheads="1"/>
            </p:cNvSpPr>
            <p:nvPr/>
          </p:nvSpPr>
          <p:spPr bwMode="auto">
            <a:xfrm>
              <a:off x="470" y="3215"/>
              <a:ext cx="2602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was on the hill when I used the telescope to see a man.”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7" name="Group 156"/>
          <p:cNvGrpSpPr>
            <a:grpSpLocks/>
          </p:cNvGrpSpPr>
          <p:nvPr/>
        </p:nvGrpSpPr>
        <p:grpSpPr bwMode="auto">
          <a:xfrm>
            <a:off x="4838400" y="1608649"/>
            <a:ext cx="3594240" cy="1166522"/>
            <a:chOff x="3360" y="1117"/>
            <a:chExt cx="2496" cy="810"/>
          </a:xfrm>
        </p:grpSpPr>
        <p:sp>
          <p:nvSpPr>
            <p:cNvPr id="19495" name="AutoShape 90"/>
            <p:cNvSpPr>
              <a:spLocks noChangeArrowheads="1"/>
            </p:cNvSpPr>
            <p:nvPr/>
          </p:nvSpPr>
          <p:spPr bwMode="auto">
            <a:xfrm>
              <a:off x="3768" y="1368"/>
              <a:ext cx="110" cy="109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6" name="Freeform 91"/>
            <p:cNvSpPr>
              <a:spLocks/>
            </p:cNvSpPr>
            <p:nvPr/>
          </p:nvSpPr>
          <p:spPr bwMode="auto">
            <a:xfrm>
              <a:off x="4272" y="1296"/>
              <a:ext cx="1080" cy="216"/>
            </a:xfrm>
            <a:custGeom>
              <a:avLst/>
              <a:gdLst>
                <a:gd name="T0" fmla="*/ 0 w 1800"/>
                <a:gd name="T1" fmla="*/ 1260 h 1290"/>
                <a:gd name="T2" fmla="*/ 360 w 1800"/>
                <a:gd name="T3" fmla="*/ 1080 h 1290"/>
                <a:gd name="T4" fmla="*/ 900 w 1800"/>
                <a:gd name="T5" fmla="*/ 0 h 1290"/>
                <a:gd name="T6" fmla="*/ 1440 w 1800"/>
                <a:gd name="T7" fmla="*/ 1080 h 1290"/>
                <a:gd name="T8" fmla="*/ 1800 w 1800"/>
                <a:gd name="T9" fmla="*/ 1260 h 1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290"/>
                <a:gd name="T17" fmla="*/ 1800 w 1800"/>
                <a:gd name="T18" fmla="*/ 1290 h 12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290">
                  <a:moveTo>
                    <a:pt x="0" y="1260"/>
                  </a:moveTo>
                  <a:cubicBezTo>
                    <a:pt x="105" y="1275"/>
                    <a:pt x="210" y="1290"/>
                    <a:pt x="360" y="1080"/>
                  </a:cubicBezTo>
                  <a:cubicBezTo>
                    <a:pt x="510" y="870"/>
                    <a:pt x="720" y="0"/>
                    <a:pt x="900" y="0"/>
                  </a:cubicBezTo>
                  <a:cubicBezTo>
                    <a:pt x="1080" y="0"/>
                    <a:pt x="1290" y="870"/>
                    <a:pt x="1440" y="1080"/>
                  </a:cubicBezTo>
                  <a:cubicBezTo>
                    <a:pt x="1590" y="1290"/>
                    <a:pt x="1695" y="1275"/>
                    <a:pt x="180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" name="Group 92"/>
            <p:cNvGrpSpPr>
              <a:grpSpLocks/>
            </p:cNvGrpSpPr>
            <p:nvPr/>
          </p:nvGrpSpPr>
          <p:grpSpPr bwMode="auto">
            <a:xfrm>
              <a:off x="4824" y="1117"/>
              <a:ext cx="84" cy="114"/>
              <a:chOff x="4500" y="9000"/>
              <a:chExt cx="1440" cy="1260"/>
            </a:xfrm>
          </p:grpSpPr>
          <p:sp>
            <p:nvSpPr>
              <p:cNvPr id="19513" name="AutoShape 93"/>
              <p:cNvSpPr>
                <a:spLocks noChangeArrowheads="1"/>
              </p:cNvSpPr>
              <p:nvPr/>
            </p:nvSpPr>
            <p:spPr bwMode="auto">
              <a:xfrm>
                <a:off x="4500" y="9000"/>
                <a:ext cx="1440" cy="180"/>
              </a:xfrm>
              <a:prstGeom prst="flowChartManualInpu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4" name="Line 94"/>
              <p:cNvSpPr>
                <a:spLocks noChangeShapeType="1"/>
              </p:cNvSpPr>
              <p:nvPr/>
            </p:nvSpPr>
            <p:spPr bwMode="auto">
              <a:xfrm flipH="1">
                <a:off x="468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5" name="Line 95"/>
              <p:cNvSpPr>
                <a:spLocks noChangeShapeType="1"/>
              </p:cNvSpPr>
              <p:nvPr/>
            </p:nvSpPr>
            <p:spPr bwMode="auto">
              <a:xfrm>
                <a:off x="522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96"/>
            <p:cNvGrpSpPr>
              <a:grpSpLocks/>
            </p:cNvGrpSpPr>
            <p:nvPr/>
          </p:nvGrpSpPr>
          <p:grpSpPr bwMode="auto">
            <a:xfrm>
              <a:off x="4758" y="1139"/>
              <a:ext cx="86" cy="172"/>
              <a:chOff x="4500" y="8640"/>
              <a:chExt cx="720" cy="1440"/>
            </a:xfrm>
          </p:grpSpPr>
          <p:sp>
            <p:nvSpPr>
              <p:cNvPr id="19507" name="Oval 97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8" name="Line 98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9" name="Line 99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0" name="Line 100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1" name="Line 101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2" name="Line 102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103"/>
            <p:cNvGrpSpPr>
              <a:grpSpLocks/>
            </p:cNvGrpSpPr>
            <p:nvPr/>
          </p:nvGrpSpPr>
          <p:grpSpPr bwMode="auto">
            <a:xfrm>
              <a:off x="4017" y="1296"/>
              <a:ext cx="96" cy="120"/>
              <a:chOff x="6120" y="9180"/>
              <a:chExt cx="1080" cy="1440"/>
            </a:xfrm>
          </p:grpSpPr>
          <p:sp>
            <p:nvSpPr>
              <p:cNvPr id="19502" name="Arc 104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3" name="Line 105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4" name="Line 106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5" name="Arc 107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6" name="Freeform 108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00" name="Line 109"/>
            <p:cNvSpPr>
              <a:spLocks noChangeShapeType="1"/>
            </p:cNvSpPr>
            <p:nvPr/>
          </p:nvSpPr>
          <p:spPr bwMode="auto">
            <a:xfrm flipV="1">
              <a:off x="3913" y="1256"/>
              <a:ext cx="865" cy="1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1" name="Text Box 149"/>
            <p:cNvSpPr txBox="1">
              <a:spLocks noChangeArrowheads="1"/>
            </p:cNvSpPr>
            <p:nvPr/>
          </p:nvSpPr>
          <p:spPr bwMode="auto">
            <a:xfrm>
              <a:off x="3360" y="1478"/>
              <a:ext cx="2496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saw a man who was on a hill and who had a telescope.”</a:t>
              </a:r>
            </a:p>
          </p:txBody>
        </p:sp>
      </p:grpSp>
      <p:grpSp>
        <p:nvGrpSpPr>
          <p:cNvPr id="21" name="Group 157"/>
          <p:cNvGrpSpPr>
            <a:grpSpLocks/>
          </p:cNvGrpSpPr>
          <p:nvPr/>
        </p:nvGrpSpPr>
        <p:grpSpPr bwMode="auto">
          <a:xfrm>
            <a:off x="4838400" y="2816935"/>
            <a:ext cx="3663360" cy="1221249"/>
            <a:chOff x="3360" y="1956"/>
            <a:chExt cx="2544" cy="848"/>
          </a:xfrm>
        </p:grpSpPr>
        <p:sp>
          <p:nvSpPr>
            <p:cNvPr id="19475" name="AutoShape 130"/>
            <p:cNvSpPr>
              <a:spLocks noChangeArrowheads="1"/>
            </p:cNvSpPr>
            <p:nvPr/>
          </p:nvSpPr>
          <p:spPr bwMode="auto">
            <a:xfrm>
              <a:off x="3768" y="2175"/>
              <a:ext cx="110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6" name="Freeform 131"/>
            <p:cNvSpPr>
              <a:spLocks/>
            </p:cNvSpPr>
            <p:nvPr/>
          </p:nvSpPr>
          <p:spPr bwMode="auto">
            <a:xfrm>
              <a:off x="4272" y="2112"/>
              <a:ext cx="1080" cy="216"/>
            </a:xfrm>
            <a:custGeom>
              <a:avLst/>
              <a:gdLst>
                <a:gd name="T0" fmla="*/ 0 w 1800"/>
                <a:gd name="T1" fmla="*/ 1260 h 1290"/>
                <a:gd name="T2" fmla="*/ 360 w 1800"/>
                <a:gd name="T3" fmla="*/ 1080 h 1290"/>
                <a:gd name="T4" fmla="*/ 900 w 1800"/>
                <a:gd name="T5" fmla="*/ 0 h 1290"/>
                <a:gd name="T6" fmla="*/ 1440 w 1800"/>
                <a:gd name="T7" fmla="*/ 1080 h 1290"/>
                <a:gd name="T8" fmla="*/ 1800 w 1800"/>
                <a:gd name="T9" fmla="*/ 1260 h 1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290"/>
                <a:gd name="T17" fmla="*/ 1800 w 1800"/>
                <a:gd name="T18" fmla="*/ 1290 h 12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290">
                  <a:moveTo>
                    <a:pt x="0" y="1260"/>
                  </a:moveTo>
                  <a:cubicBezTo>
                    <a:pt x="105" y="1275"/>
                    <a:pt x="210" y="1290"/>
                    <a:pt x="360" y="1080"/>
                  </a:cubicBezTo>
                  <a:cubicBezTo>
                    <a:pt x="510" y="870"/>
                    <a:pt x="720" y="0"/>
                    <a:pt x="900" y="0"/>
                  </a:cubicBezTo>
                  <a:cubicBezTo>
                    <a:pt x="1080" y="0"/>
                    <a:pt x="1290" y="870"/>
                    <a:pt x="1440" y="1080"/>
                  </a:cubicBezTo>
                  <a:cubicBezTo>
                    <a:pt x="1590" y="1290"/>
                    <a:pt x="1695" y="1275"/>
                    <a:pt x="180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7" name="AutoShape 132"/>
            <p:cNvSpPr>
              <a:spLocks noChangeArrowheads="1"/>
            </p:cNvSpPr>
            <p:nvPr/>
          </p:nvSpPr>
          <p:spPr bwMode="auto">
            <a:xfrm rot="-523284">
              <a:off x="3905" y="2181"/>
              <a:ext cx="144" cy="21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8" name="Line 133"/>
            <p:cNvSpPr>
              <a:spLocks noChangeShapeType="1"/>
            </p:cNvSpPr>
            <p:nvPr/>
          </p:nvSpPr>
          <p:spPr bwMode="auto">
            <a:xfrm flipH="1">
              <a:off x="3924" y="2202"/>
              <a:ext cx="52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9" name="Line 134"/>
            <p:cNvSpPr>
              <a:spLocks noChangeShapeType="1"/>
            </p:cNvSpPr>
            <p:nvPr/>
          </p:nvSpPr>
          <p:spPr bwMode="auto">
            <a:xfrm>
              <a:off x="3976" y="2202"/>
              <a:ext cx="54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2" name="Group 135"/>
            <p:cNvGrpSpPr>
              <a:grpSpLocks/>
            </p:cNvGrpSpPr>
            <p:nvPr/>
          </p:nvGrpSpPr>
          <p:grpSpPr bwMode="auto">
            <a:xfrm>
              <a:off x="4667" y="1956"/>
              <a:ext cx="86" cy="171"/>
              <a:chOff x="4500" y="8640"/>
              <a:chExt cx="720" cy="1440"/>
            </a:xfrm>
          </p:grpSpPr>
          <p:sp>
            <p:nvSpPr>
              <p:cNvPr id="19489" name="Oval 136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0" name="Line 137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1" name="Line 138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2" name="Line 139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3" name="Line 140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4" name="Line 141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142"/>
            <p:cNvGrpSpPr>
              <a:grpSpLocks/>
            </p:cNvGrpSpPr>
            <p:nvPr/>
          </p:nvGrpSpPr>
          <p:grpSpPr bwMode="auto">
            <a:xfrm>
              <a:off x="4217" y="2021"/>
              <a:ext cx="96" cy="120"/>
              <a:chOff x="6120" y="9180"/>
              <a:chExt cx="1080" cy="1440"/>
            </a:xfrm>
          </p:grpSpPr>
          <p:sp>
            <p:nvSpPr>
              <p:cNvPr id="19484" name="Arc 143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5" name="Line 144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6" name="Line 145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7" name="Arc 146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8" name="Freeform 147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482" name="Line 148"/>
            <p:cNvSpPr>
              <a:spLocks noChangeShapeType="1"/>
            </p:cNvSpPr>
            <p:nvPr/>
          </p:nvSpPr>
          <p:spPr bwMode="auto">
            <a:xfrm flipV="1">
              <a:off x="3888" y="2081"/>
              <a:ext cx="751" cy="1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3" name="Text Box 150"/>
            <p:cNvSpPr txBox="1">
              <a:spLocks noChangeArrowheads="1"/>
            </p:cNvSpPr>
            <p:nvPr/>
          </p:nvSpPr>
          <p:spPr bwMode="auto">
            <a:xfrm>
              <a:off x="3360" y="2355"/>
              <a:ext cx="2544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“Using a telescope, I saw a man who was on a hill.”</a:t>
              </a:r>
              <a:r>
                <a:rPr lang="en-US" dirty="0"/>
                <a:t> </a:t>
              </a:r>
            </a:p>
          </p:txBody>
        </p:sp>
      </p:grpSp>
      <p:sp>
        <p:nvSpPr>
          <p:cNvPr id="19473" name="Text Box 151"/>
          <p:cNvSpPr txBox="1">
            <a:spLocks noChangeArrowheads="1"/>
          </p:cNvSpPr>
          <p:nvPr/>
        </p:nvSpPr>
        <p:spPr bwMode="auto">
          <a:xfrm>
            <a:off x="6220800" y="4216763"/>
            <a:ext cx="1451520" cy="3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18" tIns="41460" rIns="82918" bIns="41460">
            <a:prstTxWarp prst="textNoShape">
              <a:avLst/>
            </a:prstTxWarp>
            <a:spAutoFit/>
          </a:bodyPr>
          <a:lstStyle/>
          <a:p>
            <a:pPr defTabSz="828013">
              <a:spcBef>
                <a:spcPct val="50000"/>
              </a:spcBef>
            </a:pPr>
            <a:r>
              <a:rPr lang="en-US" dirty="0"/>
              <a:t>. . .</a:t>
            </a:r>
          </a:p>
        </p:txBody>
      </p:sp>
      <p:sp>
        <p:nvSpPr>
          <p:cNvPr id="19474" name="Text Box 152"/>
          <p:cNvSpPr txBox="1">
            <a:spLocks noChangeArrowheads="1"/>
          </p:cNvSpPr>
          <p:nvPr/>
        </p:nvSpPr>
        <p:spPr bwMode="auto">
          <a:xfrm>
            <a:off x="1952640" y="5325679"/>
            <a:ext cx="4074587" cy="3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18" tIns="41460" rIns="82918" bIns="41460">
            <a:prstTxWarp prst="textNoShape">
              <a:avLst/>
            </a:prstTxWarp>
            <a:spAutoFit/>
          </a:bodyPr>
          <a:lstStyle/>
          <a:p>
            <a:pPr defTabSz="828013"/>
            <a:r>
              <a:rPr lang="en-US" dirty="0">
                <a:solidFill>
                  <a:srgbClr val="0000CC"/>
                </a:solidFill>
              </a:rPr>
              <a:t>I saw the man on the hill with the telescope</a:t>
            </a:r>
          </a:p>
        </p:txBody>
      </p:sp>
    </p:spTree>
    <p:extLst>
      <p:ext uri="{BB962C8B-B14F-4D97-AF65-F5344CB8AC3E}">
        <p14:creationId xmlns:p14="http://schemas.microsoft.com/office/powerpoint/2010/main" val="216559146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Programming Parsing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avoid extensive repeated work you must cache intermediate results, specifically found constituents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Caching (</a:t>
            </a:r>
            <a:r>
              <a:rPr lang="en-US" dirty="0" err="1"/>
              <a:t>memoizing</a:t>
            </a:r>
            <a:r>
              <a:rPr lang="en-US" dirty="0"/>
              <a:t>) is critical to obtaining a polynomial time parsing algorithm for CFGs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Dynamic programming algorithms based on both top-down and bottom-up search can achieve O(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 recognition time where </a:t>
            </a:r>
            <a:r>
              <a:rPr lang="en-US" i="1" dirty="0"/>
              <a:t>n</a:t>
            </a:r>
            <a:r>
              <a:rPr lang="en-US" dirty="0"/>
              <a:t> is the length of the input string.</a:t>
            </a:r>
          </a:p>
        </p:txBody>
      </p:sp>
    </p:spTree>
    <p:extLst>
      <p:ext uri="{BB962C8B-B14F-4D97-AF65-F5344CB8AC3E}">
        <p14:creationId xmlns:p14="http://schemas.microsoft.com/office/powerpoint/2010/main" val="404238058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Dynamic Programming Parsing Methods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CKY</a:t>
            </a:r>
            <a:r>
              <a:rPr lang="en-US" dirty="0"/>
              <a:t> (</a:t>
            </a:r>
            <a:r>
              <a:rPr lang="en-US" dirty="0" err="1"/>
              <a:t>Cocke</a:t>
            </a:r>
            <a:r>
              <a:rPr lang="en-US" dirty="0"/>
              <a:t>-</a:t>
            </a:r>
            <a:r>
              <a:rPr lang="en-US" dirty="0" err="1"/>
              <a:t>Kasami</a:t>
            </a:r>
            <a:r>
              <a:rPr lang="en-US" dirty="0"/>
              <a:t>-Younger) algorithm based on bottom-up parsing and </a:t>
            </a:r>
            <a:r>
              <a:rPr lang="en-US" i="1" dirty="0"/>
              <a:t>requires first normalizing the grammar </a:t>
            </a:r>
            <a:r>
              <a:rPr lang="en-US" dirty="0"/>
              <a:t>(CNF).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</a:rPr>
              <a:t>Earley</a:t>
            </a:r>
            <a:r>
              <a:rPr lang="en-US" b="1" dirty="0">
                <a:solidFill>
                  <a:srgbClr val="FF0000"/>
                </a:solidFill>
              </a:rPr>
              <a:t> parser </a:t>
            </a:r>
            <a:r>
              <a:rPr lang="en-US" dirty="0"/>
              <a:t>is based on top-down parsing and does not require normalizing grammar but is more complex.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both fall under the general category of </a:t>
            </a:r>
            <a:r>
              <a:rPr lang="en-US" b="1" dirty="0">
                <a:solidFill>
                  <a:srgbClr val="FF0000"/>
                </a:solidFill>
              </a:rPr>
              <a:t>chart parsers</a:t>
            </a:r>
            <a:r>
              <a:rPr lang="en-US" dirty="0"/>
              <a:t> which retain completed constituents in a chart</a:t>
            </a:r>
          </a:p>
        </p:txBody>
      </p:sp>
    </p:spTree>
    <p:extLst>
      <p:ext uri="{BB962C8B-B14F-4D97-AF65-F5344CB8AC3E}">
        <p14:creationId xmlns:p14="http://schemas.microsoft.com/office/powerpoint/2010/main" val="90520892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24600" y="4626114"/>
            <a:ext cx="2289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/>
                <a:cs typeface="Arial"/>
              </a:rPr>
              <a:t>what does this cell represent?</a:t>
            </a:r>
          </a:p>
        </p:txBody>
      </p:sp>
    </p:spTree>
    <p:extLst>
      <p:ext uri="{BB962C8B-B14F-4D97-AF65-F5344CB8AC3E}">
        <p14:creationId xmlns:p14="http://schemas.microsoft.com/office/powerpoint/2010/main" val="251451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Arial"/>
                <a:cs typeface="Arial"/>
              </a:rPr>
              <a:t>all constituents spanning </a:t>
            </a:r>
          </a:p>
          <a:p>
            <a:r>
              <a:rPr lang="en-US" sz="2000" dirty="0">
                <a:solidFill>
                  <a:srgbClr val="0000FF"/>
                </a:solidFill>
                <a:latin typeface="Arial"/>
                <a:cs typeface="Arial"/>
              </a:rPr>
              <a:t>1-3 or “the man with” </a:t>
            </a:r>
          </a:p>
        </p:txBody>
      </p:sp>
    </p:spTree>
    <p:extLst>
      <p:ext uri="{BB962C8B-B14F-4D97-AF65-F5344CB8AC3E}">
        <p14:creationId xmlns:p14="http://schemas.microsoft.com/office/powerpoint/2010/main" val="303786386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/>
                <a:cs typeface="Arial"/>
              </a:rPr>
              <a:t>how could we figure this out?</a:t>
            </a:r>
          </a:p>
        </p:txBody>
      </p:sp>
    </p:spTree>
    <p:extLst>
      <p:ext uri="{BB962C8B-B14F-4D97-AF65-F5344CB8AC3E}">
        <p14:creationId xmlns:p14="http://schemas.microsoft.com/office/powerpoint/2010/main" val="2454834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81000" y="4584918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Just like </a:t>
            </a:r>
            <a:r>
              <a:rPr lang="en-US" sz="2800" i="1" dirty="0" err="1"/>
              <a:t>n</a:t>
            </a:r>
            <a:r>
              <a:rPr lang="en-US" sz="2800" dirty="0"/>
              <a:t>-gram language modeling, </a:t>
            </a:r>
            <a:r>
              <a:rPr lang="en-US" sz="2800" dirty="0" err="1"/>
              <a:t>PCFGs</a:t>
            </a:r>
            <a:r>
              <a:rPr lang="en-US" sz="2800" dirty="0"/>
              <a:t> break the sentence generation process into smaller steps/probabilities</a:t>
            </a:r>
          </a:p>
          <a:p>
            <a:endParaRPr lang="en-US" sz="2800" dirty="0"/>
          </a:p>
          <a:p>
            <a:r>
              <a:rPr lang="en-US" sz="2800" dirty="0"/>
              <a:t>The probability of a parse is the product of the PCFG rules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721300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latin typeface="Arial"/>
                <a:cs typeface="Arial"/>
              </a:rPr>
              <a:t>Cell[</a:t>
            </a:r>
            <a:r>
              <a:rPr lang="en-US" sz="2400" i="1" dirty="0" err="1">
                <a:latin typeface="Arial"/>
                <a:cs typeface="Arial"/>
              </a:rPr>
              <a:t>i,j</a:t>
            </a:r>
            <a:r>
              <a:rPr lang="en-US" sz="2400" dirty="0"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latin typeface="Arial"/>
                <a:cs typeface="Arial"/>
              </a:rPr>
              <a:t>i</a:t>
            </a:r>
            <a:r>
              <a:rPr lang="en-US" sz="2400" dirty="0">
                <a:latin typeface="Arial"/>
                <a:cs typeface="Arial"/>
              </a:rPr>
              <a:t> through </a:t>
            </a:r>
            <a:r>
              <a:rPr lang="en-US" sz="2400" i="1" dirty="0" err="1">
                <a:latin typeface="Arial"/>
                <a:cs typeface="Arial"/>
              </a:rPr>
              <a:t>j</a:t>
            </a:r>
            <a:endParaRPr lang="en-US" sz="2400" i="1" dirty="0"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Arial"/>
                <a:cs typeface="Arial"/>
              </a:rPr>
              <a:t>Key: rules are binary and only have two constituents on the right hand side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48400" y="5881688"/>
            <a:ext cx="152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VP -&gt; </a:t>
            </a:r>
            <a:r>
              <a:rPr lang="en-US" dirty="0">
                <a:solidFill>
                  <a:srgbClr val="008000"/>
                </a:solidFill>
              </a:rPr>
              <a:t>VB NP</a:t>
            </a:r>
          </a:p>
          <a:p>
            <a:r>
              <a:rPr lang="en-US" dirty="0"/>
              <a:t>NP -&gt; </a:t>
            </a:r>
            <a:r>
              <a:rPr lang="en-US" dirty="0">
                <a:solidFill>
                  <a:srgbClr val="008000"/>
                </a:solidFill>
              </a:rPr>
              <a:t>DT NN </a:t>
            </a:r>
          </a:p>
        </p:txBody>
      </p:sp>
    </p:spTree>
    <p:extLst>
      <p:ext uri="{BB962C8B-B14F-4D97-AF65-F5344CB8AC3E}">
        <p14:creationId xmlns:p14="http://schemas.microsoft.com/office/powerpoint/2010/main" val="229713285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4189413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95425" y="33401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</a:t>
            </a:r>
            <a:r>
              <a:rPr lang="en-US" sz="2400">
                <a:solidFill>
                  <a:srgbClr val="0000FF"/>
                </a:solidFill>
              </a:rPr>
              <a:t>combining any  </a:t>
            </a:r>
            <a:r>
              <a:rPr lang="en-US" sz="2400" dirty="0">
                <a:solidFill>
                  <a:srgbClr val="0000FF"/>
                </a:solidFill>
              </a:rPr>
              <a:t>for “the” with any for “man with”</a:t>
            </a:r>
          </a:p>
        </p:txBody>
      </p:sp>
    </p:spTree>
    <p:extLst>
      <p:ext uri="{BB962C8B-B14F-4D97-AF65-F5344CB8AC3E}">
        <p14:creationId xmlns:p14="http://schemas.microsoft.com/office/powerpoint/2010/main" val="86172332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86025" y="33401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“the man” with any for “with”</a:t>
            </a:r>
          </a:p>
        </p:txBody>
      </p:sp>
    </p:spTree>
    <p:extLst>
      <p:ext uri="{BB962C8B-B14F-4D97-AF65-F5344CB8AC3E}">
        <p14:creationId xmlns:p14="http://schemas.microsoft.com/office/powerpoint/2010/main" val="6832577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/>
                <a:cs typeface="Arial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80577" y="4495800"/>
            <a:ext cx="30718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combinations do we need to consider when trying to put constituents here?</a:t>
            </a:r>
          </a:p>
        </p:txBody>
      </p:sp>
    </p:spTree>
    <p:extLst>
      <p:ext uri="{BB962C8B-B14F-4D97-AF65-F5344CB8AC3E}">
        <p14:creationId xmlns:p14="http://schemas.microsoft.com/office/powerpoint/2010/main" val="61741701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64038" y="33528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54038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“Film” with any for “the man with trust”</a:t>
            </a:r>
          </a:p>
        </p:txBody>
      </p:sp>
    </p:spTree>
    <p:extLst>
      <p:ext uri="{BB962C8B-B14F-4D97-AF65-F5344CB8AC3E}">
        <p14:creationId xmlns:p14="http://schemas.microsoft.com/office/powerpoint/2010/main" val="378676968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41910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95425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“Film the” with any for “man with trust”</a:t>
            </a:r>
          </a:p>
        </p:txBody>
      </p:sp>
    </p:spTree>
    <p:extLst>
      <p:ext uri="{BB962C8B-B14F-4D97-AF65-F5344CB8AC3E}">
        <p14:creationId xmlns:p14="http://schemas.microsoft.com/office/powerpoint/2010/main" val="400334934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38400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“Film the man” with any for “with trust”</a:t>
            </a:r>
          </a:p>
        </p:txBody>
      </p:sp>
    </p:spTree>
    <p:extLst>
      <p:ext uri="{BB962C8B-B14F-4D97-AF65-F5344CB8AC3E}">
        <p14:creationId xmlns:p14="http://schemas.microsoft.com/office/powerpoint/2010/main" val="285668104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8674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00425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for “Film the man with” with any for “trust”</a:t>
            </a:r>
          </a:p>
        </p:txBody>
      </p:sp>
    </p:spTree>
    <p:extLst>
      <p:ext uri="{BB962C8B-B14F-4D97-AF65-F5344CB8AC3E}">
        <p14:creationId xmlns:p14="http://schemas.microsoft.com/office/powerpoint/2010/main" val="77833468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if our rules weren’t binary?</a:t>
            </a:r>
          </a:p>
        </p:txBody>
      </p:sp>
    </p:spTree>
    <p:extLst>
      <p:ext uri="{BB962C8B-B14F-4D97-AF65-F5344CB8AC3E}">
        <p14:creationId xmlns:p14="http://schemas.microsoft.com/office/powerpoint/2010/main" val="121045543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33400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See if we can make a new constituent combining any  for “Film” with any for “the man” with any for “with trust”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438400" y="3320138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31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81000" y="4584918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are the different interpretations here?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Which do you think is more likely?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9751533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order should we fill the entries in the chart?</a:t>
            </a:r>
          </a:p>
        </p:txBody>
      </p:sp>
    </p:spTree>
    <p:extLst>
      <p:ext uri="{BB962C8B-B14F-4D97-AF65-F5344CB8AC3E}">
        <p14:creationId xmlns:p14="http://schemas.microsoft.com/office/powerpoint/2010/main" val="55400702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29000" y="33401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3531439" y="4293438"/>
            <a:ext cx="70952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3048000" y="3733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C819EC4-C0CD-9640-9A7F-C4A22102F472}"/>
              </a:ext>
            </a:extLst>
          </p:cNvPr>
          <p:cNvSpPr txBox="1"/>
          <p:nvPr/>
        </p:nvSpPr>
        <p:spPr>
          <a:xfrm>
            <a:off x="5708098" y="4572000"/>
            <a:ext cx="2859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Our dependencies are left and down</a:t>
            </a:r>
          </a:p>
        </p:txBody>
      </p:sp>
    </p:spTree>
    <p:extLst>
      <p:ext uri="{BB962C8B-B14F-4D97-AF65-F5344CB8AC3E}">
        <p14:creationId xmlns:p14="http://schemas.microsoft.com/office/powerpoint/2010/main" val="196427490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From bottom to top, left to right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723900" y="3238500"/>
            <a:ext cx="5334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1219200" y="3656806"/>
            <a:ext cx="13716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1789906" y="4228306"/>
            <a:ext cx="23622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914400" y="6477000"/>
            <a:ext cx="28194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15901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i,j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] contains all</a:t>
            </a: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00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Top-left along the diagonals moving to the right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066800" y="3048000"/>
            <a:ext cx="3733800" cy="32004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981200" y="3048000"/>
            <a:ext cx="2819400" cy="25146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971800" y="3048000"/>
            <a:ext cx="1828800" cy="16764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67586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unary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94248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Often, we will leave unary rules rather than converting to CNF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Do these complicate the algorithm?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>
                <a:solidFill>
                  <a:srgbClr val="0000FF"/>
                </a:solidFill>
              </a:rPr>
              <a:t>Must check whenever we add a constituent to see if any unary rules apply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848683"/>
            <a:ext cx="20923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-&gt; VP</a:t>
            </a:r>
          </a:p>
          <a:p>
            <a:r>
              <a:rPr lang="en-US" dirty="0"/>
              <a:t>VP -&gt; VB NP</a:t>
            </a:r>
          </a:p>
          <a:p>
            <a:r>
              <a:rPr lang="en-US" dirty="0"/>
              <a:t>VP -&gt; VP2 PP</a:t>
            </a:r>
          </a:p>
          <a:p>
            <a:r>
              <a:rPr lang="en-US" dirty="0"/>
              <a:t>VP2 -&gt; VB NP</a:t>
            </a:r>
          </a:p>
          <a:p>
            <a:r>
              <a:rPr lang="en-US" dirty="0"/>
              <a:t>NP -&gt; DT NN </a:t>
            </a:r>
          </a:p>
          <a:p>
            <a:r>
              <a:rPr lang="en-US" dirty="0"/>
              <a:t>NP -&gt; NN</a:t>
            </a:r>
          </a:p>
          <a:p>
            <a:r>
              <a:rPr lang="en-US" dirty="0"/>
              <a:t>NP -&gt; NP PP</a:t>
            </a:r>
          </a:p>
          <a:p>
            <a:r>
              <a:rPr lang="en-US" dirty="0"/>
              <a:t>PP -&gt; IN NP</a:t>
            </a:r>
          </a:p>
          <a:p>
            <a:r>
              <a:rPr lang="en-US" dirty="0"/>
              <a:t>DT -&gt; the</a:t>
            </a:r>
          </a:p>
          <a:p>
            <a:r>
              <a:rPr lang="en-US" dirty="0"/>
              <a:t>IN -&gt; with</a:t>
            </a:r>
          </a:p>
          <a:p>
            <a:r>
              <a:rPr lang="en-US" dirty="0"/>
              <a:t>VB -&gt; film</a:t>
            </a:r>
          </a:p>
          <a:p>
            <a:r>
              <a:rPr lang="en-US" dirty="0"/>
              <a:t>VB -&gt; trust</a:t>
            </a:r>
          </a:p>
          <a:p>
            <a:r>
              <a:rPr lang="en-US" dirty="0"/>
              <a:t>NN -&gt; man</a:t>
            </a:r>
          </a:p>
          <a:p>
            <a:r>
              <a:rPr lang="en-US" dirty="0"/>
              <a:t>NN -&gt; film</a:t>
            </a:r>
          </a:p>
          <a:p>
            <a:r>
              <a:rPr lang="en-US" dirty="0"/>
              <a:t>NN -&gt; trust</a:t>
            </a:r>
          </a:p>
        </p:txBody>
      </p:sp>
    </p:spTree>
    <p:extLst>
      <p:ext uri="{BB962C8B-B14F-4D97-AF65-F5344CB8AC3E}">
        <p14:creationId xmlns:p14="http://schemas.microsoft.com/office/powerpoint/2010/main" val="331810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305620526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263662941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49395270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3840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289481432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 parser: the chart</a:t>
            </a:r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j</a:t>
            </a:r>
            <a:r>
              <a:rPr lang="en-US" dirty="0"/>
              <a:t>= 0           1              2             3              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Film      the      man      with      trust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VB</a:t>
            </a:r>
          </a:p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57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VP2</a:t>
            </a:r>
          </a:p>
          <a:p>
            <a:r>
              <a:rPr lang="en-US" dirty="0"/>
              <a:t>VP</a:t>
            </a:r>
          </a:p>
          <a:p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95700" y="2894012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43400" y="3352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NN</a:t>
            </a:r>
          </a:p>
          <a:p>
            <a:r>
              <a:rPr lang="en-US" dirty="0"/>
              <a:t>NP</a:t>
            </a:r>
          </a:p>
          <a:p>
            <a:r>
              <a:rPr lang="en-US" dirty="0"/>
              <a:t>VB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73722" y="2057400"/>
            <a:ext cx="2092326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VP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VP2 PP</a:t>
            </a:r>
          </a:p>
          <a:p>
            <a:r>
              <a:rPr lang="en-US" dirty="0"/>
              <a:t>VP2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VB NP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DT NN 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NN</a:t>
            </a:r>
          </a:p>
          <a:p>
            <a:r>
              <a:rPr lang="en-US" dirty="0"/>
              <a:t>NP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NP PP</a:t>
            </a:r>
          </a:p>
          <a:p>
            <a:r>
              <a:rPr lang="en-US" dirty="0"/>
              <a:t>PP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IN NP</a:t>
            </a:r>
          </a:p>
          <a:p>
            <a:r>
              <a:rPr lang="en-US" dirty="0"/>
              <a:t>DT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the</a:t>
            </a:r>
          </a:p>
          <a:p>
            <a:r>
              <a:rPr lang="en-US" dirty="0"/>
              <a:t>IN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with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film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VB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man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f</a:t>
            </a:r>
            <a:r>
              <a:rPr lang="en-US" dirty="0"/>
              <a:t>ilm</a:t>
            </a:r>
          </a:p>
          <a:p>
            <a:r>
              <a:rPr lang="en-US" dirty="0"/>
              <a:t>NN	</a:t>
            </a:r>
            <a:r>
              <a:rPr lang="en-US" dirty="0">
                <a:sym typeface="Symbol" charset="2"/>
              </a:rPr>
              <a:t>	</a:t>
            </a:r>
            <a:r>
              <a:rPr lang="en-US" dirty="0"/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19891536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7035</TotalTime>
  <Words>7801</Words>
  <Application>Microsoft Macintosh PowerPoint</Application>
  <PresentationFormat>On-screen Show (4:3)</PresentationFormat>
  <Paragraphs>2467</Paragraphs>
  <Slides>130</Slides>
  <Notes>101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130</vt:i4>
      </vt:variant>
    </vt:vector>
  </HeadingPairs>
  <TitlesOfParts>
    <vt:vector size="142" baseType="lpstr">
      <vt:lpstr>굴림</vt:lpstr>
      <vt:lpstr>Arial</vt:lpstr>
      <vt:lpstr>Calibri</vt:lpstr>
      <vt:lpstr>Lucida Sans</vt:lpstr>
      <vt:lpstr>Symbol</vt:lpstr>
      <vt:lpstr>Times</vt:lpstr>
      <vt:lpstr>Times New Roman</vt:lpstr>
      <vt:lpstr>Tw Cen MT</vt:lpstr>
      <vt:lpstr>Wingdings</vt:lpstr>
      <vt:lpstr>Wingdings 2</vt:lpstr>
      <vt:lpstr>Median</vt:lpstr>
      <vt:lpstr>Equation</vt:lpstr>
      <vt:lpstr>Parsing</vt:lpstr>
      <vt:lpstr>Admin</vt:lpstr>
      <vt:lpstr>Context free grammar</vt:lpstr>
      <vt:lpstr>CFG: Example</vt:lpstr>
      <vt:lpstr>Derivations of CFGs</vt:lpstr>
      <vt:lpstr>Parsing ambiguity</vt:lpstr>
      <vt:lpstr>A Simple PCFG</vt:lpstr>
      <vt:lpstr>PowerPoint Presentation</vt:lpstr>
      <vt:lpstr>PowerPoint Presentation</vt:lpstr>
      <vt:lpstr>PowerPoint Presentation</vt:lpstr>
      <vt:lpstr>Parsing problems</vt:lpstr>
      <vt:lpstr>PCFG: Training</vt:lpstr>
      <vt:lpstr>Extracting the rules</vt:lpstr>
      <vt:lpstr>Estimating PCFG Probabilities</vt:lpstr>
      <vt:lpstr>Estimating PCFG Probabilities</vt:lpstr>
      <vt:lpstr>Estimating PCFG Probabilities</vt:lpstr>
      <vt:lpstr>Grammar Equivalence</vt:lpstr>
      <vt:lpstr>Grammar Equivalence</vt:lpstr>
      <vt:lpstr> Normal Forms</vt:lpstr>
      <vt:lpstr>CNF Grammar</vt:lpstr>
      <vt:lpstr> Probabilistic Grammar Conversion</vt:lpstr>
      <vt:lpstr>Parsing</vt:lpstr>
      <vt:lpstr>Parsing</vt:lpstr>
      <vt:lpstr>Parsing</vt:lpstr>
      <vt:lpstr>Parsing</vt:lpstr>
      <vt:lpstr>Parsing Example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Parsing</vt:lpstr>
      <vt:lpstr>Why is parsing hard?</vt:lpstr>
      <vt:lpstr>Why is parsing hard?</vt:lpstr>
      <vt:lpstr>Structural Ambiguity Can Give Exponential Parses</vt:lpstr>
      <vt:lpstr>Dynamic Programming Parsing</vt:lpstr>
      <vt:lpstr>Dynamic Programming Parsing Methods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unary rules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CKY: some things to talk about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some things to think about</vt:lpstr>
      <vt:lpstr>Parsing ambiguity</vt:lpstr>
      <vt:lpstr>A Simple PCFG</vt:lpstr>
      <vt:lpstr>PowerPoint Presentation</vt:lpstr>
      <vt:lpstr>Parsing with PCFGs</vt:lpstr>
      <vt:lpstr>Probabilistic CKY</vt:lpstr>
      <vt:lpstr> Probabilistic Grammar Conversion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Generic PCFG Limitations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429</cp:revision>
  <cp:lastPrinted>2020-09-23T03:34:56Z</cp:lastPrinted>
  <dcterms:created xsi:type="dcterms:W3CDTF">2011-02-09T18:38:39Z</dcterms:created>
  <dcterms:modified xsi:type="dcterms:W3CDTF">2024-09-24T18:48:29Z</dcterms:modified>
</cp:coreProperties>
</file>