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1"/>
  </p:notesMasterIdLst>
  <p:handoutMasterIdLst>
    <p:handoutMasterId r:id="rId72"/>
  </p:handoutMasterIdLst>
  <p:sldIdLst>
    <p:sldId id="256" r:id="rId2"/>
    <p:sldId id="356" r:id="rId3"/>
    <p:sldId id="501" r:id="rId4"/>
    <p:sldId id="358" r:id="rId5"/>
    <p:sldId id="350" r:id="rId6"/>
    <p:sldId id="351" r:id="rId7"/>
    <p:sldId id="352" r:id="rId8"/>
    <p:sldId id="353" r:id="rId9"/>
    <p:sldId id="354" r:id="rId10"/>
    <p:sldId id="355" r:id="rId11"/>
    <p:sldId id="300" r:id="rId12"/>
    <p:sldId id="301" r:id="rId13"/>
    <p:sldId id="302" r:id="rId14"/>
    <p:sldId id="362" r:id="rId15"/>
    <p:sldId id="418" r:id="rId16"/>
    <p:sldId id="420" r:id="rId17"/>
    <p:sldId id="421" r:id="rId18"/>
    <p:sldId id="422" r:id="rId19"/>
    <p:sldId id="470" r:id="rId20"/>
    <p:sldId id="419" r:id="rId21"/>
    <p:sldId id="423" r:id="rId22"/>
    <p:sldId id="424" r:id="rId23"/>
    <p:sldId id="431" r:id="rId24"/>
    <p:sldId id="425" r:id="rId25"/>
    <p:sldId id="426" r:id="rId26"/>
    <p:sldId id="428" r:id="rId27"/>
    <p:sldId id="502" r:id="rId28"/>
    <p:sldId id="427" r:id="rId29"/>
    <p:sldId id="429" r:id="rId30"/>
    <p:sldId id="432" r:id="rId31"/>
    <p:sldId id="433" r:id="rId32"/>
    <p:sldId id="434" r:id="rId33"/>
    <p:sldId id="435" r:id="rId34"/>
    <p:sldId id="482" r:id="rId35"/>
    <p:sldId id="483" r:id="rId36"/>
    <p:sldId id="484" r:id="rId37"/>
    <p:sldId id="485" r:id="rId38"/>
    <p:sldId id="486" r:id="rId39"/>
    <p:sldId id="487" r:id="rId40"/>
    <p:sldId id="488" r:id="rId41"/>
    <p:sldId id="489" r:id="rId42"/>
    <p:sldId id="490" r:id="rId43"/>
    <p:sldId id="491" r:id="rId44"/>
    <p:sldId id="492" r:id="rId45"/>
    <p:sldId id="493" r:id="rId46"/>
    <p:sldId id="494" r:id="rId47"/>
    <p:sldId id="495" r:id="rId48"/>
    <p:sldId id="496" r:id="rId49"/>
    <p:sldId id="497" r:id="rId50"/>
    <p:sldId id="500" r:id="rId51"/>
    <p:sldId id="498" r:id="rId52"/>
    <p:sldId id="499" r:id="rId53"/>
    <p:sldId id="503" r:id="rId54"/>
    <p:sldId id="504" r:id="rId55"/>
    <p:sldId id="606" r:id="rId56"/>
    <p:sldId id="607" r:id="rId57"/>
    <p:sldId id="608" r:id="rId58"/>
    <p:sldId id="609" r:id="rId59"/>
    <p:sldId id="610" r:id="rId60"/>
    <p:sldId id="611" r:id="rId61"/>
    <p:sldId id="505" r:id="rId62"/>
    <p:sldId id="506" r:id="rId63"/>
    <p:sldId id="507" r:id="rId64"/>
    <p:sldId id="508" r:id="rId65"/>
    <p:sldId id="509" r:id="rId66"/>
    <p:sldId id="510" r:id="rId67"/>
    <p:sldId id="511" r:id="rId68"/>
    <p:sldId id="512" r:id="rId69"/>
    <p:sldId id="513" r:id="rId7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94"/>
  </p:normalViewPr>
  <p:slideViewPr>
    <p:cSldViewPr snapToObjects="1">
      <p:cViewPr varScale="1">
        <p:scale>
          <a:sx n="121" d="100"/>
          <a:sy n="121" d="100"/>
        </p:scale>
        <p:origin x="18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C8265-D209-AC4B-B290-1580BF09F752}" type="datetimeFigureOut">
              <a:rPr lang="en-US" smtClean="0"/>
              <a:t>9/17/24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41AC1-45F8-AC4F-9295-D1993C20F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40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9/17/24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Nikolai </a:t>
            </a:r>
            <a:r>
              <a:rPr lang="en-US" dirty="0" err="1"/>
              <a:t>Trubetzkoy</a:t>
            </a:r>
            <a:r>
              <a:rPr lang="en-US" dirty="0"/>
              <a:t> in </a:t>
            </a:r>
            <a:r>
              <a:rPr lang="en-US" dirty="0" err="1"/>
              <a:t>Grundzüge</a:t>
            </a:r>
            <a:r>
              <a:rPr lang="en-US" dirty="0"/>
              <a:t> der </a:t>
            </a:r>
            <a:r>
              <a:rPr lang="en-US" dirty="0" err="1"/>
              <a:t>Phonologie</a:t>
            </a:r>
            <a:r>
              <a:rPr lang="en-US" dirty="0"/>
              <a:t> (1939) defines phonology as "the study of sound pertaining to the system of language," as opposed to phonetics, which is "the study of sound pertaining to the act of speech."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83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719A3A-E401-CF46-8FF8-B75D7AD7FF4B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87B23-61E1-4746-9D7B-449CD17B9B7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87B23-61E1-4746-9D7B-449CD17B9B76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F50E7-E54D-B745-ADAD-276DF723177E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| is shorthand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728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| is shorthand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492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| is shorthand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728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3C062D-A8F4-2A41-8078-5513E9FE8E83}" type="slidenum">
              <a:rPr lang="en-US"/>
              <a:pPr/>
              <a:t>69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/>
              <a:t> new technology:</a:t>
            </a:r>
            <a:endParaRPr lang="en-US" baseline="0" dirty="0"/>
          </a:p>
          <a:p>
            <a:pPr>
              <a:buFontTx/>
              <a:buChar char="-"/>
            </a:pPr>
            <a:r>
              <a:rPr lang="en-US" baseline="0" dirty="0"/>
              <a:t>- </a:t>
            </a:r>
            <a:r>
              <a:rPr lang="en-US" baseline="0" dirty="0" err="1"/>
              <a:t>googled</a:t>
            </a:r>
            <a:r>
              <a:rPr lang="en-US" baseline="0" dirty="0"/>
              <a:t>, </a:t>
            </a:r>
            <a:r>
              <a:rPr lang="en-US" baseline="0" dirty="0" err="1"/>
              <a:t>googling</a:t>
            </a:r>
            <a:endParaRPr lang="en-US" baseline="0" dirty="0"/>
          </a:p>
          <a:p>
            <a:pPr>
              <a:buFontTx/>
              <a:buChar char="-"/>
            </a:pPr>
            <a:r>
              <a:rPr lang="en-US" dirty="0"/>
              <a:t>- tweeted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tag sets</a:t>
            </a:r>
            <a:r>
              <a:rPr lang="en-US" baseline="0" dirty="0"/>
              <a:t> also include tags for punctuation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C1BF32-1E22-E44F-B6DD-CF8EBC762BCE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F3337C-A74E-DD4C-B334-C4D23B12BD0C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70684F-98EE-F14A-BF27-EC16542B88E7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9/17/24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9/17/24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9/17/24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9/17/24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9/17/24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9/17/24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ext-processing.com/demo/ste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tartarus.org/~martin/PorterStemme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rown_Corpus" TargetMode="External"/><Relationship Id="rId2" Type="http://schemas.openxmlformats.org/officeDocument/2006/relationships/hyperlink" Target="http://www.comp.leeds.ac.uk/ccalas/tagsets/brow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crel.lancs.ac.uk/claws8tags.pdf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nlp.stanford.edu/links/statnlp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li.uni-saarland.de/~thorsten/tnt/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NLP Linguistics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Fall 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some slides adapted from Ray Mooney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Agglutinative: Finnish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2232075"/>
            <a:ext cx="8610600" cy="294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</a:t>
            </a:r>
            <a:r>
              <a:rPr lang="en-US" sz="2400" dirty="0">
                <a:latin typeface="Linguistics 105" charset="0"/>
              </a:rPr>
              <a:t> 'the-house’					</a:t>
            </a:r>
            <a:r>
              <a:rPr lang="en-US" sz="2400" dirty="0" err="1">
                <a:latin typeface="Linguistics 105" charset="0"/>
              </a:rPr>
              <a:t>kaup</a:t>
            </a:r>
            <a:r>
              <a:rPr lang="en-US" sz="2400" dirty="0">
                <a:latin typeface="Linguistics 105" charset="0"/>
              </a:rPr>
              <a:t>-pa 'the-shop'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talo-ni</a:t>
            </a:r>
            <a:r>
              <a:rPr lang="en-US" sz="2400" dirty="0">
                <a:latin typeface="Linguistics 105" charset="0"/>
              </a:rPr>
              <a:t> 'my house' 					</a:t>
            </a:r>
            <a:r>
              <a:rPr lang="en-US" sz="2400" dirty="0" err="1">
                <a:latin typeface="Linguistics 105" charset="0"/>
              </a:rPr>
              <a:t>kaup</a:t>
            </a:r>
            <a:r>
              <a:rPr lang="en-US" sz="2400" dirty="0">
                <a:latin typeface="Linguistics 105" charset="0"/>
              </a:rPr>
              <a:t>-pa-</a:t>
            </a:r>
            <a:r>
              <a:rPr lang="en-US" sz="2400" dirty="0" err="1">
                <a:latin typeface="Linguistics 105" charset="0"/>
              </a:rPr>
              <a:t>ni</a:t>
            </a:r>
            <a:r>
              <a:rPr lang="en-US" sz="2400" dirty="0">
                <a:latin typeface="Linguistics 105" charset="0"/>
              </a:rPr>
              <a:t> 'my 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talo-ssa</a:t>
            </a:r>
            <a:r>
              <a:rPr lang="en-US" sz="2400" dirty="0">
                <a:latin typeface="Linguistics 105" charset="0"/>
              </a:rPr>
              <a:t> 'in the-house' 			</a:t>
            </a:r>
            <a:r>
              <a:rPr lang="en-US" sz="2400" dirty="0" err="1">
                <a:latin typeface="Linguistics 105" charset="0"/>
              </a:rPr>
              <a:t>kaup-a-ssa</a:t>
            </a:r>
            <a:r>
              <a:rPr lang="en-US" sz="2400" dirty="0">
                <a:latin typeface="Linguistics 105" charset="0"/>
              </a:rPr>
              <a:t> 'in the-shop'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talo-ssa-ni</a:t>
            </a:r>
            <a:r>
              <a:rPr lang="en-US" sz="2400" dirty="0">
                <a:latin typeface="Linguistics 105" charset="0"/>
              </a:rPr>
              <a:t> 'in my house’			</a:t>
            </a:r>
            <a:r>
              <a:rPr lang="en-US" sz="2400" dirty="0" err="1">
                <a:latin typeface="Linguistics 105" charset="0"/>
              </a:rPr>
              <a:t>kaup</a:t>
            </a:r>
            <a:r>
              <a:rPr lang="en-US" sz="2400" dirty="0">
                <a:latin typeface="Linguistics 105" charset="0"/>
              </a:rPr>
              <a:t>-a-</a:t>
            </a:r>
            <a:r>
              <a:rPr lang="en-US" sz="2400" dirty="0" err="1">
                <a:latin typeface="Linguistics 105" charset="0"/>
              </a:rPr>
              <a:t>ssa</a:t>
            </a:r>
            <a:r>
              <a:rPr lang="en-US" sz="2400" dirty="0">
                <a:latin typeface="Linguistics 105" charset="0"/>
              </a:rPr>
              <a:t>-</a:t>
            </a:r>
            <a:r>
              <a:rPr lang="en-US" sz="2400" dirty="0" err="1">
                <a:latin typeface="Linguistics 105" charset="0"/>
              </a:rPr>
              <a:t>ni</a:t>
            </a:r>
            <a:r>
              <a:rPr lang="en-US" sz="2400" dirty="0">
                <a:latin typeface="Linguistics 105" charset="0"/>
              </a:rPr>
              <a:t> 'in my 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talo-i-ssa</a:t>
            </a:r>
            <a:r>
              <a:rPr lang="en-US" sz="2400" dirty="0">
                <a:latin typeface="Linguistics 105" charset="0"/>
              </a:rPr>
              <a:t> 'in the-houses’			</a:t>
            </a:r>
            <a:r>
              <a:rPr lang="en-US" sz="2400" dirty="0" err="1">
                <a:latin typeface="Linguistics 105" charset="0"/>
              </a:rPr>
              <a:t>kaup</a:t>
            </a:r>
            <a:r>
              <a:rPr lang="en-US" sz="2400" dirty="0">
                <a:latin typeface="Linguistics 105" charset="0"/>
              </a:rPr>
              <a:t>-o-</a:t>
            </a:r>
            <a:r>
              <a:rPr lang="en-US" sz="2400" dirty="0" err="1">
                <a:latin typeface="Linguistics 105" charset="0"/>
              </a:rPr>
              <a:t>i</a:t>
            </a:r>
            <a:r>
              <a:rPr lang="en-US" sz="2400" dirty="0">
                <a:latin typeface="Linguistics 105" charset="0"/>
              </a:rPr>
              <a:t>-</a:t>
            </a:r>
            <a:r>
              <a:rPr lang="en-US" sz="2400" dirty="0" err="1">
                <a:latin typeface="Linguistics 105" charset="0"/>
              </a:rPr>
              <a:t>ssa</a:t>
            </a:r>
            <a:r>
              <a:rPr lang="en-US" sz="2400" dirty="0">
                <a:latin typeface="Linguistics 105" charset="0"/>
              </a:rPr>
              <a:t> 'in the-shops'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talo-i-ssa-ni</a:t>
            </a:r>
            <a:r>
              <a:rPr lang="en-US" sz="2400" dirty="0">
                <a:latin typeface="Linguistics 105" charset="0"/>
              </a:rPr>
              <a:t> 'in my houses’		</a:t>
            </a:r>
            <a:r>
              <a:rPr lang="en-US" sz="2400" dirty="0" err="1">
                <a:latin typeface="Linguistics 105" charset="0"/>
              </a:rPr>
              <a:t>kaup-o-i-ssa-ni</a:t>
            </a:r>
            <a:r>
              <a:rPr lang="en-US" sz="2400" dirty="0">
                <a:latin typeface="Linguistics 105" charset="0"/>
              </a:rPr>
              <a:t> 'in my shops'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Stemming (baby lemmatization)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685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Reduce a word to the main stem/morpheme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777875" y="1671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1447800" y="2895600"/>
            <a:ext cx="1835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automate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automates</a:t>
            </a:r>
            <a:b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automatic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automation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524000" y="4495800"/>
            <a:ext cx="1322388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runs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running</a:t>
            </a:r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4267200" y="33528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4267200" y="48006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5997575" y="3276600"/>
            <a:ext cx="13938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hlink"/>
                </a:solidFill>
                <a:ea typeface="ＭＳ Ｐゴシック" charset="-128"/>
                <a:cs typeface="ＭＳ Ｐゴシック" charset="-128"/>
              </a:rPr>
              <a:t>automat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5997575" y="4754563"/>
            <a:ext cx="6889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hlink"/>
                </a:solidFill>
                <a:ea typeface="ＭＳ Ｐゴシック" charset="-128"/>
                <a:cs typeface="ＭＳ Ｐゴシック" charset="-128"/>
              </a:rPr>
              <a:t>run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Stemming example</a:t>
            </a:r>
          </a:p>
        </p:txBody>
      </p:sp>
      <p:sp>
        <p:nvSpPr>
          <p:cNvPr id="185349" name="Rectangle 5"/>
          <p:cNvSpPr>
            <a:spLocks noChangeArrowheads="1"/>
          </p:cNvSpPr>
          <p:nvPr/>
        </p:nvSpPr>
        <p:spPr bwMode="auto">
          <a:xfrm>
            <a:off x="3429000" y="25717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5351" name="Rectangle 7"/>
          <p:cNvSpPr>
            <a:spLocks noChangeArrowheads="1"/>
          </p:cNvSpPr>
          <p:nvPr/>
        </p:nvSpPr>
        <p:spPr bwMode="auto">
          <a:xfrm>
            <a:off x="381000" y="2438400"/>
            <a:ext cx="7737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ea typeface="ＭＳ Ｐゴシック" charset="-128"/>
                <a:cs typeface="ＭＳ Ｐゴシック" charset="-128"/>
              </a:rPr>
              <a:t>This is a poorly constructed example using the Porter stemmer.</a:t>
            </a:r>
          </a:p>
        </p:txBody>
      </p:sp>
      <p:sp>
        <p:nvSpPr>
          <p:cNvPr id="185352" name="Rectangle 8"/>
          <p:cNvSpPr>
            <a:spLocks noChangeArrowheads="1"/>
          </p:cNvSpPr>
          <p:nvPr/>
        </p:nvSpPr>
        <p:spPr bwMode="auto">
          <a:xfrm>
            <a:off x="1143000" y="5638800"/>
            <a:ext cx="7086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ea typeface="ＭＳ Ｐゴシック" charset="-128"/>
                <a:cs typeface="ＭＳ Ｐゴシック" charset="-128"/>
                <a:hlinkClick r:id="rId3"/>
              </a:rPr>
              <a:t>https://text-processing.com/demo/stem/</a:t>
            </a:r>
            <a:endParaRPr lang="en-US" sz="2000" dirty="0">
              <a:ea typeface="ＭＳ Ｐゴシック" charset="-128"/>
              <a:cs typeface="ＭＳ Ｐゴシック" charset="-128"/>
            </a:endParaRPr>
          </a:p>
          <a:p>
            <a:r>
              <a:rPr lang="en-US" sz="2000" dirty="0">
                <a:ea typeface="ＭＳ Ｐゴシック" charset="-128"/>
                <a:cs typeface="ＭＳ Ｐゴシック" charset="-128"/>
              </a:rPr>
              <a:t>(or you can download versions online)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81000" y="3500735"/>
            <a:ext cx="6955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ea typeface="ＭＳ Ｐゴシック" charset="-128"/>
                <a:cs typeface="ＭＳ Ｐゴシック" charset="-128"/>
              </a:rPr>
              <a:t>This is a </a:t>
            </a:r>
            <a:r>
              <a:rPr lang="en-US" sz="2400" dirty="0" err="1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poorli</a:t>
            </a:r>
            <a:r>
              <a:rPr lang="en-US" sz="2400" dirty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 construct</a:t>
            </a:r>
            <a:r>
              <a:rPr lang="en-US" sz="2400" dirty="0">
                <a:ea typeface="ＭＳ Ｐゴシック" charset="-128"/>
                <a:cs typeface="ＭＳ Ｐゴシック" charset="-128"/>
              </a:rPr>
              <a:t> example </a:t>
            </a:r>
            <a:r>
              <a:rPr lang="en-US" sz="2400" dirty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us</a:t>
            </a:r>
            <a:r>
              <a:rPr lang="en-US" sz="2400" dirty="0">
                <a:ea typeface="ＭＳ Ｐゴシック" charset="-128"/>
                <a:cs typeface="ＭＳ Ｐゴシック" charset="-128"/>
              </a:rPr>
              <a:t> the Porter stemmer.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Porter’s algorithm (1980)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Most common algorithm for stemming English</a:t>
            </a:r>
          </a:p>
          <a:p>
            <a:pPr lvl="1"/>
            <a:r>
              <a:rPr lang="en-US" dirty="0">
                <a:ea typeface="ＭＳ Ｐゴシック" charset="-128"/>
              </a:rPr>
              <a:t>Results suggest it is at least as good as other stemming options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Multiple sequential phases of reductions using rules, e.g.</a:t>
            </a:r>
          </a:p>
          <a:p>
            <a:pPr lvl="1"/>
            <a:r>
              <a:rPr lang="en-US" dirty="0" err="1">
                <a:ea typeface="ＭＳ Ｐゴシック" charset="-128"/>
              </a:rPr>
              <a:t>sses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</a:t>
            </a:r>
            <a:r>
              <a:rPr lang="en-US" dirty="0" err="1">
                <a:ea typeface="ＭＳ Ｐゴシック" charset="-128"/>
                <a:sym typeface="Symbol" charset="2"/>
              </a:rPr>
              <a:t>ss</a:t>
            </a:r>
            <a:endParaRPr lang="en-US" dirty="0">
              <a:ea typeface="ＭＳ Ｐゴシック" charset="-128"/>
              <a:sym typeface="Symbol" charset="2"/>
            </a:endParaRPr>
          </a:p>
          <a:p>
            <a:pPr lvl="1"/>
            <a:r>
              <a:rPr lang="en-US" dirty="0" err="1">
                <a:ea typeface="ＭＳ Ｐゴシック" charset="-128"/>
              </a:rPr>
              <a:t>ies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</a:t>
            </a:r>
            <a:r>
              <a:rPr lang="en-US" dirty="0" err="1">
                <a:ea typeface="ＭＳ Ｐゴシック" charset="-128"/>
                <a:sym typeface="Symbol" charset="2"/>
              </a:rPr>
              <a:t>i</a:t>
            </a:r>
            <a:endParaRPr lang="en-US" dirty="0">
              <a:ea typeface="ＭＳ Ｐゴシック" charset="-128"/>
              <a:sym typeface="Symbol" charset="2"/>
            </a:endParaRPr>
          </a:p>
          <a:p>
            <a:pPr lvl="1"/>
            <a:r>
              <a:rPr lang="en-US" dirty="0" err="1">
                <a:ea typeface="ＭＳ Ｐゴシック" charset="-128"/>
              </a:rPr>
              <a:t>ational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ate</a:t>
            </a:r>
          </a:p>
          <a:p>
            <a:pPr lvl="1"/>
            <a:r>
              <a:rPr lang="en-US" dirty="0" err="1">
                <a:ea typeface="ＭＳ Ｐゴシック" charset="-128"/>
              </a:rPr>
              <a:t>tional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</a:t>
            </a:r>
            <a:r>
              <a:rPr lang="en-US" dirty="0" err="1">
                <a:ea typeface="ＭＳ Ｐゴシック" charset="-128"/>
                <a:sym typeface="Symbol" charset="2"/>
              </a:rPr>
              <a:t>tion</a:t>
            </a:r>
            <a:endParaRPr lang="en-US" dirty="0">
              <a:ea typeface="ＭＳ Ｐゴシック" charset="-128"/>
              <a:sym typeface="Symbol" charset="2"/>
            </a:endParaRPr>
          </a:p>
          <a:p>
            <a:pPr marL="0" indent="0">
              <a:buNone/>
            </a:pPr>
            <a:endParaRPr lang="en-US" dirty="0">
              <a:hlinkClick r:id="rId3"/>
            </a:endParaRPr>
          </a:p>
          <a:p>
            <a:pPr marL="0" indent="0">
              <a:buNone/>
            </a:pPr>
            <a:r>
              <a:rPr lang="en-US" dirty="0">
                <a:hlinkClick r:id="rId3"/>
              </a:rPr>
              <a:t>http://tartarus.org/~martin/PorterStemmer/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is Syntax?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Study of the structure of language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Examine the rules of how words interact and go together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br>
              <a:rPr lang="en-US" dirty="0"/>
            </a:br>
            <a:r>
              <a:rPr lang="en-US" dirty="0"/>
              <a:t>Rules governing grammaticality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I will give you one perspective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single correct theory of syntax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still an active field of research in linguistics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 will often use it as a tool/stepping stone for other applications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in language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7800" y="3091934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man        all the way home.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352800" y="3656012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390106" y="43045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57400" y="49530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are some examples of words that can/can’t go here?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in language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7800" y="3091934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man        all the way home.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352800" y="3656012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390106" y="43045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57400" y="49530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can’t some words go here?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in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200400"/>
            <a:ext cx="8153400" cy="2819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Language is bound by a set of rules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It’s not clear exactly the form of these rules, however, people can generally recognize them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This is syntax!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1905000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man flew all the way home.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!=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886200"/>
            <a:ext cx="8153400" cy="2209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Syntax is only concerned with how words interact from a grammatical standpoint, not semantically (i.e. meaning)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1905000"/>
            <a:ext cx="66263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Colorless green ideas sleep furiously.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Parts of speech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0" y="20574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are parts of speech (think 3</a:t>
            </a:r>
            <a:r>
              <a:rPr lang="en-US" sz="2800" baseline="30000" dirty="0">
                <a:solidFill>
                  <a:srgbClr val="FF0000"/>
                </a:solidFill>
              </a:rPr>
              <a:t>rd</a:t>
            </a:r>
            <a:r>
              <a:rPr lang="en-US" sz="2800" dirty="0">
                <a:solidFill>
                  <a:srgbClr val="FF0000"/>
                </a:solidFill>
              </a:rPr>
              <a:t> grade)?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124200"/>
            <a:ext cx="2819400" cy="31692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Quiz #1</a:t>
            </a:r>
          </a:p>
          <a:p>
            <a:pPr lvl="1"/>
            <a:r>
              <a:rPr lang="en-US" dirty="0"/>
              <a:t>Take-home anytime Thursday</a:t>
            </a:r>
          </a:p>
          <a:p>
            <a:pPr lvl="1"/>
            <a:r>
              <a:rPr lang="en-US" dirty="0"/>
              <a:t>45 minutes</a:t>
            </a:r>
          </a:p>
          <a:p>
            <a:pPr lvl="1"/>
            <a:r>
              <a:rPr lang="en-US" dirty="0"/>
              <a:t>Open book/notes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Parts of speech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" y="1676400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Parts of speech are constructed by grouping words that function similarly:</a:t>
            </a:r>
          </a:p>
          <a:p>
            <a:r>
              <a:rPr lang="en-US" sz="2400" dirty="0"/>
              <a:t>	- with respect to the words that can occur nearby </a:t>
            </a:r>
          </a:p>
          <a:p>
            <a:r>
              <a:rPr lang="en-US" sz="2400" dirty="0"/>
              <a:t>	- and by their morphological properties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7800" y="3488591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man        all the way home.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4052669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4348877"/>
            <a:ext cx="2057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ran</a:t>
            </a:r>
          </a:p>
          <a:p>
            <a:r>
              <a:rPr lang="en-US" dirty="0"/>
              <a:t>forgave</a:t>
            </a:r>
          </a:p>
          <a:p>
            <a:r>
              <a:rPr lang="en-US" dirty="0"/>
              <a:t>ate</a:t>
            </a:r>
          </a:p>
          <a:p>
            <a:r>
              <a:rPr lang="en-US" dirty="0"/>
              <a:t>drove</a:t>
            </a:r>
          </a:p>
          <a:p>
            <a:r>
              <a:rPr lang="en-US" dirty="0"/>
              <a:t>drank</a:t>
            </a:r>
          </a:p>
          <a:p>
            <a:r>
              <a:rPr lang="en-US" dirty="0"/>
              <a:t>hid</a:t>
            </a:r>
          </a:p>
          <a:p>
            <a:r>
              <a:rPr lang="en-US" dirty="0"/>
              <a:t>learned</a:t>
            </a:r>
          </a:p>
          <a:p>
            <a:r>
              <a:rPr lang="en-US" dirty="0"/>
              <a:t>hurt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4348877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integrated</a:t>
            </a:r>
          </a:p>
          <a:p>
            <a:r>
              <a:rPr lang="en-US" dirty="0"/>
              <a:t>programmed</a:t>
            </a:r>
          </a:p>
          <a:p>
            <a:r>
              <a:rPr lang="en-US" dirty="0"/>
              <a:t>shot</a:t>
            </a:r>
          </a:p>
          <a:p>
            <a:r>
              <a:rPr lang="en-US" dirty="0"/>
              <a:t>shouted</a:t>
            </a:r>
          </a:p>
          <a:p>
            <a:r>
              <a:rPr lang="en-US" dirty="0"/>
              <a:t>sat</a:t>
            </a:r>
          </a:p>
          <a:p>
            <a:r>
              <a:rPr lang="en-US" dirty="0"/>
              <a:t>slept</a:t>
            </a:r>
          </a:p>
          <a:p>
            <a:r>
              <a:rPr lang="en-US" dirty="0"/>
              <a:t>understood</a:t>
            </a:r>
          </a:p>
          <a:p>
            <a:r>
              <a:rPr lang="en-US" dirty="0"/>
              <a:t>voted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24400" y="4348877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washed</a:t>
            </a:r>
          </a:p>
          <a:p>
            <a:r>
              <a:rPr lang="en-US" dirty="0"/>
              <a:t>warned</a:t>
            </a:r>
          </a:p>
          <a:p>
            <a:r>
              <a:rPr lang="en-US" dirty="0"/>
              <a:t>walked</a:t>
            </a:r>
          </a:p>
          <a:p>
            <a:r>
              <a:rPr lang="en-US" dirty="0"/>
              <a:t>spoke</a:t>
            </a:r>
          </a:p>
          <a:p>
            <a:r>
              <a:rPr lang="en-US" dirty="0"/>
              <a:t>succeeded</a:t>
            </a:r>
          </a:p>
          <a:p>
            <a:r>
              <a:rPr lang="en-US" dirty="0"/>
              <a:t>survived</a:t>
            </a:r>
          </a:p>
          <a:p>
            <a:r>
              <a:rPr lang="en-US" dirty="0"/>
              <a:t>read</a:t>
            </a:r>
          </a:p>
          <a:p>
            <a:r>
              <a:rPr lang="en-US" dirty="0"/>
              <a:t>recorded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speech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the English parts of speech?</a:t>
            </a:r>
          </a:p>
          <a:p>
            <a:pPr lvl="1"/>
            <a:r>
              <a:rPr lang="en-US" dirty="0"/>
              <a:t>8 parts of speech?</a:t>
            </a:r>
          </a:p>
          <a:p>
            <a:pPr lvl="2"/>
            <a:r>
              <a:rPr lang="en-US" dirty="0"/>
              <a:t>Noun (person, place or thing)</a:t>
            </a:r>
          </a:p>
          <a:p>
            <a:pPr lvl="2"/>
            <a:r>
              <a:rPr lang="en-US" dirty="0"/>
              <a:t>Verb (actions and processes)</a:t>
            </a:r>
          </a:p>
          <a:p>
            <a:pPr lvl="2"/>
            <a:r>
              <a:rPr lang="en-US" dirty="0"/>
              <a:t>Adjective (modify nouns)</a:t>
            </a:r>
          </a:p>
          <a:p>
            <a:pPr lvl="2"/>
            <a:r>
              <a:rPr lang="en-US" dirty="0"/>
              <a:t>Adverb (modify verbs)</a:t>
            </a:r>
          </a:p>
          <a:p>
            <a:pPr lvl="2"/>
            <a:r>
              <a:rPr lang="en-US" dirty="0"/>
              <a:t>Preposition (on, in, by, to, with)</a:t>
            </a:r>
          </a:p>
          <a:p>
            <a:pPr lvl="2"/>
            <a:r>
              <a:rPr lang="en-US" dirty="0"/>
              <a:t>Determiners (a, an, the, what, which, that)</a:t>
            </a:r>
          </a:p>
          <a:p>
            <a:pPr lvl="2"/>
            <a:r>
              <a:rPr lang="en-US" dirty="0"/>
              <a:t>Conjunctions (and, but, or)</a:t>
            </a:r>
          </a:p>
          <a:p>
            <a:pPr lvl="2"/>
            <a:r>
              <a:rPr lang="en-US" dirty="0"/>
              <a:t>Particles (off, up)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English parts of speech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Brown corpus: 87 POS tags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Penn Treebank: ~45 POS tags</a:t>
            </a:r>
          </a:p>
          <a:p>
            <a:pPr lvl="1"/>
            <a:r>
              <a:rPr lang="en-US" dirty="0"/>
              <a:t>Derived from the Brown </a:t>
            </a:r>
            <a:r>
              <a:rPr lang="en-US" dirty="0" err="1"/>
              <a:t>tagset</a:t>
            </a:r>
            <a:endParaRPr lang="en-US" dirty="0"/>
          </a:p>
          <a:p>
            <a:pPr lvl="1"/>
            <a:r>
              <a:rPr lang="en-US" dirty="0"/>
              <a:t>Most common in NLP</a:t>
            </a:r>
          </a:p>
          <a:p>
            <a:pPr lvl="1"/>
            <a:r>
              <a:rPr lang="en-US" dirty="0"/>
              <a:t>Many of the examples we’ll show use this one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British National Corpus (C5 </a:t>
            </a:r>
            <a:r>
              <a:rPr lang="en-US" dirty="0" err="1"/>
              <a:t>tagset</a:t>
            </a:r>
            <a:r>
              <a:rPr lang="en-US" dirty="0"/>
              <a:t>): 61 tags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C6 </a:t>
            </a:r>
            <a:r>
              <a:rPr lang="en-US" dirty="0" err="1"/>
              <a:t>tagset</a:t>
            </a:r>
            <a:r>
              <a:rPr lang="en-US" dirty="0"/>
              <a:t>: 148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C7 </a:t>
            </a:r>
            <a:r>
              <a:rPr lang="en-US" dirty="0" err="1"/>
              <a:t>tagset</a:t>
            </a:r>
            <a:r>
              <a:rPr lang="en-US" dirty="0"/>
              <a:t>: 146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C8 </a:t>
            </a:r>
            <a:r>
              <a:rPr lang="en-US" dirty="0" err="1"/>
              <a:t>tagset</a:t>
            </a:r>
            <a:r>
              <a:rPr lang="en-US" dirty="0"/>
              <a:t>: 171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Tagsets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Brown tagset:</a:t>
            </a:r>
            <a:endParaRPr lang="en-US" sz="2400" dirty="0">
              <a:hlinkClick r:id="rId2"/>
            </a:endParaRPr>
          </a:p>
          <a:p>
            <a:pPr marL="0" indent="0">
              <a:buNone/>
            </a:pPr>
            <a:r>
              <a:rPr lang="en-US" sz="2400" dirty="0">
                <a:hlinkClick r:id="rId3"/>
              </a:rPr>
              <a:t>https://en.wikipedia.org/wiki/Brown_Corpus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C8 </a:t>
            </a:r>
            <a:r>
              <a:rPr lang="en-US" sz="2400" dirty="0" err="1"/>
              <a:t>tagset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>
                <a:hlinkClick r:id="rId4"/>
              </a:rPr>
              <a:t>http://ucrel.lancs.ac.uk/claws8tags.pdf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English Parts of Speech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1054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Noun (person, place or thing)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Singular (NN):  dog, fork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Plural (NNS):  dogs, forks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Proper (NNP, NNPS): John, </a:t>
            </a:r>
            <a:r>
              <a:rPr lang="en-US" sz="2000" dirty="0" err="1"/>
              <a:t>Springfields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Personal pronoun (PRP): I, you, he, she, they,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/>
              <a:t>Wh</a:t>
            </a:r>
            <a:r>
              <a:rPr lang="en-US" sz="2000" dirty="0"/>
              <a:t>-pronoun  (WP): who, what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Verb (actions and processes)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Base, infinitive (VB):  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Past tense (VBD):  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Gerund (VBG):  eating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Past participle (VBN):  eaten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Non 3</a:t>
            </a:r>
            <a:r>
              <a:rPr lang="en-US" sz="2000" baseline="30000" dirty="0"/>
              <a:t>rd</a:t>
            </a:r>
            <a:r>
              <a:rPr lang="en-US" sz="2000" dirty="0"/>
              <a:t> person singular present tense (VBP): 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3</a:t>
            </a:r>
            <a:r>
              <a:rPr lang="en-US" sz="2000" baseline="30000" dirty="0"/>
              <a:t>rd</a:t>
            </a:r>
            <a:r>
              <a:rPr lang="en-US" sz="2000" dirty="0"/>
              <a:t> person singular present tense: (VBZ): eats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Modal (MD): should, can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To (TO): to (to eat)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English Parts of Speech (cont.)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1816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Adjective (modify nouns)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(JJ): red, tall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Comparative (JJR): redder, taller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Superlative (JJS): reddest, tallest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Adverb (modify verbs)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(RB): quickly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Comparative (RBR): quicker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Superlative (RBS): quickest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Preposition (IN): on, in, by, to, with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Determiner: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(DT) a, an, the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WH-determiner (WDT): which, that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Coordinating Conjunction (CC): and, but, or,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Particle (RP): off (took off), up (put up)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Closed vs. Open Class 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2743200"/>
          </a:xfrm>
        </p:spPr>
        <p:txBody>
          <a:bodyPr>
            <a:normAutofit fontScale="92500"/>
          </a:bodyPr>
          <a:lstStyle/>
          <a:p>
            <a:pPr marL="0" indent="0" eaLnBrk="1" hangingPunct="1">
              <a:buNone/>
            </a:pPr>
            <a:r>
              <a:rPr lang="en-US" sz="2400" b="1" i="1" dirty="0"/>
              <a:t>Closed class</a:t>
            </a:r>
            <a:r>
              <a:rPr lang="en-US" sz="2400" dirty="0"/>
              <a:t> categories are composed of a small, fixed set of grammatical function words for a given language.</a:t>
            </a:r>
          </a:p>
          <a:p>
            <a:pPr lvl="1" eaLnBrk="1" hangingPunct="1"/>
            <a:r>
              <a:rPr lang="en-US" sz="2000" dirty="0"/>
              <a:t>Pronouns, Prepositions, Auxiliary verbs, Determiners, Particles, Conjunctions</a:t>
            </a:r>
          </a:p>
          <a:p>
            <a:pPr marL="0" indent="0" eaLnBrk="1" hangingPunct="1">
              <a:buNone/>
            </a:pPr>
            <a:r>
              <a:rPr lang="en-US" sz="2400" b="1" i="1" dirty="0"/>
              <a:t>Open class </a:t>
            </a:r>
            <a:r>
              <a:rPr lang="en-US" sz="2400" dirty="0"/>
              <a:t>categories have large number of words and new ones are easily invented.</a:t>
            </a:r>
          </a:p>
          <a:p>
            <a:pPr lvl="1" eaLnBrk="1" hangingPunct="1"/>
            <a:r>
              <a:rPr lang="en-US" sz="2000" dirty="0"/>
              <a:t>Nouns (</a:t>
            </a:r>
            <a:r>
              <a:rPr lang="en-US" sz="2000" dirty="0" err="1"/>
              <a:t>Googler</a:t>
            </a:r>
            <a:r>
              <a:rPr lang="en-US" sz="2000" dirty="0"/>
              <a:t>, futon, </a:t>
            </a:r>
            <a:r>
              <a:rPr lang="en-US" sz="2000" dirty="0" err="1"/>
              <a:t>iPad</a:t>
            </a:r>
            <a:r>
              <a:rPr lang="en-US" sz="2000" dirty="0"/>
              <a:t>), Verbs (Google, </a:t>
            </a:r>
            <a:r>
              <a:rPr lang="en-US" sz="2000" dirty="0" err="1"/>
              <a:t>futoning</a:t>
            </a:r>
            <a:r>
              <a:rPr lang="en-US" sz="2000" dirty="0"/>
              <a:t>), Adjectives (geeky), </a:t>
            </a:r>
            <a:r>
              <a:rPr lang="en-US" sz="2000" dirty="0" err="1"/>
              <a:t>Abverb</a:t>
            </a:r>
            <a:r>
              <a:rPr lang="en-US" sz="2000" dirty="0"/>
              <a:t> (</a:t>
            </a:r>
            <a:r>
              <a:rPr lang="en-US" sz="2000" dirty="0" err="1"/>
              <a:t>chompingly</a:t>
            </a:r>
            <a:r>
              <a:rPr lang="en-US" sz="2000" dirty="0"/>
              <a:t>) </a:t>
            </a:r>
          </a:p>
        </p:txBody>
      </p:sp>
      <p:pic>
        <p:nvPicPr>
          <p:cNvPr id="2" name="Picture 1" descr="calvi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51" y="4262836"/>
            <a:ext cx="8042949" cy="2595164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CED28-C513-464B-8E0D-6E6E4F21A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08839B-10F6-7944-ABB3-D12F9B8549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905000"/>
            <a:ext cx="3200400" cy="365435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A5D81BE-F787-BF41-B1AB-8515E44A0BF4}"/>
              </a:ext>
            </a:extLst>
          </p:cNvPr>
          <p:cNvSpPr/>
          <p:nvPr/>
        </p:nvSpPr>
        <p:spPr>
          <a:xfrm>
            <a:off x="2362200" y="6060491"/>
            <a:ext cx="2473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xkcd.com</a:t>
            </a:r>
            <a:r>
              <a:rPr lang="en-US" dirty="0"/>
              <a:t>/1443/</a:t>
            </a:r>
          </a:p>
        </p:txBody>
      </p:sp>
    </p:spTree>
    <p:extLst>
      <p:ext uri="{BB962C8B-B14F-4D97-AF65-F5344CB8AC3E}">
        <p14:creationId xmlns:p14="http://schemas.microsoft.com/office/powerpoint/2010/main" val="23977632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Part of speech tagging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7675"/>
            <a:ext cx="7772400" cy="20161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dirty="0"/>
              <a:t>Annotate each word in a sentence with a part-of-speech marker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Lowest level of syntactic analysis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457200" y="3962400"/>
            <a:ext cx="8060267" cy="4638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0" dirty="0">
                <a:solidFill>
                  <a:srgbClr val="3333CC"/>
                </a:solidFill>
              </a:rPr>
              <a:t>John  saw  the  saw  and  decided  to  take  it     to   the   table.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3400" y="4581229"/>
            <a:ext cx="7874068" cy="4638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0" dirty="0">
                <a:solidFill>
                  <a:srgbClr val="CC0099"/>
                </a:solidFill>
              </a:rPr>
              <a:t>NNP VBD  DT  NN   CC      VBD    TO  VB  PRP   IN  DT    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Ambiguity in POS Tagging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612648" y="1752600"/>
            <a:ext cx="51785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dirty="0"/>
              <a:t>I like candy.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Time flies like an arrow.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400" y="5181600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Does “like” play the same role (POS) in these sentences?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5400" y="23622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VBP</a:t>
            </a:r>
          </a:p>
          <a:p>
            <a:r>
              <a:rPr lang="en-US" dirty="0"/>
              <a:t>(verb, non-3</a:t>
            </a:r>
            <a:r>
              <a:rPr lang="en-US" baseline="30000" dirty="0"/>
              <a:t>rd</a:t>
            </a:r>
            <a:r>
              <a:rPr lang="en-US" dirty="0"/>
              <a:t> person, singular, present)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819400" y="37338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IN</a:t>
            </a:r>
          </a:p>
          <a:p>
            <a:r>
              <a:rPr lang="en-US" dirty="0"/>
              <a:t>(preposition)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727C9-8622-C140-BCFC-DD7F721F4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#1 material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94039-EF3A-674B-A87F-B8E2F904C11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153400" cy="51054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T/F, short answer, pencil and paper work (no coding)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zipf's</a:t>
            </a:r>
            <a:r>
              <a:rPr lang="en-US" dirty="0"/>
              <a:t> law</a:t>
            </a:r>
          </a:p>
          <a:p>
            <a:pPr marL="0" indent="0">
              <a:buNone/>
            </a:pPr>
            <a:r>
              <a:rPr lang="en-US" dirty="0"/>
              <a:t>regular expressions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probability basics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language modeling</a:t>
            </a:r>
          </a:p>
          <a:p>
            <a:pPr marL="320040" lvl="1" indent="0">
              <a:buNone/>
            </a:pPr>
            <a:r>
              <a:rPr lang="en-US" dirty="0"/>
              <a:t>MLE estimation/estimating from a corpus</a:t>
            </a:r>
          </a:p>
          <a:p>
            <a:pPr marL="320040" lvl="1" indent="0">
              <a:buNone/>
            </a:pPr>
            <a:r>
              <a:rPr lang="en-US" dirty="0"/>
              <a:t>development set</a:t>
            </a:r>
          </a:p>
          <a:p>
            <a:pPr marL="320040" lvl="1" indent="0">
              <a:buNone/>
            </a:pPr>
            <a:r>
              <a:rPr lang="en-US" dirty="0"/>
              <a:t>perplexity</a:t>
            </a:r>
          </a:p>
          <a:p>
            <a:pPr marL="320040" lvl="1" indent="0">
              <a:buNone/>
            </a:pPr>
            <a:r>
              <a:rPr lang="en-US" dirty="0"/>
              <a:t>determining vocabulary </a:t>
            </a:r>
          </a:p>
          <a:p>
            <a:pPr marL="320040" lvl="1" indent="0">
              <a:buNone/>
            </a:pPr>
            <a:endParaRPr lang="en-US" dirty="0"/>
          </a:p>
          <a:p>
            <a:pPr marL="320040" lvl="1" indent="0">
              <a:buNone/>
            </a:pPr>
            <a:r>
              <a:rPr lang="en-US" dirty="0"/>
              <a:t>smoothing techniques</a:t>
            </a:r>
          </a:p>
          <a:p>
            <a:pPr marL="594360" lvl="2" indent="0">
              <a:buNone/>
            </a:pPr>
            <a:r>
              <a:rPr lang="en-US" dirty="0"/>
              <a:t>add 1</a:t>
            </a:r>
          </a:p>
          <a:p>
            <a:pPr marL="594360" lvl="2" indent="0">
              <a:buNone/>
            </a:pPr>
            <a:r>
              <a:rPr lang="en-US" dirty="0"/>
              <a:t>add lambda</a:t>
            </a:r>
          </a:p>
          <a:p>
            <a:pPr marL="320040" lvl="1" indent="0">
              <a:buNone/>
            </a:pPr>
            <a:r>
              <a:rPr lang="en-US" dirty="0"/>
              <a:t>interpolation</a:t>
            </a:r>
          </a:p>
          <a:p>
            <a:pPr marL="320040" lvl="1" indent="0">
              <a:buNone/>
            </a:pPr>
            <a:r>
              <a:rPr lang="en-US" dirty="0" err="1"/>
              <a:t>backoff</a:t>
            </a:r>
            <a:endParaRPr lang="en-US" dirty="0"/>
          </a:p>
          <a:p>
            <a:pPr marL="594360" lvl="2" indent="0">
              <a:buNone/>
            </a:pPr>
            <a:r>
              <a:rPr lang="en-US" dirty="0"/>
              <a:t>absolute discounting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299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Ambiguity in POS Tagging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1489770"/>
            <a:ext cx="82265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dirty="0"/>
              <a:t>I bought it at the shop around the corner.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I never got around to getting the car.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The cost of a new </a:t>
            </a:r>
            <a:r>
              <a:rPr lang="en-US" sz="3200" dirty="0" err="1"/>
              <a:t>Prius</a:t>
            </a:r>
            <a:r>
              <a:rPr lang="en-US" sz="3200" dirty="0"/>
              <a:t> is around $25K.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5903893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Does “around” play the same role (POS) in these sentences?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19812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IN</a:t>
            </a:r>
          </a:p>
          <a:p>
            <a:r>
              <a:rPr lang="en-US" dirty="0"/>
              <a:t>(preposition)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0" y="34290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RP</a:t>
            </a:r>
          </a:p>
          <a:p>
            <a:r>
              <a:rPr lang="en-US" dirty="0"/>
              <a:t>(particle… on, off)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410200" y="4900136"/>
            <a:ext cx="106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RB</a:t>
            </a:r>
          </a:p>
          <a:p>
            <a:r>
              <a:rPr lang="en-US" dirty="0"/>
              <a:t>(adverb)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Ambiguity in POS Tagging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Like most language components, the challenge with POS tagging is ambiguity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Brown corpus analysis</a:t>
            </a:r>
          </a:p>
          <a:p>
            <a:pPr lvl="1"/>
            <a:r>
              <a:rPr lang="en-US" dirty="0"/>
              <a:t>11.5% of word types are ambiguous (this sounds promising!), </a:t>
            </a:r>
            <a:r>
              <a:rPr lang="en-US" dirty="0">
                <a:solidFill>
                  <a:srgbClr val="FF0000"/>
                </a:solidFill>
              </a:rPr>
              <a:t>but…</a:t>
            </a:r>
          </a:p>
          <a:p>
            <a:pPr lvl="1"/>
            <a:r>
              <a:rPr lang="en-US" dirty="0"/>
              <a:t>40% of word appearances are ambiguous</a:t>
            </a:r>
          </a:p>
          <a:p>
            <a:pPr lvl="1"/>
            <a:r>
              <a:rPr lang="en-US" dirty="0"/>
              <a:t>Unfortunately, the ambiguous words tend to be the more frequently used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hard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If I told you had a POS tagger that achieved 90% accuracy would you be impressed?</a:t>
            </a:r>
          </a:p>
          <a:p>
            <a:pPr lvl="1"/>
            <a:r>
              <a:rPr lang="en-US" dirty="0"/>
              <a:t>Shouldn’t be… just picking the most frequent POS for a word gets you this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about a POS tagger that achieves 93.7%?</a:t>
            </a:r>
          </a:p>
          <a:p>
            <a:pPr lvl="1"/>
            <a:r>
              <a:rPr lang="en-US" dirty="0"/>
              <a:t>Still probably shouldn’t be… only need to add a basic module for handling unknown words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about a POS tagger that achieves 100%?</a:t>
            </a:r>
          </a:p>
          <a:p>
            <a:pPr lvl="1"/>
            <a:r>
              <a:rPr lang="en-US" dirty="0"/>
              <a:t>Should be suspicious… humans only achieve ~97%</a:t>
            </a:r>
          </a:p>
          <a:p>
            <a:pPr lvl="1"/>
            <a:r>
              <a:rPr lang="en-US" dirty="0"/>
              <a:t>Probably </a:t>
            </a:r>
            <a:r>
              <a:rPr lang="en-US" dirty="0" err="1"/>
              <a:t>overfitting</a:t>
            </a:r>
            <a:r>
              <a:rPr lang="en-US" dirty="0"/>
              <a:t> (or cheating!)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POS Tagging Approaches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9856"/>
            <a:ext cx="7772400" cy="4943475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Rule-Based</a:t>
            </a:r>
            <a:r>
              <a:rPr lang="en-US" sz="2400" dirty="0"/>
              <a:t>: Human crafted rules based on lexical and other linguistic knowledge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Learning-Based</a:t>
            </a:r>
            <a:r>
              <a:rPr lang="en-US" sz="2400" dirty="0"/>
              <a:t>: Trained on human annotated corpora like the Penn Treebank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>
                <a:solidFill>
                  <a:srgbClr val="339933"/>
                </a:solidFill>
              </a:rPr>
              <a:t>Statistical models</a:t>
            </a:r>
            <a:r>
              <a:rPr lang="en-US" sz="2000" dirty="0"/>
              <a:t>:  Hidden Markov Model (HMM), Maximum Entropy Markov Model (MEMM), Conditional Random Field (CRF), log-linear models, support vector machines (SVMs), neural networks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>
                <a:solidFill>
                  <a:srgbClr val="339933"/>
                </a:solidFill>
              </a:rPr>
              <a:t>Rule learning</a:t>
            </a:r>
            <a:r>
              <a:rPr lang="en-US" sz="2000" dirty="0"/>
              <a:t>: Transformation Based Learning (TBL)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The book discusses some of the more common approaches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/>
              <a:t>Many publicly available:</a:t>
            </a:r>
          </a:p>
          <a:p>
            <a:pPr lvl="1">
              <a:lnSpc>
                <a:spcPct val="90000"/>
              </a:lnSpc>
            </a:pPr>
            <a:r>
              <a:rPr lang="en-US" sz="2100" dirty="0">
                <a:hlinkClick r:id="rId3"/>
              </a:rPr>
              <a:t>http://nlp.stanford.edu/links/statnlp.html</a:t>
            </a:r>
            <a:br>
              <a:rPr lang="en-US" sz="2100" dirty="0"/>
            </a:br>
            <a:r>
              <a:rPr lang="en-US" sz="2100" dirty="0"/>
              <a:t>(lists 15 different ones mostly publicly available!)</a:t>
            </a:r>
          </a:p>
          <a:p>
            <a:pPr lvl="1">
              <a:lnSpc>
                <a:spcPct val="90000"/>
              </a:lnSpc>
            </a:pPr>
            <a:r>
              <a:rPr lang="en-US" sz="2100" dirty="0">
                <a:hlinkClick r:id="rId4"/>
              </a:rPr>
              <a:t>http://www.coli.uni-saarland.de/~thorsten/tnt/</a:t>
            </a: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Constituency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44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Parts of speech can be thought of as the lowest level of syntactic information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Groups </a:t>
            </a:r>
            <a:r>
              <a:rPr lang="en-US" sz="2400" i="1" dirty="0"/>
              <a:t>words</a:t>
            </a:r>
            <a:r>
              <a:rPr lang="en-US" sz="2400" dirty="0"/>
              <a:t> together into categories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6600" y="3544669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likes to eat candy.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374648" y="4076481"/>
            <a:ext cx="19781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28800" y="48006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can/can’t go here?</a:t>
            </a:r>
          </a:p>
        </p:txBody>
      </p:sp>
    </p:spTree>
    <p:extLst>
      <p:ext uri="{BB962C8B-B14F-4D97-AF65-F5344CB8AC3E}">
        <p14:creationId xmlns:p14="http://schemas.microsoft.com/office/powerpoint/2010/main" val="1594142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Constituency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6600" y="16764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likes to eat candy.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374648" y="2208212"/>
            <a:ext cx="19781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5486400"/>
            <a:ext cx="76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</a:t>
            </a:r>
          </a:p>
          <a:p>
            <a:r>
              <a:rPr lang="en-US" sz="2400" dirty="0"/>
              <a:t>She</a:t>
            </a:r>
          </a:p>
          <a:p>
            <a:r>
              <a:rPr lang="en-US" sz="2400"/>
              <a:t>They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2895600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man</a:t>
            </a:r>
          </a:p>
          <a:p>
            <a:r>
              <a:rPr lang="en-US" sz="2400" dirty="0"/>
              <a:t>The boy</a:t>
            </a:r>
          </a:p>
          <a:p>
            <a:r>
              <a:rPr lang="en-US" sz="2400" dirty="0"/>
              <a:t>The cat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2895600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Dave</a:t>
            </a:r>
          </a:p>
          <a:p>
            <a:r>
              <a:rPr lang="en-US" sz="2400" dirty="0"/>
              <a:t>Prof Kauchak</a:t>
            </a:r>
          </a:p>
          <a:p>
            <a:r>
              <a:rPr lang="en-US" sz="2400" dirty="0"/>
              <a:t>Dr. </a:t>
            </a:r>
            <a:r>
              <a:rPr lang="en-US" sz="2400" dirty="0" err="1"/>
              <a:t>Suess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12648" y="2405390"/>
            <a:ext cx="2206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nouns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0" y="2405390"/>
            <a:ext cx="3044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determiner nouns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" y="4886980"/>
            <a:ext cx="2206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pronouns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0" y="5200472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man that I saw</a:t>
            </a:r>
          </a:p>
          <a:p>
            <a:r>
              <a:rPr lang="en-US" sz="2400" dirty="0"/>
              <a:t>The boy with the blue pants</a:t>
            </a:r>
          </a:p>
          <a:p>
            <a:r>
              <a:rPr lang="en-US" sz="2400" dirty="0"/>
              <a:t>The cat in the hat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0" y="4710262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determiner nouns +</a:t>
            </a:r>
          </a:p>
        </p:txBody>
      </p:sp>
    </p:spTree>
    <p:extLst>
      <p:ext uri="{BB962C8B-B14F-4D97-AF65-F5344CB8AC3E}">
        <p14:creationId xmlns:p14="http://schemas.microsoft.com/office/powerpoint/2010/main" val="9351265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Constituency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Words in languages tend to form into functional groups (parts of speech)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Groups of words (aka phrases) can also be grouped into functional groups</a:t>
            </a:r>
          </a:p>
          <a:p>
            <a:pPr lvl="1"/>
            <a:r>
              <a:rPr lang="en-US" dirty="0"/>
              <a:t>often some relation to parts of speech</a:t>
            </a:r>
          </a:p>
          <a:p>
            <a:pPr lvl="1"/>
            <a:r>
              <a:rPr lang="en-US" dirty="0"/>
              <a:t>though, more complex interactions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phrase groups are called constituents</a:t>
            </a:r>
          </a:p>
        </p:txBody>
      </p:sp>
    </p:spTree>
    <p:extLst>
      <p:ext uri="{BB962C8B-B14F-4D97-AF65-F5344CB8AC3E}">
        <p14:creationId xmlns:p14="http://schemas.microsoft.com/office/powerpoint/2010/main" val="30508304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constituents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21336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He likes to eat candy.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2648" y="44196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1982723" y="37353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51624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phrase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51624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verb phrase</a:t>
            </a:r>
          </a:p>
        </p:txBody>
      </p:sp>
      <p:sp>
        <p:nvSpPr>
          <p:cNvPr id="11" name="Left Bracket 10"/>
          <p:cNvSpPr/>
          <p:nvPr/>
        </p:nvSpPr>
        <p:spPr>
          <a:xfrm rot="16200000">
            <a:off x="4457700" y="39243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ket 11"/>
          <p:cNvSpPr/>
          <p:nvPr/>
        </p:nvSpPr>
        <p:spPr>
          <a:xfrm rot="16200000">
            <a:off x="800100" y="2585711"/>
            <a:ext cx="152400" cy="381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5553" y="3109556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phrase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30619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verb phrase</a:t>
            </a:r>
          </a:p>
        </p:txBody>
      </p:sp>
      <p:sp>
        <p:nvSpPr>
          <p:cNvPr id="15" name="Left Bracket 14"/>
          <p:cNvSpPr/>
          <p:nvPr/>
        </p:nvSpPr>
        <p:spPr>
          <a:xfrm rot="16200000">
            <a:off x="2324100" y="1595111"/>
            <a:ext cx="152400" cy="23622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347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constituents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5048" y="2590799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2135123" y="28971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phrase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148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verb phrase</a:t>
            </a:r>
          </a:p>
        </p:txBody>
      </p:sp>
      <p:sp>
        <p:nvSpPr>
          <p:cNvPr id="11" name="Left Bracket 10"/>
          <p:cNvSpPr/>
          <p:nvPr/>
        </p:nvSpPr>
        <p:spPr>
          <a:xfrm rot="16200000">
            <a:off x="4610100" y="30861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>
          <a:xfrm rot="16200000">
            <a:off x="1409700" y="2628900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144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</a:t>
            </a:r>
            <a:br>
              <a:rPr lang="en-US" sz="2000" dirty="0">
                <a:solidFill>
                  <a:srgbClr val="0000FF"/>
                </a:solidFill>
              </a:rPr>
            </a:br>
            <a:r>
              <a:rPr lang="en-US" sz="2000" dirty="0">
                <a:solidFill>
                  <a:srgbClr val="0000FF"/>
                </a:solidFill>
              </a:rPr>
              <a:t>phrase</a:t>
            </a:r>
          </a:p>
        </p:txBody>
      </p:sp>
      <p:sp>
        <p:nvSpPr>
          <p:cNvPr id="18" name="Left Bracket 17"/>
          <p:cNvSpPr/>
          <p:nvPr/>
        </p:nvSpPr>
        <p:spPr>
          <a:xfrm rot="16200000">
            <a:off x="2743199" y="2514600"/>
            <a:ext cx="152401" cy="13716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prepositional phrase</a:t>
            </a:r>
          </a:p>
        </p:txBody>
      </p:sp>
      <p:sp>
        <p:nvSpPr>
          <p:cNvPr id="22" name="Left Bracket 21"/>
          <p:cNvSpPr/>
          <p:nvPr/>
        </p:nvSpPr>
        <p:spPr>
          <a:xfrm rot="16200000">
            <a:off x="4876800" y="2362201"/>
            <a:ext cx="152400" cy="16764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86200" y="32574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prepositional phrase</a:t>
            </a:r>
          </a:p>
        </p:txBody>
      </p:sp>
    </p:spTree>
    <p:extLst>
      <p:ext uri="{BB962C8B-B14F-4D97-AF65-F5344CB8AC3E}">
        <p14:creationId xmlns:p14="http://schemas.microsoft.com/office/powerpoint/2010/main" val="27584269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constituents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5048" y="2590799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2135123" y="28971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phrase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14800" y="53148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verb phrase</a:t>
            </a:r>
          </a:p>
        </p:txBody>
      </p:sp>
      <p:sp>
        <p:nvSpPr>
          <p:cNvPr id="11" name="Left Bracket 10"/>
          <p:cNvSpPr/>
          <p:nvPr/>
        </p:nvSpPr>
        <p:spPr>
          <a:xfrm rot="16200000">
            <a:off x="4610100" y="40767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>
          <a:xfrm rot="16200000">
            <a:off x="1409700" y="2628900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144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</a:t>
            </a:r>
            <a:br>
              <a:rPr lang="en-US" sz="2000" dirty="0">
                <a:solidFill>
                  <a:srgbClr val="0000FF"/>
                </a:solidFill>
              </a:rPr>
            </a:br>
            <a:r>
              <a:rPr lang="en-US" sz="2000" dirty="0">
                <a:solidFill>
                  <a:srgbClr val="0000FF"/>
                </a:solidFill>
              </a:rPr>
              <a:t>phrase</a:t>
            </a:r>
          </a:p>
        </p:txBody>
      </p:sp>
      <p:sp>
        <p:nvSpPr>
          <p:cNvPr id="18" name="Left Bracket 17"/>
          <p:cNvSpPr/>
          <p:nvPr/>
        </p:nvSpPr>
        <p:spPr>
          <a:xfrm rot="16200000">
            <a:off x="2743199" y="2514600"/>
            <a:ext cx="152401" cy="13716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prepositional phrase</a:t>
            </a:r>
          </a:p>
        </p:txBody>
      </p:sp>
      <p:sp>
        <p:nvSpPr>
          <p:cNvPr id="22" name="Left Bracket 21"/>
          <p:cNvSpPr/>
          <p:nvPr/>
        </p:nvSpPr>
        <p:spPr>
          <a:xfrm rot="16200000">
            <a:off x="4876800" y="3352801"/>
            <a:ext cx="152400" cy="16764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86200" y="42480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prepositional phrase</a:t>
            </a:r>
          </a:p>
        </p:txBody>
      </p:sp>
      <p:sp>
        <p:nvSpPr>
          <p:cNvPr id="14" name="Left Bracket 13"/>
          <p:cNvSpPr/>
          <p:nvPr/>
        </p:nvSpPr>
        <p:spPr>
          <a:xfrm rot="16200000">
            <a:off x="5067300" y="2628901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572000" y="32574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</a:t>
            </a:r>
            <a:br>
              <a:rPr lang="en-US" sz="2000" dirty="0">
                <a:solidFill>
                  <a:srgbClr val="0000FF"/>
                </a:solidFill>
              </a:rPr>
            </a:br>
            <a:r>
              <a:rPr lang="en-US" sz="2000" dirty="0">
                <a:solidFill>
                  <a:srgbClr val="0000FF"/>
                </a:solidFill>
              </a:rPr>
              <a:t>phrase</a:t>
            </a:r>
          </a:p>
        </p:txBody>
      </p:sp>
    </p:spTree>
    <p:extLst>
      <p:ext uri="{BB962C8B-B14F-4D97-AF65-F5344CB8AC3E}">
        <p14:creationId xmlns:p14="http://schemas.microsoft.com/office/powerpoint/2010/main" val="395415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Simplified View of Linguistics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1676400"/>
            <a:ext cx="20764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127284" y="2397125"/>
            <a:ext cx="14927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 /</a:t>
            </a:r>
            <a:r>
              <a:rPr lang="en-US" dirty="0" err="1"/>
              <a:t>waddyasai</a:t>
            </a:r>
            <a:r>
              <a:rPr lang="en-US" dirty="0"/>
              <a:t>/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27050" y="2362200"/>
            <a:ext cx="1301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Phonology/Phonetics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28637" y="3429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Morphology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967037" y="3429000"/>
            <a:ext cx="49793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/</a:t>
            </a:r>
            <a:r>
              <a:rPr lang="en-US" dirty="0" err="1"/>
              <a:t>waddyasai</a:t>
            </a:r>
            <a:r>
              <a:rPr lang="en-US" dirty="0"/>
              <a:t>/     </a:t>
            </a:r>
            <a:r>
              <a:rPr lang="en-US" dirty="0">
                <a:sym typeface="Symbol" charset="2"/>
              </a:rPr>
              <a:t>                          what did you say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82612" y="4191000"/>
            <a:ext cx="8219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Syntax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043237" y="4191000"/>
            <a:ext cx="17661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ym typeface="Symbol" charset="2"/>
              </a:rPr>
              <a:t>what did you say </a:t>
            </a:r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 flipH="1">
            <a:off x="6777037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>
            <a:off x="7081837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6815137" y="4044950"/>
            <a:ext cx="557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say</a:t>
            </a:r>
          </a:p>
        </p:txBody>
      </p:sp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6472237" y="4756150"/>
            <a:ext cx="549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you</a:t>
            </a:r>
          </a:p>
        </p:txBody>
      </p:sp>
      <p:sp>
        <p:nvSpPr>
          <p:cNvPr id="17422" name="Text Box 15"/>
          <p:cNvSpPr txBox="1">
            <a:spLocks noChangeArrowheads="1"/>
          </p:cNvSpPr>
          <p:nvPr/>
        </p:nvSpPr>
        <p:spPr bwMode="auto">
          <a:xfrm>
            <a:off x="7097712" y="4730750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what</a:t>
            </a:r>
          </a:p>
        </p:txBody>
      </p:sp>
      <p:sp>
        <p:nvSpPr>
          <p:cNvPr id="17423" name="Text Box 16"/>
          <p:cNvSpPr txBox="1">
            <a:spLocks noChangeArrowheads="1"/>
          </p:cNvSpPr>
          <p:nvPr/>
        </p:nvSpPr>
        <p:spPr bwMode="auto">
          <a:xfrm>
            <a:off x="7370762" y="429895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rgbClr val="C313A1"/>
                </a:solidFill>
              </a:rPr>
              <a:t>obj</a:t>
            </a:r>
          </a:p>
        </p:txBody>
      </p:sp>
      <p:sp>
        <p:nvSpPr>
          <p:cNvPr id="17424" name="Text Box 17"/>
          <p:cNvSpPr txBox="1">
            <a:spLocks noChangeArrowheads="1"/>
          </p:cNvSpPr>
          <p:nvPr/>
        </p:nvSpPr>
        <p:spPr bwMode="auto">
          <a:xfrm>
            <a:off x="6264275" y="4357688"/>
            <a:ext cx="604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>
                <a:solidFill>
                  <a:srgbClr val="C313A1"/>
                </a:solidFill>
              </a:rPr>
              <a:t>subj</a:t>
            </a:r>
          </a:p>
        </p:txBody>
      </p:sp>
      <p:sp>
        <p:nvSpPr>
          <p:cNvPr id="17425" name="Text Box 18"/>
          <p:cNvSpPr txBox="1">
            <a:spLocks noChangeArrowheads="1"/>
          </p:cNvSpPr>
          <p:nvPr/>
        </p:nvSpPr>
        <p:spPr bwMode="auto">
          <a:xfrm>
            <a:off x="582612" y="51054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Semantics</a:t>
            </a:r>
          </a:p>
        </p:txBody>
      </p:sp>
      <p:sp>
        <p:nvSpPr>
          <p:cNvPr id="17426" name="Line 19"/>
          <p:cNvSpPr>
            <a:spLocks noChangeShapeType="1"/>
          </p:cNvSpPr>
          <p:nvPr/>
        </p:nvSpPr>
        <p:spPr bwMode="auto">
          <a:xfrm flipH="1">
            <a:off x="3424237" y="522605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7" name="Line 20"/>
          <p:cNvSpPr>
            <a:spLocks noChangeShapeType="1"/>
          </p:cNvSpPr>
          <p:nvPr/>
        </p:nvSpPr>
        <p:spPr bwMode="auto">
          <a:xfrm>
            <a:off x="3729037" y="522605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8" name="Text Box 21"/>
          <p:cNvSpPr txBox="1">
            <a:spLocks noChangeArrowheads="1"/>
          </p:cNvSpPr>
          <p:nvPr/>
        </p:nvSpPr>
        <p:spPr bwMode="auto">
          <a:xfrm>
            <a:off x="3462337" y="4851400"/>
            <a:ext cx="557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say</a:t>
            </a:r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3119437" y="5562600"/>
            <a:ext cx="549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you</a:t>
            </a:r>
          </a:p>
        </p:txBody>
      </p:sp>
      <p:sp>
        <p:nvSpPr>
          <p:cNvPr id="17430" name="Text Box 23"/>
          <p:cNvSpPr txBox="1">
            <a:spLocks noChangeArrowheads="1"/>
          </p:cNvSpPr>
          <p:nvPr/>
        </p:nvSpPr>
        <p:spPr bwMode="auto">
          <a:xfrm>
            <a:off x="3744912" y="5537200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what</a:t>
            </a:r>
          </a:p>
        </p:txBody>
      </p:sp>
      <p:sp>
        <p:nvSpPr>
          <p:cNvPr id="17431" name="Text Box 24"/>
          <p:cNvSpPr txBox="1">
            <a:spLocks noChangeArrowheads="1"/>
          </p:cNvSpPr>
          <p:nvPr/>
        </p:nvSpPr>
        <p:spPr bwMode="auto">
          <a:xfrm>
            <a:off x="4017962" y="51054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rgbClr val="C313A1"/>
                </a:solidFill>
              </a:rPr>
              <a:t>obj</a:t>
            </a:r>
          </a:p>
        </p:txBody>
      </p:sp>
      <p:sp>
        <p:nvSpPr>
          <p:cNvPr id="17432" name="Text Box 25"/>
          <p:cNvSpPr txBox="1">
            <a:spLocks noChangeArrowheads="1"/>
          </p:cNvSpPr>
          <p:nvPr/>
        </p:nvSpPr>
        <p:spPr bwMode="auto">
          <a:xfrm>
            <a:off x="2911475" y="5164138"/>
            <a:ext cx="604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>
                <a:solidFill>
                  <a:srgbClr val="C313A1"/>
                </a:solidFill>
              </a:rPr>
              <a:t>subj</a:t>
            </a:r>
          </a:p>
        </p:txBody>
      </p:sp>
      <p:sp>
        <p:nvSpPr>
          <p:cNvPr id="17433" name="Text Box 26"/>
          <p:cNvSpPr txBox="1">
            <a:spLocks noChangeArrowheads="1"/>
          </p:cNvSpPr>
          <p:nvPr/>
        </p:nvSpPr>
        <p:spPr bwMode="auto">
          <a:xfrm>
            <a:off x="5883275" y="5257800"/>
            <a:ext cx="22222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ym typeface="Symbol" charset="2"/>
              </a:rPr>
              <a:t>     P[ </a:t>
            </a:r>
            <a:r>
              <a:rPr lang="en-US" dirty="0" err="1">
                <a:sym typeface="Symbol" charset="2"/>
              </a:rPr>
              <a:t>x</a:t>
            </a:r>
            <a:r>
              <a:rPr lang="en-US" dirty="0">
                <a:sym typeface="Symbol" charset="2"/>
              </a:rPr>
              <a:t>. </a:t>
            </a:r>
            <a:r>
              <a:rPr lang="en-US" dirty="0" err="1">
                <a:sym typeface="Symbol" charset="2"/>
              </a:rPr>
              <a:t>say(you</a:t>
            </a:r>
            <a:r>
              <a:rPr lang="en-US" dirty="0">
                <a:sym typeface="Symbol" charset="2"/>
              </a:rPr>
              <a:t>, </a:t>
            </a:r>
            <a:r>
              <a:rPr lang="en-US" dirty="0" err="1">
                <a:sym typeface="Symbol" charset="2"/>
              </a:rPr>
              <a:t>x</a:t>
            </a:r>
            <a:r>
              <a:rPr lang="en-US" dirty="0">
                <a:sym typeface="Symbol" charset="2"/>
              </a:rPr>
              <a:t>) ]</a:t>
            </a: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609600" y="6086475"/>
            <a:ext cx="10260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Discourse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2911475" y="6170612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895600" y="63246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95600" y="6704012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852517" y="6324600"/>
            <a:ext cx="1414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ym typeface="Symbol" charset="2"/>
              </a:rPr>
              <a:t>what did you say</a:t>
            </a:r>
            <a:endParaRPr lang="en-US" sz="1400" dirty="0"/>
          </a:p>
        </p:txBody>
      </p:sp>
      <p:sp>
        <p:nvSpPr>
          <p:cNvPr id="32" name="Right Arrow 31"/>
          <p:cNvSpPr/>
          <p:nvPr/>
        </p:nvSpPr>
        <p:spPr>
          <a:xfrm>
            <a:off x="4813300" y="6326188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5883275" y="61722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867400" y="6326188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867400" y="67056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824317" y="6326188"/>
            <a:ext cx="1414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ym typeface="Symbol" charset="2"/>
              </a:rPr>
              <a:t>what did you say</a:t>
            </a:r>
            <a:endParaRPr lang="en-US" sz="1400" dirty="0"/>
          </a:p>
        </p:txBody>
      </p:sp>
      <p:sp>
        <p:nvSpPr>
          <p:cNvPr id="37" name="Right Arrow 36"/>
          <p:cNvSpPr/>
          <p:nvPr/>
        </p:nvSpPr>
        <p:spPr>
          <a:xfrm>
            <a:off x="4800600" y="51816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4800600" y="42672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4800600" y="34290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>
            <a:off x="4800600" y="2513211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553200" y="6396037"/>
            <a:ext cx="315912" cy="237927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urved Left Arrow 41"/>
          <p:cNvSpPr/>
          <p:nvPr/>
        </p:nvSpPr>
        <p:spPr>
          <a:xfrm>
            <a:off x="7239000" y="6455807"/>
            <a:ext cx="131762" cy="248205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Curved Left Arrow 42"/>
          <p:cNvSpPr/>
          <p:nvPr/>
        </p:nvSpPr>
        <p:spPr>
          <a:xfrm>
            <a:off x="7239000" y="6152595"/>
            <a:ext cx="131762" cy="248205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Hierarchical: syntactic trees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" y="58674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5334000"/>
            <a:ext cx="64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DT    NN IN  DT NN  VBD  IN DT   NN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441513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381000" y="4953000"/>
            <a:ext cx="4572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691020" y="494778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404480" y="289560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1981200" y="434340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1856457" y="4995568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2128378" y="4952245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447800" y="372933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990600" y="4648200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728532" y="4186534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2" idx="2"/>
            <a:endCxn id="20" idx="0"/>
          </p:cNvCxnSpPr>
          <p:nvPr/>
        </p:nvCxnSpPr>
        <p:spPr>
          <a:xfrm rot="16200000" flipH="1">
            <a:off x="1499176" y="3534489"/>
            <a:ext cx="372070" cy="17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2"/>
            <a:endCxn id="6" idx="0"/>
          </p:cNvCxnSpPr>
          <p:nvPr/>
        </p:nvCxnSpPr>
        <p:spPr>
          <a:xfrm rot="5400000">
            <a:off x="711925" y="3450660"/>
            <a:ext cx="1057870" cy="871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114800" y="442406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90057" y="5076233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4261978" y="503291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581400" y="38100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3124200" y="4728865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862132" y="4267199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037561" y="2895600"/>
            <a:ext cx="537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VP</a:t>
            </a:r>
            <a:endParaRPr lang="en-US" sz="2400" dirty="0"/>
          </a:p>
        </p:txBody>
      </p:sp>
      <p:cxnSp>
        <p:nvCxnSpPr>
          <p:cNvPr id="40" name="Straight Connector 39"/>
          <p:cNvCxnSpPr>
            <a:stCxn id="38" idx="2"/>
          </p:cNvCxnSpPr>
          <p:nvPr/>
        </p:nvCxnSpPr>
        <p:spPr>
          <a:xfrm rot="5400000">
            <a:off x="2183513" y="4211313"/>
            <a:ext cx="1976735" cy="2686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8" idx="2"/>
            <a:endCxn id="35" idx="0"/>
          </p:cNvCxnSpPr>
          <p:nvPr/>
        </p:nvCxnSpPr>
        <p:spPr>
          <a:xfrm rot="16200000" flipH="1">
            <a:off x="3340543" y="3322920"/>
            <a:ext cx="452735" cy="5214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28446" y="213360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</a:t>
            </a:r>
            <a:endParaRPr lang="en-US" sz="2400" dirty="0"/>
          </a:p>
        </p:txBody>
      </p:sp>
      <p:cxnSp>
        <p:nvCxnSpPr>
          <p:cNvPr id="45" name="Straight Connector 44"/>
          <p:cNvCxnSpPr>
            <a:stCxn id="43" idx="2"/>
            <a:endCxn id="12" idx="0"/>
          </p:cNvCxnSpPr>
          <p:nvPr/>
        </p:nvCxnSpPr>
        <p:spPr>
          <a:xfrm rot="5400000">
            <a:off x="1936895" y="2334771"/>
            <a:ext cx="300335" cy="821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3" idx="2"/>
            <a:endCxn id="38" idx="0"/>
          </p:cNvCxnSpPr>
          <p:nvPr/>
        </p:nvCxnSpPr>
        <p:spPr>
          <a:xfrm rot="16200000" flipH="1">
            <a:off x="2751794" y="2341194"/>
            <a:ext cx="300335" cy="8084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029200" y="5419136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parts of speech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010400" y="595526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terminals (words)</a:t>
            </a:r>
          </a:p>
        </p:txBody>
      </p:sp>
      <p:sp>
        <p:nvSpPr>
          <p:cNvPr id="50" name="Right Brace 49"/>
          <p:cNvSpPr/>
          <p:nvPr/>
        </p:nvSpPr>
        <p:spPr>
          <a:xfrm>
            <a:off x="6324600" y="2133600"/>
            <a:ext cx="914400" cy="37338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7315200" y="374546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non-terminals</a:t>
            </a:r>
          </a:p>
        </p:txBody>
      </p:sp>
    </p:spTree>
    <p:extLst>
      <p:ext uri="{BB962C8B-B14F-4D97-AF65-F5344CB8AC3E}">
        <p14:creationId xmlns:p14="http://schemas.microsoft.com/office/powerpoint/2010/main" val="16431247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structure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31000" y="618238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07200" y="5648980"/>
            <a:ext cx="64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DT    NN IN  DT NN  VBD  IN DT   NN</a:t>
            </a:r>
          </a:p>
        </p:txBody>
      </p:sp>
      <p:sp>
        <p:nvSpPr>
          <p:cNvPr id="6" name="Rectangle 5"/>
          <p:cNvSpPr/>
          <p:nvPr/>
        </p:nvSpPr>
        <p:spPr>
          <a:xfrm>
            <a:off x="1888200" y="473011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1735800" y="5267980"/>
            <a:ext cx="4572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2045820" y="526276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759280" y="321058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336000" y="465838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211257" y="5310548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3483178" y="5267225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802600" y="404431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2345400" y="4963180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083332" y="4501514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  <a:endCxn id="13" idx="0"/>
          </p:cNvCxnSpPr>
          <p:nvPr/>
        </p:nvCxnSpPr>
        <p:spPr>
          <a:xfrm rot="16200000" flipH="1">
            <a:off x="2853976" y="3849469"/>
            <a:ext cx="372070" cy="17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2"/>
            <a:endCxn id="6" idx="0"/>
          </p:cNvCxnSpPr>
          <p:nvPr/>
        </p:nvCxnSpPr>
        <p:spPr>
          <a:xfrm rot="5400000">
            <a:off x="2066725" y="3765640"/>
            <a:ext cx="1057870" cy="871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469600" y="473904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5344857" y="5391213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5616778" y="534789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936200" y="412498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4479000" y="5043845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16932" y="4582179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392361" y="3210580"/>
            <a:ext cx="537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VP</a:t>
            </a:r>
            <a:endParaRPr lang="en-US" sz="2400" dirty="0"/>
          </a:p>
        </p:txBody>
      </p:sp>
      <p:cxnSp>
        <p:nvCxnSpPr>
          <p:cNvPr id="25" name="Straight Connector 24"/>
          <p:cNvCxnSpPr>
            <a:stCxn id="24" idx="2"/>
          </p:cNvCxnSpPr>
          <p:nvPr/>
        </p:nvCxnSpPr>
        <p:spPr>
          <a:xfrm rot="5400000">
            <a:off x="3538313" y="4526293"/>
            <a:ext cx="1976735" cy="2686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4" idx="2"/>
            <a:endCxn id="21" idx="0"/>
          </p:cNvCxnSpPr>
          <p:nvPr/>
        </p:nvCxnSpPr>
        <p:spPr>
          <a:xfrm rot="16200000" flipH="1">
            <a:off x="4695343" y="3637900"/>
            <a:ext cx="452735" cy="5214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683246" y="244858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</a:t>
            </a:r>
            <a:endParaRPr lang="en-US" sz="2400" dirty="0"/>
          </a:p>
        </p:txBody>
      </p:sp>
      <p:cxnSp>
        <p:nvCxnSpPr>
          <p:cNvPr id="28" name="Straight Connector 27"/>
          <p:cNvCxnSpPr>
            <a:stCxn id="27" idx="2"/>
            <a:endCxn id="9" idx="0"/>
          </p:cNvCxnSpPr>
          <p:nvPr/>
        </p:nvCxnSpPr>
        <p:spPr>
          <a:xfrm rot="5400000">
            <a:off x="3291695" y="2649751"/>
            <a:ext cx="300335" cy="821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7" idx="2"/>
            <a:endCxn id="24" idx="0"/>
          </p:cNvCxnSpPr>
          <p:nvPr/>
        </p:nvCxnSpPr>
        <p:spPr>
          <a:xfrm rot="16200000" flipH="1">
            <a:off x="4106594" y="2656174"/>
            <a:ext cx="300335" cy="8084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40132" y="1905000"/>
            <a:ext cx="8499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(S (NP (NP (DT the) (NN man)) (PP (IN in) (NP (DT the) (NN hat)))) (VP (VBD ran) (PP (TO to (NP (DT the) (NN park))))))</a:t>
            </a:r>
          </a:p>
        </p:txBody>
      </p:sp>
    </p:spTree>
    <p:extLst>
      <p:ext uri="{BB962C8B-B14F-4D97-AF65-F5344CB8AC3E}">
        <p14:creationId xmlns:p14="http://schemas.microsoft.com/office/powerpoint/2010/main" val="18695645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structure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362200" y="32004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(S</a:t>
            </a:r>
          </a:p>
          <a:p>
            <a:r>
              <a:rPr lang="en-US" dirty="0"/>
              <a:t>    (NP</a:t>
            </a:r>
          </a:p>
          <a:p>
            <a:r>
              <a:rPr lang="en-US" dirty="0"/>
              <a:t>      (NP (DT the) (NN man))</a:t>
            </a:r>
          </a:p>
          <a:p>
            <a:r>
              <a:rPr lang="en-US" dirty="0"/>
              <a:t>      (PP (IN in)</a:t>
            </a:r>
          </a:p>
          <a:p>
            <a:r>
              <a:rPr lang="en-US" dirty="0"/>
              <a:t>        (NP (DT the) (NN hat))))</a:t>
            </a:r>
          </a:p>
          <a:p>
            <a:r>
              <a:rPr lang="en-US" dirty="0"/>
              <a:t>    (VP (VBD ran)</a:t>
            </a:r>
          </a:p>
          <a:p>
            <a:r>
              <a:rPr lang="en-US" dirty="0"/>
              <a:t>      (PP (TO to)</a:t>
            </a:r>
          </a:p>
          <a:p>
            <a:r>
              <a:rPr lang="en-US" dirty="0"/>
              <a:t>        (NP (DT the) (NN park))))))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40132" y="1905000"/>
            <a:ext cx="8499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(S (NP (NP (DT the) (NN man)) (PP (IN in) (NP (DT the) (NN hat)))) (VP (VBD ran) (PP (TO to (NP (DT the) (NN park))))))</a:t>
            </a:r>
          </a:p>
        </p:txBody>
      </p:sp>
    </p:spTree>
    <p:extLst>
      <p:ext uri="{BB962C8B-B14F-4D97-AF65-F5344CB8AC3E}">
        <p14:creationId xmlns:p14="http://schemas.microsoft.com/office/powerpoint/2010/main" val="33127137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number of related problems:</a:t>
            </a:r>
          </a:p>
          <a:p>
            <a:pPr lvl="1"/>
            <a:r>
              <a:rPr lang="en-US" dirty="0"/>
              <a:t>Given a sentence, can we determine the syntactic structure?</a:t>
            </a:r>
          </a:p>
          <a:p>
            <a:pPr lvl="1"/>
            <a:r>
              <a:rPr lang="en-US" dirty="0"/>
              <a:t>Can we determine if a sentence is grammatical?</a:t>
            </a:r>
          </a:p>
          <a:p>
            <a:pPr lvl="1"/>
            <a:r>
              <a:rPr lang="en-US" dirty="0"/>
              <a:t>Can we determine how </a:t>
            </a:r>
            <a:r>
              <a:rPr lang="en-US" i="1" dirty="0"/>
              <a:t>likely</a:t>
            </a:r>
            <a:r>
              <a:rPr lang="en-US" dirty="0"/>
              <a:t> a sentence is to be grammatical? to be an English sentence?</a:t>
            </a:r>
          </a:p>
          <a:p>
            <a:pPr lvl="1"/>
            <a:r>
              <a:rPr lang="en-US" dirty="0"/>
              <a:t>Can we generate candidate, grammatical sentences?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1644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229618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a grammar (3</a:t>
            </a:r>
            <a:r>
              <a:rPr lang="en-US" sz="2800" baseline="30000" dirty="0">
                <a:solidFill>
                  <a:srgbClr val="FF0000"/>
                </a:solidFill>
              </a:rPr>
              <a:t>rd</a:t>
            </a:r>
            <a:r>
              <a:rPr lang="en-US" sz="2800" dirty="0">
                <a:solidFill>
                  <a:srgbClr val="FF0000"/>
                </a:solidFill>
              </a:rPr>
              <a:t> grade again…)?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124200"/>
            <a:ext cx="2819400" cy="316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2601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Grammars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572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Grammar is a set of structural rules that govern the composition of sentences, phrases and words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Lots of different kinds of grammars: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regular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context-free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context-sensitive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recursively enumerable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transformation grammars</a:t>
            </a:r>
          </a:p>
        </p:txBody>
      </p:sp>
    </p:spTree>
    <p:extLst>
      <p:ext uri="{BB962C8B-B14F-4D97-AF65-F5344CB8AC3E}">
        <p14:creationId xmlns:p14="http://schemas.microsoft.com/office/powerpoint/2010/main" val="173284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1676400"/>
            <a:ext cx="5918200" cy="42164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810000" y="3048000"/>
            <a:ext cx="7620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200" y="134601"/>
            <a:ext cx="964870" cy="10845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59436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capitol of this state?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78552" y="5939135"/>
            <a:ext cx="419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Jefferson City (Missouri)</a:t>
            </a:r>
          </a:p>
        </p:txBody>
      </p:sp>
    </p:spTree>
    <p:extLst>
      <p:ext uri="{BB962C8B-B14F-4D97-AF65-F5344CB8AC3E}">
        <p14:creationId xmlns:p14="http://schemas.microsoft.com/office/powerpoint/2010/main" val="117707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free grammar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many people have heard of them?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Look like:</a:t>
            </a:r>
          </a:p>
        </p:txBody>
      </p:sp>
      <p:sp>
        <p:nvSpPr>
          <p:cNvPr id="4" name="Rectangle 3"/>
          <p:cNvSpPr/>
          <p:nvPr/>
        </p:nvSpPr>
        <p:spPr>
          <a:xfrm>
            <a:off x="2971800" y="2971800"/>
            <a:ext cx="183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S </a:t>
            </a:r>
            <a:r>
              <a:rPr lang="en-US" sz="2800" dirty="0" err="1">
                <a:sym typeface="Symbol" charset="2"/>
              </a:rPr>
              <a:t></a:t>
            </a:r>
            <a:r>
              <a:rPr lang="en-US" sz="2800" dirty="0">
                <a:sym typeface="Symbol" charset="2"/>
              </a:rPr>
              <a:t> NP VP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left hand side</a:t>
            </a:r>
          </a:p>
          <a:p>
            <a:r>
              <a:rPr lang="en-US" sz="2800" dirty="0">
                <a:solidFill>
                  <a:srgbClr val="000090"/>
                </a:solidFill>
              </a:rPr>
              <a:t>(single symbol)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2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right hand side</a:t>
            </a:r>
          </a:p>
          <a:p>
            <a:r>
              <a:rPr lang="en-US" sz="2800" dirty="0">
                <a:solidFill>
                  <a:srgbClr val="000090"/>
                </a:solidFill>
              </a:rPr>
              <a:t>(one or more symbols)</a:t>
            </a:r>
          </a:p>
        </p:txBody>
      </p:sp>
    </p:spTree>
    <p:extLst>
      <p:ext uri="{BB962C8B-B14F-4D97-AF65-F5344CB8AC3E}">
        <p14:creationId xmlns:p14="http://schemas.microsoft.com/office/powerpoint/2010/main" val="12328084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Formally…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dirty="0"/>
              <a:t>G = (NT, T, P, S)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NT: finite set of nonterminal symbols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T: finite set of terminal symbols, NT and T are disjoint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P: finite set of productions of the form</a:t>
            </a:r>
          </a:p>
          <a:p>
            <a:pPr lvl="1" eaLnBrk="1" hangingPunct="1">
              <a:buFontTx/>
              <a:buNone/>
            </a:pPr>
            <a:r>
              <a:rPr lang="en-US" dirty="0"/>
              <a:t>A </a:t>
            </a:r>
            <a:r>
              <a:rPr lang="en-US" dirty="0">
                <a:sym typeface="Symbol" charset="2"/>
              </a:rPr>
              <a:t> ,  </a:t>
            </a:r>
            <a:r>
              <a:rPr lang="en-US" dirty="0"/>
              <a:t>A</a:t>
            </a:r>
            <a:r>
              <a:rPr lang="en-US" dirty="0">
                <a:sym typeface="Symbol" charset="2"/>
              </a:rPr>
              <a:t>  NT and   (T  NT)*</a:t>
            </a:r>
          </a:p>
          <a:p>
            <a:pPr marL="0" indent="0" eaLnBrk="1" hangingPunct="1">
              <a:buNone/>
            </a:pPr>
            <a:endParaRPr lang="en-US" dirty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dirty="0">
                <a:sym typeface="Symbol" charset="2"/>
              </a:rPr>
              <a:t>S  NT: start symbol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403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CFG: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6482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Many possible </a:t>
            </a:r>
            <a:r>
              <a:rPr lang="en-US" sz="2800" dirty="0" err="1"/>
              <a:t>CFGs</a:t>
            </a:r>
            <a:r>
              <a:rPr lang="en-US" sz="2800" dirty="0"/>
              <a:t> for English, here is an example (fragment):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 NP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likes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977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is morphology?</a:t>
            </a:r>
          </a:p>
          <a:p>
            <a:pPr lvl="1"/>
            <a:r>
              <a:rPr lang="en-US" dirty="0"/>
              <a:t>study of the internal structure of words</a:t>
            </a:r>
          </a:p>
          <a:p>
            <a:pPr lvl="2"/>
            <a:r>
              <a:rPr lang="en-US" dirty="0"/>
              <a:t>morph-</a:t>
            </a:r>
            <a:r>
              <a:rPr lang="en-US" dirty="0" err="1"/>
              <a:t>ology</a:t>
            </a:r>
            <a:r>
              <a:rPr lang="en-US" dirty="0"/>
              <a:t>  word-</a:t>
            </a:r>
            <a:r>
              <a:rPr lang="en-US" dirty="0" err="1"/>
              <a:t>s</a:t>
            </a:r>
            <a:r>
              <a:rPr lang="en-US" dirty="0"/>
              <a:t> jump-</a:t>
            </a:r>
            <a:r>
              <a:rPr lang="en-US" dirty="0" err="1"/>
              <a:t>ing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 might this be useful for NLP?</a:t>
            </a:r>
          </a:p>
          <a:p>
            <a:pPr lvl="1"/>
            <a:r>
              <a:rPr lang="en-US" dirty="0"/>
              <a:t>generalization (runs, running, runner are related)</a:t>
            </a:r>
          </a:p>
          <a:p>
            <a:pPr lvl="1"/>
            <a:r>
              <a:rPr lang="en-US" dirty="0"/>
              <a:t>additional information (it’s plural, past tense, etc)</a:t>
            </a:r>
          </a:p>
          <a:p>
            <a:pPr lvl="1"/>
            <a:r>
              <a:rPr lang="en-US" dirty="0"/>
              <a:t>allows us to handle words we’ve never seen before</a:t>
            </a:r>
          </a:p>
          <a:p>
            <a:pPr lvl="2"/>
            <a:r>
              <a:rPr lang="en-US" dirty="0"/>
              <a:t>smoothing?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CFG: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6482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Many possible </a:t>
            </a:r>
            <a:r>
              <a:rPr lang="en-US" sz="2800" dirty="0" err="1"/>
              <a:t>CFGs</a:t>
            </a:r>
            <a:r>
              <a:rPr lang="en-US" sz="2800" dirty="0"/>
              <a:t> for English, here is an example (fragment):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 NP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likes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sym typeface="Symbol" charset="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957D49-2451-E04A-9DD5-5F2FFC390DB5}"/>
              </a:ext>
            </a:extLst>
          </p:cNvPr>
          <p:cNvSpPr txBox="1"/>
          <p:nvPr/>
        </p:nvSpPr>
        <p:spPr>
          <a:xfrm>
            <a:off x="4254648" y="2524035"/>
            <a:ext cx="4078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NT: {S, NP, VP, </a:t>
            </a:r>
            <a:r>
              <a:rPr lang="en-US" sz="2000" dirty="0" err="1">
                <a:solidFill>
                  <a:srgbClr val="0000FF"/>
                </a:solidFill>
              </a:rPr>
              <a:t>DetP</a:t>
            </a:r>
            <a:r>
              <a:rPr lang="en-US" sz="2000" dirty="0">
                <a:solidFill>
                  <a:srgbClr val="0000FF"/>
                </a:solidFill>
              </a:rPr>
              <a:t>, N, AdjP, </a:t>
            </a:r>
            <a:r>
              <a:rPr lang="en-US" sz="2000" dirty="0" err="1">
                <a:solidFill>
                  <a:srgbClr val="0000FF"/>
                </a:solidFill>
              </a:rPr>
              <a:t>Adj</a:t>
            </a:r>
            <a:r>
              <a:rPr lang="en-US" sz="2000" dirty="0">
                <a:solidFill>
                  <a:srgbClr val="0000FF"/>
                </a:solidFill>
              </a:rPr>
              <a:t>, Adv}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EC93AD-6F95-5F4A-B6F5-02798D43A1A4}"/>
              </a:ext>
            </a:extLst>
          </p:cNvPr>
          <p:cNvSpPr txBox="1"/>
          <p:nvPr/>
        </p:nvSpPr>
        <p:spPr>
          <a:xfrm>
            <a:off x="4254648" y="3352800"/>
            <a:ext cx="4886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T: {kid, dog, sees, likes, big, small, very, a, the}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412E84-8669-EE43-BD21-36C2538074AF}"/>
              </a:ext>
            </a:extLst>
          </p:cNvPr>
          <p:cNvSpPr txBox="1"/>
          <p:nvPr/>
        </p:nvSpPr>
        <p:spPr>
          <a:xfrm>
            <a:off x="4290743" y="4228980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BB420-3745-7243-A2AF-305A7C3EB8CA}"/>
              </a:ext>
            </a:extLst>
          </p:cNvPr>
          <p:cNvSpPr txBox="1"/>
          <p:nvPr/>
        </p:nvSpPr>
        <p:spPr>
          <a:xfrm>
            <a:off x="4254648" y="502306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S: S</a:t>
            </a:r>
          </a:p>
        </p:txBody>
      </p:sp>
      <p:cxnSp>
        <p:nvCxnSpPr>
          <p:cNvPr id="4" name="Curved Connector 3">
            <a:extLst>
              <a:ext uri="{FF2B5EF4-FFF2-40B4-BE49-F238E27FC236}">
                <a16:creationId xmlns:a16="http://schemas.microsoft.com/office/drawing/2014/main" id="{6D4BEC61-7A1B-E342-9947-043A1A0B3B45}"/>
              </a:ext>
            </a:extLst>
          </p:cNvPr>
          <p:cNvCxnSpPr/>
          <p:nvPr/>
        </p:nvCxnSpPr>
        <p:spPr>
          <a:xfrm rot="10800000">
            <a:off x="3505200" y="4114801"/>
            <a:ext cx="1184148" cy="314235"/>
          </a:xfrm>
          <a:prstGeom prst="curvedConnector3">
            <a:avLst>
              <a:gd name="adj1" fmla="val -41445"/>
            </a:avLst>
          </a:prstGeom>
          <a:ln w="381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54FBDA5-4FAE-204F-B5A2-9EAAE9D40DB2}"/>
              </a:ext>
            </a:extLst>
          </p:cNvPr>
          <p:cNvSpPr txBox="1"/>
          <p:nvPr/>
        </p:nvSpPr>
        <p:spPr>
          <a:xfrm>
            <a:off x="2667000" y="6248400"/>
            <a:ext cx="4799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Often just specify the production rules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525A6E-BA6D-524E-B940-CBA71441F9B7}"/>
              </a:ext>
            </a:extLst>
          </p:cNvPr>
          <p:cNvSpPr txBox="1"/>
          <p:nvPr/>
        </p:nvSpPr>
        <p:spPr>
          <a:xfrm>
            <a:off x="4259903" y="2026966"/>
            <a:ext cx="3126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Formal grammar definition:</a:t>
            </a:r>
          </a:p>
        </p:txBody>
      </p:sp>
    </p:spTree>
    <p:extLst>
      <p:ext uri="{BB962C8B-B14F-4D97-AF65-F5344CB8AC3E}">
        <p14:creationId xmlns:p14="http://schemas.microsoft.com/office/powerpoint/2010/main" val="10946390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86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Can we determine if a sentence is grammatical?</a:t>
            </a:r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Given a sentence, can we determine the syntactic structure?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Can we determine how likely a sentence is to be grammatical? to be an English sentence?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Can we generate candidate, grammatical sentences?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0" y="563880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Which of these can we answer with a CFG? How?</a:t>
            </a:r>
          </a:p>
        </p:txBody>
      </p:sp>
    </p:spTree>
    <p:extLst>
      <p:ext uri="{BB962C8B-B14F-4D97-AF65-F5344CB8AC3E}">
        <p14:creationId xmlns:p14="http://schemas.microsoft.com/office/powerpoint/2010/main" val="285309905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Can we determine if a sentence is grammatical?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Is it accepted/recognized by the grammar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Applying rules right to left, do we get the start symbol?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Given a sentence, can we determine the syntactic structure?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Keep track of the rules applied…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we determine how likely a sentence is to be grammatical? to be an English sentence?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Not yet… no notion of “likelihood” (probability)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we generate candidate, grammatical sentences?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Start from the start symbol, randomly pick rules that apply (i.e. left hand side matches)</a:t>
            </a:r>
          </a:p>
        </p:txBody>
      </p:sp>
    </p:spTree>
    <p:extLst>
      <p:ext uri="{BB962C8B-B14F-4D97-AF65-F5344CB8AC3E}">
        <p14:creationId xmlns:p14="http://schemas.microsoft.com/office/powerpoint/2010/main" val="24262259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CFG: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6482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Many possible </a:t>
            </a:r>
            <a:r>
              <a:rPr lang="en-US" sz="2800" dirty="0" err="1"/>
              <a:t>CFGs</a:t>
            </a:r>
            <a:r>
              <a:rPr lang="en-US" sz="2800" dirty="0"/>
              <a:t> for English, here is an example (fragment):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 NP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likes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424173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rgbClr val="000000"/>
                </a:solidFill>
              </a:rPr>
              <a:t>S 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791200" y="3505200"/>
            <a:ext cx="3556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89395" y="4887398"/>
            <a:ext cx="2714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can we do?</a:t>
            </a:r>
          </a:p>
        </p:txBody>
      </p:sp>
    </p:spTree>
    <p:extLst>
      <p:ext uri="{BB962C8B-B14F-4D97-AF65-F5344CB8AC3E}">
        <p14:creationId xmlns:p14="http://schemas.microsoft.com/office/powerpoint/2010/main" val="307021775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</a:rPr>
              <a:t>S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791200" y="35052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75299500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111750" y="3519487"/>
            <a:ext cx="113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9395" y="4887398"/>
            <a:ext cx="2714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can we do?</a:t>
            </a:r>
          </a:p>
        </p:txBody>
      </p:sp>
    </p:spTree>
    <p:extLst>
      <p:ext uri="{BB962C8B-B14F-4D97-AF65-F5344CB8AC3E}">
        <p14:creationId xmlns:p14="http://schemas.microsoft.com/office/powerpoint/2010/main" val="319870897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VP 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 N | </a:t>
            </a:r>
            <a:r>
              <a:rPr lang="en-US" sz="2400" b="1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111750" y="3519487"/>
            <a:ext cx="113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VP</a:t>
            </a:r>
          </a:p>
        </p:txBody>
      </p:sp>
    </p:spTree>
    <p:extLst>
      <p:ext uri="{BB962C8B-B14F-4D97-AF65-F5344CB8AC3E}">
        <p14:creationId xmlns:p14="http://schemas.microsoft.com/office/powerpoint/2010/main" val="90428018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N </a:t>
            </a:r>
            <a:r>
              <a:rPr lang="en-US" sz="2400" dirty="0"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olidFill>
                  <a:srgbClr val="000000"/>
                </a:solidFill>
                <a:sym typeface="Symbol" charset="2"/>
              </a:rPr>
              <a:t>DetP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   a | the</a:t>
            </a:r>
            <a:br>
              <a:rPr lang="en-US" sz="2400" dirty="0">
                <a:solidFill>
                  <a:srgbClr val="000000"/>
                </a:solidFill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800600" y="3581400"/>
            <a:ext cx="1795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DetP</a:t>
            </a:r>
            <a:r>
              <a:rPr lang="en-US" sz="2800" dirty="0"/>
              <a:t> N VP</a:t>
            </a:r>
          </a:p>
        </p:txBody>
      </p:sp>
    </p:spTree>
    <p:extLst>
      <p:ext uri="{BB962C8B-B14F-4D97-AF65-F5344CB8AC3E}">
        <p14:creationId xmlns:p14="http://schemas.microsoft.com/office/powerpoint/2010/main" val="110199868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   kid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  </a:t>
            </a:r>
            <a:r>
              <a:rPr lang="en-US" sz="2400" dirty="0">
                <a:sym typeface="Symbol" charset="2"/>
              </a:rPr>
              <a:t>a |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the</a:t>
            </a:r>
            <a:br>
              <a:rPr lang="en-US" sz="2400" dirty="0">
                <a:solidFill>
                  <a:srgbClr val="008000"/>
                </a:solidFill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800600" y="3581400"/>
            <a:ext cx="1795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DetP</a:t>
            </a:r>
            <a:r>
              <a:rPr lang="en-US" sz="2800" dirty="0"/>
              <a:t> N VP</a:t>
            </a:r>
          </a:p>
        </p:txBody>
      </p:sp>
    </p:spTree>
    <p:extLst>
      <p:ext uri="{BB962C8B-B14F-4D97-AF65-F5344CB8AC3E}">
        <p14:creationId xmlns:p14="http://schemas.microsoft.com/office/powerpoint/2010/main" val="1906230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AP newswire stories from Feb 1988 – Dec 30, 1988</a:t>
            </a:r>
          </a:p>
          <a:p>
            <a:pPr lvl="1"/>
            <a:r>
              <a:rPr lang="en-US" dirty="0"/>
              <a:t>300K unique words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New words seen on Dec 31</a:t>
            </a:r>
          </a:p>
          <a:p>
            <a:pPr lvl="1"/>
            <a:r>
              <a:rPr lang="en-US" dirty="0"/>
              <a:t>compounds: prenatal-care, publicly-funded, channel-switching, …</a:t>
            </a:r>
          </a:p>
          <a:p>
            <a:pPr lvl="1"/>
            <a:r>
              <a:rPr lang="en-US" dirty="0"/>
              <a:t>New words:</a:t>
            </a:r>
          </a:p>
          <a:p>
            <a:pPr lvl="2"/>
            <a:r>
              <a:rPr lang="en-US" dirty="0"/>
              <a:t>dumbbells, groveled, fuzzier, oxidized, ex-presidency, puppetry, </a:t>
            </a:r>
            <a:r>
              <a:rPr lang="en-US" dirty="0" err="1"/>
              <a:t>boulderlike</a:t>
            </a:r>
            <a:r>
              <a:rPr lang="en-US" dirty="0"/>
              <a:t>, over-emphasized, </a:t>
            </a:r>
            <a:r>
              <a:rPr lang="en-US" dirty="0" err="1"/>
              <a:t>antiprejudice</a:t>
            </a:r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VP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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V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4495800" y="3581400"/>
            <a:ext cx="16482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kid VP</a:t>
            </a:r>
          </a:p>
        </p:txBody>
      </p:sp>
    </p:spTree>
    <p:extLst>
      <p:ext uri="{BB962C8B-B14F-4D97-AF65-F5344CB8AC3E}">
        <p14:creationId xmlns:p14="http://schemas.microsoft.com/office/powerpoint/2010/main" val="108078579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N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 </a:t>
            </a:r>
            <a:r>
              <a:rPr lang="en-US" sz="2400" dirty="0">
                <a:sym typeface="Symbol" charset="2"/>
              </a:rPr>
              <a:t>  kid |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  a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4191000" y="3581400"/>
            <a:ext cx="23768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kid likes NP</a:t>
            </a:r>
          </a:p>
        </p:txBody>
      </p:sp>
    </p:spTree>
    <p:extLst>
      <p:ext uri="{BB962C8B-B14F-4D97-AF65-F5344CB8AC3E}">
        <p14:creationId xmlns:p14="http://schemas.microsoft.com/office/powerpoint/2010/main" val="368204849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AdjP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AdjP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Adv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191000" y="3657600"/>
            <a:ext cx="28336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kid likes a dog</a:t>
            </a:r>
          </a:p>
        </p:txBody>
      </p:sp>
    </p:spTree>
    <p:extLst>
      <p:ext uri="{BB962C8B-B14F-4D97-AF65-F5344CB8AC3E}">
        <p14:creationId xmlns:p14="http://schemas.microsoft.com/office/powerpoint/2010/main" val="304225764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Derivations in a CFG;</a:t>
            </a:r>
            <a:br>
              <a:rPr lang="en-US"/>
            </a:br>
            <a:r>
              <a:rPr lang="en-US"/>
              <a:t>Order of Derivation Irrelevant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 N 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5290898" y="2891492"/>
            <a:ext cx="1099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VP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rot="10800000" flipV="1">
            <a:off x="4724400" y="3414712"/>
            <a:ext cx="1066800" cy="9286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H="1">
            <a:off x="5926931" y="3445668"/>
            <a:ext cx="914400" cy="8810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733800" y="4495800"/>
            <a:ext cx="16919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DetP</a:t>
            </a:r>
            <a:r>
              <a:rPr lang="en-US" sz="2800" dirty="0"/>
              <a:t> N VP</a:t>
            </a: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6324600" y="4495800"/>
            <a:ext cx="14377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 NP</a:t>
            </a:r>
          </a:p>
        </p:txBody>
      </p:sp>
      <p:sp>
        <p:nvSpPr>
          <p:cNvPr id="29" name="Down Arrow 28"/>
          <p:cNvSpPr/>
          <p:nvPr/>
        </p:nvSpPr>
        <p:spPr>
          <a:xfrm>
            <a:off x="5334000" y="5247620"/>
            <a:ext cx="1056077" cy="61978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412455" y="6110287"/>
            <a:ext cx="28336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kid likes a dog</a:t>
            </a:r>
          </a:p>
        </p:txBody>
      </p:sp>
    </p:spTree>
    <p:extLst>
      <p:ext uri="{BB962C8B-B14F-4D97-AF65-F5344CB8AC3E}">
        <p14:creationId xmlns:p14="http://schemas.microsoft.com/office/powerpoint/2010/main" val="45610281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of CFGs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24000"/>
            <a:ext cx="8475535" cy="17526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dirty="0"/>
              <a:t>String rewriting system: we derive a string 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Derivation history shows the constituent tree: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90513" y="4660106"/>
            <a:ext cx="28336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kid likes a dog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181600" y="4247357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4724400" y="4247357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181600" y="5296694"/>
            <a:ext cx="6799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/>
              <a:t>kid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47244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267200" y="5296694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the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096000" y="5296694"/>
            <a:ext cx="969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likes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5105400" y="3496469"/>
            <a:ext cx="111760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6223000" y="3496469"/>
            <a:ext cx="990600" cy="40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267200" y="4534694"/>
            <a:ext cx="820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DetP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930775" y="3879057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7924800" y="5090319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H="1">
            <a:off x="7467600" y="5090319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8001000" y="6134894"/>
            <a:ext cx="8418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dog</a:t>
            </a:r>
            <a:endParaRPr lang="en-US" sz="32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7467600" y="5890419"/>
            <a:ext cx="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269163" y="6147594"/>
            <a:ext cx="396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a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7620000" y="4722019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056438" y="5482432"/>
            <a:ext cx="820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DetP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5994400" y="3086894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908800" y="3904457"/>
            <a:ext cx="534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H="1">
            <a:off x="6527800" y="4255294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7213600" y="4255294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56388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5410200" y="4610894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8305800" y="5906294"/>
            <a:ext cx="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8153400" y="5449094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6324600" y="4687094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</a:t>
            </a:r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64770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698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Parsing is the field of NLP interested in automatically determining the syntactic structure of a sentence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Parsing can be thought of as determining what sentences are “valid” English sentences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As a byproduct, we often can get the structure</a:t>
            </a:r>
          </a:p>
        </p:txBody>
      </p:sp>
    </p:spTree>
    <p:extLst>
      <p:ext uri="{BB962C8B-B14F-4D97-AF65-F5344CB8AC3E}">
        <p14:creationId xmlns:p14="http://schemas.microsoft.com/office/powerpoint/2010/main" val="287708152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 a CFG and a sentence, determine the possible parse </a:t>
            </a:r>
            <a:r>
              <a:rPr lang="en-US" dirty="0" err="1"/>
              <a:t>tree(s</a:t>
            </a:r>
            <a:r>
              <a:rPr lang="en-US" dirty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3200400"/>
            <a:ext cx="20923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-&gt; NP  VP</a:t>
            </a:r>
          </a:p>
          <a:p>
            <a:r>
              <a:rPr lang="en-US" dirty="0"/>
              <a:t>NP -&gt; N</a:t>
            </a:r>
          </a:p>
          <a:p>
            <a:r>
              <a:rPr lang="en-US" dirty="0"/>
              <a:t>NP -&gt; PRP</a:t>
            </a:r>
          </a:p>
          <a:p>
            <a:r>
              <a:rPr lang="en-US" dirty="0"/>
              <a:t>NP -&gt; N PP</a:t>
            </a:r>
          </a:p>
          <a:p>
            <a:r>
              <a:rPr lang="en-US" dirty="0"/>
              <a:t>VP -&gt; V NP</a:t>
            </a:r>
          </a:p>
          <a:p>
            <a:r>
              <a:rPr lang="en-US" dirty="0"/>
              <a:t>VP -&gt; V NP PP</a:t>
            </a:r>
          </a:p>
          <a:p>
            <a:r>
              <a:rPr lang="en-US" dirty="0"/>
              <a:t>PP -&gt; IN N</a:t>
            </a:r>
          </a:p>
          <a:p>
            <a:r>
              <a:rPr lang="en-US" dirty="0"/>
              <a:t>PRP -&gt; I</a:t>
            </a:r>
          </a:p>
          <a:p>
            <a:r>
              <a:rPr lang="en-US" dirty="0"/>
              <a:t>V -&gt; eat</a:t>
            </a:r>
          </a:p>
          <a:p>
            <a:r>
              <a:rPr lang="en-US" dirty="0"/>
              <a:t>N -&gt; sushi</a:t>
            </a:r>
          </a:p>
          <a:p>
            <a:r>
              <a:rPr lang="en-US" dirty="0"/>
              <a:t>N -&gt; tuna</a:t>
            </a:r>
          </a:p>
          <a:p>
            <a:r>
              <a:rPr lang="en-US" dirty="0"/>
              <a:t>IN -&gt; with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2400" y="2969567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78126" y="3810000"/>
            <a:ext cx="5943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parse trees are possible for this sentence?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How did you do it?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What if the grammar is much larger?</a:t>
            </a:r>
          </a:p>
        </p:txBody>
      </p:sp>
    </p:spTree>
    <p:extLst>
      <p:ext uri="{BB962C8B-B14F-4D97-AF65-F5344CB8AC3E}">
        <p14:creationId xmlns:p14="http://schemas.microsoft.com/office/powerpoint/2010/main" val="65315593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 -&gt; NP  VP</a:t>
            </a:r>
          </a:p>
          <a:p>
            <a:r>
              <a:rPr lang="en-US" sz="1400" dirty="0"/>
              <a:t>NP -&gt; PRP</a:t>
            </a:r>
          </a:p>
          <a:p>
            <a:r>
              <a:rPr lang="en-US" sz="1400" dirty="0"/>
              <a:t>NP -&gt; N PP</a:t>
            </a:r>
          </a:p>
          <a:p>
            <a:r>
              <a:rPr lang="en-US" sz="1400" dirty="0"/>
              <a:t>NP -&gt; N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-&gt; V NP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-&gt; V NP PP</a:t>
            </a:r>
          </a:p>
          <a:p>
            <a:r>
              <a:rPr lang="en-US" sz="1400" dirty="0"/>
              <a:t>PP -&gt; IN N</a:t>
            </a:r>
          </a:p>
          <a:p>
            <a:r>
              <a:rPr lang="en-US" sz="1400" dirty="0"/>
              <a:t>PRP -&gt; I</a:t>
            </a:r>
          </a:p>
          <a:p>
            <a:r>
              <a:rPr lang="en-US" sz="1400" dirty="0"/>
              <a:t>V -&gt; eat</a:t>
            </a:r>
          </a:p>
          <a:p>
            <a:r>
              <a:rPr lang="en-US" sz="1400" dirty="0"/>
              <a:t>N -&gt; sushi</a:t>
            </a:r>
          </a:p>
          <a:p>
            <a:r>
              <a:rPr lang="en-US" sz="1400" dirty="0"/>
              <a:t>N -&gt; tuna</a:t>
            </a:r>
          </a:p>
          <a:p>
            <a:r>
              <a:rPr lang="en-US" sz="1400" dirty="0"/>
              <a:t>IN -&gt; with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447800" y="6243935"/>
            <a:ext cx="6130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difference between these parses?</a:t>
            </a:r>
          </a:p>
        </p:txBody>
      </p:sp>
    </p:spTree>
    <p:extLst>
      <p:ext uri="{BB962C8B-B14F-4D97-AF65-F5344CB8AC3E}">
        <p14:creationId xmlns:p14="http://schemas.microsoft.com/office/powerpoint/2010/main" val="53667127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ambiguity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 -&gt; NP  VP</a:t>
            </a:r>
          </a:p>
          <a:p>
            <a:r>
              <a:rPr lang="en-US" sz="1400" dirty="0"/>
              <a:t>NP -&gt; PRP</a:t>
            </a:r>
          </a:p>
          <a:p>
            <a:r>
              <a:rPr lang="en-US" sz="1400" dirty="0"/>
              <a:t>NP -&gt; N PP</a:t>
            </a:r>
          </a:p>
          <a:p>
            <a:r>
              <a:rPr lang="en-US" sz="1400" dirty="0"/>
              <a:t>NP -&gt; N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-&gt; V NP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-&gt; V NP PP</a:t>
            </a:r>
          </a:p>
          <a:p>
            <a:r>
              <a:rPr lang="en-US" sz="1400" dirty="0"/>
              <a:t>PP -&gt; IN N</a:t>
            </a:r>
          </a:p>
          <a:p>
            <a:r>
              <a:rPr lang="en-US" sz="1400" dirty="0"/>
              <a:t>PRP -&gt; I</a:t>
            </a:r>
          </a:p>
          <a:p>
            <a:r>
              <a:rPr lang="en-US" sz="1400" dirty="0"/>
              <a:t>V -&gt; eat</a:t>
            </a:r>
          </a:p>
          <a:p>
            <a:r>
              <a:rPr lang="en-US" sz="1400" dirty="0"/>
              <a:t>N -&gt; sushi</a:t>
            </a:r>
          </a:p>
          <a:p>
            <a:r>
              <a:rPr lang="en-US" sz="1400" dirty="0"/>
              <a:t>N -&gt; tuna</a:t>
            </a:r>
          </a:p>
          <a:p>
            <a:r>
              <a:rPr lang="en-US" sz="1400" dirty="0"/>
              <a:t>IN -&gt; with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450974" y="6182380"/>
            <a:ext cx="7159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decide between these?</a:t>
            </a:r>
          </a:p>
        </p:txBody>
      </p:sp>
    </p:spTree>
    <p:extLst>
      <p:ext uri="{BB962C8B-B14F-4D97-AF65-F5344CB8AC3E}">
        <p14:creationId xmlns:p14="http://schemas.microsoft.com/office/powerpoint/2010/main" val="396138784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charset="-127"/>
                <a:cs typeface="굴림" charset="-127"/>
              </a:rPr>
              <a:t>A Simple PCFG</a:t>
            </a:r>
          </a:p>
        </p:txBody>
      </p:sp>
      <p:graphicFrame>
        <p:nvGraphicFramePr>
          <p:cNvPr id="520217" name="Group 25"/>
          <p:cNvGraphicFramePr>
            <a:graphicFrameLocks noGrp="1"/>
          </p:cNvGraphicFramePr>
          <p:nvPr/>
        </p:nvGraphicFramePr>
        <p:xfrm>
          <a:off x="1052513" y="2986088"/>
          <a:ext cx="7704137" cy="2627313"/>
        </p:xfrm>
        <a:graphic>
          <a:graphicData uri="http://schemas.openxmlformats.org/drawingml/2006/table">
            <a:tbl>
              <a:tblPr/>
              <a:tblGrid>
                <a:gridCol w="385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 VP       1.0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V  NP         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VP  PP        0.3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PP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NP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with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1.0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NP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PP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astronomers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</a:t>
                      </a:r>
                      <a:endParaRPr kumimoji="0" lang="en-US" altLang="ko-K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ears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 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stars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telescope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600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Probabilities!</a:t>
            </a:r>
          </a:p>
        </p:txBody>
      </p:sp>
      <p:sp>
        <p:nvSpPr>
          <p:cNvPr id="6" name="Rectangle 5"/>
          <p:cNvSpPr/>
          <p:nvPr/>
        </p:nvSpPr>
        <p:spPr>
          <a:xfrm>
            <a:off x="1052513" y="3429000"/>
            <a:ext cx="3214687" cy="685800"/>
          </a:xfrm>
          <a:prstGeom prst="rect">
            <a:avLst/>
          </a:prstGeom>
          <a:solidFill>
            <a:srgbClr val="FF0000">
              <a:alpha val="31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97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Morphology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Words are built up from morphemes</a:t>
            </a:r>
          </a:p>
          <a:p>
            <a:pPr lvl="1"/>
            <a:r>
              <a:rPr lang="en-US" dirty="0"/>
              <a:t>stems (base/main part of the word)</a:t>
            </a:r>
          </a:p>
          <a:p>
            <a:pPr lvl="1"/>
            <a:r>
              <a:rPr lang="en-US" dirty="0"/>
              <a:t>affixes</a:t>
            </a:r>
          </a:p>
          <a:p>
            <a:pPr lvl="2"/>
            <a:r>
              <a:rPr lang="en-US" dirty="0"/>
              <a:t>prefixes</a:t>
            </a:r>
          </a:p>
          <a:p>
            <a:pPr lvl="3"/>
            <a:r>
              <a:rPr lang="en-US" dirty="0"/>
              <a:t>precedes the stem</a:t>
            </a:r>
          </a:p>
          <a:p>
            <a:pPr lvl="2"/>
            <a:r>
              <a:rPr lang="en-US" dirty="0"/>
              <a:t>suffixes</a:t>
            </a:r>
          </a:p>
          <a:p>
            <a:pPr lvl="3"/>
            <a:r>
              <a:rPr lang="en-US" dirty="0"/>
              <a:t>follows the stem</a:t>
            </a:r>
          </a:p>
          <a:p>
            <a:pPr lvl="2"/>
            <a:r>
              <a:rPr lang="en-US" dirty="0"/>
              <a:t>infixes</a:t>
            </a:r>
          </a:p>
          <a:p>
            <a:pPr lvl="3"/>
            <a:r>
              <a:rPr lang="en-US" dirty="0"/>
              <a:t>inserted inside the stem</a:t>
            </a:r>
          </a:p>
          <a:p>
            <a:pPr lvl="2"/>
            <a:r>
              <a:rPr lang="en-US" dirty="0" err="1"/>
              <a:t>circumfixes</a:t>
            </a:r>
            <a:endParaRPr lang="en-US" dirty="0"/>
          </a:p>
          <a:p>
            <a:pPr lvl="3"/>
            <a:r>
              <a:rPr lang="en-US" dirty="0"/>
              <a:t>surrounds the stem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Examples?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Morpheme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prefix</a:t>
            </a:r>
          </a:p>
          <a:p>
            <a:pPr lvl="1"/>
            <a:r>
              <a:rPr lang="en-US" dirty="0"/>
              <a:t>circum- (circumnavigate)</a:t>
            </a:r>
          </a:p>
          <a:p>
            <a:pPr lvl="1"/>
            <a:r>
              <a:rPr lang="en-US" dirty="0" err="1"/>
              <a:t>dis</a:t>
            </a:r>
            <a:r>
              <a:rPr lang="en-US" dirty="0"/>
              <a:t>- (dislike)</a:t>
            </a:r>
          </a:p>
          <a:p>
            <a:pPr lvl="1"/>
            <a:r>
              <a:rPr lang="en-US" dirty="0" err="1"/>
              <a:t>mis</a:t>
            </a:r>
            <a:r>
              <a:rPr lang="en-US" dirty="0"/>
              <a:t>- (misunderstood)</a:t>
            </a:r>
          </a:p>
          <a:p>
            <a:pPr lvl="1"/>
            <a:r>
              <a:rPr lang="en-US" dirty="0"/>
              <a:t>com-, de-, </a:t>
            </a:r>
            <a:r>
              <a:rPr lang="en-US" dirty="0" err="1"/>
              <a:t>dis</a:t>
            </a:r>
            <a:r>
              <a:rPr lang="en-US" dirty="0"/>
              <a:t>-, in-, re-, post-, trans-, …</a:t>
            </a:r>
          </a:p>
          <a:p>
            <a:pPr marL="0" indent="0">
              <a:buNone/>
            </a:pPr>
            <a:r>
              <a:rPr lang="en-US" dirty="0"/>
              <a:t>suffix</a:t>
            </a:r>
          </a:p>
          <a:p>
            <a:pPr lvl="1"/>
            <a:r>
              <a:rPr lang="en-US" dirty="0"/>
              <a:t>-able (movable)</a:t>
            </a:r>
          </a:p>
          <a:p>
            <a:pPr lvl="1"/>
            <a:r>
              <a:rPr lang="en-US" dirty="0"/>
              <a:t>-</a:t>
            </a:r>
            <a:r>
              <a:rPr lang="en-US" dirty="0" err="1"/>
              <a:t>ance</a:t>
            </a:r>
            <a:r>
              <a:rPr lang="en-US" dirty="0"/>
              <a:t> (resistance)</a:t>
            </a:r>
          </a:p>
          <a:p>
            <a:pPr lvl="1"/>
            <a:r>
              <a:rPr lang="en-US" dirty="0"/>
              <a:t>-</a:t>
            </a:r>
            <a:r>
              <a:rPr lang="en-US" dirty="0" err="1"/>
              <a:t>ly</a:t>
            </a:r>
            <a:r>
              <a:rPr lang="en-US" dirty="0"/>
              <a:t> (quickly)</a:t>
            </a:r>
          </a:p>
          <a:p>
            <a:pPr lvl="1"/>
            <a:r>
              <a:rPr lang="en-US" dirty="0"/>
              <a:t>-</a:t>
            </a:r>
            <a:r>
              <a:rPr lang="en-US" dirty="0" err="1"/>
              <a:t>tion</a:t>
            </a:r>
            <a:r>
              <a:rPr lang="en-US" dirty="0"/>
              <a:t>, -</a:t>
            </a:r>
            <a:r>
              <a:rPr lang="en-US" dirty="0" err="1"/>
              <a:t>ness</a:t>
            </a:r>
            <a:r>
              <a:rPr lang="en-US" dirty="0"/>
              <a:t>, -ate, -</a:t>
            </a:r>
            <a:r>
              <a:rPr lang="en-US" dirty="0" err="1"/>
              <a:t>ful</a:t>
            </a:r>
            <a:r>
              <a:rPr lang="en-US" dirty="0"/>
              <a:t>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Morpheme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infix</a:t>
            </a:r>
          </a:p>
          <a:p>
            <a:pPr lvl="1"/>
            <a:r>
              <a:rPr lang="en-US" dirty="0"/>
              <a:t>-fucking- (cinder-fucking-</a:t>
            </a:r>
            <a:r>
              <a:rPr lang="en-US" dirty="0" err="1"/>
              <a:t>rella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more common in other languages</a:t>
            </a:r>
          </a:p>
          <a:p>
            <a:pPr marL="0" indent="0">
              <a:buNone/>
            </a:pPr>
            <a:r>
              <a:rPr lang="en-US" dirty="0" err="1"/>
              <a:t>circumfix</a:t>
            </a:r>
            <a:endParaRPr lang="en-US" dirty="0"/>
          </a:p>
          <a:p>
            <a:pPr lvl="1"/>
            <a:r>
              <a:rPr lang="en-US" dirty="0"/>
              <a:t>doesn’t really happen in English</a:t>
            </a:r>
          </a:p>
          <a:p>
            <a:pPr lvl="1"/>
            <a:r>
              <a:rPr lang="en-US" dirty="0"/>
              <a:t>a- -</a:t>
            </a:r>
            <a:r>
              <a:rPr lang="en-US" dirty="0" err="1"/>
              <a:t>ing</a:t>
            </a:r>
            <a:endParaRPr lang="en-US" dirty="0"/>
          </a:p>
          <a:p>
            <a:pPr lvl="2"/>
            <a:r>
              <a:rPr lang="en-US" dirty="0"/>
              <a:t>a-running</a:t>
            </a:r>
          </a:p>
          <a:p>
            <a:pPr lvl="2"/>
            <a:r>
              <a:rPr lang="en-US" dirty="0"/>
              <a:t>a-jumping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5396</TotalTime>
  <Words>3786</Words>
  <Application>Microsoft Macintosh PowerPoint</Application>
  <PresentationFormat>On-screen Show (4:3)</PresentationFormat>
  <Paragraphs>792</Paragraphs>
  <Slides>69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81" baseType="lpstr">
      <vt:lpstr>굴림</vt:lpstr>
      <vt:lpstr>ＭＳ Ｐゴシック</vt:lpstr>
      <vt:lpstr>Arial</vt:lpstr>
      <vt:lpstr>Calibri</vt:lpstr>
      <vt:lpstr>Linguistics 105</vt:lpstr>
      <vt:lpstr>Lucida Sans</vt:lpstr>
      <vt:lpstr>Symbol</vt:lpstr>
      <vt:lpstr>Times</vt:lpstr>
      <vt:lpstr>Tw Cen MT</vt:lpstr>
      <vt:lpstr>Wingdings</vt:lpstr>
      <vt:lpstr>Wingdings 2</vt:lpstr>
      <vt:lpstr>Median</vt:lpstr>
      <vt:lpstr>NLP Linguistics 101</vt:lpstr>
      <vt:lpstr>Admin</vt:lpstr>
      <vt:lpstr>Quiz #1 material</vt:lpstr>
      <vt:lpstr>Simplified View of Linguistics</vt:lpstr>
      <vt:lpstr>Morphology</vt:lpstr>
      <vt:lpstr>New words</vt:lpstr>
      <vt:lpstr>Morphology basics</vt:lpstr>
      <vt:lpstr>Morpheme examples</vt:lpstr>
      <vt:lpstr>Morpheme examples</vt:lpstr>
      <vt:lpstr>Agglutinative: Finnish</vt:lpstr>
      <vt:lpstr>Stemming (baby lemmatization)</vt:lpstr>
      <vt:lpstr>Stemming example</vt:lpstr>
      <vt:lpstr>Porter’s algorithm (1980)</vt:lpstr>
      <vt:lpstr>What is Syntax?</vt:lpstr>
      <vt:lpstr>Structure in language</vt:lpstr>
      <vt:lpstr>Structure in language</vt:lpstr>
      <vt:lpstr>Structure in language</vt:lpstr>
      <vt:lpstr>Syntax != Semantics</vt:lpstr>
      <vt:lpstr>Parts of speech</vt:lpstr>
      <vt:lpstr>Parts of speech</vt:lpstr>
      <vt:lpstr>Parts of speech</vt:lpstr>
      <vt:lpstr>English parts of speech</vt:lpstr>
      <vt:lpstr>Tagsets</vt:lpstr>
      <vt:lpstr>English Parts of Speech</vt:lpstr>
      <vt:lpstr>English Parts of Speech (cont.)</vt:lpstr>
      <vt:lpstr>Closed vs. Open Class </vt:lpstr>
      <vt:lpstr>PowerPoint Presentation</vt:lpstr>
      <vt:lpstr>Part of speech tagging</vt:lpstr>
      <vt:lpstr>Ambiguity in POS Tagging</vt:lpstr>
      <vt:lpstr>Ambiguity in POS Tagging</vt:lpstr>
      <vt:lpstr>Ambiguity in POS Tagging</vt:lpstr>
      <vt:lpstr>How hard is it?</vt:lpstr>
      <vt:lpstr>POS Tagging Approaches</vt:lpstr>
      <vt:lpstr>Constituency</vt:lpstr>
      <vt:lpstr>Constituency</vt:lpstr>
      <vt:lpstr>Constituency</vt:lpstr>
      <vt:lpstr>Common constituents</vt:lpstr>
      <vt:lpstr>Common constituents</vt:lpstr>
      <vt:lpstr>Common constituents</vt:lpstr>
      <vt:lpstr>Syntactic structure</vt:lpstr>
      <vt:lpstr>Syntactic structure</vt:lpstr>
      <vt:lpstr>Syntactic structure</vt:lpstr>
      <vt:lpstr>Syntactic structure</vt:lpstr>
      <vt:lpstr>Grammars</vt:lpstr>
      <vt:lpstr>Grammars</vt:lpstr>
      <vt:lpstr>States</vt:lpstr>
      <vt:lpstr>Context free grammar</vt:lpstr>
      <vt:lpstr>Formally…</vt:lpstr>
      <vt:lpstr>CFG: Example</vt:lpstr>
      <vt:lpstr>CFG: Example</vt:lpstr>
      <vt:lpstr>Grammar questions</vt:lpstr>
      <vt:lpstr>Grammar questions</vt:lpstr>
      <vt:lpstr>CFG: Example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CFG; Order of Derivation Irrelevant</vt:lpstr>
      <vt:lpstr>Derivations of CFGs</vt:lpstr>
      <vt:lpstr>Parsing</vt:lpstr>
      <vt:lpstr>Parsing</vt:lpstr>
      <vt:lpstr>Parsing</vt:lpstr>
      <vt:lpstr>Parsing ambiguity</vt:lpstr>
      <vt:lpstr>A Simple PCFG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412</cp:revision>
  <cp:lastPrinted>2024-09-17T18:13:22Z</cp:lastPrinted>
  <dcterms:created xsi:type="dcterms:W3CDTF">2011-02-09T18:38:39Z</dcterms:created>
  <dcterms:modified xsi:type="dcterms:W3CDTF">2024-09-17T23:40:59Z</dcterms:modified>
</cp:coreProperties>
</file>