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438" r:id="rId3"/>
    <p:sldId id="617" r:id="rId4"/>
    <p:sldId id="595" r:id="rId5"/>
    <p:sldId id="596" r:id="rId6"/>
    <p:sldId id="466" r:id="rId7"/>
    <p:sldId id="599" r:id="rId8"/>
    <p:sldId id="610" r:id="rId9"/>
    <p:sldId id="502" r:id="rId10"/>
    <p:sldId id="611" r:id="rId11"/>
    <p:sldId id="612" r:id="rId12"/>
    <p:sldId id="619" r:id="rId13"/>
    <p:sldId id="620" r:id="rId14"/>
    <p:sldId id="621" r:id="rId15"/>
    <p:sldId id="524" r:id="rId16"/>
    <p:sldId id="622" r:id="rId17"/>
    <p:sldId id="526" r:id="rId18"/>
    <p:sldId id="525" r:id="rId19"/>
    <p:sldId id="527" r:id="rId20"/>
    <p:sldId id="528" r:id="rId21"/>
    <p:sldId id="529" r:id="rId22"/>
    <p:sldId id="530" r:id="rId23"/>
    <p:sldId id="532" r:id="rId24"/>
    <p:sldId id="531" r:id="rId25"/>
    <p:sldId id="615" r:id="rId26"/>
    <p:sldId id="616" r:id="rId27"/>
    <p:sldId id="533" r:id="rId28"/>
    <p:sldId id="580" r:id="rId29"/>
    <p:sldId id="574" r:id="rId30"/>
    <p:sldId id="581" r:id="rId31"/>
    <p:sldId id="575" r:id="rId32"/>
    <p:sldId id="576" r:id="rId33"/>
    <p:sldId id="582" r:id="rId34"/>
    <p:sldId id="523" r:id="rId35"/>
    <p:sldId id="623" r:id="rId36"/>
    <p:sldId id="536" r:id="rId37"/>
    <p:sldId id="537" r:id="rId38"/>
    <p:sldId id="538" r:id="rId39"/>
    <p:sldId id="607" r:id="rId40"/>
    <p:sldId id="542" r:id="rId41"/>
    <p:sldId id="586" r:id="rId42"/>
    <p:sldId id="618" r:id="rId43"/>
    <p:sldId id="587" r:id="rId44"/>
    <p:sldId id="583" r:id="rId45"/>
    <p:sldId id="588" r:id="rId46"/>
    <p:sldId id="589" r:id="rId47"/>
    <p:sldId id="591" r:id="rId48"/>
    <p:sldId id="625" r:id="rId49"/>
    <p:sldId id="626" r:id="rId50"/>
    <p:sldId id="601" r:id="rId51"/>
    <p:sldId id="624" r:id="rId52"/>
    <p:sldId id="602" r:id="rId53"/>
    <p:sldId id="603" r:id="rId54"/>
    <p:sldId id="605" r:id="rId55"/>
    <p:sldId id="604" r:id="rId56"/>
    <p:sldId id="592" r:id="rId57"/>
    <p:sldId id="593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85442" autoAdjust="0"/>
  </p:normalViewPr>
  <p:slideViewPr>
    <p:cSldViewPr snapToObjects="1">
      <p:cViewPr varScale="1">
        <p:scale>
          <a:sx n="108" d="100"/>
          <a:sy n="108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1D9C-014D-8D46-84F4-CB00F328450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6D3D-0409-B64B-A57F-AE22B66A4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ignores a lot of information!</a:t>
            </a:r>
          </a:p>
          <a:p>
            <a:endParaRPr lang="en-US" dirty="0"/>
          </a:p>
          <a:p>
            <a:r>
              <a:rPr lang="en-US" dirty="0"/>
              <a:t>It will pick the one where the previous word is less frequence.  Both with have lambda in the numerator, but the denominator with be count(San) or count(ate)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Witten-Bell and add-</a:t>
            </a:r>
            <a:r>
              <a:rPr lang="en-US" dirty="0" err="1"/>
              <a:t>lamba</a:t>
            </a:r>
            <a:r>
              <a:rPr lang="en-US" dirty="0"/>
              <a:t> would view them all equally since ”see the” is the same for all of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27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93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5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1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people</a:t>
            </a:r>
            <a:r>
              <a:rPr lang="en-US" baseline="0" dirty="0"/>
              <a:t> find this a bit weird, how could we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9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2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Language modeling:</a:t>
            </a:r>
            <a:br>
              <a:rPr lang="en-US" dirty="0"/>
            </a:br>
            <a:r>
              <a:rPr lang="en-US" dirty="0"/>
              <a:t>Smoothing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Fall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211669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some slides adapted from Jason Eisner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</a:t>
            </a:r>
            <a:r>
              <a:rPr lang="en-US" dirty="0">
                <a:sym typeface="Symbol" charset="2"/>
              </a:rPr>
              <a:t>lambda</a:t>
            </a:r>
            <a:r>
              <a:rPr lang="en-US" dirty="0"/>
              <a:t> smoothing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8389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should we pick lambda?</a:t>
            </a:r>
          </a:p>
        </p:txBody>
      </p:sp>
    </p:spTree>
    <p:extLst>
      <p:ext uri="{BB962C8B-B14F-4D97-AF65-F5344CB8AC3E}">
        <p14:creationId xmlns:p14="http://schemas.microsoft.com/office/powerpoint/2010/main" val="140081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144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ym typeface="Symbol" charset="2"/>
              </a:rPr>
              <a:t>Idea 1: try many  values &amp; report the one that gets the best results on the test set?</a:t>
            </a:r>
          </a:p>
          <a:p>
            <a:pPr>
              <a:lnSpc>
                <a:spcPct val="90000"/>
              </a:lnSpc>
              <a:buNone/>
            </a:pPr>
            <a:endParaRPr lang="en-US" sz="1000" dirty="0">
              <a:sym typeface="Symbol" charset="2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32575" y="3506787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14378" name="Rectangle 8"/>
          <p:cNvSpPr>
            <a:spLocks noChangeArrowheads="1"/>
          </p:cNvSpPr>
          <p:nvPr/>
        </p:nvSpPr>
        <p:spPr bwMode="auto">
          <a:xfrm>
            <a:off x="609600" y="35067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2498725" y="3509962"/>
            <a:ext cx="1463675" cy="5191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50686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this fair/appropriate?</a:t>
            </a:r>
          </a:p>
        </p:txBody>
      </p:sp>
    </p:spTree>
    <p:extLst>
      <p:ext uri="{BB962C8B-B14F-4D97-AF65-F5344CB8AC3E}">
        <p14:creationId xmlns:p14="http://schemas.microsoft.com/office/powerpoint/2010/main" val="81709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495362" y="2212975"/>
            <a:ext cx="40766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2228685" y="2214562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Training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609600" y="3052741"/>
            <a:ext cx="2717800" cy="707886"/>
          </a:xfrm>
          <a:prstGeom prst="rect">
            <a:avLst/>
          </a:prstGeom>
          <a:solidFill>
            <a:srgbClr val="3399FF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collect counts from 90% of the data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03824" y="2208212"/>
            <a:ext cx="987425" cy="53181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Dev.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710178" y="3052741"/>
            <a:ext cx="1977644" cy="193899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pick </a:t>
            </a:r>
            <a:r>
              <a:rPr kumimoji="1" lang="en-US" sz="2000" dirty="0">
                <a:latin typeface="Comic Sans MS" charset="0"/>
                <a:sym typeface="Symbol" charset="2"/>
              </a:rPr>
              <a:t> that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gets best 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results on development data (10% of training)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84B11EB-0FDC-5E45-B403-B68D1EC1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49" y="14366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36C0AA9F-75EF-FC40-BD22-1A94969D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111" y="1456583"/>
            <a:ext cx="1838645" cy="52322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Full training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86696ECC-EA5D-F146-8CB7-4CD22E7ED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436686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2703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5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185189" y="2208212"/>
            <a:ext cx="2506060" cy="40011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best development </a:t>
            </a:r>
            <a:r>
              <a:rPr kumimoji="1" lang="en-US" sz="2000" dirty="0">
                <a:latin typeface="Comic Sans MS" charset="0"/>
                <a:sym typeface="Symbol" charset="2"/>
              </a:rPr>
              <a:t> 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84B11EB-0FDC-5E45-B403-B68D1EC1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49" y="14366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36C0AA9F-75EF-FC40-BD22-1A94969D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111" y="1456583"/>
            <a:ext cx="1838645" cy="52322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Full training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86696ECC-EA5D-F146-8CB7-4CD22E7ED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436686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24FFE-F680-4F46-90C0-B52B739419BC}"/>
              </a:ext>
            </a:extLst>
          </p:cNvPr>
          <p:cNvSpPr txBox="1"/>
          <p:nvPr/>
        </p:nvSpPr>
        <p:spPr>
          <a:xfrm>
            <a:off x="1371600" y="371107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Retrain model on full training data and evaluate on test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413EA9-4AE4-B949-B4A0-D88210E35169}"/>
              </a:ext>
            </a:extLst>
          </p:cNvPr>
          <p:cNvCxnSpPr>
            <a:stCxn id="25" idx="3"/>
          </p:cNvCxnSpPr>
          <p:nvPr/>
        </p:nvCxnSpPr>
        <p:spPr>
          <a:xfrm flipV="1">
            <a:off x="5691249" y="1828800"/>
            <a:ext cx="1166751" cy="579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0BD8C8-A0C0-C94A-9EFD-25C700C256C9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5691249" y="1702593"/>
            <a:ext cx="1166751" cy="53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0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495362" y="2212975"/>
            <a:ext cx="40766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2228685" y="2214562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Training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609600" y="3052741"/>
            <a:ext cx="2717800" cy="707886"/>
          </a:xfrm>
          <a:prstGeom prst="rect">
            <a:avLst/>
          </a:prstGeom>
          <a:solidFill>
            <a:srgbClr val="3399FF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collect counts from 90% of the data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03824" y="2208212"/>
            <a:ext cx="987425" cy="53181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Dev.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710178" y="3052741"/>
            <a:ext cx="1977644" cy="193899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pick </a:t>
            </a:r>
            <a:r>
              <a:rPr kumimoji="1" lang="en-US" sz="2000" dirty="0">
                <a:latin typeface="Comic Sans MS" charset="0"/>
                <a:sym typeface="Symbol" charset="2"/>
              </a:rPr>
              <a:t> that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gets best 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results on development data (10% of training)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284B11EB-0FDC-5E45-B403-B68D1EC1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49" y="14366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7" name="Rectangle 44">
            <a:extLst>
              <a:ext uri="{FF2B5EF4-FFF2-40B4-BE49-F238E27FC236}">
                <a16:creationId xmlns:a16="http://schemas.microsoft.com/office/drawing/2014/main" id="{36C0AA9F-75EF-FC40-BD22-1A94969D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111" y="1456583"/>
            <a:ext cx="1838645" cy="52322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Full training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86696ECC-EA5D-F146-8CB7-4CD22E7ED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436686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A3251-4C5C-5442-8FEC-75FC644612E7}"/>
              </a:ext>
            </a:extLst>
          </p:cNvPr>
          <p:cNvSpPr txBox="1"/>
          <p:nvPr/>
        </p:nvSpPr>
        <p:spPr>
          <a:xfrm>
            <a:off x="2023402" y="5567870"/>
            <a:ext cx="44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problems? ideas?</a:t>
            </a:r>
          </a:p>
        </p:txBody>
      </p:sp>
    </p:spTree>
    <p:extLst>
      <p:ext uri="{BB962C8B-B14F-4D97-AF65-F5344CB8AC3E}">
        <p14:creationId xmlns:p14="http://schemas.microsoft.com/office/powerpoint/2010/main" val="735946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/>
              <a:t>-gram language modeling assumes we have a fixed vocabulary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Probability distributions are over finite events!</a:t>
            </a:r>
          </a:p>
        </p:txBody>
      </p:sp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C3CDD6F1-C37A-E746-AF76-9CC538F86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35596"/>
              </p:ext>
            </p:extLst>
          </p:nvPr>
        </p:nvGraphicFramePr>
        <p:xfrm>
          <a:off x="578844" y="4153893"/>
          <a:ext cx="7650757" cy="2690252"/>
        </p:xfrm>
        <a:graphic>
          <a:graphicData uri="http://schemas.openxmlformats.org/drawingml/2006/table">
            <a:tbl>
              <a:tblPr/>
              <a:tblGrid>
                <a:gridCol w="140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955">
                  <a:extLst>
                    <a:ext uri="{9D8B030D-6E8A-4147-A177-3AD203B41FA5}">
                      <a16:colId xmlns:a16="http://schemas.microsoft.com/office/drawing/2014/main" val="303397642"/>
                    </a:ext>
                  </a:extLst>
                </a:gridCol>
                <a:gridCol w="177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p(abacus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p(abbot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p(abduct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p(above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p(Abram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7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29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p(zygote | see the)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46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44468F4-E6C3-3049-8A0F-A2AFDED40154}"/>
              </a:ext>
            </a:extLst>
          </p:cNvPr>
          <p:cNvSpPr/>
          <p:nvPr/>
        </p:nvSpPr>
        <p:spPr>
          <a:xfrm>
            <a:off x="4724400" y="4191000"/>
            <a:ext cx="762000" cy="22860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/>
              <a:t>-gram language modeling assumes we have a fixed vocabulary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Probability distributions are over finite events!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happens when we encounter a word not in our vocabulary (Out Of Vocabulary)?</a:t>
            </a:r>
          </a:p>
          <a:p>
            <a:pPr lvl="1"/>
            <a:r>
              <a:rPr lang="en-US" dirty="0"/>
              <a:t>If we don’t do anything, </a:t>
            </a:r>
            <a:r>
              <a:rPr lang="en-US" dirty="0" err="1"/>
              <a:t>prob</a:t>
            </a:r>
            <a:r>
              <a:rPr lang="en-US" dirty="0"/>
              <a:t> = 0 (or it’s not defined)</a:t>
            </a:r>
          </a:p>
          <a:p>
            <a:pPr lvl="1"/>
            <a:r>
              <a:rPr lang="en-US" dirty="0"/>
              <a:t>Smoothing doesn’t really help us with this!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3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make this explicit, smoothing helps us with…</a:t>
            </a:r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1447800" y="3492500"/>
          <a:ext cx="5029200" cy="29845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787253" y="3231753"/>
            <a:ext cx="5214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entries in our vocabulary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22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able</a:t>
            </a:r>
          </a:p>
          <a:p>
            <a:r>
              <a:rPr lang="en-US" sz="2000" dirty="0"/>
              <a:t>about</a:t>
            </a:r>
          </a:p>
          <a:p>
            <a:r>
              <a:rPr lang="en-US" sz="2000" dirty="0"/>
              <a:t>account</a:t>
            </a:r>
          </a:p>
          <a:p>
            <a:r>
              <a:rPr lang="en-US" sz="2000" dirty="0"/>
              <a:t>acid</a:t>
            </a:r>
          </a:p>
          <a:p>
            <a:r>
              <a:rPr lang="en-US" sz="2000" dirty="0"/>
              <a:t>across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young</a:t>
            </a:r>
          </a:p>
          <a:p>
            <a:r>
              <a:rPr lang="en-US" sz="2000" dirty="0"/>
              <a:t>zebra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90828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/>
              <a:t>3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48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Counts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43400" y="3657600"/>
            <a:ext cx="762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57150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10.01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2.01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3.01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…</a:t>
            </a:r>
          </a:p>
          <a:p>
            <a:r>
              <a:rPr lang="en-US" sz="2000" dirty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9448" y="2209800"/>
            <a:ext cx="281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Smoothed 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5867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can we have words in our vocabulary we’ve never seen before?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Choosing a vocabulary: </a:t>
            </a:r>
            <a:r>
              <a:rPr lang="en-US" dirty="0">
                <a:solidFill>
                  <a:srgbClr val="FF0000"/>
                </a:solidFill>
              </a:rPr>
              <a:t>ideas?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Grab a list of English words from somewhere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all of the words in your training data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some of the words in your training data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for example, all those that occur more than k times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Benefits/drawbacks?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Ideally your vocabulary should represent words you’re likely to see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Too many words: end up washing out your probability estimates (and getting poor estimates)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Too few: lots of out of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Assignment 2</a:t>
            </a:r>
          </a:p>
          <a:p>
            <a:pPr lvl="1"/>
            <a:r>
              <a:rPr lang="en-US" dirty="0"/>
              <a:t>bigram language modeling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Can work with partners</a:t>
            </a:r>
          </a:p>
          <a:p>
            <a:pPr lvl="2"/>
            <a:r>
              <a:rPr lang="en-US" dirty="0"/>
              <a:t>Anyone looking for a partner?</a:t>
            </a:r>
          </a:p>
          <a:p>
            <a:pPr lvl="1"/>
            <a:r>
              <a:rPr lang="en-US" dirty="0"/>
              <a:t>2a: Due Thursday</a:t>
            </a:r>
          </a:p>
          <a:p>
            <a:pPr lvl="1"/>
            <a:r>
              <a:rPr lang="en-US" dirty="0"/>
              <a:t>2b: Due next Wednesday</a:t>
            </a:r>
          </a:p>
          <a:p>
            <a:pPr lvl="1"/>
            <a:r>
              <a:rPr lang="en-US" dirty="0"/>
              <a:t>Style/commenting (</a:t>
            </a:r>
            <a:r>
              <a:rPr lang="en-US" dirty="0" err="1"/>
              <a:t>JavaDoc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advice</a:t>
            </a:r>
          </a:p>
          <a:p>
            <a:pPr lvl="2"/>
            <a:r>
              <a:rPr lang="en-US" dirty="0"/>
              <a:t>Start now!</a:t>
            </a:r>
          </a:p>
          <a:p>
            <a:pPr lvl="2"/>
            <a:r>
              <a:rPr lang="en-US" dirty="0"/>
              <a:t>Spend 1-2 hours working out an example by hand (you can check your answers with me)</a:t>
            </a:r>
          </a:p>
          <a:p>
            <a:pPr lvl="2"/>
            <a:r>
              <a:rPr lang="en-US" dirty="0"/>
              <a:t>HashMap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matter how you chose your vocabulary, you’re still going to have out of vocabulary (OOV)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can we deal with this?</a:t>
            </a:r>
          </a:p>
          <a:p>
            <a:pPr lvl="1"/>
            <a:r>
              <a:rPr lang="en-US" dirty="0"/>
              <a:t>Ignore words we’ve never seen before</a:t>
            </a:r>
          </a:p>
          <a:p>
            <a:pPr lvl="2"/>
            <a:r>
              <a:rPr lang="en-US" dirty="0"/>
              <a:t>Somewhat unsatisfying, though can work depending on the application</a:t>
            </a:r>
          </a:p>
          <a:p>
            <a:pPr lvl="2"/>
            <a:r>
              <a:rPr lang="en-US" dirty="0"/>
              <a:t>Probability is then dependent on how many in vocabulary words are seen in a sentence/text</a:t>
            </a:r>
          </a:p>
          <a:p>
            <a:pPr lvl="1"/>
            <a:r>
              <a:rPr lang="en-US" dirty="0"/>
              <a:t>Use a special symbol for OOV words and estimate the probability of out of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 an extra word in your vocabulary to denote OOV (e.g., &lt;OOV&gt;, &lt;UNK&gt;)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Replace all words in your training corpus not in the vocabulary with &lt;UNK&gt;</a:t>
            </a:r>
          </a:p>
          <a:p>
            <a:pPr lvl="1"/>
            <a:r>
              <a:rPr lang="en-US" dirty="0"/>
              <a:t>You’ll get bigrams, trigrams, etc with &lt;UNK&gt;</a:t>
            </a:r>
          </a:p>
          <a:p>
            <a:pPr lvl="2"/>
            <a:r>
              <a:rPr lang="en-US" dirty="0" err="1"/>
              <a:t>p</a:t>
            </a:r>
            <a:r>
              <a:rPr lang="en-US" dirty="0"/>
              <a:t>(&lt;UNK&gt; | “I am”)</a:t>
            </a:r>
          </a:p>
          <a:p>
            <a:pPr lvl="2"/>
            <a:r>
              <a:rPr lang="en-US" dirty="0" err="1"/>
              <a:t>p(fast</a:t>
            </a:r>
            <a:r>
              <a:rPr lang="en-US" dirty="0"/>
              <a:t> | “I &lt;UNK&gt;”)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testing, similarly replace all OOV with &lt;UNK&gt;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common approach (and the one we’ll use for the assignment):</a:t>
            </a:r>
          </a:p>
          <a:p>
            <a:pPr lvl="1"/>
            <a:r>
              <a:rPr lang="en-US" dirty="0"/>
              <a:t>Replace the first occurrence of each word by &lt;UNK&gt; in a data set</a:t>
            </a:r>
          </a:p>
          <a:p>
            <a:pPr lvl="1"/>
            <a:r>
              <a:rPr lang="en-US" dirty="0"/>
              <a:t>Estimate probabilities normally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Vocabulary then is all words that occurred two or more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also discounts all word counts by 1 and gives that probability mass to &lt;UNK&gt;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table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2971800"/>
            <a:ext cx="7924800" cy="304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7598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are we storing this table?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Should we store all entries?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Hashtable</a:t>
            </a:r>
            <a:r>
              <a:rPr lang="en-US" dirty="0"/>
              <a:t> (e.g. </a:t>
            </a:r>
            <a:r>
              <a:rPr lang="en-US" dirty="0" err="1"/>
              <a:t>HashMap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fast retrieval</a:t>
            </a:r>
          </a:p>
          <a:p>
            <a:pPr lvl="1"/>
            <a:r>
              <a:rPr lang="en-US" dirty="0"/>
              <a:t>fairly good memory usage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Only store those entries of things we’ve seen</a:t>
            </a:r>
          </a:p>
          <a:p>
            <a:pPr lvl="1"/>
            <a:r>
              <a:rPr lang="en-US" dirty="0"/>
              <a:t>for example, we don’t store |V|</a:t>
            </a:r>
            <a:r>
              <a:rPr lang="en-US" baseline="30000" dirty="0"/>
              <a:t>3</a:t>
            </a:r>
            <a:r>
              <a:rPr lang="en-US" dirty="0"/>
              <a:t> trigrams/probabilities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bigrams we can:</a:t>
            </a:r>
          </a:p>
          <a:p>
            <a:pPr lvl="1"/>
            <a:r>
              <a:rPr lang="en-US" dirty="0"/>
              <a:t>Store one </a:t>
            </a:r>
            <a:r>
              <a:rPr lang="en-US" dirty="0" err="1"/>
              <a:t>hashtable</a:t>
            </a:r>
            <a:r>
              <a:rPr lang="en-US" dirty="0"/>
              <a:t> with bigrams as keys</a:t>
            </a:r>
          </a:p>
          <a:p>
            <a:pPr lvl="1"/>
            <a:r>
              <a:rPr lang="en-US" dirty="0"/>
              <a:t>Store a </a:t>
            </a:r>
            <a:r>
              <a:rPr lang="en-US" dirty="0" err="1"/>
              <a:t>hashtable</a:t>
            </a:r>
            <a:r>
              <a:rPr lang="en-US" dirty="0"/>
              <a:t> of </a:t>
            </a:r>
            <a:r>
              <a:rPr lang="en-US" dirty="0" err="1"/>
              <a:t>hashtables</a:t>
            </a:r>
            <a:r>
              <a:rPr lang="en-US" dirty="0"/>
              <a:t> (I’m recommending this)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58059"/>
              </p:ext>
            </p:extLst>
          </p:nvPr>
        </p:nvGraphicFramePr>
        <p:xfrm>
          <a:off x="5351702" y="2693988"/>
          <a:ext cx="26558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19100" progId="Equation.3">
                  <p:embed/>
                </p:oleObj>
              </mc:Choice>
              <mc:Fallback>
                <p:oleObj name="Equation" r:id="rId2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702" y="2693988"/>
                        <a:ext cx="2655888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13881"/>
              </p:ext>
            </p:extLst>
          </p:nvPr>
        </p:nvGraphicFramePr>
        <p:xfrm>
          <a:off x="838200" y="4014698"/>
          <a:ext cx="5333999" cy="2438400"/>
        </p:xfrm>
        <a:graphic>
          <a:graphicData uri="http://schemas.openxmlformats.org/drawingml/2006/table">
            <a:tbl>
              <a:tblPr/>
              <a:tblGrid>
                <a:gridCol w="130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53576" y="3124200"/>
            <a:ext cx="354013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94579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419100" progId="Equation.3">
                  <p:embed/>
                </p:oleObj>
              </mc:Choice>
              <mc:Fallback>
                <p:oleObj name="Equation" r:id="rId4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Unsmoothed (MLE)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add-lambda smoothing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4784" y="4419600"/>
            <a:ext cx="2737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value do we need here to make sure it stays a probability distribution?</a:t>
            </a: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1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53692"/>
              </p:ext>
            </p:extLst>
          </p:nvPr>
        </p:nvGraphicFramePr>
        <p:xfrm>
          <a:off x="5313363" y="26939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19100" progId="Equation.3">
                  <p:embed/>
                </p:oleObj>
              </mc:Choice>
              <mc:Fallback>
                <p:oleObj name="Equation" r:id="rId2" imgW="1409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26939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5755"/>
              </p:ext>
            </p:extLst>
          </p:nvPr>
        </p:nvGraphicFramePr>
        <p:xfrm>
          <a:off x="838200" y="4014698"/>
          <a:ext cx="5333999" cy="2438400"/>
        </p:xfrm>
        <a:graphic>
          <a:graphicData uri="http://schemas.openxmlformats.org/drawingml/2006/table">
            <a:tbl>
              <a:tblPr/>
              <a:tblGrid>
                <a:gridCol w="130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27575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419100" progId="Equation.3">
                  <p:embed/>
                </p:oleObj>
              </mc:Choice>
              <mc:Fallback>
                <p:oleObj name="Equation" r:id="rId4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Unsmoothed (MLE)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add-lambda smoothing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4784" y="4419600"/>
            <a:ext cx="273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each word in the vocabulary, we pretend we’ve seen it </a:t>
            </a:r>
            <a:r>
              <a:rPr lang="en-US" dirty="0" err="1">
                <a:solidFill>
                  <a:srgbClr val="0000FF"/>
                </a:solidFill>
              </a:rPr>
              <a:t>λ</a:t>
            </a:r>
            <a:r>
              <a:rPr lang="en-US" dirty="0">
                <a:solidFill>
                  <a:srgbClr val="0000FF"/>
                </a:solidFill>
              </a:rPr>
              <a:t> times more (V = vocabulary size).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10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Unseen </a:t>
            </a:r>
            <a:r>
              <a:rPr lang="en-US" dirty="0" err="1"/>
              <a:t>n</a:t>
            </a:r>
            <a:r>
              <a:rPr lang="en-US" dirty="0"/>
              <a:t>-grams: </a:t>
            </a:r>
            <a:r>
              <a:rPr lang="en-US" dirty="0" err="1"/>
              <a:t>p(z|ab</a:t>
            </a:r>
            <a:r>
              <a:rPr lang="en-US" dirty="0"/>
              <a:t>) =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816100" y="2514600"/>
          <a:ext cx="2779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393700" progId="Equation.3">
                  <p:embed/>
                </p:oleObj>
              </mc:Choice>
              <mc:Fallback>
                <p:oleObj name="Equation" r:id="rId2" imgW="1435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514600"/>
                        <a:ext cx="27797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26454"/>
              </p:ext>
            </p:extLst>
          </p:nvPr>
        </p:nvGraphicFramePr>
        <p:xfrm>
          <a:off x="2081213" y="46243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700" imgH="419100" progId="Equation.3">
                  <p:embed/>
                </p:oleObj>
              </mc:Choice>
              <mc:Fallback>
                <p:oleObj name="Equation" r:id="rId4" imgW="14097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6243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frequency based smoothing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bigrams have never been seen: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448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X| ate)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438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X | San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would add-lambda pick as most likely?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would you pick?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828800"/>
            <a:ext cx="81534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Some words are more likely to be followed by new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84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4248" y="3352800"/>
            <a:ext cx="13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Diego</a:t>
            </a:r>
          </a:p>
          <a:p>
            <a:r>
              <a:rPr lang="en-US" sz="2400" dirty="0"/>
              <a:t>Francisco</a:t>
            </a:r>
          </a:p>
          <a:p>
            <a:r>
              <a:rPr lang="en-US" sz="2400" dirty="0"/>
              <a:t>Luis</a:t>
            </a:r>
          </a:p>
          <a:p>
            <a:r>
              <a:rPr lang="en-US" sz="2400" dirty="0"/>
              <a:t>Jose</a:t>
            </a:r>
          </a:p>
          <a:p>
            <a:r>
              <a:rPr lang="en-US" sz="2400" dirty="0"/>
              <a:t>Marcos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46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0448" y="2976771"/>
            <a:ext cx="235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food</a:t>
            </a:r>
          </a:p>
          <a:p>
            <a:r>
              <a:rPr lang="en-US" sz="2400" dirty="0"/>
              <a:t>apples</a:t>
            </a:r>
          </a:p>
          <a:p>
            <a:r>
              <a:rPr lang="en-US" sz="2400" dirty="0"/>
              <a:t>bananas</a:t>
            </a:r>
          </a:p>
          <a:p>
            <a:r>
              <a:rPr lang="en-US" sz="2400" dirty="0"/>
              <a:t>hamburgers</a:t>
            </a:r>
          </a:p>
          <a:p>
            <a:r>
              <a:rPr lang="en-US" sz="2400" dirty="0"/>
              <a:t>a lot</a:t>
            </a:r>
          </a:p>
          <a:p>
            <a:r>
              <a:rPr lang="en-US" sz="2400" dirty="0"/>
              <a:t>for two</a:t>
            </a:r>
          </a:p>
          <a:p>
            <a:r>
              <a:rPr lang="en-US" sz="2400" dirty="0"/>
              <a:t>grapes</a:t>
            </a:r>
          </a:p>
          <a:p>
            <a:r>
              <a:rPr lang="en-US" sz="2400" dirty="0"/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Sumi mentor hours today 6-9pm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Lab next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Same time.  Location TBA (likely upstairs in 229)</a:t>
            </a:r>
          </a:p>
        </p:txBody>
      </p:sp>
    </p:spTree>
    <p:extLst>
      <p:ext uri="{BB962C8B-B14F-4D97-AF65-F5344CB8AC3E}">
        <p14:creationId xmlns:p14="http://schemas.microsoft.com/office/powerpoint/2010/main" val="3683411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Probability mass is shifted around, depending on the context of words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P(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= 0, then the smoothed probability P</a:t>
            </a:r>
            <a:r>
              <a:rPr lang="en-US" baseline="-25000" dirty="0"/>
              <a:t>WB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is higher if the sequence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 </a:t>
            </a:r>
            <a:r>
              <a:rPr lang="en-US" dirty="0"/>
              <a:t> occurs with many different words </a:t>
            </a:r>
            <a:r>
              <a:rPr lang="en-US" dirty="0" err="1"/>
              <a:t>w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bigrams</a:t>
            </a:r>
          </a:p>
          <a:p>
            <a:pPr lvl="1"/>
            <a:r>
              <a:rPr lang="en-US" dirty="0"/>
              <a:t>T(w</a:t>
            </a:r>
            <a:r>
              <a:rPr lang="en-US" baseline="-25000" dirty="0"/>
              <a:t>i-1</a:t>
            </a:r>
            <a:r>
              <a:rPr lang="en-US" dirty="0"/>
              <a:t>) is the number of different words (types) that occur to the right of w</a:t>
            </a:r>
            <a:r>
              <a:rPr lang="en-US" baseline="-25000" dirty="0"/>
              <a:t>i-1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N(w</a:t>
            </a:r>
            <a:r>
              <a:rPr lang="en-US" baseline="-25000" dirty="0"/>
              <a:t>i-1</a:t>
            </a:r>
            <a:r>
              <a:rPr lang="en-US" dirty="0"/>
              <a:t>) is the number of times w</a:t>
            </a:r>
            <a:r>
              <a:rPr lang="en-US" baseline="-25000" dirty="0"/>
              <a:t>i-1</a:t>
            </a:r>
            <a:r>
              <a:rPr lang="en-US" dirty="0"/>
              <a:t> occurred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Z(w</a:t>
            </a:r>
            <a:r>
              <a:rPr lang="en-US" baseline="-25000" dirty="0"/>
              <a:t>i-1</a:t>
            </a:r>
            <a:r>
              <a:rPr lang="en-US" dirty="0"/>
              <a:t>) is the number of bigrams in the current data set starting with w</a:t>
            </a:r>
            <a:r>
              <a:rPr lang="en-US" baseline="-25000" dirty="0"/>
              <a:t>i-1</a:t>
            </a:r>
            <a:r>
              <a:rPr lang="en-US" dirty="0"/>
              <a:t> that do not occur in the training data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&gt; 0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752600" y="2514600"/>
          <a:ext cx="46450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406400" progId="Equation.3">
                  <p:embed/>
                </p:oleObj>
              </mc:Choice>
              <mc:Fallback>
                <p:oleObj name="Equation" r:id="rId2" imgW="20574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46450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9025" y="411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 times we saw the bigram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9485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 times w</a:t>
            </a:r>
            <a:r>
              <a:rPr lang="en-US" sz="2400" baseline="-25000" dirty="0"/>
              <a:t>i-1</a:t>
            </a:r>
            <a:r>
              <a:rPr lang="en-US" sz="2400" dirty="0"/>
              <a:t> occurred   +   # of types to the right of w</a:t>
            </a:r>
            <a:r>
              <a:rPr lang="en-US" sz="2400" baseline="-25000" dirty="0"/>
              <a:t>i-1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4722812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= 0</a:t>
            </a:r>
          </a:p>
          <a:p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47800" y="2667000"/>
          <a:ext cx="5105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06400" progId="Equation.3">
                  <p:embed/>
                </p:oleObj>
              </mc:Choice>
              <mc:Fallback>
                <p:oleObj name="Equation" r:id="rId2" imgW="22606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5105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frequency based smoothing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trigrams have never been seen: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57122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p( kumquat | see the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372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zygote | see the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362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car | see the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would add-lambda pick as most likely?  Witten-Bell?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would you pick?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8A35-7F33-A340-BA72-998754E0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smoothing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DF462-A7A9-3A44-8CA1-007A49DDCA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Utilize information in lower-order models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50B4DD7-FF3B-0542-B481-EA9BDB813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43401"/>
              </p:ext>
            </p:extLst>
          </p:nvPr>
        </p:nvGraphicFramePr>
        <p:xfrm>
          <a:off x="152400" y="3429000"/>
          <a:ext cx="8839200" cy="202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486">
                  <a:extLst>
                    <a:ext uri="{9D8B030D-6E8A-4147-A177-3AD203B41FA5}">
                      <a16:colId xmlns:a16="http://schemas.microsoft.com/office/drawing/2014/main" val="2824882297"/>
                    </a:ext>
                  </a:extLst>
                </a:gridCol>
                <a:gridCol w="2229708">
                  <a:extLst>
                    <a:ext uri="{9D8B030D-6E8A-4147-A177-3AD203B41FA5}">
                      <a16:colId xmlns:a16="http://schemas.microsoft.com/office/drawing/2014/main" val="1359347081"/>
                    </a:ext>
                  </a:extLst>
                </a:gridCol>
                <a:gridCol w="2548238">
                  <a:extLst>
                    <a:ext uri="{9D8B030D-6E8A-4147-A177-3AD203B41FA5}">
                      <a16:colId xmlns:a16="http://schemas.microsoft.com/office/drawing/2014/main" val="3958090556"/>
                    </a:ext>
                  </a:extLst>
                </a:gridCol>
                <a:gridCol w="2866768">
                  <a:extLst>
                    <a:ext uri="{9D8B030D-6E8A-4147-A177-3AD203B41FA5}">
                      <a16:colId xmlns:a16="http://schemas.microsoft.com/office/drawing/2014/main" val="2329269981"/>
                    </a:ext>
                  </a:extLst>
                </a:gridCol>
              </a:tblGrid>
              <a:tr h="67487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trigram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p(car | see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p(zygote | see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p(kumquat | see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364956"/>
                  </a:ext>
                </a:extLst>
              </a:tr>
              <a:tr h="67487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p(car | the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p(zygote |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p(kumquat | the)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140346"/>
                  </a:ext>
                </a:extLst>
              </a:tr>
              <a:tr h="67487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unigram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p(car)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p(zygote)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p(kumquat)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484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smoothing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8112126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Utilize information in lower-order models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Interpolation</a:t>
            </a:r>
          </a:p>
          <a:p>
            <a:pPr lvl="1"/>
            <a:r>
              <a:rPr lang="en-US" sz="2000" dirty="0"/>
              <a:t>Combine probabilities of lower-order models in some linear combination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Backoff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Often </a:t>
            </a:r>
            <a:r>
              <a:rPr lang="en-US" sz="2000" dirty="0" err="1"/>
              <a:t>k</a:t>
            </a:r>
            <a:r>
              <a:rPr lang="en-US" sz="2000" dirty="0"/>
              <a:t> = 0 (or 1)</a:t>
            </a:r>
          </a:p>
          <a:p>
            <a:pPr lvl="1"/>
            <a:r>
              <a:rPr lang="en-US" sz="2000" dirty="0"/>
              <a:t>Combine the probabilities by “backing off” to lower models only when we don’t have enough information</a:t>
            </a: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1344613" y="4191000"/>
          <a:ext cx="38798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60400" progId="Equation.3">
                  <p:embed/>
                </p:oleObj>
              </mc:Choice>
              <mc:Fallback>
                <p:oleObj name="Equation" r:id="rId2" imgW="24384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191000"/>
                        <a:ext cx="38798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Smoothing: simple interpolation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7772400" cy="3505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Trigram is very context specific, very noisy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Unigram is context-independent, smooth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Interpolate Trigram, Bigram, Unigram for best combination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How should we determine </a:t>
            </a:r>
            <a:r>
              <a:rPr lang="en-US" sz="2800" dirty="0" err="1">
                <a:solidFill>
                  <a:srgbClr val="FF0000"/>
                </a:solidFill>
              </a:rPr>
              <a:t>λ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dirty="0" err="1">
                <a:solidFill>
                  <a:srgbClr val="FF0000"/>
                </a:solidFill>
              </a:rPr>
              <a:t>μ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r>
              <a:rPr lang="en-US" sz="2800" dirty="0"/>
              <a:t> </a:t>
            </a:r>
            <a:endParaRPr lang="en-US" sz="2800" dirty="0">
              <a:sym typeface="Symbol" pitchFamily="-11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600200"/>
          <a:ext cx="626601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393700" progId="Equation.3">
                  <p:embed/>
                </p:oleObj>
              </mc:Choice>
              <mc:Fallback>
                <p:oleObj name="Equation" r:id="rId2" imgW="29210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26601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Smoothing: finding parameter values</a:t>
            </a:r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Just like we talked about before, split training data into training and development</a:t>
            </a:r>
            <a:endParaRPr lang="en-US" sz="25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Try lots of different values for </a:t>
            </a:r>
            <a:r>
              <a:rPr lang="en-US" sz="2800" dirty="0" err="1">
                <a:sym typeface="Symbol" pitchFamily="-112" charset="2"/>
              </a:rPr>
              <a:t></a:t>
            </a:r>
            <a:r>
              <a:rPr lang="en-US" sz="2800" dirty="0">
                <a:sym typeface="Symbol" pitchFamily="-112" charset="2"/>
              </a:rPr>
              <a:t> </a:t>
            </a:r>
            <a:r>
              <a:rPr lang="en-US" sz="2800" dirty="0" err="1">
                <a:sym typeface="Symbol" pitchFamily="-112" charset="2"/>
              </a:rPr>
              <a:t></a:t>
            </a:r>
            <a:r>
              <a:rPr lang="en-US" sz="2800" dirty="0">
                <a:sym typeface="Symbol" pitchFamily="-112" charset="2"/>
              </a:rPr>
              <a:t> on </a:t>
            </a:r>
            <a:r>
              <a:rPr lang="en-US" sz="2800" dirty="0" err="1">
                <a:sym typeface="Symbol" pitchFamily="-112" charset="2"/>
              </a:rPr>
              <a:t>heldout</a:t>
            </a:r>
            <a:r>
              <a:rPr lang="en-US" sz="2800" dirty="0">
                <a:sym typeface="Symbol" pitchFamily="-112" charset="2"/>
              </a:rPr>
              <a:t> data, pick best</a:t>
            </a:r>
          </a:p>
          <a:p>
            <a:pPr marL="0" indent="0">
              <a:buNone/>
            </a:pPr>
            <a:endParaRPr lang="en-US" sz="2800" dirty="0">
              <a:sym typeface="Symbol" pitchFamily="-112" charset="2"/>
            </a:endParaRPr>
          </a:p>
          <a:p>
            <a:pPr marL="0" indent="0">
              <a:buNone/>
            </a:pPr>
            <a:r>
              <a:rPr lang="en-US" sz="2800" dirty="0">
                <a:sym typeface="Symbol" pitchFamily="-112" charset="2"/>
              </a:rPr>
              <a:t>Two approaches for finding these efficiently</a:t>
            </a:r>
          </a:p>
          <a:p>
            <a:pPr lvl="1"/>
            <a:r>
              <a:rPr lang="en-US" sz="2800" dirty="0">
                <a:sym typeface="Symbol" pitchFamily="-112" charset="2"/>
              </a:rPr>
              <a:t>EM (expectation maximization)</a:t>
            </a:r>
          </a:p>
          <a:p>
            <a:pPr lvl="1"/>
            <a:r>
              <a:rPr lang="en-US" sz="2800" dirty="0">
                <a:sym typeface="Symbol" pitchFamily="-112" charset="2"/>
              </a:rPr>
              <a:t>“Powell search” – see Numerical Recipes in C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Subtract some absolute number from each of the counts (e.g. 0.75)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will this affect rare words?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will this affect common words?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838200" progId="Equation.3">
                  <p:embed/>
                </p:oleObj>
              </mc:Choice>
              <mc:Fallback>
                <p:oleObj name="Equation" r:id="rId2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6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828800"/>
            <a:ext cx="6089650" cy="4511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448" y="3962400"/>
            <a:ext cx="228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smoothing techniques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Subtract some absolute number from each of the counts (e.g. 0.75)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will have a large effect on low counts (rare words)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will have a small effect on large counts (common words)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838200" progId="Equation.3">
                  <p:embed/>
                </p:oleObj>
              </mc:Choice>
              <mc:Fallback>
                <p:oleObj name="Equation" r:id="rId2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838200" progId="Equation.3">
                  <p:embed/>
                </p:oleObj>
              </mc:Choice>
              <mc:Fallback>
                <p:oleObj name="Equation" r:id="rId2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4196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</a:t>
            </a:r>
            <a:r>
              <a:rPr lang="en-US" sz="3200" dirty="0" err="1">
                <a:solidFill>
                  <a:srgbClr val="FF0000"/>
                </a:solidFill>
              </a:rPr>
              <a:t>α(xy</a:t>
            </a:r>
            <a:r>
              <a:rPr lang="en-US" sz="3200" dirty="0">
                <a:solidFill>
                  <a:srgbClr val="FF0000"/>
                </a:solidFill>
              </a:rPr>
              <a:t>)?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354" y="1498951"/>
            <a:ext cx="230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trigram model: p(</a:t>
            </a:r>
            <a:r>
              <a:rPr lang="en-US" dirty="0" err="1">
                <a:solidFill>
                  <a:srgbClr val="0000FF"/>
                </a:solidFill>
              </a:rPr>
              <a:t>z|xy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(before discounting)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344562"/>
            <a:ext cx="1066800" cy="344663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47372" y="3196662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trigrams</a:t>
            </a:r>
          </a:p>
          <a:p>
            <a:r>
              <a:rPr lang="en-US" dirty="0"/>
              <a:t>(xyz occurred)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50892" y="2344562"/>
            <a:ext cx="1066800" cy="236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50892" y="4724400"/>
            <a:ext cx="1066800" cy="1066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4151" y="1498951"/>
            <a:ext cx="225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trigram model p(</a:t>
            </a:r>
            <a:r>
              <a:rPr lang="en-US" dirty="0" err="1">
                <a:solidFill>
                  <a:srgbClr val="0000FF"/>
                </a:solidFill>
              </a:rPr>
              <a:t>z|xy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(after discounting)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83574" y="4666136"/>
            <a:ext cx="113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unseen words</a:t>
            </a:r>
          </a:p>
          <a:p>
            <a:r>
              <a:rPr lang="en-US" sz="1600" dirty="0"/>
              <a:t>(xyz </a:t>
            </a:r>
            <a:r>
              <a:rPr lang="en-US" sz="1600" dirty="0" err="1"/>
              <a:t>didn</a:t>
            </a:r>
            <a:r>
              <a:rPr lang="fr-FR" sz="1600" dirty="0"/>
              <a:t>’</a:t>
            </a:r>
            <a:r>
              <a:rPr lang="en-US" sz="1600" dirty="0"/>
              <a:t>t occur)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51735" y="3086161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trigrams</a:t>
            </a:r>
          </a:p>
          <a:p>
            <a:r>
              <a:rPr lang="en-US" dirty="0"/>
              <a:t>(xyz occurred)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4600" y="2273728"/>
            <a:ext cx="1066800" cy="34998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30471" y="1498951"/>
            <a:ext cx="2975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bigram model p(</a:t>
            </a:r>
            <a:r>
              <a:rPr lang="en-US" dirty="0" err="1">
                <a:solidFill>
                  <a:srgbClr val="0000FF"/>
                </a:solidFill>
              </a:rPr>
              <a:t>z|y</a:t>
            </a:r>
            <a:r>
              <a:rPr lang="en-US" dirty="0">
                <a:solidFill>
                  <a:srgbClr val="0000FF"/>
                </a:solidFill>
              </a:rPr>
              <a:t>)*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(*for z where xyz didn’t occur)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217692" y="2273728"/>
            <a:ext cx="2106908" cy="24330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7692" y="5773562"/>
            <a:ext cx="210690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49836"/>
              </p:ext>
            </p:extLst>
          </p:nvPr>
        </p:nvGraphicFramePr>
        <p:xfrm>
          <a:off x="6248400" y="5899130"/>
          <a:ext cx="2789441" cy="95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838200" progId="Equation.3">
                  <p:embed/>
                </p:oleObj>
              </mc:Choice>
              <mc:Fallback>
                <p:oleObj name="Equation" r:id="rId2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99130"/>
                        <a:ext cx="2789441" cy="958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771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4821382" y="5372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838200" progId="Equation.3">
                  <p:embed/>
                </p:oleObj>
              </mc:Choice>
              <mc:Fallback>
                <p:oleObj name="Equation" r:id="rId2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382" y="5372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76400"/>
            <a:ext cx="3502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the dog		1</a:t>
            </a:r>
          </a:p>
          <a:p>
            <a:r>
              <a:rPr lang="en-US" sz="2000" dirty="0"/>
              <a:t>see the cat		2</a:t>
            </a:r>
          </a:p>
          <a:p>
            <a:r>
              <a:rPr lang="en-US" sz="2000" dirty="0"/>
              <a:t>see the banana	4</a:t>
            </a:r>
          </a:p>
          <a:p>
            <a:r>
              <a:rPr lang="en-US" sz="2000" dirty="0"/>
              <a:t>see the man		1</a:t>
            </a:r>
          </a:p>
          <a:p>
            <a:r>
              <a:rPr lang="en-US" sz="2000" dirty="0"/>
              <a:t>see the woman	1</a:t>
            </a:r>
          </a:p>
          <a:p>
            <a:r>
              <a:rPr lang="en-US" sz="2000" dirty="0"/>
              <a:t>see the car		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4341167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cat | see the )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49530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the dog		1</a:t>
            </a:r>
          </a:p>
          <a:p>
            <a:r>
              <a:rPr lang="en-US" sz="2000" dirty="0"/>
              <a:t>see the cat		2</a:t>
            </a:r>
          </a:p>
          <a:p>
            <a:r>
              <a:rPr lang="en-US" sz="2000" dirty="0"/>
              <a:t>see the banana	4</a:t>
            </a:r>
          </a:p>
          <a:p>
            <a:r>
              <a:rPr lang="en-US" sz="2000" dirty="0"/>
              <a:t>see the man		1</a:t>
            </a:r>
          </a:p>
          <a:p>
            <a:r>
              <a:rPr lang="en-US" sz="2000" dirty="0"/>
              <a:t>see the woman	1</a:t>
            </a:r>
          </a:p>
          <a:p>
            <a:r>
              <a:rPr lang="en-US" sz="2000" dirty="0"/>
              <a:t>see the car		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676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cat | see the ) = ?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4821238" y="5368925"/>
          <a:ext cx="43227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838200" progId="Equation.3">
                  <p:embed/>
                </p:oleObj>
              </mc:Choice>
              <mc:Fallback>
                <p:oleObj name="Equation" r:id="rId2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5368925"/>
                        <a:ext cx="43227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19600" y="2841526"/>
          <a:ext cx="2882957" cy="7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368300" progId="Equation.3">
                  <p:embed/>
                </p:oleObj>
              </mc:Choice>
              <mc:Fallback>
                <p:oleObj name="Equation" r:id="rId4" imgW="1435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41526"/>
                        <a:ext cx="2882957" cy="73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806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the dog		1	0.025</a:t>
            </a:r>
          </a:p>
          <a:p>
            <a:r>
              <a:rPr lang="en-US" sz="2000" dirty="0"/>
              <a:t>see the cat		2	0.125</a:t>
            </a:r>
          </a:p>
          <a:p>
            <a:r>
              <a:rPr lang="en-US" sz="2000" dirty="0"/>
              <a:t>see the banana	4	0.325</a:t>
            </a:r>
          </a:p>
          <a:p>
            <a:r>
              <a:rPr lang="en-US" sz="2000" dirty="0"/>
              <a:t>see the man		1	0.025</a:t>
            </a:r>
          </a:p>
          <a:p>
            <a:r>
              <a:rPr lang="en-US" sz="2000" dirty="0"/>
              <a:t>see the woman	1	0.025</a:t>
            </a:r>
          </a:p>
          <a:p>
            <a:r>
              <a:rPr lang="en-US" sz="2000" dirty="0"/>
              <a:t>see the car		1	0.025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698188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3752" y="2312253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α(see the)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3074253"/>
            <a:ext cx="4416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much probability mass did we reserve/discount for the bigram model?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838200" progId="Equation.3">
                  <p:embed/>
                </p:oleObj>
              </mc:Choice>
              <mc:Fallback>
                <p:oleObj name="Equation" r:id="rId2" imgW="2438400" imgH="838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13504" y="3276600"/>
            <a:ext cx="4727448" cy="1066800"/>
            <a:chOff x="4038600" y="3505200"/>
            <a:chExt cx="4727448" cy="1066800"/>
          </a:xfrm>
        </p:grpSpPr>
        <p:sp>
          <p:nvSpPr>
            <p:cNvPr id="10" name="TextBox 9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“see the” * 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count(“see the X”)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038600" y="4495800"/>
            <a:ext cx="495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of the unique trigrams, we subtracted D/</a:t>
            </a:r>
            <a:r>
              <a:rPr lang="en-US" sz="2400" dirty="0" err="1">
                <a:solidFill>
                  <a:srgbClr val="0000FF"/>
                </a:solidFill>
              </a:rPr>
              <a:t>count(“see</a:t>
            </a:r>
            <a:r>
              <a:rPr lang="en-US" sz="2400" dirty="0">
                <a:solidFill>
                  <a:srgbClr val="0000FF"/>
                </a:solidFill>
              </a:rPr>
              <a:t> the”) from the probability distribution</a:t>
            </a:r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625E4F-48E0-E035-793D-E7E1CB4D7868}"/>
              </a:ext>
            </a:extLst>
          </p:cNvPr>
          <p:cNvSpPr txBox="1"/>
          <p:nvPr/>
        </p:nvSpPr>
        <p:spPr>
          <a:xfrm>
            <a:off x="685800" y="1676400"/>
            <a:ext cx="3806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the dog		1	0.025</a:t>
            </a:r>
          </a:p>
          <a:p>
            <a:r>
              <a:rPr lang="en-US" sz="2000" dirty="0"/>
              <a:t>see the cat		2	0.125</a:t>
            </a:r>
          </a:p>
          <a:p>
            <a:r>
              <a:rPr lang="en-US" sz="2000" dirty="0"/>
              <a:t>see the banana	4	0.325</a:t>
            </a:r>
          </a:p>
          <a:p>
            <a:r>
              <a:rPr lang="en-US" sz="2000" dirty="0"/>
              <a:t>see the man		1	0.025</a:t>
            </a:r>
          </a:p>
          <a:p>
            <a:r>
              <a:rPr lang="en-US" sz="2000" dirty="0"/>
              <a:t>see the woman	1	0.025</a:t>
            </a:r>
          </a:p>
          <a:p>
            <a:r>
              <a:rPr lang="en-US" sz="2000" dirty="0"/>
              <a:t>see the car		1	0.025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14026-0BF1-DBA4-9358-8CAAA64A76D4}"/>
              </a:ext>
            </a:extLst>
          </p:cNvPr>
          <p:cNvSpPr txBox="1"/>
          <p:nvPr/>
        </p:nvSpPr>
        <p:spPr>
          <a:xfrm>
            <a:off x="4876800" y="1698188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43D64-14FB-9367-B3B1-29690F95235A}"/>
              </a:ext>
            </a:extLst>
          </p:cNvPr>
          <p:cNvSpPr txBox="1"/>
          <p:nvPr/>
        </p:nvSpPr>
        <p:spPr>
          <a:xfrm>
            <a:off x="4873752" y="2312253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α(see the) = 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0" y="5676900"/>
          <a:ext cx="321436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361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60650" y="4724400"/>
          <a:ext cx="6254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22600" imgH="368300" progId="Equation.3">
                  <p:embed/>
                </p:oleObj>
              </mc:Choice>
              <mc:Fallback>
                <p:oleObj name="Equation" r:id="rId5" imgW="30226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724400"/>
                        <a:ext cx="6254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55990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distribute this probability mass to all bigrams that we are backing off to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D69CA7-402C-67FF-3435-C6455B65CEA7}"/>
              </a:ext>
            </a:extLst>
          </p:cNvPr>
          <p:cNvGrpSpPr/>
          <p:nvPr/>
        </p:nvGrpSpPr>
        <p:grpSpPr>
          <a:xfrm>
            <a:off x="4413504" y="3276600"/>
            <a:ext cx="4727448" cy="1066800"/>
            <a:chOff x="4038600" y="3505200"/>
            <a:chExt cx="4727448" cy="1066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366BA8-BA1A-69B4-FD89-9E4BDB2E07D1}"/>
                </a:ext>
              </a:extLst>
            </p:cNvPr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“see the” * 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76FCB6-11DA-27CD-257F-A4C6DD0EF03D}"/>
                </a:ext>
              </a:extLst>
            </p:cNvPr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count(“see the X”)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D8BDCB1-03A6-2FAE-F40C-70608869822F}"/>
                </a:ext>
              </a:extLst>
            </p:cNvPr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1F79A9A-503F-630B-85F4-EA877E492E0A}"/>
              </a:ext>
            </a:extLst>
          </p:cNvPr>
          <p:cNvSpPr txBox="1"/>
          <p:nvPr/>
        </p:nvSpPr>
        <p:spPr>
          <a:xfrm>
            <a:off x="685800" y="1676400"/>
            <a:ext cx="3806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the dog		1	0.025</a:t>
            </a:r>
          </a:p>
          <a:p>
            <a:r>
              <a:rPr lang="en-US" sz="2000" dirty="0"/>
              <a:t>see the cat		2	0.125</a:t>
            </a:r>
          </a:p>
          <a:p>
            <a:r>
              <a:rPr lang="en-US" sz="2000" dirty="0"/>
              <a:t>see the banana	4	0.325</a:t>
            </a:r>
          </a:p>
          <a:p>
            <a:r>
              <a:rPr lang="en-US" sz="2000" dirty="0"/>
              <a:t>see the man		1	0.025</a:t>
            </a:r>
          </a:p>
          <a:p>
            <a:r>
              <a:rPr lang="en-US" sz="2000" dirty="0"/>
              <a:t>see the woman	1	0.025</a:t>
            </a:r>
          </a:p>
          <a:p>
            <a:r>
              <a:rPr lang="en-US" sz="2000" dirty="0"/>
              <a:t>see the car		1	0.025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B506E-23E1-EFC1-C463-8FBB34978787}"/>
              </a:ext>
            </a:extLst>
          </p:cNvPr>
          <p:cNvSpPr txBox="1"/>
          <p:nvPr/>
        </p:nvSpPr>
        <p:spPr>
          <a:xfrm>
            <a:off x="4876800" y="1698188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D212D-E23B-5CDF-147B-104B1C5B0F89}"/>
              </a:ext>
            </a:extLst>
          </p:cNvPr>
          <p:cNvSpPr txBox="1"/>
          <p:nvPr/>
        </p:nvSpPr>
        <p:spPr>
          <a:xfrm>
            <a:off x="4873752" y="2312253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α(see the) = 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0" y="5676900"/>
          <a:ext cx="321436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223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361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F79A9A-503F-630B-85F4-EA877E492E0A}"/>
              </a:ext>
            </a:extLst>
          </p:cNvPr>
          <p:cNvSpPr txBox="1"/>
          <p:nvPr/>
        </p:nvSpPr>
        <p:spPr>
          <a:xfrm>
            <a:off x="685800" y="1676400"/>
            <a:ext cx="3806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the dog		1	0.025</a:t>
            </a:r>
          </a:p>
          <a:p>
            <a:r>
              <a:rPr lang="en-US" sz="2000" dirty="0"/>
              <a:t>see the cat		2	0.125</a:t>
            </a:r>
          </a:p>
          <a:p>
            <a:r>
              <a:rPr lang="en-US" sz="2000" dirty="0"/>
              <a:t>see the banana	4	0.325</a:t>
            </a:r>
          </a:p>
          <a:p>
            <a:r>
              <a:rPr lang="en-US" sz="2000" dirty="0"/>
              <a:t>see the man		1	0.025</a:t>
            </a:r>
          </a:p>
          <a:p>
            <a:r>
              <a:rPr lang="en-US" sz="2000" dirty="0"/>
              <a:t>see the woman	1	0.025</a:t>
            </a:r>
          </a:p>
          <a:p>
            <a:r>
              <a:rPr lang="en-US" sz="2000" dirty="0"/>
              <a:t>see the car		1	0.025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B506E-23E1-EFC1-C463-8FBB34978787}"/>
              </a:ext>
            </a:extLst>
          </p:cNvPr>
          <p:cNvSpPr txBox="1"/>
          <p:nvPr/>
        </p:nvSpPr>
        <p:spPr>
          <a:xfrm>
            <a:off x="4876800" y="1698188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D212D-E23B-5CDF-147B-104B1C5B0F89}"/>
              </a:ext>
            </a:extLst>
          </p:cNvPr>
          <p:cNvSpPr txBox="1"/>
          <p:nvPr/>
        </p:nvSpPr>
        <p:spPr>
          <a:xfrm>
            <a:off x="4873752" y="2312253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α(see the)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DC7B6-2FDA-7605-676F-36E7BE9822DE}"/>
              </a:ext>
            </a:extLst>
          </p:cNvPr>
          <p:cNvSpPr txBox="1"/>
          <p:nvPr/>
        </p:nvSpPr>
        <p:spPr>
          <a:xfrm>
            <a:off x="3943518" y="3458112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Alternatively, can sum up the discounted probabilities and then see how much probability mass is left</a:t>
            </a:r>
          </a:p>
        </p:txBody>
      </p:sp>
    </p:spTree>
    <p:extLst>
      <p:ext uri="{BB962C8B-B14F-4D97-AF65-F5344CB8AC3E}">
        <p14:creationId xmlns:p14="http://schemas.microsoft.com/office/powerpoint/2010/main" val="3492757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0" y="5676900"/>
          <a:ext cx="321436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223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361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F79A9A-503F-630B-85F4-EA877E492E0A}"/>
              </a:ext>
            </a:extLst>
          </p:cNvPr>
          <p:cNvSpPr txBox="1"/>
          <p:nvPr/>
        </p:nvSpPr>
        <p:spPr>
          <a:xfrm>
            <a:off x="685800" y="1676400"/>
            <a:ext cx="3806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see the dog		1	0.025</a:t>
            </a:r>
          </a:p>
          <a:p>
            <a:r>
              <a:rPr lang="en-US" sz="2000" dirty="0"/>
              <a:t>see the cat		2	0.125</a:t>
            </a:r>
          </a:p>
          <a:p>
            <a:r>
              <a:rPr lang="en-US" sz="2000" dirty="0"/>
              <a:t>see the banana	4	0.325</a:t>
            </a:r>
          </a:p>
          <a:p>
            <a:r>
              <a:rPr lang="en-US" sz="2000" dirty="0"/>
              <a:t>see the man		1	0.025</a:t>
            </a:r>
          </a:p>
          <a:p>
            <a:r>
              <a:rPr lang="en-US" sz="2000" dirty="0"/>
              <a:t>see the woman	1	0.025</a:t>
            </a:r>
          </a:p>
          <a:p>
            <a:r>
              <a:rPr lang="en-US" sz="2000" dirty="0"/>
              <a:t>see the car		1	0.025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B506E-23E1-EFC1-C463-8FBB34978787}"/>
              </a:ext>
            </a:extLst>
          </p:cNvPr>
          <p:cNvSpPr txBox="1"/>
          <p:nvPr/>
        </p:nvSpPr>
        <p:spPr>
          <a:xfrm>
            <a:off x="4876800" y="1698188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7D212D-E23B-5CDF-147B-104B1C5B0F89}"/>
              </a:ext>
            </a:extLst>
          </p:cNvPr>
          <p:cNvSpPr txBox="1"/>
          <p:nvPr/>
        </p:nvSpPr>
        <p:spPr>
          <a:xfrm>
            <a:off x="4873752" y="2312253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α(see the)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DC7B6-2FDA-7605-676F-36E7BE9822DE}"/>
              </a:ext>
            </a:extLst>
          </p:cNvPr>
          <p:cNvSpPr txBox="1"/>
          <p:nvPr/>
        </p:nvSpPr>
        <p:spPr>
          <a:xfrm>
            <a:off x="3943518" y="3458112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Alternatively, can sum up the discounted probabilities and then see how much probability mass is left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8BE184-3C3F-3C50-B3F1-EEC2E338A093}"/>
              </a:ext>
            </a:extLst>
          </p:cNvPr>
          <p:cNvCxnSpPr>
            <a:cxnSpLocks/>
          </p:cNvCxnSpPr>
          <p:nvPr/>
        </p:nvCxnSpPr>
        <p:spPr>
          <a:xfrm flipH="1" flipV="1">
            <a:off x="3276600" y="3733800"/>
            <a:ext cx="898240" cy="1447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D82D67-EFB8-381B-3860-9FC56D2ABE60}"/>
              </a:ext>
            </a:extLst>
          </p:cNvPr>
          <p:cNvSpPr txBox="1"/>
          <p:nvPr/>
        </p:nvSpPr>
        <p:spPr>
          <a:xfrm>
            <a:off x="4453247" y="5082639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= </a:t>
            </a:r>
            <a:r>
              <a:rPr lang="en-US"/>
              <a:t>0.55   remaining = 0.45</a:t>
            </a:r>
          </a:p>
        </p:txBody>
      </p:sp>
    </p:spTree>
    <p:extLst>
      <p:ext uri="{BB962C8B-B14F-4D97-AF65-F5344CB8AC3E}">
        <p14:creationId xmlns:p14="http://schemas.microsoft.com/office/powerpoint/2010/main" val="38830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home ideas:</a:t>
            </a:r>
          </a:p>
          <a:p>
            <a:pPr marL="365760" lvl="1" indent="0">
              <a:buNone/>
            </a:pPr>
            <a:r>
              <a:rPr lang="en-US" dirty="0"/>
              <a:t>Key idea of smoothing is to redistribute the probability to handle less seen (or never seen) events</a:t>
            </a:r>
          </a:p>
          <a:p>
            <a:pPr lvl="2"/>
            <a:r>
              <a:rPr lang="en-US" dirty="0"/>
              <a:t>Still must always maintain a true probability distribution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Lots of ways of smoothing data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/>
              <a:t>Should take into account characteristics of your data!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We have some number of bigrams we’re going to </a:t>
            </a:r>
            <a:r>
              <a:rPr lang="en-US" sz="2800" dirty="0" err="1"/>
              <a:t>backoff</a:t>
            </a:r>
            <a:r>
              <a:rPr lang="en-US" sz="2800" dirty="0"/>
              <a:t> to, i.e. those </a:t>
            </a:r>
            <a:r>
              <a:rPr lang="en-US" sz="2800" i="1" dirty="0"/>
              <a:t>X</a:t>
            </a:r>
            <a:r>
              <a:rPr lang="en-US" sz="2800" dirty="0"/>
              <a:t> where </a:t>
            </a:r>
            <a:r>
              <a:rPr lang="en-US" sz="2800" dirty="0" err="1"/>
              <a:t>C(see</a:t>
            </a:r>
            <a:r>
              <a:rPr lang="en-US" sz="2800" dirty="0"/>
              <a:t> the </a:t>
            </a:r>
            <a:r>
              <a:rPr lang="en-US" sz="2800" i="1" dirty="0"/>
              <a:t>X</a:t>
            </a:r>
            <a:r>
              <a:rPr lang="en-US" sz="2800" dirty="0"/>
              <a:t>) = 0, that is unseen trigrams starting with “see the”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When we </a:t>
            </a:r>
            <a:r>
              <a:rPr lang="en-US" sz="2800" dirty="0" err="1"/>
              <a:t>backoff</a:t>
            </a:r>
            <a:r>
              <a:rPr lang="en-US" sz="2800" dirty="0"/>
              <a:t>, for each of these, we’ll be including their probability in the model: P(X | the)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α is the normalizing constant so that the sum of these probabilities equals the reserved probability mass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46186"/>
              </p:ext>
            </p:extLst>
          </p:nvPr>
        </p:nvGraphicFramePr>
        <p:xfrm>
          <a:off x="796925" y="5295900"/>
          <a:ext cx="7623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0" imgH="393700" progId="Equation.3">
                  <p:embed/>
                </p:oleObj>
              </mc:Choice>
              <mc:Fallback>
                <p:oleObj name="Equation" r:id="rId2" imgW="36830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5295900"/>
                        <a:ext cx="76231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37709"/>
              </p:ext>
            </p:extLst>
          </p:nvPr>
        </p:nvGraphicFramePr>
        <p:xfrm>
          <a:off x="642336" y="1752600"/>
          <a:ext cx="7623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0" imgH="393700" progId="Equation.3">
                  <p:embed/>
                </p:oleObj>
              </mc:Choice>
              <mc:Fallback>
                <p:oleObj name="Equation" r:id="rId2" imgW="3683000" imgH="393700" progId="Equation.3">
                  <p:embed/>
                  <p:pic>
                    <p:nvPicPr>
                      <p:cNvPr id="245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36" y="1752600"/>
                        <a:ext cx="76231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4F43BE4-D6FC-2144-B93B-93E997FD7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88794"/>
              </p:ext>
            </p:extLst>
          </p:nvPr>
        </p:nvGraphicFramePr>
        <p:xfrm>
          <a:off x="1905000" y="4317547"/>
          <a:ext cx="47577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700" imgH="546100" progId="Equation.3">
                  <p:embed/>
                </p:oleObj>
              </mc:Choice>
              <mc:Fallback>
                <p:oleObj name="Equation" r:id="rId4" imgW="2298700" imgH="546100" progId="Equation.3">
                  <p:embed/>
                  <p:pic>
                    <p:nvPicPr>
                      <p:cNvPr id="245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17547"/>
                        <a:ext cx="475773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CE4A13C8-99C0-AE43-B442-F49A06A0E199}"/>
              </a:ext>
            </a:extLst>
          </p:cNvPr>
          <p:cNvSpPr/>
          <p:nvPr/>
        </p:nvSpPr>
        <p:spPr>
          <a:xfrm>
            <a:off x="3581400" y="2917867"/>
            <a:ext cx="990600" cy="990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7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can calculate </a:t>
            </a:r>
            <a:r>
              <a:rPr lang="en-US" sz="2800" dirty="0" err="1"/>
              <a:t>α</a:t>
            </a:r>
            <a:r>
              <a:rPr lang="en-US" sz="2800" dirty="0"/>
              <a:t> two ways</a:t>
            </a:r>
          </a:p>
          <a:p>
            <a:pPr lvl="1"/>
            <a:r>
              <a:rPr lang="en-US" sz="2400" dirty="0"/>
              <a:t>Based on those we haven’t seen: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Or, more often, based on those we do see: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057400" y="2895600"/>
          <a:ext cx="47577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700" imgH="546100" progId="Equation.3">
                  <p:embed/>
                </p:oleObj>
              </mc:Choice>
              <mc:Fallback>
                <p:oleObj name="Equation" r:id="rId2" imgW="2298700" imgH="54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75773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2057400" y="4953000"/>
          <a:ext cx="47577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700" imgH="546100" progId="Equation.3">
                  <p:embed/>
                </p:oleObj>
              </mc:Choice>
              <mc:Fallback>
                <p:oleObj name="Equation" r:id="rId4" imgW="2298700" imgH="54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475773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α</a:t>
            </a:r>
            <a:r>
              <a:rPr lang="en-US" dirty="0"/>
              <a:t> in general: trigrams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2926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Calculate the reserved mass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the sum of the backed off probability.  For bigram “A B”: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</a:t>
            </a:r>
            <a:r>
              <a:rPr lang="en-US" sz="2000" dirty="0" err="1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762995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reserved_mass</a:t>
            </a:r>
            <a:r>
              <a:rPr lang="en-US" sz="2000" dirty="0"/>
              <a:t>(</a:t>
            </a:r>
            <a:r>
              <a:rPr lang="en-US" sz="2000" dirty="0" err="1"/>
              <a:t>bigram:A</a:t>
            </a:r>
            <a:r>
              <a:rPr lang="en-US" sz="2000" dirty="0"/>
              <a:t> B)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952" y="2462660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of </a:t>
            </a:r>
            <a:r>
              <a:rPr lang="en-US" sz="2000" i="1" dirty="0"/>
              <a:t>types</a:t>
            </a:r>
            <a:r>
              <a:rPr lang="en-US" sz="2000" dirty="0"/>
              <a:t> starting with A B *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5886" y="3067795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count(A B X)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37304" y="2996060"/>
            <a:ext cx="4044696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67042"/>
              </p:ext>
            </p:extLst>
          </p:nvPr>
        </p:nvGraphicFramePr>
        <p:xfrm>
          <a:off x="1489590" y="4578132"/>
          <a:ext cx="1962150" cy="62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600" imgH="355600" progId="Equation.3">
                  <p:embed/>
                </p:oleObj>
              </mc:Choice>
              <mc:Fallback>
                <p:oleObj name="Equation" r:id="rId3" imgW="1117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590" y="4578132"/>
                        <a:ext cx="1962150" cy="622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69003"/>
              </p:ext>
            </p:extLst>
          </p:nvPr>
        </p:nvGraphicFramePr>
        <p:xfrm>
          <a:off x="6324600" y="4535269"/>
          <a:ext cx="16494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800" imgH="355600" progId="Equation.3">
                  <p:embed/>
                </p:oleObj>
              </mc:Choice>
              <mc:Fallback>
                <p:oleObj name="Equation" r:id="rId5" imgW="9398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535269"/>
                        <a:ext cx="16494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4611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either is fine, in practice the left is easier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972814"/>
              </p:ext>
            </p:extLst>
          </p:nvPr>
        </p:nvGraphicFramePr>
        <p:xfrm>
          <a:off x="1598740" y="5739260"/>
          <a:ext cx="3427412" cy="94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200" imgH="546100" progId="Equation.3">
                  <p:embed/>
                </p:oleObj>
              </mc:Choice>
              <mc:Fallback>
                <p:oleObj name="Equation" r:id="rId7" imgW="19812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40" y="5739260"/>
                        <a:ext cx="3427412" cy="940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739260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358260"/>
            <a:ext cx="2441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the sum of the bigram probabilities of those trigrams that we saw starting with bigram A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840EA-5D39-E940-92A9-D4B77E961890}"/>
              </a:ext>
            </a:extLst>
          </p:cNvPr>
          <p:cNvSpPr txBox="1"/>
          <p:nvPr/>
        </p:nvSpPr>
        <p:spPr>
          <a:xfrm>
            <a:off x="76200" y="1532409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 X | A B 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100103-605C-854B-891B-8D8F28E93D26}"/>
              </a:ext>
            </a:extLst>
          </p:cNvPr>
          <p:cNvSpPr txBox="1"/>
          <p:nvPr/>
        </p:nvSpPr>
        <p:spPr>
          <a:xfrm>
            <a:off x="5208076" y="3403600"/>
            <a:ext cx="1939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X is any ”word”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α</a:t>
            </a:r>
            <a:r>
              <a:rPr lang="en-US" dirty="0"/>
              <a:t> in general: bigrams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4212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Calculate the reserved mass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the sum of the backed off probability.  For unigram “A”: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</a:t>
            </a:r>
            <a:r>
              <a:rPr lang="en-US" sz="2000" dirty="0" err="1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87947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reserved_mass</a:t>
            </a:r>
            <a:r>
              <a:rPr lang="en-US" sz="2000" dirty="0"/>
              <a:t>(</a:t>
            </a:r>
            <a:r>
              <a:rPr lang="en-US" sz="2000" dirty="0" err="1"/>
              <a:t>unigram:A</a:t>
            </a:r>
            <a:r>
              <a:rPr lang="en-US" sz="2000" dirty="0"/>
              <a:t>)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952" y="2487612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of </a:t>
            </a:r>
            <a:r>
              <a:rPr lang="en-US" sz="2000" i="1" dirty="0"/>
              <a:t>types</a:t>
            </a:r>
            <a:r>
              <a:rPr lang="en-US" sz="2000" dirty="0"/>
              <a:t> starting with A *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5886" y="3092747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count(A X)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3021012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65414"/>
              </p:ext>
            </p:extLst>
          </p:nvPr>
        </p:nvGraphicFramePr>
        <p:xfrm>
          <a:off x="1689100" y="4501932"/>
          <a:ext cx="15605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355600" progId="Equation.3">
                  <p:embed/>
                </p:oleObj>
              </mc:Choice>
              <mc:Fallback>
                <p:oleObj name="Equation" r:id="rId2" imgW="8890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501932"/>
                        <a:ext cx="15605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086589"/>
              </p:ext>
            </p:extLst>
          </p:nvPr>
        </p:nvGraphicFramePr>
        <p:xfrm>
          <a:off x="6524625" y="4459069"/>
          <a:ext cx="1247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355600" progId="Equation.3">
                  <p:embed/>
                </p:oleObj>
              </mc:Choice>
              <mc:Fallback>
                <p:oleObj name="Equation" r:id="rId4" imgW="711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4459069"/>
                        <a:ext cx="12477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4535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either is fine in practice, the left is easier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40861"/>
              </p:ext>
            </p:extLst>
          </p:nvPr>
        </p:nvGraphicFramePr>
        <p:xfrm>
          <a:off x="1839913" y="5764212"/>
          <a:ext cx="294481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800" imgH="546100" progId="Equation.3">
                  <p:embed/>
                </p:oleObj>
              </mc:Choice>
              <mc:Fallback>
                <p:oleObj name="Equation" r:id="rId6" imgW="17018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5764212"/>
                        <a:ext cx="2944812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764212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383212"/>
            <a:ext cx="244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the sum of the unigram probabilities of those bigrams that we saw starting with word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D6838-5A1E-F24E-95FB-DA6DAE6EB5C7}"/>
              </a:ext>
            </a:extLst>
          </p:cNvPr>
          <p:cNvSpPr txBox="1"/>
          <p:nvPr/>
        </p:nvSpPr>
        <p:spPr>
          <a:xfrm>
            <a:off x="76200" y="1532409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 X | A 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7B06B-7C04-EF48-8566-0B74B1C0695E}"/>
              </a:ext>
            </a:extLst>
          </p:cNvPr>
          <p:cNvSpPr txBox="1"/>
          <p:nvPr/>
        </p:nvSpPr>
        <p:spPr>
          <a:xfrm>
            <a:off x="5208076" y="3403600"/>
            <a:ext cx="1939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where X is any ”word”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</a:t>
            </a:r>
            <a:r>
              <a:rPr lang="en-US" dirty="0" err="1"/>
              <a:t>backoff</a:t>
            </a:r>
            <a:r>
              <a:rPr lang="en-US" dirty="0"/>
              <a:t> models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Store the </a:t>
            </a:r>
            <a:r>
              <a:rPr lang="en-US" sz="2800" dirty="0" err="1"/>
              <a:t>αs</a:t>
            </a:r>
            <a:r>
              <a:rPr lang="en-US" sz="2800" dirty="0"/>
              <a:t> in another table</a:t>
            </a:r>
          </a:p>
          <a:p>
            <a:pPr lvl="1"/>
            <a:r>
              <a:rPr lang="en-US" sz="2400" dirty="0"/>
              <a:t>If it’s a trigram backed off to a bigram, it’s a table keyed by the bigrams</a:t>
            </a:r>
          </a:p>
          <a:p>
            <a:pPr lvl="1"/>
            <a:r>
              <a:rPr lang="en-US" sz="2400" dirty="0"/>
              <a:t>If it’s a bigram backed off to a unigram, it’s a table keyed by the unigrams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Compute the αs during training</a:t>
            </a:r>
            <a:endParaRPr lang="en-US" sz="2200" dirty="0"/>
          </a:p>
          <a:p>
            <a:pPr lvl="1"/>
            <a:r>
              <a:rPr lang="en-US" sz="2200" dirty="0"/>
              <a:t>After calculating all of the probabilities of seen unigrams/bigrams/trigrams</a:t>
            </a:r>
          </a:p>
          <a:p>
            <a:pPr lvl="1"/>
            <a:r>
              <a:rPr lang="en-US" sz="2200" dirty="0"/>
              <a:t>Go back through and calculate the </a:t>
            </a:r>
            <a:r>
              <a:rPr lang="en-US" sz="2200" dirty="0" err="1"/>
              <a:t>αs</a:t>
            </a:r>
            <a:r>
              <a:rPr lang="en-US" sz="2200" dirty="0"/>
              <a:t> (you should have all of the information you need)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During testing, it should then be easy to apply the </a:t>
            </a:r>
            <a:r>
              <a:rPr lang="en-US" sz="2500" dirty="0" err="1"/>
              <a:t>backoff</a:t>
            </a:r>
            <a:r>
              <a:rPr lang="en-US" sz="2500" dirty="0"/>
              <a:t> model with the αs pre-calculated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jumped | the Dow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reserved mass?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824335"/>
            <a:ext cx="35021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Dow Jones		10</a:t>
            </a:r>
          </a:p>
          <a:p>
            <a:r>
              <a:rPr lang="en-US" sz="2400" dirty="0"/>
              <a:t>the Dow rose		5</a:t>
            </a:r>
          </a:p>
          <a:p>
            <a:r>
              <a:rPr lang="en-US" sz="2400" dirty="0"/>
              <a:t>the Dow fell		5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12963" y="4572000"/>
          <a:ext cx="6650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13100" imgH="368300" progId="Equation.3">
                  <p:embed/>
                </p:oleObj>
              </mc:Choice>
              <mc:Fallback>
                <p:oleObj name="Equation" r:id="rId2" imgW="3213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572000"/>
                        <a:ext cx="66500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0" name="TextBox 19"/>
            <p:cNvSpPr txBox="1"/>
            <p:nvPr/>
          </p:nvSpPr>
          <p:spPr>
            <a:xfrm>
              <a:off x="4038600" y="3505200"/>
              <a:ext cx="4727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# of </a:t>
              </a:r>
              <a:r>
                <a:rPr lang="en-US" sz="2000" i="1" dirty="0"/>
                <a:t>types</a:t>
              </a:r>
              <a:r>
                <a:rPr lang="en-US" sz="2000" dirty="0"/>
                <a:t> starting with “the Dow” * 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count(“the Dow”)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7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6017"/>
              </p:ext>
            </p:extLst>
          </p:nvPr>
        </p:nvGraphicFramePr>
        <p:xfrm>
          <a:off x="2667000" y="5565287"/>
          <a:ext cx="496728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300" imgH="546100" progId="Equation.3">
                  <p:embed/>
                </p:oleObj>
              </mc:Choice>
              <mc:Fallback>
                <p:oleObj name="Equation" r:id="rId4" imgW="2400300" imgH="546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65287"/>
                        <a:ext cx="496728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581400"/>
            <a:ext cx="81534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nice attributes:</a:t>
            </a:r>
          </a:p>
          <a:p>
            <a:pPr lvl="1"/>
            <a:r>
              <a:rPr lang="en-US" dirty="0"/>
              <a:t>decreases if we’ve seen more bigrams</a:t>
            </a:r>
          </a:p>
          <a:p>
            <a:pPr lvl="2"/>
            <a:r>
              <a:rPr lang="en-US" dirty="0"/>
              <a:t>should be more confident that the unseen trigram is no good</a:t>
            </a:r>
          </a:p>
          <a:p>
            <a:pPr lvl="1"/>
            <a:r>
              <a:rPr lang="en-US" dirty="0"/>
              <a:t>increases if the bigram tends to be followed by lots of other words</a:t>
            </a:r>
          </a:p>
          <a:p>
            <a:pPr lvl="2"/>
            <a:r>
              <a:rPr lang="en-US" dirty="0"/>
              <a:t>will be more likely to see an unseen trigram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205335"/>
            <a:ext cx="262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reserved_mass</a:t>
            </a:r>
            <a:r>
              <a:rPr lang="en-US" sz="2400" dirty="0"/>
              <a:t> =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905000"/>
            <a:ext cx="4727448" cy="1066800"/>
            <a:chOff x="4038600" y="3505200"/>
            <a:chExt cx="4727448" cy="1066800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bigram * 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count(bigram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think today is a good day to be me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| &lt;start&gt; &lt;start&gt;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think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&lt;start&gt; I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today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is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think today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today is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is 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8399" y="4045803"/>
            <a:ext cx="424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any of these has never been seen before, </a:t>
            </a:r>
            <a:r>
              <a:rPr lang="en-US" sz="2400" dirty="0" err="1">
                <a:solidFill>
                  <a:srgbClr val="FF0000"/>
                </a:solidFill>
              </a:rPr>
              <a:t>prob</a:t>
            </a:r>
            <a:r>
              <a:rPr lang="en-US" sz="2400" dirty="0">
                <a:solidFill>
                  <a:srgbClr val="FF0000"/>
                </a:solidFill>
              </a:rPr>
              <a:t> = 0!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1836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our test set contains the following sentence, but one of the trigrams never occurred in our training data?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think today is a good day to be me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| &lt;start&gt; &lt;start&gt;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think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&lt;start&gt; I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today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is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think today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today is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is 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45346" y="4103132"/>
            <a:ext cx="1555255" cy="3926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1799" y="4061192"/>
            <a:ext cx="3794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probability estimates may be inaccurate.  Smoothing can help reduce some of the noise.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smoothing problem</a:t>
            </a:r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8541404">
            <a:off x="7384217" y="204309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probability</a:t>
            </a:r>
          </a:p>
        </p:txBody>
      </p:sp>
      <p:sp>
        <p:nvSpPr>
          <p:cNvPr id="6" name="TextBox 5"/>
          <p:cNvSpPr txBox="1"/>
          <p:nvPr/>
        </p:nvSpPr>
        <p:spPr>
          <a:xfrm rot="18541404">
            <a:off x="5936417" y="20672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modification</a:t>
            </a:r>
          </a:p>
        </p:txBody>
      </p:sp>
    </p:spTree>
    <p:extLst>
      <p:ext uri="{BB962C8B-B14F-4D97-AF65-F5344CB8AC3E}">
        <p14:creationId xmlns:p14="http://schemas.microsoft.com/office/powerpoint/2010/main" val="255752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</a:t>
            </a:r>
            <a:r>
              <a:rPr lang="en-US" dirty="0">
                <a:sym typeface="Symbol" charset="2"/>
              </a:rPr>
              <a:t>lambda</a:t>
            </a:r>
            <a:r>
              <a:rPr lang="en-US" dirty="0"/>
              <a:t> smoothing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large dictionary makes novel events too probable.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 </a:t>
            </a:r>
            <a:r>
              <a:rPr lang="en-US" sz="2400" dirty="0">
                <a:sym typeface="Symbol" charset="2"/>
              </a:rPr>
              <a:t> = 0.01 to all counts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7976</TotalTime>
  <Words>3308</Words>
  <Application>Microsoft Macintosh PowerPoint</Application>
  <PresentationFormat>On-screen Show (4:3)</PresentationFormat>
  <Paragraphs>759</Paragraphs>
  <Slides>57</Slides>
  <Notes>16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Calibri</vt:lpstr>
      <vt:lpstr>Comic Sans MS</vt:lpstr>
      <vt:lpstr>Symbol</vt:lpstr>
      <vt:lpstr>Tahoma</vt:lpstr>
      <vt:lpstr>Times New Roman</vt:lpstr>
      <vt:lpstr>Tw Cen MT</vt:lpstr>
      <vt:lpstr>Wingdings</vt:lpstr>
      <vt:lpstr>Wingdings 2</vt:lpstr>
      <vt:lpstr>Median</vt:lpstr>
      <vt:lpstr>Equation</vt:lpstr>
      <vt:lpstr>Language modeling: Smoothing</vt:lpstr>
      <vt:lpstr>Admin</vt:lpstr>
      <vt:lpstr>Admin</vt:lpstr>
      <vt:lpstr>Today</vt:lpstr>
      <vt:lpstr>Today</vt:lpstr>
      <vt:lpstr>Smoothing</vt:lpstr>
      <vt:lpstr>Smoothing</vt:lpstr>
      <vt:lpstr>The general smoothing problem</vt:lpstr>
      <vt:lpstr>Add-lambda smoothing</vt:lpstr>
      <vt:lpstr>Add-lambda smoothing</vt:lpstr>
      <vt:lpstr>Setting smoothing parameters</vt:lpstr>
      <vt:lpstr>Setting smoothing parameters</vt:lpstr>
      <vt:lpstr>Setting smoothing parameters</vt:lpstr>
      <vt:lpstr>Setting smoothing parameters</vt:lpstr>
      <vt:lpstr>Vocabulary</vt:lpstr>
      <vt:lpstr>Vocabulary</vt:lpstr>
      <vt:lpstr>Vocabulary</vt:lpstr>
      <vt:lpstr>Vocabulary</vt:lpstr>
      <vt:lpstr>Vocabulary</vt:lpstr>
      <vt:lpstr>Vocabulary</vt:lpstr>
      <vt:lpstr>Out of vocabulary</vt:lpstr>
      <vt:lpstr>Choosing a vocabulary</vt:lpstr>
      <vt:lpstr>Storing the table</vt:lpstr>
      <vt:lpstr>Storing the table</vt:lpstr>
      <vt:lpstr>Storing the table:  add-lambda smoothing</vt:lpstr>
      <vt:lpstr>Storing the table:  add-lambda smoothing</vt:lpstr>
      <vt:lpstr>Storing the table:  add-lambda smoothing</vt:lpstr>
      <vt:lpstr>Problems with frequency based smoothing</vt:lpstr>
      <vt:lpstr>Witten-Bell Discounting</vt:lpstr>
      <vt:lpstr>Witten-Bell Discounting</vt:lpstr>
      <vt:lpstr>Witten-Bell Smoothing</vt:lpstr>
      <vt:lpstr>Witten-Bell Smoothing</vt:lpstr>
      <vt:lpstr>Witten-Bell Smoothing</vt:lpstr>
      <vt:lpstr>Problems with frequency based smoothing</vt:lpstr>
      <vt:lpstr>Better smoothing approaches</vt:lpstr>
      <vt:lpstr>Better smoothing approaches</vt:lpstr>
      <vt:lpstr>Smoothing: simple interpolation</vt:lpstr>
      <vt:lpstr>Smoothing: finding parameter values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Calculating α</vt:lpstr>
      <vt:lpstr>Calculating α</vt:lpstr>
      <vt:lpstr>Calculating α</vt:lpstr>
      <vt:lpstr>Calculating α in general: trigrams</vt:lpstr>
      <vt:lpstr>Calculating α in general: bigrams</vt:lpstr>
      <vt:lpstr>Calculating backoff models in practice</vt:lpstr>
      <vt:lpstr>Backoff models: absolute discounting</vt:lpstr>
      <vt:lpstr>Backoff models: absolute discounting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569</cp:revision>
  <cp:lastPrinted>2011-09-27T17:45:21Z</cp:lastPrinted>
  <dcterms:created xsi:type="dcterms:W3CDTF">2011-02-10T22:08:43Z</dcterms:created>
  <dcterms:modified xsi:type="dcterms:W3CDTF">2024-09-10T18:52:24Z</dcterms:modified>
</cp:coreProperties>
</file>