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60"/>
  </p:notesMasterIdLst>
  <p:sldIdLst>
    <p:sldId id="256" r:id="rId2"/>
    <p:sldId id="438" r:id="rId3"/>
    <p:sldId id="538" r:id="rId4"/>
    <p:sldId id="449" r:id="rId5"/>
    <p:sldId id="450" r:id="rId6"/>
    <p:sldId id="451" r:id="rId7"/>
    <p:sldId id="526" r:id="rId8"/>
    <p:sldId id="452" r:id="rId9"/>
    <p:sldId id="523" r:id="rId10"/>
    <p:sldId id="473" r:id="rId11"/>
    <p:sldId id="453" r:id="rId12"/>
    <p:sldId id="457" r:id="rId13"/>
    <p:sldId id="458" r:id="rId14"/>
    <p:sldId id="459" r:id="rId15"/>
    <p:sldId id="460" r:id="rId16"/>
    <p:sldId id="471" r:id="rId17"/>
    <p:sldId id="472" r:id="rId18"/>
    <p:sldId id="461" r:id="rId19"/>
    <p:sldId id="462" r:id="rId20"/>
    <p:sldId id="463" r:id="rId21"/>
    <p:sldId id="464" r:id="rId22"/>
    <p:sldId id="479" r:id="rId23"/>
    <p:sldId id="480" r:id="rId24"/>
    <p:sldId id="482" r:id="rId25"/>
    <p:sldId id="483" r:id="rId26"/>
    <p:sldId id="484" r:id="rId27"/>
    <p:sldId id="485" r:id="rId28"/>
    <p:sldId id="486" r:id="rId29"/>
    <p:sldId id="478" r:id="rId30"/>
    <p:sldId id="474" r:id="rId31"/>
    <p:sldId id="475" r:id="rId32"/>
    <p:sldId id="476" r:id="rId33"/>
    <p:sldId id="487" r:id="rId34"/>
    <p:sldId id="520" r:id="rId35"/>
    <p:sldId id="488" r:id="rId36"/>
    <p:sldId id="489" r:id="rId37"/>
    <p:sldId id="490" r:id="rId38"/>
    <p:sldId id="528" r:id="rId39"/>
    <p:sldId id="491" r:id="rId40"/>
    <p:sldId id="531" r:id="rId41"/>
    <p:sldId id="492" r:id="rId42"/>
    <p:sldId id="533" r:id="rId43"/>
    <p:sldId id="536" r:id="rId44"/>
    <p:sldId id="535" r:id="rId45"/>
    <p:sldId id="493" r:id="rId46"/>
    <p:sldId id="466" r:id="rId47"/>
    <p:sldId id="494" r:id="rId48"/>
    <p:sldId id="505" r:id="rId49"/>
    <p:sldId id="506" r:id="rId50"/>
    <p:sldId id="495" r:id="rId51"/>
    <p:sldId id="537" r:id="rId52"/>
    <p:sldId id="496" r:id="rId53"/>
    <p:sldId id="497" r:id="rId54"/>
    <p:sldId id="498" r:id="rId55"/>
    <p:sldId id="499" r:id="rId56"/>
    <p:sldId id="508" r:id="rId57"/>
    <p:sldId id="509" r:id="rId58"/>
    <p:sldId id="502" r:id="rId5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B8A8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821" autoAdjust="0"/>
    <p:restoredTop sz="88163"/>
  </p:normalViewPr>
  <p:slideViewPr>
    <p:cSldViewPr snapToObjects="1">
      <p:cViewPr varScale="1">
        <p:scale>
          <a:sx n="112" d="100"/>
          <a:sy n="112" d="100"/>
        </p:scale>
        <p:origin x="172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0213A-4496-8E41-939D-6D779164903A}" type="datetimeFigureOut">
              <a:rPr lang="en-US" smtClean="0"/>
              <a:pPr/>
              <a:t>9/5/24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E9A50-EED1-FA4E-868B-D30F9FDBA6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6324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E1EF8A-198E-B143-A48D-AD19FA951E3A}" type="slidenum">
              <a:rPr lang="en-US"/>
              <a:pPr/>
              <a:t>4</a:t>
            </a:fld>
            <a:endParaRPr lang="en-US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312988" y="1828800"/>
            <a:ext cx="8489951" cy="6367463"/>
          </a:xfrm>
          <a:ln w="12700" cap="flat">
            <a:solidFill>
              <a:schemeClr val="tx1"/>
            </a:solidFill>
          </a:ln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Char char="-"/>
            </a:pPr>
            <a:r>
              <a:rPr lang="en-US" dirty="0">
                <a:latin typeface="Times New Roman" charset="0"/>
              </a:rPr>
              <a:t> all possible bigrams</a:t>
            </a:r>
            <a:r>
              <a:rPr lang="en-US" baseline="0" dirty="0">
                <a:latin typeface="Times New Roman" charset="0"/>
              </a:rPr>
              <a:t> that start with </a:t>
            </a:r>
            <a:r>
              <a:rPr lang="en-US" baseline="0" dirty="0" err="1">
                <a:latin typeface="Times New Roman" charset="0"/>
              </a:rPr>
              <a:t>xy</a:t>
            </a:r>
            <a:endParaRPr lang="en-US" baseline="0" dirty="0">
              <a:latin typeface="Times New Roman" charset="0"/>
            </a:endParaRPr>
          </a:p>
          <a:p>
            <a:pPr>
              <a:buFontTx/>
              <a:buChar char="-"/>
            </a:pPr>
            <a:r>
              <a:rPr lang="en-US" dirty="0">
                <a:latin typeface="Times New Roman" charset="0"/>
              </a:rPr>
              <a:t> in</a:t>
            </a:r>
            <a:r>
              <a:rPr lang="en-US" baseline="0" dirty="0">
                <a:latin typeface="Times New Roman" charset="0"/>
              </a:rPr>
              <a:t> this case, we’re looking at lowercase letters, so 26 letters</a:t>
            </a:r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81267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Char char="-"/>
            </a:pPr>
            <a:r>
              <a:rPr lang="en-US" dirty="0">
                <a:latin typeface="Times New Roman" charset="0"/>
              </a:rPr>
              <a:t> all possible bigrams</a:t>
            </a:r>
            <a:r>
              <a:rPr lang="en-US" baseline="0" dirty="0">
                <a:latin typeface="Times New Roman" charset="0"/>
              </a:rPr>
              <a:t> that start with </a:t>
            </a:r>
            <a:r>
              <a:rPr lang="en-US" baseline="0" dirty="0" err="1">
                <a:latin typeface="Times New Roman" charset="0"/>
              </a:rPr>
              <a:t>xy</a:t>
            </a:r>
            <a:endParaRPr lang="en-US" baseline="0" dirty="0">
              <a:latin typeface="Times New Roman" charset="0"/>
            </a:endParaRPr>
          </a:p>
          <a:p>
            <a:pPr>
              <a:buFontTx/>
              <a:buChar char="-"/>
            </a:pPr>
            <a:r>
              <a:rPr lang="en-US" dirty="0">
                <a:latin typeface="Times New Roman" charset="0"/>
              </a:rPr>
              <a:t> in</a:t>
            </a:r>
            <a:r>
              <a:rPr lang="en-US" baseline="0" dirty="0">
                <a:latin typeface="Times New Roman" charset="0"/>
              </a:rPr>
              <a:t> this case, we’re looking at lowercase letters, so 26 letters</a:t>
            </a:r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A3B6B5-A1C1-8749-83CE-36D78FAC562E}" type="slidenum">
              <a:rPr lang="en-US"/>
              <a:pPr/>
              <a:t>5</a:t>
            </a:fld>
            <a:endParaRPr lang="en-US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171700" y="1930400"/>
            <a:ext cx="8218488" cy="6164263"/>
          </a:xfrm>
          <a:ln w="12700" cap="flat">
            <a:solidFill>
              <a:schemeClr val="tx1"/>
            </a:solidFill>
          </a:ln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8DA3A3-C8D9-5843-B441-DA579E35369B}" type="slidenum">
              <a:rPr lang="en-US"/>
              <a:pPr/>
              <a:t>8</a:t>
            </a:fld>
            <a:endParaRPr lang="en-US"/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171700" y="1930400"/>
            <a:ext cx="8218488" cy="6164263"/>
          </a:xfrm>
          <a:ln w="12700" cap="flat">
            <a:solidFill>
              <a:schemeClr val="tx1"/>
            </a:solidFill>
          </a:ln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01762" y="2417523"/>
            <a:ext cx="2394065" cy="188505"/>
          </a:xfrm>
          <a:noFill/>
          <a:ln/>
        </p:spPr>
        <p:txBody>
          <a:bodyPr lIns="61904" tIns="25396" rIns="61904" bIns="25396">
            <a:spAutoFit/>
          </a:bodyPr>
          <a:lstStyle/>
          <a:p>
            <a:pPr marL="331266" indent="-331266" defTabSz="881293">
              <a:lnSpc>
                <a:spcPct val="87000"/>
              </a:lnSpc>
              <a:spcBef>
                <a:spcPct val="42000"/>
              </a:spcBef>
            </a:pPr>
            <a:endParaRPr lang="en-US" sz="1000" dirty="0">
              <a:solidFill>
                <a:schemeClr val="tx2"/>
              </a:solidFill>
              <a:latin typeface="Times New Roman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8DA3A3-C8D9-5843-B441-DA579E35369B}" type="slidenum">
              <a:rPr lang="en-US"/>
              <a:pPr/>
              <a:t>9</a:t>
            </a:fld>
            <a:endParaRPr lang="en-US"/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171700" y="1930400"/>
            <a:ext cx="8218488" cy="6164263"/>
          </a:xfrm>
          <a:ln w="12700" cap="flat">
            <a:solidFill>
              <a:schemeClr val="tx1"/>
            </a:solidFill>
          </a:ln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01762" y="2417523"/>
            <a:ext cx="2394065" cy="188505"/>
          </a:xfrm>
          <a:noFill/>
          <a:ln/>
        </p:spPr>
        <p:txBody>
          <a:bodyPr lIns="61904" tIns="25396" rIns="61904" bIns="25396">
            <a:spAutoFit/>
          </a:bodyPr>
          <a:lstStyle/>
          <a:p>
            <a:pPr marL="331266" indent="-331266" defTabSz="881293">
              <a:lnSpc>
                <a:spcPct val="87000"/>
              </a:lnSpc>
              <a:spcBef>
                <a:spcPct val="42000"/>
              </a:spcBef>
            </a:pPr>
            <a:endParaRPr lang="en-US" sz="1000" dirty="0">
              <a:solidFill>
                <a:schemeClr val="tx2"/>
              </a:solidFill>
              <a:latin typeface="Times New Roman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 is the same as:</a:t>
            </a:r>
          </a:p>
          <a:p>
            <a:r>
              <a:rPr lang="en-US" dirty="0"/>
              <a:t>p(x_1,</a:t>
            </a:r>
            <a:r>
              <a:rPr lang="en-US" baseline="0" dirty="0"/>
              <a:t> x_2, x_3, …, </a:t>
            </a:r>
            <a:r>
              <a:rPr lang="en-US" baseline="0" dirty="0" err="1"/>
              <a:t>x_n</a:t>
            </a:r>
            <a:r>
              <a:rPr lang="en-US" baseline="0" dirty="0"/>
              <a:t>) = </a:t>
            </a:r>
            <a:r>
              <a:rPr lang="en-US" baseline="0" dirty="0" err="1"/>
              <a:t>p(I</a:t>
            </a:r>
            <a:r>
              <a:rPr lang="en-US" baseline="0" dirty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Has a very hard time ending</a:t>
            </a:r>
            <a:r>
              <a:rPr lang="en-US" baseline="0" dirty="0"/>
              <a:t> the sentence…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On </a:t>
            </a:r>
            <a:r>
              <a:rPr lang="en-US" dirty="0" err="1"/>
              <a:t>saras</a:t>
            </a:r>
            <a:r>
              <a:rPr lang="en-US" dirty="0"/>
              <a:t>, in ~/classes/cs159:</a:t>
            </a:r>
          </a:p>
          <a:p>
            <a:endParaRPr lang="en-US" dirty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ngram</a:t>
            </a:r>
            <a:r>
              <a:rPr lang="en-US" dirty="0"/>
              <a:t> -lm /simplify/data/moses/final/50/lm/surface.lm</a:t>
            </a:r>
            <a:r>
              <a:rPr lang="en-US" baseline="0" dirty="0"/>
              <a:t> –gen 3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to specify the order of the model (unigram, bigram, etc.) use the –order flag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dirty="0"/>
              <a:t> “train” a model on the training sentences (that is learn the probabilities)</a:t>
            </a:r>
          </a:p>
          <a:p>
            <a:pPr>
              <a:buFontTx/>
              <a:buChar char="-"/>
            </a:pPr>
            <a:r>
              <a:rPr lang="en-US" baseline="0" dirty="0"/>
              <a:t> then evaluate on the test sentences (which the model has never seen before)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B6FE768-D535-DB4F-A86D-18423950C428}" type="datetimeFigureOut">
              <a:rPr lang="en-US" smtClean="0"/>
              <a:pPr/>
              <a:t>9/5/24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9/5/24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B6FE768-D535-DB4F-A86D-18423950C428}" type="datetimeFigureOut">
              <a:rPr lang="en-US" smtClean="0"/>
              <a:pPr/>
              <a:t>9/5/24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9/5/24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9/5/24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6FE768-D535-DB4F-A86D-18423950C428}" type="datetimeFigureOut">
              <a:rPr lang="en-US" smtClean="0"/>
              <a:pPr/>
              <a:t>9/5/24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6FE768-D535-DB4F-A86D-18423950C428}" type="datetimeFigureOut">
              <a:rPr lang="en-US" smtClean="0"/>
              <a:pPr/>
              <a:t>9/5/24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9/5/24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9/5/24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9/5/24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B6FE768-D535-DB4F-A86D-18423950C428}" type="datetimeFigureOut">
              <a:rPr lang="en-US" smtClean="0"/>
              <a:pPr/>
              <a:t>9/5/24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B6FE768-D535-DB4F-A86D-18423950C428}" type="datetimeFigureOut">
              <a:rPr lang="en-US" smtClean="0"/>
              <a:pPr/>
              <a:t>9/5/24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4" Type="http://schemas.openxmlformats.org/officeDocument/2006/relationships/notesSlide" Target="../notesSlides/notesSlide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19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4" Type="http://schemas.openxmlformats.org/officeDocument/2006/relationships/image" Target="../media/image18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21.png"/><Relationship Id="rId4" Type="http://schemas.openxmlformats.org/officeDocument/2006/relationships/image" Target="../media/image18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notesSlide" Target="../notesSlides/notesSlide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5" Type="http://schemas.openxmlformats.org/officeDocument/2006/relationships/image" Target="../media/image5.png"/><Relationship Id="rId4" Type="http://schemas.openxmlformats.org/officeDocument/2006/relationships/notesSlide" Target="../notesSlides/notesSlid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2.bin"/><Relationship Id="rId4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Language modeling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David Kauchak</a:t>
            </a:r>
          </a:p>
          <a:p>
            <a:r>
              <a:rPr lang="en-US" dirty="0"/>
              <a:t>CS159 </a:t>
            </a:r>
            <a:r>
              <a:rPr lang="en-US"/>
              <a:t>– Fall 2024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934200" y="6211669"/>
            <a:ext cx="2514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/>
              <a:t>some slides adapted from Jason Eisner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Assume independence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Sometimes we will assume two variables are independent (or conditionally independent) even though they’re not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Why?</a:t>
            </a:r>
          </a:p>
          <a:p>
            <a:pPr lvl="1"/>
            <a:r>
              <a:rPr lang="en-US" dirty="0"/>
              <a:t>Creates a simpler model</a:t>
            </a:r>
          </a:p>
          <a:p>
            <a:pPr lvl="2"/>
            <a:r>
              <a:rPr lang="en-US" dirty="0" err="1"/>
              <a:t>p(X,Y</a:t>
            </a:r>
            <a:r>
              <a:rPr lang="en-US" dirty="0"/>
              <a:t>) many more variables than just P(X) and P(Y)</a:t>
            </a:r>
          </a:p>
          <a:p>
            <a:pPr lvl="1"/>
            <a:r>
              <a:rPr lang="en-US" dirty="0"/>
              <a:t>May not be able to estimate the more complicated model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Language modeling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768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What does natural language look like?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More specifically in NLP, probabilistic model</a:t>
            </a:r>
          </a:p>
          <a:p>
            <a:pPr marL="365760" lvl="1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/>
              <a:t>p( sentence )</a:t>
            </a:r>
          </a:p>
          <a:p>
            <a:pPr lvl="2"/>
            <a:r>
              <a:rPr lang="en-US" dirty="0" err="1"/>
              <a:t>p(“I</a:t>
            </a:r>
            <a:r>
              <a:rPr lang="en-US" dirty="0"/>
              <a:t> like to eat pizza”)</a:t>
            </a:r>
          </a:p>
          <a:p>
            <a:pPr lvl="2"/>
            <a:r>
              <a:rPr lang="en-US" dirty="0" err="1"/>
              <a:t>p(“pizza</a:t>
            </a:r>
            <a:r>
              <a:rPr lang="en-US" dirty="0"/>
              <a:t> like I eat”)</a:t>
            </a:r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/>
              <a:t>Often is posed as: p( word | previous words ) – or some other notion of context</a:t>
            </a:r>
          </a:p>
          <a:p>
            <a:pPr lvl="2"/>
            <a:r>
              <a:rPr lang="en-US" dirty="0" err="1"/>
              <a:t>p(“pizza</a:t>
            </a:r>
            <a:r>
              <a:rPr lang="en-US" dirty="0"/>
              <a:t>” | “I like to eat” )</a:t>
            </a:r>
          </a:p>
          <a:p>
            <a:pPr lvl="2"/>
            <a:r>
              <a:rPr lang="en-US" dirty="0" err="1"/>
              <a:t>p(“garbage</a:t>
            </a:r>
            <a:r>
              <a:rPr lang="en-US" dirty="0"/>
              <a:t>” | “I like to eat”)</a:t>
            </a:r>
          </a:p>
          <a:p>
            <a:pPr lvl="2"/>
            <a:r>
              <a:rPr lang="en-US" dirty="0"/>
              <a:t>p(“run” | “I like to eat”)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Language modeling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How might these models be useful?</a:t>
            </a:r>
          </a:p>
          <a:p>
            <a:pPr lvl="1"/>
            <a:r>
              <a:rPr lang="en-US" dirty="0"/>
              <a:t>Language generation tasks</a:t>
            </a:r>
          </a:p>
          <a:p>
            <a:pPr lvl="2"/>
            <a:r>
              <a:rPr lang="en-US" dirty="0"/>
              <a:t>machine translation</a:t>
            </a:r>
          </a:p>
          <a:p>
            <a:pPr lvl="2"/>
            <a:r>
              <a:rPr lang="en-US" dirty="0"/>
              <a:t>summarization</a:t>
            </a:r>
          </a:p>
          <a:p>
            <a:pPr lvl="2"/>
            <a:r>
              <a:rPr lang="en-US" dirty="0"/>
              <a:t>simplification</a:t>
            </a:r>
          </a:p>
          <a:p>
            <a:pPr lvl="2"/>
            <a:r>
              <a:rPr lang="en-US" dirty="0"/>
              <a:t>speech recognition</a:t>
            </a:r>
          </a:p>
          <a:p>
            <a:pPr lvl="2"/>
            <a:r>
              <a:rPr lang="en-US" dirty="0"/>
              <a:t>…</a:t>
            </a:r>
          </a:p>
          <a:p>
            <a:pPr lvl="1"/>
            <a:r>
              <a:rPr lang="en-US" dirty="0"/>
              <a:t>Text correction</a:t>
            </a:r>
          </a:p>
          <a:p>
            <a:pPr lvl="2"/>
            <a:r>
              <a:rPr lang="en-US" dirty="0"/>
              <a:t>spelling correction</a:t>
            </a:r>
          </a:p>
          <a:p>
            <a:pPr lvl="2"/>
            <a:r>
              <a:rPr lang="en-US" dirty="0"/>
              <a:t>grammar correction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Ideas?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685800" lvl="2" indent="0">
              <a:buNone/>
            </a:pPr>
            <a:r>
              <a:rPr lang="en-US" dirty="0" err="1"/>
              <a:t>p(“I</a:t>
            </a:r>
            <a:r>
              <a:rPr lang="en-US" dirty="0"/>
              <a:t> like to eat pizza”)</a:t>
            </a:r>
          </a:p>
          <a:p>
            <a:pPr lvl="2"/>
            <a:endParaRPr lang="en-US" dirty="0"/>
          </a:p>
          <a:p>
            <a:pPr marL="685800" lvl="2" indent="0">
              <a:buNone/>
            </a:pPr>
            <a:r>
              <a:rPr lang="en-US" dirty="0" err="1"/>
              <a:t>p(“pizza</a:t>
            </a:r>
            <a:r>
              <a:rPr lang="en-US" dirty="0"/>
              <a:t> like I eat”)</a:t>
            </a:r>
          </a:p>
          <a:p>
            <a:pPr lvl="2"/>
            <a:endParaRPr lang="en-US" dirty="0"/>
          </a:p>
          <a:p>
            <a:pPr marL="685800" lvl="2" indent="0">
              <a:buNone/>
            </a:pPr>
            <a:r>
              <a:rPr lang="en-US" dirty="0" err="1"/>
              <a:t>p(“pizza</a:t>
            </a:r>
            <a:r>
              <a:rPr lang="en-US" dirty="0"/>
              <a:t>” | “I like to eat” )</a:t>
            </a:r>
          </a:p>
          <a:p>
            <a:pPr lvl="2"/>
            <a:endParaRPr lang="en-US" dirty="0"/>
          </a:p>
          <a:p>
            <a:pPr marL="685800" lvl="2" indent="0">
              <a:buNone/>
            </a:pPr>
            <a:r>
              <a:rPr lang="en-US" dirty="0" err="1"/>
              <a:t>p(“garbage</a:t>
            </a:r>
            <a:r>
              <a:rPr lang="en-US" dirty="0"/>
              <a:t>” | “I like to eat”)</a:t>
            </a:r>
          </a:p>
          <a:p>
            <a:pPr lvl="2"/>
            <a:endParaRPr lang="en-US" dirty="0"/>
          </a:p>
          <a:p>
            <a:pPr marL="685800" lvl="2" indent="0">
              <a:buNone/>
            </a:pPr>
            <a:r>
              <a:rPr lang="en-US" dirty="0" err="1"/>
              <a:t>p(“run</a:t>
            </a:r>
            <a:r>
              <a:rPr lang="en-US" dirty="0"/>
              <a:t>” | “I like to eat”)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Look at a corpus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700" y="1828800"/>
            <a:ext cx="7848600" cy="9779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7550" y="3048000"/>
            <a:ext cx="7708900" cy="1016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4850" y="4483100"/>
            <a:ext cx="7721600" cy="10033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Language modeling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1357081" y="1676400"/>
            <a:ext cx="46910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8000"/>
                </a:solidFill>
              </a:rPr>
              <a:t>I think today is a good day to be me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2844800"/>
            <a:ext cx="7797800" cy="18034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09600" y="5862935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Language modeling is about dealing with data </a:t>
            </a:r>
            <a:r>
              <a:rPr lang="en-US" sz="2400" dirty="0" err="1">
                <a:solidFill>
                  <a:srgbClr val="0000FF"/>
                </a:solidFill>
              </a:rPr>
              <a:t>sparsity</a:t>
            </a:r>
            <a:r>
              <a:rPr lang="en-US" sz="2400" dirty="0">
                <a:solidFill>
                  <a:srgbClr val="0000FF"/>
                </a:solidFill>
              </a:rPr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Probabilistic Language modeling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 probabilistic explanation of how the sentence was generated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Key idea:</a:t>
            </a:r>
          </a:p>
          <a:p>
            <a:pPr lvl="1"/>
            <a:r>
              <a:rPr lang="en-US" dirty="0"/>
              <a:t>break the generation process into smaller steps</a:t>
            </a:r>
          </a:p>
          <a:p>
            <a:pPr lvl="1"/>
            <a:r>
              <a:rPr lang="en-US" dirty="0"/>
              <a:t>estimate the probabilities of these smaller steps</a:t>
            </a:r>
          </a:p>
          <a:p>
            <a:pPr lvl="1"/>
            <a:r>
              <a:rPr lang="en-US" dirty="0"/>
              <a:t>the overall probability is the product of the steps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Language modeling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29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Many approaches:</a:t>
            </a:r>
          </a:p>
          <a:p>
            <a:pPr lvl="1"/>
            <a:r>
              <a:rPr lang="en-US" dirty="0" err="1"/>
              <a:t>n</a:t>
            </a:r>
            <a:r>
              <a:rPr lang="en-US" dirty="0"/>
              <a:t>-gram language modeling</a:t>
            </a:r>
          </a:p>
          <a:p>
            <a:pPr lvl="2"/>
            <a:r>
              <a:rPr lang="en-US" dirty="0"/>
              <a:t>Start at the beginning of the sentence</a:t>
            </a:r>
          </a:p>
          <a:p>
            <a:pPr lvl="2"/>
            <a:r>
              <a:rPr lang="en-US" dirty="0"/>
              <a:t>Generate one word at a time based on the previous words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syntax-based language modeling</a:t>
            </a:r>
          </a:p>
          <a:p>
            <a:pPr lvl="2"/>
            <a:r>
              <a:rPr lang="en-US" dirty="0"/>
              <a:t>Construct the syntactic tree from the top down</a:t>
            </a:r>
          </a:p>
          <a:p>
            <a:pPr lvl="2"/>
            <a:r>
              <a:rPr lang="en-US" dirty="0"/>
              <a:t>e.g. context free grammar</a:t>
            </a:r>
          </a:p>
          <a:p>
            <a:pPr lvl="2"/>
            <a:r>
              <a:rPr lang="en-US" dirty="0"/>
              <a:t>eventually at the leaves, generate the words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Neural language models</a:t>
            </a:r>
          </a:p>
          <a:p>
            <a:pPr lvl="2"/>
            <a:r>
              <a:rPr lang="en-US" dirty="0"/>
              <a:t>Predict the likelihood of the word based on the context</a:t>
            </a:r>
          </a:p>
          <a:p>
            <a:pPr lvl="2"/>
            <a:r>
              <a:rPr lang="en-US" dirty="0"/>
              <a:t>Often allows for generalization beyond the lexical strings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</a:t>
            </a:r>
            <a:r>
              <a:rPr lang="en-US" dirty="0"/>
              <a:t>-gram language modeling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1752600" y="1447800"/>
            <a:ext cx="50437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I think today is a good day to be me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981200"/>
            <a:ext cx="7493000" cy="14224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3581400"/>
            <a:ext cx="7607300" cy="15621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0" y="5105400"/>
            <a:ext cx="7543800" cy="1524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friend the chain rule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4800" y="1600200"/>
            <a:ext cx="45307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Step 1: decompose the probability</a:t>
            </a:r>
          </a:p>
        </p:txBody>
      </p:sp>
      <p:sp>
        <p:nvSpPr>
          <p:cNvPr id="5" name="Rectangle 4"/>
          <p:cNvSpPr/>
          <p:nvPr/>
        </p:nvSpPr>
        <p:spPr>
          <a:xfrm>
            <a:off x="1089275" y="2057400"/>
            <a:ext cx="44733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P(</a:t>
            </a:r>
            <a:r>
              <a:rPr lang="en-US" dirty="0">
                <a:solidFill>
                  <a:srgbClr val="0000FF"/>
                </a:solidFill>
              </a:rPr>
              <a:t>I think today is a good day to be me</a:t>
            </a:r>
            <a:r>
              <a:rPr lang="en-US" dirty="0">
                <a:solidFill>
                  <a:srgbClr val="000000"/>
                </a:solidFill>
              </a:rPr>
              <a:t>) =</a:t>
            </a:r>
          </a:p>
        </p:txBody>
      </p:sp>
      <p:sp>
        <p:nvSpPr>
          <p:cNvPr id="6" name="Rectangle 5"/>
          <p:cNvSpPr/>
          <p:nvPr/>
        </p:nvSpPr>
        <p:spPr>
          <a:xfrm>
            <a:off x="1622675" y="2438400"/>
            <a:ext cx="16863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P(</a:t>
            </a:r>
            <a:r>
              <a:rPr lang="en-US" dirty="0">
                <a:solidFill>
                  <a:srgbClr val="0000FF"/>
                </a:solidFill>
              </a:rPr>
              <a:t>I | &lt;start&gt; </a:t>
            </a:r>
            <a:r>
              <a:rPr lang="en-US" dirty="0">
                <a:solidFill>
                  <a:srgbClr val="000000"/>
                </a:solidFill>
              </a:rPr>
              <a:t>) </a:t>
            </a:r>
            <a:r>
              <a:rPr lang="en-US" dirty="0" err="1">
                <a:solidFill>
                  <a:srgbClr val="000000"/>
                </a:solidFill>
              </a:rPr>
              <a:t>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22675" y="2819400"/>
            <a:ext cx="15450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P(</a:t>
            </a:r>
            <a:r>
              <a:rPr lang="en-US" dirty="0" err="1">
                <a:solidFill>
                  <a:srgbClr val="0000FF"/>
                </a:solidFill>
              </a:rPr>
              <a:t>think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|</a:t>
            </a:r>
            <a:r>
              <a:rPr lang="en-US" dirty="0">
                <a:solidFill>
                  <a:srgbClr val="0000FF"/>
                </a:solidFill>
              </a:rPr>
              <a:t> I</a:t>
            </a:r>
            <a:r>
              <a:rPr lang="en-US" dirty="0">
                <a:solidFill>
                  <a:srgbClr val="000000"/>
                </a:solidFill>
              </a:rPr>
              <a:t>) </a:t>
            </a:r>
            <a:r>
              <a:rPr lang="en-US" dirty="0" err="1">
                <a:solidFill>
                  <a:srgbClr val="000000"/>
                </a:solidFill>
              </a:rPr>
              <a:t>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622675" y="3212068"/>
            <a:ext cx="21125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P(</a:t>
            </a:r>
            <a:r>
              <a:rPr lang="en-US" dirty="0" err="1">
                <a:solidFill>
                  <a:srgbClr val="0000FF"/>
                </a:solidFill>
              </a:rPr>
              <a:t>today</a:t>
            </a:r>
            <a:r>
              <a:rPr lang="en-US" dirty="0">
                <a:solidFill>
                  <a:srgbClr val="000000"/>
                </a:solidFill>
              </a:rPr>
              <a:t>|</a:t>
            </a:r>
            <a:r>
              <a:rPr lang="en-US" dirty="0">
                <a:solidFill>
                  <a:srgbClr val="0000FF"/>
                </a:solidFill>
              </a:rPr>
              <a:t> I think</a:t>
            </a:r>
            <a:r>
              <a:rPr lang="en-US" dirty="0">
                <a:solidFill>
                  <a:srgbClr val="000000"/>
                </a:solidFill>
              </a:rPr>
              <a:t>) </a:t>
            </a:r>
            <a:r>
              <a:rPr lang="en-US" dirty="0" err="1">
                <a:solidFill>
                  <a:srgbClr val="000000"/>
                </a:solidFill>
              </a:rPr>
              <a:t>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622675" y="3581400"/>
            <a:ext cx="23434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P(</a:t>
            </a:r>
            <a:r>
              <a:rPr lang="en-US" dirty="0" err="1">
                <a:solidFill>
                  <a:srgbClr val="0000FF"/>
                </a:solidFill>
              </a:rPr>
              <a:t>is</a:t>
            </a:r>
            <a:r>
              <a:rPr lang="en-US" dirty="0">
                <a:solidFill>
                  <a:srgbClr val="000000"/>
                </a:solidFill>
              </a:rPr>
              <a:t>|</a:t>
            </a:r>
            <a:r>
              <a:rPr lang="en-US" dirty="0">
                <a:solidFill>
                  <a:srgbClr val="0000FF"/>
                </a:solidFill>
              </a:rPr>
              <a:t> I think today</a:t>
            </a:r>
            <a:r>
              <a:rPr lang="en-US" dirty="0">
                <a:solidFill>
                  <a:srgbClr val="000000"/>
                </a:solidFill>
              </a:rPr>
              <a:t>) </a:t>
            </a:r>
            <a:r>
              <a:rPr lang="en-US" dirty="0" err="1">
                <a:solidFill>
                  <a:srgbClr val="000000"/>
                </a:solidFill>
              </a:rPr>
              <a:t>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622675" y="3962400"/>
            <a:ext cx="25813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P(</a:t>
            </a:r>
            <a:r>
              <a:rPr lang="en-US" dirty="0" err="1">
                <a:solidFill>
                  <a:srgbClr val="0000FF"/>
                </a:solidFill>
              </a:rPr>
              <a:t>a</a:t>
            </a:r>
            <a:r>
              <a:rPr lang="en-US" dirty="0">
                <a:solidFill>
                  <a:srgbClr val="000000"/>
                </a:solidFill>
              </a:rPr>
              <a:t>|</a:t>
            </a:r>
            <a:r>
              <a:rPr lang="en-US" dirty="0">
                <a:solidFill>
                  <a:srgbClr val="0000FF"/>
                </a:solidFill>
              </a:rPr>
              <a:t> I think today is</a:t>
            </a:r>
            <a:r>
              <a:rPr lang="en-US" dirty="0">
                <a:solidFill>
                  <a:srgbClr val="000000"/>
                </a:solidFill>
              </a:rPr>
              <a:t>) </a:t>
            </a:r>
            <a:r>
              <a:rPr lang="en-US" dirty="0" err="1">
                <a:solidFill>
                  <a:srgbClr val="000000"/>
                </a:solidFill>
              </a:rPr>
              <a:t>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622675" y="4355068"/>
            <a:ext cx="31876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P(</a:t>
            </a:r>
            <a:r>
              <a:rPr lang="en-US" dirty="0" err="1">
                <a:solidFill>
                  <a:srgbClr val="0000FF"/>
                </a:solidFill>
              </a:rPr>
              <a:t>good</a:t>
            </a:r>
            <a:r>
              <a:rPr lang="en-US" dirty="0">
                <a:solidFill>
                  <a:srgbClr val="000000"/>
                </a:solidFill>
              </a:rPr>
              <a:t>|</a:t>
            </a:r>
            <a:r>
              <a:rPr lang="en-US" dirty="0">
                <a:solidFill>
                  <a:srgbClr val="0000FF"/>
                </a:solidFill>
              </a:rPr>
              <a:t> I think today is a</a:t>
            </a:r>
            <a:r>
              <a:rPr lang="en-US" dirty="0">
                <a:solidFill>
                  <a:srgbClr val="000000"/>
                </a:solidFill>
              </a:rPr>
              <a:t>) </a:t>
            </a:r>
            <a:r>
              <a:rPr lang="en-US" dirty="0" err="1">
                <a:solidFill>
                  <a:srgbClr val="000000"/>
                </a:solidFill>
              </a:rPr>
              <a:t>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622675" y="4736068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…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402159" y="5671066"/>
            <a:ext cx="52353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How can we simplify these?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Admin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How did assignment 1 finish up?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Assignment 2two part assignment)</a:t>
            </a:r>
          </a:p>
          <a:p>
            <a:pPr lvl="1"/>
            <a:r>
              <a:rPr lang="en-US" dirty="0"/>
              <a:t>Two part assignment</a:t>
            </a:r>
          </a:p>
          <a:p>
            <a:pPr lvl="1"/>
            <a:r>
              <a:rPr lang="en-US" dirty="0"/>
              <a:t>2a out now: due next Thursday (work through calculations by hand)</a:t>
            </a:r>
          </a:p>
          <a:p>
            <a:pPr lvl="1"/>
            <a:r>
              <a:rPr lang="en-US" dirty="0"/>
              <a:t>2b out soon: start looking at this one too</a:t>
            </a:r>
          </a:p>
          <a:p>
            <a:pPr lvl="1"/>
            <a:r>
              <a:rPr lang="en-US" dirty="0"/>
              <a:t>Can start now, but will finish discussion on Tuesday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n</a:t>
            </a:r>
            <a:r>
              <a:rPr lang="en-US" dirty="0"/>
              <a:t>-gram approximation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7556313" cy="12954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Monotype Sorts" pitchFamily="-112" charset="2"/>
              <a:buNone/>
            </a:pPr>
            <a:r>
              <a:rPr lang="en-US" sz="2400" dirty="0">
                <a:sym typeface="Symbol" pitchFamily="-112" charset="2"/>
              </a:rPr>
              <a:t>Assume each word depends only on the previous n-1 words (e.g. trigram: three words total)</a:t>
            </a:r>
          </a:p>
        </p:txBody>
      </p:sp>
      <p:sp>
        <p:nvSpPr>
          <p:cNvPr id="5" name="Rectangle 4"/>
          <p:cNvSpPr/>
          <p:nvPr/>
        </p:nvSpPr>
        <p:spPr>
          <a:xfrm>
            <a:off x="1295400" y="3426767"/>
            <a:ext cx="48289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/>
              <a:t>P(</a:t>
            </a:r>
            <a:r>
              <a:rPr lang="en-US" sz="2400" dirty="0" err="1">
                <a:solidFill>
                  <a:srgbClr val="0000FF"/>
                </a:solidFill>
              </a:rPr>
              <a:t>is</a:t>
            </a:r>
            <a:r>
              <a:rPr lang="en-US" sz="2400" dirty="0">
                <a:solidFill>
                  <a:srgbClr val="000000"/>
                </a:solidFill>
              </a:rPr>
              <a:t>|</a:t>
            </a:r>
            <a:r>
              <a:rPr lang="en-US" sz="2400" dirty="0">
                <a:solidFill>
                  <a:srgbClr val="0000FF"/>
                </a:solidFill>
              </a:rPr>
              <a:t> I think today</a:t>
            </a:r>
            <a:r>
              <a:rPr lang="en-US" sz="2400" dirty="0">
                <a:solidFill>
                  <a:srgbClr val="000000"/>
                </a:solidFill>
              </a:rPr>
              <a:t>) ≈ </a:t>
            </a:r>
            <a:r>
              <a:rPr lang="en-US" sz="2400" dirty="0" err="1"/>
              <a:t>P(</a:t>
            </a:r>
            <a:r>
              <a:rPr lang="en-US" sz="2400" dirty="0" err="1">
                <a:solidFill>
                  <a:srgbClr val="0000FF"/>
                </a:solidFill>
              </a:rPr>
              <a:t>is</a:t>
            </a:r>
            <a:r>
              <a:rPr lang="en-US" sz="2400" dirty="0" err="1">
                <a:solidFill>
                  <a:srgbClr val="000000"/>
                </a:solidFill>
              </a:rPr>
              <a:t>|</a:t>
            </a:r>
            <a:r>
              <a:rPr lang="en-US" sz="2400" dirty="0" err="1">
                <a:solidFill>
                  <a:srgbClr val="0000FF"/>
                </a:solidFill>
              </a:rPr>
              <a:t>think</a:t>
            </a:r>
            <a:r>
              <a:rPr lang="en-US" sz="2400" dirty="0">
                <a:solidFill>
                  <a:srgbClr val="0000FF"/>
                </a:solidFill>
              </a:rPr>
              <a:t> today</a:t>
            </a:r>
            <a:r>
              <a:rPr lang="en-US" sz="2400" dirty="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7" name="Rectangle 6"/>
          <p:cNvSpPr/>
          <p:nvPr/>
        </p:nvSpPr>
        <p:spPr>
          <a:xfrm>
            <a:off x="1295400" y="4038600"/>
            <a:ext cx="47831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/>
              <a:t>P(</a:t>
            </a:r>
            <a:r>
              <a:rPr lang="en-US" sz="2400" dirty="0" err="1">
                <a:solidFill>
                  <a:srgbClr val="0000FF"/>
                </a:solidFill>
              </a:rPr>
              <a:t>a</a:t>
            </a:r>
            <a:r>
              <a:rPr lang="en-US" sz="2400" dirty="0">
                <a:solidFill>
                  <a:srgbClr val="000000"/>
                </a:solidFill>
              </a:rPr>
              <a:t>|</a:t>
            </a:r>
            <a:r>
              <a:rPr lang="en-US" sz="2400" dirty="0">
                <a:solidFill>
                  <a:srgbClr val="0000FF"/>
                </a:solidFill>
              </a:rPr>
              <a:t> I think today is</a:t>
            </a:r>
            <a:r>
              <a:rPr lang="en-US" sz="2400" dirty="0">
                <a:solidFill>
                  <a:srgbClr val="000000"/>
                </a:solidFill>
              </a:rPr>
              <a:t>) ≈ </a:t>
            </a:r>
            <a:r>
              <a:rPr lang="en-US" sz="2400" dirty="0" err="1"/>
              <a:t>P(</a:t>
            </a:r>
            <a:r>
              <a:rPr lang="en-US" sz="2400" dirty="0" err="1">
                <a:solidFill>
                  <a:srgbClr val="0000FF"/>
                </a:solidFill>
              </a:rPr>
              <a:t>a</a:t>
            </a:r>
            <a:r>
              <a:rPr lang="en-US" sz="2400" dirty="0">
                <a:solidFill>
                  <a:srgbClr val="000000"/>
                </a:solidFill>
              </a:rPr>
              <a:t>|</a:t>
            </a:r>
            <a:r>
              <a:rPr lang="en-US" sz="2400" dirty="0">
                <a:solidFill>
                  <a:srgbClr val="0000FF"/>
                </a:solidFill>
              </a:rPr>
              <a:t> today is</a:t>
            </a:r>
            <a:r>
              <a:rPr lang="en-US" sz="2400" dirty="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8" name="Rectangle 7"/>
          <p:cNvSpPr/>
          <p:nvPr/>
        </p:nvSpPr>
        <p:spPr>
          <a:xfrm>
            <a:off x="1295400" y="4724400"/>
            <a:ext cx="54382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/>
              <a:t>P(</a:t>
            </a:r>
            <a:r>
              <a:rPr lang="en-US" sz="2400" dirty="0" err="1">
                <a:solidFill>
                  <a:srgbClr val="0000FF"/>
                </a:solidFill>
              </a:rPr>
              <a:t>good</a:t>
            </a:r>
            <a:r>
              <a:rPr lang="en-US" sz="2400" dirty="0">
                <a:solidFill>
                  <a:srgbClr val="000000"/>
                </a:solidFill>
              </a:rPr>
              <a:t>|</a:t>
            </a:r>
            <a:r>
              <a:rPr lang="en-US" sz="2400" dirty="0">
                <a:solidFill>
                  <a:srgbClr val="0000FF"/>
                </a:solidFill>
              </a:rPr>
              <a:t> I think today is a</a:t>
            </a:r>
            <a:r>
              <a:rPr lang="en-US" sz="2400" dirty="0">
                <a:solidFill>
                  <a:srgbClr val="000000"/>
                </a:solidFill>
              </a:rPr>
              <a:t>) ≈ </a:t>
            </a:r>
            <a:r>
              <a:rPr lang="en-US" sz="2400" dirty="0" err="1"/>
              <a:t>P(</a:t>
            </a:r>
            <a:r>
              <a:rPr lang="en-US" sz="2400" dirty="0" err="1">
                <a:solidFill>
                  <a:srgbClr val="0000FF"/>
                </a:solidFill>
              </a:rPr>
              <a:t>good</a:t>
            </a:r>
            <a:r>
              <a:rPr lang="en-US" sz="2400" dirty="0">
                <a:solidFill>
                  <a:srgbClr val="000000"/>
                </a:solidFill>
              </a:rPr>
              <a:t>|</a:t>
            </a:r>
            <a:r>
              <a:rPr lang="en-US" sz="2400" dirty="0">
                <a:solidFill>
                  <a:srgbClr val="0000FF"/>
                </a:solidFill>
              </a:rPr>
              <a:t> is a</a:t>
            </a:r>
            <a:r>
              <a:rPr lang="en-US" sz="2400" dirty="0">
                <a:solidFill>
                  <a:srgbClr val="000000"/>
                </a:solidFill>
              </a:rPr>
              <a:t>)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Estimating probabilities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8474" y="1981200"/>
            <a:ext cx="7556313" cy="1447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rgbClr val="FF0000"/>
                </a:solidFill>
              </a:rPr>
              <a:t>How do we find probabilities?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/>
              <a:t>Get real text, and start counting (MLE)!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828800" y="4114800"/>
            <a:ext cx="4989317" cy="995065"/>
            <a:chOff x="1411483" y="4038600"/>
            <a:chExt cx="4989317" cy="995065"/>
          </a:xfrm>
        </p:grpSpPr>
        <p:sp>
          <p:nvSpPr>
            <p:cNvPr id="5" name="Rectangle 4"/>
            <p:cNvSpPr/>
            <p:nvPr/>
          </p:nvSpPr>
          <p:spPr>
            <a:xfrm>
              <a:off x="1411483" y="4038600"/>
              <a:ext cx="4989317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err="1"/>
                <a:t>P(</a:t>
              </a:r>
              <a:r>
                <a:rPr lang="en-US" sz="2400" dirty="0" err="1">
                  <a:solidFill>
                    <a:srgbClr val="0000FF"/>
                  </a:solidFill>
                </a:rPr>
                <a:t>is</a:t>
              </a:r>
              <a:r>
                <a:rPr lang="en-US" sz="2400" dirty="0" err="1">
                  <a:solidFill>
                    <a:srgbClr val="000000"/>
                  </a:solidFill>
                </a:rPr>
                <a:t>|</a:t>
              </a:r>
              <a:r>
                <a:rPr lang="en-US" sz="2400" dirty="0" err="1">
                  <a:solidFill>
                    <a:srgbClr val="0000FF"/>
                  </a:solidFill>
                </a:rPr>
                <a:t>think</a:t>
              </a:r>
              <a:r>
                <a:rPr lang="en-US" sz="2400" dirty="0">
                  <a:solidFill>
                    <a:srgbClr val="0000FF"/>
                  </a:solidFill>
                </a:rPr>
                <a:t> today</a:t>
              </a:r>
              <a:r>
                <a:rPr lang="en-US" sz="2400" dirty="0">
                  <a:solidFill>
                    <a:srgbClr val="000000"/>
                  </a:solidFill>
                </a:rPr>
                <a:t>) = </a:t>
              </a:r>
              <a:r>
                <a:rPr lang="en-US" sz="2400" dirty="0" err="1">
                  <a:solidFill>
                    <a:srgbClr val="000000"/>
                  </a:solidFill>
                </a:rPr>
                <a:t>count(</a:t>
              </a:r>
              <a:r>
                <a:rPr lang="en-US" sz="2400" dirty="0" err="1">
                  <a:solidFill>
                    <a:srgbClr val="0000FF"/>
                  </a:solidFill>
                </a:rPr>
                <a:t>think</a:t>
              </a:r>
              <a:r>
                <a:rPr lang="en-US" sz="2400" dirty="0">
                  <a:solidFill>
                    <a:srgbClr val="0000FF"/>
                  </a:solidFill>
                </a:rPr>
                <a:t> today is</a:t>
              </a:r>
              <a:r>
                <a:rPr lang="en-US" sz="2400" dirty="0">
                  <a:solidFill>
                    <a:srgbClr val="000000"/>
                  </a:solidFill>
                </a:rPr>
                <a:t>)</a:t>
              </a:r>
              <a:endParaRPr lang="en-US" sz="2400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830543" y="4572000"/>
              <a:ext cx="2341657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err="1">
                  <a:solidFill>
                    <a:srgbClr val="000000"/>
                  </a:solidFill>
                </a:rPr>
                <a:t>count(</a:t>
              </a:r>
              <a:r>
                <a:rPr lang="en-US" sz="2400" dirty="0" err="1">
                  <a:solidFill>
                    <a:srgbClr val="0000FF"/>
                  </a:solidFill>
                </a:rPr>
                <a:t>think</a:t>
              </a:r>
              <a:r>
                <a:rPr lang="en-US" sz="2400" dirty="0">
                  <a:solidFill>
                    <a:srgbClr val="0000FF"/>
                  </a:solidFill>
                </a:rPr>
                <a:t> today</a:t>
              </a:r>
              <a:r>
                <a:rPr lang="en-US" sz="2400" dirty="0">
                  <a:solidFill>
                    <a:srgbClr val="000000"/>
                  </a:solidFill>
                </a:rPr>
                <a:t>)</a:t>
              </a:r>
              <a:endParaRPr lang="en-US" sz="2400" dirty="0"/>
            </a:p>
          </p:txBody>
        </p:sp>
        <p:cxnSp>
          <p:nvCxnSpPr>
            <p:cNvPr id="9" name="Straight Connector 8"/>
            <p:cNvCxnSpPr/>
            <p:nvPr/>
          </p:nvCxnSpPr>
          <p:spPr>
            <a:xfrm rot="10800000">
              <a:off x="3886200" y="4572000"/>
              <a:ext cx="2280777" cy="1588"/>
            </a:xfrm>
            <a:prstGeom prst="line">
              <a:avLst/>
            </a:prstGeom>
            <a:ln w="381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Rectangle 7"/>
          <p:cNvSpPr/>
          <p:nvPr/>
        </p:nvSpPr>
        <p:spPr>
          <a:xfrm>
            <a:off x="6358973" y="1981200"/>
            <a:ext cx="22023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/>
              <a:t>P(</a:t>
            </a:r>
            <a:r>
              <a:rPr lang="en-US" sz="2400" dirty="0" err="1">
                <a:solidFill>
                  <a:srgbClr val="0000FF"/>
                </a:solidFill>
              </a:rPr>
              <a:t>is</a:t>
            </a:r>
            <a:r>
              <a:rPr lang="en-US" sz="2400" dirty="0" err="1">
                <a:solidFill>
                  <a:srgbClr val="000000"/>
                </a:solidFill>
              </a:rPr>
              <a:t>|</a:t>
            </a:r>
            <a:r>
              <a:rPr lang="en-US" sz="2400" dirty="0" err="1">
                <a:solidFill>
                  <a:srgbClr val="0000FF"/>
                </a:solidFill>
              </a:rPr>
              <a:t>think</a:t>
            </a:r>
            <a:r>
              <a:rPr lang="en-US" sz="2400" dirty="0">
                <a:solidFill>
                  <a:srgbClr val="0000FF"/>
                </a:solidFill>
              </a:rPr>
              <a:t> today</a:t>
            </a:r>
            <a:r>
              <a:rPr lang="en-US" sz="2400" dirty="0">
                <a:solidFill>
                  <a:srgbClr val="000000"/>
                </a:solidFill>
              </a:rPr>
              <a:t>) </a:t>
            </a:r>
            <a:endParaRPr lang="en-U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5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Estimating from a corpus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1069848" y="3046410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066800" y="3275010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066800" y="3503610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069848" y="3732210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066800" y="3960810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066800" y="4189410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069848" y="4418010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066800" y="4646610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066800" y="4875210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069848" y="5103810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066800" y="5332410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066800" y="5561010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 rot="5400000">
            <a:off x="1240458" y="6041058"/>
            <a:ext cx="1292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…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841248" y="1676400"/>
            <a:ext cx="29687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Corpus of sentences</a:t>
            </a:r>
          </a:p>
          <a:p>
            <a:r>
              <a:rPr lang="en-US" sz="2000" dirty="0"/>
              <a:t>(e.g. </a:t>
            </a:r>
            <a:r>
              <a:rPr lang="en-US" sz="2000" dirty="0" err="1"/>
              <a:t>gigaword</a:t>
            </a:r>
            <a:r>
              <a:rPr lang="en-US" sz="2000" dirty="0"/>
              <a:t> corpus)</a:t>
            </a:r>
          </a:p>
        </p:txBody>
      </p:sp>
      <p:sp>
        <p:nvSpPr>
          <p:cNvPr id="22" name="Right Arrow 21"/>
          <p:cNvSpPr/>
          <p:nvPr/>
        </p:nvSpPr>
        <p:spPr>
          <a:xfrm>
            <a:off x="3886200" y="3581400"/>
            <a:ext cx="1295400" cy="114141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019800" y="3276600"/>
            <a:ext cx="1981200" cy="1752598"/>
          </a:xfrm>
          <a:prstGeom prst="rect">
            <a:avLst/>
          </a:prstGeom>
          <a:solidFill>
            <a:srgbClr val="FFFF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6324600" y="3429000"/>
            <a:ext cx="15240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n</a:t>
            </a:r>
            <a:r>
              <a:rPr lang="en-US" sz="2400" dirty="0"/>
              <a:t>-gram</a:t>
            </a:r>
          </a:p>
          <a:p>
            <a:r>
              <a:rPr lang="en-US" sz="2400" dirty="0"/>
              <a:t>language model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114800" y="4875210"/>
            <a:ext cx="2209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FF0000"/>
                </a:solidFill>
              </a:rPr>
              <a:t>?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Estimating from a corpus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9600" y="1828800"/>
            <a:ext cx="6781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 am a happy Pomona College student .</a:t>
            </a:r>
          </a:p>
        </p:txBody>
      </p:sp>
      <p:sp>
        <p:nvSpPr>
          <p:cNvPr id="8" name="Down Arrow 7"/>
          <p:cNvSpPr/>
          <p:nvPr/>
        </p:nvSpPr>
        <p:spPr>
          <a:xfrm>
            <a:off x="2819400" y="2590800"/>
            <a:ext cx="762000" cy="9144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343400" y="2819400"/>
            <a:ext cx="3886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count all of the trigrams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286000" y="3581400"/>
            <a:ext cx="34290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&lt;start&gt; &lt;start&gt; I</a:t>
            </a:r>
          </a:p>
          <a:p>
            <a:r>
              <a:rPr lang="en-US" sz="2000" dirty="0"/>
              <a:t>&lt;start&gt; I am</a:t>
            </a:r>
          </a:p>
          <a:p>
            <a:r>
              <a:rPr lang="en-US" sz="2000" dirty="0"/>
              <a:t>I am a</a:t>
            </a:r>
          </a:p>
          <a:p>
            <a:r>
              <a:rPr lang="en-US" sz="2000" dirty="0"/>
              <a:t>am a happy</a:t>
            </a:r>
          </a:p>
          <a:p>
            <a:r>
              <a:rPr lang="en-US" sz="2000" dirty="0"/>
              <a:t>a happy Pomona</a:t>
            </a:r>
          </a:p>
          <a:p>
            <a:r>
              <a:rPr lang="en-US" sz="2000" dirty="0"/>
              <a:t>happy Pomona College</a:t>
            </a:r>
          </a:p>
          <a:p>
            <a:r>
              <a:rPr lang="en-US" sz="2000" dirty="0"/>
              <a:t>Pomona College student</a:t>
            </a:r>
          </a:p>
          <a:p>
            <a:r>
              <a:rPr lang="en-US" sz="2000" dirty="0"/>
              <a:t>College student .</a:t>
            </a:r>
          </a:p>
          <a:p>
            <a:r>
              <a:rPr lang="en-US" sz="2000" dirty="0"/>
              <a:t>student . &lt;end&gt;</a:t>
            </a:r>
          </a:p>
          <a:p>
            <a:r>
              <a:rPr lang="en-US" sz="2000" dirty="0"/>
              <a:t>. &lt;end&gt; &lt;end&gt;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715000" y="4884003"/>
            <a:ext cx="2971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why do we need &lt;start&gt; and &lt;end&gt;?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Estimating from a corpus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9600" y="1828800"/>
            <a:ext cx="701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 am a happy Pomona College student .</a:t>
            </a:r>
          </a:p>
        </p:txBody>
      </p:sp>
      <p:sp>
        <p:nvSpPr>
          <p:cNvPr id="8" name="Down Arrow 7"/>
          <p:cNvSpPr/>
          <p:nvPr/>
        </p:nvSpPr>
        <p:spPr>
          <a:xfrm>
            <a:off x="2819400" y="2590800"/>
            <a:ext cx="762000" cy="9144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343400" y="2819400"/>
            <a:ext cx="3886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count all of the trigrams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286000" y="3581400"/>
            <a:ext cx="33528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&lt;start&gt; &lt;start&gt; I</a:t>
            </a:r>
          </a:p>
          <a:p>
            <a:r>
              <a:rPr lang="en-US" sz="2000" dirty="0"/>
              <a:t>&lt;start&gt; I am</a:t>
            </a:r>
          </a:p>
          <a:p>
            <a:r>
              <a:rPr lang="en-US" sz="2000" dirty="0"/>
              <a:t>I am a</a:t>
            </a:r>
          </a:p>
          <a:p>
            <a:r>
              <a:rPr lang="en-US" sz="2000" dirty="0"/>
              <a:t>am a happy</a:t>
            </a:r>
          </a:p>
          <a:p>
            <a:r>
              <a:rPr lang="en-US" sz="2000" dirty="0"/>
              <a:t>a happy Pomona</a:t>
            </a:r>
          </a:p>
          <a:p>
            <a:r>
              <a:rPr lang="en-US" sz="2000" dirty="0"/>
              <a:t>happy Pomona College</a:t>
            </a:r>
          </a:p>
          <a:p>
            <a:r>
              <a:rPr lang="en-US" sz="2000" dirty="0"/>
              <a:t>Pomona College student</a:t>
            </a:r>
          </a:p>
          <a:p>
            <a:r>
              <a:rPr lang="en-US" sz="2000" dirty="0"/>
              <a:t>College student .</a:t>
            </a:r>
          </a:p>
          <a:p>
            <a:r>
              <a:rPr lang="en-US" sz="2000" dirty="0"/>
              <a:t>student . &lt;end&gt;</a:t>
            </a:r>
          </a:p>
          <a:p>
            <a:r>
              <a:rPr lang="en-US" sz="2000" dirty="0"/>
              <a:t>. &lt;end&gt; &lt;end&gt;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715000" y="4884003"/>
            <a:ext cx="2971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Do we need to count anything else?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Estimating from a corpus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9600" y="1828800"/>
            <a:ext cx="72654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 am a happy Pomona College student .</a:t>
            </a:r>
          </a:p>
        </p:txBody>
      </p:sp>
      <p:sp>
        <p:nvSpPr>
          <p:cNvPr id="8" name="Down Arrow 7"/>
          <p:cNvSpPr/>
          <p:nvPr/>
        </p:nvSpPr>
        <p:spPr>
          <a:xfrm>
            <a:off x="2819400" y="2590800"/>
            <a:ext cx="762000" cy="9144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879848" y="2819400"/>
            <a:ext cx="3886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count all of the bigrams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514600" y="3581400"/>
            <a:ext cx="35052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&lt;start&gt; &lt;start&gt;</a:t>
            </a:r>
          </a:p>
          <a:p>
            <a:r>
              <a:rPr lang="en-US" sz="2000" dirty="0"/>
              <a:t>&lt;start&gt; I</a:t>
            </a:r>
          </a:p>
          <a:p>
            <a:r>
              <a:rPr lang="en-US" sz="2000" dirty="0"/>
              <a:t>I am</a:t>
            </a:r>
          </a:p>
          <a:p>
            <a:r>
              <a:rPr lang="en-US" sz="2000" dirty="0"/>
              <a:t>am a</a:t>
            </a:r>
          </a:p>
          <a:p>
            <a:r>
              <a:rPr lang="en-US" sz="2000" dirty="0"/>
              <a:t>a happy</a:t>
            </a:r>
          </a:p>
          <a:p>
            <a:r>
              <a:rPr lang="en-US" sz="2000" dirty="0"/>
              <a:t>happy Pomona</a:t>
            </a:r>
          </a:p>
          <a:p>
            <a:r>
              <a:rPr lang="en-US" sz="2000" dirty="0"/>
              <a:t>Pomona College</a:t>
            </a:r>
          </a:p>
          <a:p>
            <a:r>
              <a:rPr lang="en-US" sz="2000" dirty="0"/>
              <a:t>College student</a:t>
            </a:r>
          </a:p>
          <a:p>
            <a:r>
              <a:rPr lang="en-US" sz="2000" dirty="0"/>
              <a:t>student .</a:t>
            </a:r>
          </a:p>
          <a:p>
            <a:r>
              <a:rPr lang="en-US" sz="2000" dirty="0"/>
              <a:t>. &lt;end&gt;</a:t>
            </a:r>
          </a:p>
          <a:p>
            <a:endParaRPr lang="en-US" sz="2000" dirty="0"/>
          </a:p>
        </p:txBody>
      </p:sp>
      <p:sp>
        <p:nvSpPr>
          <p:cNvPr id="14" name="Rectangle 13"/>
          <p:cNvSpPr/>
          <p:nvPr/>
        </p:nvSpPr>
        <p:spPr>
          <a:xfrm>
            <a:off x="5284270" y="3810000"/>
            <a:ext cx="30215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/>
              <a:t>p(</a:t>
            </a:r>
            <a:r>
              <a:rPr lang="en-US" sz="2400" dirty="0" err="1">
                <a:solidFill>
                  <a:srgbClr val="0000FF"/>
                </a:solidFill>
              </a:rPr>
              <a:t>c</a:t>
            </a:r>
            <a:r>
              <a:rPr lang="en-US" sz="2400" dirty="0" err="1">
                <a:solidFill>
                  <a:srgbClr val="000000"/>
                </a:solidFill>
              </a:rPr>
              <a:t>|</a:t>
            </a:r>
            <a:r>
              <a:rPr lang="en-US" sz="2400" dirty="0" err="1">
                <a:solidFill>
                  <a:srgbClr val="0000FF"/>
                </a:solidFill>
              </a:rPr>
              <a:t>a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b</a:t>
            </a:r>
            <a:r>
              <a:rPr lang="en-US" sz="2400" dirty="0">
                <a:solidFill>
                  <a:srgbClr val="000000"/>
                </a:solidFill>
              </a:rPr>
              <a:t>) = </a:t>
            </a:r>
            <a:r>
              <a:rPr lang="en-US" sz="2400" dirty="0" err="1">
                <a:solidFill>
                  <a:srgbClr val="000000"/>
                </a:solidFill>
              </a:rPr>
              <a:t>count(</a:t>
            </a:r>
            <a:r>
              <a:rPr lang="en-US" sz="2400" dirty="0" err="1">
                <a:solidFill>
                  <a:srgbClr val="0000FF"/>
                </a:solidFill>
              </a:rPr>
              <a:t>a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b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c</a:t>
            </a:r>
            <a:r>
              <a:rPr lang="en-US" sz="2400" dirty="0">
                <a:solidFill>
                  <a:srgbClr val="000000"/>
                </a:solidFill>
              </a:rPr>
              <a:t>)</a:t>
            </a:r>
            <a:endParaRPr lang="en-US" sz="2400" dirty="0"/>
          </a:p>
        </p:txBody>
      </p:sp>
      <p:sp>
        <p:nvSpPr>
          <p:cNvPr id="15" name="Rectangle 14"/>
          <p:cNvSpPr/>
          <p:nvPr/>
        </p:nvSpPr>
        <p:spPr>
          <a:xfrm>
            <a:off x="6756345" y="4343400"/>
            <a:ext cx="11187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>
                <a:solidFill>
                  <a:srgbClr val="000000"/>
                </a:solidFill>
              </a:rPr>
              <a:t>count(</a:t>
            </a:r>
            <a:r>
              <a:rPr lang="en-US" sz="2400" dirty="0" err="1">
                <a:solidFill>
                  <a:srgbClr val="0000FF"/>
                </a:solidFill>
              </a:rPr>
              <a:t>a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b</a:t>
            </a:r>
            <a:r>
              <a:rPr lang="en-US" sz="2400" dirty="0">
                <a:solidFill>
                  <a:srgbClr val="000000"/>
                </a:solidFill>
              </a:rPr>
              <a:t>)</a:t>
            </a:r>
            <a:endParaRPr lang="en-US" sz="2400" dirty="0"/>
          </a:p>
        </p:txBody>
      </p:sp>
      <p:cxnSp>
        <p:nvCxnSpPr>
          <p:cNvPr id="16" name="Straight Connector 15"/>
          <p:cNvCxnSpPr/>
          <p:nvPr/>
        </p:nvCxnSpPr>
        <p:spPr>
          <a:xfrm rot="10800000">
            <a:off x="6732070" y="4343400"/>
            <a:ext cx="1557800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Estimating from a corpus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1. Go through all sentences and count trigrams and bigrams</a:t>
            </a:r>
          </a:p>
          <a:p>
            <a:pPr lvl="1"/>
            <a:r>
              <a:rPr lang="en-US" dirty="0"/>
              <a:t>usually you store these in some kind of data structure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/>
              <a:t>2. Now, go through all of the trigrams and use the count and the bigram count to calculate MLE probabilities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do we need to worry about divide by zero?</a:t>
            </a:r>
            <a:r>
              <a:rPr lang="en-US" dirty="0"/>
              <a:t>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9FBC732-788D-904B-AB9A-830962529C77}"/>
              </a:ext>
            </a:extLst>
          </p:cNvPr>
          <p:cNvSpPr/>
          <p:nvPr/>
        </p:nvSpPr>
        <p:spPr>
          <a:xfrm>
            <a:off x="2743200" y="5649575"/>
            <a:ext cx="30215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/>
              <a:t>p(</a:t>
            </a:r>
            <a:r>
              <a:rPr lang="en-US" sz="2400" dirty="0" err="1">
                <a:solidFill>
                  <a:srgbClr val="0000FF"/>
                </a:solidFill>
              </a:rPr>
              <a:t>c</a:t>
            </a:r>
            <a:r>
              <a:rPr lang="en-US" sz="2400" dirty="0" err="1">
                <a:solidFill>
                  <a:srgbClr val="000000"/>
                </a:solidFill>
              </a:rPr>
              <a:t>|</a:t>
            </a:r>
            <a:r>
              <a:rPr lang="en-US" sz="2400" dirty="0" err="1">
                <a:solidFill>
                  <a:srgbClr val="0000FF"/>
                </a:solidFill>
              </a:rPr>
              <a:t>a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b</a:t>
            </a:r>
            <a:r>
              <a:rPr lang="en-US" sz="2400" dirty="0">
                <a:solidFill>
                  <a:srgbClr val="000000"/>
                </a:solidFill>
              </a:rPr>
              <a:t>) = </a:t>
            </a:r>
            <a:r>
              <a:rPr lang="en-US" sz="2400" dirty="0" err="1">
                <a:solidFill>
                  <a:srgbClr val="000000"/>
                </a:solidFill>
              </a:rPr>
              <a:t>count(</a:t>
            </a:r>
            <a:r>
              <a:rPr lang="en-US" sz="2400" dirty="0" err="1">
                <a:solidFill>
                  <a:srgbClr val="0000FF"/>
                </a:solidFill>
              </a:rPr>
              <a:t>a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b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c</a:t>
            </a:r>
            <a:r>
              <a:rPr lang="en-US" sz="2400" dirty="0">
                <a:solidFill>
                  <a:srgbClr val="000000"/>
                </a:solidFill>
              </a:rPr>
              <a:t>)</a:t>
            </a:r>
            <a:endParaRPr lang="en-US" sz="24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09D2A25-8A70-1A41-96A6-04D9E0B6279D}"/>
              </a:ext>
            </a:extLst>
          </p:cNvPr>
          <p:cNvSpPr/>
          <p:nvPr/>
        </p:nvSpPr>
        <p:spPr>
          <a:xfrm>
            <a:off x="4215275" y="6182975"/>
            <a:ext cx="11187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>
                <a:solidFill>
                  <a:srgbClr val="000000"/>
                </a:solidFill>
              </a:rPr>
              <a:t>count(</a:t>
            </a:r>
            <a:r>
              <a:rPr lang="en-US" sz="2400" dirty="0" err="1">
                <a:solidFill>
                  <a:srgbClr val="0000FF"/>
                </a:solidFill>
              </a:rPr>
              <a:t>a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b</a:t>
            </a:r>
            <a:r>
              <a:rPr lang="en-US" sz="2400" dirty="0">
                <a:solidFill>
                  <a:srgbClr val="000000"/>
                </a:solidFill>
              </a:rPr>
              <a:t>)</a:t>
            </a:r>
            <a:endParaRPr lang="en-US" sz="2400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1F14413-ADA0-7149-ADE7-92BD333EC659}"/>
              </a:ext>
            </a:extLst>
          </p:cNvPr>
          <p:cNvCxnSpPr/>
          <p:nvPr/>
        </p:nvCxnSpPr>
        <p:spPr>
          <a:xfrm rot="10800000">
            <a:off x="4191000" y="6182975"/>
            <a:ext cx="1557800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Applying a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685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Given a new sentence, we can apply the model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47800" y="2590800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p( </a:t>
            </a:r>
            <a:r>
              <a:rPr lang="en-US" sz="2400" dirty="0">
                <a:solidFill>
                  <a:srgbClr val="0000FF"/>
                </a:solidFill>
              </a:rPr>
              <a:t>Pomona College students are the best . </a:t>
            </a:r>
            <a:r>
              <a:rPr lang="en-US" sz="2400" dirty="0"/>
              <a:t>) = ?</a:t>
            </a:r>
          </a:p>
        </p:txBody>
      </p:sp>
      <p:sp>
        <p:nvSpPr>
          <p:cNvPr id="7" name="Down Arrow 6"/>
          <p:cNvSpPr/>
          <p:nvPr/>
        </p:nvSpPr>
        <p:spPr>
          <a:xfrm>
            <a:off x="3657600" y="3276600"/>
            <a:ext cx="609600" cy="7620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447800" y="4191000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p(Pomona | &lt;start&gt; &lt;start&gt; ) *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47800" y="4659868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p( College| &lt;start&gt; Pomona ) *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447800" y="5117068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p( students | Pomona College ) *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447800" y="6336268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p</a:t>
            </a:r>
            <a:r>
              <a:rPr lang="en-US" dirty="0"/>
              <a:t>( &lt;end&gt;| . &lt;end&gt;) *</a:t>
            </a:r>
          </a:p>
        </p:txBody>
      </p:sp>
      <p:sp>
        <p:nvSpPr>
          <p:cNvPr id="12" name="TextBox 11"/>
          <p:cNvSpPr txBox="1"/>
          <p:nvPr/>
        </p:nvSpPr>
        <p:spPr>
          <a:xfrm rot="5400000">
            <a:off x="2235488" y="5689312"/>
            <a:ext cx="8382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…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Generating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524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We can also use a trained model to generate a random sentence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Ideas?</a:t>
            </a:r>
          </a:p>
        </p:txBody>
      </p:sp>
      <p:grpSp>
        <p:nvGrpSpPr>
          <p:cNvPr id="5" name="Group 15"/>
          <p:cNvGrpSpPr/>
          <p:nvPr/>
        </p:nvGrpSpPr>
        <p:grpSpPr>
          <a:xfrm>
            <a:off x="0" y="4415135"/>
            <a:ext cx="3429000" cy="461665"/>
            <a:chOff x="0" y="4415135"/>
            <a:chExt cx="3429000" cy="461665"/>
          </a:xfrm>
        </p:grpSpPr>
        <p:sp>
          <p:nvSpPr>
            <p:cNvPr id="4" name="TextBox 3"/>
            <p:cNvSpPr txBox="1"/>
            <p:nvPr/>
          </p:nvSpPr>
          <p:spPr>
            <a:xfrm>
              <a:off x="0" y="4415135"/>
              <a:ext cx="2514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&lt;start&gt; &lt;start&gt;</a:t>
              </a:r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2209800" y="4800600"/>
              <a:ext cx="1219200" cy="1588"/>
            </a:xfrm>
            <a:prstGeom prst="line">
              <a:avLst/>
            </a:pr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6"/>
          <p:cNvGrpSpPr/>
          <p:nvPr/>
        </p:nvGrpSpPr>
        <p:grpSpPr>
          <a:xfrm>
            <a:off x="4191000" y="3505200"/>
            <a:ext cx="6172200" cy="3352800"/>
            <a:chOff x="4191000" y="3505200"/>
            <a:chExt cx="6172200" cy="3352800"/>
          </a:xfrm>
        </p:grpSpPr>
        <p:sp>
          <p:nvSpPr>
            <p:cNvPr id="7" name="TextBox 6"/>
            <p:cNvSpPr txBox="1"/>
            <p:nvPr/>
          </p:nvSpPr>
          <p:spPr>
            <a:xfrm>
              <a:off x="5867400" y="3581400"/>
              <a:ext cx="449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p</a:t>
              </a:r>
              <a:r>
                <a:rPr lang="en-US" dirty="0"/>
                <a:t>( A | &lt;start&gt; &lt;start&gt; )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867400" y="4050268"/>
              <a:ext cx="449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p</a:t>
              </a:r>
              <a:r>
                <a:rPr lang="en-US" dirty="0"/>
                <a:t>( Apples | &lt;start&gt; &lt;start&gt; )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867400" y="4507468"/>
              <a:ext cx="449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p</a:t>
              </a:r>
              <a:r>
                <a:rPr lang="en-US" dirty="0"/>
                <a:t>( I | &lt;start&gt; &lt;start&gt; )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867400" y="5029200"/>
              <a:ext cx="449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p</a:t>
              </a:r>
              <a:r>
                <a:rPr lang="en-US" dirty="0"/>
                <a:t>( The| &lt;start&gt; &lt;start&gt; )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867400" y="6260068"/>
              <a:ext cx="449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p</a:t>
              </a:r>
              <a:r>
                <a:rPr lang="en-US" dirty="0"/>
                <a:t>( Zebras| &lt;start&gt; &lt;start&gt; )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 rot="5400000">
              <a:off x="6435334" y="5912114"/>
              <a:ext cx="136855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…</a:t>
              </a:r>
            </a:p>
          </p:txBody>
        </p:sp>
        <p:sp>
          <p:nvSpPr>
            <p:cNvPr id="13" name="Left Brace 12"/>
            <p:cNvSpPr/>
            <p:nvPr/>
          </p:nvSpPr>
          <p:spPr>
            <a:xfrm>
              <a:off x="5410200" y="3581400"/>
              <a:ext cx="457200" cy="3048000"/>
            </a:xfrm>
            <a:prstGeom prst="leftBrace">
              <a:avLst/>
            </a:prstGeom>
            <a:ln>
              <a:solidFill>
                <a:srgbClr val="00009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191000" y="3505200"/>
              <a:ext cx="1219200" cy="17543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We have a distribution over all possible starting words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191000" y="5798403"/>
              <a:ext cx="12192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Draw one from this distribution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Generating examples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" y="1828800"/>
            <a:ext cx="426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&lt;start&gt; &lt;start&gt; Zebras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3505200" y="2212677"/>
            <a:ext cx="1219200" cy="1588"/>
          </a:xfrm>
          <a:prstGeom prst="line">
            <a:avLst/>
          </a:pr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743200" y="3276600"/>
            <a:ext cx="449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p</a:t>
            </a:r>
            <a:r>
              <a:rPr lang="en-US" dirty="0"/>
              <a:t>( are | &lt;start&gt; Zebras)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743200" y="3745468"/>
            <a:ext cx="449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p</a:t>
            </a:r>
            <a:r>
              <a:rPr lang="en-US" dirty="0"/>
              <a:t>( eat | &lt;start&gt; Zebras 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743200" y="4202668"/>
            <a:ext cx="449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p</a:t>
            </a:r>
            <a:r>
              <a:rPr lang="en-US" dirty="0"/>
              <a:t>( think | &lt;start&gt; Zebras 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743200" y="4724400"/>
            <a:ext cx="449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p</a:t>
            </a:r>
            <a:r>
              <a:rPr lang="en-US" dirty="0"/>
              <a:t>( and| &lt;start&gt; Zebras 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743200" y="5955268"/>
            <a:ext cx="449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p</a:t>
            </a:r>
            <a:r>
              <a:rPr lang="en-US" dirty="0"/>
              <a:t>( mostly| &lt;start&gt; Zebras )</a:t>
            </a:r>
          </a:p>
        </p:txBody>
      </p:sp>
      <p:sp>
        <p:nvSpPr>
          <p:cNvPr id="12" name="TextBox 11"/>
          <p:cNvSpPr txBox="1"/>
          <p:nvPr/>
        </p:nvSpPr>
        <p:spPr>
          <a:xfrm rot="5400000">
            <a:off x="3234934" y="5528066"/>
            <a:ext cx="13685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…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62000" y="2477869"/>
            <a:ext cx="2282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0000FF"/>
                </a:solidFill>
              </a:rPr>
              <a:t>repeat!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145FE-CE67-6861-FA48-A9D0232AA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 0: 343rd word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C8E48B-61DA-A3EC-2ECB-17A44E2A3608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this	8</a:t>
            </a:r>
          </a:p>
          <a:p>
            <a:pPr marL="0" indent="0">
              <a:buNone/>
            </a:pPr>
            <a:r>
              <a:rPr lang="en-US" dirty="0"/>
              <a:t>except	4</a:t>
            </a:r>
          </a:p>
          <a:p>
            <a:pPr marL="0" indent="0">
              <a:buNone/>
            </a:pPr>
            <a:r>
              <a:rPr lang="en-US" dirty="0"/>
              <a:t>let	2</a:t>
            </a:r>
          </a:p>
          <a:p>
            <a:pPr marL="0" indent="0">
              <a:buNone/>
            </a:pPr>
            <a:r>
              <a:rPr lang="en-US" dirty="0"/>
              <a:t>very	2</a:t>
            </a:r>
          </a:p>
          <a:p>
            <a:pPr marL="0" indent="0">
              <a:buNone/>
            </a:pPr>
            <a:r>
              <a:rPr lang="en-US" dirty="0"/>
              <a:t>and</a:t>
            </a:r>
          </a:p>
          <a:p>
            <a:pPr marL="0" indent="0">
              <a:buNone/>
            </a:pPr>
            <a:r>
              <a:rPr lang="en-US" dirty="0"/>
              <a:t>collaboration</a:t>
            </a:r>
          </a:p>
          <a:p>
            <a:pPr marL="0" indent="0">
              <a:buNone/>
            </a:pPr>
            <a:r>
              <a:rPr lang="en-US" dirty="0"/>
              <a:t>honesty</a:t>
            </a:r>
          </a:p>
          <a:p>
            <a:pPr marL="0" indent="0">
              <a:buNone/>
            </a:pPr>
            <a:r>
              <a:rPr lang="en-US" dirty="0"/>
              <a:t>however</a:t>
            </a:r>
          </a:p>
          <a:p>
            <a:pPr marL="0" indent="0">
              <a:buNone/>
            </a:pPr>
            <a:r>
              <a:rPr lang="en-US" dirty="0"/>
              <a:t>in </a:t>
            </a:r>
          </a:p>
          <a:p>
            <a:pPr marL="0" indent="0">
              <a:buNone/>
            </a:pPr>
            <a:r>
              <a:rPr lang="en-US" dirty="0"/>
              <a:t>know</a:t>
            </a:r>
          </a:p>
          <a:p>
            <a:pPr marL="0" indent="0">
              <a:buNone/>
            </a:pPr>
            <a:r>
              <a:rPr lang="en-US" dirty="0"/>
              <a:t>me</a:t>
            </a:r>
          </a:p>
          <a:p>
            <a:pPr marL="0" indent="0">
              <a:buNone/>
            </a:pPr>
            <a:r>
              <a:rPr lang="en-US" dirty="0"/>
              <a:t>not</a:t>
            </a:r>
          </a:p>
          <a:p>
            <a:pPr marL="0" indent="0">
              <a:buNone/>
            </a:pPr>
            <a:r>
              <a:rPr lang="en-US" dirty="0"/>
              <a:t>under</a:t>
            </a:r>
          </a:p>
        </p:txBody>
      </p:sp>
    </p:spTree>
    <p:extLst>
      <p:ext uri="{BB962C8B-B14F-4D97-AF65-F5344CB8AC3E}">
        <p14:creationId xmlns:p14="http://schemas.microsoft.com/office/powerpoint/2010/main" val="308507243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Generation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6096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Unigram</a:t>
            </a:r>
          </a:p>
        </p:txBody>
      </p:sp>
      <p:sp>
        <p:nvSpPr>
          <p:cNvPr id="4" name="Rectangle 3"/>
          <p:cNvSpPr/>
          <p:nvPr/>
        </p:nvSpPr>
        <p:spPr>
          <a:xfrm>
            <a:off x="914400" y="2514600"/>
            <a:ext cx="73914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are were that </a:t>
            </a:r>
            <a:r>
              <a:rPr lang="en-US" dirty="0" err="1"/>
              <a:t>ères</a:t>
            </a:r>
            <a:r>
              <a:rPr lang="en-US" dirty="0"/>
              <a:t> mammal naturally built describes jazz territory </a:t>
            </a:r>
            <a:r>
              <a:rPr lang="en-US" dirty="0" err="1"/>
              <a:t>heteromyids</a:t>
            </a:r>
            <a:r>
              <a:rPr lang="en-US" dirty="0"/>
              <a:t> film tenor prime live founding must on was feet negro legal gate in on beside . provincial san ; </a:t>
            </a:r>
            <a:r>
              <a:rPr lang="en-US" dirty="0" err="1"/>
              <a:t>stephenson</a:t>
            </a:r>
            <a:r>
              <a:rPr lang="en-US" dirty="0"/>
              <a:t> simply spaces stretched performance double-entry grove replacing station across to </a:t>
            </a:r>
            <a:r>
              <a:rPr lang="en-US" dirty="0" err="1"/>
              <a:t>burma</a:t>
            </a:r>
            <a:r>
              <a:rPr lang="en-US" dirty="0"/>
              <a:t> . repairing </a:t>
            </a:r>
            <a:r>
              <a:rPr lang="en-US" dirty="0" err="1"/>
              <a:t>ères</a:t>
            </a:r>
            <a:r>
              <a:rPr lang="en-US" dirty="0"/>
              <a:t> capital about double reached omnibus el time believed what hotels parameter jurisprudence words syndrome to </a:t>
            </a:r>
            <a:r>
              <a:rPr lang="en-US" dirty="0" err="1"/>
              <a:t>ères</a:t>
            </a:r>
            <a:r>
              <a:rPr lang="en-US" dirty="0"/>
              <a:t> profanity is administrators </a:t>
            </a:r>
            <a:r>
              <a:rPr lang="en-US" dirty="0" err="1"/>
              <a:t>ères</a:t>
            </a:r>
            <a:r>
              <a:rPr lang="en-US" dirty="0"/>
              <a:t> offices </a:t>
            </a:r>
            <a:r>
              <a:rPr lang="en-US" dirty="0" err="1"/>
              <a:t>hilarius</a:t>
            </a:r>
            <a:r>
              <a:rPr lang="en-US" dirty="0"/>
              <a:t> institutionalized remains writer royalty </a:t>
            </a:r>
            <a:r>
              <a:rPr lang="en-US" dirty="0" err="1"/>
              <a:t>dennis</a:t>
            </a:r>
            <a:r>
              <a:rPr lang="en-US" dirty="0"/>
              <a:t> , </a:t>
            </a:r>
            <a:r>
              <a:rPr lang="en-US" dirty="0" err="1"/>
              <a:t>ères</a:t>
            </a:r>
            <a:r>
              <a:rPr lang="en-US" dirty="0"/>
              <a:t> </a:t>
            </a:r>
            <a:r>
              <a:rPr lang="en-US" dirty="0" err="1"/>
              <a:t>tyson</a:t>
            </a:r>
            <a:r>
              <a:rPr lang="en-US" dirty="0"/>
              <a:t> , and objective , instructions seem timekeeper has </a:t>
            </a:r>
            <a:r>
              <a:rPr lang="en-US" dirty="0" err="1"/>
              <a:t>ères</a:t>
            </a:r>
            <a:r>
              <a:rPr lang="en-US" dirty="0"/>
              <a:t> valley </a:t>
            </a:r>
            <a:r>
              <a:rPr lang="en-US" dirty="0" err="1"/>
              <a:t>ères</a:t>
            </a:r>
            <a:r>
              <a:rPr lang="en-US" dirty="0"/>
              <a:t> " magnitudes for love on </a:t>
            </a:r>
            <a:r>
              <a:rPr lang="en-US" dirty="0" err="1"/>
              <a:t>ères</a:t>
            </a:r>
            <a:r>
              <a:rPr lang="en-US" dirty="0"/>
              <a:t> from </a:t>
            </a:r>
            <a:r>
              <a:rPr lang="en-US" dirty="0" err="1"/>
              <a:t>allakaket</a:t>
            </a:r>
            <a:r>
              <a:rPr lang="en-US" dirty="0"/>
              <a:t> , , </a:t>
            </a:r>
            <a:r>
              <a:rPr lang="en-US" dirty="0" err="1"/>
              <a:t>ana</a:t>
            </a:r>
            <a:r>
              <a:rPr lang="en-US" dirty="0"/>
              <a:t> central enlightened . to , </a:t>
            </a:r>
            <a:r>
              <a:rPr lang="en-US" dirty="0" err="1"/>
              <a:t>ères</a:t>
            </a:r>
            <a:r>
              <a:rPr lang="en-US" dirty="0"/>
              <a:t> is belongs fame they the corrected , . on in pressure %NUMBER% her flavored </a:t>
            </a:r>
            <a:r>
              <a:rPr lang="en-US" dirty="0" err="1"/>
              <a:t>ères</a:t>
            </a:r>
            <a:r>
              <a:rPr lang="en-US" dirty="0"/>
              <a:t> derogatory is won </a:t>
            </a:r>
            <a:r>
              <a:rPr lang="en-US" dirty="0" err="1"/>
              <a:t>metcard</a:t>
            </a:r>
            <a:r>
              <a:rPr lang="en-US" dirty="0"/>
              <a:t> indirectly of crop duty learn northbound </a:t>
            </a:r>
            <a:r>
              <a:rPr lang="en-US" dirty="0" err="1"/>
              <a:t>ères</a:t>
            </a:r>
            <a:r>
              <a:rPr lang="en-US" dirty="0"/>
              <a:t> </a:t>
            </a:r>
            <a:r>
              <a:rPr lang="en-US" dirty="0" err="1"/>
              <a:t>ères</a:t>
            </a:r>
            <a:r>
              <a:rPr lang="en-US" dirty="0"/>
              <a:t> dancing similarity </a:t>
            </a:r>
            <a:r>
              <a:rPr lang="en-US" dirty="0" err="1"/>
              <a:t>ères</a:t>
            </a:r>
            <a:r>
              <a:rPr lang="en-US" dirty="0"/>
              <a:t> named </a:t>
            </a:r>
            <a:r>
              <a:rPr lang="en-US" dirty="0" err="1"/>
              <a:t>ères</a:t>
            </a:r>
            <a:r>
              <a:rPr lang="en-US" dirty="0"/>
              <a:t> </a:t>
            </a:r>
            <a:r>
              <a:rPr lang="en-US" dirty="0" err="1"/>
              <a:t>berkeley</a:t>
            </a:r>
            <a:r>
              <a:rPr lang="en-US" dirty="0"/>
              <a:t> . . off-scale overtime . each </a:t>
            </a:r>
            <a:r>
              <a:rPr lang="en-US" dirty="0" err="1"/>
              <a:t>mansfield</a:t>
            </a:r>
            <a:r>
              <a:rPr lang="en-US" dirty="0"/>
              <a:t> stripes </a:t>
            </a:r>
            <a:r>
              <a:rPr lang="en-US" dirty="0" err="1"/>
              <a:t>dānu</a:t>
            </a:r>
            <a:r>
              <a:rPr lang="en-US" dirty="0"/>
              <a:t> traffic </a:t>
            </a:r>
            <a:r>
              <a:rPr lang="en-US" dirty="0" err="1"/>
              <a:t>ossetic</a:t>
            </a:r>
            <a:r>
              <a:rPr lang="en-US" dirty="0"/>
              <a:t> and at alpha popularity town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Generation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Bigrams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2926140"/>
            <a:ext cx="830884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the </a:t>
            </a:r>
            <a:r>
              <a:rPr lang="en-US" sz="2400" dirty="0" err="1"/>
              <a:t>wikipedia</a:t>
            </a:r>
            <a:r>
              <a:rPr lang="en-US" sz="2400" dirty="0"/>
              <a:t> county , </a:t>
            </a:r>
            <a:r>
              <a:rPr lang="en-US" sz="2400" dirty="0" err="1"/>
              <a:t>mexico</a:t>
            </a:r>
            <a:r>
              <a:rPr lang="en-US" sz="2400" dirty="0"/>
              <a:t> .</a:t>
            </a:r>
          </a:p>
          <a:p>
            <a:endParaRPr lang="en-US" sz="2400" dirty="0"/>
          </a:p>
          <a:p>
            <a:r>
              <a:rPr lang="en-US" sz="2400" dirty="0" err="1"/>
              <a:t>maurice</a:t>
            </a:r>
            <a:r>
              <a:rPr lang="en-US" sz="2400" dirty="0"/>
              <a:t> ravel . it is require that is </a:t>
            </a:r>
            <a:r>
              <a:rPr lang="en-US" sz="2400" dirty="0" err="1"/>
              <a:t>sparta</a:t>
            </a:r>
            <a:r>
              <a:rPr lang="en-US" sz="2400" dirty="0"/>
              <a:t> , where functions . most widely admired .</a:t>
            </a:r>
          </a:p>
          <a:p>
            <a:endParaRPr lang="en-US" sz="2400" dirty="0"/>
          </a:p>
          <a:p>
            <a:r>
              <a:rPr lang="en-US" sz="2400" dirty="0"/>
              <a:t>halogens </a:t>
            </a:r>
            <a:r>
              <a:rPr lang="en-US" sz="2400" dirty="0" err="1"/>
              <a:t>chamiali</a:t>
            </a:r>
            <a:r>
              <a:rPr lang="en-US" sz="2400" dirty="0"/>
              <a:t> cast </a:t>
            </a:r>
            <a:r>
              <a:rPr lang="en-US" sz="2400" dirty="0" err="1"/>
              <a:t>jason</a:t>
            </a:r>
            <a:r>
              <a:rPr lang="en-US" sz="2400" dirty="0"/>
              <a:t> against test site 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Generation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6096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Trigrams</a:t>
            </a:r>
          </a:p>
        </p:txBody>
      </p:sp>
      <p:sp>
        <p:nvSpPr>
          <p:cNvPr id="4" name="Rectangle 3"/>
          <p:cNvSpPr/>
          <p:nvPr/>
        </p:nvSpPr>
        <p:spPr>
          <a:xfrm>
            <a:off x="612648" y="2690336"/>
            <a:ext cx="7921752" cy="1754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is widespread in north </a:t>
            </a:r>
            <a:r>
              <a:rPr lang="en-US" dirty="0" err="1"/>
              <a:t>africa</a:t>
            </a:r>
            <a:r>
              <a:rPr lang="en-US" dirty="0"/>
              <a:t> in </a:t>
            </a:r>
            <a:r>
              <a:rPr lang="en-US" dirty="0" err="1"/>
              <a:t>june</a:t>
            </a:r>
            <a:r>
              <a:rPr lang="en-US" dirty="0"/>
              <a:t> %NUMBER% %NUMBER% units were built by with .</a:t>
            </a:r>
          </a:p>
          <a:p>
            <a:endParaRPr lang="en-US" dirty="0"/>
          </a:p>
          <a:p>
            <a:r>
              <a:rPr lang="en-US" dirty="0" err="1"/>
              <a:t>jewish</a:t>
            </a:r>
            <a:r>
              <a:rPr lang="en-US" dirty="0"/>
              <a:t> video spiritual are considered </a:t>
            </a:r>
            <a:r>
              <a:rPr lang="en-US" dirty="0" err="1"/>
              <a:t>ircd</a:t>
            </a:r>
            <a:r>
              <a:rPr lang="en-US" dirty="0"/>
              <a:t> , this season was an </a:t>
            </a:r>
            <a:r>
              <a:rPr lang="en-US" dirty="0" err="1"/>
              <a:t>extratropical</a:t>
            </a:r>
            <a:r>
              <a:rPr lang="en-US" dirty="0"/>
              <a:t> cyclone .</a:t>
            </a:r>
          </a:p>
          <a:p>
            <a:endParaRPr lang="en-US" dirty="0"/>
          </a:p>
          <a:p>
            <a:r>
              <a:rPr lang="en-US" dirty="0"/>
              <a:t>the </a:t>
            </a:r>
            <a:r>
              <a:rPr lang="en-US" dirty="0" err="1"/>
              <a:t>british</a:t>
            </a:r>
            <a:r>
              <a:rPr lang="en-US" dirty="0"/>
              <a:t> railways ' </a:t>
            </a:r>
            <a:r>
              <a:rPr lang="en-US" dirty="0" err="1"/>
              <a:t>s</a:t>
            </a:r>
            <a:r>
              <a:rPr lang="en-US" dirty="0"/>
              <a:t> strong and a spot 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We can train a language model on some data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How can we tell how well we’re doing?</a:t>
            </a:r>
          </a:p>
          <a:p>
            <a:pPr lvl="1"/>
            <a:r>
              <a:rPr lang="en-US" dirty="0"/>
              <a:t>for example</a:t>
            </a:r>
          </a:p>
          <a:p>
            <a:pPr lvl="2"/>
            <a:r>
              <a:rPr lang="en-US" dirty="0"/>
              <a:t>bigrams vs. trigrams</a:t>
            </a:r>
          </a:p>
          <a:p>
            <a:pPr lvl="2"/>
            <a:r>
              <a:rPr lang="en-US" dirty="0"/>
              <a:t>100K sentence corpus vs. 100M</a:t>
            </a:r>
          </a:p>
          <a:p>
            <a:pPr lvl="2"/>
            <a:r>
              <a:rPr lang="en-US" dirty="0"/>
              <a:t>…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724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A very good option: </a:t>
            </a:r>
            <a:r>
              <a:rPr lang="en-US" sz="2400" dirty="0">
                <a:solidFill>
                  <a:srgbClr val="FF6600"/>
                </a:solidFill>
              </a:rPr>
              <a:t>extrinsic</a:t>
            </a:r>
            <a:r>
              <a:rPr lang="en-US" sz="2400" dirty="0"/>
              <a:t> evaluation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/>
              <a:t>If you’re going to be using it for machine translation</a:t>
            </a:r>
          </a:p>
          <a:p>
            <a:pPr lvl="1"/>
            <a:r>
              <a:rPr lang="en-US" sz="2000" dirty="0"/>
              <a:t>build a system with each language model</a:t>
            </a:r>
          </a:p>
          <a:p>
            <a:pPr lvl="1"/>
            <a:r>
              <a:rPr lang="en-US" sz="2000" dirty="0"/>
              <a:t>compare the two based on their approach for machine translation</a:t>
            </a:r>
          </a:p>
          <a:p>
            <a:pPr lvl="1"/>
            <a:endParaRPr lang="en-US" sz="2000" dirty="0"/>
          </a:p>
          <a:p>
            <a:pPr marL="0" indent="0">
              <a:buNone/>
            </a:pPr>
            <a:r>
              <a:rPr lang="en-US" sz="2400" dirty="0"/>
              <a:t>Sometimes we don’t know the application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Can be time consuming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Granularity of results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685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Common NLP/machine learning/AI approach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2000" y="4204395"/>
            <a:ext cx="2206752" cy="523220"/>
          </a:xfrm>
          <a:prstGeom prst="rect">
            <a:avLst/>
          </a:prstGeom>
          <a:noFill/>
          <a:ln>
            <a:solidFill>
              <a:srgbClr val="8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All sentences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2968752" y="3747195"/>
            <a:ext cx="1600200" cy="533400"/>
          </a:xfrm>
          <a:prstGeom prst="straightConnector1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>
            <a:endCxn id="8" idx="1"/>
          </p:cNvCxnSpPr>
          <p:nvPr/>
        </p:nvCxnSpPr>
        <p:spPr>
          <a:xfrm>
            <a:off x="2968752" y="4737795"/>
            <a:ext cx="1600200" cy="437347"/>
          </a:xfrm>
          <a:prstGeom prst="straightConnector1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568952" y="2895600"/>
            <a:ext cx="2286000" cy="954107"/>
          </a:xfrm>
          <a:prstGeom prst="rect">
            <a:avLst/>
          </a:prstGeom>
          <a:noFill/>
          <a:ln>
            <a:solidFill>
              <a:srgbClr val="8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Training sentences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68952" y="4698088"/>
            <a:ext cx="2286000" cy="954107"/>
          </a:xfrm>
          <a:prstGeom prst="rect">
            <a:avLst/>
          </a:prstGeom>
          <a:noFill/>
          <a:ln>
            <a:solidFill>
              <a:srgbClr val="8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Testing sentences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1143000" y="3048000"/>
            <a:ext cx="1981200" cy="1752598"/>
          </a:xfrm>
          <a:prstGeom prst="rect">
            <a:avLst/>
          </a:prstGeom>
          <a:solidFill>
            <a:srgbClr val="FFFF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447800" y="3200400"/>
            <a:ext cx="15240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n</a:t>
            </a:r>
            <a:r>
              <a:rPr lang="en-US" sz="2400" dirty="0"/>
              <a:t>-gram</a:t>
            </a:r>
          </a:p>
          <a:p>
            <a:r>
              <a:rPr lang="en-US" sz="2400" dirty="0"/>
              <a:t>language model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5565648" y="3427412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562600" y="3656012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562600" y="3884612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565648" y="4113212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562600" y="4341812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105400" y="2362200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Test sentences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429000" y="5638800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Ideas?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 good model should do a good job of predicting actual sentences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43000" y="3576935"/>
            <a:ext cx="1981200" cy="995065"/>
          </a:xfrm>
          <a:prstGeom prst="rect">
            <a:avLst/>
          </a:prstGeom>
          <a:solidFill>
            <a:srgbClr val="FFFF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447800" y="3879502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model 1</a:t>
            </a:r>
          </a:p>
        </p:txBody>
      </p:sp>
      <p:sp>
        <p:nvSpPr>
          <p:cNvPr id="6" name="Rectangle 5"/>
          <p:cNvSpPr/>
          <p:nvPr/>
        </p:nvSpPr>
        <p:spPr>
          <a:xfrm>
            <a:off x="1143000" y="5100935"/>
            <a:ext cx="1981200" cy="995065"/>
          </a:xfrm>
          <a:prstGeom prst="rect">
            <a:avLst/>
          </a:prstGeom>
          <a:solidFill>
            <a:srgbClr val="FF66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447800" y="5403502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model 2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3962400" y="35753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959352" y="38039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959352" y="40325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962400" y="42611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959352" y="44897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041648" y="50993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038600" y="53279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038600" y="55565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041648" y="57851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038600" y="60137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886200" y="2819400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Test sentences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629400" y="3805535"/>
            <a:ext cx="144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B8A818"/>
                </a:solidFill>
              </a:rPr>
              <a:t>probability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629400" y="5334000"/>
            <a:ext cx="144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probability</a:t>
            </a:r>
          </a:p>
        </p:txBody>
      </p:sp>
      <p:sp>
        <p:nvSpPr>
          <p:cNvPr id="23" name="Right Arrow 22"/>
          <p:cNvSpPr/>
          <p:nvPr/>
        </p:nvSpPr>
        <p:spPr>
          <a:xfrm>
            <a:off x="5715000" y="3810000"/>
            <a:ext cx="609600" cy="46166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ight Arrow 23"/>
          <p:cNvSpPr/>
          <p:nvPr/>
        </p:nvSpPr>
        <p:spPr>
          <a:xfrm>
            <a:off x="5715000" y="5334000"/>
            <a:ext cx="609600" cy="46166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Up-Down Arrow 24"/>
          <p:cNvSpPr/>
          <p:nvPr/>
        </p:nvSpPr>
        <p:spPr>
          <a:xfrm>
            <a:off x="7086600" y="4489747"/>
            <a:ext cx="381000" cy="609600"/>
          </a:xfrm>
          <a:prstGeom prst="up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7696200" y="44958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compare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Pros: Fine for comparing two models</a:t>
            </a:r>
            <a:br>
              <a:rPr lang="en-US" sz="2400" dirty="0"/>
            </a:br>
            <a:r>
              <a:rPr lang="en-US" sz="2400" dirty="0"/>
              <a:t>Cons: Doesn’t give us a sense of how well any model is doing</a:t>
            </a:r>
          </a:p>
          <a:p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1143000" y="3576935"/>
            <a:ext cx="1981200" cy="995065"/>
          </a:xfrm>
          <a:prstGeom prst="rect">
            <a:avLst/>
          </a:prstGeom>
          <a:solidFill>
            <a:srgbClr val="FFFF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447800" y="3879502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model 1</a:t>
            </a:r>
          </a:p>
        </p:txBody>
      </p:sp>
      <p:sp>
        <p:nvSpPr>
          <p:cNvPr id="6" name="Rectangle 5"/>
          <p:cNvSpPr/>
          <p:nvPr/>
        </p:nvSpPr>
        <p:spPr>
          <a:xfrm>
            <a:off x="1143000" y="5100935"/>
            <a:ext cx="1981200" cy="995065"/>
          </a:xfrm>
          <a:prstGeom prst="rect">
            <a:avLst/>
          </a:prstGeom>
          <a:solidFill>
            <a:srgbClr val="FF66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447800" y="5403502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model 2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3962400" y="35753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959352" y="38039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959352" y="40325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962400" y="42611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959352" y="44897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041648" y="50993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038600" y="53279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038600" y="55565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041648" y="57851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038600" y="60137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886200" y="2819400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Test sentences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629400" y="3805535"/>
            <a:ext cx="144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B8A818"/>
                </a:solidFill>
              </a:rPr>
              <a:t>probability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629400" y="5334000"/>
            <a:ext cx="144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probability</a:t>
            </a:r>
          </a:p>
        </p:txBody>
      </p:sp>
      <p:sp>
        <p:nvSpPr>
          <p:cNvPr id="23" name="Right Arrow 22"/>
          <p:cNvSpPr/>
          <p:nvPr/>
        </p:nvSpPr>
        <p:spPr>
          <a:xfrm>
            <a:off x="5715000" y="3810000"/>
            <a:ext cx="609600" cy="46166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ight Arrow 23"/>
          <p:cNvSpPr/>
          <p:nvPr/>
        </p:nvSpPr>
        <p:spPr>
          <a:xfrm>
            <a:off x="5715000" y="5334000"/>
            <a:ext cx="609600" cy="46166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Up-Down Arrow 24"/>
          <p:cNvSpPr/>
          <p:nvPr/>
        </p:nvSpPr>
        <p:spPr>
          <a:xfrm>
            <a:off x="7086600" y="4489747"/>
            <a:ext cx="381000" cy="609600"/>
          </a:xfrm>
          <a:prstGeom prst="up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7696200" y="44958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compare</a:t>
            </a:r>
          </a:p>
        </p:txBody>
      </p:sp>
    </p:spTree>
    <p:extLst>
      <p:ext uri="{BB962C8B-B14F-4D97-AF65-F5344CB8AC3E}">
        <p14:creationId xmlns:p14="http://schemas.microsoft.com/office/powerpoint/2010/main" val="361410512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problem</a:t>
            </a: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83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Which of these sentences will have a higher probability based on a language model?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6800" y="3124200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 like to eat banana peels 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64BBF8A-1CBB-AF46-8CE5-370577F1C85D}"/>
              </a:ext>
            </a:extLst>
          </p:cNvPr>
          <p:cNvSpPr txBox="1"/>
          <p:nvPr/>
        </p:nvSpPr>
        <p:spPr>
          <a:xfrm>
            <a:off x="1066800" y="4331823"/>
            <a:ext cx="6092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 like to eat banana peels with peanut butter.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/>
              <a:t>Independence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US" sz="2800" dirty="0">
                <a:solidFill>
                  <a:srgbClr val="000000"/>
                </a:solidFill>
              </a:rPr>
              <a:t>Two variables are independent if they do not affect each other</a:t>
            </a:r>
          </a:p>
          <a:p>
            <a:pPr marL="0" indent="0" eaLnBrk="1" hangingPunct="1">
              <a:buNone/>
            </a:pPr>
            <a:endParaRPr lang="en-US" sz="2800" dirty="0">
              <a:solidFill>
                <a:srgbClr val="000000"/>
              </a:solidFill>
            </a:endParaRPr>
          </a:p>
          <a:p>
            <a:pPr marL="0" indent="0" eaLnBrk="1" hangingPunct="1">
              <a:buNone/>
            </a:pPr>
            <a:r>
              <a:rPr lang="en-US" sz="2800" dirty="0">
                <a:solidFill>
                  <a:srgbClr val="000000"/>
                </a:solidFill>
              </a:rPr>
              <a:t>For two independent variables, knowing the value of one does not change the probability distribution of the other variable</a:t>
            </a:r>
          </a:p>
          <a:p>
            <a:pPr lvl="1" eaLnBrk="1" hangingPunct="1"/>
            <a:r>
              <a:rPr lang="en-US" sz="2400" dirty="0">
                <a:solidFill>
                  <a:srgbClr val="000000"/>
                </a:solidFill>
                <a:ea typeface="ＭＳ Ｐゴシック" charset="-128"/>
              </a:rPr>
              <a:t>the result of the toss of a coin is independent of a roll of a dice</a:t>
            </a:r>
          </a:p>
          <a:p>
            <a:pPr lvl="1" eaLnBrk="1" hangingPunct="1"/>
            <a:r>
              <a:rPr lang="en-US" sz="2400" dirty="0">
                <a:solidFill>
                  <a:srgbClr val="000000"/>
                </a:solidFill>
                <a:ea typeface="ＭＳ Ｐゴシック" charset="-128"/>
              </a:rPr>
              <a:t>price of tea in England is independent of the whether or not you get an A in NLP</a:t>
            </a:r>
          </a:p>
          <a:p>
            <a:pPr lvl="1" eaLnBrk="1" hangingPunct="1"/>
            <a:endParaRPr lang="en-US" sz="2400" dirty="0">
              <a:solidFill>
                <a:srgbClr val="000000"/>
              </a:solidFill>
              <a:ea typeface="ＭＳ Ｐゴシック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7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problem</a:t>
            </a: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83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Which of these sentences will have a higher probability based on a language model?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6800" y="3124200"/>
            <a:ext cx="3505200" cy="46166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I like to eat banana peels 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64BBF8A-1CBB-AF46-8CE5-370577F1C85D}"/>
              </a:ext>
            </a:extLst>
          </p:cNvPr>
          <p:cNvSpPr txBox="1"/>
          <p:nvPr/>
        </p:nvSpPr>
        <p:spPr>
          <a:xfrm>
            <a:off x="1066800" y="4331823"/>
            <a:ext cx="6092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 like to eat banana peels with peanut butter.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4D68E3D-ADE6-D544-B72D-52D39D939AC6}"/>
              </a:ext>
            </a:extLst>
          </p:cNvPr>
          <p:cNvSpPr txBox="1"/>
          <p:nvPr/>
        </p:nvSpPr>
        <p:spPr>
          <a:xfrm>
            <a:off x="612648" y="5105400"/>
            <a:ext cx="77162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Since probabilities are multiplicative (and between 0 and 1), they get smaller for longer sentences.</a:t>
            </a:r>
          </a:p>
        </p:txBody>
      </p:sp>
    </p:spTree>
    <p:extLst>
      <p:ext uri="{BB962C8B-B14F-4D97-AF65-F5344CB8AC3E}">
        <p14:creationId xmlns:p14="http://schemas.microsoft.com/office/powerpoint/2010/main" val="397513985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solution: perplexity*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EAD7D72-A182-C645-A5E3-DEB72261A8A2}"/>
                  </a:ext>
                </a:extLst>
              </p:cNvPr>
              <p:cNvSpPr txBox="1"/>
              <p:nvPr/>
            </p:nvSpPr>
            <p:spPr>
              <a:xfrm>
                <a:off x="2133600" y="1828800"/>
                <a:ext cx="4176080" cy="100822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𝑝𝑟𝑜𝑏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1..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∏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1..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EAD7D72-A182-C645-A5E3-DEB72261A8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1828800"/>
                <a:ext cx="4176080" cy="1008225"/>
              </a:xfrm>
              <a:prstGeom prst="rect">
                <a:avLst/>
              </a:prstGeom>
              <a:blipFill>
                <a:blip r:embed="rId2"/>
                <a:stretch>
                  <a:fillRect l="-3647" t="-124051" r="-304" b="-1848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84A5ECE-BEDA-0B48-BA95-9E98EA420E67}"/>
                  </a:ext>
                </a:extLst>
              </p:cNvPr>
              <p:cNvSpPr txBox="1"/>
              <p:nvPr/>
            </p:nvSpPr>
            <p:spPr>
              <a:xfrm>
                <a:off x="2154695" y="4724400"/>
                <a:ext cx="4366516" cy="10911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𝑃𝑃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1..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g>
                        <m:e>
                          <m:f>
                            <m:f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nary>
                                <m:naryPr>
                                  <m:chr m:val="∏"/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sSub>
                                    <m:sSub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𝑤</m:t>
                                      </m:r>
                                    </m:e>
                                    <m:sub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|</m:t>
                                  </m:r>
                                  <m:sSub>
                                    <m:sSub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𝑤</m:t>
                                      </m:r>
                                    </m:e>
                                    <m:sub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1..</m:t>
                                      </m:r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−1</m:t>
                                      </m:r>
                                    </m:sub>
                                  </m:sSub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nary>
                            </m:den>
                          </m:f>
                        </m:e>
                      </m:ra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84A5ECE-BEDA-0B48-BA95-9E98EA420E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4695" y="4724400"/>
                <a:ext cx="4366516" cy="1091196"/>
              </a:xfrm>
              <a:prstGeom prst="rect">
                <a:avLst/>
              </a:prstGeom>
              <a:blipFill>
                <a:blip r:embed="rId3"/>
                <a:stretch>
                  <a:fillRect l="-2326" t="-6977" r="-291" b="-732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Down Arrow 7">
            <a:extLst>
              <a:ext uri="{FF2B5EF4-FFF2-40B4-BE49-F238E27FC236}">
                <a16:creationId xmlns:a16="http://schemas.microsoft.com/office/drawing/2014/main" id="{ABF1A206-997E-194A-8056-E210C95D5366}"/>
              </a:ext>
            </a:extLst>
          </p:cNvPr>
          <p:cNvSpPr/>
          <p:nvPr/>
        </p:nvSpPr>
        <p:spPr>
          <a:xfrm>
            <a:off x="3810000" y="3200400"/>
            <a:ext cx="990600" cy="11430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05AFEBC-A832-C648-B5C8-5AE9B8A1655E}"/>
              </a:ext>
            </a:extLst>
          </p:cNvPr>
          <p:cNvSpPr txBox="1"/>
          <p:nvPr/>
        </p:nvSpPr>
        <p:spPr>
          <a:xfrm>
            <a:off x="762000" y="3587234"/>
            <a:ext cx="2778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average the probabilities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75871BF-C864-E443-A019-47D6599AC36F}"/>
              </a:ext>
            </a:extLst>
          </p:cNvPr>
          <p:cNvSpPr txBox="1"/>
          <p:nvPr/>
        </p:nvSpPr>
        <p:spPr>
          <a:xfrm>
            <a:off x="5638800" y="3571845"/>
            <a:ext cx="18097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geometric mean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8" grpId="0" animBg="1"/>
      <p:bldP spid="14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AFDDC-FA3A-B740-8626-CB20FB2D2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Calculating perplexity in practice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367E948-D975-A94C-9D22-8F83BE982876}"/>
                  </a:ext>
                </a:extLst>
              </p:cNvPr>
              <p:cNvSpPr txBox="1"/>
              <p:nvPr/>
            </p:nvSpPr>
            <p:spPr>
              <a:xfrm>
                <a:off x="762001" y="1828800"/>
                <a:ext cx="3810000" cy="11890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>
                                  <m:r>
                                    <m:rPr>
                                      <m:brk m:alnAt="7"/>
                                    </m:r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g>
                                <m:e>
                                  <m:f>
                                    <m:fPr>
                                      <m:ctrlPr>
                                        <a:rPr lang="en-US" sz="2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nary>
                                        <m:naryPr>
                                          <m:chr m:val="∏"/>
                                          <m:ctrlP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>
                                          <m:r>
                                            <m:rPr>
                                              <m:brk m:alnAt="23"/>
                                            </m:rP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  <m: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=1</m:t>
                                          </m:r>
                                        </m:sub>
                                        <m:sup>
                                          <m: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</m:sup>
                                        <m:e>
                                          <m: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𝑝</m:t>
                                          </m:r>
                                          <m: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(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𝑤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</m:sub>
                                          </m:sSub>
                                          <m: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|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𝑤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1..</m:t>
                                              </m:r>
                                              <m: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  <m: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−1</m:t>
                                              </m:r>
                                            </m:sub>
                                          </m:sSub>
                                          <m: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)</m:t>
                                          </m:r>
                                        </m:e>
                                      </m:nary>
                                    </m:den>
                                  </m:f>
                                </m:e>
                              </m:rad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</m:e>
                      </m:func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367E948-D975-A94C-9D22-8F83BE9828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1" y="1828800"/>
                <a:ext cx="3810000" cy="1189043"/>
              </a:xfrm>
              <a:prstGeom prst="rect">
                <a:avLst/>
              </a:prstGeom>
              <a:blipFill>
                <a:blip r:embed="rId2"/>
                <a:stretch>
                  <a:fillRect l="-4000" t="-3191" r="-1000" b="-617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AAF4F13-AB53-7E4C-A643-56E58FE8C758}"/>
                  </a:ext>
                </a:extLst>
              </p:cNvPr>
              <p:cNvSpPr txBox="1"/>
              <p:nvPr/>
            </p:nvSpPr>
            <p:spPr>
              <a:xfrm>
                <a:off x="4572001" y="1752600"/>
                <a:ext cx="3810000" cy="11890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2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num>
                                        <m:den>
                                          <m:nary>
                                            <m:naryPr>
                                              <m:chr m:val="∏"/>
                                              <m:ctrlP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naryPr>
                                            <m:sub>
                                              <m:r>
                                                <m:rPr>
                                                  <m:brk m:alnAt="23"/>
                                                </m:rP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  <m: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=1</m:t>
                                              </m:r>
                                            </m:sub>
                                            <m:sup>
                                              <m: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𝑛</m:t>
                                              </m:r>
                                            </m:sup>
                                            <m:e>
                                              <m: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𝑝</m:t>
                                              </m:r>
                                              <m: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(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en-US" sz="24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sz="24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𝑤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sz="24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𝑖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|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en-US" sz="24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sz="24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𝑤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sz="2400" i="1">
                                                      <a:latin typeface="Cambria Math" panose="02040503050406030204" pitchFamily="18" charset="0"/>
                                                    </a:rPr>
                                                    <m:t>1..</m:t>
                                                  </m:r>
                                                  <m:r>
                                                    <a:rPr lang="en-US" sz="24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𝑖</m:t>
                                                  </m:r>
                                                  <m:r>
                                                    <a:rPr lang="en-US" sz="2400" i="1">
                                                      <a:latin typeface="Cambria Math" panose="02040503050406030204" pitchFamily="18" charset="0"/>
                                                    </a:rPr>
                                                    <m:t>−1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)</m:t>
                                              </m:r>
                                            </m:e>
                                          </m:nary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1/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e>
                          </m:d>
                        </m:e>
                      </m:func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AAF4F13-AB53-7E4C-A643-56E58FE8C7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1" y="1752600"/>
                <a:ext cx="3810000" cy="1189043"/>
              </a:xfrm>
              <a:prstGeom prst="rect">
                <a:avLst/>
              </a:prstGeom>
              <a:blipFill>
                <a:blip r:embed="rId3"/>
                <a:stretch>
                  <a:fillRect l="-4000" t="-2105" r="-2667" b="-610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C494FB0-4279-1B40-BAF9-AA8C29B3061B}"/>
                  </a:ext>
                </a:extLst>
              </p:cNvPr>
              <p:cNvSpPr txBox="1"/>
              <p:nvPr/>
            </p:nvSpPr>
            <p:spPr>
              <a:xfrm>
                <a:off x="4343400" y="3446214"/>
                <a:ext cx="3429000" cy="77700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40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nary>
                                      <m:naryPr>
                                        <m:chr m:val="∏"/>
                                        <m:ctrlP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naryPr>
                                      <m:sub>
                                        <m:r>
                                          <m:rPr>
                                            <m:brk m:alnAt="23"/>
                                          </m:rP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=1</m:t>
                                        </m:r>
                                      </m:sub>
                                      <m:sup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sup>
                                      <m:e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𝑝</m:t>
                                        </m:r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(</m:t>
                                        </m:r>
                                        <m:sSub>
                                          <m:sSubPr>
                                            <m:ctrlPr>
                                              <a:rPr lang="en-US" sz="24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2400" i="1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b>
                                            <m:r>
                                              <a:rPr lang="en-US" sz="2400" i="1">
                                                <a:latin typeface="Cambria Math" panose="02040503050406030204" pitchFamily="18" charset="0"/>
                                              </a:rPr>
                                              <m:t>𝑖</m:t>
                                            </m:r>
                                          </m:sub>
                                        </m:sSub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|</m:t>
                                        </m:r>
                                        <m:sSub>
                                          <m:sSubPr>
                                            <m:ctrlPr>
                                              <a:rPr lang="en-US" sz="24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2400" i="1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b>
                                            <m:r>
                                              <a:rPr lang="en-US" sz="2400" i="1">
                                                <a:latin typeface="Cambria Math" panose="02040503050406030204" pitchFamily="18" charset="0"/>
                                              </a:rPr>
                                              <m:t>1..</m:t>
                                            </m:r>
                                            <m:r>
                                              <a:rPr lang="en-US" sz="2400" i="1">
                                                <a:latin typeface="Cambria Math" panose="02040503050406030204" pitchFamily="18" charset="0"/>
                                              </a:rPr>
                                              <m:t>𝑖</m:t>
                                            </m:r>
                                            <m:r>
                                              <a:rPr lang="en-US" sz="2400" i="1">
                                                <a:latin typeface="Cambria Math" panose="02040503050406030204" pitchFamily="18" charset="0"/>
                                              </a:rPr>
                                              <m:t>−1</m:t>
                                            </m:r>
                                          </m:sub>
                                        </m:sSub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</m:e>
                                    </m:nary>
                                  </m:den>
                                </m:f>
                              </m:e>
                            </m:d>
                          </m:e>
                        </m:func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C494FB0-4279-1B40-BAF9-AA8C29B306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3446214"/>
                <a:ext cx="3429000" cy="777008"/>
              </a:xfrm>
              <a:prstGeom prst="rect">
                <a:avLst/>
              </a:prstGeom>
              <a:blipFill>
                <a:blip r:embed="rId4"/>
                <a:stretch>
                  <a:fillRect l="-5166" t="-15873" b="-301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E9BD05D5-81F6-424C-8E77-1D3BEF2BE111}"/>
              </a:ext>
            </a:extLst>
          </p:cNvPr>
          <p:cNvSpPr txBox="1"/>
          <p:nvPr/>
        </p:nvSpPr>
        <p:spPr>
          <a:xfrm>
            <a:off x="1447800" y="5867400"/>
            <a:ext cx="19864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What is this?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D005C2A-0AD4-7643-A0E4-E53A9FA4E12B}"/>
                  </a:ext>
                </a:extLst>
              </p:cNvPr>
              <p:cNvSpPr txBox="1"/>
              <p:nvPr/>
            </p:nvSpPr>
            <p:spPr>
              <a:xfrm>
                <a:off x="4335379" y="4595152"/>
                <a:ext cx="3429000" cy="5911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sz="2400" b="0" i="0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m:rPr>
                                <m:sty m:val="p"/>
                              </m:rPr>
                              <a:rPr lang="en-US" sz="240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nary>
                                  <m:naryPr>
                                    <m:chr m:val="∏"/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m:rPr>
                                        <m:brk m:alnAt="23"/>
                                      </m:r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=1</m:t>
                                    </m:r>
                                  </m:sub>
                                  <m:sup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p>
                                  <m:e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sSub>
                                      <m:sSubPr>
                                        <m:ctrlP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b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|</m:t>
                                    </m:r>
                                    <m:sSub>
                                      <m:sSubPr>
                                        <m:ctrlP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b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1..</m:t>
                                        </m:r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−1</m:t>
                                        </m:r>
                                      </m:sub>
                                    </m:sSub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</m:nary>
                              </m:e>
                            </m:d>
                          </m:e>
                        </m:func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D005C2A-0AD4-7643-A0E4-E53A9FA4E1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5379" y="4595152"/>
                <a:ext cx="3429000" cy="591187"/>
              </a:xfrm>
              <a:prstGeom prst="rect">
                <a:avLst/>
              </a:prstGeom>
              <a:blipFill>
                <a:blip r:embed="rId6"/>
                <a:stretch>
                  <a:fillRect l="-5166" t="-74468" b="-659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2D9668C2-26AF-4549-BFCF-F8E40F5AB892}"/>
                  </a:ext>
                </a:extLst>
              </p:cNvPr>
              <p:cNvSpPr txBox="1"/>
              <p:nvPr/>
            </p:nvSpPr>
            <p:spPr>
              <a:xfrm>
                <a:off x="4343400" y="5576006"/>
                <a:ext cx="3429000" cy="5827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  <m:e>
                            <m:r>
                              <m:rPr>
                                <m:sty m:val="p"/>
                              </m:rPr>
                              <a:rPr lang="en-US" sz="24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⁡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  <m:sub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|</m:t>
                            </m:r>
                            <m:sSub>
                              <m:sSub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  <m:sub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1..</m:t>
                                </m:r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sub>
                            </m:s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nary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2D9668C2-26AF-4549-BFCF-F8E40F5AB8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5576006"/>
                <a:ext cx="3429000" cy="582788"/>
              </a:xfrm>
              <a:prstGeom prst="rect">
                <a:avLst/>
              </a:prstGeom>
              <a:blipFill>
                <a:blip r:embed="rId7"/>
                <a:stretch>
                  <a:fillRect l="-5166" t="-74468" b="-659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24100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  <p:bldP spid="13" grpId="0"/>
      <p:bldP spid="14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AFDDC-FA3A-B740-8626-CB20FB2D2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Calculating perplexity in practice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367E948-D975-A94C-9D22-8F83BE982876}"/>
                  </a:ext>
                </a:extLst>
              </p:cNvPr>
              <p:cNvSpPr txBox="1"/>
              <p:nvPr/>
            </p:nvSpPr>
            <p:spPr>
              <a:xfrm>
                <a:off x="762001" y="1828800"/>
                <a:ext cx="3810000" cy="11890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>
                                  <m:r>
                                    <m:rPr>
                                      <m:brk m:alnAt="7"/>
                                    </m:r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g>
                                <m:e>
                                  <m:f>
                                    <m:fPr>
                                      <m:ctrlPr>
                                        <a:rPr lang="en-US" sz="2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nary>
                                        <m:naryPr>
                                          <m:chr m:val="∏"/>
                                          <m:ctrlP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>
                                          <m:r>
                                            <m:rPr>
                                              <m:brk m:alnAt="23"/>
                                            </m:rP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  <m: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=1</m:t>
                                          </m:r>
                                        </m:sub>
                                        <m:sup>
                                          <m: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</m:sup>
                                        <m:e>
                                          <m: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𝑝</m:t>
                                          </m:r>
                                          <m: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(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𝑤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</m:sub>
                                          </m:sSub>
                                          <m: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|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𝑤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1..</m:t>
                                              </m:r>
                                              <m: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  <m: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−1</m:t>
                                              </m:r>
                                            </m:sub>
                                          </m:sSub>
                                          <m: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)</m:t>
                                          </m:r>
                                        </m:e>
                                      </m:nary>
                                    </m:den>
                                  </m:f>
                                </m:e>
                              </m:rad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</m:e>
                      </m:func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367E948-D975-A94C-9D22-8F83BE9828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1" y="1828800"/>
                <a:ext cx="3810000" cy="1189043"/>
              </a:xfrm>
              <a:prstGeom prst="rect">
                <a:avLst/>
              </a:prstGeom>
              <a:blipFill>
                <a:blip r:embed="rId2"/>
                <a:stretch>
                  <a:fillRect l="-4000" t="-3191" r="-1000" b="-617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AAF4F13-AB53-7E4C-A643-56E58FE8C758}"/>
                  </a:ext>
                </a:extLst>
              </p:cNvPr>
              <p:cNvSpPr txBox="1"/>
              <p:nvPr/>
            </p:nvSpPr>
            <p:spPr>
              <a:xfrm>
                <a:off x="4572001" y="1752600"/>
                <a:ext cx="3810000" cy="11890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2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num>
                                        <m:den>
                                          <m:nary>
                                            <m:naryPr>
                                              <m:chr m:val="∏"/>
                                              <m:ctrlP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naryPr>
                                            <m:sub>
                                              <m:r>
                                                <m:rPr>
                                                  <m:brk m:alnAt="23"/>
                                                </m:rP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  <m: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=1</m:t>
                                              </m:r>
                                            </m:sub>
                                            <m:sup>
                                              <m: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𝑛</m:t>
                                              </m:r>
                                            </m:sup>
                                            <m:e>
                                              <m: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𝑝</m:t>
                                              </m:r>
                                              <m: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(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en-US" sz="24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sz="24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𝑤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sz="24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𝑖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|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en-US" sz="24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sz="24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𝑤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sz="2400" i="1">
                                                      <a:latin typeface="Cambria Math" panose="02040503050406030204" pitchFamily="18" charset="0"/>
                                                    </a:rPr>
                                                    <m:t>1..</m:t>
                                                  </m:r>
                                                  <m:r>
                                                    <a:rPr lang="en-US" sz="24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𝑖</m:t>
                                                  </m:r>
                                                  <m:r>
                                                    <a:rPr lang="en-US" sz="2400" i="1">
                                                      <a:latin typeface="Cambria Math" panose="02040503050406030204" pitchFamily="18" charset="0"/>
                                                    </a:rPr>
                                                    <m:t>−1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)</m:t>
                                              </m:r>
                                            </m:e>
                                          </m:nary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1/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e>
                          </m:d>
                        </m:e>
                      </m:func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AAF4F13-AB53-7E4C-A643-56E58FE8C7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1" y="1752600"/>
                <a:ext cx="3810000" cy="1189043"/>
              </a:xfrm>
              <a:prstGeom prst="rect">
                <a:avLst/>
              </a:prstGeom>
              <a:blipFill>
                <a:blip r:embed="rId3"/>
                <a:stretch>
                  <a:fillRect l="-4000" t="-2105" r="-2667" b="-610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C494FB0-4279-1B40-BAF9-AA8C29B3061B}"/>
                  </a:ext>
                </a:extLst>
              </p:cNvPr>
              <p:cNvSpPr txBox="1"/>
              <p:nvPr/>
            </p:nvSpPr>
            <p:spPr>
              <a:xfrm>
                <a:off x="4343400" y="3446214"/>
                <a:ext cx="3429000" cy="77700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40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nary>
                                      <m:naryPr>
                                        <m:chr m:val="∏"/>
                                        <m:ctrlP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naryPr>
                                      <m:sub>
                                        <m:r>
                                          <m:rPr>
                                            <m:brk m:alnAt="23"/>
                                          </m:rP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=1</m:t>
                                        </m:r>
                                      </m:sub>
                                      <m:sup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sup>
                                      <m:e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𝑝</m:t>
                                        </m:r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(</m:t>
                                        </m:r>
                                        <m:sSub>
                                          <m:sSubPr>
                                            <m:ctrlPr>
                                              <a:rPr lang="en-US" sz="24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2400" i="1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b>
                                            <m:r>
                                              <a:rPr lang="en-US" sz="2400" i="1">
                                                <a:latin typeface="Cambria Math" panose="02040503050406030204" pitchFamily="18" charset="0"/>
                                              </a:rPr>
                                              <m:t>𝑖</m:t>
                                            </m:r>
                                          </m:sub>
                                        </m:sSub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|</m:t>
                                        </m:r>
                                        <m:sSub>
                                          <m:sSubPr>
                                            <m:ctrlPr>
                                              <a:rPr lang="en-US" sz="24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2400" i="1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b>
                                            <m:r>
                                              <a:rPr lang="en-US" sz="2400" i="1">
                                                <a:latin typeface="Cambria Math" panose="02040503050406030204" pitchFamily="18" charset="0"/>
                                              </a:rPr>
                                              <m:t>1..</m:t>
                                            </m:r>
                                            <m:r>
                                              <a:rPr lang="en-US" sz="2400" i="1">
                                                <a:latin typeface="Cambria Math" panose="02040503050406030204" pitchFamily="18" charset="0"/>
                                              </a:rPr>
                                              <m:t>𝑖</m:t>
                                            </m:r>
                                            <m:r>
                                              <a:rPr lang="en-US" sz="2400" i="1">
                                                <a:latin typeface="Cambria Math" panose="02040503050406030204" pitchFamily="18" charset="0"/>
                                              </a:rPr>
                                              <m:t>−1</m:t>
                                            </m:r>
                                          </m:sub>
                                        </m:sSub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)</m:t>
                                        </m:r>
                                      </m:e>
                                    </m:nary>
                                  </m:den>
                                </m:f>
                              </m:e>
                            </m:d>
                          </m:e>
                        </m:func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C494FB0-4279-1B40-BAF9-AA8C29B306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3446214"/>
                <a:ext cx="3429000" cy="777008"/>
              </a:xfrm>
              <a:prstGeom prst="rect">
                <a:avLst/>
              </a:prstGeom>
              <a:blipFill>
                <a:blip r:embed="rId4"/>
                <a:stretch>
                  <a:fillRect l="-5166" t="-15873" b="-301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37FAAD4-82A2-2142-89F9-72F63D398DF1}"/>
                  </a:ext>
                </a:extLst>
              </p:cNvPr>
              <p:cNvSpPr txBox="1"/>
              <p:nvPr/>
            </p:nvSpPr>
            <p:spPr>
              <a:xfrm>
                <a:off x="4343400" y="5576006"/>
                <a:ext cx="3429000" cy="5827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  <m:e>
                            <m:r>
                              <m:rPr>
                                <m:sty m:val="p"/>
                              </m:rPr>
                              <a:rPr lang="en-US" sz="24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⁡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  <m:sub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|</m:t>
                            </m:r>
                            <m:sSub>
                              <m:sSub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  <m:sub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1..</m:t>
                                </m:r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sub>
                            </m:s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nary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37FAAD4-82A2-2142-89F9-72F63D398D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5576006"/>
                <a:ext cx="3429000" cy="582788"/>
              </a:xfrm>
              <a:prstGeom prst="rect">
                <a:avLst/>
              </a:prstGeom>
              <a:blipFill>
                <a:blip r:embed="rId5"/>
                <a:stretch>
                  <a:fillRect l="-5166" t="-74468" b="-659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D005C2A-0AD4-7643-A0E4-E53A9FA4E12B}"/>
                  </a:ext>
                </a:extLst>
              </p:cNvPr>
              <p:cNvSpPr txBox="1"/>
              <p:nvPr/>
            </p:nvSpPr>
            <p:spPr>
              <a:xfrm>
                <a:off x="4335379" y="4595152"/>
                <a:ext cx="3429000" cy="5911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sz="2400" b="0" i="0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m:rPr>
                                <m:sty m:val="p"/>
                              </m:rPr>
                              <a:rPr lang="en-US" sz="240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nary>
                                  <m:naryPr>
                                    <m:chr m:val="∏"/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m:rPr>
                                        <m:brk m:alnAt="23"/>
                                      </m:r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=1</m:t>
                                    </m:r>
                                  </m:sub>
                                  <m:sup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p>
                                  <m:e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sSub>
                                      <m:sSubPr>
                                        <m:ctrlP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b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|</m:t>
                                    </m:r>
                                    <m:sSub>
                                      <m:sSubPr>
                                        <m:ctrlP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b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1..</m:t>
                                        </m:r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−1</m:t>
                                        </m:r>
                                      </m:sub>
                                    </m:sSub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</m:nary>
                              </m:e>
                            </m:d>
                          </m:e>
                        </m:func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D005C2A-0AD4-7643-A0E4-E53A9FA4E1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5379" y="4595152"/>
                <a:ext cx="3429000" cy="591187"/>
              </a:xfrm>
              <a:prstGeom prst="rect">
                <a:avLst/>
              </a:prstGeom>
              <a:blipFill>
                <a:blip r:embed="rId6"/>
                <a:stretch>
                  <a:fillRect l="-5166" t="-74468" b="-659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05813CAB-1E98-014C-ABBA-763FA042E5BE}"/>
              </a:ext>
            </a:extLst>
          </p:cNvPr>
          <p:cNvSpPr txBox="1"/>
          <p:nvPr/>
        </p:nvSpPr>
        <p:spPr>
          <a:xfrm>
            <a:off x="0" y="5791200"/>
            <a:ext cx="41588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Average </a:t>
            </a:r>
            <a:r>
              <a:rPr lang="en-US" sz="2800" dirty="0" err="1">
                <a:solidFill>
                  <a:srgbClr val="0000FF"/>
                </a:solidFill>
              </a:rPr>
              <a:t>logprob</a:t>
            </a:r>
            <a:r>
              <a:rPr lang="en-US" sz="2800" dirty="0">
                <a:solidFill>
                  <a:srgbClr val="0000FF"/>
                </a:solidFill>
              </a:rPr>
              <a:t> per word!</a:t>
            </a:r>
          </a:p>
        </p:txBody>
      </p:sp>
    </p:spTree>
    <p:extLst>
      <p:ext uri="{BB962C8B-B14F-4D97-AF65-F5344CB8AC3E}">
        <p14:creationId xmlns:p14="http://schemas.microsoft.com/office/powerpoint/2010/main" val="390117544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35A52-74FC-4144-B5C9-CD81C9B47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Calculating </a:t>
            </a:r>
            <a:r>
              <a:rPr lang="en-US" b="1" dirty="0"/>
              <a:t>perplexity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C8628A3-5B10-EF4B-9368-1BB1A862DF2B}"/>
                  </a:ext>
                </a:extLst>
              </p:cNvPr>
              <p:cNvSpPr txBox="1"/>
              <p:nvPr/>
            </p:nvSpPr>
            <p:spPr>
              <a:xfrm>
                <a:off x="2974848" y="3742921"/>
                <a:ext cx="3883152" cy="60721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f>
                          <m:f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nary>
                              <m:naryPr>
                                <m:chr m:val="∑"/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23"/>
                                  </m:r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</m:sub>
                              <m:sup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p>
                              <m:e>
                                <m:func>
                                  <m:funcPr>
                                    <m:ctrlPr>
                                      <a:rPr lang="en-US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sSub>
                                      <m:sSubPr>
                                        <m:ctrlPr>
                                          <a:rPr lang="en-US" sz="24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sz="2400" i="0" smtClean="0">
                                            <a:latin typeface="Cambria Math" panose="02040503050406030204" pitchFamily="18" charset="0"/>
                                          </a:rPr>
                                          <m:t>log</m:t>
                                        </m:r>
                                      </m:e>
                                      <m:sub>
                                        <m:r>
                                          <a:rPr lang="en-US" sz="2400" b="0" i="1" smtClean="0">
                                            <a:latin typeface="Cambria Math" panose="02040503050406030204" pitchFamily="18" charset="0"/>
                                          </a:rPr>
                                          <m:t>10</m:t>
                                        </m:r>
                                      </m:sub>
                                    </m:sSub>
                                  </m:fName>
                                  <m:e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sSub>
                                      <m:sSubPr>
                                        <m:ctrlP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b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|</m:t>
                                    </m:r>
                                    <m:sSub>
                                      <m:sSubPr>
                                        <m:ctrlP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b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1..</m:t>
                                        </m:r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−1</m:t>
                                        </m:r>
                                      </m:sub>
                                    </m:sSub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</m:func>
                              </m:e>
                            </m:nary>
                          </m:num>
                          <m:den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sup>
                    </m:sSup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C8628A3-5B10-EF4B-9368-1BB1A862DF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4848" y="3742921"/>
                <a:ext cx="3883152" cy="607218"/>
              </a:xfrm>
              <a:prstGeom prst="rect">
                <a:avLst/>
              </a:prstGeom>
              <a:blipFill>
                <a:blip r:embed="rId2"/>
                <a:stretch>
                  <a:fillRect l="-4560" t="-53061" b="-326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FBCD1AA-931E-7542-B716-46D750E2CE53}"/>
                  </a:ext>
                </a:extLst>
              </p:cNvPr>
              <p:cNvSpPr txBox="1"/>
              <p:nvPr/>
            </p:nvSpPr>
            <p:spPr>
              <a:xfrm>
                <a:off x="1600200" y="1828800"/>
                <a:ext cx="4366516" cy="10911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𝑃𝑃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1..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g>
                        <m:e>
                          <m:f>
                            <m:f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nary>
                                <m:naryPr>
                                  <m:chr m:val="∏"/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sSub>
                                    <m:sSub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𝑤</m:t>
                                      </m:r>
                                    </m:e>
                                    <m:sub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|</m:t>
                                  </m:r>
                                  <m:sSub>
                                    <m:sSub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𝑤</m:t>
                                      </m:r>
                                    </m:e>
                                    <m:sub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1..</m:t>
                                      </m:r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−1</m:t>
                                      </m:r>
                                    </m:sub>
                                  </m:sSub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nary>
                            </m:den>
                          </m:f>
                        </m:e>
                      </m:ra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FBCD1AA-931E-7542-B716-46D750E2CE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1828800"/>
                <a:ext cx="4366516" cy="1091196"/>
              </a:xfrm>
              <a:prstGeom prst="rect">
                <a:avLst/>
              </a:prstGeom>
              <a:blipFill>
                <a:blip r:embed="rId3"/>
                <a:stretch>
                  <a:fillRect l="-2319" t="-6977" b="-732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9C1AC958-DFBA-144D-8439-5F2173706A4F}"/>
              </a:ext>
            </a:extLst>
          </p:cNvPr>
          <p:cNvSpPr txBox="1"/>
          <p:nvPr/>
        </p:nvSpPr>
        <p:spPr>
          <a:xfrm>
            <a:off x="356892" y="4942889"/>
            <a:ext cx="86649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400" dirty="0"/>
              <a:t>This is often how it’s calculated (and how we’ll calculate it)</a:t>
            </a:r>
          </a:p>
          <a:p>
            <a:pPr marL="285750" indent="-285750">
              <a:buFontTx/>
              <a:buChar char="-"/>
            </a:pPr>
            <a:endParaRPr lang="en-US" sz="2400" dirty="0"/>
          </a:p>
          <a:p>
            <a:pPr marL="285750" indent="-285750">
              <a:buFontTx/>
              <a:buChar char="-"/>
            </a:pPr>
            <a:r>
              <a:rPr lang="en-US" sz="2400" dirty="0"/>
              <a:t>Avoid underflow from multiplying too many small probabilities together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4449513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view of perplexity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Weighted average branching factor</a:t>
            </a:r>
          </a:p>
          <a:p>
            <a:pPr lvl="1"/>
            <a:r>
              <a:rPr lang="en-US" dirty="0"/>
              <a:t>number of possible next words that can follow a word or phrase</a:t>
            </a:r>
          </a:p>
          <a:p>
            <a:pPr lvl="1"/>
            <a:r>
              <a:rPr lang="en-US" dirty="0"/>
              <a:t>measure of the complexity/uncertainty of text (as viewed from the language models perspective)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Smoothing</a:t>
            </a:r>
          </a:p>
        </p:txBody>
      </p:sp>
      <p:sp>
        <p:nvSpPr>
          <p:cNvPr id="8" name="Rectangle 7"/>
          <p:cNvSpPr/>
          <p:nvPr/>
        </p:nvSpPr>
        <p:spPr>
          <a:xfrm>
            <a:off x="498474" y="2971800"/>
            <a:ext cx="44733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P(</a:t>
            </a:r>
            <a:r>
              <a:rPr lang="en-US" dirty="0">
                <a:solidFill>
                  <a:srgbClr val="0000FF"/>
                </a:solidFill>
              </a:rPr>
              <a:t>I think today is a good day to be me</a:t>
            </a:r>
            <a:r>
              <a:rPr lang="en-US" dirty="0">
                <a:solidFill>
                  <a:srgbClr val="000000"/>
                </a:solidFill>
              </a:rPr>
              <a:t>) =</a:t>
            </a:r>
          </a:p>
        </p:txBody>
      </p:sp>
      <p:sp>
        <p:nvSpPr>
          <p:cNvPr id="9" name="Rectangle 8"/>
          <p:cNvSpPr/>
          <p:nvPr/>
        </p:nvSpPr>
        <p:spPr>
          <a:xfrm>
            <a:off x="1031874" y="3352800"/>
            <a:ext cx="24050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P(</a:t>
            </a:r>
            <a:r>
              <a:rPr lang="en-US" dirty="0">
                <a:solidFill>
                  <a:srgbClr val="0000FF"/>
                </a:solidFill>
              </a:rPr>
              <a:t>I | &lt;start&gt; &lt;start&gt;</a:t>
            </a:r>
            <a:r>
              <a:rPr lang="en-US" dirty="0">
                <a:solidFill>
                  <a:srgbClr val="000000"/>
                </a:solidFill>
              </a:rPr>
              <a:t>) </a:t>
            </a:r>
            <a:r>
              <a:rPr lang="en-US" dirty="0" err="1">
                <a:solidFill>
                  <a:srgbClr val="000000"/>
                </a:solidFill>
              </a:rPr>
              <a:t>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031874" y="3733800"/>
            <a:ext cx="21027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P(</a:t>
            </a:r>
            <a:r>
              <a:rPr lang="en-US" dirty="0" err="1">
                <a:solidFill>
                  <a:srgbClr val="0000FF"/>
                </a:solidFill>
              </a:rPr>
              <a:t>think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|</a:t>
            </a:r>
            <a:r>
              <a:rPr lang="en-US" dirty="0">
                <a:solidFill>
                  <a:srgbClr val="0000FF"/>
                </a:solidFill>
              </a:rPr>
              <a:t> &lt;start&gt; I</a:t>
            </a:r>
            <a:r>
              <a:rPr lang="en-US" dirty="0">
                <a:solidFill>
                  <a:srgbClr val="000000"/>
                </a:solidFill>
              </a:rPr>
              <a:t>) </a:t>
            </a:r>
            <a:r>
              <a:rPr lang="en-US" dirty="0" err="1">
                <a:solidFill>
                  <a:srgbClr val="000000"/>
                </a:solidFill>
              </a:rPr>
              <a:t>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031874" y="4126468"/>
            <a:ext cx="21125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P(</a:t>
            </a:r>
            <a:r>
              <a:rPr lang="en-US" dirty="0" err="1">
                <a:solidFill>
                  <a:srgbClr val="0000FF"/>
                </a:solidFill>
              </a:rPr>
              <a:t>today</a:t>
            </a:r>
            <a:r>
              <a:rPr lang="en-US" dirty="0">
                <a:solidFill>
                  <a:srgbClr val="000000"/>
                </a:solidFill>
              </a:rPr>
              <a:t>|</a:t>
            </a:r>
            <a:r>
              <a:rPr lang="en-US" dirty="0">
                <a:solidFill>
                  <a:srgbClr val="0000FF"/>
                </a:solidFill>
              </a:rPr>
              <a:t> I think</a:t>
            </a:r>
            <a:r>
              <a:rPr lang="en-US" dirty="0">
                <a:solidFill>
                  <a:srgbClr val="000000"/>
                </a:solidFill>
              </a:rPr>
              <a:t>) </a:t>
            </a:r>
            <a:r>
              <a:rPr lang="en-US" dirty="0" err="1">
                <a:solidFill>
                  <a:srgbClr val="000000"/>
                </a:solidFill>
              </a:rPr>
              <a:t>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31874" y="4495800"/>
            <a:ext cx="22134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P(</a:t>
            </a:r>
            <a:r>
              <a:rPr lang="en-US" dirty="0" err="1">
                <a:solidFill>
                  <a:srgbClr val="0000FF"/>
                </a:solidFill>
              </a:rPr>
              <a:t>is</a:t>
            </a:r>
            <a:r>
              <a:rPr lang="en-US" dirty="0">
                <a:solidFill>
                  <a:srgbClr val="000000"/>
                </a:solidFill>
              </a:rPr>
              <a:t>|</a:t>
            </a:r>
            <a:r>
              <a:rPr lang="en-US" dirty="0">
                <a:solidFill>
                  <a:srgbClr val="0000FF"/>
                </a:solidFill>
              </a:rPr>
              <a:t> think today</a:t>
            </a:r>
            <a:r>
              <a:rPr lang="en-US" dirty="0">
                <a:solidFill>
                  <a:srgbClr val="000000"/>
                </a:solidFill>
              </a:rPr>
              <a:t>) </a:t>
            </a:r>
            <a:r>
              <a:rPr lang="en-US" dirty="0" err="1">
                <a:solidFill>
                  <a:srgbClr val="000000"/>
                </a:solidFill>
              </a:rPr>
              <a:t>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31874" y="4876800"/>
            <a:ext cx="18019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P(</a:t>
            </a:r>
            <a:r>
              <a:rPr lang="en-US" dirty="0" err="1">
                <a:solidFill>
                  <a:srgbClr val="0000FF"/>
                </a:solidFill>
              </a:rPr>
              <a:t>a</a:t>
            </a:r>
            <a:r>
              <a:rPr lang="en-US" dirty="0">
                <a:solidFill>
                  <a:srgbClr val="000000"/>
                </a:solidFill>
              </a:rPr>
              <a:t>|</a:t>
            </a:r>
            <a:r>
              <a:rPr lang="en-US" dirty="0">
                <a:solidFill>
                  <a:srgbClr val="0000FF"/>
                </a:solidFill>
              </a:rPr>
              <a:t> today is</a:t>
            </a:r>
            <a:r>
              <a:rPr lang="en-US" dirty="0">
                <a:solidFill>
                  <a:srgbClr val="000000"/>
                </a:solidFill>
              </a:rPr>
              <a:t>) </a:t>
            </a:r>
            <a:r>
              <a:rPr lang="en-US" dirty="0" err="1">
                <a:solidFill>
                  <a:srgbClr val="000000"/>
                </a:solidFill>
              </a:rPr>
              <a:t>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031874" y="5269468"/>
            <a:ext cx="17564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P(</a:t>
            </a:r>
            <a:r>
              <a:rPr lang="en-US" dirty="0" err="1">
                <a:solidFill>
                  <a:srgbClr val="0000FF"/>
                </a:solidFill>
              </a:rPr>
              <a:t>good</a:t>
            </a:r>
            <a:r>
              <a:rPr lang="en-US" dirty="0">
                <a:solidFill>
                  <a:srgbClr val="000000"/>
                </a:solidFill>
              </a:rPr>
              <a:t>|</a:t>
            </a:r>
            <a:r>
              <a:rPr lang="en-US" dirty="0">
                <a:solidFill>
                  <a:srgbClr val="0000FF"/>
                </a:solidFill>
              </a:rPr>
              <a:t> is a</a:t>
            </a:r>
            <a:r>
              <a:rPr lang="en-US" dirty="0">
                <a:solidFill>
                  <a:srgbClr val="000000"/>
                </a:solidFill>
              </a:rPr>
              <a:t>) </a:t>
            </a:r>
            <a:r>
              <a:rPr lang="en-US" dirty="0" err="1">
                <a:solidFill>
                  <a:srgbClr val="000000"/>
                </a:solidFill>
              </a:rPr>
              <a:t>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031874" y="5650468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…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438399" y="4045803"/>
            <a:ext cx="42484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If any of these has never been seen before, </a:t>
            </a:r>
            <a:r>
              <a:rPr lang="en-US" sz="2400" dirty="0" err="1">
                <a:solidFill>
                  <a:srgbClr val="FF0000"/>
                </a:solidFill>
              </a:rPr>
              <a:t>prob</a:t>
            </a:r>
            <a:r>
              <a:rPr lang="en-US" sz="2400" dirty="0">
                <a:solidFill>
                  <a:srgbClr val="FF0000"/>
                </a:solidFill>
              </a:rPr>
              <a:t> = 0!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04800" y="1836003"/>
            <a:ext cx="838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if our test set contains the following sentence, but one of the trigrams never occurred in our training data?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better approach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2648" y="1600200"/>
            <a:ext cx="8153400" cy="4953000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2400" dirty="0" err="1">
                <a:solidFill>
                  <a:srgbClr val="FF6600"/>
                </a:solidFill>
              </a:rPr>
              <a:t>p(z</a:t>
            </a:r>
            <a:r>
              <a:rPr lang="en-US" sz="2400" dirty="0">
                <a:solidFill>
                  <a:srgbClr val="FF6600"/>
                </a:solidFill>
              </a:rPr>
              <a:t> | </a:t>
            </a:r>
            <a:r>
              <a:rPr lang="en-US" sz="2400" dirty="0" err="1">
                <a:solidFill>
                  <a:srgbClr val="FF6600"/>
                </a:solidFill>
              </a:rPr>
              <a:t>x</a:t>
            </a:r>
            <a:r>
              <a:rPr lang="en-US" sz="2400" dirty="0">
                <a:solidFill>
                  <a:srgbClr val="FF6600"/>
                </a:solidFill>
              </a:rPr>
              <a:t> </a:t>
            </a:r>
            <a:r>
              <a:rPr lang="en-US" sz="2400" dirty="0" err="1">
                <a:solidFill>
                  <a:srgbClr val="FF6600"/>
                </a:solidFill>
              </a:rPr>
              <a:t>y</a:t>
            </a:r>
            <a:r>
              <a:rPr lang="en-US" sz="2400" dirty="0">
                <a:solidFill>
                  <a:srgbClr val="FF6600"/>
                </a:solidFill>
              </a:rPr>
              <a:t>) = ?</a:t>
            </a:r>
          </a:p>
          <a:p>
            <a:pPr marL="0" indent="0">
              <a:lnSpc>
                <a:spcPct val="90000"/>
              </a:lnSpc>
              <a:buNone/>
            </a:pPr>
            <a:endParaRPr lang="en-US" sz="2400" dirty="0"/>
          </a:p>
          <a:p>
            <a:pPr marL="0" indent="0">
              <a:lnSpc>
                <a:spcPct val="90000"/>
              </a:lnSpc>
              <a:buNone/>
            </a:pPr>
            <a:r>
              <a:rPr lang="en-US" sz="2400" dirty="0"/>
              <a:t>Suppose our training data includes</a:t>
            </a:r>
            <a:br>
              <a:rPr lang="en-US" sz="2400" dirty="0"/>
            </a:br>
            <a:r>
              <a:rPr lang="en-US" sz="2400" dirty="0"/>
              <a:t>	… x y a ..</a:t>
            </a:r>
            <a:br>
              <a:rPr lang="en-US" sz="2400" dirty="0"/>
            </a:br>
            <a:r>
              <a:rPr lang="en-US" sz="2400" dirty="0"/>
              <a:t>	… </a:t>
            </a:r>
            <a:r>
              <a:rPr lang="en-US" sz="2400" dirty="0" err="1"/>
              <a:t>x</a:t>
            </a:r>
            <a:r>
              <a:rPr lang="en-US" sz="2400" dirty="0"/>
              <a:t> </a:t>
            </a:r>
            <a:r>
              <a:rPr lang="en-US" sz="2400" dirty="0" err="1"/>
              <a:t>y</a:t>
            </a:r>
            <a:r>
              <a:rPr lang="en-US" sz="2400" dirty="0"/>
              <a:t> </a:t>
            </a:r>
            <a:r>
              <a:rPr lang="en-US" sz="2400" dirty="0" err="1"/>
              <a:t>d</a:t>
            </a:r>
            <a:r>
              <a:rPr lang="en-US" sz="2400" dirty="0"/>
              <a:t> …</a:t>
            </a:r>
            <a:br>
              <a:rPr lang="en-US" sz="2400" dirty="0"/>
            </a:br>
            <a:r>
              <a:rPr lang="en-US" sz="2400" dirty="0"/>
              <a:t>	… </a:t>
            </a:r>
            <a:r>
              <a:rPr lang="en-US" sz="2400" dirty="0" err="1"/>
              <a:t>x</a:t>
            </a:r>
            <a:r>
              <a:rPr lang="en-US" sz="2400" dirty="0"/>
              <a:t> </a:t>
            </a:r>
            <a:r>
              <a:rPr lang="en-US" sz="2400" dirty="0" err="1"/>
              <a:t>y</a:t>
            </a:r>
            <a:r>
              <a:rPr lang="en-US" sz="2400" dirty="0"/>
              <a:t> </a:t>
            </a:r>
            <a:r>
              <a:rPr lang="en-US" sz="2400" dirty="0" err="1"/>
              <a:t>d</a:t>
            </a:r>
            <a:r>
              <a:rPr lang="en-US" sz="2400" dirty="0"/>
              <a:t> …</a:t>
            </a:r>
            <a:br>
              <a:rPr lang="en-US" sz="2400" dirty="0"/>
            </a:br>
            <a:r>
              <a:rPr lang="en-US" sz="2400" dirty="0"/>
              <a:t>but never: xyz</a:t>
            </a:r>
          </a:p>
          <a:p>
            <a:pPr marL="0" indent="0">
              <a:lnSpc>
                <a:spcPct val="90000"/>
              </a:lnSpc>
              <a:buNone/>
            </a:pPr>
            <a:endParaRPr lang="en-US" sz="2400" dirty="0"/>
          </a:p>
          <a:p>
            <a:pPr marL="0" indent="0">
              <a:lnSpc>
                <a:spcPct val="90000"/>
              </a:lnSpc>
              <a:buNone/>
            </a:pPr>
            <a:r>
              <a:rPr lang="en-US" sz="2400" dirty="0"/>
              <a:t>We would conclude </a:t>
            </a:r>
            <a:br>
              <a:rPr lang="en-US" sz="2400" dirty="0"/>
            </a:br>
            <a:r>
              <a:rPr lang="en-US" sz="2400" dirty="0"/>
              <a:t>	p(a | x y) = 1/3?</a:t>
            </a:r>
            <a:br>
              <a:rPr lang="en-US" sz="2400" dirty="0"/>
            </a:br>
            <a:r>
              <a:rPr lang="en-US" sz="2400" dirty="0"/>
              <a:t>	</a:t>
            </a:r>
            <a:r>
              <a:rPr lang="en-US" sz="2400" dirty="0" err="1"/>
              <a:t>p(d</a:t>
            </a:r>
            <a:r>
              <a:rPr lang="en-US" sz="2400" dirty="0"/>
              <a:t> | </a:t>
            </a:r>
            <a:r>
              <a:rPr lang="en-US" sz="2400" dirty="0" err="1"/>
              <a:t>x</a:t>
            </a:r>
            <a:r>
              <a:rPr lang="en-US" sz="2400" dirty="0"/>
              <a:t> </a:t>
            </a:r>
            <a:r>
              <a:rPr lang="en-US" sz="2400" dirty="0" err="1"/>
              <a:t>y</a:t>
            </a:r>
            <a:r>
              <a:rPr lang="en-US" sz="2400" dirty="0"/>
              <a:t>) = 2/3?</a:t>
            </a:r>
            <a:br>
              <a:rPr lang="en-US" sz="2400" dirty="0"/>
            </a:br>
            <a:r>
              <a:rPr lang="en-US" sz="2400" dirty="0"/>
              <a:t>	</a:t>
            </a:r>
            <a:r>
              <a:rPr lang="en-US" sz="2400" dirty="0" err="1"/>
              <a:t>p(z</a:t>
            </a:r>
            <a:r>
              <a:rPr lang="en-US" sz="2400" dirty="0"/>
              <a:t> | </a:t>
            </a:r>
            <a:r>
              <a:rPr lang="en-US" sz="2400" dirty="0" err="1"/>
              <a:t>x</a:t>
            </a:r>
            <a:r>
              <a:rPr lang="en-US" sz="2400" dirty="0"/>
              <a:t> </a:t>
            </a:r>
            <a:r>
              <a:rPr lang="en-US" sz="2400" dirty="0" err="1"/>
              <a:t>y</a:t>
            </a:r>
            <a:r>
              <a:rPr lang="en-US" sz="2400" dirty="0"/>
              <a:t>) = 0/3?</a:t>
            </a:r>
          </a:p>
          <a:p>
            <a:pPr marL="0" indent="0">
              <a:lnSpc>
                <a:spcPct val="90000"/>
              </a:lnSpc>
              <a:buNone/>
            </a:pPr>
            <a:endParaRPr lang="en-US" sz="2400" dirty="0">
              <a:solidFill>
                <a:srgbClr val="FF0000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2400" dirty="0">
                <a:solidFill>
                  <a:srgbClr val="FF0000"/>
                </a:solidFill>
              </a:rPr>
              <a:t>Is this ok?</a:t>
            </a:r>
          </a:p>
          <a:p>
            <a:pPr marL="0" indent="0">
              <a:lnSpc>
                <a:spcPct val="90000"/>
              </a:lnSpc>
              <a:buNone/>
            </a:pPr>
            <a:endParaRPr lang="en-US" sz="2400" dirty="0">
              <a:solidFill>
                <a:srgbClr val="FF0000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2400" dirty="0">
                <a:solidFill>
                  <a:srgbClr val="FF0000"/>
                </a:solidFill>
              </a:rPr>
              <a:t>Intuitively, how should we fix these?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Smoothing the estimates</a:t>
            </a:r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382000" cy="4648200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2800" dirty="0"/>
              <a:t>Basic idea: </a:t>
            </a:r>
            <a:br>
              <a:rPr lang="en-US" sz="2800" dirty="0"/>
            </a:br>
            <a:r>
              <a:rPr lang="en-US" sz="2800" dirty="0"/>
              <a:t>	</a:t>
            </a:r>
            <a:r>
              <a:rPr lang="en-US" sz="2800" dirty="0" err="1"/>
              <a:t>p(a</a:t>
            </a:r>
            <a:r>
              <a:rPr lang="en-US" sz="2800" dirty="0"/>
              <a:t> | </a:t>
            </a:r>
            <a:r>
              <a:rPr lang="en-US" sz="2800" dirty="0" err="1"/>
              <a:t>x</a:t>
            </a:r>
            <a:r>
              <a:rPr lang="en-US" sz="2800" dirty="0"/>
              <a:t> </a:t>
            </a:r>
            <a:r>
              <a:rPr lang="en-US" sz="2800" dirty="0" err="1"/>
              <a:t>y</a:t>
            </a:r>
            <a:r>
              <a:rPr lang="en-US" sz="2800" dirty="0"/>
              <a:t>) = 1/3?	</a:t>
            </a:r>
            <a:r>
              <a:rPr lang="en-US" sz="2800" i="1" dirty="0">
                <a:solidFill>
                  <a:srgbClr val="FF0000"/>
                </a:solidFill>
                <a:latin typeface="Times New Roman" charset="0"/>
              </a:rPr>
              <a:t>reduce</a:t>
            </a:r>
            <a:br>
              <a:rPr lang="en-US" sz="2800" dirty="0"/>
            </a:br>
            <a:r>
              <a:rPr lang="en-US" sz="2800" dirty="0"/>
              <a:t>   	p(d | x y) = 2/3?	</a:t>
            </a:r>
            <a:r>
              <a:rPr lang="en-US" sz="2800" i="1" dirty="0">
                <a:solidFill>
                  <a:srgbClr val="FF0000"/>
                </a:solidFill>
                <a:latin typeface="Times New Roman" charset="0"/>
              </a:rPr>
              <a:t>reduce</a:t>
            </a:r>
            <a:r>
              <a:rPr lang="en-US" sz="2800" dirty="0"/>
              <a:t> </a:t>
            </a:r>
            <a:br>
              <a:rPr lang="en-US" sz="2800" dirty="0"/>
            </a:br>
            <a:r>
              <a:rPr lang="en-US" sz="2800" dirty="0"/>
              <a:t>	p(z | x y) = 0/3?	</a:t>
            </a:r>
            <a:r>
              <a:rPr lang="en-US" sz="2800" i="1" dirty="0">
                <a:solidFill>
                  <a:srgbClr val="FF0000"/>
                </a:solidFill>
                <a:latin typeface="Times New Roman" charset="0"/>
              </a:rPr>
              <a:t>increase</a:t>
            </a:r>
            <a:br>
              <a:rPr lang="en-US" sz="2800" i="1" dirty="0">
                <a:solidFill>
                  <a:srgbClr val="FF0000"/>
                </a:solidFill>
                <a:latin typeface="Times New Roman" charset="0"/>
              </a:rPr>
            </a:br>
            <a:r>
              <a:rPr lang="en-US" sz="2800" i="1" dirty="0">
                <a:solidFill>
                  <a:srgbClr val="FF0000"/>
                </a:solidFill>
                <a:latin typeface="Times New Roman" charset="0"/>
              </a:rPr>
              <a:t>					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800" b="1" dirty="0">
                <a:solidFill>
                  <a:srgbClr val="FF6600"/>
                </a:solidFill>
              </a:rPr>
              <a:t>Discount</a:t>
            </a:r>
            <a:r>
              <a:rPr lang="en-US" sz="2800" dirty="0"/>
              <a:t> the positive counts somewhat</a:t>
            </a:r>
            <a:endParaRPr lang="en-US" sz="2800" b="1" dirty="0"/>
          </a:p>
          <a:p>
            <a:pPr marL="0" indent="0">
              <a:lnSpc>
                <a:spcPct val="90000"/>
              </a:lnSpc>
              <a:buNone/>
            </a:pPr>
            <a:endParaRPr lang="en-US" sz="2800" b="1" dirty="0"/>
          </a:p>
          <a:p>
            <a:pPr marL="0" indent="0">
              <a:lnSpc>
                <a:spcPct val="90000"/>
              </a:lnSpc>
              <a:buNone/>
            </a:pPr>
            <a:r>
              <a:rPr lang="en-US" sz="2800" b="1" dirty="0">
                <a:solidFill>
                  <a:srgbClr val="FF6600"/>
                </a:solidFill>
              </a:rPr>
              <a:t>Reallocate</a:t>
            </a:r>
            <a:r>
              <a:rPr lang="en-US" sz="2800" dirty="0"/>
              <a:t> that probability to the zeroes</a:t>
            </a:r>
          </a:p>
          <a:p>
            <a:pPr>
              <a:lnSpc>
                <a:spcPct val="90000"/>
              </a:lnSpc>
            </a:pPr>
            <a:endParaRPr lang="en-US" sz="2800" dirty="0"/>
          </a:p>
          <a:p>
            <a:pPr marL="0" indent="0">
              <a:lnSpc>
                <a:spcPct val="90000"/>
              </a:lnSpc>
              <a:buNone/>
            </a:pPr>
            <a:r>
              <a:rPr lang="en-US" sz="2800" dirty="0">
                <a:solidFill>
                  <a:srgbClr val="008000"/>
                </a:solidFill>
              </a:rPr>
              <a:t>Remember, it needs to stay a probability distribution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situations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2648" y="1600200"/>
            <a:ext cx="8153400" cy="4343400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2800" dirty="0">
                <a:solidFill>
                  <a:srgbClr val="FF6600"/>
                </a:solidFill>
              </a:rPr>
              <a:t>p(z | x y) = ?</a:t>
            </a:r>
          </a:p>
          <a:p>
            <a:pPr marL="0" indent="0">
              <a:lnSpc>
                <a:spcPct val="90000"/>
              </a:lnSpc>
              <a:buNone/>
            </a:pPr>
            <a:endParaRPr lang="en-US" sz="2800" dirty="0"/>
          </a:p>
          <a:p>
            <a:pPr marL="0" indent="0">
              <a:lnSpc>
                <a:spcPct val="90000"/>
              </a:lnSpc>
              <a:buNone/>
            </a:pPr>
            <a:r>
              <a:rPr lang="en-US" sz="2800" dirty="0"/>
              <a:t>Suppose our training data includes</a:t>
            </a:r>
            <a:br>
              <a:rPr lang="en-US" sz="2800" dirty="0"/>
            </a:br>
            <a:r>
              <a:rPr lang="en-US" sz="2800" dirty="0"/>
              <a:t>	… x y a … (100 times)</a:t>
            </a:r>
            <a:br>
              <a:rPr lang="en-US" sz="2800" dirty="0"/>
            </a:br>
            <a:r>
              <a:rPr lang="en-US" sz="2800" dirty="0"/>
              <a:t>	… x y d … (100 times)</a:t>
            </a:r>
            <a:br>
              <a:rPr lang="en-US" sz="2800" dirty="0"/>
            </a:br>
            <a:r>
              <a:rPr lang="en-US" sz="2800" dirty="0"/>
              <a:t>	… x y d … (100 times)</a:t>
            </a:r>
            <a:br>
              <a:rPr lang="en-US" sz="2800" dirty="0"/>
            </a:br>
            <a:r>
              <a:rPr lang="en-US" sz="2800" dirty="0"/>
              <a:t>but never: x y z</a:t>
            </a:r>
          </a:p>
          <a:p>
            <a:pPr>
              <a:lnSpc>
                <a:spcPct val="90000"/>
              </a:lnSpc>
            </a:pPr>
            <a:endParaRPr lang="en-US" sz="2800" dirty="0"/>
          </a:p>
          <a:p>
            <a:pPr marL="0" indent="0">
              <a:lnSpc>
                <a:spcPct val="90000"/>
              </a:lnSpc>
              <a:buNone/>
            </a:pPr>
            <a:r>
              <a:rPr lang="en-US" sz="2800" dirty="0"/>
              <a:t>Suppose our training data includes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400" dirty="0"/>
              <a:t>		 </a:t>
            </a:r>
            <a:r>
              <a:rPr lang="en-US" sz="2800" dirty="0"/>
              <a:t>… x y a … </a:t>
            </a:r>
            <a:br>
              <a:rPr lang="en-US" sz="2800" dirty="0"/>
            </a:br>
            <a:r>
              <a:rPr lang="en-US" sz="2800" dirty="0"/>
              <a:t>	 … x y d … </a:t>
            </a:r>
            <a:br>
              <a:rPr lang="en-US" sz="2800" dirty="0"/>
            </a:br>
            <a:r>
              <a:rPr lang="en-US" sz="2800" dirty="0"/>
              <a:t>	 … x y d … 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800" dirty="0"/>
              <a:t>	    … x y … (300 times)</a:t>
            </a:r>
            <a:br>
              <a:rPr lang="en-US" sz="2800" dirty="0"/>
            </a:br>
            <a:r>
              <a:rPr lang="en-US" sz="2800" dirty="0"/>
              <a:t>but never: x y z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95400" y="6019800"/>
            <a:ext cx="60198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Is this the same situation as before?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461963" y="203200"/>
            <a:ext cx="5816600" cy="566738"/>
          </a:xfrm>
          <a:noFill/>
        </p:spPr>
        <p:txBody>
          <a:bodyPr wrap="none" lIns="63500" tIns="25400" rIns="63500" bIns="25400" anchor="t">
            <a:spAutoFit/>
          </a:bodyPr>
          <a:lstStyle/>
          <a:p>
            <a:pPr eaLnBrk="1" hangingPunct="1">
              <a:lnSpc>
                <a:spcPct val="94000"/>
              </a:lnSpc>
            </a:pPr>
            <a:r>
              <a:rPr lang="en-US"/>
              <a:t>Independent or Dependent?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533400" y="1752600"/>
            <a:ext cx="8229600" cy="3437787"/>
          </a:xfrm>
          <a:noFill/>
        </p:spPr>
        <p:txBody>
          <a:bodyPr wrap="square" lIns="63500" tIns="25400" rIns="63500" bIns="25400">
            <a:spAutoFit/>
          </a:bodyPr>
          <a:lstStyle/>
          <a:p>
            <a:pPr marL="0" indent="0" eaLnBrk="1" hangingPunct="1">
              <a:lnSpc>
                <a:spcPct val="95000"/>
              </a:lnSpc>
              <a:spcBef>
                <a:spcPct val="47000"/>
              </a:spcBef>
              <a:buNone/>
            </a:pPr>
            <a:r>
              <a:rPr lang="en-US" dirty="0"/>
              <a:t>You catching a cold and a butterfly flapping its wings in Africa</a:t>
            </a:r>
          </a:p>
          <a:p>
            <a:pPr marL="0" indent="0" eaLnBrk="1" hangingPunct="1">
              <a:lnSpc>
                <a:spcPct val="95000"/>
              </a:lnSpc>
              <a:spcBef>
                <a:spcPct val="47000"/>
              </a:spcBef>
              <a:buNone/>
            </a:pPr>
            <a:endParaRPr lang="en-US" dirty="0"/>
          </a:p>
          <a:p>
            <a:pPr marL="0" indent="0" eaLnBrk="1" hangingPunct="1">
              <a:lnSpc>
                <a:spcPct val="95000"/>
              </a:lnSpc>
              <a:spcBef>
                <a:spcPct val="47000"/>
              </a:spcBef>
              <a:buNone/>
            </a:pPr>
            <a:r>
              <a:rPr lang="en-US" dirty="0"/>
              <a:t>Miles per gallon and driving habits</a:t>
            </a:r>
          </a:p>
          <a:p>
            <a:pPr marL="0" indent="0" eaLnBrk="1" hangingPunct="1">
              <a:lnSpc>
                <a:spcPct val="95000"/>
              </a:lnSpc>
              <a:spcBef>
                <a:spcPct val="47000"/>
              </a:spcBef>
              <a:buNone/>
            </a:pPr>
            <a:endParaRPr lang="en-US" dirty="0"/>
          </a:p>
          <a:p>
            <a:pPr marL="0" indent="0" eaLnBrk="1" hangingPunct="1">
              <a:lnSpc>
                <a:spcPct val="95000"/>
              </a:lnSpc>
              <a:spcBef>
                <a:spcPct val="47000"/>
              </a:spcBef>
              <a:buNone/>
            </a:pPr>
            <a:r>
              <a:rPr lang="en-US" dirty="0"/>
              <a:t>Height and longevity of life</a:t>
            </a:r>
          </a:p>
        </p:txBody>
      </p:sp>
    </p:spTree>
  </p:cSld>
  <p:clrMapOvr>
    <a:masterClrMapping/>
  </p:clrMapOvr>
  <p:transition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Smoothing the estimates</a:t>
            </a:r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382000" cy="4648200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2800" dirty="0"/>
              <a:t>Should we conclude </a:t>
            </a:r>
            <a:br>
              <a:rPr lang="en-US" sz="2800" dirty="0"/>
            </a:br>
            <a:r>
              <a:rPr lang="en-US" sz="2800" dirty="0"/>
              <a:t>	</a:t>
            </a:r>
            <a:r>
              <a:rPr lang="en-US" sz="2800" dirty="0" err="1"/>
              <a:t>p(a</a:t>
            </a:r>
            <a:r>
              <a:rPr lang="en-US" sz="2800" dirty="0"/>
              <a:t> | </a:t>
            </a:r>
            <a:r>
              <a:rPr lang="en-US" sz="2800" dirty="0" err="1"/>
              <a:t>xy</a:t>
            </a:r>
            <a:r>
              <a:rPr lang="en-US" sz="2800" dirty="0"/>
              <a:t>) = 1/3?	</a:t>
            </a:r>
            <a:r>
              <a:rPr lang="en-US" sz="2800" i="1" dirty="0">
                <a:solidFill>
                  <a:srgbClr val="FF0000"/>
                </a:solidFill>
                <a:latin typeface="Times New Roman" charset="0"/>
              </a:rPr>
              <a:t>reduce</a:t>
            </a:r>
            <a:br>
              <a:rPr lang="en-US" sz="2800" dirty="0"/>
            </a:br>
            <a:r>
              <a:rPr lang="en-US" sz="2800" dirty="0"/>
              <a:t>   	p(d | </a:t>
            </a:r>
            <a:r>
              <a:rPr lang="en-US" sz="2800" dirty="0" err="1"/>
              <a:t>xy</a:t>
            </a:r>
            <a:r>
              <a:rPr lang="en-US" sz="2800" dirty="0"/>
              <a:t>) = 2/3?	</a:t>
            </a:r>
            <a:r>
              <a:rPr lang="en-US" sz="2800" i="1" dirty="0">
                <a:solidFill>
                  <a:srgbClr val="FF0000"/>
                </a:solidFill>
                <a:latin typeface="Times New Roman" charset="0"/>
              </a:rPr>
              <a:t>reduce</a:t>
            </a:r>
            <a:r>
              <a:rPr lang="en-US" sz="2800" dirty="0"/>
              <a:t> </a:t>
            </a:r>
            <a:br>
              <a:rPr lang="en-US" sz="2800" dirty="0"/>
            </a:br>
            <a:r>
              <a:rPr lang="en-US" sz="2800" dirty="0"/>
              <a:t>	p(z | </a:t>
            </a:r>
            <a:r>
              <a:rPr lang="en-US" sz="2800" dirty="0" err="1"/>
              <a:t>xy</a:t>
            </a:r>
            <a:r>
              <a:rPr lang="en-US" sz="2800" dirty="0"/>
              <a:t>) = 0/3?	</a:t>
            </a:r>
            <a:r>
              <a:rPr lang="en-US" sz="2800" i="1" dirty="0">
                <a:solidFill>
                  <a:srgbClr val="FF0000"/>
                </a:solidFill>
                <a:latin typeface="Times New Roman" charset="0"/>
              </a:rPr>
              <a:t>increase</a:t>
            </a:r>
            <a:br>
              <a:rPr lang="en-US" sz="2800" i="1" dirty="0">
                <a:solidFill>
                  <a:srgbClr val="FF0000"/>
                </a:solidFill>
                <a:latin typeface="Times New Roman" charset="0"/>
              </a:rPr>
            </a:br>
            <a:r>
              <a:rPr lang="en-US" sz="2800" i="1" dirty="0">
                <a:solidFill>
                  <a:srgbClr val="FF0000"/>
                </a:solidFill>
                <a:latin typeface="Times New Roman" charset="0"/>
              </a:rPr>
              <a:t>					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800" dirty="0"/>
              <a:t>Readjusting the estimate is particularly important if:</a:t>
            </a:r>
          </a:p>
          <a:p>
            <a:pPr lvl="1">
              <a:lnSpc>
                <a:spcPct val="90000"/>
              </a:lnSpc>
            </a:pPr>
            <a:r>
              <a:rPr lang="en-US" sz="2500" dirty="0"/>
              <a:t>the denominator is small …</a:t>
            </a:r>
          </a:p>
          <a:p>
            <a:pPr lvl="2">
              <a:lnSpc>
                <a:spcPct val="90000"/>
              </a:lnSpc>
            </a:pPr>
            <a:r>
              <a:rPr lang="en-US" sz="2100" dirty="0"/>
              <a:t>1/3 probably too high, 100/300 probably about right</a:t>
            </a:r>
          </a:p>
          <a:p>
            <a:pPr lvl="1">
              <a:lnSpc>
                <a:spcPct val="90000"/>
              </a:lnSpc>
            </a:pPr>
            <a:r>
              <a:rPr lang="en-US" sz="2500" dirty="0"/>
              <a:t>numerator is small …</a:t>
            </a:r>
          </a:p>
          <a:p>
            <a:pPr lvl="2">
              <a:lnSpc>
                <a:spcPct val="90000"/>
              </a:lnSpc>
            </a:pPr>
            <a:r>
              <a:rPr lang="en-US" sz="2100" dirty="0"/>
              <a:t>1/300 is probably too high, 100/300 probably about right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80A2980-F9EA-034D-A1E5-876D0EB92396}"/>
              </a:ext>
            </a:extLst>
          </p:cNvPr>
          <p:cNvSpPr/>
          <p:nvPr/>
        </p:nvSpPr>
        <p:spPr>
          <a:xfrm>
            <a:off x="5744518" y="2209800"/>
            <a:ext cx="30215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/>
              <a:t>p(</a:t>
            </a:r>
            <a:r>
              <a:rPr lang="en-US" sz="2400" dirty="0" err="1">
                <a:solidFill>
                  <a:srgbClr val="0000FF"/>
                </a:solidFill>
              </a:rPr>
              <a:t>c</a:t>
            </a:r>
            <a:r>
              <a:rPr lang="en-US" sz="2400" dirty="0" err="1">
                <a:solidFill>
                  <a:srgbClr val="000000"/>
                </a:solidFill>
              </a:rPr>
              <a:t>|</a:t>
            </a:r>
            <a:r>
              <a:rPr lang="en-US" sz="2400" dirty="0" err="1">
                <a:solidFill>
                  <a:srgbClr val="0000FF"/>
                </a:solidFill>
              </a:rPr>
              <a:t>a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b</a:t>
            </a:r>
            <a:r>
              <a:rPr lang="en-US" sz="2400" dirty="0">
                <a:solidFill>
                  <a:srgbClr val="000000"/>
                </a:solidFill>
              </a:rPr>
              <a:t>) = </a:t>
            </a:r>
            <a:r>
              <a:rPr lang="en-US" sz="2400" dirty="0" err="1">
                <a:solidFill>
                  <a:srgbClr val="000000"/>
                </a:solidFill>
              </a:rPr>
              <a:t>count(</a:t>
            </a:r>
            <a:r>
              <a:rPr lang="en-US" sz="2400" dirty="0" err="1">
                <a:solidFill>
                  <a:srgbClr val="0000FF"/>
                </a:solidFill>
              </a:rPr>
              <a:t>a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b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c</a:t>
            </a:r>
            <a:r>
              <a:rPr lang="en-US" sz="2400" dirty="0">
                <a:solidFill>
                  <a:srgbClr val="000000"/>
                </a:solidFill>
              </a:rPr>
              <a:t>)</a:t>
            </a:r>
            <a:endParaRPr lang="en-US" sz="24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FDDCDA1-3908-8941-AA98-CB5E6B628C99}"/>
              </a:ext>
            </a:extLst>
          </p:cNvPr>
          <p:cNvSpPr/>
          <p:nvPr/>
        </p:nvSpPr>
        <p:spPr>
          <a:xfrm>
            <a:off x="7216593" y="2743200"/>
            <a:ext cx="11187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>
                <a:solidFill>
                  <a:srgbClr val="000000"/>
                </a:solidFill>
              </a:rPr>
              <a:t>count(</a:t>
            </a:r>
            <a:r>
              <a:rPr lang="en-US" sz="2400" dirty="0" err="1">
                <a:solidFill>
                  <a:srgbClr val="0000FF"/>
                </a:solidFill>
              </a:rPr>
              <a:t>a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b</a:t>
            </a:r>
            <a:r>
              <a:rPr lang="en-US" sz="2400" dirty="0">
                <a:solidFill>
                  <a:srgbClr val="000000"/>
                </a:solidFill>
              </a:rPr>
              <a:t>)</a:t>
            </a:r>
            <a:endParaRPr lang="en-US" sz="2400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CCCE7F7-077C-6A47-AB5C-6238C2A003A7}"/>
              </a:ext>
            </a:extLst>
          </p:cNvPr>
          <p:cNvCxnSpPr/>
          <p:nvPr/>
        </p:nvCxnSpPr>
        <p:spPr>
          <a:xfrm rot="10800000">
            <a:off x="7192318" y="2743200"/>
            <a:ext cx="1557800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Add-one (</a:t>
            </a:r>
            <a:r>
              <a:rPr lang="en-US" dirty="0" err="1"/>
              <a:t>Laplacian</a:t>
            </a:r>
            <a:r>
              <a:rPr lang="en-US" dirty="0"/>
              <a:t>) smoothing</a:t>
            </a:r>
          </a:p>
        </p:txBody>
      </p:sp>
      <p:graphicFrame>
        <p:nvGraphicFramePr>
          <p:cNvPr id="42291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5113894"/>
              </p:ext>
            </p:extLst>
          </p:nvPr>
        </p:nvGraphicFramePr>
        <p:xfrm>
          <a:off x="762000" y="2108200"/>
          <a:ext cx="4572000" cy="4145280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xya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xyb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xyc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xyd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…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xyz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Total xy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E674C5C4-BA2F-D566-1768-274AEE820D03}"/>
              </a:ext>
            </a:extLst>
          </p:cNvPr>
          <p:cNvSpPr txBox="1"/>
          <p:nvPr/>
        </p:nvSpPr>
        <p:spPr>
          <a:xfrm>
            <a:off x="585978" y="1600200"/>
            <a:ext cx="61428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Consider a LM with a vocabulary of just 26 (a-z)</a:t>
            </a:r>
          </a:p>
        </p:txBody>
      </p:sp>
    </p:spTree>
    <p:extLst>
      <p:ext uri="{BB962C8B-B14F-4D97-AF65-F5344CB8AC3E}">
        <p14:creationId xmlns:p14="http://schemas.microsoft.com/office/powerpoint/2010/main" val="120522772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Add-one (</a:t>
            </a:r>
            <a:r>
              <a:rPr lang="en-US" dirty="0" err="1"/>
              <a:t>Laplacian</a:t>
            </a:r>
            <a:r>
              <a:rPr lang="en-US" dirty="0"/>
              <a:t>) smoothing</a:t>
            </a:r>
          </a:p>
        </p:txBody>
      </p:sp>
      <p:graphicFrame>
        <p:nvGraphicFramePr>
          <p:cNvPr id="42291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8443539"/>
              </p:ext>
            </p:extLst>
          </p:nvPr>
        </p:nvGraphicFramePr>
        <p:xfrm>
          <a:off x="762000" y="2108200"/>
          <a:ext cx="7620000" cy="4145280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xya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2/29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xyb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1/29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xyc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1/29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xyd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3/29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1/29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…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xyz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1/29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Total xy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29/29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DCFDA1C6-EE02-C409-F36A-88E8599AB9FA}"/>
              </a:ext>
            </a:extLst>
          </p:cNvPr>
          <p:cNvSpPr txBox="1"/>
          <p:nvPr/>
        </p:nvSpPr>
        <p:spPr>
          <a:xfrm>
            <a:off x="585978" y="1600200"/>
            <a:ext cx="61428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Consider a LM with a vocabulary of just 26 (a-z)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Add-one (</a:t>
            </a:r>
            <a:r>
              <a:rPr lang="en-US" dirty="0" err="1"/>
              <a:t>Laplacian</a:t>
            </a:r>
            <a:r>
              <a:rPr lang="en-US" dirty="0"/>
              <a:t>) smoothing</a:t>
            </a:r>
          </a:p>
        </p:txBody>
      </p:sp>
      <p:graphicFrame>
        <p:nvGraphicFramePr>
          <p:cNvPr id="420937" name="Group 7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1232793"/>
              </p:ext>
            </p:extLst>
          </p:nvPr>
        </p:nvGraphicFramePr>
        <p:xfrm>
          <a:off x="762000" y="2079625"/>
          <a:ext cx="7620000" cy="4173220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xya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100/300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101/326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xyb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1/326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xyc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1/326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xyd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200/300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201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201/326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1/326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…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61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xyz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1/326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Total xy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300/300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326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326/326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5411" name="Rectangle 74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686800" cy="4648200"/>
          </a:xfrm>
          <a:noFill/>
        </p:spPr>
        <p:txBody>
          <a:bodyPr/>
          <a:lstStyle/>
          <a:p>
            <a:pPr>
              <a:buFont typeface="Wingdings" charset="2"/>
              <a:buNone/>
            </a:pPr>
            <a:r>
              <a:rPr lang="en-US" sz="2400"/>
              <a:t>300 observations instead of 3 – better data, less smoothing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Add-one (</a:t>
            </a:r>
            <a:r>
              <a:rPr lang="en-US" dirty="0" err="1"/>
              <a:t>Laplacian</a:t>
            </a:r>
            <a:r>
              <a:rPr lang="en-US" dirty="0"/>
              <a:t>) smoothing</a:t>
            </a:r>
          </a:p>
        </p:txBody>
      </p:sp>
      <p:graphicFrame>
        <p:nvGraphicFramePr>
          <p:cNvPr id="419245" name="Group 4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9887105"/>
              </p:ext>
            </p:extLst>
          </p:nvPr>
        </p:nvGraphicFramePr>
        <p:xfrm>
          <a:off x="612648" y="2560321"/>
          <a:ext cx="7620000" cy="4145280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xya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2/29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xyb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1/29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xyc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1/29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xyd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3/29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1/29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…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xyz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1/29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Total xy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29/29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19246" name="Rectangle 430"/>
          <p:cNvSpPr>
            <a:spLocks noGrp="1" noChangeArrowheads="1"/>
          </p:cNvSpPr>
          <p:nvPr>
            <p:ph type="body" idx="1"/>
          </p:nvPr>
        </p:nvSpPr>
        <p:spPr>
          <a:xfrm>
            <a:off x="304800" y="1625600"/>
            <a:ext cx="8915400" cy="660400"/>
          </a:xfrm>
          <a:noFill/>
        </p:spPr>
        <p:txBody>
          <a:bodyPr>
            <a:normAutofit fontScale="92500"/>
          </a:bodyPr>
          <a:lstStyle/>
          <a:p>
            <a:pPr>
              <a:buFont typeface="Wingdings" charset="2"/>
              <a:buNone/>
            </a:pPr>
            <a:r>
              <a:rPr lang="en-US" sz="2400" dirty="0">
                <a:solidFill>
                  <a:srgbClr val="FF0000"/>
                </a:solidFill>
              </a:rPr>
              <a:t>What happens if we’re now considering a vocabulary of 20,000 words?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Add-</a:t>
            </a:r>
            <a:r>
              <a:rPr lang="en-US" dirty="0">
                <a:sym typeface="Symbol" charset="2"/>
              </a:rPr>
              <a:t>one</a:t>
            </a:r>
            <a:r>
              <a:rPr lang="en-US" dirty="0"/>
              <a:t> (</a:t>
            </a:r>
            <a:r>
              <a:rPr lang="en-US" dirty="0" err="1"/>
              <a:t>Laplacian</a:t>
            </a:r>
            <a:r>
              <a:rPr lang="en-US" dirty="0"/>
              <a:t>) smoothing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1648" y="1600200"/>
            <a:ext cx="8534400" cy="533400"/>
          </a:xfrm>
        </p:spPr>
        <p:txBody>
          <a:bodyPr>
            <a:noAutofit/>
          </a:bodyPr>
          <a:lstStyle/>
          <a:p>
            <a:pPr>
              <a:buFont typeface="Wingdings" charset="2"/>
              <a:buNone/>
            </a:pPr>
            <a:r>
              <a:rPr lang="en-US" sz="3200" dirty="0">
                <a:solidFill>
                  <a:srgbClr val="0000FF"/>
                </a:solidFill>
              </a:rPr>
              <a:t>20,000 words, not 26 letters</a:t>
            </a:r>
          </a:p>
        </p:txBody>
      </p:sp>
      <p:graphicFrame>
        <p:nvGraphicFramePr>
          <p:cNvPr id="422101" name="Group 2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2064627"/>
              </p:ext>
            </p:extLst>
          </p:nvPr>
        </p:nvGraphicFramePr>
        <p:xfrm>
          <a:off x="533400" y="2456181"/>
          <a:ext cx="8077200" cy="3394075"/>
        </p:xfrm>
        <a:graphic>
          <a:graphicData uri="http://schemas.openxmlformats.org/drawingml/2006/table">
            <a:tbl>
              <a:tblPr/>
              <a:tblGrid>
                <a:gridCol w="198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abacus 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2/20003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abbot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1/20003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abduct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1/20003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above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3/20003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Abram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1/20003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…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61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zygote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1/20003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Total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20003/20003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819400" y="6029980"/>
            <a:ext cx="441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Any problem with this?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Add-</a:t>
            </a:r>
            <a:r>
              <a:rPr lang="en-US">
                <a:sym typeface="Symbol" charset="2"/>
              </a:rPr>
              <a:t>one</a:t>
            </a:r>
            <a:r>
              <a:rPr lang="en-US"/>
              <a:t> (Laplacian) smoothing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8686800" cy="1981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/>
              <a:t>An “unseen event” is a 0-count event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The probability of an unseen event is 19998/20003</a:t>
            </a:r>
          </a:p>
          <a:p>
            <a:pPr lvl="1"/>
            <a:r>
              <a:rPr lang="en-US" sz="1600" dirty="0">
                <a:solidFill>
                  <a:srgbClr val="FF6600"/>
                </a:solidFill>
              </a:rPr>
              <a:t>add one smoothing thinks it is very likely to see a novel event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The problem with add-one smoothing is it gives too much probability mass to unseen events</a:t>
            </a:r>
          </a:p>
        </p:txBody>
      </p:sp>
      <p:graphicFrame>
        <p:nvGraphicFramePr>
          <p:cNvPr id="422101" name="Group 2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1011360"/>
              </p:ext>
            </p:extLst>
          </p:nvPr>
        </p:nvGraphicFramePr>
        <p:xfrm>
          <a:off x="1676400" y="4114800"/>
          <a:ext cx="5410202" cy="2513673"/>
        </p:xfrm>
        <a:graphic>
          <a:graphicData uri="http://schemas.openxmlformats.org/drawingml/2006/table">
            <a:tbl>
              <a:tblPr/>
              <a:tblGrid>
                <a:gridCol w="13270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07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07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07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07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8284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abacus 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2/20003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284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abbot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1/20003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284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abduct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1/20003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284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above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3/20003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284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Abram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1/20003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284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…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0073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zygote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1/20003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5056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Total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charset="0"/>
                        </a:rPr>
                        <a:t>20003/20003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general smoothing problem</a:t>
            </a:r>
          </a:p>
        </p:txBody>
      </p:sp>
      <p:graphicFrame>
        <p:nvGraphicFramePr>
          <p:cNvPr id="4" name="Group 213"/>
          <p:cNvGraphicFramePr>
            <a:graphicFrameLocks noGrp="1"/>
          </p:cNvGraphicFramePr>
          <p:nvPr/>
        </p:nvGraphicFramePr>
        <p:xfrm>
          <a:off x="533400" y="3159125"/>
          <a:ext cx="8077200" cy="3394075"/>
        </p:xfrm>
        <a:graphic>
          <a:graphicData uri="http://schemas.openxmlformats.org/drawingml/2006/table">
            <a:tbl>
              <a:tblPr/>
              <a:tblGrid>
                <a:gridCol w="198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abacus 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abbot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abduct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above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Abram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…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61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zygote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Total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/>
                          <a:cs typeface="Tahoma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/>
                          <a:cs typeface="Tahoma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 rot="18541404">
            <a:off x="7384217" y="2043097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probability</a:t>
            </a:r>
          </a:p>
        </p:txBody>
      </p:sp>
      <p:sp>
        <p:nvSpPr>
          <p:cNvPr id="6" name="TextBox 5"/>
          <p:cNvSpPr txBox="1"/>
          <p:nvPr/>
        </p:nvSpPr>
        <p:spPr>
          <a:xfrm rot="18541404">
            <a:off x="5936417" y="2067238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modification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Add-</a:t>
            </a:r>
            <a:r>
              <a:rPr lang="en-US" dirty="0">
                <a:sym typeface="Symbol" charset="2"/>
              </a:rPr>
              <a:t>lambda</a:t>
            </a:r>
            <a:r>
              <a:rPr lang="en-US" dirty="0"/>
              <a:t> smoothing</a:t>
            </a:r>
          </a:p>
        </p:txBody>
      </p:sp>
      <p:sp>
        <p:nvSpPr>
          <p:cNvPr id="423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534400" cy="13716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000" dirty="0"/>
              <a:t>A large dictionary makes novel events too probable.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Instead of adding 1 to all counts, add </a:t>
            </a:r>
            <a:r>
              <a:rPr lang="en-US" sz="2000" dirty="0">
                <a:sym typeface="Symbol" charset="2"/>
              </a:rPr>
              <a:t> = 0.01?</a:t>
            </a:r>
          </a:p>
          <a:p>
            <a:pPr lvl="1"/>
            <a:r>
              <a:rPr lang="en-US" sz="1800" dirty="0">
                <a:sym typeface="Symbol" charset="2"/>
              </a:rPr>
              <a:t>This gives much less probability to novel events</a:t>
            </a:r>
          </a:p>
        </p:txBody>
      </p:sp>
      <p:graphicFrame>
        <p:nvGraphicFramePr>
          <p:cNvPr id="6" name="Group 2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5615226"/>
              </p:ext>
            </p:extLst>
          </p:nvPr>
        </p:nvGraphicFramePr>
        <p:xfrm>
          <a:off x="533400" y="3159125"/>
          <a:ext cx="8077200" cy="3394075"/>
        </p:xfrm>
        <a:graphic>
          <a:graphicData uri="http://schemas.openxmlformats.org/drawingml/2006/table">
            <a:tbl>
              <a:tblPr/>
              <a:tblGrid>
                <a:gridCol w="198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abacus 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00FF"/>
                          </a:solidFill>
                          <a:latin typeface="Tahoma"/>
                          <a:cs typeface="Tahoma"/>
                        </a:rPr>
                        <a:t>1.01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00FF"/>
                          </a:solidFill>
                          <a:latin typeface="Tahoma"/>
                          <a:cs typeface="Tahoma"/>
                        </a:rPr>
                        <a:t>1.01/203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abbot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00FF"/>
                          </a:solidFill>
                          <a:latin typeface="Tahoma"/>
                          <a:cs typeface="Tahoma"/>
                        </a:rPr>
                        <a:t>0.01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00FF"/>
                          </a:solidFill>
                          <a:latin typeface="Tahoma"/>
                          <a:cs typeface="Tahoma"/>
                        </a:rPr>
                        <a:t>0.01/203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abduct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00FF"/>
                          </a:solidFill>
                          <a:latin typeface="Tahoma"/>
                          <a:cs typeface="Tahoma"/>
                        </a:rPr>
                        <a:t>0.01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00FF"/>
                          </a:solidFill>
                          <a:latin typeface="Tahoma"/>
                          <a:cs typeface="Tahoma"/>
                        </a:rPr>
                        <a:t>0.01/203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above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00FF"/>
                          </a:solidFill>
                          <a:latin typeface="Tahoma"/>
                          <a:cs typeface="Tahoma"/>
                        </a:rPr>
                        <a:t>2.01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00FF"/>
                          </a:solidFill>
                          <a:latin typeface="Tahoma"/>
                          <a:cs typeface="Tahoma"/>
                        </a:rPr>
                        <a:t>2.01/203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Abram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00FF"/>
                          </a:solidFill>
                          <a:latin typeface="Tahoma"/>
                          <a:cs typeface="Tahoma"/>
                        </a:rPr>
                        <a:t>0.01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00FF"/>
                          </a:solidFill>
                          <a:latin typeface="Tahoma"/>
                          <a:cs typeface="Tahoma"/>
                        </a:rPr>
                        <a:t>0.01/203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…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00FF"/>
                          </a:solidFill>
                          <a:latin typeface="Tahoma"/>
                          <a:cs typeface="Tahoma"/>
                        </a:rPr>
                        <a:t>0.01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00FF"/>
                          </a:solidFill>
                          <a:latin typeface="Tahoma"/>
                          <a:cs typeface="Tahoma"/>
                        </a:rPr>
                        <a:t>0.01/203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61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zygote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00FF"/>
                          </a:solidFill>
                          <a:latin typeface="Tahoma"/>
                          <a:cs typeface="Tahoma"/>
                        </a:rPr>
                        <a:t>0.01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00FF"/>
                          </a:solidFill>
                          <a:latin typeface="Tahoma"/>
                          <a:cs typeface="Tahoma"/>
                        </a:rPr>
                        <a:t>0.01/203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Total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/>
                          <a:cs typeface="Tahoma"/>
                        </a:rPr>
                        <a:t>203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Independent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How does independence affect our probability equations/properties?</a:t>
            </a:r>
          </a:p>
          <a:p>
            <a:pPr lvl="1"/>
            <a:endParaRPr lang="en-US" sz="2000" dirty="0">
              <a:solidFill>
                <a:srgbClr val="000000"/>
              </a:solidFill>
            </a:endParaRPr>
          </a:p>
          <a:p>
            <a:pPr lvl="1"/>
            <a:endParaRPr lang="en-US" sz="2000" dirty="0">
              <a:solidFill>
                <a:srgbClr val="000000"/>
              </a:solidFill>
            </a:endParaRPr>
          </a:p>
          <a:p>
            <a:pPr lvl="1"/>
            <a:endParaRPr lang="en-US" sz="2000" dirty="0">
              <a:solidFill>
                <a:srgbClr val="000000"/>
              </a:solidFill>
            </a:endParaRPr>
          </a:p>
          <a:p>
            <a:pPr lvl="1"/>
            <a:endParaRPr lang="en-US" sz="2000" dirty="0">
              <a:solidFill>
                <a:srgbClr val="000000"/>
              </a:solidFill>
            </a:endParaRPr>
          </a:p>
          <a:p>
            <a:pPr lvl="1"/>
            <a:endParaRPr lang="en-US" sz="2000" dirty="0">
              <a:solidFill>
                <a:srgbClr val="000000"/>
              </a:solidFill>
            </a:endParaRPr>
          </a:p>
          <a:p>
            <a:pPr lvl="1"/>
            <a:endParaRPr lang="en-US" sz="20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00000"/>
                </a:solidFill>
              </a:rPr>
              <a:t>If A and B are independent, written</a:t>
            </a:r>
          </a:p>
          <a:p>
            <a:pPr lvl="1"/>
            <a:r>
              <a:rPr lang="en-US" sz="2000" dirty="0">
                <a:solidFill>
                  <a:srgbClr val="000000"/>
                </a:solidFill>
              </a:rPr>
              <a:t>P(A|B) = P(A)</a:t>
            </a:r>
          </a:p>
          <a:p>
            <a:pPr lvl="1"/>
            <a:r>
              <a:rPr lang="en-US" sz="2000" dirty="0">
                <a:solidFill>
                  <a:srgbClr val="000000"/>
                </a:solidFill>
              </a:rPr>
              <a:t>P(B|A) = P(B)</a:t>
            </a: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9322665"/>
              </p:ext>
            </p:extLst>
          </p:nvPr>
        </p:nvGraphicFramePr>
        <p:xfrm>
          <a:off x="5105400" y="4800600"/>
          <a:ext cx="8128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06400" imgH="152400" progId="Equation.3">
                  <p:embed/>
                </p:oleObj>
              </mc:Choice>
              <mc:Fallback>
                <p:oleObj name="Equation" r:id="rId2" imgW="406400" imgH="152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105400" y="4800600"/>
                        <a:ext cx="8128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43200" y="2457061"/>
            <a:ext cx="2895600" cy="203873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752600" y="6104581"/>
            <a:ext cx="3492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What does that mean about P(A,B)?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Independent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How does independence affect our probability equations/properties?</a:t>
            </a:r>
          </a:p>
          <a:p>
            <a:pPr lvl="1"/>
            <a:endParaRPr lang="en-US" sz="2000" dirty="0">
              <a:solidFill>
                <a:srgbClr val="000000"/>
              </a:solidFill>
            </a:endParaRPr>
          </a:p>
          <a:p>
            <a:pPr lvl="1"/>
            <a:endParaRPr lang="en-US" sz="2000" dirty="0">
              <a:solidFill>
                <a:srgbClr val="000000"/>
              </a:solidFill>
            </a:endParaRPr>
          </a:p>
          <a:p>
            <a:pPr lvl="1"/>
            <a:endParaRPr lang="en-US" sz="2000" dirty="0">
              <a:solidFill>
                <a:srgbClr val="000000"/>
              </a:solidFill>
            </a:endParaRPr>
          </a:p>
          <a:p>
            <a:pPr lvl="1"/>
            <a:endParaRPr lang="en-US" sz="2000" dirty="0">
              <a:solidFill>
                <a:srgbClr val="000000"/>
              </a:solidFill>
            </a:endParaRPr>
          </a:p>
          <a:p>
            <a:pPr lvl="1"/>
            <a:endParaRPr lang="en-US" sz="2000" dirty="0">
              <a:solidFill>
                <a:srgbClr val="000000"/>
              </a:solidFill>
            </a:endParaRPr>
          </a:p>
          <a:p>
            <a:pPr lvl="1"/>
            <a:endParaRPr lang="en-US" sz="20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00000"/>
                </a:solidFill>
              </a:rPr>
              <a:t>If A and B are independent, written</a:t>
            </a:r>
          </a:p>
          <a:p>
            <a:pPr lvl="1"/>
            <a:r>
              <a:rPr lang="en-US" sz="2000" dirty="0">
                <a:solidFill>
                  <a:srgbClr val="000000"/>
                </a:solidFill>
              </a:rPr>
              <a:t>P(A|B) = P(A)</a:t>
            </a:r>
          </a:p>
          <a:p>
            <a:pPr lvl="1"/>
            <a:r>
              <a:rPr lang="en-US" sz="2000" dirty="0">
                <a:solidFill>
                  <a:srgbClr val="000000"/>
                </a:solidFill>
              </a:rPr>
              <a:t>P(B|A) = P(B)</a:t>
            </a:r>
          </a:p>
          <a:p>
            <a:pPr lvl="1"/>
            <a:r>
              <a:rPr lang="en-US" sz="2000" dirty="0">
                <a:solidFill>
                  <a:srgbClr val="0000FF"/>
                </a:solidFill>
              </a:rPr>
              <a:t>P(A,B) = P(A|B) P(B) = P(A) P(B)</a:t>
            </a:r>
          </a:p>
          <a:p>
            <a:pPr lvl="1"/>
            <a:r>
              <a:rPr lang="en-US" sz="2000" dirty="0">
                <a:solidFill>
                  <a:srgbClr val="0000FF"/>
                </a:solidFill>
              </a:rPr>
              <a:t>P(A,B) = P(B|A) P(A) = P(A) P(B)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3200" y="2457061"/>
            <a:ext cx="2895600" cy="2038739"/>
          </a:xfrm>
          <a:prstGeom prst="rect">
            <a:avLst/>
          </a:prstGeom>
        </p:spPr>
      </p:pic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D18AC556-D37A-7A4F-AA75-2961AA1BF70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3073173"/>
              </p:ext>
            </p:extLst>
          </p:nvPr>
        </p:nvGraphicFramePr>
        <p:xfrm>
          <a:off x="5105400" y="4800600"/>
          <a:ext cx="8128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406400" imgH="152400" progId="Equation.3">
                  <p:embed/>
                </p:oleObj>
              </mc:Choice>
              <mc:Fallback>
                <p:oleObj name="Equation" r:id="rId3" imgW="406400" imgH="152400" progId="Equation.3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105400" y="4800600"/>
                        <a:ext cx="8128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16446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423863" y="165100"/>
            <a:ext cx="5435600" cy="600075"/>
          </a:xfrm>
          <a:noFill/>
        </p:spPr>
        <p:txBody>
          <a:bodyPr wrap="none" lIns="63500" tIns="25400" rIns="63500" bIns="25400" anchor="t">
            <a:spAutoFit/>
          </a:bodyPr>
          <a:lstStyle/>
          <a:p>
            <a:pPr eaLnBrk="1" hangingPunct="1"/>
            <a:r>
              <a:rPr lang="en-US"/>
              <a:t>Conditional Independence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533400" y="1764147"/>
            <a:ext cx="7924800" cy="2213939"/>
          </a:xfrm>
          <a:noFill/>
        </p:spPr>
        <p:txBody>
          <a:bodyPr wrap="square" lIns="63500" tIns="25400" rIns="63500" bIns="25400">
            <a:spAutoFit/>
          </a:bodyPr>
          <a:lstStyle/>
          <a:p>
            <a:pPr marL="0" indent="0" eaLnBrk="1" hangingPunct="1">
              <a:lnSpc>
                <a:spcPct val="94000"/>
              </a:lnSpc>
              <a:spcBef>
                <a:spcPct val="47000"/>
              </a:spcBef>
              <a:buNone/>
            </a:pPr>
            <a:r>
              <a:rPr lang="en-US" sz="2000" dirty="0">
                <a:solidFill>
                  <a:srgbClr val="000000"/>
                </a:solidFill>
              </a:rPr>
              <a:t>Dependent events can become independent given certain other events</a:t>
            </a:r>
          </a:p>
          <a:p>
            <a:pPr marL="0" indent="0" eaLnBrk="1" hangingPunct="1">
              <a:lnSpc>
                <a:spcPct val="94000"/>
              </a:lnSpc>
              <a:spcBef>
                <a:spcPct val="47000"/>
              </a:spcBef>
              <a:buNone/>
            </a:pPr>
            <a:endParaRPr lang="en-US" sz="2000" dirty="0">
              <a:solidFill>
                <a:srgbClr val="000000"/>
              </a:solidFill>
            </a:endParaRPr>
          </a:p>
          <a:p>
            <a:pPr marL="0" indent="0" eaLnBrk="1" hangingPunct="1">
              <a:lnSpc>
                <a:spcPct val="94000"/>
              </a:lnSpc>
              <a:spcBef>
                <a:spcPct val="47000"/>
              </a:spcBef>
              <a:buNone/>
            </a:pPr>
            <a:r>
              <a:rPr lang="en-US" sz="2000" dirty="0">
                <a:solidFill>
                  <a:srgbClr val="000000"/>
                </a:solidFill>
              </a:rPr>
              <a:t>Examples,</a:t>
            </a:r>
          </a:p>
          <a:p>
            <a:pPr marL="800100" lvl="1" indent="-342900" eaLnBrk="1" hangingPunct="1"/>
            <a:r>
              <a:rPr lang="en-US" sz="1800" dirty="0">
                <a:solidFill>
                  <a:srgbClr val="000000"/>
                </a:solidFill>
                <a:ea typeface="ＭＳ Ｐゴシック" charset="-128"/>
              </a:rPr>
              <a:t>height and length of life</a:t>
            </a:r>
          </a:p>
          <a:p>
            <a:pPr marL="800100" lvl="1" indent="-342900" eaLnBrk="1" hangingPunct="1"/>
            <a:r>
              <a:rPr lang="en-US" sz="1800" dirty="0">
                <a:solidFill>
                  <a:srgbClr val="000000"/>
                </a:solidFill>
                <a:ea typeface="ＭＳ Ｐゴシック" charset="-128"/>
              </a:rPr>
              <a:t>“correlation” studies</a:t>
            </a:r>
          </a:p>
          <a:p>
            <a:pPr marL="1200150" lvl="2" indent="-342900" eaLnBrk="1" hangingPunct="1"/>
            <a:r>
              <a:rPr lang="en-US" sz="1600" dirty="0">
                <a:solidFill>
                  <a:srgbClr val="000000"/>
                </a:solidFill>
                <a:ea typeface="ＭＳ Ｐゴシック" charset="-128"/>
              </a:rPr>
              <a:t>size of your lawn and length of life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95400" y="4147562"/>
            <a:ext cx="5943600" cy="24638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7260073" y="6474023"/>
            <a:ext cx="181331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http://</a:t>
            </a:r>
            <a:r>
              <a:rPr lang="en-US" sz="1400" dirty="0" err="1"/>
              <a:t>xkcd.com</a:t>
            </a:r>
            <a:r>
              <a:rPr lang="en-US" sz="1400" dirty="0"/>
              <a:t>/552/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423863" y="165100"/>
            <a:ext cx="5435600" cy="600075"/>
          </a:xfrm>
          <a:noFill/>
        </p:spPr>
        <p:txBody>
          <a:bodyPr wrap="none" lIns="63500" tIns="25400" rIns="63500" bIns="25400" anchor="t">
            <a:spAutoFit/>
          </a:bodyPr>
          <a:lstStyle/>
          <a:p>
            <a:pPr eaLnBrk="1" hangingPunct="1"/>
            <a:r>
              <a:rPr lang="en-US"/>
              <a:t>Conditional Independence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533400" y="1764147"/>
            <a:ext cx="7924800" cy="4646913"/>
          </a:xfrm>
          <a:noFill/>
        </p:spPr>
        <p:txBody>
          <a:bodyPr wrap="square" lIns="63500" tIns="25400" rIns="63500" bIns="25400">
            <a:spAutoFit/>
          </a:bodyPr>
          <a:lstStyle/>
          <a:p>
            <a:pPr marL="0" indent="0" eaLnBrk="1" hangingPunct="1">
              <a:lnSpc>
                <a:spcPct val="94000"/>
              </a:lnSpc>
              <a:spcBef>
                <a:spcPct val="47000"/>
              </a:spcBef>
              <a:buNone/>
            </a:pPr>
            <a:r>
              <a:rPr lang="en-US" sz="2000" dirty="0">
                <a:solidFill>
                  <a:srgbClr val="000000"/>
                </a:solidFill>
              </a:rPr>
              <a:t>Dependent events can become independent given certain other events</a:t>
            </a:r>
          </a:p>
          <a:p>
            <a:pPr marL="0" indent="0" eaLnBrk="1" hangingPunct="1">
              <a:lnSpc>
                <a:spcPct val="94000"/>
              </a:lnSpc>
              <a:spcBef>
                <a:spcPct val="47000"/>
              </a:spcBef>
              <a:buNone/>
            </a:pPr>
            <a:endParaRPr lang="en-US" sz="2000" dirty="0">
              <a:solidFill>
                <a:srgbClr val="000000"/>
              </a:solidFill>
            </a:endParaRPr>
          </a:p>
          <a:p>
            <a:pPr marL="0" indent="0" eaLnBrk="1" hangingPunct="1">
              <a:lnSpc>
                <a:spcPct val="94000"/>
              </a:lnSpc>
              <a:spcBef>
                <a:spcPct val="47000"/>
              </a:spcBef>
              <a:buNone/>
            </a:pPr>
            <a:r>
              <a:rPr lang="en-US" sz="2000" dirty="0">
                <a:solidFill>
                  <a:srgbClr val="000000"/>
                </a:solidFill>
              </a:rPr>
              <a:t>Examples,</a:t>
            </a:r>
          </a:p>
          <a:p>
            <a:pPr marL="800100" lvl="1" indent="-342900" eaLnBrk="1" hangingPunct="1"/>
            <a:r>
              <a:rPr lang="en-US" sz="1800" dirty="0">
                <a:solidFill>
                  <a:srgbClr val="000000"/>
                </a:solidFill>
                <a:ea typeface="ＭＳ Ｐゴシック" charset="-128"/>
              </a:rPr>
              <a:t>height and length of life</a:t>
            </a:r>
          </a:p>
          <a:p>
            <a:pPr marL="800100" lvl="1" indent="-342900" eaLnBrk="1" hangingPunct="1"/>
            <a:r>
              <a:rPr lang="en-US" sz="1800" dirty="0">
                <a:solidFill>
                  <a:srgbClr val="000000"/>
                </a:solidFill>
                <a:ea typeface="ＭＳ Ｐゴシック" charset="-128"/>
              </a:rPr>
              <a:t>“correlation” studies</a:t>
            </a:r>
          </a:p>
          <a:p>
            <a:pPr marL="1200150" lvl="2" indent="-342900" eaLnBrk="1" hangingPunct="1"/>
            <a:r>
              <a:rPr lang="en-US" sz="1600" dirty="0">
                <a:solidFill>
                  <a:srgbClr val="000000"/>
                </a:solidFill>
                <a:ea typeface="ＭＳ Ｐゴシック" charset="-128"/>
              </a:rPr>
              <a:t>size of your lawn and length of life</a:t>
            </a:r>
          </a:p>
          <a:p>
            <a:pPr marL="0" indent="0" eaLnBrk="1" hangingPunct="1">
              <a:lnSpc>
                <a:spcPct val="94000"/>
              </a:lnSpc>
              <a:spcBef>
                <a:spcPct val="47000"/>
              </a:spcBef>
              <a:buNone/>
            </a:pPr>
            <a:endParaRPr lang="en-US" sz="2000" dirty="0">
              <a:solidFill>
                <a:srgbClr val="000000"/>
              </a:solidFill>
            </a:endParaRPr>
          </a:p>
          <a:p>
            <a:pPr marL="0" indent="0" eaLnBrk="1" hangingPunct="1">
              <a:lnSpc>
                <a:spcPct val="94000"/>
              </a:lnSpc>
              <a:spcBef>
                <a:spcPct val="47000"/>
              </a:spcBef>
              <a:buNone/>
            </a:pPr>
            <a:r>
              <a:rPr lang="en-US" sz="2000" dirty="0">
                <a:solidFill>
                  <a:srgbClr val="000000"/>
                </a:solidFill>
              </a:rPr>
              <a:t>If A, B are conditionally independent given C</a:t>
            </a:r>
          </a:p>
          <a:p>
            <a:pPr lvl="1" eaLnBrk="1" hangingPunct="1">
              <a:lnSpc>
                <a:spcPct val="94000"/>
              </a:lnSpc>
              <a:spcBef>
                <a:spcPct val="47000"/>
              </a:spcBef>
            </a:pPr>
            <a:r>
              <a:rPr lang="en-US" sz="1800" dirty="0">
                <a:solidFill>
                  <a:srgbClr val="000000"/>
                </a:solidFill>
                <a:ea typeface="ＭＳ Ｐゴシック" charset="-128"/>
              </a:rPr>
              <a:t>P(A,B|C) = P(A|C) P(B|C)</a:t>
            </a:r>
          </a:p>
          <a:p>
            <a:pPr lvl="1" eaLnBrk="1" hangingPunct="1">
              <a:lnSpc>
                <a:spcPct val="94000"/>
              </a:lnSpc>
              <a:spcBef>
                <a:spcPct val="47000"/>
              </a:spcBef>
            </a:pPr>
            <a:r>
              <a:rPr lang="en-US" sz="1800" dirty="0">
                <a:solidFill>
                  <a:srgbClr val="000000"/>
                </a:solidFill>
                <a:ea typeface="ＭＳ Ｐゴシック" charset="-128"/>
              </a:rPr>
              <a:t>P(A|B,C) = P(A|C)</a:t>
            </a:r>
          </a:p>
          <a:p>
            <a:pPr lvl="1" eaLnBrk="1" hangingPunct="1">
              <a:lnSpc>
                <a:spcPct val="94000"/>
              </a:lnSpc>
              <a:spcBef>
                <a:spcPct val="47000"/>
              </a:spcBef>
            </a:pPr>
            <a:r>
              <a:rPr lang="en-US" sz="1800" dirty="0">
                <a:solidFill>
                  <a:srgbClr val="000000"/>
                </a:solidFill>
                <a:ea typeface="ＭＳ Ｐゴシック" charset="-128"/>
              </a:rPr>
              <a:t>P(B|A,C) = P(B|C)</a:t>
            </a:r>
          </a:p>
          <a:p>
            <a:pPr lvl="1" eaLnBrk="1" hangingPunct="1">
              <a:lnSpc>
                <a:spcPct val="94000"/>
              </a:lnSpc>
              <a:spcBef>
                <a:spcPct val="47000"/>
              </a:spcBef>
            </a:pPr>
            <a:r>
              <a:rPr lang="en-US" sz="1800" dirty="0">
                <a:solidFill>
                  <a:srgbClr val="000000"/>
                </a:solidFill>
                <a:ea typeface="ＭＳ Ｐゴシック" charset="-128"/>
              </a:rPr>
              <a:t>but P(A,B) ≠ P(A)P(B)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1042989"/>
              </p:ext>
            </p:extLst>
          </p:nvPr>
        </p:nvGraphicFramePr>
        <p:xfrm>
          <a:off x="5410200" y="4495800"/>
          <a:ext cx="11938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596900" imgH="177800" progId="Equation.3">
                  <p:embed/>
                </p:oleObj>
              </mc:Choice>
              <mc:Fallback>
                <p:oleObj name="Equation" r:id="rId5" imgW="596900" imgH="177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410200" y="4495800"/>
                        <a:ext cx="1193800" cy="355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07678320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5326</TotalTime>
  <Words>3324</Words>
  <Application>Microsoft Macintosh PowerPoint</Application>
  <PresentationFormat>On-screen Show (4:3)</PresentationFormat>
  <Paragraphs>735</Paragraphs>
  <Slides>58</Slides>
  <Notes>19</Notes>
  <HiddenSlides>0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71" baseType="lpstr">
      <vt:lpstr>ＭＳ Ｐゴシック</vt:lpstr>
      <vt:lpstr>Arial</vt:lpstr>
      <vt:lpstr>Calibri</vt:lpstr>
      <vt:lpstr>Cambria Math</vt:lpstr>
      <vt:lpstr>Monotype Sorts</vt:lpstr>
      <vt:lpstr>Symbol</vt:lpstr>
      <vt:lpstr>Tahoma</vt:lpstr>
      <vt:lpstr>Times New Roman</vt:lpstr>
      <vt:lpstr>Tw Cen MT</vt:lpstr>
      <vt:lpstr>Wingdings</vt:lpstr>
      <vt:lpstr>Wingdings 2</vt:lpstr>
      <vt:lpstr>Median</vt:lpstr>
      <vt:lpstr>Equation</vt:lpstr>
      <vt:lpstr>Language modeling</vt:lpstr>
      <vt:lpstr>Admin</vt:lpstr>
      <vt:lpstr>Assign 0: 343rd word</vt:lpstr>
      <vt:lpstr>Independence</vt:lpstr>
      <vt:lpstr>Independent or Dependent?</vt:lpstr>
      <vt:lpstr>Independent variables</vt:lpstr>
      <vt:lpstr>Independent variables</vt:lpstr>
      <vt:lpstr>Conditional Independence</vt:lpstr>
      <vt:lpstr>Conditional Independence</vt:lpstr>
      <vt:lpstr>Assume independence</vt:lpstr>
      <vt:lpstr>Language modeling</vt:lpstr>
      <vt:lpstr>Language modeling</vt:lpstr>
      <vt:lpstr>Ideas?</vt:lpstr>
      <vt:lpstr>Look at a corpus</vt:lpstr>
      <vt:lpstr>Language modeling</vt:lpstr>
      <vt:lpstr>Probabilistic Language modeling</vt:lpstr>
      <vt:lpstr>Language modeling</vt:lpstr>
      <vt:lpstr>n-gram language modeling</vt:lpstr>
      <vt:lpstr>Our friend the chain rule</vt:lpstr>
      <vt:lpstr>The n-gram approximation</vt:lpstr>
      <vt:lpstr>Estimating probabilities</vt:lpstr>
      <vt:lpstr>Estimating from a corpus</vt:lpstr>
      <vt:lpstr>Estimating from a corpus</vt:lpstr>
      <vt:lpstr>Estimating from a corpus</vt:lpstr>
      <vt:lpstr>Estimating from a corpus</vt:lpstr>
      <vt:lpstr>Estimating from a corpus</vt:lpstr>
      <vt:lpstr>Applying a model</vt:lpstr>
      <vt:lpstr>Generating examples</vt:lpstr>
      <vt:lpstr>Generating examples</vt:lpstr>
      <vt:lpstr>Generation examples</vt:lpstr>
      <vt:lpstr>Generation examples</vt:lpstr>
      <vt:lpstr>Generation examples</vt:lpstr>
      <vt:lpstr>Evaluation</vt:lpstr>
      <vt:lpstr>Evaluation</vt:lpstr>
      <vt:lpstr>Evaluation</vt:lpstr>
      <vt:lpstr>Evaluation</vt:lpstr>
      <vt:lpstr>Evaluation</vt:lpstr>
      <vt:lpstr>Evaluation</vt:lpstr>
      <vt:lpstr>The problem</vt:lpstr>
      <vt:lpstr>The problem</vt:lpstr>
      <vt:lpstr>The solution: perplexity*</vt:lpstr>
      <vt:lpstr>Calculating perplexity in practice</vt:lpstr>
      <vt:lpstr>Calculating perplexity in practice</vt:lpstr>
      <vt:lpstr>Calculating perplexity</vt:lpstr>
      <vt:lpstr>Another view of perplexity</vt:lpstr>
      <vt:lpstr>Smoothing</vt:lpstr>
      <vt:lpstr>A better approach</vt:lpstr>
      <vt:lpstr>Smoothing the estimates</vt:lpstr>
      <vt:lpstr>Other situations</vt:lpstr>
      <vt:lpstr>Smoothing the estimates</vt:lpstr>
      <vt:lpstr>Add-one (Laplacian) smoothing</vt:lpstr>
      <vt:lpstr>Add-one (Laplacian) smoothing</vt:lpstr>
      <vt:lpstr>Add-one (Laplacian) smoothing</vt:lpstr>
      <vt:lpstr>Add-one (Laplacian) smoothing</vt:lpstr>
      <vt:lpstr>Add-one (Laplacian) smoothing</vt:lpstr>
      <vt:lpstr>Add-one (Laplacian) smoothing</vt:lpstr>
      <vt:lpstr>The general smoothing problem</vt:lpstr>
      <vt:lpstr>Add-lambda smoothing</vt:lpstr>
    </vt:vector>
  </TitlesOfParts>
  <Company>Pomona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CORpus analysis</dc:title>
  <dc:creator>Dave Kauchak</dc:creator>
  <cp:lastModifiedBy>David Kauchak</cp:lastModifiedBy>
  <cp:revision>419</cp:revision>
  <cp:lastPrinted>2023-01-30T21:08:03Z</cp:lastPrinted>
  <dcterms:created xsi:type="dcterms:W3CDTF">2011-02-02T19:47:14Z</dcterms:created>
  <dcterms:modified xsi:type="dcterms:W3CDTF">2024-09-05T21:44:38Z</dcterms:modified>
</cp:coreProperties>
</file>