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8" r:id="rId3"/>
    <p:sldId id="291" r:id="rId4"/>
    <p:sldId id="374" r:id="rId5"/>
    <p:sldId id="479" r:id="rId6"/>
    <p:sldId id="376" r:id="rId7"/>
    <p:sldId id="377" r:id="rId8"/>
    <p:sldId id="378" r:id="rId9"/>
    <p:sldId id="379" r:id="rId10"/>
    <p:sldId id="380" r:id="rId11"/>
    <p:sldId id="384" r:id="rId12"/>
    <p:sldId id="259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649" r:id="rId24"/>
    <p:sldId id="653" r:id="rId25"/>
    <p:sldId id="650" r:id="rId26"/>
    <p:sldId id="654" r:id="rId27"/>
    <p:sldId id="652" r:id="rId28"/>
    <p:sldId id="655" r:id="rId29"/>
    <p:sldId id="656" r:id="rId30"/>
    <p:sldId id="657" r:id="rId31"/>
    <p:sldId id="658" r:id="rId32"/>
    <p:sldId id="661" r:id="rId33"/>
    <p:sldId id="662" r:id="rId34"/>
    <p:sldId id="663" r:id="rId35"/>
    <p:sldId id="664" r:id="rId36"/>
    <p:sldId id="665" r:id="rId37"/>
    <p:sldId id="666" r:id="rId38"/>
    <p:sldId id="668" r:id="rId39"/>
    <p:sldId id="669" r:id="rId40"/>
    <p:sldId id="670" r:id="rId41"/>
    <p:sldId id="671" r:id="rId42"/>
    <p:sldId id="672" r:id="rId43"/>
    <p:sldId id="673" r:id="rId44"/>
    <p:sldId id="674" r:id="rId45"/>
    <p:sldId id="675" r:id="rId46"/>
    <p:sldId id="676" r:id="rId47"/>
    <p:sldId id="678" r:id="rId48"/>
    <p:sldId id="677" r:id="rId49"/>
    <p:sldId id="680" r:id="rId50"/>
    <p:sldId id="679" r:id="rId51"/>
    <p:sldId id="682" r:id="rId52"/>
    <p:sldId id="681" r:id="rId53"/>
    <p:sldId id="683" r:id="rId54"/>
    <p:sldId id="684" r:id="rId55"/>
    <p:sldId id="685" r:id="rId56"/>
    <p:sldId id="686" r:id="rId57"/>
    <p:sldId id="687" r:id="rId58"/>
    <p:sldId id="688" r:id="rId59"/>
    <p:sldId id="69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11/12/24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11/12/24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159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427336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3C5F0B-C25D-534D-AA5D-2068BCA765B3}"/>
              </a:ext>
            </a:extLst>
          </p:cNvPr>
          <p:cNvSpPr txBox="1"/>
          <p:nvPr/>
        </p:nvSpPr>
        <p:spPr>
          <a:xfrm>
            <a:off x="3851148" y="35560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layer(s)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1A7475-4F42-2740-B081-8E3D1999F09A}"/>
              </a:ext>
            </a:extLst>
          </p:cNvPr>
          <p:cNvSpPr txBox="1"/>
          <p:nvPr/>
        </p:nvSpPr>
        <p:spPr>
          <a:xfrm>
            <a:off x="1631764" y="59738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0374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4EBA-14AB-8146-BCB7-56A87E1F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13138-65CC-DC49-BE8B-5A6AD8DF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76" y="1765300"/>
            <a:ext cx="2590800" cy="166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A5646-A84D-F844-81C9-CA02493443CD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89C7-9D65-8D43-ADB7-FBA7F675E919}"/>
              </a:ext>
            </a:extLst>
          </p:cNvPr>
          <p:cNvSpPr txBox="1"/>
          <p:nvPr/>
        </p:nvSpPr>
        <p:spPr>
          <a:xfrm>
            <a:off x="609600" y="3878317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5065-3AD2-A941-A85D-774FA1250723}"/>
              </a:ext>
            </a:extLst>
          </p:cNvPr>
          <p:cNvSpPr txBox="1"/>
          <p:nvPr/>
        </p:nvSpPr>
        <p:spPr>
          <a:xfrm>
            <a:off x="609600" y="4650827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887B3-6634-2F47-B5DA-C5DB66346CD6}"/>
              </a:ext>
            </a:extLst>
          </p:cNvPr>
          <p:cNvSpPr txBox="1"/>
          <p:nvPr/>
        </p:nvSpPr>
        <p:spPr>
          <a:xfrm>
            <a:off x="609600" y="5423337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</p:spTree>
    <p:extLst>
      <p:ext uri="{BB962C8B-B14F-4D97-AF65-F5344CB8AC3E}">
        <p14:creationId xmlns:p14="http://schemas.microsoft.com/office/powerpoint/2010/main" val="89884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559A4-1BC9-BE48-87CD-22FA98339731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622720" y="478234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A11A-4B12-8545-9DE3-4EC07B66455F}"/>
              </a:ext>
            </a:extLst>
          </p:cNvPr>
          <p:cNvSpPr txBox="1"/>
          <p:nvPr/>
        </p:nvSpPr>
        <p:spPr>
          <a:xfrm>
            <a:off x="622720" y="5881593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41D-0167-4B4B-B62F-BE8D8C838953}"/>
              </a:ext>
            </a:extLst>
          </p:cNvPr>
          <p:cNvSpPr txBox="1"/>
          <p:nvPr/>
        </p:nvSpPr>
        <p:spPr>
          <a:xfrm>
            <a:off x="622720" y="6327360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5679B-AD20-3645-8A50-BDC5DC37342C}"/>
              </a:ext>
            </a:extLst>
          </p:cNvPr>
          <p:cNvSpPr txBox="1"/>
          <p:nvPr/>
        </p:nvSpPr>
        <p:spPr>
          <a:xfrm>
            <a:off x="612648" y="5349837"/>
            <a:ext cx="575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= hidden layer output from previous input</a:t>
            </a:r>
          </a:p>
        </p:txBody>
      </p:sp>
    </p:spTree>
    <p:extLst>
      <p:ext uri="{BB962C8B-B14F-4D97-AF65-F5344CB8AC3E}">
        <p14:creationId xmlns:p14="http://schemas.microsoft.com/office/powerpoint/2010/main" val="396148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9E779-2A01-B141-9678-5C8FE40CB62D}"/>
              </a:ext>
            </a:extLst>
          </p:cNvPr>
          <p:cNvSpPr txBox="1"/>
          <p:nvPr/>
        </p:nvSpPr>
        <p:spPr>
          <a:xfrm>
            <a:off x="504496" y="5875282"/>
            <a:ext cx="62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Say you want the output of x1, x2, x3, ….</a:t>
            </a:r>
          </a:p>
        </p:txBody>
      </p:sp>
    </p:spTree>
    <p:extLst>
      <p:ext uri="{BB962C8B-B14F-4D97-AF65-F5344CB8AC3E}">
        <p14:creationId xmlns:p14="http://schemas.microsoft.com/office/powerpoint/2010/main" val="250787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B754A-ACA8-0348-85BE-048B9FBE4456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5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322EE-7244-E141-B28A-339D4D882C7E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A617D-B1DA-1E42-95D2-827852FA6B8E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FE35A-CCD1-CE4C-9844-15E84DFAA922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D5C59-A7E2-2C4A-81E2-ADA1648B65A8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9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799" y="1679222"/>
            <a:ext cx="8669421" cy="5096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dirty="0"/>
              <a:t>Assignment 7 due Wednesday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dirty="0"/>
              <a:t>Final project proposals due Thursday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dirty="0"/>
              <a:t>Start working on the projects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Log hours that you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class Thursday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Quiz 3 back today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C7A9-4CF6-1A45-B140-62929548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unrolled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96E5C-C1E7-0047-893E-89ADE80D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" y="1665479"/>
            <a:ext cx="7956331" cy="431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F3969-98EE-994C-AA4A-1D4D7DC6ADF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104785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just a single neural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559A4-1BC9-BE48-87CD-22FA98339731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622720" y="478234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A11A-4B12-8545-9DE3-4EC07B66455F}"/>
              </a:ext>
            </a:extLst>
          </p:cNvPr>
          <p:cNvSpPr txBox="1"/>
          <p:nvPr/>
        </p:nvSpPr>
        <p:spPr>
          <a:xfrm>
            <a:off x="622720" y="5881593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41D-0167-4B4B-B62F-BE8D8C838953}"/>
              </a:ext>
            </a:extLst>
          </p:cNvPr>
          <p:cNvSpPr txBox="1"/>
          <p:nvPr/>
        </p:nvSpPr>
        <p:spPr>
          <a:xfrm>
            <a:off x="622720" y="6327360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5679B-AD20-3645-8A50-BDC5DC37342C}"/>
              </a:ext>
            </a:extLst>
          </p:cNvPr>
          <p:cNvSpPr txBox="1"/>
          <p:nvPr/>
        </p:nvSpPr>
        <p:spPr>
          <a:xfrm>
            <a:off x="612648" y="5349837"/>
            <a:ext cx="575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= hidden layer output from previous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F4E99-B13D-BE49-BB3C-A395A731B521}"/>
              </a:ext>
            </a:extLst>
          </p:cNvPr>
          <p:cNvSpPr txBox="1"/>
          <p:nvPr/>
        </p:nvSpPr>
        <p:spPr>
          <a:xfrm>
            <a:off x="446774" y="2114991"/>
            <a:ext cx="3860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U, W and V are the weight matrices</a:t>
            </a:r>
          </a:p>
        </p:txBody>
      </p:sp>
    </p:spTree>
    <p:extLst>
      <p:ext uri="{BB962C8B-B14F-4D97-AF65-F5344CB8AC3E}">
        <p14:creationId xmlns:p14="http://schemas.microsoft.com/office/powerpoint/2010/main" val="42975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CA3B-5388-614A-AB84-4C6B13B4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40E09-00B1-2446-BAC4-CE25111C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A16E2-A947-F140-BE49-459B4D922A00}"/>
              </a:ext>
            </a:extLst>
          </p:cNvPr>
          <p:cNvSpPr txBox="1"/>
          <p:nvPr/>
        </p:nvSpPr>
        <p:spPr>
          <a:xfrm>
            <a:off x="1166649" y="5160580"/>
            <a:ext cx="6553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we use RNNs as language models p(w1, w2, …, </a:t>
            </a:r>
            <a:r>
              <a:rPr lang="en-US" sz="2000" dirty="0" err="1">
                <a:solidFill>
                  <a:srgbClr val="FF0000"/>
                </a:solidFill>
              </a:rPr>
              <a:t>wn</a:t>
            </a:r>
            <a:r>
              <a:rPr lang="en-US" sz="2000" dirty="0">
                <a:solidFill>
                  <a:srgbClr val="FF0000"/>
                </a:solidFill>
              </a:rPr>
              <a:t>)?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How do we input a word into a NN?</a:t>
            </a:r>
          </a:p>
        </p:txBody>
      </p:sp>
    </p:spTree>
    <p:extLst>
      <p:ext uri="{BB962C8B-B14F-4D97-AF65-F5344CB8AC3E}">
        <p14:creationId xmlns:p14="http://schemas.microsoft.com/office/powerpoint/2010/main" val="284023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48200" y="3797934"/>
            <a:ext cx="1983828" cy="13509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4648200" y="5521989"/>
            <a:ext cx="1983828" cy="11174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701059-E071-CB4B-ADC1-0F2B7BEF251A}"/>
              </a:ext>
            </a:extLst>
          </p:cNvPr>
          <p:cNvSpPr txBox="1"/>
          <p:nvPr/>
        </p:nvSpPr>
        <p:spPr>
          <a:xfrm>
            <a:off x="6737131" y="4939072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x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69959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FF93-1EEF-814C-B534-A647DE11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955AFE-6BE7-0B48-B352-D6B71F28F770}"/>
              </a:ext>
            </a:extLst>
          </p:cNvPr>
          <p:cNvGrpSpPr/>
          <p:nvPr/>
        </p:nvGrpSpPr>
        <p:grpSpPr>
          <a:xfrm rot="16200000">
            <a:off x="5462751" y="1962806"/>
            <a:ext cx="2747141" cy="3375135"/>
            <a:chOff x="228600" y="2057400"/>
            <a:chExt cx="4059591" cy="46665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3D0085-8BDE-7E4E-9D97-71F74B143C24}"/>
                </a:ext>
              </a:extLst>
            </p:cNvPr>
            <p:cNvSpPr txBox="1"/>
            <p:nvPr/>
          </p:nvSpPr>
          <p:spPr>
            <a:xfrm>
              <a:off x="228600" y="6077634"/>
              <a:ext cx="957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 input nodes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A90163-25FC-474E-8D44-D61C80D9C8D2}"/>
                </a:ext>
              </a:extLst>
            </p:cNvPr>
            <p:cNvSpPr/>
            <p:nvPr/>
          </p:nvSpPr>
          <p:spPr>
            <a:xfrm>
              <a:off x="1981200" y="2590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83D82B-681A-3E46-953C-958310231096}"/>
                </a:ext>
              </a:extLst>
            </p:cNvPr>
            <p:cNvSpPr/>
            <p:nvPr/>
          </p:nvSpPr>
          <p:spPr>
            <a:xfrm>
              <a:off x="1981200" y="3354769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1373A2-3AEB-CA44-92F4-35867A4B6630}"/>
                </a:ext>
              </a:extLst>
            </p:cNvPr>
            <p:cNvSpPr/>
            <p:nvPr/>
          </p:nvSpPr>
          <p:spPr>
            <a:xfrm>
              <a:off x="1981200" y="4876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17D2EC-891A-034C-976C-A8EFF2BEB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5257800"/>
              <a:ext cx="1299918" cy="5334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14DC75-72CC-514A-9B01-9A5EFB930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3735769"/>
              <a:ext cx="1223718" cy="19030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40E908-AA25-B249-88E5-F1FCE7DEA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677" y="2971800"/>
              <a:ext cx="1323123" cy="258175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F4F186B-1418-E64F-9F4F-45796181A7F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286000"/>
              <a:ext cx="1223718" cy="44718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E94820-FE85-C043-80C3-E845ABA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438400"/>
              <a:ext cx="1219200" cy="10668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72D48E-AA98-164C-B253-AEF0C80DB88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590800"/>
              <a:ext cx="1223718" cy="22860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D3D35E-A9DA-8047-9F28-F8B10E3F9FB8}"/>
                </a:ext>
              </a:extLst>
            </p:cNvPr>
            <p:cNvSpPr txBox="1"/>
            <p:nvPr/>
          </p:nvSpPr>
          <p:spPr>
            <a:xfrm>
              <a:off x="533400" y="3886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A9370A-4F51-BF46-9B4D-7977B81CA3B7}"/>
                </a:ext>
              </a:extLst>
            </p:cNvPr>
            <p:cNvSpPr txBox="1"/>
            <p:nvPr/>
          </p:nvSpPr>
          <p:spPr>
            <a:xfrm>
              <a:off x="1946702" y="42555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B4A4C5-D2D0-6E4F-A073-5FFBF3D3C186}"/>
                </a:ext>
              </a:extLst>
            </p:cNvPr>
            <p:cNvSpPr txBox="1"/>
            <p:nvPr/>
          </p:nvSpPr>
          <p:spPr>
            <a:xfrm>
              <a:off x="2717654" y="6248400"/>
              <a:ext cx="1570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 output nodes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508E1D-4F81-B249-97BC-2657BDD66143}"/>
                </a:ext>
              </a:extLst>
            </p:cNvPr>
            <p:cNvSpPr/>
            <p:nvPr/>
          </p:nvSpPr>
          <p:spPr>
            <a:xfrm>
              <a:off x="3310195" y="20574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4900A8-7B7B-7441-B024-98BDEC76A320}"/>
                </a:ext>
              </a:extLst>
            </p:cNvPr>
            <p:cNvSpPr/>
            <p:nvPr/>
          </p:nvSpPr>
          <p:spPr>
            <a:xfrm>
              <a:off x="3302712" y="2590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32E551-24FC-C64E-A2A2-1F691B98879B}"/>
                </a:ext>
              </a:extLst>
            </p:cNvPr>
            <p:cNvSpPr/>
            <p:nvPr/>
          </p:nvSpPr>
          <p:spPr>
            <a:xfrm>
              <a:off x="3308192" y="5470634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C42F77-07C5-774A-9813-A5CC8E93F5CA}"/>
                </a:ext>
              </a:extLst>
            </p:cNvPr>
            <p:cNvSpPr txBox="1"/>
            <p:nvPr/>
          </p:nvSpPr>
          <p:spPr>
            <a:xfrm>
              <a:off x="3302712" y="33853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8BF32F-AFE3-134A-83FF-C69EDAA122FC}"/>
                </a:ext>
              </a:extLst>
            </p:cNvPr>
            <p:cNvSpPr txBox="1"/>
            <p:nvPr/>
          </p:nvSpPr>
          <p:spPr>
            <a:xfrm>
              <a:off x="1295400" y="5708302"/>
              <a:ext cx="1625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hidden nodes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CCF9DC-C35E-1648-83E7-153F7B02D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286000"/>
              <a:ext cx="761774" cy="46220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8F5944-2AFA-D94A-B481-8D943E94D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9127" y="2748208"/>
              <a:ext cx="721273" cy="1524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1D0216-0ABE-844E-A311-17AA675F2DB6}"/>
                </a:ext>
              </a:extLst>
            </p:cNvPr>
            <p:cNvCxnSpPr>
              <a:cxnSpLocks/>
            </p:cNvCxnSpPr>
            <p:nvPr/>
          </p:nvCxnSpPr>
          <p:spPr>
            <a:xfrm>
              <a:off x="2479127" y="2996968"/>
              <a:ext cx="721273" cy="247366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8799AA-5204-7A4B-BDB9-25C2F5B6C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438401"/>
              <a:ext cx="864086" cy="24383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2D8CFC-333D-4F47-83E7-678EFBB6D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996969"/>
              <a:ext cx="871569" cy="19560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B7A408C-13D1-2842-AC49-8D903CB7395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362200" y="5067300"/>
              <a:ext cx="8382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1FA8E36-D6EF-B943-A70A-C0D5EC540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93"/>
          <a:stretch/>
        </p:blipFill>
        <p:spPr>
          <a:xfrm>
            <a:off x="1830690" y="2277862"/>
            <a:ext cx="3214481" cy="250593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28DE85F-B227-AD4C-95EF-E2508D75965D}"/>
              </a:ext>
            </a:extLst>
          </p:cNvPr>
          <p:cNvGrpSpPr/>
          <p:nvPr/>
        </p:nvGrpSpPr>
        <p:grpSpPr>
          <a:xfrm rot="16200000">
            <a:off x="5956938" y="4145345"/>
            <a:ext cx="1331699" cy="2948066"/>
            <a:chOff x="612648" y="3376534"/>
            <a:chExt cx="1331699" cy="294806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AD6E6C-FA00-AD40-B903-F44815D7CD6D}"/>
                </a:ext>
              </a:extLst>
            </p:cNvPr>
            <p:cNvSpPr/>
            <p:nvPr/>
          </p:nvSpPr>
          <p:spPr>
            <a:xfrm>
              <a:off x="1203296" y="3429000"/>
              <a:ext cx="6858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FE63966-29E4-404F-B765-7B30263A7697}"/>
                </a:ext>
              </a:extLst>
            </p:cNvPr>
            <p:cNvSpPr/>
            <p:nvPr/>
          </p:nvSpPr>
          <p:spPr>
            <a:xfrm>
              <a:off x="1214068" y="4041246"/>
              <a:ext cx="675027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CC95F1-DE1F-EA4A-AFCC-B811C2734C1D}"/>
                </a:ext>
              </a:extLst>
            </p:cNvPr>
            <p:cNvSpPr/>
            <p:nvPr/>
          </p:nvSpPr>
          <p:spPr>
            <a:xfrm>
              <a:off x="1214069" y="5029200"/>
              <a:ext cx="675026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F3E1B2-A252-344A-AC57-F48B8CA0D3CD}"/>
                </a:ext>
              </a:extLst>
            </p:cNvPr>
            <p:cNvSpPr txBox="1"/>
            <p:nvPr/>
          </p:nvSpPr>
          <p:spPr>
            <a:xfrm>
              <a:off x="1195515" y="442224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99DE44-2719-EB42-B3C5-FD6A725C60AE}"/>
                </a:ext>
              </a:extLst>
            </p:cNvPr>
            <p:cNvSpPr txBox="1"/>
            <p:nvPr/>
          </p:nvSpPr>
          <p:spPr>
            <a:xfrm>
              <a:off x="1168798" y="5410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EE40AA-6C18-494F-8AE2-5CE3D7A4F548}"/>
                </a:ext>
              </a:extLst>
            </p:cNvPr>
            <p:cNvSpPr txBox="1"/>
            <p:nvPr/>
          </p:nvSpPr>
          <p:spPr>
            <a:xfrm>
              <a:off x="1203296" y="3440668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  <a:endParaRPr lang="en-US" sz="1600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49417C-10DB-4E49-8B43-BE6A78BCB05B}"/>
                </a:ext>
              </a:extLst>
            </p:cNvPr>
            <p:cNvSpPr txBox="1"/>
            <p:nvPr/>
          </p:nvSpPr>
          <p:spPr>
            <a:xfrm>
              <a:off x="1210218" y="4004846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apple</a:t>
              </a:r>
              <a:endParaRPr lang="en-US" sz="1600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C9B3EA-D9BB-DA4C-871A-2D4C78E00D4E}"/>
                </a:ext>
              </a:extLst>
            </p:cNvPr>
            <p:cNvSpPr txBox="1"/>
            <p:nvPr/>
          </p:nvSpPr>
          <p:spPr>
            <a:xfrm>
              <a:off x="1127096" y="4995446"/>
              <a:ext cx="817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banana</a:t>
              </a:r>
              <a:endParaRPr lang="en-US" sz="1600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5E326B-2F8B-2E45-AC60-57D56EDB5ABD}"/>
                </a:ext>
              </a:extLst>
            </p:cNvPr>
            <p:cNvSpPr txBox="1"/>
            <p:nvPr/>
          </p:nvSpPr>
          <p:spPr>
            <a:xfrm>
              <a:off x="1148045" y="5943600"/>
              <a:ext cx="665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zebra</a:t>
              </a:r>
              <a:endParaRPr lang="en-US" sz="1600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4318D5-7003-EA46-B0DC-3C58006D29EA}"/>
                </a:ext>
              </a:extLst>
            </p:cNvPr>
            <p:cNvSpPr txBox="1"/>
            <p:nvPr/>
          </p:nvSpPr>
          <p:spPr>
            <a:xfrm>
              <a:off x="616263" y="3376534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32978-960D-DF4E-89DD-D2251CD04C1A}"/>
                </a:ext>
              </a:extLst>
            </p:cNvPr>
            <p:cNvSpPr txBox="1"/>
            <p:nvPr/>
          </p:nvSpPr>
          <p:spPr>
            <a:xfrm>
              <a:off x="612648" y="4025519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836BA74-7B5B-7B49-9928-DC2EADDE5BBE}"/>
                </a:ext>
              </a:extLst>
            </p:cNvPr>
            <p:cNvSpPr txBox="1"/>
            <p:nvPr/>
          </p:nvSpPr>
          <p:spPr>
            <a:xfrm>
              <a:off x="616263" y="5955268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5CEB0F-6876-0043-9F54-72EA71C81B57}"/>
                </a:ext>
              </a:extLst>
            </p:cNvPr>
            <p:cNvSpPr txBox="1"/>
            <p:nvPr/>
          </p:nvSpPr>
          <p:spPr>
            <a:xfrm>
              <a:off x="644393" y="4981199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91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36239-08A9-BA49-A6E6-E98C0C8B590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609600" y="565456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Softmax</a:t>
            </a:r>
            <a:r>
              <a:rPr lang="en-US" sz="2400" dirty="0">
                <a:solidFill>
                  <a:srgbClr val="0000FF"/>
                </a:solidFill>
              </a:rPr>
              <a:t> = turn into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2093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36239-08A9-BA49-A6E6-E98C0C8B590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609600" y="565456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Softmax</a:t>
            </a:r>
            <a:r>
              <a:rPr lang="en-US" sz="2400" dirty="0">
                <a:solidFill>
                  <a:srgbClr val="0000FF"/>
                </a:solidFill>
              </a:rPr>
              <a:t> = turn into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AC12AF-0E41-5C41-9DFB-887876353B24}"/>
              </a:ext>
            </a:extLst>
          </p:cNvPr>
          <p:cNvSpPr/>
          <p:nvPr/>
        </p:nvSpPr>
        <p:spPr>
          <a:xfrm>
            <a:off x="7062952" y="1588532"/>
            <a:ext cx="1366345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78E33-CF32-9345-B5C6-7FF5745B3CDA}"/>
              </a:ext>
            </a:extLst>
          </p:cNvPr>
          <p:cNvCxnSpPr/>
          <p:nvPr/>
        </p:nvCxnSpPr>
        <p:spPr>
          <a:xfrm>
            <a:off x="5802503" y="3289737"/>
            <a:ext cx="7882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31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654931"/>
            <a:ext cx="6600497" cy="2288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F37BD-1B44-5142-BE74-51E51E14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832" y="5203069"/>
            <a:ext cx="3395280" cy="1397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C3DA7D-218A-4549-B4B4-8EE4A69D6E80}"/>
              </a:ext>
            </a:extLst>
          </p:cNvPr>
          <p:cNvSpPr/>
          <p:nvPr/>
        </p:nvSpPr>
        <p:spPr>
          <a:xfrm>
            <a:off x="2743200" y="2270234"/>
            <a:ext cx="1198179" cy="138736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45748-17D9-2B4B-B95C-441B3B20F187}"/>
              </a:ext>
            </a:extLst>
          </p:cNvPr>
          <p:cNvSpPr/>
          <p:nvPr/>
        </p:nvSpPr>
        <p:spPr>
          <a:xfrm>
            <a:off x="1796832" y="5129048"/>
            <a:ext cx="3395280" cy="156444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08E3-0B31-FF4A-A6F8-60796F97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RNN 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9FAA7-1DD2-D44D-B1FA-ED374289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366"/>
            <a:ext cx="9144000" cy="4204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FA354-D96F-5F48-8E61-37E85FEEAE44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204177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116E-4F9A-A948-889E-AEF91525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with RNN 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8018E-F570-AD4A-ACE5-D8030804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82818"/>
            <a:ext cx="80010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9C99B-2B73-0841-AD32-AF771AA006E2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9.9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244916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900" imgH="342900" progId="Equation.3">
                  <p:embed/>
                </p:oleObj>
              </mc:Choice>
              <mc:Fallback>
                <p:oleObj name="Equation" r:id="rId7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D98C-667F-044E-BFA5-334FF80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EA5F-4CAE-F14C-95A3-15948A0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5" y="1606769"/>
            <a:ext cx="6639910" cy="3319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B17C4-4FBA-3F49-B098-156E13C0FFA9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9.10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692165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D98C-667F-044E-BFA5-334FF80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EA5F-4CAE-F14C-95A3-15948A0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5" y="1606769"/>
            <a:ext cx="6639910" cy="3319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F5605A-9F75-E44C-8E0F-B44D33115F86}"/>
              </a:ext>
            </a:extLst>
          </p:cNvPr>
          <p:cNvSpPr/>
          <p:nvPr/>
        </p:nvSpPr>
        <p:spPr>
          <a:xfrm>
            <a:off x="1513490" y="1606769"/>
            <a:ext cx="735724" cy="33199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F7FA5-CE70-5140-B274-CA57FC06890E}"/>
              </a:ext>
            </a:extLst>
          </p:cNvPr>
          <p:cNvSpPr txBox="1"/>
          <p:nvPr/>
        </p:nvSpPr>
        <p:spPr>
          <a:xfrm>
            <a:off x="338477" y="5251231"/>
            <a:ext cx="8272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Multiple hidden layers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Still just a single network run over a sequence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Allows for better generalization, but can take longer to train and more data!</a:t>
            </a:r>
          </a:p>
        </p:txBody>
      </p:sp>
    </p:spTree>
    <p:extLst>
      <p:ext uri="{BB962C8B-B14F-4D97-AF65-F5344CB8AC3E}">
        <p14:creationId xmlns:p14="http://schemas.microsoft.com/office/powerpoint/2010/main" val="64939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599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context is incorporated for predicting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baseline="-250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56767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7507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like with an n-gram LM, only use previous history.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are we missing if we’re predicting p(w1, w2, …, </a:t>
            </a:r>
            <a:r>
              <a:rPr lang="en-US" sz="2400" dirty="0" err="1">
                <a:solidFill>
                  <a:srgbClr val="FF0000"/>
                </a:solidFill>
              </a:rPr>
              <a:t>wn</a:t>
            </a:r>
            <a:r>
              <a:rPr lang="en-US" sz="24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54537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 forward RNN</a:t>
            </a:r>
          </a:p>
        </p:txBody>
      </p:sp>
    </p:spTree>
    <p:extLst>
      <p:ext uri="{BB962C8B-B14F-4D97-AF65-F5344CB8AC3E}">
        <p14:creationId xmlns:p14="http://schemas.microsoft.com/office/powerpoint/2010/main" val="3277598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1207923" y="3626069"/>
            <a:ext cx="6853511" cy="184982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 forward RNN</a:t>
            </a:r>
          </a:p>
        </p:txBody>
      </p:sp>
    </p:spTree>
    <p:extLst>
      <p:ext uri="{BB962C8B-B14F-4D97-AF65-F5344CB8AC3E}">
        <p14:creationId xmlns:p14="http://schemas.microsoft.com/office/powerpoint/2010/main" val="247398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1691399" y="2751427"/>
            <a:ext cx="6454118" cy="89566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543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Backward RNN, starting from the last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7C279-C42D-E24C-AD2B-ADD4FCE6855E}"/>
              </a:ext>
            </a:extLst>
          </p:cNvPr>
          <p:cNvSpPr/>
          <p:nvPr/>
        </p:nvSpPr>
        <p:spPr>
          <a:xfrm>
            <a:off x="1691399" y="4432419"/>
            <a:ext cx="6454118" cy="89566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3520199" y="1647982"/>
            <a:ext cx="1409153" cy="369175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677808" y="5556858"/>
            <a:ext cx="808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Prediction uses collected information from the words before (</a:t>
            </a:r>
            <a:r>
              <a:rPr lang="en-US" sz="2400" b="1" dirty="0">
                <a:solidFill>
                  <a:srgbClr val="FF0000"/>
                </a:solidFill>
              </a:rPr>
              <a:t>left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and words after (</a:t>
            </a:r>
            <a:r>
              <a:rPr lang="en-US" sz="2400" b="1" dirty="0">
                <a:solidFill>
                  <a:srgbClr val="7030A0"/>
                </a:solidFill>
              </a:rPr>
              <a:t>right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D05957-2340-224B-BD48-AAA966CC265F}"/>
              </a:ext>
            </a:extLst>
          </p:cNvPr>
          <p:cNvCxnSpPr>
            <a:cxnSpLocks/>
          </p:cNvCxnSpPr>
          <p:nvPr/>
        </p:nvCxnSpPr>
        <p:spPr>
          <a:xfrm>
            <a:off x="4582510" y="3184633"/>
            <a:ext cx="693683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B3DCB-C346-A243-AC6E-5B2179127C49}"/>
              </a:ext>
            </a:extLst>
          </p:cNvPr>
          <p:cNvCxnSpPr>
            <a:cxnSpLocks/>
          </p:cNvCxnSpPr>
          <p:nvPr/>
        </p:nvCxnSpPr>
        <p:spPr>
          <a:xfrm>
            <a:off x="2969172" y="4020206"/>
            <a:ext cx="693683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51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6549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them for translation (and related tasks)?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challenges?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2949972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6549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them for translation (and related tasks)?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challenges?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EB19B-3DB4-A24D-A00D-6CC4D20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1787592"/>
            <a:ext cx="7140124" cy="3282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2CADE-117E-5F42-A9E3-509CBE6CA63A}"/>
              </a:ext>
            </a:extLst>
          </p:cNvPr>
          <p:cNvSpPr/>
          <p:nvPr/>
        </p:nvSpPr>
        <p:spPr>
          <a:xfrm>
            <a:off x="1849821" y="1787592"/>
            <a:ext cx="4372303" cy="2724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364-1775-BF41-ADE0-0D1E18507045}"/>
              </a:ext>
            </a:extLst>
          </p:cNvPr>
          <p:cNvSpPr txBox="1"/>
          <p:nvPr/>
        </p:nvSpPr>
        <p:spPr>
          <a:xfrm>
            <a:off x="1734207" y="16906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6B944-FC35-984F-B94A-4DCB46C32319}"/>
              </a:ext>
            </a:extLst>
          </p:cNvPr>
          <p:cNvSpPr txBox="1"/>
          <p:nvPr/>
        </p:nvSpPr>
        <p:spPr>
          <a:xfrm>
            <a:off x="2643352" y="1690696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luega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01861-7140-2546-85E5-BDBB116CDE1E}"/>
              </a:ext>
            </a:extLst>
          </p:cNvPr>
          <p:cNvSpPr txBox="1"/>
          <p:nvPr/>
        </p:nvSpPr>
        <p:spPr>
          <a:xfrm>
            <a:off x="3885931" y="1690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E1ADF-FBF2-EB4A-8BE3-807A1722E828}"/>
              </a:ext>
            </a:extLst>
          </p:cNvPr>
          <p:cNvSpPr txBox="1"/>
          <p:nvPr/>
        </p:nvSpPr>
        <p:spPr>
          <a:xfrm>
            <a:off x="4590289" y="1690696"/>
            <a:ext cx="8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gracias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08508-6519-1E4E-92E7-6CB1191D3EE8}"/>
              </a:ext>
            </a:extLst>
          </p:cNvPr>
          <p:cNvSpPr txBox="1"/>
          <p:nvPr/>
        </p:nvSpPr>
        <p:spPr>
          <a:xfrm>
            <a:off x="5718460" y="169069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</a:t>
            </a:r>
          </a:p>
        </p:txBody>
      </p:sp>
    </p:spTree>
    <p:extLst>
      <p:ext uri="{BB962C8B-B14F-4D97-AF65-F5344CB8AC3E}">
        <p14:creationId xmlns:p14="http://schemas.microsoft.com/office/powerpoint/2010/main" val="189526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2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27488" y="5429071"/>
            <a:ext cx="5128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Translation isn’t word-to-word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Worse for other tasks like summarization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EB19B-3DB4-A24D-A00D-6CC4D20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1787592"/>
            <a:ext cx="7140124" cy="3282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2CADE-117E-5F42-A9E3-509CBE6CA63A}"/>
              </a:ext>
            </a:extLst>
          </p:cNvPr>
          <p:cNvSpPr/>
          <p:nvPr/>
        </p:nvSpPr>
        <p:spPr>
          <a:xfrm>
            <a:off x="1849821" y="1787592"/>
            <a:ext cx="4372303" cy="2724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364-1775-BF41-ADE0-0D1E18507045}"/>
              </a:ext>
            </a:extLst>
          </p:cNvPr>
          <p:cNvSpPr txBox="1"/>
          <p:nvPr/>
        </p:nvSpPr>
        <p:spPr>
          <a:xfrm>
            <a:off x="1944414" y="1685362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laila</a:t>
            </a:r>
            <a:r>
              <a:rPr lang="en-US" dirty="0"/>
              <a:t> </a:t>
            </a:r>
            <a:r>
              <a:rPr lang="en-US" dirty="0" err="1"/>
              <a:t>lōʻihi</a:t>
            </a:r>
            <a:r>
              <a:rPr lang="en-US" dirty="0"/>
              <a:t> a </a:t>
            </a:r>
            <a:r>
              <a:rPr lang="en-US" dirty="0" err="1"/>
              <a:t>mahalo</a:t>
            </a:r>
            <a:r>
              <a:rPr lang="en-US" dirty="0"/>
              <a:t> no </a:t>
            </a:r>
            <a:r>
              <a:rPr lang="en-US" dirty="0" err="1"/>
              <a:t>nā</a:t>
            </a:r>
            <a:r>
              <a:rPr lang="en-US" dirty="0"/>
              <a:t> </a:t>
            </a:r>
            <a:r>
              <a:rPr lang="en-US" dirty="0" err="1"/>
              <a:t>mea</a:t>
            </a:r>
            <a:r>
              <a:rPr lang="en-US" dirty="0"/>
              <a:t> a pau</a:t>
            </a:r>
          </a:p>
        </p:txBody>
      </p:sp>
    </p:spTree>
    <p:extLst>
      <p:ext uri="{BB962C8B-B14F-4D97-AF65-F5344CB8AC3E}">
        <p14:creationId xmlns:p14="http://schemas.microsoft.com/office/powerpoint/2010/main" val="516728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E981-48BC-154C-8865-D8879D49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FFA97-2F73-1C4F-9AA3-63C81066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76551"/>
            <a:ext cx="8305800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2108-9000-134E-828B-4390F95901A8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1AB15-36E7-E848-AEDF-D9588B315AA6}"/>
              </a:ext>
            </a:extLst>
          </p:cNvPr>
          <p:cNvSpPr txBox="1"/>
          <p:nvPr/>
        </p:nvSpPr>
        <p:spPr>
          <a:xfrm>
            <a:off x="419100" y="4524702"/>
            <a:ext cx="7923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Idea: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Process the input sentence (e.g., sentence to be translated) with a network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Represent the sentence as some function of the hidden states (encoding)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Use this context to generate the output</a:t>
            </a:r>
          </a:p>
        </p:txBody>
      </p:sp>
    </p:spTree>
    <p:extLst>
      <p:ext uri="{BB962C8B-B14F-4D97-AF65-F5344CB8AC3E}">
        <p14:creationId xmlns:p14="http://schemas.microsoft.com/office/powerpoint/2010/main" val="85739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A96-5A53-464B-ADE8-9E5236A6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 </a:t>
            </a:r>
            <a:br>
              <a:rPr lang="en-US" dirty="0"/>
            </a:br>
            <a:r>
              <a:rPr lang="en-US" dirty="0"/>
              <a:t>simple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FFD47-EADE-A94F-875F-2FF340D0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406"/>
            <a:ext cx="9144000" cy="3917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E1A21-3AB2-BA43-BC30-D67456FC0BA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9.17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FC237-4D95-1047-B7C0-7E1A25674719}"/>
              </a:ext>
            </a:extLst>
          </p:cNvPr>
          <p:cNvSpPr txBox="1"/>
          <p:nvPr/>
        </p:nvSpPr>
        <p:spPr>
          <a:xfrm>
            <a:off x="612648" y="5500665"/>
            <a:ext cx="841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context is the final hidden state of the encoder and is provided as input to the first step of the decoder</a:t>
            </a:r>
          </a:p>
        </p:txBody>
      </p:sp>
    </p:spTree>
    <p:extLst>
      <p:ext uri="{BB962C8B-B14F-4D97-AF65-F5344CB8AC3E}">
        <p14:creationId xmlns:p14="http://schemas.microsoft.com/office/powerpoint/2010/main" val="1316443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8" y="5228537"/>
            <a:ext cx="771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context is some combination of </a:t>
            </a:r>
            <a:r>
              <a:rPr lang="en-US" sz="2000" b="1" dirty="0">
                <a:solidFill>
                  <a:srgbClr val="0000FF"/>
                </a:solidFill>
              </a:rPr>
              <a:t>all of the </a:t>
            </a:r>
            <a:r>
              <a:rPr lang="en-US" sz="2000" dirty="0">
                <a:solidFill>
                  <a:srgbClr val="0000FF"/>
                </a:solidFill>
              </a:rPr>
              <a:t>hidden states of the 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E52D-339F-034E-9EED-A381DD6F3207}"/>
              </a:ext>
            </a:extLst>
          </p:cNvPr>
          <p:cNvSpPr txBox="1"/>
          <p:nvPr/>
        </p:nvSpPr>
        <p:spPr>
          <a:xfrm>
            <a:off x="612648" y="5836635"/>
            <a:ext cx="2026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is this better?</a:t>
            </a:r>
          </a:p>
        </p:txBody>
      </p:sp>
    </p:spTree>
    <p:extLst>
      <p:ext uri="{BB962C8B-B14F-4D97-AF65-F5344CB8AC3E}">
        <p14:creationId xmlns:p14="http://schemas.microsoft.com/office/powerpoint/2010/main" val="582880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8" y="5228537"/>
            <a:ext cx="771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context is some combination of </a:t>
            </a:r>
            <a:r>
              <a:rPr lang="en-US" sz="2000" b="1" dirty="0">
                <a:solidFill>
                  <a:srgbClr val="0000FF"/>
                </a:solidFill>
              </a:rPr>
              <a:t>all of the </a:t>
            </a:r>
            <a:r>
              <a:rPr lang="en-US" sz="2000" dirty="0">
                <a:solidFill>
                  <a:srgbClr val="0000FF"/>
                </a:solidFill>
              </a:rPr>
              <a:t>hidden states of the 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E52D-339F-034E-9EED-A381DD6F3207}"/>
              </a:ext>
            </a:extLst>
          </p:cNvPr>
          <p:cNvSpPr txBox="1"/>
          <p:nvPr/>
        </p:nvSpPr>
        <p:spPr>
          <a:xfrm>
            <a:off x="612648" y="5836635"/>
            <a:ext cx="728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Each step of decoding has access to the original, full encoding/context</a:t>
            </a:r>
          </a:p>
        </p:txBody>
      </p:sp>
    </p:spTree>
    <p:extLst>
      <p:ext uri="{BB962C8B-B14F-4D97-AF65-F5344CB8AC3E}">
        <p14:creationId xmlns:p14="http://schemas.microsoft.com/office/powerpoint/2010/main" val="629771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9" y="522853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Even with this model, different encoding steps may care about different parts of the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167E9-4975-134B-B92D-1B79A1E2EA48}"/>
              </a:ext>
            </a:extLst>
          </p:cNvPr>
          <p:cNvSpPr/>
          <p:nvPr/>
        </p:nvSpPr>
        <p:spPr>
          <a:xfrm>
            <a:off x="966952" y="2385848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C805A-F544-7749-B198-12B24B1557AF}"/>
              </a:ext>
            </a:extLst>
          </p:cNvPr>
          <p:cNvSpPr/>
          <p:nvPr/>
        </p:nvSpPr>
        <p:spPr>
          <a:xfrm>
            <a:off x="5055476" y="2339630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0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9" y="522853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Even with this model, different encoding steps may care about different parts of the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167E9-4975-134B-B92D-1B79A1E2EA48}"/>
              </a:ext>
            </a:extLst>
          </p:cNvPr>
          <p:cNvSpPr/>
          <p:nvPr/>
        </p:nvSpPr>
        <p:spPr>
          <a:xfrm>
            <a:off x="2617077" y="2355396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C805A-F544-7749-B198-12B24B1557AF}"/>
              </a:ext>
            </a:extLst>
          </p:cNvPr>
          <p:cNvSpPr/>
          <p:nvPr/>
        </p:nvSpPr>
        <p:spPr>
          <a:xfrm>
            <a:off x="7668768" y="2241043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8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5806-4983-6145-93B8-9D584B38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B5F-E622-7047-8FAE-E78FD387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07623-B11D-C941-A965-9A3F996EE1D7}"/>
              </a:ext>
            </a:extLst>
          </p:cNvPr>
          <p:cNvSpPr/>
          <p:nvPr/>
        </p:nvSpPr>
        <p:spPr>
          <a:xfrm>
            <a:off x="373117" y="5315023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Context is dependent on where we are in decoding step and the relationship between encoder and decoder hidden states</a:t>
            </a:r>
          </a:p>
        </p:txBody>
      </p:sp>
    </p:spTree>
    <p:extLst>
      <p:ext uri="{BB962C8B-B14F-4D97-AF65-F5344CB8AC3E}">
        <p14:creationId xmlns:p14="http://schemas.microsoft.com/office/powerpoint/2010/main" val="1412368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387-723F-414D-BC8E-ABAE266F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36D6-09D0-9842-92A1-1CE538C1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3DEA0-8F52-274D-B042-289130122D8C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9.23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C6EE-16A2-2642-B463-523FD933A689}"/>
              </a:ext>
            </a:extLst>
          </p:cNvPr>
          <p:cNvSpPr txBox="1"/>
          <p:nvPr/>
        </p:nvSpPr>
        <p:spPr>
          <a:xfrm>
            <a:off x="356601" y="4653303"/>
            <a:ext cx="866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Simple version attention is static, but can learn attention mechanism (i.e., relationship between encoder and decoder hidden states)</a:t>
            </a:r>
          </a:p>
        </p:txBody>
      </p:sp>
    </p:spTree>
    <p:extLst>
      <p:ext uri="{BB962C8B-B14F-4D97-AF65-F5344CB8AC3E}">
        <p14:creationId xmlns:p14="http://schemas.microsoft.com/office/powerpoint/2010/main" val="2094809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387-723F-414D-BC8E-ABAE266F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36D6-09D0-9842-92A1-1CE538C1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3DEA0-8F52-274D-B042-289130122D8C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9.23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C6EE-16A2-2642-B463-523FD933A689}"/>
              </a:ext>
            </a:extLst>
          </p:cNvPr>
          <p:cNvSpPr txBox="1"/>
          <p:nvPr/>
        </p:nvSpPr>
        <p:spPr>
          <a:xfrm>
            <a:off x="356601" y="4653303"/>
            <a:ext cx="8665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Key RNN challenge: computation is sequential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This prevents parallelization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Harder to model contextual dependencies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2534379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/>
          <a:stretch/>
        </p:blipFill>
        <p:spPr>
          <a:xfrm>
            <a:off x="2301766" y="1632485"/>
            <a:ext cx="5912068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435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is this setup different from the RNN?</a:t>
            </a:r>
          </a:p>
        </p:txBody>
      </p:sp>
    </p:spTree>
    <p:extLst>
      <p:ext uri="{BB962C8B-B14F-4D97-AF65-F5344CB8AC3E}">
        <p14:creationId xmlns:p14="http://schemas.microsoft.com/office/powerpoint/2010/main" val="3838885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/>
          <a:stretch/>
        </p:blipFill>
        <p:spPr>
          <a:xfrm>
            <a:off x="2301766" y="1632485"/>
            <a:ext cx="5912068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5792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 not rely on the hidden states for context information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Parallel: computation can all happen at once</a:t>
            </a:r>
          </a:p>
        </p:txBody>
      </p:sp>
    </p:spTree>
    <p:extLst>
      <p:ext uri="{BB962C8B-B14F-4D97-AF65-F5344CB8AC3E}">
        <p14:creationId xmlns:p14="http://schemas.microsoft.com/office/powerpoint/2010/main" val="1272817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1642995"/>
            <a:ext cx="7283669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5924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Self-attention: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Input is some context (for LMs, the previous words)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Learn what parts of the context are important based</a:t>
            </a:r>
          </a:p>
        </p:txBody>
      </p:sp>
    </p:spTree>
    <p:extLst>
      <p:ext uri="{BB962C8B-B14F-4D97-AF65-F5344CB8AC3E}">
        <p14:creationId xmlns:p14="http://schemas.microsoft.com/office/powerpoint/2010/main" val="4265123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1642995"/>
            <a:ext cx="7283669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86AFD-FFCB-E94A-B8EA-308AC1DF7AF3}"/>
              </a:ext>
            </a:extLst>
          </p:cNvPr>
          <p:cNvSpPr/>
          <p:nvPr/>
        </p:nvSpPr>
        <p:spPr>
          <a:xfrm>
            <a:off x="4572000" y="1387367"/>
            <a:ext cx="1261241" cy="204163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BC47-686C-AF4E-BC12-51494377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B564-915A-C847-A05D-EEEB4A5B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51" y="1768367"/>
            <a:ext cx="6800193" cy="370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6F77C-B468-0B4D-9BF4-E5B62C2310F3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10.4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3168449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7641-C5BC-0248-B074-BCFE7927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CD73E-5F03-4645-8FC5-0436BE32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1758306"/>
            <a:ext cx="8299229" cy="37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2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9A60-5D1D-5B4D-BFB2-D4F71CB1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network vs.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5687B-28BC-614B-930B-7F3EF91C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28" y="4214656"/>
            <a:ext cx="5770179" cy="2652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8C5CB-587B-5A40-B5BD-67F70199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68" y="1527080"/>
            <a:ext cx="5686097" cy="25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5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A234-B42C-A340-9C47-49D4FC3B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91DC-B209-5548-93AB-9C5AFDB8CD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</a:t>
            </a:r>
            <a:r>
              <a:rPr lang="en-US" dirty="0"/>
              <a:t>enerative: outputs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re-trained: previously trained on a large corpus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US" dirty="0"/>
              <a:t>ransformer: uses the transformer network</a:t>
            </a:r>
          </a:p>
        </p:txBody>
      </p:sp>
    </p:spTree>
    <p:extLst>
      <p:ext uri="{BB962C8B-B14F-4D97-AF65-F5344CB8AC3E}">
        <p14:creationId xmlns:p14="http://schemas.microsoft.com/office/powerpoint/2010/main" val="27895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80FD-8F80-2641-82DB-3C7E0862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C390-ADF6-ED4F-86D9-0A89DBADBE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Pre-trained language models are general purpose and are trained on a very large corpus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be used as/is to:</a:t>
            </a:r>
          </a:p>
          <a:p>
            <a:pPr>
              <a:buFontTx/>
              <a:buChar char="-"/>
            </a:pPr>
            <a:r>
              <a:rPr lang="en-US" dirty="0"/>
              <a:t>Ask p(w1 w2 … </a:t>
            </a:r>
            <a:r>
              <a:rPr lang="en-US" dirty="0" err="1"/>
              <a:t>wn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Generate text given some seed, p(</a:t>
            </a:r>
            <a:r>
              <a:rPr lang="en-US" dirty="0" err="1"/>
              <a:t>wi</a:t>
            </a:r>
            <a:r>
              <a:rPr lang="en-US" dirty="0"/>
              <a:t> | w1 w2 … wi-1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also be “fine-tuned” for particular tasks: take the current weights and update them based on a specific application</a:t>
            </a:r>
          </a:p>
        </p:txBody>
      </p:sp>
    </p:spTree>
    <p:extLst>
      <p:ext uri="{BB962C8B-B14F-4D97-AF65-F5344CB8AC3E}">
        <p14:creationId xmlns:p14="http://schemas.microsoft.com/office/powerpoint/2010/main" val="990527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7D02-B3E6-D345-80F7-6482557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A01DC-89CC-EA83-1266-40B6B05D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7" y="2306583"/>
            <a:ext cx="8324663" cy="30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50165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0226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276774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75960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14520</TotalTime>
  <Words>1345</Words>
  <Application>Microsoft Macintosh PowerPoint</Application>
  <PresentationFormat>On-screen Show (4:3)</PresentationFormat>
  <Paragraphs>296</Paragraphs>
  <Slides>59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large language models</vt:lpstr>
      <vt:lpstr>Admin</vt:lpstr>
      <vt:lpstr>PowerPoint Presentation</vt:lpstr>
      <vt:lpstr>Activation functions</vt:lpstr>
      <vt:lpstr>Many other activation functions</vt:lpstr>
      <vt:lpstr>Neural network</vt:lpstr>
      <vt:lpstr>Neural network</vt:lpstr>
      <vt:lpstr>Neural network</vt:lpstr>
      <vt:lpstr>Neural network</vt:lpstr>
      <vt:lpstr>Neural network</vt:lpstr>
      <vt:lpstr>Recurrent neural networks</vt:lpstr>
      <vt:lpstr>Recurrent neural nets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RNNs unrolled</vt:lpstr>
      <vt:lpstr>Still just a single neural network</vt:lpstr>
      <vt:lpstr>RNN language models</vt:lpstr>
      <vt:lpstr>“One-hot” encoding</vt:lpstr>
      <vt:lpstr>RNN language model</vt:lpstr>
      <vt:lpstr>RNN language model</vt:lpstr>
      <vt:lpstr>RNN language model</vt:lpstr>
      <vt:lpstr>RNN language model</vt:lpstr>
      <vt:lpstr>Training RNN LM</vt:lpstr>
      <vt:lpstr>Generation with RNN LM</vt:lpstr>
      <vt:lpstr>Stacked RNNs</vt:lpstr>
      <vt:lpstr>Stacked RNNs</vt:lpstr>
      <vt:lpstr>Challenges with RNN LMs</vt:lpstr>
      <vt:lpstr>Challenges with RNN LMs</vt:lpstr>
      <vt:lpstr>Bidirectional RNN</vt:lpstr>
      <vt:lpstr>Bidirectional RNN</vt:lpstr>
      <vt:lpstr>Bidirectional RNN</vt:lpstr>
      <vt:lpstr>Bidirectional RNN</vt:lpstr>
      <vt:lpstr>Challenges with RNN LMs</vt:lpstr>
      <vt:lpstr>Challenges with RNN LMs</vt:lpstr>
      <vt:lpstr>Challenges with RNN LMs</vt:lpstr>
      <vt:lpstr>Encoder-decoder models</vt:lpstr>
      <vt:lpstr>Encoder-decoder models:  simple version</vt:lpstr>
      <vt:lpstr>Encoder-decoder models: improved</vt:lpstr>
      <vt:lpstr>Encoder-decoder models: improved</vt:lpstr>
      <vt:lpstr>Encoder-decoder models: improved</vt:lpstr>
      <vt:lpstr>Encoder-decoder models: improved</vt:lpstr>
      <vt:lpstr>Attention</vt:lpstr>
      <vt:lpstr>Attention</vt:lpstr>
      <vt:lpstr>Attention</vt:lpstr>
      <vt:lpstr>Another model</vt:lpstr>
      <vt:lpstr>Another model</vt:lpstr>
      <vt:lpstr>Self-attention</vt:lpstr>
      <vt:lpstr>Self-attention</vt:lpstr>
      <vt:lpstr>Transformer block</vt:lpstr>
      <vt:lpstr>Transformer network</vt:lpstr>
      <vt:lpstr>Transformer network vs. RNN</vt:lpstr>
      <vt:lpstr>GPT</vt:lpstr>
      <vt:lpstr>Pre-trained language models</vt:lpstr>
      <vt:lpstr>ChatGPT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635</cp:revision>
  <cp:lastPrinted>2023-04-19T17:38:11Z</cp:lastPrinted>
  <dcterms:created xsi:type="dcterms:W3CDTF">2013-09-08T20:10:23Z</dcterms:created>
  <dcterms:modified xsi:type="dcterms:W3CDTF">2024-11-12T21:06:18Z</dcterms:modified>
</cp:coreProperties>
</file>