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0"/>
  </p:notesMasterIdLst>
  <p:handoutMasterIdLst>
    <p:handoutMasterId r:id="rId5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322" r:id="rId9"/>
    <p:sldId id="263" r:id="rId10"/>
    <p:sldId id="320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324" r:id="rId37"/>
    <p:sldId id="325" r:id="rId38"/>
    <p:sldId id="326" r:id="rId39"/>
    <p:sldId id="327" r:id="rId40"/>
    <p:sldId id="328" r:id="rId41"/>
    <p:sldId id="323" r:id="rId42"/>
    <p:sldId id="290" r:id="rId43"/>
    <p:sldId id="291" r:id="rId44"/>
    <p:sldId id="292" r:id="rId45"/>
    <p:sldId id="293" r:id="rId46"/>
    <p:sldId id="294" r:id="rId47"/>
    <p:sldId id="295" r:id="rId48"/>
    <p:sldId id="329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D32817-E8F9-7343-BEBA-FEF75B70D3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F1547B-9390-1C44-A40D-A579B25FA9C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73A07-6C3F-0B4E-9F68-36A9E9AE5F52}" type="datetimeFigureOut">
              <a:rPr lang="en-US" smtClean="0"/>
              <a:t>8/29/24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34734A-F94B-3B47-A1D5-ABC380E171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0B2245-5394-BA4A-9AEB-5DCAD5BF12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93A6-5026-1E46-BC82-7F09EFA5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73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D55DF-C5CB-FF4F-B345-856E79FA9DEB}" type="datetimeFigureOut">
              <a:rPr lang="en-US" smtClean="0"/>
              <a:t>8/29/24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BB1D7-A13C-814F-A06A-1ED852980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80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other data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996DAD-BA8D-7044-8BCD-7052A99A8CE6}" type="slidenum">
              <a:rPr lang="en-US"/>
              <a:pPr/>
              <a:t>31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EFACF8-40A0-9242-81E8-2494680281FB}" type="slidenum">
              <a:rPr lang="en-US"/>
              <a:pPr/>
              <a:t>33</a:t>
            </a:fld>
            <a:endParaRPr lang="en-US"/>
          </a:p>
        </p:txBody>
      </p:sp>
      <p:sp>
        <p:nvSpPr>
          <p:cNvPr id="13314" name="Rectangle 102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It’s</a:t>
            </a:r>
            <a:r>
              <a:rPr lang="en-US" baseline="0" dirty="0"/>
              <a:t> more of a “rule of thumb”, than a “law”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Often, estimate C using linear regression (fit a line to the data)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BB1D7-A13C-814F-A06A-1ED852980B9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27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2180CE-EBAC-D54F-B0D8-81FB1A3661BD}" type="datetimeFigureOut">
              <a:rPr lang="en-US" smtClean="0"/>
              <a:t>8/29/24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5C2218-431E-1D42-A4A7-EB53321C272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ScsFi6DaoM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dc.upenn.edu/Catalog/byType.js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5.emf"/><Relationship Id="rId7" Type="http://schemas.openxmlformats.org/officeDocument/2006/relationships/image" Target="../media/image10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2.emf"/><Relationship Id="rId5" Type="http://schemas.openxmlformats.org/officeDocument/2006/relationships/image" Target="../media/image9.e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1.e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5.emf"/><Relationship Id="rId7" Type="http://schemas.openxmlformats.org/officeDocument/2006/relationships/image" Target="../media/image10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emf"/><Relationship Id="rId5" Type="http://schemas.openxmlformats.org/officeDocument/2006/relationships/image" Target="../media/image9.e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e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16.emf"/><Relationship Id="rId3" Type="http://schemas.openxmlformats.org/officeDocument/2006/relationships/image" Target="../media/image5.emf"/><Relationship Id="rId7" Type="http://schemas.openxmlformats.org/officeDocument/2006/relationships/image" Target="../media/image13.emf"/><Relationship Id="rId12" Type="http://schemas.openxmlformats.org/officeDocument/2006/relationships/oleObject" Target="../embeddings/oleObject17.bin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5.emf"/><Relationship Id="rId5" Type="http://schemas.openxmlformats.org/officeDocument/2006/relationships/image" Target="../media/image9.e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4.e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image" Target="../media/image16.emf"/><Relationship Id="rId3" Type="http://schemas.openxmlformats.org/officeDocument/2006/relationships/image" Target="../media/image5.emf"/><Relationship Id="rId7" Type="http://schemas.openxmlformats.org/officeDocument/2006/relationships/image" Target="../media/image13.emf"/><Relationship Id="rId12" Type="http://schemas.openxmlformats.org/officeDocument/2006/relationships/oleObject" Target="../embeddings/oleObject23.bin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5.emf"/><Relationship Id="rId5" Type="http://schemas.openxmlformats.org/officeDocument/2006/relationships/image" Target="../media/image9.e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4.e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20.emf"/><Relationship Id="rId3" Type="http://schemas.openxmlformats.org/officeDocument/2006/relationships/image" Target="../media/image5.emf"/><Relationship Id="rId7" Type="http://schemas.openxmlformats.org/officeDocument/2006/relationships/image" Target="../media/image17.emf"/><Relationship Id="rId12" Type="http://schemas.openxmlformats.org/officeDocument/2006/relationships/oleObject" Target="../embeddings/oleObject29.bin"/><Relationship Id="rId2" Type="http://schemas.openxmlformats.org/officeDocument/2006/relationships/oleObject" Target="../embeddings/oleObject2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19.emf"/><Relationship Id="rId5" Type="http://schemas.openxmlformats.org/officeDocument/2006/relationships/image" Target="../media/image9.e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1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20.emf"/><Relationship Id="rId3" Type="http://schemas.openxmlformats.org/officeDocument/2006/relationships/image" Target="../media/image5.emf"/><Relationship Id="rId7" Type="http://schemas.openxmlformats.org/officeDocument/2006/relationships/image" Target="../media/image17.emf"/><Relationship Id="rId12" Type="http://schemas.openxmlformats.org/officeDocument/2006/relationships/oleObject" Target="../embeddings/oleObject35.bin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19.emf"/><Relationship Id="rId5" Type="http://schemas.openxmlformats.org/officeDocument/2006/relationships/image" Target="../media/image9.emf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18.emf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archive.nytimes.com/www.nytimes.com/interactive/2011/01/25/us/politics/state-of-the-union-words-used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68373E-57CC-384B-BB36-8DAFC8D4E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0299565-80DB-BF4B-B83E-6C2F6A551BC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https://www.youtube.com/watch?v=bScsFi6DaoM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216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738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Linguistic Data Consortium</a:t>
            </a:r>
          </a:p>
          <a:p>
            <a:pPr lvl="1"/>
            <a:r>
              <a:rPr lang="en-US" dirty="0">
                <a:solidFill>
                  <a:srgbClr val="FF0000"/>
                </a:solidFill>
                <a:hlinkClick r:id="rId2"/>
              </a:rPr>
              <a:t>http://www.ldc.upenn.edu/Catalog/byType.jsp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Dictionaries </a:t>
            </a:r>
          </a:p>
          <a:p>
            <a:pPr lvl="1"/>
            <a:r>
              <a:rPr lang="en-US" dirty="0" err="1"/>
              <a:t>WordNet</a:t>
            </a:r>
            <a:r>
              <a:rPr lang="en-US" dirty="0"/>
              <a:t> – 206K English words</a:t>
            </a:r>
          </a:p>
          <a:p>
            <a:pPr lvl="1"/>
            <a:r>
              <a:rPr lang="en-US" dirty="0"/>
              <a:t>CELEX2 – 365K German words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Monolingual text</a:t>
            </a:r>
          </a:p>
          <a:p>
            <a:pPr lvl="1"/>
            <a:r>
              <a:rPr lang="en-US" dirty="0" err="1"/>
              <a:t>Gigaword</a:t>
            </a:r>
            <a:r>
              <a:rPr lang="en-US" dirty="0"/>
              <a:t> corpus</a:t>
            </a:r>
          </a:p>
          <a:p>
            <a:pPr lvl="2"/>
            <a:r>
              <a:rPr lang="en-US" dirty="0"/>
              <a:t>4M documents (mostly news articles)</a:t>
            </a:r>
          </a:p>
          <a:p>
            <a:pPr lvl="2"/>
            <a:r>
              <a:rPr lang="en-US" dirty="0"/>
              <a:t>1.7 trillion words</a:t>
            </a:r>
          </a:p>
          <a:p>
            <a:pPr lvl="2"/>
            <a:r>
              <a:rPr lang="en-US" dirty="0"/>
              <a:t>11GB of data (4GB compressed)</a:t>
            </a:r>
          </a:p>
          <a:p>
            <a:pPr lvl="1"/>
            <a:r>
              <a:rPr lang="en-US" dirty="0"/>
              <a:t>Enron e-mails</a:t>
            </a:r>
          </a:p>
          <a:p>
            <a:pPr lvl="2"/>
            <a:r>
              <a:rPr lang="en-US" dirty="0"/>
              <a:t>517K e-mails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51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Monolingual text continued</a:t>
            </a:r>
          </a:p>
          <a:p>
            <a:pPr lvl="1"/>
            <a:r>
              <a:rPr lang="en-US" dirty="0"/>
              <a:t>Twitter</a:t>
            </a:r>
          </a:p>
          <a:p>
            <a:pPr lvl="1"/>
            <a:r>
              <a:rPr lang="en-US" dirty="0" err="1"/>
              <a:t>Chatroom</a:t>
            </a:r>
            <a:endParaRPr lang="en-US" dirty="0"/>
          </a:p>
          <a:p>
            <a:pPr lvl="1"/>
            <a:r>
              <a:rPr lang="en-US" dirty="0"/>
              <a:t>Many non-English resources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Parallel data</a:t>
            </a:r>
          </a:p>
          <a:p>
            <a:pPr lvl="1"/>
            <a:r>
              <a:rPr lang="en-US" dirty="0"/>
              <a:t>~10M sentences of Chinese-English and Arabic-English</a:t>
            </a:r>
          </a:p>
          <a:p>
            <a:pPr lvl="1"/>
            <a:r>
              <a:rPr lang="en-US" dirty="0" err="1"/>
              <a:t>Europarl</a:t>
            </a:r>
            <a:endParaRPr lang="en-US" dirty="0"/>
          </a:p>
          <a:p>
            <a:pPr lvl="2"/>
            <a:r>
              <a:rPr lang="en-US" dirty="0"/>
              <a:t>~25M sentence pairs with English with 21 different languages</a:t>
            </a:r>
          </a:p>
          <a:p>
            <a:pPr lvl="1"/>
            <a:r>
              <a:rPr lang="en-US" dirty="0"/>
              <a:t>260K sentences of English Wikipedia—Simple English Wikipedia</a:t>
            </a:r>
          </a:p>
        </p:txBody>
      </p:sp>
    </p:spTree>
    <p:extLst>
      <p:ext uri="{BB962C8B-B14F-4D97-AF65-F5344CB8AC3E}">
        <p14:creationId xmlns:p14="http://schemas.microsoft.com/office/powerpoint/2010/main" val="3768945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Annotated</a:t>
            </a:r>
          </a:p>
          <a:p>
            <a:pPr lvl="1"/>
            <a:r>
              <a:rPr lang="en-US" dirty="0"/>
              <a:t>Brown Corpus</a:t>
            </a:r>
          </a:p>
          <a:p>
            <a:pPr lvl="2"/>
            <a:r>
              <a:rPr lang="en-US" dirty="0"/>
              <a:t>1M words with part of speech tag</a:t>
            </a:r>
          </a:p>
          <a:p>
            <a:pPr lvl="1"/>
            <a:r>
              <a:rPr lang="en-US" dirty="0"/>
              <a:t>Penn Treebank</a:t>
            </a:r>
          </a:p>
          <a:p>
            <a:pPr lvl="2"/>
            <a:r>
              <a:rPr lang="en-US" dirty="0"/>
              <a:t>1M words with full parse trees annotated</a:t>
            </a:r>
          </a:p>
          <a:p>
            <a:pPr lvl="1"/>
            <a:r>
              <a:rPr lang="en-US" dirty="0"/>
              <a:t>Other </a:t>
            </a:r>
            <a:r>
              <a:rPr lang="en-US" dirty="0" err="1"/>
              <a:t>treebanks</a:t>
            </a:r>
            <a:endParaRPr lang="en-US" dirty="0"/>
          </a:p>
          <a:p>
            <a:pPr lvl="2"/>
            <a:r>
              <a:rPr lang="en-US" dirty="0"/>
              <a:t>Treebank refers to a corpus annotated with trees (usually syntactic)</a:t>
            </a:r>
          </a:p>
          <a:p>
            <a:pPr lvl="2"/>
            <a:r>
              <a:rPr lang="en-US" dirty="0"/>
              <a:t>Chinese: 51K sentences</a:t>
            </a:r>
          </a:p>
          <a:p>
            <a:pPr lvl="2"/>
            <a:r>
              <a:rPr lang="en-US" dirty="0"/>
              <a:t>Arabic: 145K words</a:t>
            </a:r>
          </a:p>
          <a:p>
            <a:pPr lvl="2"/>
            <a:r>
              <a:rPr lang="en-US" dirty="0"/>
              <a:t>many other languages…</a:t>
            </a:r>
          </a:p>
          <a:p>
            <a:pPr lvl="2"/>
            <a:r>
              <a:rPr lang="en-US" dirty="0"/>
              <a:t>BLIPP: 300M words (automatically annotated)</a:t>
            </a:r>
          </a:p>
        </p:txBody>
      </p:sp>
    </p:spTree>
    <p:extLst>
      <p:ext uri="{BB962C8B-B14F-4D97-AF65-F5344CB8AC3E}">
        <p14:creationId xmlns:p14="http://schemas.microsoft.com/office/powerpoint/2010/main" val="1529576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Corpora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Many others…</a:t>
            </a:r>
          </a:p>
          <a:p>
            <a:pPr lvl="1"/>
            <a:r>
              <a:rPr lang="en-US" dirty="0"/>
              <a:t>Spam and other text classification</a:t>
            </a:r>
          </a:p>
          <a:p>
            <a:pPr lvl="1"/>
            <a:r>
              <a:rPr lang="en-US" dirty="0"/>
              <a:t>Google n-grams</a:t>
            </a:r>
          </a:p>
          <a:p>
            <a:pPr lvl="2"/>
            <a:r>
              <a:rPr lang="en-US" dirty="0"/>
              <a:t>2006 (24GB compressed!)</a:t>
            </a:r>
          </a:p>
          <a:p>
            <a:pPr lvl="2"/>
            <a:r>
              <a:rPr lang="en-US" dirty="0"/>
              <a:t>13M unigrams</a:t>
            </a:r>
          </a:p>
          <a:p>
            <a:pPr lvl="2"/>
            <a:r>
              <a:rPr lang="en-US" dirty="0"/>
              <a:t>300M bigrams</a:t>
            </a:r>
          </a:p>
          <a:p>
            <a:pPr lvl="2"/>
            <a:r>
              <a:rPr lang="en-US" dirty="0"/>
              <a:t>~1B 3,4 and 5-grams</a:t>
            </a:r>
          </a:p>
          <a:p>
            <a:pPr lvl="1"/>
            <a:r>
              <a:rPr lang="en-US" dirty="0"/>
              <a:t>Speech</a:t>
            </a:r>
          </a:p>
          <a:p>
            <a:pPr lvl="1"/>
            <a:r>
              <a:rPr lang="en-US" dirty="0"/>
              <a:t>Video (with transcripts)</a:t>
            </a:r>
          </a:p>
        </p:txBody>
      </p:sp>
    </p:spTree>
    <p:extLst>
      <p:ext uri="{BB962C8B-B14F-4D97-AF65-F5344CB8AC3E}">
        <p14:creationId xmlns:p14="http://schemas.microsoft.com/office/powerpoint/2010/main" val="3447261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Corpora are important resources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Often give examples of an NLP task we’d like to accomplish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Much of NLP is data-driven!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 common and important first step to tackling many problems is analyzing the data you’ll be processing</a:t>
            </a:r>
          </a:p>
        </p:txBody>
      </p:sp>
    </p:spTree>
    <p:extLst>
      <p:ext uri="{BB962C8B-B14F-4D97-AF65-F5344CB8AC3E}">
        <p14:creationId xmlns:p14="http://schemas.microsoft.com/office/powerpoint/2010/main" val="3717504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514600"/>
            <a:ext cx="8153400" cy="41846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How many…</a:t>
            </a:r>
          </a:p>
          <a:p>
            <a:pPr lvl="1"/>
            <a:r>
              <a:rPr lang="en-US" dirty="0"/>
              <a:t>documents, sentences, words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On average, how long are the:</a:t>
            </a:r>
          </a:p>
          <a:p>
            <a:pPr lvl="1"/>
            <a:r>
              <a:rPr lang="en-US" dirty="0"/>
              <a:t>documents, sentences, words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are the most frequent words? pairs of words?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many different words are used?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Data set specifics, e.g. proportion of different classes?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…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752600"/>
            <a:ext cx="738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types of questions might we want to ask?</a:t>
            </a:r>
          </a:p>
        </p:txBody>
      </p:sp>
    </p:spTree>
    <p:extLst>
      <p:ext uri="{BB962C8B-B14F-4D97-AF65-F5344CB8AC3E}">
        <p14:creationId xmlns:p14="http://schemas.microsoft.com/office/powerpoint/2010/main" val="453642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Corpora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17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Somebody gives you a file and says there’s text in it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Issues with obtaining the text?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text encoding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language recognition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formatting (e.g. web, xml, …)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misc. information to be removed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header information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tables, figures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footnotes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92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rose by any other name…</a:t>
            </a:r>
          </a:p>
        </p:txBody>
      </p:sp>
      <p:sp>
        <p:nvSpPr>
          <p:cNvPr id="133123" name="Rectangle 1027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Word</a:t>
            </a:r>
          </a:p>
          <a:p>
            <a:pPr lvl="1"/>
            <a:r>
              <a:rPr lang="en-US" dirty="0"/>
              <a:t>a unit of language that native speakers can identify</a:t>
            </a:r>
          </a:p>
          <a:p>
            <a:pPr lvl="1"/>
            <a:r>
              <a:rPr lang="en-US" dirty="0"/>
              <a:t>words are the blocks from which sentences are made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Concretely:</a:t>
            </a:r>
          </a:p>
          <a:p>
            <a:pPr lvl="1"/>
            <a:r>
              <a:rPr lang="en-US" dirty="0"/>
              <a:t>We have a stream of characters</a:t>
            </a:r>
          </a:p>
          <a:p>
            <a:pPr lvl="1"/>
            <a:r>
              <a:rPr lang="en-US" dirty="0"/>
              <a:t>We need to break into words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What is a word?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Issues/problem cases?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Word segmentation/tokenization?</a:t>
            </a:r>
          </a:p>
        </p:txBody>
      </p:sp>
    </p:spTree>
    <p:extLst>
      <p:ext uri="{BB962C8B-B14F-4D97-AF65-F5344CB8AC3E}">
        <p14:creationId xmlns:p14="http://schemas.microsoft.com/office/powerpoint/2010/main" val="4154060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‘</a:t>
            </a:r>
          </a:p>
        </p:txBody>
      </p:sp>
      <p:sp>
        <p:nvSpPr>
          <p:cNvPr id="136195" name="Rectangle 1027"/>
          <p:cNvSpPr>
            <a:spLocks noChangeArrowheads="1"/>
          </p:cNvSpPr>
          <p:nvPr/>
        </p:nvSpPr>
        <p:spPr bwMode="auto">
          <a:xfrm>
            <a:off x="2209800" y="1828800"/>
            <a:ext cx="37893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Finland’s capital…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29000" y="3429000"/>
            <a:ext cx="1104708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9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7" name="Line 1029"/>
          <p:cNvSpPr>
            <a:spLocks noChangeShapeType="1"/>
          </p:cNvSpPr>
          <p:nvPr/>
        </p:nvSpPr>
        <p:spPr bwMode="auto">
          <a:xfrm>
            <a:off x="2286000" y="2362200"/>
            <a:ext cx="1209675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74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‘</a:t>
            </a:r>
          </a:p>
        </p:txBody>
      </p:sp>
      <p:sp>
        <p:nvSpPr>
          <p:cNvPr id="135171" name="Rectangle 1027"/>
          <p:cNvSpPr>
            <a:spLocks noChangeArrowheads="1"/>
          </p:cNvSpPr>
          <p:nvPr/>
        </p:nvSpPr>
        <p:spPr bwMode="auto">
          <a:xfrm>
            <a:off x="2209800" y="1828800"/>
            <a:ext cx="37893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Finland’s capital…</a:t>
            </a:r>
          </a:p>
        </p:txBody>
      </p:sp>
      <p:sp>
        <p:nvSpPr>
          <p:cNvPr id="135173" name="Line 1029"/>
          <p:cNvSpPr>
            <a:spLocks noChangeShapeType="1"/>
          </p:cNvSpPr>
          <p:nvPr/>
        </p:nvSpPr>
        <p:spPr bwMode="auto">
          <a:xfrm>
            <a:off x="2286000" y="2362200"/>
            <a:ext cx="1209675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5174" name="Text Box 1030"/>
          <p:cNvSpPr txBox="1">
            <a:spLocks noChangeArrowheads="1"/>
          </p:cNvSpPr>
          <p:nvPr/>
        </p:nvSpPr>
        <p:spPr bwMode="auto">
          <a:xfrm>
            <a:off x="1828800" y="2971800"/>
            <a:ext cx="1262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</a:t>
            </a:r>
          </a:p>
        </p:txBody>
      </p:sp>
      <p:sp>
        <p:nvSpPr>
          <p:cNvPr id="135175" name="Text Box 1031"/>
          <p:cNvSpPr txBox="1">
            <a:spLocks noChangeArrowheads="1"/>
          </p:cNvSpPr>
          <p:nvPr/>
        </p:nvSpPr>
        <p:spPr bwMode="auto">
          <a:xfrm>
            <a:off x="4648200" y="2895600"/>
            <a:ext cx="1706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 ‘ s</a:t>
            </a:r>
          </a:p>
        </p:txBody>
      </p:sp>
      <p:sp>
        <p:nvSpPr>
          <p:cNvPr id="135176" name="Text Box 1032"/>
          <p:cNvSpPr txBox="1">
            <a:spLocks noChangeArrowheads="1"/>
          </p:cNvSpPr>
          <p:nvPr/>
        </p:nvSpPr>
        <p:spPr bwMode="auto">
          <a:xfrm>
            <a:off x="1828800" y="3962400"/>
            <a:ext cx="1611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 ‘s</a:t>
            </a:r>
          </a:p>
        </p:txBody>
      </p:sp>
      <p:sp>
        <p:nvSpPr>
          <p:cNvPr id="135177" name="Text Box 1033"/>
          <p:cNvSpPr txBox="1">
            <a:spLocks noChangeArrowheads="1"/>
          </p:cNvSpPr>
          <p:nvPr/>
        </p:nvSpPr>
        <p:spPr bwMode="auto">
          <a:xfrm>
            <a:off x="4648200" y="3962400"/>
            <a:ext cx="1417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Finlands</a:t>
            </a:r>
          </a:p>
        </p:txBody>
      </p:sp>
      <p:sp>
        <p:nvSpPr>
          <p:cNvPr id="135178" name="Text Box 1034"/>
          <p:cNvSpPr txBox="1">
            <a:spLocks noChangeArrowheads="1"/>
          </p:cNvSpPr>
          <p:nvPr/>
        </p:nvSpPr>
        <p:spPr bwMode="auto">
          <a:xfrm>
            <a:off x="4648200" y="4876800"/>
            <a:ext cx="151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Finland’s</a:t>
            </a:r>
          </a:p>
        </p:txBody>
      </p:sp>
      <p:sp>
        <p:nvSpPr>
          <p:cNvPr id="135179" name="Text Box 1035"/>
          <p:cNvSpPr txBox="1">
            <a:spLocks noChangeArrowheads="1"/>
          </p:cNvSpPr>
          <p:nvPr/>
        </p:nvSpPr>
        <p:spPr bwMode="auto">
          <a:xfrm>
            <a:off x="1752600" y="5791200"/>
            <a:ext cx="5965095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</a:rPr>
              <a:t>What are the benefits/drawbacks?</a:t>
            </a:r>
          </a:p>
        </p:txBody>
      </p:sp>
      <p:sp>
        <p:nvSpPr>
          <p:cNvPr id="135180" name="Text Box 1036"/>
          <p:cNvSpPr txBox="1">
            <a:spLocks noChangeArrowheads="1"/>
          </p:cNvSpPr>
          <p:nvPr/>
        </p:nvSpPr>
        <p:spPr bwMode="auto">
          <a:xfrm>
            <a:off x="1828800" y="4876800"/>
            <a:ext cx="1514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192CC9"/>
                </a:solidFill>
              </a:rPr>
              <a:t>Finland </a:t>
            </a:r>
            <a:r>
              <a:rPr lang="en-US" dirty="0" err="1">
                <a:solidFill>
                  <a:srgbClr val="192CC9"/>
                </a:solidFill>
              </a:rPr>
              <a:t>s</a:t>
            </a:r>
            <a:endParaRPr lang="en-US" dirty="0">
              <a:solidFill>
                <a:srgbClr val="192CC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19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CORpus</a:t>
            </a:r>
            <a:r>
              <a:rPr lang="en-US" dirty="0"/>
              <a:t>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NLP – Fall 2024</a:t>
            </a:r>
          </a:p>
        </p:txBody>
      </p:sp>
    </p:spTree>
    <p:extLst>
      <p:ext uri="{BB962C8B-B14F-4D97-AF65-F5344CB8AC3E}">
        <p14:creationId xmlns:p14="http://schemas.microsoft.com/office/powerpoint/2010/main" val="2405443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‘</a:t>
            </a: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2209800" y="1828800"/>
            <a:ext cx="25701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Aren’t we …</a:t>
            </a:r>
          </a:p>
        </p:txBody>
      </p:sp>
      <p:sp>
        <p:nvSpPr>
          <p:cNvPr id="137221" name="Line 5"/>
          <p:cNvSpPr>
            <a:spLocks noChangeShapeType="1"/>
          </p:cNvSpPr>
          <p:nvPr/>
        </p:nvSpPr>
        <p:spPr bwMode="auto">
          <a:xfrm>
            <a:off x="2286000" y="2362200"/>
            <a:ext cx="914400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29000" y="3429000"/>
            <a:ext cx="1104708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9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36549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‘</a:t>
            </a: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2209800" y="1828800"/>
            <a:ext cx="25701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Aren’t we …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/>
        </p:nvSpPr>
        <p:spPr bwMode="auto">
          <a:xfrm>
            <a:off x="1828800" y="29718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Aren’t</a:t>
            </a:r>
          </a:p>
        </p:txBody>
      </p:sp>
      <p:sp>
        <p:nvSpPr>
          <p:cNvPr id="138246" name="Text Box 6"/>
          <p:cNvSpPr txBox="1">
            <a:spLocks noChangeArrowheads="1"/>
          </p:cNvSpPr>
          <p:nvPr/>
        </p:nvSpPr>
        <p:spPr bwMode="auto">
          <a:xfrm>
            <a:off x="4648200" y="2895600"/>
            <a:ext cx="992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192CC9"/>
                </a:solidFill>
              </a:rPr>
              <a:t>Arent</a:t>
            </a:r>
          </a:p>
        </p:txBody>
      </p:sp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1893888" y="4114800"/>
            <a:ext cx="118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192CC9"/>
                </a:solidFill>
              </a:rPr>
              <a:t>Are </a:t>
            </a:r>
            <a:r>
              <a:rPr lang="en-US" dirty="0" err="1">
                <a:solidFill>
                  <a:srgbClr val="192CC9"/>
                </a:solidFill>
              </a:rPr>
              <a:t>n’t</a:t>
            </a:r>
            <a:endParaRPr lang="en-US" dirty="0">
              <a:solidFill>
                <a:srgbClr val="192CC9"/>
              </a:solidFill>
            </a:endParaRPr>
          </a:p>
        </p:txBody>
      </p:sp>
      <p:sp>
        <p:nvSpPr>
          <p:cNvPr id="138248" name="Text Box 8"/>
          <p:cNvSpPr txBox="1">
            <a:spLocks noChangeArrowheads="1"/>
          </p:cNvSpPr>
          <p:nvPr/>
        </p:nvSpPr>
        <p:spPr bwMode="auto">
          <a:xfrm>
            <a:off x="4800600" y="41148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192CC9"/>
                </a:solidFill>
              </a:rPr>
              <a:t>Aren</a:t>
            </a:r>
            <a:r>
              <a:rPr lang="en-US" dirty="0">
                <a:solidFill>
                  <a:srgbClr val="192CC9"/>
                </a:solidFill>
              </a:rPr>
              <a:t> </a:t>
            </a:r>
            <a:r>
              <a:rPr lang="en-US" dirty="0" err="1">
                <a:solidFill>
                  <a:srgbClr val="192CC9"/>
                </a:solidFill>
              </a:rPr>
              <a:t>t</a:t>
            </a:r>
            <a:endParaRPr lang="en-US" dirty="0">
              <a:solidFill>
                <a:srgbClr val="192CC9"/>
              </a:solidFill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2286000" y="2362200"/>
            <a:ext cx="914400" cy="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905000" y="5029200"/>
            <a:ext cx="8643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192CC9"/>
                </a:solidFill>
              </a:rPr>
              <a:t>Are not</a:t>
            </a:r>
          </a:p>
        </p:txBody>
      </p:sp>
    </p:spTree>
    <p:extLst>
      <p:ext uri="{BB962C8B-B14F-4D97-AF65-F5344CB8AC3E}">
        <p14:creationId xmlns:p14="http://schemas.microsoft.com/office/powerpoint/2010/main" val="3325537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hyphens</a:t>
            </a: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609600" y="1828800"/>
            <a:ext cx="33750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Hewlett-Packard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3432271" y="4780508"/>
            <a:ext cx="1104708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900" dirty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</p:txBody>
      </p:sp>
      <p:sp>
        <p:nvSpPr>
          <p:cNvPr id="139270" name="Rectangle 6"/>
          <p:cNvSpPr>
            <a:spLocks noChangeArrowheads="1"/>
          </p:cNvSpPr>
          <p:nvPr/>
        </p:nvSpPr>
        <p:spPr bwMode="auto">
          <a:xfrm>
            <a:off x="4876800" y="1828800"/>
            <a:ext cx="31067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state-of-the-art</a:t>
            </a:r>
          </a:p>
        </p:txBody>
      </p:sp>
      <p:sp>
        <p:nvSpPr>
          <p:cNvPr id="139271" name="Rectangle 7"/>
          <p:cNvSpPr>
            <a:spLocks noChangeArrowheads="1"/>
          </p:cNvSpPr>
          <p:nvPr/>
        </p:nvSpPr>
        <p:spPr bwMode="auto">
          <a:xfrm>
            <a:off x="685800" y="2879725"/>
            <a:ext cx="26447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 dirty="0">
                <a:ea typeface="ＭＳ Ｐゴシック" charset="-128"/>
                <a:cs typeface="ＭＳ Ｐゴシック" charset="-128"/>
              </a:rPr>
              <a:t>co-education</a:t>
            </a:r>
          </a:p>
        </p:txBody>
      </p:sp>
      <p:sp>
        <p:nvSpPr>
          <p:cNvPr id="139272" name="Rectangle 8"/>
          <p:cNvSpPr>
            <a:spLocks noChangeArrowheads="1"/>
          </p:cNvSpPr>
          <p:nvPr/>
        </p:nvSpPr>
        <p:spPr bwMode="auto">
          <a:xfrm>
            <a:off x="5029200" y="2819400"/>
            <a:ext cx="2235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lower-case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08025" y="3946525"/>
            <a:ext cx="283347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 dirty="0">
                <a:ea typeface="ＭＳ Ｐゴシック" charset="-128"/>
                <a:cs typeface="ＭＳ Ｐゴシック" charset="-128"/>
              </a:rPr>
              <a:t>take-it-or-leave-it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029200" y="4098925"/>
            <a:ext cx="200692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 dirty="0">
                <a:ea typeface="ＭＳ Ｐゴシック" charset="-128"/>
                <a:cs typeface="ＭＳ Ｐゴシック" charset="-128"/>
              </a:rPr>
              <a:t>26-year-old</a:t>
            </a:r>
          </a:p>
        </p:txBody>
      </p:sp>
    </p:spTree>
    <p:extLst>
      <p:ext uri="{BB962C8B-B14F-4D97-AF65-F5344CB8AC3E}">
        <p14:creationId xmlns:p14="http://schemas.microsoft.com/office/powerpoint/2010/main" val="2448027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Tokenization issues: hyphens</a:t>
            </a: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609600" y="1828800"/>
            <a:ext cx="33750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Hewlett-Packard</a:t>
            </a:r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4876800" y="1828800"/>
            <a:ext cx="31067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state-of-the-art</a:t>
            </a: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685800" y="2819400"/>
            <a:ext cx="26447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co-education</a:t>
            </a:r>
          </a:p>
        </p:txBody>
      </p:sp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5029200" y="2819400"/>
            <a:ext cx="2235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000" b="1" i="1">
                <a:ea typeface="ＭＳ Ｐゴシック" charset="-128"/>
                <a:cs typeface="ＭＳ Ｐゴシック" charset="-128"/>
              </a:rPr>
              <a:t>lower-case</a:t>
            </a:r>
          </a:p>
        </p:txBody>
      </p:sp>
      <p:sp>
        <p:nvSpPr>
          <p:cNvPr id="140296" name="Rectangle 2051"/>
          <p:cNvSpPr>
            <a:spLocks noChangeArrowheads="1"/>
          </p:cNvSpPr>
          <p:nvPr/>
        </p:nvSpPr>
        <p:spPr bwMode="auto">
          <a:xfrm>
            <a:off x="685800" y="3595338"/>
            <a:ext cx="7772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A50021"/>
              </a:buClr>
              <a:buSzPct val="60000"/>
            </a:pPr>
            <a:r>
              <a:rPr lang="en-US" sz="2000" dirty="0">
                <a:ea typeface="ＭＳ Ｐゴシック" charset="-128"/>
                <a:cs typeface="ＭＳ Ｐゴシック" charset="-128"/>
                <a:sym typeface="Symbol" charset="2"/>
              </a:rPr>
              <a:t>Keep as is</a:t>
            </a:r>
          </a:p>
          <a:p>
            <a:pPr>
              <a:spcBef>
                <a:spcPct val="20000"/>
              </a:spcBef>
              <a:buClr>
                <a:srgbClr val="A50021"/>
              </a:buClr>
              <a:buSzPct val="60000"/>
            </a:pPr>
            <a:br>
              <a:rPr lang="en-US" sz="2000" dirty="0">
                <a:ea typeface="ＭＳ Ｐゴシック" charset="-128"/>
                <a:cs typeface="ＭＳ Ｐゴシック" charset="-128"/>
                <a:sym typeface="Symbol" charset="2"/>
              </a:rPr>
            </a:br>
            <a:r>
              <a:rPr lang="en-US" sz="2000" dirty="0">
                <a:ea typeface="ＭＳ Ｐゴシック" charset="-128"/>
                <a:cs typeface="ＭＳ Ｐゴシック" charset="-128"/>
                <a:sym typeface="Symbol" charset="2"/>
              </a:rPr>
              <a:t>merge together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Char char="n"/>
            </a:pPr>
            <a:r>
              <a:rPr lang="en-US" dirty="0" err="1">
                <a:ea typeface="ＭＳ Ｐゴシック" charset="-128"/>
                <a:sym typeface="Symbol" charset="2"/>
              </a:rPr>
              <a:t>HewlettPackard</a:t>
            </a:r>
            <a:endParaRPr lang="en-US" dirty="0">
              <a:ea typeface="ＭＳ Ｐゴシック" charset="-128"/>
              <a:sym typeface="Symbol" charset="2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Char char="n"/>
            </a:pPr>
            <a:r>
              <a:rPr lang="en-US" dirty="0" err="1">
                <a:ea typeface="ＭＳ Ｐゴシック" charset="-128"/>
                <a:sym typeface="Symbol" charset="2"/>
              </a:rPr>
              <a:t>stateoftheart</a:t>
            </a:r>
            <a:endParaRPr lang="en-US" dirty="0">
              <a:ea typeface="ＭＳ Ｐゴシック" charset="-128"/>
              <a:sym typeface="Symbol" charset="2"/>
            </a:endParaRPr>
          </a:p>
          <a:p>
            <a:pPr>
              <a:spcBef>
                <a:spcPct val="20000"/>
              </a:spcBef>
              <a:buClr>
                <a:srgbClr val="A50021"/>
              </a:buClr>
              <a:buSzPct val="60000"/>
            </a:pPr>
            <a:endParaRPr lang="en-US" sz="2000" dirty="0">
              <a:ea typeface="ＭＳ Ｐゴシック" charset="-128"/>
              <a:cs typeface="ＭＳ Ｐゴシック" charset="-128"/>
              <a:sym typeface="Symbol" charset="2"/>
            </a:endParaRPr>
          </a:p>
          <a:p>
            <a:pPr>
              <a:spcBef>
                <a:spcPct val="20000"/>
              </a:spcBef>
              <a:buClr>
                <a:srgbClr val="A50021"/>
              </a:buClr>
              <a:buSzPct val="60000"/>
            </a:pPr>
            <a:r>
              <a:rPr lang="en-US" sz="2000" dirty="0">
                <a:ea typeface="ＭＳ Ｐゴシック" charset="-128"/>
                <a:cs typeface="ＭＳ Ｐゴシック" charset="-128"/>
                <a:sym typeface="Symbol" charset="2"/>
              </a:rPr>
              <a:t>Split on hyphen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Char char="n"/>
            </a:pPr>
            <a:r>
              <a:rPr lang="en-US" dirty="0">
                <a:ea typeface="ＭＳ Ｐゴシック" charset="-128"/>
                <a:sym typeface="Symbol" charset="2"/>
              </a:rPr>
              <a:t>lower case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charset="2"/>
              <a:buChar char="n"/>
            </a:pPr>
            <a:r>
              <a:rPr lang="en-US" dirty="0">
                <a:ea typeface="ＭＳ Ｐゴシック" charset="-128"/>
                <a:sym typeface="Symbol" charset="2"/>
              </a:rPr>
              <a:t>co education</a:t>
            </a:r>
          </a:p>
        </p:txBody>
      </p:sp>
      <p:sp>
        <p:nvSpPr>
          <p:cNvPr id="140297" name="Text Box 9"/>
          <p:cNvSpPr txBox="1">
            <a:spLocks noChangeArrowheads="1"/>
          </p:cNvSpPr>
          <p:nvPr/>
        </p:nvSpPr>
        <p:spPr bwMode="auto">
          <a:xfrm>
            <a:off x="4876800" y="4800600"/>
            <a:ext cx="327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What are the benefits/drawbacks?</a:t>
            </a:r>
          </a:p>
        </p:txBody>
      </p:sp>
    </p:spTree>
    <p:extLst>
      <p:ext uri="{BB962C8B-B14F-4D97-AF65-F5344CB8AC3E}">
        <p14:creationId xmlns:p14="http://schemas.microsoft.com/office/powerpoint/2010/main" val="20281046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More tokenization issues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Compound nouns: San Francisco, Los </a:t>
            </a:r>
            <a:r>
              <a:rPr lang="en-US" sz="3200" dirty="0" err="1"/>
              <a:t>Angelos</a:t>
            </a:r>
            <a:r>
              <a:rPr lang="en-US" sz="3200" dirty="0"/>
              <a:t>, …</a:t>
            </a:r>
          </a:p>
          <a:p>
            <a:pPr lvl="1"/>
            <a:r>
              <a:rPr lang="en-US" sz="2800" dirty="0">
                <a:ea typeface="ＭＳ Ｐゴシック" charset="-128"/>
              </a:rPr>
              <a:t>One token or two?</a:t>
            </a:r>
            <a:endParaRPr lang="en-US" sz="2400" b="1" i="1" dirty="0">
              <a:ea typeface="ＭＳ Ｐゴシック" charset="-128"/>
            </a:endParaRPr>
          </a:p>
          <a:p>
            <a:pPr marL="0" indent="0" eaLnBrk="1" hangingPunct="1">
              <a:buNone/>
            </a:pPr>
            <a:br>
              <a:rPr lang="en-US" sz="2800" dirty="0"/>
            </a:br>
            <a:r>
              <a:rPr lang="en-US" sz="2800" dirty="0"/>
              <a:t>Numbers</a:t>
            </a:r>
          </a:p>
          <a:p>
            <a:pPr lvl="1" eaLnBrk="1" hangingPunct="1"/>
            <a:r>
              <a:rPr lang="en-US" sz="2400" dirty="0">
                <a:ea typeface="ＭＳ Ｐゴシック" charset="-128"/>
              </a:rPr>
              <a:t>Examples</a:t>
            </a:r>
            <a:endParaRPr lang="en-US" sz="2400" b="1" i="1" dirty="0">
              <a:ea typeface="ＭＳ Ｐゴシック" charset="-128"/>
            </a:endParaRP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Dates: 3/12/91</a:t>
            </a: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Model numbers: B-52</a:t>
            </a: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Domain specific numbers: PGP key - 324a3df234cb23e</a:t>
            </a: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Phone numbers: (800) 234-2333</a:t>
            </a:r>
          </a:p>
          <a:p>
            <a:pPr lvl="2" eaLnBrk="1" hangingPunct="1"/>
            <a:r>
              <a:rPr lang="en-US" sz="2000" dirty="0">
                <a:ea typeface="ＭＳ Ｐゴシック" charset="-128"/>
              </a:rPr>
              <a:t>Scientific notation: 1.456 e-10</a:t>
            </a:r>
            <a:endParaRPr lang="en-US" sz="24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30130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Tokenization: language issues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685800" y="3810000"/>
            <a:ext cx="7772400" cy="28194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None/>
            </a:pPr>
            <a:r>
              <a:rPr lang="en-US" sz="3000" dirty="0">
                <a:sym typeface="Symbol" charset="2"/>
              </a:rPr>
              <a:t>Opposite problem we saw with English (San Francisco)</a:t>
            </a:r>
          </a:p>
          <a:p>
            <a:pPr marL="0" indent="0" eaLnBrk="1" hangingPunct="1">
              <a:buNone/>
            </a:pPr>
            <a:endParaRPr lang="en-US" sz="3000" dirty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sz="3000" dirty="0">
                <a:sym typeface="Symbol" charset="2"/>
              </a:rPr>
              <a:t>German compound nouns are not segmented</a:t>
            </a:r>
            <a:endParaRPr lang="en-US" dirty="0">
              <a:sym typeface="Symbol" charset="2"/>
            </a:endParaRPr>
          </a:p>
          <a:p>
            <a:pPr marL="0" indent="0" eaLnBrk="1" hangingPunct="1">
              <a:buNone/>
            </a:pPr>
            <a:endParaRPr lang="en-US" dirty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dirty="0">
                <a:sym typeface="Symbol" charset="2"/>
              </a:rPr>
              <a:t>German retrieval systems frequently use a </a:t>
            </a:r>
            <a:r>
              <a:rPr lang="en-US" b="1" dirty="0">
                <a:sym typeface="Symbol" charset="2"/>
              </a:rPr>
              <a:t>compound splitter </a:t>
            </a:r>
            <a:r>
              <a:rPr lang="en-US" dirty="0">
                <a:sym typeface="Symbol" charset="2"/>
              </a:rPr>
              <a:t>module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09600" y="2057400"/>
            <a:ext cx="79184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600" b="1" i="1">
                <a:ea typeface="ＭＳ Ｐゴシック" charset="-128"/>
                <a:cs typeface="ＭＳ Ｐゴシック" charset="-128"/>
                <a:sym typeface="Symbol" charset="2"/>
              </a:rPr>
              <a:t>Lebensversicherungsgesellschaftsangestellter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371600" y="2743200"/>
            <a:ext cx="57388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600">
                <a:solidFill>
                  <a:schemeClr val="folHlink"/>
                </a:solidFill>
                <a:ea typeface="ＭＳ Ｐゴシック" charset="-128"/>
                <a:cs typeface="ＭＳ Ｐゴシック" charset="-128"/>
                <a:sym typeface="Symbol" charset="2"/>
              </a:rPr>
              <a:t>‘life insurance company employee’</a:t>
            </a:r>
          </a:p>
        </p:txBody>
      </p:sp>
    </p:spTree>
    <p:extLst>
      <p:ext uri="{BB962C8B-B14F-4D97-AF65-F5344CB8AC3E}">
        <p14:creationId xmlns:p14="http://schemas.microsoft.com/office/powerpoint/2010/main" val="1942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765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Tokenization: language issues</a:t>
            </a:r>
          </a:p>
        </p:txBody>
      </p:sp>
      <p:sp>
        <p:nvSpPr>
          <p:cNvPr id="1255427" name="Rectangle 1027"/>
          <p:cNvSpPr>
            <a:spLocks noGrp="1" noChangeArrowheads="1"/>
          </p:cNvSpPr>
          <p:nvPr>
            <p:ph sz="quarter" idx="1"/>
          </p:nvPr>
        </p:nvSpPr>
        <p:spPr>
          <a:xfrm>
            <a:off x="304800" y="4038600"/>
            <a:ext cx="8461248" cy="24384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Many character based languages (e.g., Chinese characters) have no spaces between words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ea typeface="ＭＳ Ｐゴシック" charset="-128"/>
                <a:sym typeface="Symbol" charset="2"/>
              </a:rPr>
              <a:t>A word can be made up of one or more characters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ea typeface="ＭＳ Ｐゴシック" charset="-128"/>
                <a:sym typeface="Symbol" charset="2"/>
              </a:rPr>
              <a:t>There is ambiguity about the tokenization, i.e. more than one way to break the characters into words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ea typeface="ＭＳ Ｐゴシック" charset="-128"/>
                <a:sym typeface="Symbol" charset="2"/>
              </a:rPr>
              <a:t>Word segmentation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ea typeface="ＭＳ Ｐゴシック" charset="-128"/>
                <a:sym typeface="Symbol" charset="2"/>
              </a:rPr>
              <a:t>can also come up in speech recognition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1143000" y="1752600"/>
            <a:ext cx="66770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ja-JP" altLang="en-US" sz="2600">
                <a:ea typeface="ＭＳ Ｐゴシック" charset="-128"/>
                <a:cs typeface="ＭＳ Ｐゴシック" charset="-128"/>
                <a:sym typeface="Symbol" charset="2"/>
              </a:rPr>
              <a:t>莎拉波娃</a:t>
            </a:r>
            <a:r>
              <a:rPr lang="ja-JP" altLang="en-US" sz="2600">
                <a:ea typeface="华文细黑" charset="-122"/>
                <a:cs typeface="华文细黑" charset="-122"/>
                <a:sym typeface="Symbol" charset="2"/>
              </a:rPr>
              <a:t>现</a:t>
            </a:r>
            <a:r>
              <a:rPr lang="ja-JP" altLang="en-US" sz="2600">
                <a:ea typeface="ＭＳ Ｐゴシック" charset="-128"/>
                <a:cs typeface="ＭＳ Ｐゴシック" charset="-128"/>
                <a:sym typeface="Symbol" charset="2"/>
              </a:rPr>
              <a:t>在居住在美国</a:t>
            </a:r>
            <a:r>
              <a:rPr lang="ja-JP" altLang="en-US" sz="2600">
                <a:ea typeface="华文细黑" charset="-122"/>
                <a:cs typeface="华文细黑" charset="-122"/>
                <a:sym typeface="Symbol" charset="2"/>
              </a:rPr>
              <a:t>东</a:t>
            </a:r>
            <a:r>
              <a:rPr lang="ja-JP" altLang="en-US" sz="2600">
                <a:ea typeface="ＭＳ Ｐゴシック" charset="-128"/>
                <a:cs typeface="ＭＳ Ｐゴシック" charset="-128"/>
                <a:sym typeface="Symbol" charset="2"/>
              </a:rPr>
              <a:t>南部的佛</a:t>
            </a:r>
            <a:r>
              <a:rPr lang="ja-JP" altLang="en-US" sz="2600">
                <a:ea typeface="华文细黑" charset="-122"/>
                <a:cs typeface="华文细黑" charset="-122"/>
                <a:sym typeface="Symbol" charset="2"/>
              </a:rPr>
              <a:t>罗</a:t>
            </a:r>
            <a:r>
              <a:rPr lang="ja-JP" altLang="en-US" sz="2600">
                <a:ea typeface="ＭＳ Ｐゴシック" charset="-128"/>
                <a:cs typeface="ＭＳ Ｐゴシック" charset="-128"/>
                <a:sym typeface="Symbol" charset="2"/>
              </a:rPr>
              <a:t>里达。</a:t>
            </a:r>
            <a:endParaRPr lang="en-US" sz="2600">
              <a:ea typeface="ＭＳ Ｐゴシック" charset="-128"/>
              <a:cs typeface="ＭＳ Ｐゴシック" charset="-128"/>
              <a:sym typeface="Symbol" charset="2"/>
            </a:endParaRPr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2514600" y="2362200"/>
            <a:ext cx="29367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Where are the words?</a:t>
            </a: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3170237" y="3124200"/>
            <a:ext cx="1706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060DB8"/>
                </a:solidFill>
              </a:rPr>
              <a:t>thisissue</a:t>
            </a:r>
            <a:endParaRPr lang="en-US" sz="2800" dirty="0">
              <a:solidFill>
                <a:srgbClr val="060D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53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5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542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counts: </a:t>
            </a:r>
            <a:r>
              <a:rPr lang="en-US" i="1" dirty="0"/>
              <a:t>Tom Sawyer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en-US" dirty="0">
                <a:solidFill>
                  <a:srgbClr val="FF0000"/>
                </a:solidFill>
              </a:rPr>
              <a:t>How many words?</a:t>
            </a:r>
          </a:p>
          <a:p>
            <a:pPr lvl="1"/>
            <a:r>
              <a:rPr lang="en-US" dirty="0"/>
              <a:t>71,370 total</a:t>
            </a:r>
          </a:p>
          <a:p>
            <a:pPr lvl="1"/>
            <a:r>
              <a:rPr lang="en-US" dirty="0"/>
              <a:t>8,018 unique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Is this a lot or a little?  How might we find this out?</a:t>
            </a:r>
          </a:p>
          <a:p>
            <a:pPr lvl="1"/>
            <a:r>
              <a:rPr lang="en-US" dirty="0"/>
              <a:t>Random sample of news articles: 11K unique words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does this say about </a:t>
            </a:r>
            <a:r>
              <a:rPr lang="en-US" i="1" dirty="0">
                <a:solidFill>
                  <a:srgbClr val="FF0000"/>
                </a:solidFill>
              </a:rPr>
              <a:t>Tom Sawyer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en-US" dirty="0"/>
              <a:t>Simpler vocabulary (colloquial, audience target, etc.)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607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counts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175000" y="1600200"/>
          <a:ext cx="543560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the</a:t>
                      </a:r>
                    </a:p>
                    <a:p>
                      <a:r>
                        <a:rPr lang="en-US" sz="2000" dirty="0"/>
                        <a:t>and</a:t>
                      </a:r>
                    </a:p>
                    <a:p>
                      <a:r>
                        <a:rPr lang="en-US" sz="2000" dirty="0"/>
                        <a:t>a</a:t>
                      </a:r>
                    </a:p>
                    <a:p>
                      <a:r>
                        <a:rPr lang="en-US" sz="2000" dirty="0"/>
                        <a:t>to</a:t>
                      </a:r>
                    </a:p>
                    <a:p>
                      <a:r>
                        <a:rPr lang="en-US" sz="2000" dirty="0"/>
                        <a:t>of</a:t>
                      </a:r>
                    </a:p>
                    <a:p>
                      <a:r>
                        <a:rPr lang="en-US" sz="2000" dirty="0"/>
                        <a:t>was</a:t>
                      </a:r>
                    </a:p>
                    <a:p>
                      <a:r>
                        <a:rPr lang="en-US" sz="2000" dirty="0"/>
                        <a:t>it</a:t>
                      </a:r>
                    </a:p>
                    <a:p>
                      <a:r>
                        <a:rPr lang="en-US" sz="2000" dirty="0"/>
                        <a:t>in</a:t>
                      </a:r>
                    </a:p>
                    <a:p>
                      <a:r>
                        <a:rPr lang="en-US" sz="2000" dirty="0"/>
                        <a:t>that</a:t>
                      </a:r>
                    </a:p>
                    <a:p>
                      <a:r>
                        <a:rPr lang="en-US" sz="2000" dirty="0"/>
                        <a:t>he</a:t>
                      </a:r>
                    </a:p>
                    <a:p>
                      <a:r>
                        <a:rPr lang="en-US" sz="2000" dirty="0"/>
                        <a:t>I</a:t>
                      </a:r>
                    </a:p>
                    <a:p>
                      <a:r>
                        <a:rPr lang="en-US" sz="2000" dirty="0"/>
                        <a:t>his</a:t>
                      </a:r>
                    </a:p>
                    <a:p>
                      <a:r>
                        <a:rPr lang="en-US" sz="2000" dirty="0"/>
                        <a:t>you</a:t>
                      </a:r>
                      <a:endParaRPr lang="en-US" sz="2000" baseline="0" dirty="0"/>
                    </a:p>
                    <a:p>
                      <a:r>
                        <a:rPr lang="en-US" sz="2000" baseline="0" dirty="0"/>
                        <a:t>Tom</a:t>
                      </a:r>
                    </a:p>
                    <a:p>
                      <a:r>
                        <a:rPr lang="en-US" sz="2000" baseline="0" dirty="0"/>
                        <a:t>with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3332</a:t>
                      </a:r>
                    </a:p>
                    <a:p>
                      <a:r>
                        <a:rPr lang="en-US" sz="2000" dirty="0"/>
                        <a:t>2972</a:t>
                      </a:r>
                    </a:p>
                    <a:p>
                      <a:r>
                        <a:rPr lang="en-US" sz="2000" dirty="0"/>
                        <a:t>1775</a:t>
                      </a:r>
                    </a:p>
                    <a:p>
                      <a:r>
                        <a:rPr lang="en-US" sz="2000" dirty="0"/>
                        <a:t>1725</a:t>
                      </a:r>
                    </a:p>
                    <a:p>
                      <a:r>
                        <a:rPr lang="en-US" sz="2000" dirty="0"/>
                        <a:t>1440</a:t>
                      </a:r>
                    </a:p>
                    <a:p>
                      <a:r>
                        <a:rPr lang="en-US" sz="2000" dirty="0"/>
                        <a:t>1161</a:t>
                      </a:r>
                    </a:p>
                    <a:p>
                      <a:r>
                        <a:rPr lang="en-US" sz="2000" dirty="0"/>
                        <a:t>1027</a:t>
                      </a:r>
                    </a:p>
                    <a:p>
                      <a:r>
                        <a:rPr lang="en-US" sz="2000" dirty="0"/>
                        <a:t>906</a:t>
                      </a:r>
                    </a:p>
                    <a:p>
                      <a:r>
                        <a:rPr lang="en-US" sz="2000" dirty="0"/>
                        <a:t>877</a:t>
                      </a:r>
                    </a:p>
                    <a:p>
                      <a:r>
                        <a:rPr lang="en-US" sz="2000" dirty="0"/>
                        <a:t>877</a:t>
                      </a:r>
                    </a:p>
                    <a:p>
                      <a:r>
                        <a:rPr lang="en-US" sz="2000" dirty="0"/>
                        <a:t>783</a:t>
                      </a:r>
                    </a:p>
                    <a:p>
                      <a:r>
                        <a:rPr lang="en-US" sz="2000" dirty="0"/>
                        <a:t>772</a:t>
                      </a:r>
                    </a:p>
                    <a:p>
                      <a:r>
                        <a:rPr lang="en-US" sz="2000" dirty="0"/>
                        <a:t>686</a:t>
                      </a:r>
                    </a:p>
                    <a:p>
                      <a:r>
                        <a:rPr lang="en-US" sz="2000" dirty="0"/>
                        <a:t>679</a:t>
                      </a:r>
                    </a:p>
                    <a:p>
                      <a:r>
                        <a:rPr lang="en-US" sz="2000" dirty="0"/>
                        <a:t>642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2590800"/>
            <a:ext cx="2438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are the most frequent words?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What types of words are most frequent?</a:t>
            </a:r>
          </a:p>
        </p:txBody>
      </p:sp>
    </p:spTree>
    <p:extLst>
      <p:ext uri="{BB962C8B-B14F-4D97-AF65-F5344CB8AC3E}">
        <p14:creationId xmlns:p14="http://schemas.microsoft.com/office/powerpoint/2010/main" val="35009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counts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508375" y="1645920"/>
          <a:ext cx="5254625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6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Word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Frequency of 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  <a:p>
                      <a:r>
                        <a:rPr lang="en-US" sz="2000" dirty="0"/>
                        <a:t>2</a:t>
                      </a:r>
                    </a:p>
                    <a:p>
                      <a:r>
                        <a:rPr lang="en-US" sz="2000" dirty="0"/>
                        <a:t>3</a:t>
                      </a:r>
                    </a:p>
                    <a:p>
                      <a:r>
                        <a:rPr lang="en-US" sz="2000" dirty="0"/>
                        <a:t>4</a:t>
                      </a:r>
                    </a:p>
                    <a:p>
                      <a:r>
                        <a:rPr lang="en-US" sz="2000" dirty="0"/>
                        <a:t>5</a:t>
                      </a:r>
                    </a:p>
                    <a:p>
                      <a:r>
                        <a:rPr lang="en-US" sz="2000" dirty="0"/>
                        <a:t>6</a:t>
                      </a:r>
                    </a:p>
                    <a:p>
                      <a:r>
                        <a:rPr lang="en-US" sz="2000" dirty="0"/>
                        <a:t>7</a:t>
                      </a:r>
                    </a:p>
                    <a:p>
                      <a:r>
                        <a:rPr lang="en-US" sz="2000" dirty="0"/>
                        <a:t>8</a:t>
                      </a:r>
                    </a:p>
                    <a:p>
                      <a:r>
                        <a:rPr lang="en-US" sz="2000" dirty="0"/>
                        <a:t>9</a:t>
                      </a:r>
                    </a:p>
                    <a:p>
                      <a:r>
                        <a:rPr lang="en-US" sz="2000" dirty="0"/>
                        <a:t>10</a:t>
                      </a:r>
                    </a:p>
                    <a:p>
                      <a:r>
                        <a:rPr lang="en-US" sz="2000" dirty="0"/>
                        <a:t>11-50</a:t>
                      </a:r>
                    </a:p>
                    <a:p>
                      <a:r>
                        <a:rPr lang="en-US" sz="2000" dirty="0"/>
                        <a:t>51-100</a:t>
                      </a:r>
                    </a:p>
                    <a:p>
                      <a:r>
                        <a:rPr lang="en-US" sz="2000" dirty="0"/>
                        <a:t>&gt;</a:t>
                      </a:r>
                      <a:r>
                        <a:rPr lang="en-US" sz="2000" baseline="0" dirty="0"/>
                        <a:t> 100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3993</a:t>
                      </a:r>
                    </a:p>
                    <a:p>
                      <a:r>
                        <a:rPr lang="en-US" sz="2000" dirty="0"/>
                        <a:t>1292</a:t>
                      </a:r>
                    </a:p>
                    <a:p>
                      <a:r>
                        <a:rPr lang="en-US" sz="2000" dirty="0"/>
                        <a:t>664</a:t>
                      </a:r>
                    </a:p>
                    <a:p>
                      <a:r>
                        <a:rPr lang="en-US" sz="2000" dirty="0"/>
                        <a:t>410</a:t>
                      </a:r>
                    </a:p>
                    <a:p>
                      <a:r>
                        <a:rPr lang="en-US" sz="2000" dirty="0"/>
                        <a:t>243</a:t>
                      </a:r>
                    </a:p>
                    <a:p>
                      <a:r>
                        <a:rPr lang="en-US" sz="2000" dirty="0"/>
                        <a:t>199</a:t>
                      </a:r>
                    </a:p>
                    <a:p>
                      <a:r>
                        <a:rPr lang="en-US" sz="2000" dirty="0"/>
                        <a:t>172</a:t>
                      </a:r>
                    </a:p>
                    <a:p>
                      <a:r>
                        <a:rPr lang="en-US" sz="2000" dirty="0"/>
                        <a:t>131</a:t>
                      </a:r>
                    </a:p>
                    <a:p>
                      <a:r>
                        <a:rPr lang="en-US" sz="2000" dirty="0"/>
                        <a:t>82</a:t>
                      </a:r>
                    </a:p>
                    <a:p>
                      <a:r>
                        <a:rPr lang="en-US" sz="2000" dirty="0"/>
                        <a:t>91</a:t>
                      </a:r>
                    </a:p>
                    <a:p>
                      <a:r>
                        <a:rPr lang="en-US" sz="2000" dirty="0"/>
                        <a:t>540</a:t>
                      </a:r>
                    </a:p>
                    <a:p>
                      <a:r>
                        <a:rPr lang="en-US" sz="2000" dirty="0"/>
                        <a:t>99</a:t>
                      </a:r>
                    </a:p>
                    <a:p>
                      <a:r>
                        <a:rPr lang="en-US" sz="2000" dirty="0"/>
                        <a:t>102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2568476"/>
            <a:ext cx="2743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8K words in </a:t>
            </a:r>
            <a:r>
              <a:rPr lang="en-US" sz="2400" dirty="0" err="1">
                <a:solidFill>
                  <a:srgbClr val="FF0000"/>
                </a:solidFill>
              </a:rPr>
              <a:t>vocab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71K total occurrences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how many occur once? twice? </a:t>
            </a:r>
          </a:p>
        </p:txBody>
      </p:sp>
    </p:spTree>
    <p:extLst>
      <p:ext uri="{BB962C8B-B14F-4D97-AF65-F5344CB8AC3E}">
        <p14:creationId xmlns:p14="http://schemas.microsoft.com/office/powerpoint/2010/main" val="28747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Assignment 1 out</a:t>
            </a:r>
          </a:p>
          <a:p>
            <a:pPr lvl="1"/>
            <a:r>
              <a:rPr lang="en-US" dirty="0"/>
              <a:t>due Wednesday</a:t>
            </a:r>
          </a:p>
          <a:p>
            <a:pPr lvl="1"/>
            <a:r>
              <a:rPr lang="en-US" dirty="0"/>
              <a:t>no code submitted, but will require coding</a:t>
            </a:r>
          </a:p>
          <a:p>
            <a:pPr lvl="1"/>
            <a:r>
              <a:rPr lang="en-US" dirty="0"/>
              <a:t>will require some command-line 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Reading</a:t>
            </a:r>
          </a:p>
        </p:txBody>
      </p:sp>
    </p:spTree>
    <p:extLst>
      <p:ext uri="{BB962C8B-B14F-4D97-AF65-F5344CB8AC3E}">
        <p14:creationId xmlns:p14="http://schemas.microsoft.com/office/powerpoint/2010/main" val="24356018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“Law”</a:t>
            </a:r>
          </a:p>
        </p:txBody>
      </p:sp>
      <p:pic>
        <p:nvPicPr>
          <p:cNvPr id="5" name="Picture 4" descr="George_Kingsley_Zip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487" y="1828800"/>
            <a:ext cx="2195513" cy="3048000"/>
          </a:xfrm>
          <a:prstGeom prst="rect">
            <a:avLst/>
          </a:prstGeom>
          <a:noFill/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00087" y="5029200"/>
            <a:ext cx="2514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rgbClr val="663300"/>
                </a:solidFill>
              </a:rPr>
              <a:t>George Kingsley Zipf </a:t>
            </a:r>
          </a:p>
          <a:p>
            <a:pPr algn="ctr"/>
            <a:r>
              <a:rPr lang="en-US" sz="1600">
                <a:solidFill>
                  <a:srgbClr val="663300"/>
                </a:solidFill>
              </a:rPr>
              <a:t>1902-1950</a:t>
            </a:r>
            <a:endParaRPr lang="en-US">
              <a:solidFill>
                <a:srgbClr val="66330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67087" y="2438400"/>
            <a:ext cx="5091113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84163" indent="-284163"/>
            <a:r>
              <a:rPr lang="en-US" sz="2000" dirty="0"/>
              <a:t>The </a:t>
            </a:r>
            <a:r>
              <a:rPr lang="en-US" sz="2400" dirty="0"/>
              <a:t>frequency of the occurrence of a word is inversely proportional to its frequency of occurrence ranking</a:t>
            </a:r>
          </a:p>
          <a:p>
            <a:pPr marL="284163" indent="-284163"/>
            <a:endParaRPr lang="en-US" sz="2400" dirty="0"/>
          </a:p>
          <a:p>
            <a:pPr marL="284163" indent="-284163"/>
            <a:r>
              <a:rPr lang="en-US" sz="2400" dirty="0"/>
              <a:t>Their relationship is log-linear, i.e. when both are plotted on a log scale, the graph is a straight line</a:t>
            </a:r>
          </a:p>
        </p:txBody>
      </p:sp>
    </p:spTree>
    <p:extLst>
      <p:ext uri="{BB962C8B-B14F-4D97-AF65-F5344CB8AC3E}">
        <p14:creationId xmlns:p14="http://schemas.microsoft.com/office/powerpoint/2010/main" val="118017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143000"/>
            <a:ext cx="7772400" cy="4114800"/>
          </a:xfrm>
        </p:spPr>
        <p:txBody>
          <a:bodyPr/>
          <a:lstStyle/>
          <a:p>
            <a:pPr lvl="1">
              <a:buFontTx/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600" dirty="0"/>
              <a:t>At a high level: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008000"/>
                </a:solidFill>
              </a:rPr>
              <a:t>few</a:t>
            </a:r>
            <a:r>
              <a:rPr lang="en-US" dirty="0"/>
              <a:t> words occur </a:t>
            </a:r>
            <a:r>
              <a:rPr lang="en-US" i="1" dirty="0">
                <a:solidFill>
                  <a:srgbClr val="008000"/>
                </a:solidFill>
              </a:rPr>
              <a:t>very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i="1" dirty="0">
                <a:solidFill>
                  <a:srgbClr val="008000"/>
                </a:solidFill>
              </a:rPr>
              <a:t>frequently</a:t>
            </a:r>
          </a:p>
          <a:p>
            <a:pPr lvl="1"/>
            <a:r>
              <a:rPr lang="en-US" dirty="0"/>
              <a:t>a medium number of elements have medium frequency</a:t>
            </a:r>
          </a:p>
          <a:p>
            <a:pPr lvl="1"/>
            <a:r>
              <a:rPr lang="en-US" dirty="0">
                <a:solidFill>
                  <a:srgbClr val="008000"/>
                </a:solidFill>
              </a:rPr>
              <a:t>many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words occur </a:t>
            </a:r>
            <a:r>
              <a:rPr lang="en-US" i="1" dirty="0">
                <a:solidFill>
                  <a:srgbClr val="008000"/>
                </a:solidFill>
              </a:rPr>
              <a:t>very infrequently</a:t>
            </a:r>
            <a:endParaRPr lang="en-US" sz="3200" i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0931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</a:t>
            </a:r>
          </a:p>
        </p:txBody>
      </p:sp>
      <p:pic>
        <p:nvPicPr>
          <p:cNvPr id="4" name="Picture 7" descr="zip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1951037"/>
            <a:ext cx="4495800" cy="4297363"/>
          </a:xfrm>
          <a:prstGeom prst="rect">
            <a:avLst/>
          </a:prstGeom>
          <a:noFill/>
        </p:spPr>
      </p:pic>
      <p:graphicFrame>
        <p:nvGraphicFramePr>
          <p:cNvPr id="1894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113100"/>
              </p:ext>
            </p:extLst>
          </p:nvPr>
        </p:nvGraphicFramePr>
        <p:xfrm>
          <a:off x="1199528" y="2158090"/>
          <a:ext cx="14335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46100" imgH="393700" progId="Equation.3">
                  <p:embed/>
                </p:oleObj>
              </mc:Choice>
              <mc:Fallback>
                <p:oleObj name="Equation" r:id="rId3" imgW="546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9528" y="2158090"/>
                        <a:ext cx="1433512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24244" y="3666372"/>
            <a:ext cx="3990556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indent="3175" eaLnBrk="1" hangingPunct="1">
              <a:spcBef>
                <a:spcPct val="20000"/>
              </a:spcBef>
            </a:pPr>
            <a:r>
              <a:rPr lang="en-US" sz="2400" dirty="0"/>
              <a:t>The product of the frequency of words (f) and their rank (r) is approximately constant</a:t>
            </a:r>
          </a:p>
          <a:p>
            <a:pPr indent="3175" eaLnBrk="1" hangingPunct="1">
              <a:spcBef>
                <a:spcPct val="20000"/>
              </a:spcBef>
            </a:pPr>
            <a:endParaRPr lang="en-US" sz="2400" dirty="0"/>
          </a:p>
          <a:p>
            <a:pPr indent="3175" eaLnBrk="1" hangingPunct="1">
              <a:spcBef>
                <a:spcPct val="20000"/>
              </a:spcBef>
            </a:pPr>
            <a:r>
              <a:rPr lang="en-US" sz="2400" dirty="0"/>
              <a:t>Constant is corpus dependent, but generally grows roughly linearly with the amount of data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330089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Illustration by Jacob Nielsen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dirty="0" err="1"/>
              <a:t>Zipf</a:t>
            </a:r>
            <a:r>
              <a:rPr lang="en-US" dirty="0"/>
              <a:t> Distribution</a:t>
            </a:r>
            <a:br>
              <a:rPr lang="en-US" dirty="0"/>
            </a:br>
            <a:endParaRPr lang="en-US" dirty="0"/>
          </a:p>
        </p:txBody>
      </p:sp>
      <p:pic>
        <p:nvPicPr>
          <p:cNvPr id="12291" name="Picture 3" descr="zipf_line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981200"/>
            <a:ext cx="3330575" cy="2965450"/>
          </a:xfrm>
          <a:prstGeom prst="rect">
            <a:avLst/>
          </a:prstGeom>
          <a:noFill/>
        </p:spPr>
      </p:pic>
      <p:pic>
        <p:nvPicPr>
          <p:cNvPr id="12292" name="Picture 4" descr="zipf_lo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1981200"/>
            <a:ext cx="3406775" cy="3033713"/>
          </a:xfrm>
          <a:prstGeom prst="rect">
            <a:avLst/>
          </a:prstGeom>
          <a:noFill/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88925" y="529907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03794D5-A0C5-4958-E845-B2660C33BF01}"/>
              </a:ext>
            </a:extLst>
          </p:cNvPr>
          <p:cNvSpPr txBox="1"/>
          <p:nvPr/>
        </p:nvSpPr>
        <p:spPr>
          <a:xfrm>
            <a:off x="5844877" y="5262227"/>
            <a:ext cx="1013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log-scale</a:t>
            </a:r>
          </a:p>
        </p:txBody>
      </p:sp>
    </p:spTree>
    <p:extLst>
      <p:ext uri="{BB962C8B-B14F-4D97-AF65-F5344CB8AC3E}">
        <p14:creationId xmlns:p14="http://schemas.microsoft.com/office/powerpoint/2010/main" val="2413363215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law: Brown corpus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752600"/>
            <a:ext cx="5334000" cy="46658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3429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log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43400" y="633478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log</a:t>
            </a:r>
          </a:p>
        </p:txBody>
      </p:sp>
    </p:spTree>
    <p:extLst>
      <p:ext uri="{BB962C8B-B14F-4D97-AF65-F5344CB8AC3E}">
        <p14:creationId xmlns:p14="http://schemas.microsoft.com/office/powerpoint/2010/main" val="34789155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law: </a:t>
            </a:r>
            <a:r>
              <a:rPr lang="en-US" i="1" dirty="0"/>
              <a:t>Tom Sawyer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48637860"/>
              </p:ext>
            </p:extLst>
          </p:nvPr>
        </p:nvGraphicFramePr>
        <p:xfrm>
          <a:off x="1417724" y="1752253"/>
          <a:ext cx="611505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</a:p>
                    <a:p>
                      <a:r>
                        <a:rPr lang="en-US"/>
                        <a:t>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3332</a:t>
                      </a:r>
                    </a:p>
                    <a:p>
                      <a:r>
                        <a:rPr lang="en-US" b="1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9857957"/>
              </p:ext>
            </p:extLst>
          </p:nvPr>
        </p:nvGraphicFramePr>
        <p:xfrm>
          <a:off x="3578600" y="3088154"/>
          <a:ext cx="14335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46100" imgH="393700" progId="Equation.3">
                  <p:embed/>
                </p:oleObj>
              </mc:Choice>
              <mc:Fallback>
                <p:oleObj name="Equation" r:id="rId2" imgW="546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600" y="3088154"/>
                        <a:ext cx="1433512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811624"/>
              </p:ext>
            </p:extLst>
          </p:nvPr>
        </p:nvGraphicFramePr>
        <p:xfrm>
          <a:off x="1417724" y="4732763"/>
          <a:ext cx="15001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71500" imgH="203200" progId="Equation.3">
                  <p:embed/>
                </p:oleObj>
              </mc:Choice>
              <mc:Fallback>
                <p:oleObj name="Equation" r:id="rId4" imgW="571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724" y="4732763"/>
                        <a:ext cx="150018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291034"/>
              </p:ext>
            </p:extLst>
          </p:nvPr>
        </p:nvGraphicFramePr>
        <p:xfrm>
          <a:off x="1796252" y="5360251"/>
          <a:ext cx="12334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69900" imgH="165100" progId="Equation.3">
                  <p:embed/>
                </p:oleObj>
              </mc:Choice>
              <mc:Fallback>
                <p:oleObj name="Equation" r:id="rId6" imgW="4699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6252" y="5360251"/>
                        <a:ext cx="1233488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332638" y="4543677"/>
            <a:ext cx="636804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2101009"/>
              </p:ext>
            </p:extLst>
          </p:nvPr>
        </p:nvGraphicFramePr>
        <p:xfrm>
          <a:off x="4924425" y="4675188"/>
          <a:ext cx="16129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25500" imgH="393700" progId="Equation.3">
                  <p:embed/>
                </p:oleObj>
              </mc:Choice>
              <mc:Fallback>
                <p:oleObj name="Equation" r:id="rId8" imgW="825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4425" y="4675188"/>
                        <a:ext cx="1612900" cy="879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9095696"/>
              </p:ext>
            </p:extLst>
          </p:nvPr>
        </p:nvGraphicFramePr>
        <p:xfrm>
          <a:off x="5218465" y="5672138"/>
          <a:ext cx="8937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57200" imgH="165100" progId="Equation.3">
                  <p:embed/>
                </p:oleObj>
              </mc:Choice>
              <mc:Fallback>
                <p:oleObj name="Equation" r:id="rId10" imgW="4572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8465" y="5672138"/>
                        <a:ext cx="893762" cy="3683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00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304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law: </a:t>
            </a:r>
            <a:r>
              <a:rPr lang="en-US" i="1" dirty="0"/>
              <a:t>Tom Sawyer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94349409"/>
              </p:ext>
            </p:extLst>
          </p:nvPr>
        </p:nvGraphicFramePr>
        <p:xfrm>
          <a:off x="1417724" y="1752253"/>
          <a:ext cx="611505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</a:p>
                    <a:p>
                      <a:r>
                        <a:rPr lang="en-US"/>
                        <a:t>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3332</a:t>
                      </a:r>
                    </a:p>
                    <a:p>
                      <a:r>
                        <a:rPr lang="en-US" b="1" dirty="0">
                          <a:solidFill>
                            <a:srgbClr val="0000FF"/>
                          </a:solidFill>
                        </a:rPr>
                        <a:t>2972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693449"/>
              </p:ext>
            </p:extLst>
          </p:nvPr>
        </p:nvGraphicFramePr>
        <p:xfrm>
          <a:off x="3578600" y="3088154"/>
          <a:ext cx="14335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46100" imgH="393700" progId="Equation.3">
                  <p:embed/>
                </p:oleObj>
              </mc:Choice>
              <mc:Fallback>
                <p:oleObj name="Equation" r:id="rId2" imgW="546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600" y="3088154"/>
                        <a:ext cx="1433512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2728237"/>
              </p:ext>
            </p:extLst>
          </p:nvPr>
        </p:nvGraphicFramePr>
        <p:xfrm>
          <a:off x="1417724" y="4732763"/>
          <a:ext cx="15001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71500" imgH="203200" progId="Equation.3">
                  <p:embed/>
                </p:oleObj>
              </mc:Choice>
              <mc:Fallback>
                <p:oleObj name="Equation" r:id="rId4" imgW="571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724" y="4732763"/>
                        <a:ext cx="150018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892460"/>
              </p:ext>
            </p:extLst>
          </p:nvPr>
        </p:nvGraphicFramePr>
        <p:xfrm>
          <a:off x="1796252" y="5360251"/>
          <a:ext cx="12334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69900" imgH="165100" progId="Equation.3">
                  <p:embed/>
                </p:oleObj>
              </mc:Choice>
              <mc:Fallback>
                <p:oleObj name="Equation" r:id="rId6" imgW="4699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6252" y="5360251"/>
                        <a:ext cx="1233488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332638" y="4543677"/>
            <a:ext cx="636804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288833"/>
              </p:ext>
            </p:extLst>
          </p:nvPr>
        </p:nvGraphicFramePr>
        <p:xfrm>
          <a:off x="4924425" y="4675188"/>
          <a:ext cx="16129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25500" imgH="393700" progId="Equation.3">
                  <p:embed/>
                </p:oleObj>
              </mc:Choice>
              <mc:Fallback>
                <p:oleObj name="Equation" r:id="rId8" imgW="825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4425" y="4675188"/>
                        <a:ext cx="1612900" cy="879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1000090"/>
              </p:ext>
            </p:extLst>
          </p:nvPr>
        </p:nvGraphicFramePr>
        <p:xfrm>
          <a:off x="5218465" y="5672138"/>
          <a:ext cx="8937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57200" imgH="165100" progId="Equation.3">
                  <p:embed/>
                </p:oleObj>
              </mc:Choice>
              <mc:Fallback>
                <p:oleObj name="Equation" r:id="rId10" imgW="4572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8465" y="5672138"/>
                        <a:ext cx="893762" cy="3683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00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45573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law: </a:t>
            </a:r>
            <a:r>
              <a:rPr lang="en-US" i="1" dirty="0"/>
              <a:t>Tom Sawyer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42950924"/>
              </p:ext>
            </p:extLst>
          </p:nvPr>
        </p:nvGraphicFramePr>
        <p:xfrm>
          <a:off x="1417724" y="1752253"/>
          <a:ext cx="611505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</a:p>
                    <a:p>
                      <a:r>
                        <a:rPr lang="en-US" dirty="0"/>
                        <a:t>and</a:t>
                      </a:r>
                    </a:p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*****</a:t>
                      </a: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2972</a:t>
                      </a:r>
                    </a:p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  <a:p>
                      <a:r>
                        <a:rPr lang="en-US" dirty="0"/>
                        <a:t>2</a:t>
                      </a:r>
                    </a:p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118221"/>
              </p:ext>
            </p:extLst>
          </p:nvPr>
        </p:nvGraphicFramePr>
        <p:xfrm>
          <a:off x="3578600" y="3088154"/>
          <a:ext cx="14335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46100" imgH="393700" progId="Equation.3">
                  <p:embed/>
                </p:oleObj>
              </mc:Choice>
              <mc:Fallback>
                <p:oleObj name="Equation" r:id="rId2" imgW="546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600" y="3088154"/>
                        <a:ext cx="1433512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091371"/>
              </p:ext>
            </p:extLst>
          </p:nvPr>
        </p:nvGraphicFramePr>
        <p:xfrm>
          <a:off x="1417724" y="4732763"/>
          <a:ext cx="15001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71500" imgH="203200" progId="Equation.3">
                  <p:embed/>
                </p:oleObj>
              </mc:Choice>
              <mc:Fallback>
                <p:oleObj name="Equation" r:id="rId4" imgW="571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724" y="4732763"/>
                        <a:ext cx="150018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964319"/>
              </p:ext>
            </p:extLst>
          </p:nvPr>
        </p:nvGraphicFramePr>
        <p:xfrm>
          <a:off x="1795463" y="6021388"/>
          <a:ext cx="123348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69900" imgH="177800" progId="Equation.3">
                  <p:embed/>
                </p:oleObj>
              </mc:Choice>
              <mc:Fallback>
                <p:oleObj name="Equation" r:id="rId6" imgW="4699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6021388"/>
                        <a:ext cx="1233487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332638" y="4543677"/>
            <a:ext cx="636804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762513"/>
              </p:ext>
            </p:extLst>
          </p:nvPr>
        </p:nvGraphicFramePr>
        <p:xfrm>
          <a:off x="4935538" y="4675188"/>
          <a:ext cx="1589087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12800" imgH="393700" progId="Equation.3">
                  <p:embed/>
                </p:oleObj>
              </mc:Choice>
              <mc:Fallback>
                <p:oleObj name="Equation" r:id="rId8" imgW="812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5538" y="4675188"/>
                        <a:ext cx="1589087" cy="879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945072"/>
              </p:ext>
            </p:extLst>
          </p:nvPr>
        </p:nvGraphicFramePr>
        <p:xfrm>
          <a:off x="5230813" y="5672138"/>
          <a:ext cx="8683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44500" imgH="165100" progId="Equation.3">
                  <p:embed/>
                </p:oleObj>
              </mc:Choice>
              <mc:Fallback>
                <p:oleObj name="Equation" r:id="rId10" imgW="4445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813" y="5672138"/>
                        <a:ext cx="868362" cy="3683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00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533921"/>
              </p:ext>
            </p:extLst>
          </p:nvPr>
        </p:nvGraphicFramePr>
        <p:xfrm>
          <a:off x="1796252" y="5405438"/>
          <a:ext cx="1483515" cy="456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60400" imgH="177800" progId="Equation.3">
                  <p:embed/>
                </p:oleObj>
              </mc:Choice>
              <mc:Fallback>
                <p:oleObj name="Equation" r:id="rId12" imgW="6604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6252" y="5405438"/>
                        <a:ext cx="1483515" cy="4564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766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law: </a:t>
            </a:r>
            <a:r>
              <a:rPr lang="en-US" i="1" dirty="0"/>
              <a:t>Tom Sawyer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2150013"/>
              </p:ext>
            </p:extLst>
          </p:nvPr>
        </p:nvGraphicFramePr>
        <p:xfrm>
          <a:off x="1417724" y="1752253"/>
          <a:ext cx="611505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</a:p>
                    <a:p>
                      <a:r>
                        <a:rPr lang="en-US" dirty="0"/>
                        <a:t>and</a:t>
                      </a:r>
                    </a:p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*****</a:t>
                      </a:r>
                    </a:p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2972</a:t>
                      </a:r>
                    </a:p>
                    <a:p>
                      <a:r>
                        <a:rPr lang="en-US" b="1" dirty="0">
                          <a:solidFill>
                            <a:srgbClr val="0000FF"/>
                          </a:solidFill>
                        </a:rPr>
                        <a:t>1775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  <a:p>
                      <a:r>
                        <a:rPr lang="en-US" dirty="0"/>
                        <a:t>2</a:t>
                      </a:r>
                    </a:p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908080"/>
              </p:ext>
            </p:extLst>
          </p:nvPr>
        </p:nvGraphicFramePr>
        <p:xfrm>
          <a:off x="3578600" y="3088154"/>
          <a:ext cx="14335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46100" imgH="393700" progId="Equation.3">
                  <p:embed/>
                </p:oleObj>
              </mc:Choice>
              <mc:Fallback>
                <p:oleObj name="Equation" r:id="rId2" imgW="546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600" y="3088154"/>
                        <a:ext cx="1433512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712582"/>
              </p:ext>
            </p:extLst>
          </p:nvPr>
        </p:nvGraphicFramePr>
        <p:xfrm>
          <a:off x="1417724" y="4732763"/>
          <a:ext cx="15001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71500" imgH="203200" progId="Equation.3">
                  <p:embed/>
                </p:oleObj>
              </mc:Choice>
              <mc:Fallback>
                <p:oleObj name="Equation" r:id="rId4" imgW="571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724" y="4732763"/>
                        <a:ext cx="150018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492131"/>
              </p:ext>
            </p:extLst>
          </p:nvPr>
        </p:nvGraphicFramePr>
        <p:xfrm>
          <a:off x="1795463" y="6021388"/>
          <a:ext cx="123348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69900" imgH="177800" progId="Equation.3">
                  <p:embed/>
                </p:oleObj>
              </mc:Choice>
              <mc:Fallback>
                <p:oleObj name="Equation" r:id="rId6" imgW="4699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463" y="6021388"/>
                        <a:ext cx="1233487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332638" y="4543677"/>
            <a:ext cx="636804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781696"/>
              </p:ext>
            </p:extLst>
          </p:nvPr>
        </p:nvGraphicFramePr>
        <p:xfrm>
          <a:off x="4935538" y="4675188"/>
          <a:ext cx="1589087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12800" imgH="393700" progId="Equation.3">
                  <p:embed/>
                </p:oleObj>
              </mc:Choice>
              <mc:Fallback>
                <p:oleObj name="Equation" r:id="rId8" imgW="812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5538" y="4675188"/>
                        <a:ext cx="1589087" cy="879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821462"/>
              </p:ext>
            </p:extLst>
          </p:nvPr>
        </p:nvGraphicFramePr>
        <p:xfrm>
          <a:off x="5230813" y="5672138"/>
          <a:ext cx="86836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44500" imgH="165100" progId="Equation.3">
                  <p:embed/>
                </p:oleObj>
              </mc:Choice>
              <mc:Fallback>
                <p:oleObj name="Equation" r:id="rId10" imgW="4445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0813" y="5672138"/>
                        <a:ext cx="868362" cy="3683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00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108300"/>
              </p:ext>
            </p:extLst>
          </p:nvPr>
        </p:nvGraphicFramePr>
        <p:xfrm>
          <a:off x="1796252" y="5405438"/>
          <a:ext cx="1483515" cy="456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60400" imgH="177800" progId="Equation.3">
                  <p:embed/>
                </p:oleObj>
              </mc:Choice>
              <mc:Fallback>
                <p:oleObj name="Equation" r:id="rId12" imgW="6604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6252" y="5405438"/>
                        <a:ext cx="1483515" cy="4564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65439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law: </a:t>
            </a:r>
            <a:r>
              <a:rPr lang="en-US" i="1" dirty="0"/>
              <a:t>Tom Sawyer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6826492"/>
              </p:ext>
            </p:extLst>
          </p:nvPr>
        </p:nvGraphicFramePr>
        <p:xfrm>
          <a:off x="1417724" y="1752253"/>
          <a:ext cx="611505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</a:t>
                      </a:r>
                      <a:br>
                        <a:rPr lang="en-US" dirty="0"/>
                      </a:br>
                      <a:r>
                        <a:rPr lang="en-US" dirty="0"/>
                        <a:t>friends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dk1"/>
                          </a:solidFill>
                        </a:rPr>
                        <a:t>877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  <a:p>
                      <a:r>
                        <a:rPr lang="en-US" dirty="0"/>
                        <a:t>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3808818"/>
              </p:ext>
            </p:extLst>
          </p:nvPr>
        </p:nvGraphicFramePr>
        <p:xfrm>
          <a:off x="3578600" y="3088154"/>
          <a:ext cx="14335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46100" imgH="393700" progId="Equation.3">
                  <p:embed/>
                </p:oleObj>
              </mc:Choice>
              <mc:Fallback>
                <p:oleObj name="Equation" r:id="rId2" imgW="546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600" y="3088154"/>
                        <a:ext cx="1433512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476851"/>
              </p:ext>
            </p:extLst>
          </p:nvPr>
        </p:nvGraphicFramePr>
        <p:xfrm>
          <a:off x="1417724" y="4732763"/>
          <a:ext cx="15001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71500" imgH="203200" progId="Equation.3">
                  <p:embed/>
                </p:oleObj>
              </mc:Choice>
              <mc:Fallback>
                <p:oleObj name="Equation" r:id="rId4" imgW="571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724" y="4732763"/>
                        <a:ext cx="150018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8954843"/>
              </p:ext>
            </p:extLst>
          </p:nvPr>
        </p:nvGraphicFramePr>
        <p:xfrm>
          <a:off x="1811338" y="6040438"/>
          <a:ext cx="12001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7200" imgH="165100" progId="Equation.3">
                  <p:embed/>
                </p:oleObj>
              </mc:Choice>
              <mc:Fallback>
                <p:oleObj name="Equation" r:id="rId6" imgW="4572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8" y="6040438"/>
                        <a:ext cx="120015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332638" y="4543677"/>
            <a:ext cx="636804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289004"/>
              </p:ext>
            </p:extLst>
          </p:nvPr>
        </p:nvGraphicFramePr>
        <p:xfrm>
          <a:off x="4786313" y="4675188"/>
          <a:ext cx="1887537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65200" imgH="393700" progId="Equation.3">
                  <p:embed/>
                </p:oleObj>
              </mc:Choice>
              <mc:Fallback>
                <p:oleObj name="Equation" r:id="rId8" imgW="9652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4675188"/>
                        <a:ext cx="1887537" cy="879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508269"/>
              </p:ext>
            </p:extLst>
          </p:nvPr>
        </p:nvGraphicFramePr>
        <p:xfrm>
          <a:off x="5065776" y="5694184"/>
          <a:ext cx="9667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95300" imgH="165100" progId="Equation.3">
                  <p:embed/>
                </p:oleObj>
              </mc:Choice>
              <mc:Fallback>
                <p:oleObj name="Equation" r:id="rId10" imgW="4953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5776" y="5694184"/>
                        <a:ext cx="966788" cy="3683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00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722412"/>
              </p:ext>
            </p:extLst>
          </p:nvPr>
        </p:nvGraphicFramePr>
        <p:xfrm>
          <a:off x="1824038" y="5405438"/>
          <a:ext cx="14271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35000" imgH="177800" progId="Equation.3">
                  <p:embed/>
                </p:oleObj>
              </mc:Choice>
              <mc:Fallback>
                <p:oleObj name="Equation" r:id="rId12" imgW="6350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038" y="5405438"/>
                        <a:ext cx="1427162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355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NLP models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How do people learn/acquire language?</a:t>
            </a:r>
          </a:p>
        </p:txBody>
      </p:sp>
    </p:spTree>
    <p:extLst>
      <p:ext uri="{BB962C8B-B14F-4D97-AF65-F5344CB8AC3E}">
        <p14:creationId xmlns:p14="http://schemas.microsoft.com/office/powerpoint/2010/main" val="18789189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law: </a:t>
            </a:r>
            <a:r>
              <a:rPr lang="en-US" i="1" dirty="0"/>
              <a:t>Tom Sawyer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91121000"/>
              </p:ext>
            </p:extLst>
          </p:nvPr>
        </p:nvGraphicFramePr>
        <p:xfrm>
          <a:off x="1417724" y="1752253"/>
          <a:ext cx="611505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</a:t>
                      </a:r>
                      <a:br>
                        <a:rPr lang="en-US" dirty="0"/>
                      </a:br>
                      <a:r>
                        <a:rPr lang="en-US" dirty="0"/>
                        <a:t>friends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dk1"/>
                          </a:solidFill>
                        </a:rPr>
                        <a:t>877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="1" dirty="0">
                          <a:solidFill>
                            <a:srgbClr val="0000FF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  <a:p>
                      <a:r>
                        <a:rPr lang="en-US" dirty="0"/>
                        <a:t>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810693"/>
              </p:ext>
            </p:extLst>
          </p:nvPr>
        </p:nvGraphicFramePr>
        <p:xfrm>
          <a:off x="3578600" y="3088154"/>
          <a:ext cx="1433512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46100" imgH="393700" progId="Equation.3">
                  <p:embed/>
                </p:oleObj>
              </mc:Choice>
              <mc:Fallback>
                <p:oleObj name="Equation" r:id="rId2" imgW="546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8600" y="3088154"/>
                        <a:ext cx="1433512" cy="1181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22748"/>
              </p:ext>
            </p:extLst>
          </p:nvPr>
        </p:nvGraphicFramePr>
        <p:xfrm>
          <a:off x="1417724" y="4732763"/>
          <a:ext cx="15001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71500" imgH="203200" progId="Equation.3">
                  <p:embed/>
                </p:oleObj>
              </mc:Choice>
              <mc:Fallback>
                <p:oleObj name="Equation" r:id="rId4" imgW="571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7724" y="4732763"/>
                        <a:ext cx="150018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852257"/>
              </p:ext>
            </p:extLst>
          </p:nvPr>
        </p:nvGraphicFramePr>
        <p:xfrm>
          <a:off x="1811338" y="6040438"/>
          <a:ext cx="12001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7200" imgH="165100" progId="Equation.3">
                  <p:embed/>
                </p:oleObj>
              </mc:Choice>
              <mc:Fallback>
                <p:oleObj name="Equation" r:id="rId6" imgW="4572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1338" y="6040438"/>
                        <a:ext cx="120015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332638" y="4543677"/>
            <a:ext cx="6368043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992901"/>
              </p:ext>
            </p:extLst>
          </p:nvPr>
        </p:nvGraphicFramePr>
        <p:xfrm>
          <a:off x="4786313" y="4675188"/>
          <a:ext cx="1887537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65200" imgH="393700" progId="Equation.3">
                  <p:embed/>
                </p:oleObj>
              </mc:Choice>
              <mc:Fallback>
                <p:oleObj name="Equation" r:id="rId8" imgW="9652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4675188"/>
                        <a:ext cx="1887537" cy="879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5188585"/>
              </p:ext>
            </p:extLst>
          </p:nvPr>
        </p:nvGraphicFramePr>
        <p:xfrm>
          <a:off x="5065776" y="5694184"/>
          <a:ext cx="9667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95300" imgH="165100" progId="Equation.3">
                  <p:embed/>
                </p:oleObj>
              </mc:Choice>
              <mc:Fallback>
                <p:oleObj name="Equation" r:id="rId10" imgW="495300" imgH="165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5776" y="5694184"/>
                        <a:ext cx="966788" cy="3683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00FF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4408406"/>
              </p:ext>
            </p:extLst>
          </p:nvPr>
        </p:nvGraphicFramePr>
        <p:xfrm>
          <a:off x="1824038" y="5405438"/>
          <a:ext cx="14271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35000" imgH="177800" progId="Equation.3">
                  <p:embed/>
                </p:oleObj>
              </mc:Choice>
              <mc:Fallback>
                <p:oleObj name="Equation" r:id="rId12" imgW="635000" imgH="177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038" y="5405438"/>
                        <a:ext cx="1427162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99072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Zipf’s</a:t>
            </a:r>
            <a:r>
              <a:rPr lang="en-US" dirty="0"/>
              <a:t> law: </a:t>
            </a:r>
            <a:r>
              <a:rPr lang="en-US" i="1" dirty="0"/>
              <a:t>Tom Sawyer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99350151"/>
              </p:ext>
            </p:extLst>
          </p:nvPr>
        </p:nvGraphicFramePr>
        <p:xfrm>
          <a:off x="612775" y="1600200"/>
          <a:ext cx="8153400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 = f * 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</a:p>
                    <a:p>
                      <a:r>
                        <a:rPr lang="en-US" dirty="0"/>
                        <a:t>and</a:t>
                      </a:r>
                    </a:p>
                    <a:p>
                      <a:r>
                        <a:rPr lang="en-US" dirty="0"/>
                        <a:t>a</a:t>
                      </a:r>
                    </a:p>
                    <a:p>
                      <a:r>
                        <a:rPr lang="en-US" dirty="0"/>
                        <a:t>he</a:t>
                      </a:r>
                    </a:p>
                    <a:p>
                      <a:r>
                        <a:rPr lang="en-US" dirty="0"/>
                        <a:t>but</a:t>
                      </a:r>
                    </a:p>
                    <a:p>
                      <a:r>
                        <a:rPr lang="en-US" dirty="0"/>
                        <a:t>be</a:t>
                      </a:r>
                    </a:p>
                    <a:p>
                      <a:r>
                        <a:rPr lang="en-US" dirty="0"/>
                        <a:t>Oh</a:t>
                      </a:r>
                    </a:p>
                    <a:p>
                      <a:r>
                        <a:rPr lang="en-US" dirty="0"/>
                        <a:t>two</a:t>
                      </a:r>
                    </a:p>
                    <a:p>
                      <a:r>
                        <a:rPr lang="en-US" dirty="0"/>
                        <a:t>name</a:t>
                      </a:r>
                    </a:p>
                    <a:p>
                      <a:r>
                        <a:rPr lang="en-US" dirty="0"/>
                        <a:t>group</a:t>
                      </a:r>
                    </a:p>
                    <a:p>
                      <a:r>
                        <a:rPr lang="en-US" dirty="0"/>
                        <a:t>friends</a:t>
                      </a:r>
                    </a:p>
                    <a:p>
                      <a:r>
                        <a:rPr lang="en-US" dirty="0"/>
                        <a:t>family</a:t>
                      </a:r>
                    </a:p>
                    <a:p>
                      <a:r>
                        <a:rPr lang="en-US" dirty="0"/>
                        <a:t>sins</a:t>
                      </a:r>
                    </a:p>
                    <a:p>
                      <a:r>
                        <a:rPr lang="en-US" dirty="0"/>
                        <a:t>Applausive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3332</a:t>
                      </a:r>
                    </a:p>
                    <a:p>
                      <a:r>
                        <a:rPr lang="en-US" dirty="0"/>
                        <a:t>2972</a:t>
                      </a:r>
                    </a:p>
                    <a:p>
                      <a:r>
                        <a:rPr lang="en-US" dirty="0"/>
                        <a:t>1775</a:t>
                      </a:r>
                    </a:p>
                    <a:p>
                      <a:r>
                        <a:rPr lang="en-US" dirty="0"/>
                        <a:t>877</a:t>
                      </a:r>
                    </a:p>
                    <a:p>
                      <a:r>
                        <a:rPr lang="en-US" dirty="0"/>
                        <a:t>410</a:t>
                      </a:r>
                    </a:p>
                    <a:p>
                      <a:r>
                        <a:rPr lang="en-US" dirty="0"/>
                        <a:t>294</a:t>
                      </a:r>
                    </a:p>
                    <a:p>
                      <a:r>
                        <a:rPr lang="en-US" dirty="0"/>
                        <a:t>116</a:t>
                      </a:r>
                    </a:p>
                    <a:p>
                      <a:r>
                        <a:rPr lang="en-US" dirty="0"/>
                        <a:t>104</a:t>
                      </a:r>
                    </a:p>
                    <a:p>
                      <a:r>
                        <a:rPr lang="en-US" dirty="0"/>
                        <a:t>21</a:t>
                      </a:r>
                    </a:p>
                    <a:p>
                      <a:r>
                        <a:rPr lang="en-US" dirty="0"/>
                        <a:t>13</a:t>
                      </a:r>
                    </a:p>
                    <a:p>
                      <a:r>
                        <a:rPr lang="en-US" dirty="0"/>
                        <a:t>10</a:t>
                      </a:r>
                    </a:p>
                    <a:p>
                      <a:r>
                        <a:rPr lang="en-US" dirty="0"/>
                        <a:t>8</a:t>
                      </a:r>
                    </a:p>
                    <a:p>
                      <a:r>
                        <a:rPr lang="en-US" dirty="0"/>
                        <a:t>2</a:t>
                      </a:r>
                    </a:p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  <a:p>
                      <a:r>
                        <a:rPr lang="en-US" dirty="0"/>
                        <a:t>2</a:t>
                      </a:r>
                    </a:p>
                    <a:p>
                      <a:r>
                        <a:rPr lang="en-US" dirty="0"/>
                        <a:t>3</a:t>
                      </a:r>
                    </a:p>
                    <a:p>
                      <a:r>
                        <a:rPr lang="en-US" dirty="0"/>
                        <a:t>10</a:t>
                      </a:r>
                    </a:p>
                    <a:p>
                      <a:r>
                        <a:rPr lang="en-US" dirty="0"/>
                        <a:t>20</a:t>
                      </a:r>
                    </a:p>
                    <a:p>
                      <a:r>
                        <a:rPr lang="en-US" dirty="0"/>
                        <a:t>30</a:t>
                      </a:r>
                    </a:p>
                    <a:p>
                      <a:r>
                        <a:rPr lang="en-US" dirty="0"/>
                        <a:t>90</a:t>
                      </a:r>
                    </a:p>
                    <a:p>
                      <a:r>
                        <a:rPr lang="en-US" dirty="0"/>
                        <a:t>100</a:t>
                      </a:r>
                    </a:p>
                    <a:p>
                      <a:r>
                        <a:rPr lang="en-US" dirty="0"/>
                        <a:t>400</a:t>
                      </a:r>
                    </a:p>
                    <a:p>
                      <a:r>
                        <a:rPr lang="en-US" dirty="0"/>
                        <a:t>600</a:t>
                      </a:r>
                    </a:p>
                    <a:p>
                      <a:r>
                        <a:rPr lang="en-US" dirty="0"/>
                        <a:t>800</a:t>
                      </a:r>
                    </a:p>
                    <a:p>
                      <a:r>
                        <a:rPr lang="en-US" dirty="0"/>
                        <a:t>1000</a:t>
                      </a:r>
                    </a:p>
                    <a:p>
                      <a:r>
                        <a:rPr lang="en-US" dirty="0"/>
                        <a:t>3000</a:t>
                      </a:r>
                    </a:p>
                    <a:p>
                      <a:r>
                        <a:rPr lang="en-US" dirty="0"/>
                        <a:t>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3332</a:t>
                      </a:r>
                    </a:p>
                    <a:p>
                      <a:r>
                        <a:rPr lang="en-US" dirty="0"/>
                        <a:t>5944</a:t>
                      </a:r>
                    </a:p>
                    <a:p>
                      <a:r>
                        <a:rPr lang="en-US" dirty="0"/>
                        <a:t>5235</a:t>
                      </a:r>
                    </a:p>
                    <a:p>
                      <a:r>
                        <a:rPr lang="en-US" dirty="0"/>
                        <a:t>8770</a:t>
                      </a:r>
                    </a:p>
                    <a:p>
                      <a:r>
                        <a:rPr lang="en-US" dirty="0"/>
                        <a:t>8400</a:t>
                      </a:r>
                    </a:p>
                    <a:p>
                      <a:r>
                        <a:rPr lang="en-US" dirty="0"/>
                        <a:t>8820</a:t>
                      </a:r>
                    </a:p>
                    <a:p>
                      <a:r>
                        <a:rPr lang="en-US" dirty="0"/>
                        <a:t>10440</a:t>
                      </a:r>
                    </a:p>
                    <a:p>
                      <a:r>
                        <a:rPr lang="en-US" dirty="0"/>
                        <a:t>10400</a:t>
                      </a:r>
                    </a:p>
                    <a:p>
                      <a:r>
                        <a:rPr lang="en-US" dirty="0"/>
                        <a:t>8400</a:t>
                      </a:r>
                    </a:p>
                    <a:p>
                      <a:r>
                        <a:rPr lang="en-US" dirty="0"/>
                        <a:t>7800</a:t>
                      </a:r>
                    </a:p>
                    <a:p>
                      <a:r>
                        <a:rPr lang="en-US" dirty="0"/>
                        <a:t>8000</a:t>
                      </a:r>
                    </a:p>
                    <a:p>
                      <a:r>
                        <a:rPr lang="en-US" dirty="0"/>
                        <a:t>8000</a:t>
                      </a:r>
                    </a:p>
                    <a:p>
                      <a:r>
                        <a:rPr lang="en-US" dirty="0"/>
                        <a:t>6000</a:t>
                      </a:r>
                    </a:p>
                    <a:p>
                      <a:r>
                        <a:rPr lang="en-US" dirty="0"/>
                        <a:t>8000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92771" y="6290967"/>
            <a:ext cx="69597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What does this imply about C/</a:t>
            </a:r>
            <a:r>
              <a:rPr lang="en-US" sz="2000" dirty="0" err="1">
                <a:solidFill>
                  <a:srgbClr val="FF0000"/>
                </a:solidFill>
              </a:rPr>
              <a:t>zipf’s</a:t>
            </a:r>
            <a:r>
              <a:rPr lang="en-US" sz="2000" dirty="0">
                <a:solidFill>
                  <a:srgbClr val="FF0000"/>
                </a:solidFill>
              </a:rPr>
              <a:t> law?  How would you pick C?</a:t>
            </a:r>
          </a:p>
        </p:txBody>
      </p:sp>
    </p:spTree>
    <p:extLst>
      <p:ext uri="{BB962C8B-B14F-4D97-AF65-F5344CB8AC3E}">
        <p14:creationId xmlns:p14="http://schemas.microsoft.com/office/powerpoint/2010/main" val="6869954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Sentences</a:t>
            </a:r>
          </a:p>
        </p:txBody>
      </p:sp>
      <p:sp>
        <p:nvSpPr>
          <p:cNvPr id="1331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Sentence</a:t>
            </a:r>
          </a:p>
          <a:p>
            <a:pPr lvl="1"/>
            <a:r>
              <a:rPr lang="en-US" dirty="0"/>
              <a:t>a string of words satisfying the grammatical rules of a language</a:t>
            </a:r>
            <a:endParaRPr lang="en-US" dirty="0">
              <a:ea typeface="ＭＳ Ｐゴシック" charset="-128"/>
            </a:endParaRPr>
          </a:p>
          <a:p>
            <a:endParaRPr lang="en-US" dirty="0">
              <a:ea typeface="ＭＳ Ｐゴシック" charset="-128"/>
            </a:endParaRPr>
          </a:p>
          <a:p>
            <a:pPr marL="0" indent="0">
              <a:buNone/>
            </a:pPr>
            <a:r>
              <a:rPr lang="en-US" dirty="0">
                <a:ea typeface="ＭＳ Ｐゴシック" charset="-128"/>
              </a:rPr>
              <a:t>Sentence segmentation</a:t>
            </a:r>
          </a:p>
          <a:p>
            <a:pPr lvl="1"/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How do we identify a sentence?</a:t>
            </a:r>
          </a:p>
          <a:p>
            <a:pPr lvl="1"/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Issues/problem cases?</a:t>
            </a:r>
          </a:p>
          <a:p>
            <a:pPr lvl="1"/>
            <a:r>
              <a:rPr lang="en-US" dirty="0">
                <a:solidFill>
                  <a:srgbClr val="FF0000"/>
                </a:solidFill>
                <a:ea typeface="ＭＳ Ｐゴシック" charset="-128"/>
              </a:rPr>
              <a:t>Approach?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1267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segmentation: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first answer:</a:t>
            </a:r>
          </a:p>
          <a:p>
            <a:pPr lvl="1"/>
            <a:r>
              <a:rPr lang="en-US" dirty="0"/>
              <a:t>something ending in a: . ? !</a:t>
            </a:r>
          </a:p>
          <a:p>
            <a:pPr lvl="1"/>
            <a:r>
              <a:rPr lang="en-US" dirty="0"/>
              <a:t>gets 90% accuracy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22248" y="4038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Dr. Dave gives us just the right amount of homework.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3600" y="52533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Abbreviations can cause problems</a:t>
            </a:r>
          </a:p>
        </p:txBody>
      </p:sp>
    </p:spTree>
    <p:extLst>
      <p:ext uri="{BB962C8B-B14F-4D97-AF65-F5344CB8AC3E}">
        <p14:creationId xmlns:p14="http://schemas.microsoft.com/office/powerpoint/2010/main" val="96113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segmentation: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first answer:</a:t>
            </a:r>
          </a:p>
          <a:p>
            <a:pPr lvl="1"/>
            <a:r>
              <a:rPr lang="en-US" dirty="0"/>
              <a:t>something ending in a: . ? !</a:t>
            </a:r>
          </a:p>
          <a:p>
            <a:pPr lvl="1"/>
            <a:r>
              <a:rPr lang="en-US" dirty="0"/>
              <a:t>gets 90% accuracy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40386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scene is written with a combination of unbridled passion and sure-handed control:  In the exchanges of the three characters and the rise and fall of emotions, Mr. Weller has captured the heartbreaking inexorability of separation.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5943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sometimes: </a:t>
            </a:r>
            <a:r>
              <a:rPr lang="en-US" sz="2400" dirty="0">
                <a:solidFill>
                  <a:srgbClr val="008000"/>
                </a:solidFill>
              </a:rPr>
              <a:t>: ; </a:t>
            </a:r>
            <a:r>
              <a:rPr lang="en-US" sz="2400" dirty="0">
                <a:solidFill>
                  <a:srgbClr val="FF0000"/>
                </a:solidFill>
              </a:rPr>
              <a:t>and </a:t>
            </a:r>
            <a:r>
              <a:rPr lang="en-US" sz="2400" dirty="0">
                <a:solidFill>
                  <a:srgbClr val="008000"/>
                </a:solidFill>
              </a:rPr>
              <a:t>–</a:t>
            </a:r>
            <a:r>
              <a:rPr lang="en-US" sz="2400" dirty="0">
                <a:solidFill>
                  <a:srgbClr val="FF0000"/>
                </a:solidFill>
              </a:rPr>
              <a:t> might also denote a sentence split</a:t>
            </a:r>
          </a:p>
        </p:txBody>
      </p:sp>
    </p:spTree>
    <p:extLst>
      <p:ext uri="{BB962C8B-B14F-4D97-AF65-F5344CB8AC3E}">
        <p14:creationId xmlns:p14="http://schemas.microsoft.com/office/powerpoint/2010/main" val="408374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segmentation: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first answer:</a:t>
            </a:r>
          </a:p>
          <a:p>
            <a:pPr lvl="1"/>
            <a:r>
              <a:rPr lang="en-US" dirty="0"/>
              <a:t>something ending in a: . ? !</a:t>
            </a:r>
          </a:p>
          <a:p>
            <a:pPr lvl="1"/>
            <a:r>
              <a:rPr lang="en-US" dirty="0"/>
              <a:t>gets 90% accuracy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40386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“You remind me,” she remarked, “of your mother.”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5943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Quotes often appear outside the ending marks</a:t>
            </a:r>
          </a:p>
        </p:txBody>
      </p:sp>
    </p:spTree>
    <p:extLst>
      <p:ext uri="{BB962C8B-B14F-4D97-AF65-F5344CB8AC3E}">
        <p14:creationId xmlns:p14="http://schemas.microsoft.com/office/powerpoint/2010/main" val="2065257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segmentation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Place initial boundaries after: . ? 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Move the boundaries after the quotation marks, if they follow a break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Remove a boundary following a period if:</a:t>
            </a:r>
          </a:p>
          <a:p>
            <a:pPr lvl="1"/>
            <a:r>
              <a:rPr lang="en-US" dirty="0"/>
              <a:t>it is a known abbreviation that doesn’t tend to occur at the end of a sentence (Prof., vs.)</a:t>
            </a:r>
          </a:p>
          <a:p>
            <a:pPr lvl="1"/>
            <a:r>
              <a:rPr lang="en-US" dirty="0"/>
              <a:t>it is preceded by a known abbreviation and not followed by an uppercase word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0069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 length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2366665"/>
          <a:ext cx="815340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percent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cumul</a:t>
                      </a:r>
                      <a:r>
                        <a:rPr lang="en-US" sz="2000" dirty="0"/>
                        <a:t>. percent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1-5</a:t>
                      </a:r>
                      <a:br>
                        <a:rPr lang="en-US" sz="2000" dirty="0"/>
                      </a:br>
                      <a:r>
                        <a:rPr lang="en-US" sz="2000" dirty="0"/>
                        <a:t>6-10</a:t>
                      </a:r>
                    </a:p>
                    <a:p>
                      <a:r>
                        <a:rPr lang="en-US" sz="2000" dirty="0"/>
                        <a:t>11-15</a:t>
                      </a:r>
                    </a:p>
                    <a:p>
                      <a:r>
                        <a:rPr lang="en-US" sz="2000" dirty="0"/>
                        <a:t>16-20</a:t>
                      </a:r>
                    </a:p>
                    <a:p>
                      <a:r>
                        <a:rPr lang="en-US" sz="2000" dirty="0"/>
                        <a:t>21-25</a:t>
                      </a:r>
                    </a:p>
                    <a:p>
                      <a:r>
                        <a:rPr lang="en-US" sz="2000" dirty="0"/>
                        <a:t>26-30</a:t>
                      </a:r>
                    </a:p>
                    <a:p>
                      <a:r>
                        <a:rPr lang="en-US" sz="2000" dirty="0"/>
                        <a:t>31-35</a:t>
                      </a:r>
                    </a:p>
                    <a:p>
                      <a:r>
                        <a:rPr lang="en-US" sz="2000" dirty="0"/>
                        <a:t>36-40</a:t>
                      </a:r>
                    </a:p>
                    <a:p>
                      <a:r>
                        <a:rPr lang="en-US" sz="2000" dirty="0"/>
                        <a:t>41-45</a:t>
                      </a:r>
                    </a:p>
                    <a:p>
                      <a:r>
                        <a:rPr lang="en-US" sz="2000" dirty="0"/>
                        <a:t>46-50</a:t>
                      </a:r>
                    </a:p>
                    <a:p>
                      <a:r>
                        <a:rPr lang="en-US" sz="2000" dirty="0"/>
                        <a:t>51-100</a:t>
                      </a:r>
                    </a:p>
                    <a:p>
                      <a:r>
                        <a:rPr lang="en-US" sz="2000" dirty="0"/>
                        <a:t>101+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  <a:p>
                      <a:r>
                        <a:rPr lang="en-US" sz="2000" dirty="0"/>
                        <a:t>8</a:t>
                      </a:r>
                    </a:p>
                    <a:p>
                      <a:r>
                        <a:rPr lang="en-US" sz="2000" dirty="0"/>
                        <a:t>14</a:t>
                      </a:r>
                    </a:p>
                    <a:p>
                      <a:r>
                        <a:rPr lang="en-US" sz="2000" dirty="0"/>
                        <a:t>17</a:t>
                      </a:r>
                    </a:p>
                    <a:p>
                      <a:r>
                        <a:rPr lang="en-US" sz="2000" dirty="0"/>
                        <a:t>17</a:t>
                      </a:r>
                    </a:p>
                    <a:p>
                      <a:r>
                        <a:rPr lang="en-US" sz="2000" dirty="0"/>
                        <a:t>15</a:t>
                      </a:r>
                    </a:p>
                    <a:p>
                      <a:r>
                        <a:rPr lang="en-US" sz="2000" dirty="0"/>
                        <a:t>11</a:t>
                      </a:r>
                    </a:p>
                    <a:p>
                      <a:r>
                        <a:rPr lang="en-US" sz="2000" dirty="0"/>
                        <a:t>7</a:t>
                      </a:r>
                    </a:p>
                    <a:p>
                      <a:r>
                        <a:rPr lang="en-US" sz="2000" dirty="0"/>
                        <a:t>4</a:t>
                      </a:r>
                    </a:p>
                    <a:p>
                      <a:r>
                        <a:rPr lang="en-US" sz="2000" dirty="0"/>
                        <a:t>2</a:t>
                      </a:r>
                    </a:p>
                    <a:p>
                      <a:r>
                        <a:rPr lang="en-US" sz="2000" dirty="0"/>
                        <a:t>1</a:t>
                      </a:r>
                    </a:p>
                    <a:p>
                      <a:r>
                        <a:rPr lang="en-US" sz="2000" dirty="0"/>
                        <a:t>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  <a:p>
                      <a:r>
                        <a:rPr lang="en-US" sz="2000" dirty="0"/>
                        <a:t>11</a:t>
                      </a:r>
                    </a:p>
                    <a:p>
                      <a:r>
                        <a:rPr lang="en-US" sz="2000" dirty="0"/>
                        <a:t>25</a:t>
                      </a:r>
                    </a:p>
                    <a:p>
                      <a:r>
                        <a:rPr lang="en-US" sz="2000" dirty="0"/>
                        <a:t>42</a:t>
                      </a:r>
                    </a:p>
                    <a:p>
                      <a:r>
                        <a:rPr lang="en-US" sz="2000" dirty="0"/>
                        <a:t>59</a:t>
                      </a:r>
                    </a:p>
                    <a:p>
                      <a:r>
                        <a:rPr lang="en-US" sz="2000" dirty="0"/>
                        <a:t>74</a:t>
                      </a:r>
                    </a:p>
                    <a:p>
                      <a:r>
                        <a:rPr lang="en-US" sz="2000" dirty="0"/>
                        <a:t>86</a:t>
                      </a:r>
                    </a:p>
                    <a:p>
                      <a:r>
                        <a:rPr lang="en-US" sz="2000" dirty="0"/>
                        <a:t>92</a:t>
                      </a:r>
                    </a:p>
                    <a:p>
                      <a:r>
                        <a:rPr lang="en-US" sz="2000" dirty="0"/>
                        <a:t>96</a:t>
                      </a:r>
                    </a:p>
                    <a:p>
                      <a:r>
                        <a:rPr lang="en-US" sz="2000" dirty="0"/>
                        <a:t>98</a:t>
                      </a:r>
                    </a:p>
                    <a:p>
                      <a:r>
                        <a:rPr lang="en-US" sz="2000" dirty="0"/>
                        <a:t>99.99</a:t>
                      </a:r>
                    </a:p>
                    <a:p>
                      <a:r>
                        <a:rPr lang="en-US" sz="2000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1674167"/>
            <a:ext cx="738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average sentence length, say for news text?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40625" y="1674167"/>
            <a:ext cx="1069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53124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33325-4FBE-E342-BF9F-9A9700241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real-world example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EA7537-7F32-7645-BACA-8C5758B1170B}"/>
              </a:ext>
            </a:extLst>
          </p:cNvPr>
          <p:cNvSpPr/>
          <p:nvPr/>
        </p:nvSpPr>
        <p:spPr>
          <a:xfrm>
            <a:off x="108284" y="6408366"/>
            <a:ext cx="89274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2"/>
              </a:rPr>
              <a:t>http://archive.nytimes.com/www.nytimes.com/interactive/2011/01/25/us/politics/state-of-the-union-words-used.html</a:t>
            </a: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63F1FF-DB4F-C047-892C-D68B582139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1547" y="1457933"/>
            <a:ext cx="6248400" cy="471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013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NLP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6965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 lot of debate about how human’s learn language</a:t>
            </a:r>
          </a:p>
          <a:p>
            <a:pPr lvl="1"/>
            <a:r>
              <a:rPr lang="en-US" dirty="0"/>
              <a:t>Rationalist (e.g. Chomsky)</a:t>
            </a:r>
          </a:p>
          <a:p>
            <a:pPr lvl="1"/>
            <a:r>
              <a:rPr lang="en-US" dirty="0"/>
              <a:t>Empiricist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From my perspective (and many people who study NLP)…</a:t>
            </a:r>
          </a:p>
          <a:p>
            <a:pPr lvl="1"/>
            <a:r>
              <a:rPr lang="en-US" dirty="0"/>
              <a:t>I don’t care :)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Strong AI vs. weak AI: don’t need to accomplish the task the same way people do, just the same task</a:t>
            </a:r>
          </a:p>
          <a:p>
            <a:pPr lvl="1"/>
            <a:r>
              <a:rPr lang="en-US" dirty="0"/>
              <a:t>Machine learning</a:t>
            </a:r>
          </a:p>
          <a:p>
            <a:pPr lvl="1"/>
            <a:r>
              <a:rPr lang="en-US" dirty="0"/>
              <a:t>Statistical NLP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815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Word</a:t>
            </a:r>
          </a:p>
          <a:p>
            <a:pPr lvl="1"/>
            <a:r>
              <a:rPr lang="en-US" dirty="0"/>
              <a:t>a unit of language that native speakers can identify</a:t>
            </a:r>
          </a:p>
          <a:p>
            <a:pPr lvl="1"/>
            <a:r>
              <a:rPr lang="en-US" dirty="0"/>
              <a:t>words are the blocks from which sentences are made</a:t>
            </a:r>
          </a:p>
          <a:p>
            <a:pPr marL="0" indent="0">
              <a:buNone/>
            </a:pPr>
            <a:r>
              <a:rPr lang="en-US" dirty="0"/>
              <a:t>Sentence</a:t>
            </a:r>
          </a:p>
          <a:p>
            <a:pPr lvl="1"/>
            <a:r>
              <a:rPr lang="en-US" dirty="0"/>
              <a:t>a string of words satisfying the grammatical rules of a language</a:t>
            </a:r>
          </a:p>
          <a:p>
            <a:pPr marL="0" indent="0">
              <a:buNone/>
            </a:pPr>
            <a:r>
              <a:rPr lang="en-US" dirty="0"/>
              <a:t>Document</a:t>
            </a:r>
          </a:p>
          <a:p>
            <a:pPr lvl="1"/>
            <a:r>
              <a:rPr lang="en-US" dirty="0"/>
              <a:t>A collection of sentences</a:t>
            </a:r>
          </a:p>
          <a:p>
            <a:pPr marL="0" indent="0">
              <a:buNone/>
            </a:pPr>
            <a:r>
              <a:rPr lang="en-US" dirty="0"/>
              <a:t>Corpus</a:t>
            </a:r>
          </a:p>
          <a:p>
            <a:pPr lvl="1"/>
            <a:r>
              <a:rPr lang="en-US" dirty="0"/>
              <a:t>A collection of related 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4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 examples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73414" y="1918997"/>
            <a:ext cx="670916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Any you’ve seen or played with before?</a:t>
            </a:r>
          </a:p>
        </p:txBody>
      </p:sp>
    </p:spTree>
    <p:extLst>
      <p:ext uri="{BB962C8B-B14F-4D97-AF65-F5344CB8AC3E}">
        <p14:creationId xmlns:p14="http://schemas.microsoft.com/office/powerpoint/2010/main" val="588668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are some defining characteristics of corpora?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41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Corpus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monolingual vs. parallel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language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annotated (e.g. parts of speech, classifications, etc.)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source (where it came from)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size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144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9125</TotalTime>
  <Words>1689</Words>
  <Application>Microsoft Macintosh PowerPoint</Application>
  <PresentationFormat>On-screen Show (4:3)</PresentationFormat>
  <Paragraphs>521</Paragraphs>
  <Slides>48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9" baseType="lpstr">
      <vt:lpstr>ＭＳ Ｐゴシック</vt:lpstr>
      <vt:lpstr>华文细黑</vt:lpstr>
      <vt:lpstr>Arial</vt:lpstr>
      <vt:lpstr>Calibri</vt:lpstr>
      <vt:lpstr>Symbol</vt:lpstr>
      <vt:lpstr>Times New Roman</vt:lpstr>
      <vt:lpstr>Tw Cen MT</vt:lpstr>
      <vt:lpstr>Wingdings</vt:lpstr>
      <vt:lpstr>Wingdings 2</vt:lpstr>
      <vt:lpstr>Median</vt:lpstr>
      <vt:lpstr>Equation</vt:lpstr>
      <vt:lpstr>PowerPoint Presentation</vt:lpstr>
      <vt:lpstr>CORpus analysis</vt:lpstr>
      <vt:lpstr>Administrivia</vt:lpstr>
      <vt:lpstr>NLP models</vt:lpstr>
      <vt:lpstr>NLP models</vt:lpstr>
      <vt:lpstr>Vocabulary</vt:lpstr>
      <vt:lpstr>Corpus examples</vt:lpstr>
      <vt:lpstr>Corpus characteristics</vt:lpstr>
      <vt:lpstr>Corpus characteristics</vt:lpstr>
      <vt:lpstr>Corpus examples</vt:lpstr>
      <vt:lpstr>Corpus examples</vt:lpstr>
      <vt:lpstr>Corpus examples</vt:lpstr>
      <vt:lpstr>Corpora examples</vt:lpstr>
      <vt:lpstr>Corpus analysis</vt:lpstr>
      <vt:lpstr>Corpus analysis</vt:lpstr>
      <vt:lpstr>Corpora issues</vt:lpstr>
      <vt:lpstr>A rose by any other name…</vt:lpstr>
      <vt:lpstr>Tokenization issues: ‘</vt:lpstr>
      <vt:lpstr>Tokenization issues: ‘</vt:lpstr>
      <vt:lpstr>Tokenization issues: ‘</vt:lpstr>
      <vt:lpstr>Tokenization issues: ‘</vt:lpstr>
      <vt:lpstr>Tokenization issues: hyphens</vt:lpstr>
      <vt:lpstr>Tokenization issues: hyphens</vt:lpstr>
      <vt:lpstr>More tokenization issues</vt:lpstr>
      <vt:lpstr>Tokenization: language issues</vt:lpstr>
      <vt:lpstr>Tokenization: language issues</vt:lpstr>
      <vt:lpstr>Word counts: Tom Sawyer</vt:lpstr>
      <vt:lpstr>Word counts</vt:lpstr>
      <vt:lpstr>Word counts</vt:lpstr>
      <vt:lpstr>Zipf’s “Law”</vt:lpstr>
      <vt:lpstr>Zipf’s law</vt:lpstr>
      <vt:lpstr>Zipf’s law</vt:lpstr>
      <vt:lpstr>Zipf Distribution </vt:lpstr>
      <vt:lpstr>Zipf’s law: Brown corpus</vt:lpstr>
      <vt:lpstr>Zipf’s law: Tom Sawyer</vt:lpstr>
      <vt:lpstr>Zipf’s law: Tom Sawyer</vt:lpstr>
      <vt:lpstr>Zipf’s law: Tom Sawyer</vt:lpstr>
      <vt:lpstr>Zipf’s law: Tom Sawyer</vt:lpstr>
      <vt:lpstr>Zipf’s law: Tom Sawyer</vt:lpstr>
      <vt:lpstr>Zipf’s law: Tom Sawyer</vt:lpstr>
      <vt:lpstr>Zipf’s law: Tom Sawyer</vt:lpstr>
      <vt:lpstr>Sentences</vt:lpstr>
      <vt:lpstr>Sentence segmentation: issues</vt:lpstr>
      <vt:lpstr>Sentence segmentation: issues</vt:lpstr>
      <vt:lpstr>Sentence segmentation: issues</vt:lpstr>
      <vt:lpstr>Sentence segmentation</vt:lpstr>
      <vt:lpstr>Sentence length</vt:lpstr>
      <vt:lpstr>A real-world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xkcd.com/208</dc:title>
  <dc:creator>David Kauchak</dc:creator>
  <cp:lastModifiedBy>David Robert Kauchak</cp:lastModifiedBy>
  <cp:revision>125</cp:revision>
  <cp:lastPrinted>2020-08-27T23:28:18Z</cp:lastPrinted>
  <dcterms:created xsi:type="dcterms:W3CDTF">2011-09-14T20:26:05Z</dcterms:created>
  <dcterms:modified xsi:type="dcterms:W3CDTF">2024-08-29T18:53:07Z</dcterms:modified>
</cp:coreProperties>
</file>