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6"/>
  </p:notesMasterIdLst>
  <p:handoutMasterIdLst>
    <p:handoutMasterId r:id="rId77"/>
  </p:handoutMasterIdLst>
  <p:sldIdLst>
    <p:sldId id="256" r:id="rId2"/>
    <p:sldId id="391" r:id="rId3"/>
    <p:sldId id="464" r:id="rId4"/>
    <p:sldId id="465" r:id="rId5"/>
    <p:sldId id="466" r:id="rId6"/>
    <p:sldId id="467" r:id="rId7"/>
    <p:sldId id="496" r:id="rId8"/>
    <p:sldId id="473" r:id="rId9"/>
    <p:sldId id="474" r:id="rId10"/>
    <p:sldId id="475" r:id="rId11"/>
    <p:sldId id="476" r:id="rId12"/>
    <p:sldId id="477" r:id="rId13"/>
    <p:sldId id="478" r:id="rId14"/>
    <p:sldId id="479" r:id="rId15"/>
    <p:sldId id="480" r:id="rId16"/>
    <p:sldId id="481" r:id="rId17"/>
    <p:sldId id="497" r:id="rId18"/>
    <p:sldId id="484" r:id="rId19"/>
    <p:sldId id="485" r:id="rId20"/>
    <p:sldId id="486" r:id="rId21"/>
    <p:sldId id="487" r:id="rId22"/>
    <p:sldId id="489" r:id="rId23"/>
    <p:sldId id="488" r:id="rId24"/>
    <p:sldId id="490" r:id="rId25"/>
    <p:sldId id="491" r:id="rId26"/>
    <p:sldId id="492" r:id="rId27"/>
    <p:sldId id="493" r:id="rId28"/>
    <p:sldId id="494" r:id="rId29"/>
    <p:sldId id="495" r:id="rId30"/>
    <p:sldId id="648" r:id="rId31"/>
    <p:sldId id="539" r:id="rId32"/>
    <p:sldId id="540" r:id="rId33"/>
    <p:sldId id="541" r:id="rId34"/>
    <p:sldId id="622" r:id="rId35"/>
    <p:sldId id="623" r:id="rId36"/>
    <p:sldId id="624" r:id="rId37"/>
    <p:sldId id="625" r:id="rId38"/>
    <p:sldId id="626" r:id="rId39"/>
    <p:sldId id="627" r:id="rId40"/>
    <p:sldId id="542" r:id="rId41"/>
    <p:sldId id="543" r:id="rId42"/>
    <p:sldId id="544" r:id="rId43"/>
    <p:sldId id="545" r:id="rId44"/>
    <p:sldId id="546" r:id="rId45"/>
    <p:sldId id="547" r:id="rId46"/>
    <p:sldId id="548" r:id="rId47"/>
    <p:sldId id="549" r:id="rId48"/>
    <p:sldId id="550" r:id="rId49"/>
    <p:sldId id="553" r:id="rId50"/>
    <p:sldId id="554" r:id="rId51"/>
    <p:sldId id="555" r:id="rId52"/>
    <p:sldId id="649" r:id="rId53"/>
    <p:sldId id="498" r:id="rId54"/>
    <p:sldId id="499" r:id="rId55"/>
    <p:sldId id="500" r:id="rId56"/>
    <p:sldId id="501" r:id="rId57"/>
    <p:sldId id="502" r:id="rId58"/>
    <p:sldId id="503" r:id="rId59"/>
    <p:sldId id="504" r:id="rId60"/>
    <p:sldId id="505" r:id="rId61"/>
    <p:sldId id="506" r:id="rId62"/>
    <p:sldId id="509" r:id="rId63"/>
    <p:sldId id="510" r:id="rId64"/>
    <p:sldId id="511" r:id="rId65"/>
    <p:sldId id="512" r:id="rId66"/>
    <p:sldId id="513" r:id="rId67"/>
    <p:sldId id="514" r:id="rId68"/>
    <p:sldId id="515" r:id="rId69"/>
    <p:sldId id="516" r:id="rId70"/>
    <p:sldId id="517" r:id="rId71"/>
    <p:sldId id="518" r:id="rId72"/>
    <p:sldId id="525" r:id="rId73"/>
    <p:sldId id="526" r:id="rId74"/>
    <p:sldId id="528"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92"/>
  </p:normalViewPr>
  <p:slideViewPr>
    <p:cSldViewPr snapToGrid="0" snapToObjects="1">
      <p:cViewPr varScale="1">
        <p:scale>
          <a:sx n="116" d="100"/>
          <a:sy n="116" d="100"/>
        </p:scale>
        <p:origin x="105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6EC432-7FFE-464F-96C5-59D190B52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4FB780-3851-5648-B15C-A83AFA1F2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291E6-00F8-F848-A7B1-27D9E29E0D7A}" type="datetimeFigureOut">
              <a:rPr lang="en-US" smtClean="0"/>
              <a:t>10/29/24</a:t>
            </a:fld>
            <a:endParaRPr lang="en-US"/>
          </a:p>
        </p:txBody>
      </p:sp>
      <p:sp>
        <p:nvSpPr>
          <p:cNvPr id="4" name="Footer Placeholder 3">
            <a:extLst>
              <a:ext uri="{FF2B5EF4-FFF2-40B4-BE49-F238E27FC236}">
                <a16:creationId xmlns:a16="http://schemas.microsoft.com/office/drawing/2014/main" id="{661DA1E4-E9CB-ED46-A43C-D937A6C576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726C4F-679A-4648-B091-14AE4BBCA8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6AEFDF-834A-3F41-9E0F-5FD35B11FDD7}" type="slidenum">
              <a:rPr lang="en-US" smtClean="0"/>
              <a:t>‹#›</a:t>
            </a:fld>
            <a:endParaRPr lang="en-US"/>
          </a:p>
        </p:txBody>
      </p:sp>
    </p:spTree>
    <p:extLst>
      <p:ext uri="{BB962C8B-B14F-4D97-AF65-F5344CB8AC3E}">
        <p14:creationId xmlns:p14="http://schemas.microsoft.com/office/powerpoint/2010/main" val="2258412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3036D-6C87-C144-9F20-632B6105FC1E}" type="datetimeFigureOut">
              <a:rPr lang="en-US" smtClean="0"/>
              <a:pPr/>
              <a:t>10/29/24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1B958-A927-EA46-82E8-92FF4B0E5CB3}" type="slidenum">
              <a:rPr lang="en-US" smtClean="0"/>
              <a:pPr/>
              <a:t>‹#›</a:t>
            </a:fld>
            <a:endParaRPr lang="en-US"/>
          </a:p>
        </p:txBody>
      </p:sp>
    </p:spTree>
    <p:extLst>
      <p:ext uri="{BB962C8B-B14F-4D97-AF65-F5344CB8AC3E}">
        <p14:creationId xmlns:p14="http://schemas.microsoft.com/office/powerpoint/2010/main" val="450030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63</a:t>
            </a:fld>
            <a:endParaRPr lang="en-US"/>
          </a:p>
        </p:txBody>
      </p:sp>
    </p:spTree>
    <p:extLst>
      <p:ext uri="{BB962C8B-B14F-4D97-AF65-F5344CB8AC3E}">
        <p14:creationId xmlns:p14="http://schemas.microsoft.com/office/powerpoint/2010/main" val="158374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chain rule!</a:t>
            </a:r>
          </a:p>
        </p:txBody>
      </p:sp>
      <p:sp>
        <p:nvSpPr>
          <p:cNvPr id="4" name="Slide Number Placeholder 3"/>
          <p:cNvSpPr>
            <a:spLocks noGrp="1"/>
          </p:cNvSpPr>
          <p:nvPr>
            <p:ph type="sldNum" sz="quarter" idx="10"/>
          </p:nvPr>
        </p:nvSpPr>
        <p:spPr/>
        <p:txBody>
          <a:bodyPr/>
          <a:lstStyle/>
          <a:p>
            <a:fld id="{F93E9A50-EED1-FA4E-868B-D30F9FDBA6F4}" type="slidenum">
              <a:rPr lang="en-US" smtClean="0"/>
              <a:pPr/>
              <a:t>65</a:t>
            </a:fld>
            <a:endParaRPr lang="en-US"/>
          </a:p>
        </p:txBody>
      </p:sp>
    </p:spTree>
    <p:extLst>
      <p:ext uri="{BB962C8B-B14F-4D97-AF65-F5344CB8AC3E}">
        <p14:creationId xmlns:p14="http://schemas.microsoft.com/office/powerpoint/2010/main" val="46426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a:t>chain rule!</a:t>
            </a:r>
          </a:p>
        </p:txBody>
      </p:sp>
      <p:sp>
        <p:nvSpPr>
          <p:cNvPr id="4" name="Slide Number Placeholder 3"/>
          <p:cNvSpPr>
            <a:spLocks noGrp="1"/>
          </p:cNvSpPr>
          <p:nvPr>
            <p:ph type="sldNum" sz="quarter" idx="10"/>
          </p:nvPr>
        </p:nvSpPr>
        <p:spPr/>
        <p:txBody>
          <a:bodyPr/>
          <a:lstStyle/>
          <a:p>
            <a:fld id="{F93E9A50-EED1-FA4E-868B-D30F9FDBA6F4}" type="slidenum">
              <a:rPr lang="en-US" smtClean="0"/>
              <a:pPr/>
              <a:t>66</a:t>
            </a:fld>
            <a:endParaRPr lang="en-US"/>
          </a:p>
        </p:txBody>
      </p:sp>
    </p:spTree>
    <p:extLst>
      <p:ext uri="{BB962C8B-B14F-4D97-AF65-F5344CB8AC3E}">
        <p14:creationId xmlns:p14="http://schemas.microsoft.com/office/powerpoint/2010/main" val="46426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46ACE8-63DF-9F4D-BC2B-A77DBA62BA53}" type="datetimeFigureOut">
              <a:rPr lang="en-US" smtClean="0"/>
              <a:pPr/>
              <a:t>10/29/24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46ACE8-63DF-9F4D-BC2B-A77DBA62BA53}"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EC7BC-B940-C347-9B22-3DB5DE10D6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946ACE8-63DF-9F4D-BC2B-A77DBA62BA53}" type="datetimeFigureOut">
              <a:rPr lang="en-US" smtClean="0"/>
              <a:pPr/>
              <a:t>10/29/24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78EC7BC-B940-C347-9B22-3DB5DE10D6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418447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46ACE8-63DF-9F4D-BC2B-A77DBA62BA53}"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946ACE8-63DF-9F4D-BC2B-A77DBA62BA53}" type="datetimeFigureOut">
              <a:rPr lang="en-US" smtClean="0"/>
              <a:pPr/>
              <a:t>10/29/24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946ACE8-63DF-9F4D-BC2B-A77DBA62BA53}" type="datetimeFigureOut">
              <a:rPr lang="en-US" smtClean="0"/>
              <a:pPr/>
              <a:t>10/29/24</a:t>
            </a:fld>
            <a:endParaRPr lang="en-US"/>
          </a:p>
        </p:txBody>
      </p:sp>
      <p:sp>
        <p:nvSpPr>
          <p:cNvPr id="10" name="Slide Number Placeholder 9"/>
          <p:cNvSpPr>
            <a:spLocks noGrp="1"/>
          </p:cNvSpPr>
          <p:nvPr>
            <p:ph type="sldNum" sz="quarter" idx="16"/>
          </p:nvPr>
        </p:nvSpPr>
        <p:spPr/>
        <p:txBody>
          <a:bodyPr rtlCol="0"/>
          <a:lstStyle/>
          <a:p>
            <a:fld id="{578EC7BC-B940-C347-9B22-3DB5DE10D6C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946ACE8-63DF-9F4D-BC2B-A77DBA62BA53}" type="datetimeFigureOut">
              <a:rPr lang="en-US" smtClean="0"/>
              <a:pPr/>
              <a:t>10/29/24</a:t>
            </a:fld>
            <a:endParaRPr lang="en-US"/>
          </a:p>
        </p:txBody>
      </p:sp>
      <p:sp>
        <p:nvSpPr>
          <p:cNvPr id="12" name="Slide Number Placeholder 11"/>
          <p:cNvSpPr>
            <a:spLocks noGrp="1"/>
          </p:cNvSpPr>
          <p:nvPr>
            <p:ph type="sldNum" sz="quarter" idx="16"/>
          </p:nvPr>
        </p:nvSpPr>
        <p:spPr/>
        <p:txBody>
          <a:bodyPr rtlCol="0"/>
          <a:lstStyle/>
          <a:p>
            <a:fld id="{578EC7BC-B940-C347-9B22-3DB5DE10D6C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946ACE8-63DF-9F4D-BC2B-A77DBA62BA53}" type="datetimeFigureOut">
              <a:rPr lang="en-US" smtClean="0"/>
              <a:pPr/>
              <a:t>10/29/24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6ACE8-63DF-9F4D-BC2B-A77DBA62BA53}" type="datetimeFigureOut">
              <a:rPr lang="en-US" smtClean="0"/>
              <a:pPr/>
              <a:t>10/29/24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946ACE8-63DF-9F4D-BC2B-A77DBA62BA53}" type="datetimeFigureOut">
              <a:rPr lang="en-US" smtClean="0"/>
              <a:pPr/>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946ACE8-63DF-9F4D-BC2B-A77DBA62BA53}" type="datetimeFigureOut">
              <a:rPr lang="en-US" smtClean="0"/>
              <a:pPr/>
              <a:t>10/29/24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46ACE8-63DF-9F4D-BC2B-A77DBA62BA53}" type="datetimeFigureOut">
              <a:rPr lang="en-US" smtClean="0"/>
              <a:pPr/>
              <a:t>10/29/24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8EC7BC-B940-C347-9B22-3DB5DE10D6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tXlM99xPQC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image" Target="../media/image23.emf"/></Relationships>
</file>

<file path=ppt/slides/_rels/slide66.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7.bin"/><Relationship Id="rId14" Type="http://schemas.openxmlformats.org/officeDocument/2006/relationships/image" Target="../media/image28.emf"/></Relationships>
</file>

<file path=ppt/slides/_rels/slide6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oleObject" Target="../embeddings/oleObject11.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oleObject" Target="../embeddings/oleObject14.bin"/></Relationships>
</file>

<file path=ppt/slides/_rels/slide7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oleObject" Target="../embeddings/oleObject16.bin"/></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0932" y="4038600"/>
            <a:ext cx="6648268" cy="1828800"/>
          </a:xfrm>
        </p:spPr>
        <p:txBody>
          <a:bodyPr/>
          <a:lstStyle/>
          <a:p>
            <a:r>
              <a:rPr lang="en-US" dirty="0"/>
              <a:t>Machine Learning basics</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a:t>CS159 Fall 2024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123714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216257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6" name="Picture 5"/>
          <p:cNvPicPr>
            <a:picLocks noChangeAspect="1"/>
          </p:cNvPicPr>
          <p:nvPr/>
        </p:nvPicPr>
        <p:blipFill>
          <a:blip r:embed="rId4"/>
          <a:stretch>
            <a:fillRect/>
          </a:stretch>
        </p:blipFill>
        <p:spPr>
          <a:xfrm>
            <a:off x="3781778" y="4782255"/>
            <a:ext cx="2540000" cy="990600"/>
          </a:xfrm>
          <a:prstGeom prst="rect">
            <a:avLst/>
          </a:prstGeom>
        </p:spPr>
      </p:pic>
    </p:spTree>
    <p:extLst>
      <p:ext uri="{BB962C8B-B14F-4D97-AF65-F5344CB8AC3E}">
        <p14:creationId xmlns:p14="http://schemas.microsoft.com/office/powerpoint/2010/main" val="50971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a:solidFill>
                  <a:srgbClr val="008000"/>
                </a:solidFill>
              </a:rPr>
              <a:t>labeled examples</a:t>
            </a: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a:solidFill>
                  <a:srgbClr val="008000"/>
                </a:solidFill>
              </a:rPr>
              <a:t>examples</a:t>
            </a:r>
          </a:p>
        </p:txBody>
      </p:sp>
    </p:spTree>
    <p:extLst>
      <p:ext uri="{BB962C8B-B14F-4D97-AF65-F5344CB8AC3E}">
        <p14:creationId xmlns:p14="http://schemas.microsoft.com/office/powerpoint/2010/main" val="312098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Tree>
    <p:extLst>
      <p:ext uri="{BB962C8B-B14F-4D97-AF65-F5344CB8AC3E}">
        <p14:creationId xmlns:p14="http://schemas.microsoft.com/office/powerpoint/2010/main" val="376958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a:solidFill>
                  <a:srgbClr val="0000FF"/>
                </a:solidFill>
              </a:rPr>
              <a:t>Supervised learning: learn to predict new example</a:t>
            </a: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a:t>predicted label</a:t>
            </a:r>
            <a:endParaRPr lang="en-US" baseline="-25000" dirty="0"/>
          </a:p>
        </p:txBody>
      </p:sp>
    </p:spTree>
    <p:extLst>
      <p:ext uri="{BB962C8B-B14F-4D97-AF65-F5344CB8AC3E}">
        <p14:creationId xmlns:p14="http://schemas.microsoft.com/office/powerpoint/2010/main" val="66217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classification</a:t>
            </a:r>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a:solidFill>
                  <a:srgbClr val="008000"/>
                </a:solidFill>
              </a:rPr>
              <a:t>Classification: a finite set of labels</a:t>
            </a:r>
          </a:p>
        </p:txBody>
      </p:sp>
    </p:spTree>
    <p:extLst>
      <p:ext uri="{BB962C8B-B14F-4D97-AF65-F5344CB8AC3E}">
        <p14:creationId xmlns:p14="http://schemas.microsoft.com/office/powerpoint/2010/main" val="1132979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classification applications</a:t>
            </a:r>
          </a:p>
        </p:txBody>
      </p:sp>
      <p:sp>
        <p:nvSpPr>
          <p:cNvPr id="3" name="Content Placeholder 2"/>
          <p:cNvSpPr>
            <a:spLocks noGrp="1"/>
          </p:cNvSpPr>
          <p:nvPr>
            <p:ph sz="quarter" idx="1"/>
          </p:nvPr>
        </p:nvSpPr>
        <p:spPr>
          <a:xfrm>
            <a:off x="612648" y="1600200"/>
            <a:ext cx="8153400" cy="4868253"/>
          </a:xfrm>
        </p:spPr>
        <p:txBody>
          <a:bodyPr>
            <a:normAutofit fontScale="70000" lnSpcReduction="20000"/>
          </a:bodyPr>
          <a:lstStyle/>
          <a:p>
            <a:pPr marL="0" indent="0">
              <a:buNone/>
            </a:pPr>
            <a:r>
              <a:rPr lang="en-US" dirty="0"/>
              <a:t>Document classification</a:t>
            </a:r>
          </a:p>
          <a:p>
            <a:pPr lvl="1"/>
            <a:r>
              <a:rPr lang="en-US" dirty="0"/>
              <a:t>spam</a:t>
            </a:r>
          </a:p>
          <a:p>
            <a:pPr lvl="1"/>
            <a:r>
              <a:rPr lang="en-US" dirty="0"/>
              <a:t>sentiment analysis</a:t>
            </a:r>
          </a:p>
          <a:p>
            <a:pPr lvl="1"/>
            <a:r>
              <a:rPr lang="en-US" dirty="0"/>
              <a:t>topic classification</a:t>
            </a:r>
          </a:p>
          <a:p>
            <a:pPr marL="0" indent="0">
              <a:buNone/>
            </a:pPr>
            <a:endParaRPr lang="en-US" dirty="0"/>
          </a:p>
          <a:p>
            <a:pPr marL="0" indent="0">
              <a:buNone/>
            </a:pPr>
            <a:r>
              <a:rPr lang="en-US" dirty="0"/>
              <a:t>Does linguistics phenomena X occur in text Y?</a:t>
            </a:r>
          </a:p>
          <a:p>
            <a:pPr marL="0" indent="0">
              <a:buNone/>
            </a:pPr>
            <a:endParaRPr lang="en-US" dirty="0"/>
          </a:p>
          <a:p>
            <a:pPr marL="0" indent="0">
              <a:buNone/>
            </a:pPr>
            <a:r>
              <a:rPr lang="en-US" dirty="0"/>
              <a:t>Digit recognition</a:t>
            </a:r>
          </a:p>
          <a:p>
            <a:pPr marL="0" indent="0">
              <a:buNone/>
            </a:pPr>
            <a:endParaRPr lang="en-US" dirty="0"/>
          </a:p>
          <a:p>
            <a:pPr marL="0" indent="0">
              <a:buNone/>
            </a:pPr>
            <a:r>
              <a:rPr lang="en-US" dirty="0"/>
              <a:t>Grammatically correct or not?</a:t>
            </a:r>
          </a:p>
          <a:p>
            <a:pPr marL="0" indent="0">
              <a:buNone/>
            </a:pPr>
            <a:endParaRPr lang="en-US" dirty="0"/>
          </a:p>
          <a:p>
            <a:pPr marL="0" indent="0">
              <a:buNone/>
            </a:pPr>
            <a:r>
              <a:rPr lang="en-US" dirty="0"/>
              <a:t>Word sense disambiguation</a:t>
            </a:r>
          </a:p>
          <a:p>
            <a:pPr marL="0" indent="0">
              <a:buNone/>
            </a:pPr>
            <a:endParaRPr lang="en-US" dirty="0"/>
          </a:p>
          <a:p>
            <a:pPr marL="0" indent="0">
              <a:buNone/>
            </a:pPr>
            <a:r>
              <a:rPr lang="en-US" dirty="0">
                <a:solidFill>
                  <a:srgbClr val="0000FF"/>
                </a:solidFill>
              </a:rPr>
              <a:t>Any question you can pose as to have a discrete set of labels/answers!</a:t>
            </a:r>
          </a:p>
          <a:p>
            <a:pPr lvl="1"/>
            <a:endParaRPr lang="en-US" dirty="0"/>
          </a:p>
        </p:txBody>
      </p:sp>
      <p:pic>
        <p:nvPicPr>
          <p:cNvPr id="4" name="Picture 3"/>
          <p:cNvPicPr>
            <a:picLocks noChangeAspect="1"/>
          </p:cNvPicPr>
          <p:nvPr/>
        </p:nvPicPr>
        <p:blipFill>
          <a:blip r:embed="rId2"/>
          <a:stretch>
            <a:fillRect/>
          </a:stretch>
        </p:blipFill>
        <p:spPr>
          <a:xfrm>
            <a:off x="4010355" y="1780674"/>
            <a:ext cx="5133645" cy="1335505"/>
          </a:xfrm>
          <a:prstGeom prst="rect">
            <a:avLst/>
          </a:prstGeom>
        </p:spPr>
      </p:pic>
    </p:spTree>
    <p:extLst>
      <p:ext uri="{BB962C8B-B14F-4D97-AF65-F5344CB8AC3E}">
        <p14:creationId xmlns:p14="http://schemas.microsoft.com/office/powerpoint/2010/main" val="5732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regression</a:t>
            </a:r>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Regression: label is real-valued</a:t>
            </a:r>
          </a:p>
        </p:txBody>
      </p:sp>
    </p:spTree>
    <p:extLst>
      <p:ext uri="{BB962C8B-B14F-4D97-AF65-F5344CB8AC3E}">
        <p14:creationId xmlns:p14="http://schemas.microsoft.com/office/powerpoint/2010/main" val="249246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a:t>Regression</a:t>
            </a:r>
            <a:r>
              <a:rPr lang="tr-TR" dirty="0"/>
              <a:t> Example</a:t>
            </a:r>
          </a:p>
        </p:txBody>
      </p:sp>
      <p:sp>
        <p:nvSpPr>
          <p:cNvPr id="90117" name="Rectangle 5"/>
          <p:cNvSpPr>
            <a:spLocks noGrp="1" noChangeArrowheads="1"/>
          </p:cNvSpPr>
          <p:nvPr>
            <p:ph type="body" sz="half" idx="1"/>
          </p:nvPr>
        </p:nvSpPr>
        <p:spPr/>
        <p:txBody>
          <a:bodyPr/>
          <a:lstStyle/>
          <a:p>
            <a:pPr marL="0" indent="0">
              <a:buNone/>
            </a:pPr>
            <a:r>
              <a:rPr lang="tr-TR" dirty="0" err="1"/>
              <a:t>Price</a:t>
            </a:r>
            <a:r>
              <a:rPr lang="tr-TR" dirty="0"/>
              <a:t> of a used car</a:t>
            </a:r>
          </a:p>
          <a:p>
            <a:pPr marL="0" indent="0">
              <a:buNone/>
            </a:pPr>
            <a:endParaRPr lang="tr-TR" i="1" dirty="0"/>
          </a:p>
          <a:p>
            <a:pPr marL="0" indent="0">
              <a:buNone/>
            </a:pPr>
            <a:r>
              <a:rPr lang="tr-TR" i="1" dirty="0"/>
              <a:t>x </a:t>
            </a:r>
            <a:r>
              <a:rPr lang="tr-TR" dirty="0"/>
              <a:t>: car </a:t>
            </a:r>
            <a:r>
              <a:rPr lang="tr-TR" dirty="0" err="1"/>
              <a:t>attributes</a:t>
            </a:r>
            <a:br>
              <a:rPr lang="tr-TR" dirty="0"/>
            </a:br>
            <a:r>
              <a:rPr lang="tr-TR" dirty="0"/>
              <a:t>     (</a:t>
            </a:r>
            <a:r>
              <a:rPr lang="tr-TR" dirty="0" err="1"/>
              <a:t>e.g</a:t>
            </a:r>
            <a:r>
              <a:rPr lang="tr-TR" dirty="0"/>
              <a:t>. </a:t>
            </a:r>
            <a:r>
              <a:rPr lang="tr-TR" dirty="0" err="1"/>
              <a:t>mileage</a:t>
            </a:r>
            <a:r>
              <a:rPr lang="tr-TR" dirty="0"/>
              <a:t>)</a:t>
            </a:r>
          </a:p>
          <a:p>
            <a:pPr>
              <a:buFont typeface="Wingdings" pitchFamily="2" charset="2"/>
              <a:buNone/>
            </a:pPr>
            <a:r>
              <a:rPr lang="tr-TR" i="1" dirty="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19</a:t>
            </a:fld>
            <a:endParaRPr lang="tr-TR"/>
          </a:p>
        </p:txBody>
      </p:sp>
    </p:spTree>
    <p:extLst>
      <p:ext uri="{BB962C8B-B14F-4D97-AF65-F5344CB8AC3E}">
        <p14:creationId xmlns:p14="http://schemas.microsoft.com/office/powerpoint/2010/main" val="158315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sz="quarter" idx="1"/>
          </p:nvPr>
        </p:nvSpPr>
        <p:spPr>
          <a:xfrm>
            <a:off x="422912" y="1848987"/>
            <a:ext cx="8343136" cy="4671842"/>
          </a:xfrm>
        </p:spPr>
        <p:txBody>
          <a:bodyPr>
            <a:normAutofit/>
          </a:bodyPr>
          <a:lstStyle/>
          <a:p>
            <a:pPr marL="0" indent="0">
              <a:buNone/>
            </a:pPr>
            <a:r>
              <a:rPr lang="en-US" dirty="0"/>
              <a:t>Assignment 6</a:t>
            </a:r>
          </a:p>
          <a:p>
            <a:pPr marL="0" indent="0">
              <a:buNone/>
            </a:pPr>
            <a:endParaRPr lang="en-US" dirty="0"/>
          </a:p>
          <a:p>
            <a:pPr marL="0" indent="0">
              <a:buNone/>
            </a:pPr>
            <a:r>
              <a:rPr lang="en-US" dirty="0"/>
              <a:t>pre-pre enrollment</a:t>
            </a:r>
          </a:p>
          <a:p>
            <a:pPr marL="0" indent="0">
              <a:buNone/>
            </a:pPr>
            <a:endParaRPr lang="en-US" dirty="0"/>
          </a:p>
          <a:p>
            <a:pPr marL="0" indent="0">
              <a:buNone/>
            </a:pPr>
            <a:r>
              <a:rPr lang="en-US" dirty="0"/>
              <a:t>No office hours Friday</a:t>
            </a:r>
          </a:p>
        </p:txBody>
      </p:sp>
    </p:spTree>
    <p:extLst>
      <p:ext uri="{BB962C8B-B14F-4D97-AF65-F5344CB8AC3E}">
        <p14:creationId xmlns:p14="http://schemas.microsoft.com/office/powerpoint/2010/main" val="315871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applications</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How many clicks will a particular website, ad, etc. get?</a:t>
            </a:r>
          </a:p>
          <a:p>
            <a:pPr marL="0" indent="0">
              <a:buNone/>
            </a:pPr>
            <a:endParaRPr lang="en-US" dirty="0"/>
          </a:p>
          <a:p>
            <a:pPr marL="0" indent="0">
              <a:buNone/>
            </a:pPr>
            <a:r>
              <a:rPr lang="en-US" dirty="0"/>
              <a:t>Predict the readability level of a document</a:t>
            </a:r>
          </a:p>
          <a:p>
            <a:pPr marL="0" indent="0">
              <a:buNone/>
            </a:pPr>
            <a:endParaRPr lang="en-US" dirty="0"/>
          </a:p>
          <a:p>
            <a:pPr marL="0" indent="0">
              <a:buNone/>
            </a:pPr>
            <a:r>
              <a:rPr lang="en-US" dirty="0"/>
              <a:t>Predict pause between spoken sentences?</a:t>
            </a:r>
          </a:p>
          <a:p>
            <a:pPr marL="0" indent="0">
              <a:buNone/>
            </a:pPr>
            <a:endParaRPr lang="en-US" dirty="0"/>
          </a:p>
          <a:p>
            <a:pPr marL="0" indent="0">
              <a:buNone/>
            </a:pPr>
            <a:r>
              <a:rPr lang="en-US" dirty="0"/>
              <a:t>Economics/Finance: predict the value of a stock</a:t>
            </a:r>
          </a:p>
          <a:p>
            <a:pPr marL="0" indent="0">
              <a:buNone/>
            </a:pPr>
            <a:endParaRPr lang="en-US" dirty="0"/>
          </a:p>
          <a:p>
            <a:pPr marL="0" indent="0">
              <a:buNone/>
            </a:pPr>
            <a:r>
              <a:rPr lang="en-US" dirty="0"/>
              <a:t>Car/plane navigation: angle of the steering wheel, acceleration,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5188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ranking</a:t>
            </a:r>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Ranking: label is a ranking</a:t>
            </a:r>
          </a:p>
        </p:txBody>
      </p:sp>
    </p:spTree>
    <p:extLst>
      <p:ext uri="{BB962C8B-B14F-4D97-AF65-F5344CB8AC3E}">
        <p14:creationId xmlns:p14="http://schemas.microsoft.com/office/powerpoint/2010/main" val="134134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Ranking Applications</a:t>
            </a:r>
          </a:p>
        </p:txBody>
      </p:sp>
      <p:sp>
        <p:nvSpPr>
          <p:cNvPr id="3" name="Content Placeholder 2"/>
          <p:cNvSpPr>
            <a:spLocks noGrp="1"/>
          </p:cNvSpPr>
          <p:nvPr>
            <p:ph sz="quarter" idx="1"/>
          </p:nvPr>
        </p:nvSpPr>
        <p:spPr>
          <a:xfrm>
            <a:off x="612648" y="1600200"/>
            <a:ext cx="8153400" cy="4820356"/>
          </a:xfrm>
        </p:spPr>
        <p:txBody>
          <a:bodyPr>
            <a:normAutofit/>
          </a:bodyPr>
          <a:lstStyle/>
          <a:p>
            <a:pPr marL="0" indent="0">
              <a:buNone/>
            </a:pPr>
            <a:r>
              <a:rPr lang="en-US" dirty="0" err="1"/>
              <a:t>reranking</a:t>
            </a:r>
            <a:r>
              <a:rPr lang="en-US" dirty="0"/>
              <a:t> N-best output lists (e.g. parsing, machine translation, …)</a:t>
            </a:r>
          </a:p>
          <a:p>
            <a:pPr marL="0" indent="0">
              <a:buNone/>
            </a:pPr>
            <a:endParaRPr lang="en-US" dirty="0"/>
          </a:p>
          <a:p>
            <a:pPr marL="0" indent="0">
              <a:buNone/>
            </a:pPr>
            <a:r>
              <a:rPr lang="en-US" dirty="0"/>
              <a:t>Rank possible simplification options</a:t>
            </a:r>
          </a:p>
          <a:p>
            <a:pPr marL="0" indent="0">
              <a:buNone/>
            </a:pPr>
            <a:endParaRPr lang="en-US" dirty="0"/>
          </a:p>
          <a:p>
            <a:pPr marL="0" indent="0">
              <a:buNone/>
            </a:pPr>
            <a:r>
              <a:rPr lang="en-US" dirty="0"/>
              <a:t>flight search (search in general)</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42513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example</a:t>
            </a:r>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a:t>Given a query and</a:t>
            </a:r>
          </a:p>
          <a:p>
            <a:pPr marL="0" indent="0">
              <a:buNone/>
            </a:pPr>
            <a:r>
              <a:rPr lang="en-US" dirty="0"/>
              <a:t>a set of web pages, </a:t>
            </a:r>
          </a:p>
          <a:p>
            <a:pPr marL="0" indent="0">
              <a:buNone/>
            </a:pPr>
            <a:r>
              <a:rPr lang="en-US" dirty="0"/>
              <a:t>rank them according</a:t>
            </a:r>
          </a:p>
          <a:p>
            <a:pPr marL="0" indent="0">
              <a:buNone/>
            </a:pPr>
            <a:r>
              <a:rPr lang="en-US" dirty="0"/>
              <a:t>to relevance</a:t>
            </a:r>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45197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a:t>
            </a:r>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87285" cy="400110"/>
          </a:xfrm>
          <a:prstGeom prst="rect">
            <a:avLst/>
          </a:prstGeom>
        </p:spPr>
        <p:txBody>
          <a:bodyPr wrap="none">
            <a:spAutoFit/>
          </a:bodyPr>
          <a:lstStyle/>
          <a:p>
            <a:r>
              <a:rPr lang="en-US" sz="2000" dirty="0">
                <a:solidFill>
                  <a:srgbClr val="0000FF"/>
                </a:solidFill>
              </a:rPr>
              <a:t>Unsupervised learning: given data, i.e. examples, but no labels</a:t>
            </a:r>
          </a:p>
        </p:txBody>
      </p:sp>
    </p:spTree>
    <p:extLst>
      <p:ext uri="{BB962C8B-B14F-4D97-AF65-F5344CB8AC3E}">
        <p14:creationId xmlns:p14="http://schemas.microsoft.com/office/powerpoint/2010/main" val="313152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applications</a:t>
            </a:r>
          </a:p>
        </p:txBody>
      </p:sp>
      <p:sp>
        <p:nvSpPr>
          <p:cNvPr id="3" name="Content Placeholder 2"/>
          <p:cNvSpPr>
            <a:spLocks noGrp="1"/>
          </p:cNvSpPr>
          <p:nvPr>
            <p:ph sz="quarter" idx="1"/>
          </p:nvPr>
        </p:nvSpPr>
        <p:spPr>
          <a:xfrm>
            <a:off x="612648" y="1600200"/>
            <a:ext cx="8531352" cy="4828970"/>
          </a:xfrm>
        </p:spPr>
        <p:txBody>
          <a:bodyPr>
            <a:normAutofit/>
          </a:bodyPr>
          <a:lstStyle/>
          <a:p>
            <a:pPr marL="0" lvl="1" indent="0">
              <a:spcBef>
                <a:spcPts val="700"/>
              </a:spcBef>
              <a:buClr>
                <a:schemeClr val="accent2"/>
              </a:buClr>
              <a:buSzPct val="60000"/>
              <a:buNone/>
            </a:pPr>
            <a:r>
              <a:rPr lang="en-US" dirty="0"/>
              <a:t>learn clusters/groups without any label</a:t>
            </a:r>
          </a:p>
          <a:p>
            <a:pPr marL="731520" lvl="2" indent="-457200">
              <a:spcBef>
                <a:spcPts val="700"/>
              </a:spcBef>
              <a:buSzPct val="60000"/>
            </a:pPr>
            <a:r>
              <a:rPr lang="en-US" dirty="0"/>
              <a:t>cluster documents</a:t>
            </a:r>
          </a:p>
          <a:p>
            <a:pPr marL="731520" lvl="2" indent="-457200">
              <a:spcBef>
                <a:spcPts val="700"/>
              </a:spcBef>
              <a:buSzPct val="60000"/>
            </a:pPr>
            <a:r>
              <a:rPr lang="en-US" dirty="0"/>
              <a:t>cluster words (synonyms, parts of speech, …)</a:t>
            </a:r>
          </a:p>
          <a:p>
            <a:pPr marL="0" indent="0">
              <a:buNone/>
            </a:pPr>
            <a:endParaRPr lang="en-US" dirty="0"/>
          </a:p>
          <a:p>
            <a:pPr marL="0" indent="0">
              <a:buNone/>
            </a:pPr>
            <a:r>
              <a:rPr lang="en-US" dirty="0"/>
              <a:t>compression</a:t>
            </a:r>
          </a:p>
          <a:p>
            <a:pPr marL="0" indent="0">
              <a:buNone/>
            </a:pPr>
            <a:endParaRPr lang="en-US" dirty="0"/>
          </a:p>
          <a:p>
            <a:pPr marL="0" indent="0">
              <a:buNone/>
            </a:pPr>
            <a:r>
              <a:rPr lang="en-US" dirty="0"/>
              <a:t>bioinformatics: learn motifs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6203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a:t>left, right, straight, left, left, left, straight</a:t>
            </a:r>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a:t>left, straight, straight, left, right, straight, straight</a:t>
            </a:r>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a:solidFill>
                  <a:srgbClr val="008000"/>
                </a:solidFill>
              </a:rPr>
              <a:t>GOOD</a:t>
            </a: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a:solidFill>
                  <a:srgbClr val="FF0000"/>
                </a:solidFill>
              </a:rPr>
              <a:t>BAD</a:t>
            </a: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a:t>left, right, straight, left, left, left, straight</a:t>
            </a:r>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a:t>left, straight, straight, left, right, straight, straight</a:t>
            </a:r>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a:solidFill>
                  <a:srgbClr val="008000"/>
                </a:solidFill>
              </a:rPr>
              <a:t>18.5</a:t>
            </a: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a:solidFill>
                  <a:srgbClr val="FF0000"/>
                </a:solidFill>
              </a:rPr>
              <a:t>-3</a:t>
            </a: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a:t>Given a </a:t>
            </a:r>
            <a:r>
              <a:rPr lang="en-US" sz="2400" i="1" dirty="0">
                <a:solidFill>
                  <a:srgbClr val="FF6600"/>
                </a:solidFill>
              </a:rPr>
              <a:t>sequence</a:t>
            </a:r>
            <a:r>
              <a:rPr lang="en-US" sz="2400" dirty="0"/>
              <a:t> of examples/states and a </a:t>
            </a:r>
            <a:r>
              <a:rPr lang="en-US" sz="2400" i="1" dirty="0">
                <a:solidFill>
                  <a:srgbClr val="FF6600"/>
                </a:solidFill>
              </a:rPr>
              <a:t>reward</a:t>
            </a:r>
            <a:r>
              <a:rPr lang="en-US" sz="2400" dirty="0"/>
              <a:t> after completing that sequence, learn to predict the action to take in for an individual example/state</a:t>
            </a:r>
          </a:p>
        </p:txBody>
      </p:sp>
    </p:spTree>
    <p:extLst>
      <p:ext uri="{BB962C8B-B14F-4D97-AF65-F5344CB8AC3E}">
        <p14:creationId xmlns:p14="http://schemas.microsoft.com/office/powerpoint/2010/main" val="640984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a:t>…</a:t>
            </a:r>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a:solidFill>
                  <a:srgbClr val="008000"/>
                </a:solidFill>
              </a:rPr>
              <a:t>WIN!</a:t>
            </a: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a:t>…</a:t>
            </a:r>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a:solidFill>
                  <a:srgbClr val="FF0000"/>
                </a:solidFill>
              </a:rPr>
              <a:t>LOSE!</a:t>
            </a: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a:t>Backgammon</a:t>
            </a:r>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a:t>Given sequences of moves and whether or not the player won at the end, learn to make good moves</a:t>
            </a:r>
          </a:p>
        </p:txBody>
      </p:sp>
    </p:spTree>
    <p:extLst>
      <p:ext uri="{BB962C8B-B14F-4D97-AF65-F5344CB8AC3E}">
        <p14:creationId xmlns:p14="http://schemas.microsoft.com/office/powerpoint/2010/main" val="80870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sp>
        <p:nvSpPr>
          <p:cNvPr id="6" name="Rectangle 5">
            <a:extLst>
              <a:ext uri="{FF2B5EF4-FFF2-40B4-BE49-F238E27FC236}">
                <a16:creationId xmlns:a16="http://schemas.microsoft.com/office/drawing/2014/main" id="{E047501F-3F31-0D42-A402-2A828EDB12CB}"/>
              </a:ext>
            </a:extLst>
          </p:cNvPr>
          <p:cNvSpPr/>
          <p:nvPr/>
        </p:nvSpPr>
        <p:spPr>
          <a:xfrm>
            <a:off x="1058778" y="3731477"/>
            <a:ext cx="6472989" cy="461665"/>
          </a:xfrm>
          <a:prstGeom prst="rect">
            <a:avLst/>
          </a:prstGeom>
        </p:spPr>
        <p:txBody>
          <a:bodyPr wrap="square">
            <a:spAutoFit/>
          </a:bodyPr>
          <a:lstStyle/>
          <a:p>
            <a:r>
              <a:rPr lang="en-US" sz="2400" dirty="0">
                <a:hlinkClick r:id="rId2"/>
              </a:rPr>
              <a:t>https://www.youtube.com/watch?v=tXlM99xPQC8</a:t>
            </a:r>
            <a:endParaRPr lang="en-US" sz="2400" dirty="0"/>
          </a:p>
        </p:txBody>
      </p:sp>
    </p:spTree>
    <p:extLst>
      <p:ext uri="{BB962C8B-B14F-4D97-AF65-F5344CB8AC3E}">
        <p14:creationId xmlns:p14="http://schemas.microsoft.com/office/powerpoint/2010/main" val="148808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learning variations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What data is available:</a:t>
            </a:r>
          </a:p>
          <a:p>
            <a:pPr lvl="2"/>
            <a:r>
              <a:rPr lang="en-US" dirty="0"/>
              <a:t>Supervised, unsupervised, reinforcement learning</a:t>
            </a:r>
          </a:p>
          <a:p>
            <a:pPr lvl="2"/>
            <a:r>
              <a:rPr lang="en-US" dirty="0"/>
              <a:t>semi-supervised, active learning, …</a:t>
            </a:r>
          </a:p>
          <a:p>
            <a:pPr lvl="2"/>
            <a:endParaRPr lang="en-US" dirty="0"/>
          </a:p>
          <a:p>
            <a:pPr marL="0" indent="0">
              <a:buNone/>
            </a:pPr>
            <a:r>
              <a:rPr lang="en-US" dirty="0"/>
              <a:t>How are we getting the data:</a:t>
            </a:r>
          </a:p>
          <a:p>
            <a:pPr lvl="2"/>
            <a:r>
              <a:rPr lang="en-US" dirty="0"/>
              <a:t>online vs. offline learning</a:t>
            </a:r>
          </a:p>
          <a:p>
            <a:pPr marL="45720" indent="0">
              <a:buNone/>
            </a:pPr>
            <a:endParaRPr lang="en-US" dirty="0"/>
          </a:p>
          <a:p>
            <a:pPr marL="45720" indent="0">
              <a:buNone/>
            </a:pPr>
            <a:r>
              <a:rPr lang="en-US" dirty="0"/>
              <a:t>Type of model:</a:t>
            </a:r>
          </a:p>
          <a:p>
            <a:pPr lvl="2"/>
            <a:r>
              <a:rPr lang="en-US" dirty="0"/>
              <a:t>generative vs. discriminative</a:t>
            </a:r>
          </a:p>
          <a:p>
            <a:pPr lvl="2"/>
            <a:r>
              <a:rPr lang="en-US" dirty="0"/>
              <a:t>parametric vs. non-parametric</a:t>
            </a:r>
          </a:p>
        </p:txBody>
      </p:sp>
    </p:spTree>
    <p:extLst>
      <p:ext uri="{BB962C8B-B14F-4D97-AF65-F5344CB8AC3E}">
        <p14:creationId xmlns:p14="http://schemas.microsoft.com/office/powerpoint/2010/main" val="119953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708602" y="2106008"/>
            <a:ext cx="8057446" cy="830997"/>
          </a:xfrm>
          <a:prstGeom prst="rect">
            <a:avLst/>
          </a:prstGeom>
        </p:spPr>
        <p:txBody>
          <a:bodyPr wrap="square">
            <a:spAutoFit/>
          </a:bodyPr>
          <a:lstStyle/>
          <a:p>
            <a:r>
              <a:rPr lang="en-US" sz="2400" dirty="0"/>
              <a:t>Machine learning, a branch of artificial intelligence, concerns the construction and study of systems that can learn from data.</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3372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classification</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670226" cy="369332"/>
          </a:xfrm>
          <a:prstGeom prst="rect">
            <a:avLst/>
          </a:prstGeom>
          <a:noFill/>
        </p:spPr>
        <p:txBody>
          <a:bodyPr wrap="none" rtlCol="0">
            <a:spAutoFit/>
          </a:bodyPr>
          <a:lstStyle/>
          <a:p>
            <a:r>
              <a:rPr lang="en-US" dirty="0"/>
              <a:t>spam</a:t>
            </a:r>
            <a:endParaRPr lang="en-US" baseline="-25000" dirty="0"/>
          </a:p>
        </p:txBody>
      </p:sp>
      <p:sp>
        <p:nvSpPr>
          <p:cNvPr id="14" name="TextBox 13"/>
          <p:cNvSpPr txBox="1"/>
          <p:nvPr/>
        </p:nvSpPr>
        <p:spPr>
          <a:xfrm>
            <a:off x="2330151" y="3988225"/>
            <a:ext cx="1012980" cy="369332"/>
          </a:xfrm>
          <a:prstGeom prst="rect">
            <a:avLst/>
          </a:prstGeom>
          <a:noFill/>
        </p:spPr>
        <p:txBody>
          <a:bodyPr wrap="none" rtlCol="0">
            <a:spAutoFit/>
          </a:bodyPr>
          <a:lstStyle/>
          <a:p>
            <a:r>
              <a:rPr lang="en-US" dirty="0"/>
              <a:t>not spam</a:t>
            </a:r>
            <a:endParaRPr lang="en-US" baseline="-25000" dirty="0"/>
          </a:p>
        </p:txBody>
      </p:sp>
      <p:sp>
        <p:nvSpPr>
          <p:cNvPr id="16" name="TextBox 15"/>
          <p:cNvSpPr txBox="1"/>
          <p:nvPr/>
        </p:nvSpPr>
        <p:spPr>
          <a:xfrm>
            <a:off x="2370686" y="5579299"/>
            <a:ext cx="1012980" cy="369332"/>
          </a:xfrm>
          <a:prstGeom prst="rect">
            <a:avLst/>
          </a:prstGeom>
          <a:noFill/>
        </p:spPr>
        <p:txBody>
          <a:bodyPr wrap="none" rtlCol="0">
            <a:spAutoFit/>
          </a:bodyPr>
          <a:lstStyle/>
          <a:p>
            <a:r>
              <a:rPr lang="en-US" dirty="0"/>
              <a:t>not spam</a:t>
            </a:r>
            <a:endParaRPr lang="en-US" baseline="-25000" dirty="0"/>
          </a:p>
        </p:txBody>
      </p:sp>
      <p:sp>
        <p:nvSpPr>
          <p:cNvPr id="18" name="TextBox 17"/>
          <p:cNvSpPr txBox="1"/>
          <p:nvPr/>
        </p:nvSpPr>
        <p:spPr>
          <a:xfrm>
            <a:off x="3824112" y="2893181"/>
            <a:ext cx="4941936" cy="2246769"/>
          </a:xfrm>
          <a:prstGeom prst="rect">
            <a:avLst/>
          </a:prstGeom>
          <a:noFill/>
        </p:spPr>
        <p:txBody>
          <a:bodyPr wrap="square" rtlCol="0">
            <a:spAutoFit/>
          </a:bodyPr>
          <a:lstStyle/>
          <a:p>
            <a:r>
              <a:rPr lang="en-US" sz="2800" dirty="0">
                <a:solidFill>
                  <a:srgbClr val="0000FF"/>
                </a:solidFill>
              </a:rPr>
              <a:t>For this class, I’m mostly going to focus on classification</a:t>
            </a:r>
          </a:p>
          <a:p>
            <a:endParaRPr lang="en-US" sz="2800" dirty="0">
              <a:solidFill>
                <a:srgbClr val="0000FF"/>
              </a:solidFill>
            </a:endParaRPr>
          </a:p>
          <a:p>
            <a:r>
              <a:rPr lang="en-US" sz="2800" dirty="0">
                <a:solidFill>
                  <a:srgbClr val="0000FF"/>
                </a:solidFill>
              </a:rPr>
              <a:t>I’ll use text classification as a running example</a:t>
            </a:r>
          </a:p>
        </p:txBody>
      </p:sp>
      <p:grpSp>
        <p:nvGrpSpPr>
          <p:cNvPr id="17" name="Group 12"/>
          <p:cNvGrpSpPr/>
          <p:nvPr/>
        </p:nvGrpSpPr>
        <p:grpSpPr>
          <a:xfrm>
            <a:off x="612648" y="2370667"/>
            <a:ext cx="960348" cy="1100666"/>
            <a:chOff x="612648" y="2370667"/>
            <a:chExt cx="960348" cy="1100666"/>
          </a:xfrm>
        </p:grpSpPr>
        <p:sp>
          <p:nvSpPr>
            <p:cNvPr id="19" name="Rectangle 18"/>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6" name="Group 13"/>
          <p:cNvGrpSpPr/>
          <p:nvPr/>
        </p:nvGrpSpPr>
        <p:grpSpPr>
          <a:xfrm>
            <a:off x="612648" y="3822932"/>
            <a:ext cx="960348" cy="1100666"/>
            <a:chOff x="612648" y="2370667"/>
            <a:chExt cx="960348" cy="1100666"/>
          </a:xfrm>
        </p:grpSpPr>
        <p:sp>
          <p:nvSpPr>
            <p:cNvPr id="27" name="Rectangle 26"/>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4" name="Group 21"/>
          <p:cNvGrpSpPr/>
          <p:nvPr/>
        </p:nvGrpSpPr>
        <p:grpSpPr>
          <a:xfrm>
            <a:off x="616880" y="5280781"/>
            <a:ext cx="960348" cy="1100666"/>
            <a:chOff x="612648" y="2370667"/>
            <a:chExt cx="960348" cy="1100666"/>
          </a:xfrm>
        </p:grpSpPr>
        <p:sp>
          <p:nvSpPr>
            <p:cNvPr id="35" name="Rectangle 3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6683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examples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a:solidFill>
                  <a:srgbClr val="FF0000"/>
                </a:solidFill>
              </a:rPr>
              <a:t>What is an example?</a:t>
            </a:r>
          </a:p>
          <a:p>
            <a:r>
              <a:rPr lang="en-US" sz="2800" dirty="0">
                <a:solidFill>
                  <a:srgbClr val="FF0000"/>
                </a:solidFill>
              </a:rPr>
              <a:t>How is it represented?</a:t>
            </a:r>
          </a:p>
        </p:txBody>
      </p:sp>
    </p:spTree>
    <p:extLst>
      <p:ext uri="{BB962C8B-B14F-4D97-AF65-F5344CB8AC3E}">
        <p14:creationId xmlns:p14="http://schemas.microsoft.com/office/powerpoint/2010/main" val="3694272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Tree>
    <p:extLst>
      <p:ext uri="{BB962C8B-B14F-4D97-AF65-F5344CB8AC3E}">
        <p14:creationId xmlns:p14="http://schemas.microsoft.com/office/powerpoint/2010/main" val="2106933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a:solidFill>
                  <a:srgbClr val="FF6600"/>
                </a:solidFill>
              </a:rPr>
              <a:t>green, curved, no leaf, 5oz, …</a:t>
            </a:r>
          </a:p>
        </p:txBody>
      </p:sp>
    </p:spTree>
    <p:extLst>
      <p:ext uri="{BB962C8B-B14F-4D97-AF65-F5344CB8AC3E}">
        <p14:creationId xmlns:p14="http://schemas.microsoft.com/office/powerpoint/2010/main" val="1656041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raw data</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1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400110"/>
          </a:xfrm>
          <a:prstGeom prst="rect">
            <a:avLst/>
          </a:prstGeom>
          <a:noFill/>
        </p:spPr>
        <p:txBody>
          <a:bodyPr wrap="square" rtlCol="0">
            <a:spAutoFit/>
          </a:bodyPr>
          <a:lstStyle/>
          <a:p>
            <a:r>
              <a:rPr lang="en-US" sz="2000" dirty="0">
                <a:solidFill>
                  <a:srgbClr val="FF0000"/>
                </a:solidFill>
              </a:rPr>
              <a:t>Features?</a:t>
            </a:r>
          </a:p>
        </p:txBody>
      </p:sp>
    </p:spTree>
    <p:extLst>
      <p:ext uri="{BB962C8B-B14F-4D97-AF65-F5344CB8AC3E}">
        <p14:creationId xmlns:p14="http://schemas.microsoft.com/office/powerpoint/2010/main" val="2172493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400110"/>
          </a:xfrm>
          <a:prstGeom prst="rect">
            <a:avLst/>
          </a:prstGeom>
          <a:noFill/>
        </p:spPr>
        <p:txBody>
          <a:bodyPr wrap="square" rtlCol="0">
            <a:spAutoFit/>
          </a:bodyPr>
          <a:lstStyle/>
          <a:p>
            <a:r>
              <a:rPr lang="en-US" sz="2000" dirty="0">
                <a:solidFill>
                  <a:srgbClr val="0000FF"/>
                </a:solidFill>
              </a:rPr>
              <a:t>Occurrence of words (unigrams)</a:t>
            </a:r>
          </a:p>
        </p:txBody>
      </p:sp>
    </p:spTree>
    <p:extLst>
      <p:ext uri="{BB962C8B-B14F-4D97-AF65-F5344CB8AC3E}">
        <p14:creationId xmlns:p14="http://schemas.microsoft.com/office/powerpoint/2010/main" val="2651161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a:t>
            </a:r>
            <a:r>
              <a:rPr lang="en-US" sz="2000" dirty="0">
                <a:solidFill>
                  <a:srgbClr val="FF0000"/>
                </a:solidFill>
                <a:latin typeface="Verdana" pitchFamily="34" charset="0"/>
              </a:rPr>
              <a:t>4</a:t>
            </a:r>
            <a:r>
              <a:rPr lang="en-US" sz="2000" dirty="0">
                <a:latin typeface="Verdana" pitchFamily="34" charset="0"/>
              </a:rPr>
              <a:t>,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707886"/>
          </a:xfrm>
          <a:prstGeom prst="rect">
            <a:avLst/>
          </a:prstGeom>
          <a:noFill/>
        </p:spPr>
        <p:txBody>
          <a:bodyPr wrap="square" rtlCol="0">
            <a:spAutoFit/>
          </a:bodyPr>
          <a:lstStyle/>
          <a:p>
            <a:r>
              <a:rPr lang="en-US" sz="2000" dirty="0">
                <a:solidFill>
                  <a:srgbClr val="0000FF"/>
                </a:solidFill>
              </a:rPr>
              <a:t>Frequency of word occurrence (unigram frequency)</a:t>
            </a:r>
          </a:p>
        </p:txBody>
      </p:sp>
    </p:spTree>
    <p:extLst>
      <p:ext uri="{BB962C8B-B14F-4D97-AF65-F5344CB8AC3E}">
        <p14:creationId xmlns:p14="http://schemas.microsoft.com/office/powerpoint/2010/main" val="3871063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clinton</a:t>
            </a:r>
            <a:r>
              <a:rPr lang="en-US" sz="2000" dirty="0"/>
              <a:t> said</a:t>
            </a:r>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said banana</a:t>
            </a:r>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a:t>california</a:t>
            </a:r>
            <a:r>
              <a:rPr lang="en-US" sz="2000" dirty="0"/>
              <a:t> schools</a:t>
            </a:r>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across the</a:t>
            </a:r>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tv</a:t>
            </a:r>
            <a:r>
              <a:rPr lang="en-US" sz="2000" dirty="0"/>
              <a:t> banana</a:t>
            </a:r>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wrong way</a:t>
            </a:r>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capital city</a:t>
            </a:r>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a:t>banana repeatedly</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43400" y="6172200"/>
            <a:ext cx="4614139" cy="400110"/>
          </a:xfrm>
          <a:prstGeom prst="rect">
            <a:avLst/>
          </a:prstGeom>
          <a:noFill/>
        </p:spPr>
        <p:txBody>
          <a:bodyPr wrap="square" rtlCol="0">
            <a:spAutoFit/>
          </a:bodyPr>
          <a:lstStyle/>
          <a:p>
            <a:r>
              <a:rPr lang="en-US" sz="2000" dirty="0">
                <a:solidFill>
                  <a:srgbClr val="0000FF"/>
                </a:solidFill>
              </a:rPr>
              <a:t>Occurrence of bigrams</a:t>
            </a:r>
          </a:p>
        </p:txBody>
      </p:sp>
    </p:spTree>
    <p:extLst>
      <p:ext uri="{BB962C8B-B14F-4D97-AF65-F5344CB8AC3E}">
        <p14:creationId xmlns:p14="http://schemas.microsoft.com/office/powerpoint/2010/main" val="380303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clinton</a:t>
            </a:r>
            <a:r>
              <a:rPr lang="en-US" sz="2000" dirty="0"/>
              <a:t> said</a:t>
            </a:r>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said banana</a:t>
            </a:r>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a:t>california</a:t>
            </a:r>
            <a:r>
              <a:rPr lang="en-US" sz="2000" dirty="0"/>
              <a:t> schools</a:t>
            </a:r>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across the</a:t>
            </a:r>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tv</a:t>
            </a:r>
            <a:r>
              <a:rPr lang="en-US" sz="2000" dirty="0"/>
              <a:t> banana</a:t>
            </a:r>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wrong way</a:t>
            </a:r>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capital city</a:t>
            </a:r>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a:t>banana repeatedly</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3340737" y="6172200"/>
            <a:ext cx="4614139" cy="523220"/>
          </a:xfrm>
          <a:prstGeom prst="rect">
            <a:avLst/>
          </a:prstGeom>
          <a:noFill/>
        </p:spPr>
        <p:txBody>
          <a:bodyPr wrap="square" rtlCol="0">
            <a:spAutoFit/>
          </a:bodyPr>
          <a:lstStyle/>
          <a:p>
            <a:r>
              <a:rPr lang="en-US" sz="2800" dirty="0">
                <a:solidFill>
                  <a:srgbClr val="FF0000"/>
                </a:solidFill>
              </a:rPr>
              <a:t>Other features?</a:t>
            </a:r>
          </a:p>
        </p:txBody>
      </p:sp>
    </p:spTree>
    <p:extLst>
      <p:ext uri="{BB962C8B-B14F-4D97-AF65-F5344CB8AC3E}">
        <p14:creationId xmlns:p14="http://schemas.microsoft.com/office/powerpoint/2010/main" val="236875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of other features</a:t>
            </a:r>
          </a:p>
        </p:txBody>
      </p:sp>
      <p:sp>
        <p:nvSpPr>
          <p:cNvPr id="3" name="Content Placeholder 2"/>
          <p:cNvSpPr>
            <a:spLocks noGrp="1"/>
          </p:cNvSpPr>
          <p:nvPr>
            <p:ph sz="quarter" idx="1"/>
          </p:nvPr>
        </p:nvSpPr>
        <p:spPr>
          <a:xfrm>
            <a:off x="612648" y="1600199"/>
            <a:ext cx="8153400" cy="5103945"/>
          </a:xfrm>
        </p:spPr>
        <p:txBody>
          <a:bodyPr>
            <a:normAutofit fontScale="77500" lnSpcReduction="20000"/>
          </a:bodyPr>
          <a:lstStyle/>
          <a:p>
            <a:pPr marL="0" indent="0">
              <a:buNone/>
            </a:pPr>
            <a:r>
              <a:rPr lang="en-US" dirty="0"/>
              <a:t>POS: occurrence, counts, sequence</a:t>
            </a:r>
          </a:p>
          <a:p>
            <a:pPr marL="0" indent="0">
              <a:buNone/>
            </a:pPr>
            <a:endParaRPr lang="en-US" dirty="0"/>
          </a:p>
          <a:p>
            <a:pPr marL="0" indent="0">
              <a:buNone/>
            </a:pPr>
            <a:r>
              <a:rPr lang="en-US" dirty="0"/>
              <a:t>Constituents</a:t>
            </a:r>
          </a:p>
          <a:p>
            <a:pPr marL="0" indent="0">
              <a:buNone/>
            </a:pPr>
            <a:endParaRPr lang="en-US" dirty="0"/>
          </a:p>
          <a:p>
            <a:pPr marL="0" indent="0">
              <a:buNone/>
            </a:pPr>
            <a:r>
              <a:rPr lang="en-US" dirty="0"/>
              <a:t>Whether ‘V1agra’ occurred 15 times</a:t>
            </a:r>
          </a:p>
          <a:p>
            <a:pPr marL="0" indent="0">
              <a:buNone/>
            </a:pPr>
            <a:endParaRPr lang="en-US" dirty="0"/>
          </a:p>
          <a:p>
            <a:pPr marL="0" indent="0">
              <a:buNone/>
            </a:pPr>
            <a:r>
              <a:rPr lang="en-US" dirty="0"/>
              <a:t>Whether ‘banana’ occurred more times than ‘apple’</a:t>
            </a:r>
          </a:p>
          <a:p>
            <a:pPr marL="0" indent="0">
              <a:buNone/>
            </a:pPr>
            <a:endParaRPr lang="en-US" dirty="0"/>
          </a:p>
          <a:p>
            <a:pPr marL="0" indent="0">
              <a:buNone/>
            </a:pPr>
            <a:r>
              <a:rPr lang="en-US" dirty="0"/>
              <a:t>If the document has a number in it</a:t>
            </a:r>
          </a:p>
          <a:p>
            <a:pPr marL="0" indent="0">
              <a:buNone/>
            </a:pPr>
            <a:endParaRPr lang="en-US" dirty="0"/>
          </a:p>
          <a:p>
            <a:pPr marL="0" indent="0">
              <a:buNone/>
            </a:pPr>
            <a:r>
              <a:rPr lang="en-US" dirty="0"/>
              <a:t>…</a:t>
            </a:r>
          </a:p>
          <a:p>
            <a:pPr marL="0" indent="0">
              <a:buNone/>
            </a:pPr>
            <a:endParaRPr lang="en-US" dirty="0">
              <a:solidFill>
                <a:srgbClr val="0000FF"/>
              </a:solidFill>
            </a:endParaRPr>
          </a:p>
          <a:p>
            <a:pPr marL="0" indent="0">
              <a:buNone/>
            </a:pPr>
            <a:r>
              <a:rPr lang="en-US" sz="3600" dirty="0">
                <a:solidFill>
                  <a:srgbClr val="0000FF"/>
                </a:solidFill>
              </a:rPr>
              <a:t>Features are very important, but we’re going to focus on the model</a:t>
            </a:r>
          </a:p>
        </p:txBody>
      </p:sp>
    </p:spTree>
    <p:extLst>
      <p:ext uri="{BB962C8B-B14F-4D97-AF65-F5344CB8AC3E}">
        <p14:creationId xmlns:p14="http://schemas.microsoft.com/office/powerpoint/2010/main" val="231982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a:t>Machine </a:t>
            </a:r>
            <a:r>
              <a:rPr lang="tr-TR" dirty="0" err="1"/>
              <a:t>learning</a:t>
            </a:r>
            <a:r>
              <a:rPr lang="tr-TR" dirty="0"/>
              <a:t> is </a:t>
            </a:r>
            <a:r>
              <a:rPr lang="tr-TR" dirty="0" err="1"/>
              <a:t>programming</a:t>
            </a:r>
            <a:r>
              <a:rPr lang="tr-TR" dirty="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a:t>.</a:t>
            </a:r>
          </a:p>
          <a:p>
            <a:pPr marL="0" indent="0">
              <a:buNone/>
            </a:pPr>
            <a:r>
              <a:rPr lang="tr-TR" dirty="0">
                <a:solidFill>
                  <a:schemeClr val="tx2"/>
                </a:solidFill>
              </a:rPr>
              <a:t>					-- Ethem </a:t>
            </a:r>
            <a:r>
              <a:rPr lang="tr-TR" dirty="0" err="1">
                <a:solidFill>
                  <a:schemeClr val="tx2"/>
                </a:solidFill>
              </a:rPr>
              <a:t>Alpaydin</a:t>
            </a:r>
            <a:endParaRPr lang="tr-TR" dirty="0">
              <a:solidFill>
                <a:schemeClr val="tx2"/>
              </a:solidFill>
            </a:endParaRPr>
          </a:p>
          <a:p>
            <a:pPr marL="0" indent="0">
              <a:buNone/>
            </a:pPr>
            <a:endParaRPr lang="tr-TR" dirty="0">
              <a:solidFill>
                <a:schemeClr val="tx2"/>
              </a:solidFill>
            </a:endParaRPr>
          </a:p>
          <a:p>
            <a:pPr marL="0" indent="0">
              <a:buNone/>
            </a:pPr>
            <a:r>
              <a:rPr lang="en-US" dirty="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P. Murphy</a:t>
            </a:r>
          </a:p>
          <a:p>
            <a:pPr marL="0" indent="0">
              <a:buNone/>
            </a:pPr>
            <a:endParaRPr lang="tr-TR" dirty="0">
              <a:solidFill>
                <a:schemeClr val="tx2"/>
              </a:solidFill>
            </a:endParaRPr>
          </a:p>
          <a:p>
            <a:pPr marL="0" indent="0">
              <a:buNone/>
            </a:pPr>
            <a:r>
              <a:rPr lang="en-US" dirty="0"/>
              <a:t>The field of pattern recognition is concerned with the automatic discovery of regularities in data through the use of computer algorithms and with the use of these regularities to take actions.</a:t>
            </a:r>
          </a:p>
          <a:p>
            <a:pPr marL="0" indent="0">
              <a:buNone/>
            </a:pPr>
            <a:r>
              <a:rPr lang="tr-TR" dirty="0">
                <a:solidFill>
                  <a:schemeClr val="tx2"/>
                </a:solidFill>
              </a:rPr>
              <a:t>					-- </a:t>
            </a:r>
            <a:r>
              <a:rPr lang="tr-TR" dirty="0" err="1">
                <a:solidFill>
                  <a:schemeClr val="tx2"/>
                </a:solidFill>
              </a:rPr>
              <a:t>Christopher</a:t>
            </a:r>
            <a:r>
              <a:rPr lang="tr-TR" dirty="0">
                <a:solidFill>
                  <a:schemeClr val="tx2"/>
                </a:solidFill>
              </a:rPr>
              <a:t> M. </a:t>
            </a:r>
            <a:r>
              <a:rPr lang="tr-TR" dirty="0" err="1">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79263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a:solidFill>
                  <a:srgbClr val="008000"/>
                </a:solidFill>
              </a:rPr>
              <a:t>examples</a:t>
            </a: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a:t>learn</a:t>
            </a:r>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a:t>During learning/training/induction, learn a model of what distinguishes apples and bananas </a:t>
            </a:r>
            <a:r>
              <a:rPr lang="en-US" sz="2400" i="1" dirty="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4281659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a:solidFill>
                  <a:srgbClr val="FF0000"/>
                </a:solidFill>
              </a:rPr>
              <a:t>Apple or banana?</a:t>
            </a:r>
          </a:p>
        </p:txBody>
      </p:sp>
    </p:spTree>
    <p:extLst>
      <p:ext uri="{BB962C8B-B14F-4D97-AF65-F5344CB8AC3E}">
        <p14:creationId xmlns:p14="http://schemas.microsoft.com/office/powerpoint/2010/main" val="757240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a:solidFill>
                  <a:srgbClr val="008000"/>
                </a:solidFill>
              </a:rPr>
              <a:t>Apple</a:t>
            </a: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a:solidFill>
                  <a:srgbClr val="FF0000"/>
                </a:solidFill>
              </a:rPr>
              <a:t>Why?</a:t>
            </a:r>
          </a:p>
        </p:txBody>
      </p:sp>
    </p:spTree>
    <p:extLst>
      <p:ext uri="{BB962C8B-B14F-4D97-AF65-F5344CB8AC3E}">
        <p14:creationId xmlns:p14="http://schemas.microsoft.com/office/powerpoint/2010/main" val="287620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a:t>Test set</a:t>
            </a:r>
          </a:p>
        </p:txBody>
      </p:sp>
    </p:spTree>
    <p:extLst>
      <p:ext uri="{BB962C8B-B14F-4D97-AF65-F5344CB8AC3E}">
        <p14:creationId xmlns:p14="http://schemas.microsoft.com/office/powerpoint/2010/main" val="511575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a:solidFill>
                  <a:srgbClr val="008000"/>
                </a:solidFill>
              </a:rPr>
              <a:t>Learning is about </a:t>
            </a:r>
            <a:r>
              <a:rPr lang="en-US" sz="2800" b="1" i="1" dirty="0">
                <a:solidFill>
                  <a:srgbClr val="008000"/>
                </a:solidFill>
              </a:rPr>
              <a:t>generalizing</a:t>
            </a:r>
            <a:r>
              <a:rPr lang="en-US" sz="2800" dirty="0">
                <a:solidFill>
                  <a:srgbClr val="008000"/>
                </a:solidFill>
              </a:rPr>
              <a:t> from the training data</a:t>
            </a: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a:t>Test set</a:t>
            </a:r>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a:solidFill>
                  <a:srgbClr val="FF0000"/>
                </a:solidFill>
              </a:rPr>
              <a:t>What does this assume about the training and test set?</a:t>
            </a:r>
          </a:p>
        </p:txBody>
      </p:sp>
    </p:spTree>
    <p:extLst>
      <p:ext uri="{BB962C8B-B14F-4D97-AF65-F5344CB8AC3E}">
        <p14:creationId xmlns:p14="http://schemas.microsoft.com/office/powerpoint/2010/main" val="26791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72811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491034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2480359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technically…</a:t>
            </a:r>
          </a:p>
        </p:txBody>
      </p:sp>
      <p:sp>
        <p:nvSpPr>
          <p:cNvPr id="3" name="Content Placeholder 2"/>
          <p:cNvSpPr>
            <a:spLocks noGrp="1"/>
          </p:cNvSpPr>
          <p:nvPr>
            <p:ph sz="quarter" idx="1"/>
          </p:nvPr>
        </p:nvSpPr>
        <p:spPr>
          <a:xfrm>
            <a:off x="612648" y="1600200"/>
            <a:ext cx="8153400" cy="3640933"/>
          </a:xfrm>
        </p:spPr>
        <p:txBody>
          <a:bodyPr>
            <a:normAutofit fontScale="92500"/>
          </a:bodyPr>
          <a:lstStyle/>
          <a:p>
            <a:pPr marL="0" indent="0">
              <a:buNone/>
            </a:pPr>
            <a:r>
              <a:rPr lang="en-US" dirty="0"/>
              <a:t>We are going to use the </a:t>
            </a:r>
            <a:r>
              <a:rPr lang="en-US" i="1" dirty="0"/>
              <a:t>probabilistic model</a:t>
            </a:r>
            <a:r>
              <a:rPr lang="en-US" dirty="0"/>
              <a:t> of learning</a:t>
            </a:r>
          </a:p>
          <a:p>
            <a:pPr marL="0" indent="0">
              <a:buNone/>
            </a:pPr>
            <a:endParaRPr lang="en-US" dirty="0"/>
          </a:p>
          <a:p>
            <a:pPr marL="0" indent="0">
              <a:buNone/>
            </a:pPr>
            <a:r>
              <a:rPr lang="en-US" dirty="0"/>
              <a:t>There is some probability distribution over example/label pairs called the </a:t>
            </a:r>
            <a:r>
              <a:rPr lang="en-US" i="1" dirty="0"/>
              <a:t>data generating distribution</a:t>
            </a:r>
            <a:endParaRPr lang="en-US" dirty="0"/>
          </a:p>
          <a:p>
            <a:pPr marL="0" indent="0">
              <a:buNone/>
            </a:pPr>
            <a:endParaRPr lang="en-US" dirty="0"/>
          </a:p>
          <a:p>
            <a:pPr marL="0" indent="0">
              <a:buNone/>
            </a:pPr>
            <a:r>
              <a:rPr lang="en-US" b="1" dirty="0">
                <a:solidFill>
                  <a:srgbClr val="FF6600"/>
                </a:solidFill>
              </a:rPr>
              <a:t>Both</a:t>
            </a:r>
            <a:r>
              <a:rPr lang="en-US" dirty="0">
                <a:solidFill>
                  <a:srgbClr val="FF6600"/>
                </a:solidFill>
              </a:rPr>
              <a:t> the training data </a:t>
            </a:r>
            <a:r>
              <a:rPr lang="en-US" b="1" dirty="0">
                <a:solidFill>
                  <a:srgbClr val="FF6600"/>
                </a:solidFill>
              </a:rPr>
              <a:t>and</a:t>
            </a:r>
            <a:r>
              <a:rPr lang="en-US" dirty="0">
                <a:solidFill>
                  <a:srgbClr val="FF6600"/>
                </a:solidFill>
              </a:rPr>
              <a:t> the test set are generated based on this distribution</a:t>
            </a:r>
            <a:r>
              <a:rPr lang="en-US" dirty="0"/>
              <a:t> </a:t>
            </a:r>
            <a:endParaRPr lang="en-US" b="1" dirty="0"/>
          </a:p>
        </p:txBody>
      </p:sp>
    </p:spTree>
    <p:extLst>
      <p:ext uri="{BB962C8B-B14F-4D97-AF65-F5344CB8AC3E}">
        <p14:creationId xmlns:p14="http://schemas.microsoft.com/office/powerpoint/2010/main" val="334618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44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3098390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869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3007418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8E05-B4C9-6349-AD21-9201422AD5A0}"/>
              </a:ext>
            </a:extLst>
          </p:cNvPr>
          <p:cNvSpPr>
            <a:spLocks noGrp="1"/>
          </p:cNvSpPr>
          <p:nvPr>
            <p:ph type="title"/>
          </p:nvPr>
        </p:nvSpPr>
        <p:spPr/>
        <p:txBody>
          <a:bodyPr/>
          <a:lstStyle/>
          <a:p>
            <a:r>
              <a:rPr lang="en-US" dirty="0"/>
              <a:t>5 weeks left</a:t>
            </a:r>
          </a:p>
        </p:txBody>
      </p:sp>
      <p:sp>
        <p:nvSpPr>
          <p:cNvPr id="3" name="Content Placeholder 2">
            <a:extLst>
              <a:ext uri="{FF2B5EF4-FFF2-40B4-BE49-F238E27FC236}">
                <a16:creationId xmlns:a16="http://schemas.microsoft.com/office/drawing/2014/main" id="{1CC047D4-4E47-284E-B443-10FF634B31C8}"/>
              </a:ext>
            </a:extLst>
          </p:cNvPr>
          <p:cNvSpPr>
            <a:spLocks noGrp="1"/>
          </p:cNvSpPr>
          <p:nvPr>
            <p:ph sz="quarter" idx="1"/>
          </p:nvPr>
        </p:nvSpPr>
        <p:spPr/>
        <p:txBody>
          <a:bodyPr/>
          <a:lstStyle/>
          <a:p>
            <a:pPr marL="0" indent="0">
              <a:buNone/>
            </a:pPr>
            <a:r>
              <a:rPr lang="en-US" dirty="0"/>
              <a:t>Now that you know more about NLP, anything left that you’d like to know more about?</a:t>
            </a:r>
          </a:p>
          <a:p>
            <a:pPr marL="0" indent="0">
              <a:buNone/>
            </a:pPr>
            <a:endParaRPr lang="en-US" dirty="0"/>
          </a:p>
          <a:p>
            <a:pPr marL="0" indent="0">
              <a:buNone/>
            </a:pPr>
            <a:r>
              <a:rPr lang="en-US" dirty="0"/>
              <a:t>Summer plans?</a:t>
            </a:r>
          </a:p>
          <a:p>
            <a:pPr marL="0" indent="0">
              <a:buNone/>
            </a:pPr>
            <a:endParaRPr lang="en-US" dirty="0"/>
          </a:p>
          <a:p>
            <a:pPr marL="0" indent="0">
              <a:buNone/>
            </a:pPr>
            <a:r>
              <a:rPr lang="en-US" dirty="0"/>
              <a:t>Write the name of someone in the class that has their birthday later in the year than you?</a:t>
            </a:r>
          </a:p>
        </p:txBody>
      </p:sp>
    </p:spTree>
    <p:extLst>
      <p:ext uri="{BB962C8B-B14F-4D97-AF65-F5344CB8AC3E}">
        <p14:creationId xmlns:p14="http://schemas.microsoft.com/office/powerpoint/2010/main" val="3133285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Modeling</a:t>
            </a:r>
          </a:p>
        </p:txBody>
      </p:sp>
      <p:sp>
        <p:nvSpPr>
          <p:cNvPr id="4" name="Rectangle 3"/>
          <p:cNvSpPr/>
          <p:nvPr/>
        </p:nvSpPr>
        <p:spPr>
          <a:xfrm>
            <a:off x="457200" y="2133600"/>
            <a:ext cx="1143000" cy="419100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74863" y="3961270"/>
            <a:ext cx="1522046" cy="400110"/>
          </a:xfrm>
          <a:prstGeom prst="rect">
            <a:avLst/>
          </a:prstGeom>
          <a:noFill/>
        </p:spPr>
        <p:txBody>
          <a:bodyPr wrap="none" rtlCol="0">
            <a:spAutoFit/>
          </a:bodyPr>
          <a:lstStyle/>
          <a:p>
            <a:r>
              <a:rPr lang="en-US" sz="2000" dirty="0">
                <a:solidFill>
                  <a:srgbClr val="0000FF"/>
                </a:solidFill>
              </a:rPr>
              <a:t>training data</a:t>
            </a:r>
          </a:p>
        </p:txBody>
      </p:sp>
      <p:sp>
        <p:nvSpPr>
          <p:cNvPr id="6" name="Right Arrow 5"/>
          <p:cNvSpPr/>
          <p:nvPr/>
        </p:nvSpPr>
        <p:spPr bwMode="auto">
          <a:xfrm>
            <a:off x="1862863" y="3612178"/>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7" name="Group 37"/>
          <p:cNvGrpSpPr/>
          <p:nvPr/>
        </p:nvGrpSpPr>
        <p:grpSpPr>
          <a:xfrm>
            <a:off x="2497357" y="3259400"/>
            <a:ext cx="1432277" cy="1371600"/>
            <a:chOff x="7380511" y="3505200"/>
            <a:chExt cx="1432277" cy="1371600"/>
          </a:xfrm>
        </p:grpSpPr>
        <p:sp>
          <p:nvSpPr>
            <p:cNvPr id="8" name="Rounded Rectangle 7"/>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TextBox 8"/>
            <p:cNvSpPr txBox="1"/>
            <p:nvPr/>
          </p:nvSpPr>
          <p:spPr>
            <a:xfrm>
              <a:off x="7380511" y="3827200"/>
              <a:ext cx="1432277" cy="707886"/>
            </a:xfrm>
            <a:prstGeom prst="rect">
              <a:avLst/>
            </a:prstGeom>
            <a:noFill/>
          </p:spPr>
          <p:txBody>
            <a:bodyPr wrap="square" rtlCol="0">
              <a:spAutoFit/>
            </a:bodyPr>
            <a:lstStyle/>
            <a:p>
              <a:pPr algn="ctr"/>
              <a:r>
                <a:rPr lang="en-US" sz="2000" dirty="0"/>
                <a:t>probabilistic model</a:t>
              </a:r>
            </a:p>
          </p:txBody>
        </p:sp>
      </p:grpSp>
      <p:sp>
        <p:nvSpPr>
          <p:cNvPr id="10" name="TextBox 9"/>
          <p:cNvSpPr txBox="1"/>
          <p:nvPr/>
        </p:nvSpPr>
        <p:spPr>
          <a:xfrm rot="19152411">
            <a:off x="1887399" y="3058405"/>
            <a:ext cx="647157" cy="400110"/>
          </a:xfrm>
          <a:prstGeom prst="rect">
            <a:avLst/>
          </a:prstGeom>
          <a:noFill/>
        </p:spPr>
        <p:txBody>
          <a:bodyPr wrap="none" rtlCol="0">
            <a:spAutoFit/>
          </a:bodyPr>
          <a:lstStyle/>
          <a:p>
            <a:r>
              <a:rPr lang="en-US" sz="2000" dirty="0"/>
              <a:t>train</a:t>
            </a:r>
          </a:p>
        </p:txBody>
      </p:sp>
      <p:sp>
        <p:nvSpPr>
          <p:cNvPr id="11" name="TextBox 10"/>
          <p:cNvSpPr txBox="1"/>
          <p:nvPr/>
        </p:nvSpPr>
        <p:spPr>
          <a:xfrm>
            <a:off x="4343400" y="2438400"/>
            <a:ext cx="4604131" cy="2677656"/>
          </a:xfrm>
          <a:prstGeom prst="rect">
            <a:avLst/>
          </a:prstGeom>
          <a:noFill/>
        </p:spPr>
        <p:txBody>
          <a:bodyPr wrap="square" rtlCol="0">
            <a:spAutoFit/>
          </a:bodyPr>
          <a:lstStyle/>
          <a:p>
            <a:r>
              <a:rPr lang="en-US" sz="2400" dirty="0"/>
              <a:t>Model the data with a probabilistic model</a:t>
            </a:r>
          </a:p>
          <a:p>
            <a:endParaRPr lang="en-US" sz="2400" dirty="0"/>
          </a:p>
          <a:p>
            <a:r>
              <a:rPr lang="en-US" sz="2400" dirty="0"/>
              <a:t>specifically, learn </a:t>
            </a:r>
            <a:r>
              <a:rPr lang="en-US" sz="2400" dirty="0">
                <a:solidFill>
                  <a:srgbClr val="FF6600"/>
                </a:solidFill>
              </a:rPr>
              <a:t>p(</a:t>
            </a:r>
            <a:r>
              <a:rPr lang="en-US" sz="2400" i="1" dirty="0">
                <a:solidFill>
                  <a:srgbClr val="FF6600"/>
                </a:solidFill>
              </a:rPr>
              <a:t>features, label</a:t>
            </a:r>
            <a:r>
              <a:rPr lang="en-US" sz="2400" dirty="0">
                <a:solidFill>
                  <a:srgbClr val="FF6600"/>
                </a:solidFill>
              </a:rPr>
              <a:t>)</a:t>
            </a:r>
          </a:p>
          <a:p>
            <a:endParaRPr lang="en-US" sz="2400" dirty="0"/>
          </a:p>
          <a:p>
            <a:r>
              <a:rPr lang="en-US" sz="2400" dirty="0">
                <a:solidFill>
                  <a:srgbClr val="FF6600"/>
                </a:solidFill>
              </a:rPr>
              <a:t>p(</a:t>
            </a:r>
            <a:r>
              <a:rPr lang="en-US" sz="2400" i="1" dirty="0">
                <a:solidFill>
                  <a:srgbClr val="FF6600"/>
                </a:solidFill>
              </a:rPr>
              <a:t>features, label</a:t>
            </a:r>
            <a:r>
              <a:rPr lang="en-US" sz="2400" dirty="0">
                <a:solidFill>
                  <a:srgbClr val="FF6600"/>
                </a:solidFill>
              </a:rPr>
              <a:t>)</a:t>
            </a:r>
            <a:r>
              <a:rPr lang="en-US" sz="2400" dirty="0"/>
              <a:t> tells us how likely these features and this example are</a:t>
            </a:r>
          </a:p>
        </p:txBody>
      </p:sp>
    </p:spTree>
    <p:extLst>
      <p:ext uri="{BB962C8B-B14F-4D97-AF65-F5344CB8AC3E}">
        <p14:creationId xmlns:p14="http://schemas.microsoft.com/office/powerpoint/2010/main" val="2644954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example: classifying fruit</a:t>
            </a:r>
          </a:p>
        </p:txBody>
      </p:sp>
      <p:sp>
        <p:nvSpPr>
          <p:cNvPr id="4" name="TextBox 3"/>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5" name="TextBox 4"/>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6" name="TextBox 5"/>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7" name="TextBox 6"/>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8" name="TextBox 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9" name="TextBox 8"/>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10" name="TextBox 9"/>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11" name="TextBox 10"/>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12" name="TextBox 11"/>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13" name="TextBox 1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14" name="TextBox 1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5" name="Right Arrow 14"/>
          <p:cNvSpPr/>
          <p:nvPr/>
        </p:nvSpPr>
        <p:spPr bwMode="auto">
          <a:xfrm>
            <a:off x="4991210" y="3527287"/>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16" name="Group 37"/>
          <p:cNvGrpSpPr/>
          <p:nvPr/>
        </p:nvGrpSpPr>
        <p:grpSpPr>
          <a:xfrm>
            <a:off x="5826983" y="3174508"/>
            <a:ext cx="1432277" cy="1371600"/>
            <a:chOff x="7391400" y="3505200"/>
            <a:chExt cx="1432277" cy="1371600"/>
          </a:xfrm>
        </p:grpSpPr>
        <p:sp>
          <p:nvSpPr>
            <p:cNvPr id="17" name="Rounded Rectangle 16"/>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8" name="TextBox 17"/>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19" name="TextBox 18"/>
          <p:cNvSpPr txBox="1"/>
          <p:nvPr/>
        </p:nvSpPr>
        <p:spPr>
          <a:xfrm rot="19152411">
            <a:off x="5015746" y="2973514"/>
            <a:ext cx="647157" cy="400110"/>
          </a:xfrm>
          <a:prstGeom prst="rect">
            <a:avLst/>
          </a:prstGeom>
          <a:noFill/>
        </p:spPr>
        <p:txBody>
          <a:bodyPr wrap="none" rtlCol="0">
            <a:spAutoFit/>
          </a:bodyPr>
          <a:lstStyle/>
          <a:p>
            <a:r>
              <a:rPr lang="en-US" sz="2000" dirty="0"/>
              <a:t>train</a:t>
            </a:r>
          </a:p>
        </p:txBody>
      </p:sp>
    </p:spTree>
    <p:extLst>
      <p:ext uri="{BB962C8B-B14F-4D97-AF65-F5344CB8AC3E}">
        <p14:creationId xmlns:p14="http://schemas.microsoft.com/office/powerpoint/2010/main" val="1203214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05400" y="3785379"/>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14245" y="4272872"/>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43400" y="41148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a:off x="6705600" y="41148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391400" y="4262735"/>
            <a:ext cx="931415" cy="461665"/>
          </a:xfrm>
          <a:prstGeom prst="rect">
            <a:avLst/>
          </a:prstGeom>
          <a:noFill/>
        </p:spPr>
        <p:txBody>
          <a:bodyPr wrap="none" rtlCol="0">
            <a:spAutoFit/>
          </a:bodyPr>
          <a:lstStyle/>
          <a:p>
            <a:r>
              <a:rPr lang="en-US" sz="2400" dirty="0"/>
              <a:t>0.004</a:t>
            </a:r>
          </a:p>
        </p:txBody>
      </p:sp>
    </p:spTree>
    <p:extLst>
      <p:ext uri="{BB962C8B-B14F-4D97-AF65-F5344CB8AC3E}">
        <p14:creationId xmlns:p14="http://schemas.microsoft.com/office/powerpoint/2010/main" val="2808931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 vs. classifier</a:t>
            </a:r>
          </a:p>
        </p:txBody>
      </p:sp>
      <p:grpSp>
        <p:nvGrpSpPr>
          <p:cNvPr id="4" name="Group 37"/>
          <p:cNvGrpSpPr/>
          <p:nvPr/>
        </p:nvGrpSpPr>
        <p:grpSpPr>
          <a:xfrm>
            <a:off x="5273323" y="2209800"/>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7" name="TextBox 6"/>
          <p:cNvSpPr txBox="1"/>
          <p:nvPr/>
        </p:nvSpPr>
        <p:spPr>
          <a:xfrm>
            <a:off x="482168" y="26972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8" name="Right Arrow 7"/>
          <p:cNvSpPr/>
          <p:nvPr/>
        </p:nvSpPr>
        <p:spPr bwMode="auto">
          <a:xfrm>
            <a:off x="45113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ight Arrow 8"/>
          <p:cNvSpPr/>
          <p:nvPr/>
        </p:nvSpPr>
        <p:spPr bwMode="auto">
          <a:xfrm>
            <a:off x="68735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559323" y="2687156"/>
            <a:ext cx="931415" cy="461665"/>
          </a:xfrm>
          <a:prstGeom prst="rect">
            <a:avLst/>
          </a:prstGeom>
          <a:noFill/>
        </p:spPr>
        <p:txBody>
          <a:bodyPr wrap="none" rtlCol="0">
            <a:spAutoFit/>
          </a:bodyPr>
          <a:lstStyle/>
          <a:p>
            <a:r>
              <a:rPr lang="en-US" sz="2400" dirty="0"/>
              <a:t>0.004</a:t>
            </a:r>
          </a:p>
        </p:txBody>
      </p:sp>
      <p:sp>
        <p:nvSpPr>
          <p:cNvPr id="11" name="TextBox 10"/>
          <p:cNvSpPr txBox="1"/>
          <p:nvPr/>
        </p:nvSpPr>
        <p:spPr>
          <a:xfrm>
            <a:off x="60481" y="1768831"/>
            <a:ext cx="2973616" cy="523220"/>
          </a:xfrm>
          <a:prstGeom prst="rect">
            <a:avLst/>
          </a:prstGeom>
          <a:noFill/>
        </p:spPr>
        <p:txBody>
          <a:bodyPr wrap="none" rtlCol="0">
            <a:spAutoFit/>
          </a:bodyPr>
          <a:lstStyle/>
          <a:p>
            <a:r>
              <a:rPr lang="en-US" sz="2800" dirty="0"/>
              <a:t>Probabilistic model:</a:t>
            </a:r>
          </a:p>
        </p:txBody>
      </p:sp>
      <p:sp>
        <p:nvSpPr>
          <p:cNvPr id="12" name="TextBox 11"/>
          <p:cNvSpPr txBox="1"/>
          <p:nvPr/>
        </p:nvSpPr>
        <p:spPr>
          <a:xfrm>
            <a:off x="71254" y="4290234"/>
            <a:ext cx="1572391" cy="523220"/>
          </a:xfrm>
          <a:prstGeom prst="rect">
            <a:avLst/>
          </a:prstGeom>
          <a:noFill/>
        </p:spPr>
        <p:txBody>
          <a:bodyPr wrap="none" rtlCol="0">
            <a:spAutoFit/>
          </a:bodyPr>
          <a:lstStyle/>
          <a:p>
            <a:r>
              <a:rPr lang="en-US" sz="2800" dirty="0"/>
              <a:t>Classifier:</a:t>
            </a:r>
          </a:p>
        </p:txBody>
      </p:sp>
      <p:sp>
        <p:nvSpPr>
          <p:cNvPr id="13" name="TextBox 12"/>
          <p:cNvSpPr txBox="1"/>
          <p:nvPr/>
        </p:nvSpPr>
        <p:spPr>
          <a:xfrm>
            <a:off x="612648" y="50292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grpSp>
        <p:nvGrpSpPr>
          <p:cNvPr id="20" name="Group 37"/>
          <p:cNvGrpSpPr/>
          <p:nvPr/>
        </p:nvGrpSpPr>
        <p:grpSpPr>
          <a:xfrm>
            <a:off x="5273323" y="4551844"/>
            <a:ext cx="1432277" cy="1371600"/>
            <a:chOff x="7391400" y="3505200"/>
            <a:chExt cx="1432277" cy="1371600"/>
          </a:xfrm>
        </p:grpSpPr>
        <p:sp>
          <p:nvSpPr>
            <p:cNvPr id="21" name="Rounded Rectangle 20"/>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TextBox 21"/>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23" name="Right Arrow 22"/>
          <p:cNvSpPr/>
          <p:nvPr/>
        </p:nvSpPr>
        <p:spPr bwMode="auto">
          <a:xfrm>
            <a:off x="45113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4" name="Right Arrow 23"/>
          <p:cNvSpPr/>
          <p:nvPr/>
        </p:nvSpPr>
        <p:spPr bwMode="auto">
          <a:xfrm>
            <a:off x="68735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5" name="TextBox 24"/>
          <p:cNvSpPr txBox="1"/>
          <p:nvPr/>
        </p:nvSpPr>
        <p:spPr>
          <a:xfrm>
            <a:off x="7559323" y="5029200"/>
            <a:ext cx="1133543" cy="461665"/>
          </a:xfrm>
          <a:prstGeom prst="rect">
            <a:avLst/>
          </a:prstGeom>
          <a:noFill/>
        </p:spPr>
        <p:txBody>
          <a:bodyPr wrap="none" rtlCol="0">
            <a:spAutoFit/>
          </a:bodyPr>
          <a:lstStyle/>
          <a:p>
            <a:r>
              <a:rPr lang="en-US" sz="2400" dirty="0">
                <a:solidFill>
                  <a:srgbClr val="008000"/>
                </a:solidFill>
              </a:rPr>
              <a:t>banana</a:t>
            </a:r>
          </a:p>
        </p:txBody>
      </p:sp>
      <p:cxnSp>
        <p:nvCxnSpPr>
          <p:cNvPr id="27" name="Straight Connector 26"/>
          <p:cNvCxnSpPr/>
          <p:nvPr/>
        </p:nvCxnSpPr>
        <p:spPr>
          <a:xfrm>
            <a:off x="301752" y="40386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45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 classification</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24237" y="2891135"/>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33082" y="3378628"/>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62237" y="3220556"/>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a:off x="6724437" y="3220556"/>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410237" y="3368491"/>
            <a:ext cx="931415" cy="461665"/>
          </a:xfrm>
          <a:prstGeom prst="rect">
            <a:avLst/>
          </a:prstGeom>
          <a:noFill/>
        </p:spPr>
        <p:txBody>
          <a:bodyPr wrap="none" rtlCol="0">
            <a:spAutoFit/>
          </a:bodyPr>
          <a:lstStyle/>
          <a:p>
            <a:r>
              <a:rPr lang="en-US" sz="2400" dirty="0"/>
              <a:t>0.004</a:t>
            </a:r>
          </a:p>
        </p:txBody>
      </p:sp>
      <p:sp>
        <p:nvSpPr>
          <p:cNvPr id="3" name="TextBox 2"/>
          <p:cNvSpPr txBox="1"/>
          <p:nvPr/>
        </p:nvSpPr>
        <p:spPr>
          <a:xfrm>
            <a:off x="1277035" y="5731435"/>
            <a:ext cx="7237203" cy="954107"/>
          </a:xfrm>
          <a:prstGeom prst="rect">
            <a:avLst/>
          </a:prstGeom>
          <a:noFill/>
        </p:spPr>
        <p:txBody>
          <a:bodyPr wrap="square" rtlCol="0">
            <a:spAutoFit/>
          </a:bodyPr>
          <a:lstStyle/>
          <a:p>
            <a:r>
              <a:rPr lang="en-US" sz="2800" dirty="0">
                <a:solidFill>
                  <a:srgbClr val="FF0000"/>
                </a:solidFill>
              </a:rPr>
              <a:t>How do we use a probabilistic model for classification/prediction?</a:t>
            </a:r>
          </a:p>
        </p:txBody>
      </p:sp>
      <p:cxnSp>
        <p:nvCxnSpPr>
          <p:cNvPr id="12" name="Straight Connector 11"/>
          <p:cNvCxnSpPr/>
          <p:nvPr/>
        </p:nvCxnSpPr>
        <p:spPr>
          <a:xfrm>
            <a:off x="333082" y="44958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2126" y="5083489"/>
            <a:ext cx="3820277" cy="461665"/>
          </a:xfrm>
          <a:prstGeom prst="rect">
            <a:avLst/>
          </a:prstGeom>
          <a:noFill/>
        </p:spPr>
        <p:txBody>
          <a:bodyPr wrap="none" rtlCol="0">
            <a:spAutoFit/>
          </a:bodyPr>
          <a:lstStyle/>
          <a:p>
            <a:r>
              <a:rPr lang="en-US" sz="2400" dirty="0"/>
              <a:t>Given an unlabeled example:</a:t>
            </a:r>
          </a:p>
        </p:txBody>
      </p:sp>
      <p:sp>
        <p:nvSpPr>
          <p:cNvPr id="14" name="TextBox 13"/>
          <p:cNvSpPr txBox="1"/>
          <p:nvPr/>
        </p:nvSpPr>
        <p:spPr>
          <a:xfrm>
            <a:off x="3810000" y="51054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sp>
        <p:nvSpPr>
          <p:cNvPr id="15" name="TextBox 14"/>
          <p:cNvSpPr txBox="1"/>
          <p:nvPr/>
        </p:nvSpPr>
        <p:spPr>
          <a:xfrm>
            <a:off x="6705600" y="5053275"/>
            <a:ext cx="2220379" cy="461665"/>
          </a:xfrm>
          <a:prstGeom prst="rect">
            <a:avLst/>
          </a:prstGeom>
          <a:noFill/>
        </p:spPr>
        <p:txBody>
          <a:bodyPr wrap="none" rtlCol="0">
            <a:spAutoFit/>
          </a:bodyPr>
          <a:lstStyle/>
          <a:p>
            <a:r>
              <a:rPr lang="en-US" sz="2400" dirty="0"/>
              <a:t>predict the label</a:t>
            </a:r>
          </a:p>
        </p:txBody>
      </p:sp>
    </p:spTree>
    <p:extLst>
      <p:ext uri="{BB962C8B-B14F-4D97-AF65-F5344CB8AC3E}">
        <p14:creationId xmlns:p14="http://schemas.microsoft.com/office/powerpoint/2010/main" val="3731719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05400" y="2983805"/>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14245" y="32306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12088" y="3328008"/>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582570" y="3097175"/>
            <a:ext cx="931415" cy="461665"/>
          </a:xfrm>
          <a:prstGeom prst="rect">
            <a:avLst/>
          </a:prstGeom>
          <a:noFill/>
        </p:spPr>
        <p:txBody>
          <a:bodyPr wrap="none" rtlCol="0">
            <a:spAutoFit/>
          </a:bodyPr>
          <a:lstStyle/>
          <a:p>
            <a:r>
              <a:rPr lang="en-US" sz="2400" b="1" dirty="0"/>
              <a:t>0.004</a:t>
            </a:r>
          </a:p>
        </p:txBody>
      </p:sp>
      <p:sp>
        <p:nvSpPr>
          <p:cNvPr id="3" name="TextBox 2"/>
          <p:cNvSpPr txBox="1"/>
          <p:nvPr/>
        </p:nvSpPr>
        <p:spPr>
          <a:xfrm>
            <a:off x="446202" y="5334000"/>
            <a:ext cx="8067783" cy="954107"/>
          </a:xfrm>
          <a:prstGeom prst="rect">
            <a:avLst/>
          </a:prstGeom>
          <a:noFill/>
        </p:spPr>
        <p:txBody>
          <a:bodyPr wrap="none" rtlCol="0">
            <a:spAutoFit/>
          </a:bodyPr>
          <a:lstStyle/>
          <a:p>
            <a:r>
              <a:rPr lang="en-US" sz="2800" dirty="0">
                <a:solidFill>
                  <a:srgbClr val="0000FF"/>
                </a:solidFill>
              </a:rPr>
              <a:t>For each label, ask for the probability under the model</a:t>
            </a:r>
          </a:p>
          <a:p>
            <a:r>
              <a:rPr lang="en-US" sz="2800" dirty="0">
                <a:solidFill>
                  <a:srgbClr val="0000FF"/>
                </a:solidFill>
              </a:rPr>
              <a:t>Pick the label with the highest probability</a:t>
            </a:r>
          </a:p>
        </p:txBody>
      </p:sp>
      <p:sp>
        <p:nvSpPr>
          <p:cNvPr id="15" name="TextBox 14"/>
          <p:cNvSpPr txBox="1"/>
          <p:nvPr/>
        </p:nvSpPr>
        <p:spPr>
          <a:xfrm>
            <a:off x="290556" y="3834621"/>
            <a:ext cx="38486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apple</a:t>
            </a:r>
          </a:p>
        </p:txBody>
      </p:sp>
      <p:sp>
        <p:nvSpPr>
          <p:cNvPr id="18" name="TextBox 17"/>
          <p:cNvSpPr txBox="1"/>
          <p:nvPr/>
        </p:nvSpPr>
        <p:spPr>
          <a:xfrm>
            <a:off x="7568149" y="3657600"/>
            <a:ext cx="1271051" cy="461665"/>
          </a:xfrm>
          <a:prstGeom prst="rect">
            <a:avLst/>
          </a:prstGeom>
          <a:noFill/>
        </p:spPr>
        <p:txBody>
          <a:bodyPr wrap="none" rtlCol="0">
            <a:spAutoFit/>
          </a:bodyPr>
          <a:lstStyle/>
          <a:p>
            <a:r>
              <a:rPr lang="en-US" sz="2400" dirty="0"/>
              <a:t>0.00002</a:t>
            </a:r>
          </a:p>
        </p:txBody>
      </p:sp>
      <p:sp>
        <p:nvSpPr>
          <p:cNvPr id="19" name="Right Arrow 18"/>
          <p:cNvSpPr/>
          <p:nvPr/>
        </p:nvSpPr>
        <p:spPr bwMode="auto">
          <a:xfrm>
            <a:off x="4312088" y="3886200"/>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0" name="Right Arrow 19"/>
          <p:cNvSpPr/>
          <p:nvPr/>
        </p:nvSpPr>
        <p:spPr bwMode="auto">
          <a:xfrm>
            <a:off x="6780744" y="3230693"/>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1" name="Right Arrow 20"/>
          <p:cNvSpPr/>
          <p:nvPr/>
        </p:nvSpPr>
        <p:spPr bwMode="auto">
          <a:xfrm>
            <a:off x="6780744" y="3788885"/>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Oval 21"/>
          <p:cNvSpPr/>
          <p:nvPr/>
        </p:nvSpPr>
        <p:spPr>
          <a:xfrm>
            <a:off x="7391400" y="3020975"/>
            <a:ext cx="1451904" cy="636625"/>
          </a:xfrm>
          <a:prstGeom prst="ellipse">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733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 vs. classifier</a:t>
            </a:r>
          </a:p>
        </p:txBody>
      </p:sp>
      <p:grpSp>
        <p:nvGrpSpPr>
          <p:cNvPr id="4" name="Group 37"/>
          <p:cNvGrpSpPr/>
          <p:nvPr/>
        </p:nvGrpSpPr>
        <p:grpSpPr>
          <a:xfrm>
            <a:off x="5273323" y="2209800"/>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7" name="TextBox 6"/>
          <p:cNvSpPr txBox="1"/>
          <p:nvPr/>
        </p:nvSpPr>
        <p:spPr>
          <a:xfrm>
            <a:off x="482168" y="26972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8" name="Right Arrow 7"/>
          <p:cNvSpPr/>
          <p:nvPr/>
        </p:nvSpPr>
        <p:spPr bwMode="auto">
          <a:xfrm>
            <a:off x="45113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ight Arrow 8"/>
          <p:cNvSpPr/>
          <p:nvPr/>
        </p:nvSpPr>
        <p:spPr bwMode="auto">
          <a:xfrm>
            <a:off x="68735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559323" y="2687156"/>
            <a:ext cx="931415" cy="461665"/>
          </a:xfrm>
          <a:prstGeom prst="rect">
            <a:avLst/>
          </a:prstGeom>
          <a:noFill/>
        </p:spPr>
        <p:txBody>
          <a:bodyPr wrap="none" rtlCol="0">
            <a:spAutoFit/>
          </a:bodyPr>
          <a:lstStyle/>
          <a:p>
            <a:r>
              <a:rPr lang="en-US" sz="2400" dirty="0"/>
              <a:t>0.004</a:t>
            </a:r>
          </a:p>
        </p:txBody>
      </p:sp>
      <p:sp>
        <p:nvSpPr>
          <p:cNvPr id="11" name="TextBox 10"/>
          <p:cNvSpPr txBox="1"/>
          <p:nvPr/>
        </p:nvSpPr>
        <p:spPr>
          <a:xfrm>
            <a:off x="60481" y="1768831"/>
            <a:ext cx="2973616" cy="523220"/>
          </a:xfrm>
          <a:prstGeom prst="rect">
            <a:avLst/>
          </a:prstGeom>
          <a:noFill/>
        </p:spPr>
        <p:txBody>
          <a:bodyPr wrap="none" rtlCol="0">
            <a:spAutoFit/>
          </a:bodyPr>
          <a:lstStyle/>
          <a:p>
            <a:r>
              <a:rPr lang="en-US" sz="2800" dirty="0"/>
              <a:t>Probabilistic model:</a:t>
            </a:r>
          </a:p>
        </p:txBody>
      </p:sp>
      <p:sp>
        <p:nvSpPr>
          <p:cNvPr id="12" name="TextBox 11"/>
          <p:cNvSpPr txBox="1"/>
          <p:nvPr/>
        </p:nvSpPr>
        <p:spPr>
          <a:xfrm>
            <a:off x="71254" y="4290234"/>
            <a:ext cx="1572391" cy="523220"/>
          </a:xfrm>
          <a:prstGeom prst="rect">
            <a:avLst/>
          </a:prstGeom>
          <a:noFill/>
        </p:spPr>
        <p:txBody>
          <a:bodyPr wrap="none" rtlCol="0">
            <a:spAutoFit/>
          </a:bodyPr>
          <a:lstStyle/>
          <a:p>
            <a:r>
              <a:rPr lang="en-US" sz="2800" dirty="0"/>
              <a:t>Classifier:</a:t>
            </a:r>
          </a:p>
        </p:txBody>
      </p:sp>
      <p:sp>
        <p:nvSpPr>
          <p:cNvPr id="13" name="TextBox 12"/>
          <p:cNvSpPr txBox="1"/>
          <p:nvPr/>
        </p:nvSpPr>
        <p:spPr>
          <a:xfrm>
            <a:off x="612648" y="50292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grpSp>
        <p:nvGrpSpPr>
          <p:cNvPr id="20" name="Group 37"/>
          <p:cNvGrpSpPr/>
          <p:nvPr/>
        </p:nvGrpSpPr>
        <p:grpSpPr>
          <a:xfrm>
            <a:off x="5273323" y="4551844"/>
            <a:ext cx="1432277" cy="1371600"/>
            <a:chOff x="7391400" y="3505200"/>
            <a:chExt cx="1432277" cy="1371600"/>
          </a:xfrm>
        </p:grpSpPr>
        <p:sp>
          <p:nvSpPr>
            <p:cNvPr id="21" name="Rounded Rectangle 20"/>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TextBox 21"/>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23" name="Right Arrow 22"/>
          <p:cNvSpPr/>
          <p:nvPr/>
        </p:nvSpPr>
        <p:spPr bwMode="auto">
          <a:xfrm>
            <a:off x="45113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4" name="Right Arrow 23"/>
          <p:cNvSpPr/>
          <p:nvPr/>
        </p:nvSpPr>
        <p:spPr bwMode="auto">
          <a:xfrm>
            <a:off x="68735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5" name="TextBox 24"/>
          <p:cNvSpPr txBox="1"/>
          <p:nvPr/>
        </p:nvSpPr>
        <p:spPr>
          <a:xfrm>
            <a:off x="7559323" y="5029200"/>
            <a:ext cx="1133543" cy="461665"/>
          </a:xfrm>
          <a:prstGeom prst="rect">
            <a:avLst/>
          </a:prstGeom>
          <a:noFill/>
        </p:spPr>
        <p:txBody>
          <a:bodyPr wrap="none" rtlCol="0">
            <a:spAutoFit/>
          </a:bodyPr>
          <a:lstStyle/>
          <a:p>
            <a:r>
              <a:rPr lang="en-US" sz="2400" dirty="0">
                <a:solidFill>
                  <a:srgbClr val="008000"/>
                </a:solidFill>
              </a:rPr>
              <a:t>banana</a:t>
            </a:r>
          </a:p>
        </p:txBody>
      </p:sp>
      <p:cxnSp>
        <p:nvCxnSpPr>
          <p:cNvPr id="27" name="Straight Connector 26"/>
          <p:cNvCxnSpPr/>
          <p:nvPr/>
        </p:nvCxnSpPr>
        <p:spPr>
          <a:xfrm>
            <a:off x="301752" y="40386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531842" y="6258941"/>
            <a:ext cx="3958961" cy="523220"/>
          </a:xfrm>
          <a:prstGeom prst="rect">
            <a:avLst/>
          </a:prstGeom>
          <a:noFill/>
        </p:spPr>
        <p:txBody>
          <a:bodyPr wrap="none" rtlCol="0">
            <a:spAutoFit/>
          </a:bodyPr>
          <a:lstStyle/>
          <a:p>
            <a:r>
              <a:rPr lang="en-US" sz="2800" dirty="0">
                <a:solidFill>
                  <a:srgbClr val="FF0000"/>
                </a:solidFill>
              </a:rPr>
              <a:t>Why probabilistic models?</a:t>
            </a:r>
          </a:p>
        </p:txBody>
      </p:sp>
    </p:spTree>
    <p:extLst>
      <p:ext uri="{BB962C8B-B14F-4D97-AF65-F5344CB8AC3E}">
        <p14:creationId xmlns:p14="http://schemas.microsoft.com/office/powerpoint/2010/main" val="256575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a:t>Training</a:t>
            </a:r>
          </a:p>
          <a:p>
            <a:pPr algn="ctr"/>
            <a:r>
              <a:rPr lang="en-US" sz="2800" dirty="0"/>
              <a:t>Data</a:t>
            </a:r>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a:t>learn</a:t>
            </a:r>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a:t>predict</a:t>
            </a:r>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a:t>Testing</a:t>
            </a:r>
          </a:p>
          <a:p>
            <a:pPr algn="ctr"/>
            <a:r>
              <a:rPr lang="en-US" sz="2800" dirty="0"/>
              <a:t>Data</a:t>
            </a:r>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916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3" name="Content Placeholder 2"/>
          <p:cNvSpPr>
            <a:spLocks noGrp="1"/>
          </p:cNvSpPr>
          <p:nvPr>
            <p:ph sz="quarter" idx="1"/>
          </p:nvPr>
        </p:nvSpPr>
        <p:spPr>
          <a:xfrm>
            <a:off x="612648" y="1600200"/>
            <a:ext cx="8153400" cy="4876800"/>
          </a:xfrm>
        </p:spPr>
        <p:txBody>
          <a:bodyPr>
            <a:normAutofit/>
          </a:bodyPr>
          <a:lstStyle/>
          <a:p>
            <a:pPr marL="0" indent="0">
              <a:buNone/>
            </a:pPr>
            <a:r>
              <a:rPr lang="en-US" dirty="0"/>
              <a:t>Probabilities are nice to work with</a:t>
            </a:r>
          </a:p>
          <a:p>
            <a:pPr lvl="1"/>
            <a:r>
              <a:rPr lang="en-US" dirty="0"/>
              <a:t>range between 0 and 1</a:t>
            </a:r>
          </a:p>
          <a:p>
            <a:pPr lvl="1"/>
            <a:r>
              <a:rPr lang="en-US" dirty="0"/>
              <a:t>can combine them in a well understood way</a:t>
            </a:r>
          </a:p>
          <a:p>
            <a:pPr lvl="1"/>
            <a:r>
              <a:rPr lang="en-US" dirty="0"/>
              <a:t>lots of mathematical background/theory</a:t>
            </a:r>
          </a:p>
          <a:p>
            <a:pPr lvl="1"/>
            <a:endParaRPr lang="en-US" dirty="0"/>
          </a:p>
          <a:p>
            <a:pPr marL="45720" indent="0">
              <a:buNone/>
            </a:pPr>
            <a:r>
              <a:rPr lang="en-US" dirty="0"/>
              <a:t>Provide a strong, well-founded groundwork</a:t>
            </a:r>
          </a:p>
          <a:p>
            <a:pPr marL="822960" lvl="1" indent="-457200"/>
            <a:r>
              <a:rPr lang="en-US" dirty="0"/>
              <a:t>Allow us to make clear decisions about things like smoothing</a:t>
            </a:r>
          </a:p>
          <a:p>
            <a:pPr marL="822960" lvl="1" indent="-457200"/>
            <a:r>
              <a:rPr lang="en-US" dirty="0"/>
              <a:t>Tend to be much less “heuristic”</a:t>
            </a:r>
          </a:p>
          <a:p>
            <a:pPr marL="822960" lvl="1" indent="-457200"/>
            <a:r>
              <a:rPr lang="en-US" dirty="0"/>
              <a:t>Models have very clear meanings</a:t>
            </a:r>
          </a:p>
          <a:p>
            <a:pPr marL="45720" indent="0">
              <a:buNone/>
            </a:pPr>
            <a:endParaRPr lang="en-US" dirty="0"/>
          </a:p>
        </p:txBody>
      </p:sp>
    </p:spTree>
    <p:extLst>
      <p:ext uri="{BB962C8B-B14F-4D97-AF65-F5344CB8AC3E}">
        <p14:creationId xmlns:p14="http://schemas.microsoft.com/office/powerpoint/2010/main" val="1502459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 big questions</a:t>
            </a:r>
          </a:p>
        </p:txBody>
      </p:sp>
      <p:sp>
        <p:nvSpPr>
          <p:cNvPr id="12" name="Content Placeholder 11"/>
          <p:cNvSpPr>
            <a:spLocks noGrp="1"/>
          </p:cNvSpPr>
          <p:nvPr>
            <p:ph sz="quarter" idx="1"/>
          </p:nvPr>
        </p:nvSpPr>
        <p:spPr/>
        <p:txBody>
          <a:bodyPr>
            <a:normAutofit/>
          </a:bodyPr>
          <a:lstStyle/>
          <a:p>
            <a:pPr marL="514350" indent="-514350">
              <a:buAutoNum type="arabicPeriod"/>
            </a:pPr>
            <a:r>
              <a:rPr lang="en-US" dirty="0"/>
              <a:t>Which model do we use, i.e. how do we calculate p(</a:t>
            </a:r>
            <a:r>
              <a:rPr lang="en-US" i="1" dirty="0"/>
              <a:t>feature, label</a:t>
            </a:r>
            <a:r>
              <a:rPr lang="en-US" dirty="0"/>
              <a:t>)?</a:t>
            </a:r>
          </a:p>
          <a:p>
            <a:pPr marL="514350" indent="-514350">
              <a:buAutoNum type="arabicPeriod"/>
            </a:pPr>
            <a:endParaRPr lang="en-US" dirty="0"/>
          </a:p>
          <a:p>
            <a:pPr marL="514350" indent="-514350">
              <a:buAutoNum type="arabicPeriod"/>
            </a:pPr>
            <a:r>
              <a:rPr lang="en-US" dirty="0"/>
              <a:t>How do train the model, i.e. how to we we </a:t>
            </a:r>
            <a:r>
              <a:rPr lang="en-US" dirty="0">
                <a:solidFill>
                  <a:srgbClr val="FF6600"/>
                </a:solidFill>
              </a:rPr>
              <a:t>estimate the probabilities</a:t>
            </a:r>
            <a:r>
              <a:rPr lang="en-US" dirty="0"/>
              <a:t> for the model?</a:t>
            </a:r>
          </a:p>
          <a:p>
            <a:pPr marL="514350" indent="-514350">
              <a:buAutoNum type="arabicPeriod"/>
            </a:pPr>
            <a:endParaRPr lang="en-US" dirty="0"/>
          </a:p>
          <a:p>
            <a:pPr marL="514350" indent="-514350">
              <a:buAutoNum type="arabicPeriod"/>
            </a:pPr>
            <a:r>
              <a:rPr lang="en-US" dirty="0"/>
              <a:t>How do we deal with </a:t>
            </a:r>
            <a:r>
              <a:rPr lang="en-US" dirty="0" err="1"/>
              <a:t>overfitting</a:t>
            </a:r>
            <a:r>
              <a:rPr lang="en-US" dirty="0"/>
              <a:t> (i.e. smoothing)?</a:t>
            </a:r>
          </a:p>
          <a:p>
            <a:pPr marL="0" indent="0">
              <a:buNone/>
            </a:pPr>
            <a:endParaRPr lang="en-US" dirty="0"/>
          </a:p>
        </p:txBody>
      </p:sp>
    </p:spTree>
    <p:extLst>
      <p:ext uri="{BB962C8B-B14F-4D97-AF65-F5344CB8AC3E}">
        <p14:creationId xmlns:p14="http://schemas.microsoft.com/office/powerpoint/2010/main" val="2982149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dirty="0"/>
              <a:t>Basic steps for probabilistic modeling</a:t>
            </a:r>
          </a:p>
        </p:txBody>
      </p:sp>
      <p:sp>
        <p:nvSpPr>
          <p:cNvPr id="12" name="Content Placeholder 11"/>
          <p:cNvSpPr>
            <a:spLocks noGrp="1"/>
          </p:cNvSpPr>
          <p:nvPr>
            <p:ph sz="quarter" idx="1"/>
          </p:nvPr>
        </p:nvSpPr>
        <p:spPr>
          <a:xfrm>
            <a:off x="5281221" y="2514600"/>
            <a:ext cx="3461611" cy="4114800"/>
          </a:xfrm>
        </p:spPr>
        <p:txBody>
          <a:bodyPr>
            <a:normAutofit fontScale="85000" lnSpcReduction="20000"/>
          </a:bodyPr>
          <a:lstStyle/>
          <a:p>
            <a:pPr marL="0" indent="0">
              <a:buNone/>
            </a:pPr>
            <a:r>
              <a:rPr lang="en-US" dirty="0"/>
              <a:t>Which model do we use, i.e. how do we calculate p(</a:t>
            </a:r>
            <a:r>
              <a:rPr lang="en-US" i="1" dirty="0"/>
              <a:t>feature, label</a:t>
            </a:r>
            <a:r>
              <a:rPr lang="en-US" dirty="0"/>
              <a:t>)?</a:t>
            </a:r>
          </a:p>
          <a:p>
            <a:pPr marL="0" indent="0">
              <a:buNone/>
            </a:pPr>
            <a:endParaRPr lang="en-US" dirty="0"/>
          </a:p>
          <a:p>
            <a:pPr marL="0" indent="0">
              <a:buNone/>
            </a:pPr>
            <a:r>
              <a:rPr lang="en-US" dirty="0"/>
              <a:t>How do train the model, i.e. how to we we </a:t>
            </a:r>
            <a:r>
              <a:rPr lang="en-US" dirty="0">
                <a:solidFill>
                  <a:srgbClr val="FF6600"/>
                </a:solidFill>
              </a:rPr>
              <a:t>estimate the probabilities</a:t>
            </a:r>
            <a:r>
              <a:rPr lang="en-US" dirty="0"/>
              <a:t> for the model?</a:t>
            </a:r>
          </a:p>
          <a:p>
            <a:pPr marL="0" indent="0">
              <a:buNone/>
            </a:pPr>
            <a:endParaRPr lang="en-US" dirty="0"/>
          </a:p>
          <a:p>
            <a:pPr marL="0" indent="0">
              <a:buNone/>
            </a:pPr>
            <a:r>
              <a:rPr lang="en-US" dirty="0"/>
              <a:t>How do we deal with </a:t>
            </a:r>
            <a:r>
              <a:rPr lang="en-US" dirty="0" err="1"/>
              <a:t>overfitting</a:t>
            </a:r>
            <a:r>
              <a:rPr lang="en-US" dirty="0"/>
              <a:t>?</a:t>
            </a:r>
          </a:p>
          <a:p>
            <a:pPr marL="0" indent="0">
              <a:buNone/>
            </a:pPr>
            <a:endParaRPr lang="en-US" dirty="0"/>
          </a:p>
        </p:txBody>
      </p:sp>
      <p:sp>
        <p:nvSpPr>
          <p:cNvPr id="13" name="TextBox 12"/>
          <p:cNvSpPr txBox="1"/>
          <p:nvPr/>
        </p:nvSpPr>
        <p:spPr>
          <a:xfrm>
            <a:off x="5313464" y="1738595"/>
            <a:ext cx="3014467" cy="523220"/>
          </a:xfrm>
          <a:prstGeom prst="rect">
            <a:avLst/>
          </a:prstGeom>
          <a:noFill/>
        </p:spPr>
        <p:txBody>
          <a:bodyPr wrap="none" rtlCol="0">
            <a:spAutoFit/>
          </a:bodyPr>
          <a:lstStyle/>
          <a:p>
            <a:r>
              <a:rPr lang="en-US" sz="2800" dirty="0">
                <a:solidFill>
                  <a:srgbClr val="0000FF"/>
                </a:solidFill>
              </a:rPr>
              <a:t>Probabilistic models</a:t>
            </a:r>
          </a:p>
        </p:txBody>
      </p:sp>
      <p:cxnSp>
        <p:nvCxnSpPr>
          <p:cNvPr id="16" name="Straight Connector 15"/>
          <p:cNvCxnSpPr/>
          <p:nvPr/>
        </p:nvCxnSpPr>
        <p:spPr>
          <a:xfrm>
            <a:off x="4572000" y="1738595"/>
            <a:ext cx="0" cy="511940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0387" y="2536521"/>
            <a:ext cx="3933955" cy="3785652"/>
          </a:xfrm>
          <a:prstGeom prst="rect">
            <a:avLst/>
          </a:prstGeom>
          <a:noFill/>
        </p:spPr>
        <p:txBody>
          <a:bodyPr wrap="square" rtlCol="0">
            <a:spAutoFit/>
          </a:bodyPr>
          <a:lstStyle/>
          <a:p>
            <a:r>
              <a:rPr lang="en-US" sz="2400" dirty="0"/>
              <a:t>Step 1: pick a model</a:t>
            </a:r>
          </a:p>
          <a:p>
            <a:endParaRPr lang="en-US" sz="2400" dirty="0"/>
          </a:p>
          <a:p>
            <a:endParaRPr lang="en-US" sz="2400" dirty="0"/>
          </a:p>
          <a:p>
            <a:r>
              <a:rPr lang="en-US" sz="2400" dirty="0"/>
              <a:t>Step 2: figure out how to estimate the probabilities for the model</a:t>
            </a:r>
          </a:p>
          <a:p>
            <a:endParaRPr lang="en-US" sz="2400" dirty="0"/>
          </a:p>
          <a:p>
            <a:endParaRPr lang="en-US" sz="2400" dirty="0"/>
          </a:p>
          <a:p>
            <a:r>
              <a:rPr lang="en-US" sz="2400" dirty="0"/>
              <a:t>Step 3 (optional): deal with </a:t>
            </a:r>
            <a:r>
              <a:rPr lang="en-US" sz="2400" dirty="0" err="1"/>
              <a:t>overfitting</a:t>
            </a:r>
            <a:endParaRPr lang="en-US" sz="2400" dirty="0"/>
          </a:p>
        </p:txBody>
      </p:sp>
      <p:sp>
        <p:nvSpPr>
          <p:cNvPr id="4" name="Rectangle 3"/>
          <p:cNvSpPr/>
          <p:nvPr/>
        </p:nvSpPr>
        <p:spPr>
          <a:xfrm>
            <a:off x="76200" y="2362200"/>
            <a:ext cx="4343400" cy="8382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8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9" y="228600"/>
            <a:ext cx="8378952" cy="990600"/>
          </a:xfrm>
        </p:spPr>
        <p:txBody>
          <a:bodyPr>
            <a:normAutofit/>
          </a:bodyPr>
          <a:lstStyle/>
          <a:p>
            <a:r>
              <a:rPr lang="en-US" sz="3600" dirty="0">
                <a:solidFill>
                  <a:srgbClr val="FF0000"/>
                </a:solidFill>
              </a:rPr>
              <a:t>What was the data generating distribution?</a:t>
            </a:r>
          </a:p>
        </p:txBody>
      </p:sp>
      <p:pic>
        <p:nvPicPr>
          <p:cNvPr id="4" name="Picture 3"/>
          <p:cNvPicPr>
            <a:picLocks noChangeAspect="1"/>
          </p:cNvPicPr>
          <p:nvPr/>
        </p:nvPicPr>
        <p:blipFill>
          <a:blip r:embed="rId3"/>
          <a:stretch>
            <a:fillRect/>
          </a:stretch>
        </p:blipFill>
        <p:spPr>
          <a:xfrm>
            <a:off x="3620336" y="5655086"/>
            <a:ext cx="428780" cy="420373"/>
          </a:xfrm>
          <a:prstGeom prst="rect">
            <a:avLst/>
          </a:prstGeom>
        </p:spPr>
      </p:pic>
      <p:pic>
        <p:nvPicPr>
          <p:cNvPr id="5" name="Picture 4"/>
          <p:cNvPicPr>
            <a:picLocks noChangeAspect="1"/>
          </p:cNvPicPr>
          <p:nvPr/>
        </p:nvPicPr>
        <p:blipFill>
          <a:blip r:embed="rId4"/>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5"/>
          <a:stretch>
            <a:fillRect/>
          </a:stretch>
        </p:blipFill>
        <p:spPr>
          <a:xfrm>
            <a:off x="4373862" y="5788790"/>
            <a:ext cx="418573" cy="246219"/>
          </a:xfrm>
          <a:prstGeom prst="rect">
            <a:avLst/>
          </a:prstGeom>
        </p:spPr>
      </p:pic>
      <p:pic>
        <p:nvPicPr>
          <p:cNvPr id="14" name="Picture 13"/>
          <p:cNvPicPr>
            <a:picLocks noChangeAspect="1"/>
          </p:cNvPicPr>
          <p:nvPr/>
        </p:nvPicPr>
        <p:blipFill>
          <a:blip r:embed="rId6"/>
          <a:stretch>
            <a:fillRect/>
          </a:stretch>
        </p:blipFill>
        <p:spPr>
          <a:xfrm>
            <a:off x="5184252" y="5788790"/>
            <a:ext cx="431361" cy="246219"/>
          </a:xfrm>
          <a:prstGeom prst="rect">
            <a:avLst/>
          </a:prstGeom>
        </p:spPr>
      </p:pic>
      <p:pic>
        <p:nvPicPr>
          <p:cNvPr id="18" name="Picture 17"/>
          <p:cNvPicPr>
            <a:picLocks noChangeAspect="1"/>
          </p:cNvPicPr>
          <p:nvPr/>
        </p:nvPicPr>
        <p:blipFill>
          <a:blip r:embed="rId6"/>
          <a:stretch>
            <a:fillRect/>
          </a:stretch>
        </p:blipFill>
        <p:spPr>
          <a:xfrm>
            <a:off x="5138482" y="5408867"/>
            <a:ext cx="431361" cy="246219"/>
          </a:xfrm>
          <a:prstGeom prst="rect">
            <a:avLst/>
          </a:prstGeom>
        </p:spPr>
      </p:pic>
      <p:pic>
        <p:nvPicPr>
          <p:cNvPr id="19" name="Picture 18"/>
          <p:cNvPicPr>
            <a:picLocks noChangeAspect="1"/>
          </p:cNvPicPr>
          <p:nvPr/>
        </p:nvPicPr>
        <p:blipFill>
          <a:blip r:embed="rId5"/>
          <a:stretch>
            <a:fillRect/>
          </a:stretch>
        </p:blipFill>
        <p:spPr>
          <a:xfrm>
            <a:off x="4316975" y="5365965"/>
            <a:ext cx="418573" cy="246219"/>
          </a:xfrm>
          <a:prstGeom prst="rect">
            <a:avLst/>
          </a:prstGeom>
        </p:spPr>
      </p:pic>
      <p:pic>
        <p:nvPicPr>
          <p:cNvPr id="20" name="Picture 19"/>
          <p:cNvPicPr>
            <a:picLocks noChangeAspect="1"/>
          </p:cNvPicPr>
          <p:nvPr/>
        </p:nvPicPr>
        <p:blipFill>
          <a:blip r:embed="rId5"/>
          <a:stretch>
            <a:fillRect/>
          </a:stretch>
        </p:blipFill>
        <p:spPr>
          <a:xfrm>
            <a:off x="4316975" y="4983628"/>
            <a:ext cx="418573" cy="246219"/>
          </a:xfrm>
          <a:prstGeom prst="rect">
            <a:avLst/>
          </a:prstGeom>
        </p:spPr>
      </p:pic>
      <p:pic>
        <p:nvPicPr>
          <p:cNvPr id="21" name="Picture 20"/>
          <p:cNvPicPr>
            <a:picLocks noChangeAspect="1"/>
          </p:cNvPicPr>
          <p:nvPr/>
        </p:nvPicPr>
        <p:blipFill>
          <a:blip r:embed="rId5"/>
          <a:stretch>
            <a:fillRect/>
          </a:stretch>
        </p:blipFill>
        <p:spPr>
          <a:xfrm>
            <a:off x="4300192" y="4627063"/>
            <a:ext cx="418573" cy="246219"/>
          </a:xfrm>
          <a:prstGeom prst="rect">
            <a:avLst/>
          </a:prstGeom>
        </p:spPr>
      </p:pic>
      <p:pic>
        <p:nvPicPr>
          <p:cNvPr id="22" name="Picture 21"/>
          <p:cNvPicPr>
            <a:picLocks noChangeAspect="1"/>
          </p:cNvPicPr>
          <p:nvPr/>
        </p:nvPicPr>
        <p:blipFill>
          <a:blip r:embed="rId3"/>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a:stretch>
            <a:fillRect/>
          </a:stretch>
        </p:blipFill>
        <p:spPr>
          <a:xfrm>
            <a:off x="2891411" y="3091655"/>
            <a:ext cx="418573" cy="246219"/>
          </a:xfrm>
          <a:prstGeom prst="rect">
            <a:avLst/>
          </a:prstGeom>
        </p:spPr>
      </p:pic>
      <p:pic>
        <p:nvPicPr>
          <p:cNvPr id="26" name="Picture 25"/>
          <p:cNvPicPr>
            <a:picLocks noChangeAspect="1"/>
          </p:cNvPicPr>
          <p:nvPr/>
        </p:nvPicPr>
        <p:blipFill>
          <a:blip r:embed="rId5"/>
          <a:stretch>
            <a:fillRect/>
          </a:stretch>
        </p:blipFill>
        <p:spPr>
          <a:xfrm>
            <a:off x="1872487" y="2333042"/>
            <a:ext cx="418573" cy="246219"/>
          </a:xfrm>
          <a:prstGeom prst="rect">
            <a:avLst/>
          </a:prstGeom>
        </p:spPr>
      </p:pic>
      <p:pic>
        <p:nvPicPr>
          <p:cNvPr id="27" name="Picture 26"/>
          <p:cNvPicPr>
            <a:picLocks noChangeAspect="1"/>
          </p:cNvPicPr>
          <p:nvPr/>
        </p:nvPicPr>
        <p:blipFill>
          <a:blip r:embed="rId3"/>
          <a:stretch>
            <a:fillRect/>
          </a:stretch>
        </p:blipFill>
        <p:spPr>
          <a:xfrm>
            <a:off x="2462631" y="2333042"/>
            <a:ext cx="428780" cy="420373"/>
          </a:xfrm>
          <a:prstGeom prst="rect">
            <a:avLst/>
          </a:prstGeom>
        </p:spPr>
      </p:pic>
      <p:pic>
        <p:nvPicPr>
          <p:cNvPr id="28" name="Picture 27"/>
          <p:cNvPicPr>
            <a:picLocks noChangeAspect="1"/>
          </p:cNvPicPr>
          <p:nvPr/>
        </p:nvPicPr>
        <p:blipFill>
          <a:blip r:embed="rId6"/>
          <a:stretch>
            <a:fillRect/>
          </a:stretch>
        </p:blipFill>
        <p:spPr>
          <a:xfrm>
            <a:off x="3062995" y="2712965"/>
            <a:ext cx="431361" cy="246219"/>
          </a:xfrm>
          <a:prstGeom prst="rect">
            <a:avLst/>
          </a:prstGeom>
        </p:spPr>
      </p:pic>
      <p:pic>
        <p:nvPicPr>
          <p:cNvPr id="29" name="Picture 28"/>
          <p:cNvPicPr>
            <a:picLocks noChangeAspect="1"/>
          </p:cNvPicPr>
          <p:nvPr/>
        </p:nvPicPr>
        <p:blipFill>
          <a:blip r:embed="rId6"/>
          <a:stretch>
            <a:fillRect/>
          </a:stretch>
        </p:blipFill>
        <p:spPr>
          <a:xfrm>
            <a:off x="2031270" y="2844592"/>
            <a:ext cx="431361" cy="246219"/>
          </a:xfrm>
          <a:prstGeom prst="rect">
            <a:avLst/>
          </a:prstGeom>
        </p:spPr>
      </p:pic>
      <p:pic>
        <p:nvPicPr>
          <p:cNvPr id="30" name="Picture 29"/>
          <p:cNvPicPr>
            <a:picLocks noChangeAspect="1"/>
          </p:cNvPicPr>
          <p:nvPr/>
        </p:nvPicPr>
        <p:blipFill>
          <a:blip r:embed="rId4"/>
          <a:stretch>
            <a:fillRect/>
          </a:stretch>
        </p:blipFill>
        <p:spPr>
          <a:xfrm>
            <a:off x="2419033" y="2959184"/>
            <a:ext cx="375843" cy="378690"/>
          </a:xfrm>
          <a:prstGeom prst="rect">
            <a:avLst/>
          </a:prstGeom>
        </p:spPr>
      </p:pic>
      <p:pic>
        <p:nvPicPr>
          <p:cNvPr id="31" name="Picture 30"/>
          <p:cNvPicPr>
            <a:picLocks noChangeAspect="1"/>
          </p:cNvPicPr>
          <p:nvPr/>
        </p:nvPicPr>
        <p:blipFill>
          <a:blip r:embed="rId5"/>
          <a:stretch>
            <a:fillRect/>
          </a:stretch>
        </p:blipFill>
        <p:spPr>
          <a:xfrm>
            <a:off x="1887093" y="3280087"/>
            <a:ext cx="418573" cy="246219"/>
          </a:xfrm>
          <a:prstGeom prst="rect">
            <a:avLst/>
          </a:prstGeom>
        </p:spPr>
      </p:pic>
      <p:pic>
        <p:nvPicPr>
          <p:cNvPr id="32" name="Picture 31"/>
          <p:cNvPicPr>
            <a:picLocks noChangeAspect="1"/>
          </p:cNvPicPr>
          <p:nvPr/>
        </p:nvPicPr>
        <p:blipFill>
          <a:blip r:embed="rId5"/>
          <a:stretch>
            <a:fillRect/>
          </a:stretch>
        </p:blipFill>
        <p:spPr>
          <a:xfrm>
            <a:off x="1286742" y="3033868"/>
            <a:ext cx="418573" cy="246219"/>
          </a:xfrm>
          <a:prstGeom prst="rect">
            <a:avLst/>
          </a:prstGeom>
        </p:spPr>
      </p:pic>
      <p:pic>
        <p:nvPicPr>
          <p:cNvPr id="33" name="Picture 32"/>
          <p:cNvPicPr>
            <a:picLocks noChangeAspect="1"/>
          </p:cNvPicPr>
          <p:nvPr/>
        </p:nvPicPr>
        <p:blipFill>
          <a:blip r:embed="rId3"/>
          <a:stretch>
            <a:fillRect/>
          </a:stretch>
        </p:blipFill>
        <p:spPr>
          <a:xfrm>
            <a:off x="3405946" y="3033868"/>
            <a:ext cx="428780" cy="420373"/>
          </a:xfrm>
          <a:prstGeom prst="rect">
            <a:avLst/>
          </a:prstGeom>
        </p:spPr>
      </p:pic>
      <p:pic>
        <p:nvPicPr>
          <p:cNvPr id="34" name="Picture 33"/>
          <p:cNvPicPr>
            <a:picLocks noChangeAspect="1"/>
          </p:cNvPicPr>
          <p:nvPr/>
        </p:nvPicPr>
        <p:blipFill>
          <a:blip r:embed="rId6"/>
          <a:stretch>
            <a:fillRect/>
          </a:stretch>
        </p:blipFill>
        <p:spPr>
          <a:xfrm>
            <a:off x="3309984" y="2309092"/>
            <a:ext cx="431361" cy="246219"/>
          </a:xfrm>
          <a:prstGeom prst="rect">
            <a:avLst/>
          </a:prstGeom>
        </p:spPr>
      </p:pic>
      <p:pic>
        <p:nvPicPr>
          <p:cNvPr id="35" name="Picture 34"/>
          <p:cNvPicPr>
            <a:picLocks noChangeAspect="1"/>
          </p:cNvPicPr>
          <p:nvPr/>
        </p:nvPicPr>
        <p:blipFill>
          <a:blip r:embed="rId6"/>
          <a:stretch>
            <a:fillRect/>
          </a:stretch>
        </p:blipFill>
        <p:spPr>
          <a:xfrm>
            <a:off x="1987672" y="3658777"/>
            <a:ext cx="431361" cy="246219"/>
          </a:xfrm>
          <a:prstGeom prst="rect">
            <a:avLst/>
          </a:prstGeom>
        </p:spPr>
      </p:pic>
      <p:pic>
        <p:nvPicPr>
          <p:cNvPr id="36" name="Picture 35"/>
          <p:cNvPicPr>
            <a:picLocks noChangeAspect="1"/>
          </p:cNvPicPr>
          <p:nvPr/>
        </p:nvPicPr>
        <p:blipFill>
          <a:blip r:embed="rId4"/>
          <a:stretch>
            <a:fillRect/>
          </a:stretch>
        </p:blipFill>
        <p:spPr>
          <a:xfrm>
            <a:off x="2875073" y="3526306"/>
            <a:ext cx="375843" cy="378690"/>
          </a:xfrm>
          <a:prstGeom prst="rect">
            <a:avLst/>
          </a:prstGeom>
        </p:spPr>
      </p:pic>
      <p:pic>
        <p:nvPicPr>
          <p:cNvPr id="37" name="Picture 36"/>
          <p:cNvPicPr>
            <a:picLocks noChangeAspect="1"/>
          </p:cNvPicPr>
          <p:nvPr/>
        </p:nvPicPr>
        <p:blipFill>
          <a:blip r:embed="rId5"/>
          <a:stretch>
            <a:fillRect/>
          </a:stretch>
        </p:blipFill>
        <p:spPr>
          <a:xfrm>
            <a:off x="6796856" y="2657004"/>
            <a:ext cx="418573" cy="246219"/>
          </a:xfrm>
          <a:prstGeom prst="rect">
            <a:avLst/>
          </a:prstGeom>
        </p:spPr>
      </p:pic>
      <p:pic>
        <p:nvPicPr>
          <p:cNvPr id="38" name="Picture 37"/>
          <p:cNvPicPr>
            <a:picLocks noChangeAspect="1"/>
          </p:cNvPicPr>
          <p:nvPr/>
        </p:nvPicPr>
        <p:blipFill>
          <a:blip r:embed="rId6"/>
          <a:stretch>
            <a:fillRect/>
          </a:stretch>
        </p:blipFill>
        <p:spPr>
          <a:xfrm>
            <a:off x="5936715" y="2409941"/>
            <a:ext cx="431361" cy="246219"/>
          </a:xfrm>
          <a:prstGeom prst="rect">
            <a:avLst/>
          </a:prstGeom>
        </p:spPr>
      </p:pic>
      <p:pic>
        <p:nvPicPr>
          <p:cNvPr id="39" name="Picture 38"/>
          <p:cNvPicPr>
            <a:picLocks noChangeAspect="1"/>
          </p:cNvPicPr>
          <p:nvPr/>
        </p:nvPicPr>
        <p:blipFill>
          <a:blip r:embed="rId4"/>
          <a:stretch>
            <a:fillRect/>
          </a:stretch>
        </p:blipFill>
        <p:spPr>
          <a:xfrm>
            <a:off x="6324478" y="2524533"/>
            <a:ext cx="375843" cy="378690"/>
          </a:xfrm>
          <a:prstGeom prst="rect">
            <a:avLst/>
          </a:prstGeom>
        </p:spPr>
      </p:pic>
      <p:pic>
        <p:nvPicPr>
          <p:cNvPr id="40" name="Picture 39"/>
          <p:cNvPicPr>
            <a:picLocks noChangeAspect="1"/>
          </p:cNvPicPr>
          <p:nvPr/>
        </p:nvPicPr>
        <p:blipFill>
          <a:blip r:embed="rId5"/>
          <a:stretch>
            <a:fillRect/>
          </a:stretch>
        </p:blipFill>
        <p:spPr>
          <a:xfrm>
            <a:off x="5792538" y="2845436"/>
            <a:ext cx="418573" cy="246219"/>
          </a:xfrm>
          <a:prstGeom prst="rect">
            <a:avLst/>
          </a:prstGeom>
        </p:spPr>
      </p:pic>
      <p:pic>
        <p:nvPicPr>
          <p:cNvPr id="42" name="Picture 41"/>
          <p:cNvPicPr>
            <a:picLocks noChangeAspect="1"/>
          </p:cNvPicPr>
          <p:nvPr/>
        </p:nvPicPr>
        <p:blipFill>
          <a:blip r:embed="rId3"/>
          <a:stretch>
            <a:fillRect/>
          </a:stretch>
        </p:blipFill>
        <p:spPr>
          <a:xfrm>
            <a:off x="6700321" y="2104160"/>
            <a:ext cx="428780" cy="420373"/>
          </a:xfrm>
          <a:prstGeom prst="rect">
            <a:avLst/>
          </a:prstGeom>
        </p:spPr>
      </p:pic>
      <p:pic>
        <p:nvPicPr>
          <p:cNvPr id="43" name="Picture 42"/>
          <p:cNvPicPr>
            <a:picLocks noChangeAspect="1"/>
          </p:cNvPicPr>
          <p:nvPr/>
        </p:nvPicPr>
        <p:blipFill>
          <a:blip r:embed="rId6"/>
          <a:stretch>
            <a:fillRect/>
          </a:stretch>
        </p:blipFill>
        <p:spPr>
          <a:xfrm>
            <a:off x="5893117" y="3224126"/>
            <a:ext cx="431361" cy="246219"/>
          </a:xfrm>
          <a:prstGeom prst="rect">
            <a:avLst/>
          </a:prstGeom>
        </p:spPr>
      </p:pic>
      <p:pic>
        <p:nvPicPr>
          <p:cNvPr id="44" name="Picture 43"/>
          <p:cNvPicPr>
            <a:picLocks noChangeAspect="1"/>
          </p:cNvPicPr>
          <p:nvPr/>
        </p:nvPicPr>
        <p:blipFill>
          <a:blip r:embed="rId4"/>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154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picking a model</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pic>
        <p:nvPicPr>
          <p:cNvPr id="6" name="Picture 5"/>
          <p:cNvPicPr>
            <a:picLocks noChangeAspect="1"/>
          </p:cNvPicPr>
          <p:nvPr/>
        </p:nvPicPr>
        <p:blipFill>
          <a:blip r:embed="rId4"/>
          <a:stretch>
            <a:fillRect/>
          </a:stretch>
        </p:blipFill>
        <p:spPr>
          <a:xfrm>
            <a:off x="4373862" y="5788790"/>
            <a:ext cx="418573" cy="246219"/>
          </a:xfrm>
          <a:prstGeom prst="rect">
            <a:avLst/>
          </a:prstGeom>
        </p:spPr>
      </p:pic>
      <p:pic>
        <p:nvPicPr>
          <p:cNvPr id="7" name="Picture 6"/>
          <p:cNvPicPr>
            <a:picLocks noChangeAspect="1"/>
          </p:cNvPicPr>
          <p:nvPr/>
        </p:nvPicPr>
        <p:blipFill>
          <a:blip r:embed="rId5"/>
          <a:stretch>
            <a:fillRect/>
          </a:stretch>
        </p:blipFill>
        <p:spPr>
          <a:xfrm>
            <a:off x="5184252" y="5788790"/>
            <a:ext cx="431361" cy="246219"/>
          </a:xfrm>
          <a:prstGeom prst="rect">
            <a:avLst/>
          </a:prstGeom>
        </p:spPr>
      </p:pic>
      <p:pic>
        <p:nvPicPr>
          <p:cNvPr id="8" name="Picture 7"/>
          <p:cNvPicPr>
            <a:picLocks noChangeAspect="1"/>
          </p:cNvPicPr>
          <p:nvPr/>
        </p:nvPicPr>
        <p:blipFill>
          <a:blip r:embed="rId5"/>
          <a:stretch>
            <a:fillRect/>
          </a:stretch>
        </p:blipFill>
        <p:spPr>
          <a:xfrm>
            <a:off x="5138482" y="5408867"/>
            <a:ext cx="431361" cy="246219"/>
          </a:xfrm>
          <a:prstGeom prst="rect">
            <a:avLst/>
          </a:prstGeom>
        </p:spPr>
      </p:pic>
      <p:pic>
        <p:nvPicPr>
          <p:cNvPr id="9" name="Picture 8"/>
          <p:cNvPicPr>
            <a:picLocks noChangeAspect="1"/>
          </p:cNvPicPr>
          <p:nvPr/>
        </p:nvPicPr>
        <p:blipFill>
          <a:blip r:embed="rId4"/>
          <a:stretch>
            <a:fillRect/>
          </a:stretch>
        </p:blipFill>
        <p:spPr>
          <a:xfrm>
            <a:off x="4316975" y="5365965"/>
            <a:ext cx="418573" cy="246219"/>
          </a:xfrm>
          <a:prstGeom prst="rect">
            <a:avLst/>
          </a:prstGeom>
        </p:spPr>
      </p:pic>
      <p:pic>
        <p:nvPicPr>
          <p:cNvPr id="10" name="Picture 9"/>
          <p:cNvPicPr>
            <a:picLocks noChangeAspect="1"/>
          </p:cNvPicPr>
          <p:nvPr/>
        </p:nvPicPr>
        <p:blipFill>
          <a:blip r:embed="rId4"/>
          <a:stretch>
            <a:fillRect/>
          </a:stretch>
        </p:blipFill>
        <p:spPr>
          <a:xfrm>
            <a:off x="4316975" y="4983628"/>
            <a:ext cx="418573" cy="246219"/>
          </a:xfrm>
          <a:prstGeom prst="rect">
            <a:avLst/>
          </a:prstGeom>
        </p:spPr>
      </p:pic>
      <p:pic>
        <p:nvPicPr>
          <p:cNvPr id="11" name="Picture 10"/>
          <p:cNvPicPr>
            <a:picLocks noChangeAspect="1"/>
          </p:cNvPicPr>
          <p:nvPr/>
        </p:nvPicPr>
        <p:blipFill>
          <a:blip r:embed="rId4"/>
          <a:stretch>
            <a:fillRect/>
          </a:stretch>
        </p:blipFill>
        <p:spPr>
          <a:xfrm>
            <a:off x="4300192" y="4627063"/>
            <a:ext cx="418573" cy="246219"/>
          </a:xfrm>
          <a:prstGeom prst="rect">
            <a:avLst/>
          </a:prstGeom>
        </p:spPr>
      </p:pic>
      <p:pic>
        <p:nvPicPr>
          <p:cNvPr id="12" name="Picture 11"/>
          <p:cNvPicPr>
            <a:picLocks noChangeAspect="1"/>
          </p:cNvPicPr>
          <p:nvPr/>
        </p:nvPicPr>
        <p:blipFill>
          <a:blip r:embed="rId2"/>
          <a:stretch>
            <a:fillRect/>
          </a:stretch>
        </p:blipFill>
        <p:spPr>
          <a:xfrm>
            <a:off x="3620336" y="5155778"/>
            <a:ext cx="428780" cy="420373"/>
          </a:xfrm>
          <a:prstGeom prst="rect">
            <a:avLst/>
          </a:prstGeom>
        </p:spPr>
      </p:pic>
      <p:sp>
        <p:nvSpPr>
          <p:cNvPr id="13" name="TextBox 1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14" name="Oval 1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62000" y="2286000"/>
            <a:ext cx="7530111" cy="1384995"/>
          </a:xfrm>
          <a:prstGeom prst="rect">
            <a:avLst/>
          </a:prstGeom>
          <a:noFill/>
        </p:spPr>
        <p:txBody>
          <a:bodyPr wrap="square" rtlCol="0">
            <a:spAutoFit/>
          </a:bodyPr>
          <a:lstStyle/>
          <a:p>
            <a:r>
              <a:rPr lang="en-US" sz="2800" dirty="0"/>
              <a:t>What we’re really trying to do is model the data generating distribution, that is how likely the feature/label combinations are</a:t>
            </a:r>
          </a:p>
        </p:txBody>
      </p:sp>
    </p:spTree>
    <p:extLst>
      <p:ext uri="{BB962C8B-B14F-4D97-AF65-F5344CB8AC3E}">
        <p14:creationId xmlns:p14="http://schemas.microsoft.com/office/powerpoint/2010/main" val="1131073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math</a:t>
            </a:r>
          </a:p>
        </p:txBody>
      </p:sp>
      <p:graphicFrame>
        <p:nvGraphicFramePr>
          <p:cNvPr id="4" name="Object 3"/>
          <p:cNvGraphicFramePr>
            <a:graphicFrameLocks noChangeAspect="1"/>
          </p:cNvGraphicFramePr>
          <p:nvPr>
            <p:extLst>
              <p:ext uri="{D42A27DB-BD31-4B8C-83A1-F6EECF244321}">
                <p14:modId xmlns:p14="http://schemas.microsoft.com/office/powerpoint/2010/main" val="2126510313"/>
              </p:ext>
            </p:extLst>
          </p:nvPr>
        </p:nvGraphicFramePr>
        <p:xfrm>
          <a:off x="304800" y="2014319"/>
          <a:ext cx="2846624" cy="517568"/>
        </p:xfrm>
        <a:graphic>
          <a:graphicData uri="http://schemas.openxmlformats.org/presentationml/2006/ole">
            <mc:AlternateContent xmlns:mc="http://schemas.openxmlformats.org/markup-compatibility/2006">
              <mc:Choice xmlns:v="urn:schemas-microsoft-com:vml" Requires="v">
                <p:oleObj name="Equation" r:id="rId3" imgW="1117600" imgH="203200" progId="Equation.3">
                  <p:embed/>
                </p:oleObj>
              </mc:Choice>
              <mc:Fallback>
                <p:oleObj name="Equation" r:id="rId3" imgW="1117600" imgH="203200" progId="Equation.3">
                  <p:embed/>
                  <p:pic>
                    <p:nvPicPr>
                      <p:cNvPr id="0" name=""/>
                      <p:cNvPicPr/>
                      <p:nvPr/>
                    </p:nvPicPr>
                    <p:blipFill>
                      <a:blip r:embed="rId4"/>
                      <a:stretch>
                        <a:fillRect/>
                      </a:stretch>
                    </p:blipFill>
                    <p:spPr>
                      <a:xfrm>
                        <a:off x="304800" y="2014319"/>
                        <a:ext cx="2846624" cy="51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1024875"/>
              </p:ext>
            </p:extLst>
          </p:nvPr>
        </p:nvGraphicFramePr>
        <p:xfrm>
          <a:off x="3276600" y="2027237"/>
          <a:ext cx="2605087" cy="487363"/>
        </p:xfrm>
        <a:graphic>
          <a:graphicData uri="http://schemas.openxmlformats.org/presentationml/2006/ole">
            <mc:AlternateContent xmlns:mc="http://schemas.openxmlformats.org/markup-compatibility/2006">
              <mc:Choice xmlns:v="urn:schemas-microsoft-com:vml" Requires="v">
                <p:oleObj name="Equation" r:id="rId5" imgW="1155700" imgH="215900" progId="Equation.3">
                  <p:embed/>
                </p:oleObj>
              </mc:Choice>
              <mc:Fallback>
                <p:oleObj name="Equation" r:id="rId5" imgW="1155700" imgH="215900" progId="Equation.3">
                  <p:embed/>
                  <p:pic>
                    <p:nvPicPr>
                      <p:cNvPr id="0" name=""/>
                      <p:cNvPicPr/>
                      <p:nvPr/>
                    </p:nvPicPr>
                    <p:blipFill>
                      <a:blip r:embed="rId6"/>
                      <a:stretch>
                        <a:fillRect/>
                      </a:stretch>
                    </p:blipFill>
                    <p:spPr>
                      <a:xfrm>
                        <a:off x="3276600" y="2027237"/>
                        <a:ext cx="2605087" cy="4873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65489018"/>
              </p:ext>
            </p:extLst>
          </p:nvPr>
        </p:nvGraphicFramePr>
        <p:xfrm>
          <a:off x="3276600" y="2971800"/>
          <a:ext cx="3292475" cy="487363"/>
        </p:xfrm>
        <a:graphic>
          <a:graphicData uri="http://schemas.openxmlformats.org/presentationml/2006/ole">
            <mc:AlternateContent xmlns:mc="http://schemas.openxmlformats.org/markup-compatibility/2006">
              <mc:Choice xmlns:v="urn:schemas-microsoft-com:vml" Requires="v">
                <p:oleObj name="Equation" r:id="rId7" imgW="1460500" imgH="215900" progId="Equation.3">
                  <p:embed/>
                </p:oleObj>
              </mc:Choice>
              <mc:Fallback>
                <p:oleObj name="Equation" r:id="rId7" imgW="1460500" imgH="215900" progId="Equation.3">
                  <p:embed/>
                  <p:pic>
                    <p:nvPicPr>
                      <p:cNvPr id="0" name=""/>
                      <p:cNvPicPr/>
                      <p:nvPr/>
                    </p:nvPicPr>
                    <p:blipFill>
                      <a:blip r:embed="rId8"/>
                      <a:stretch>
                        <a:fillRect/>
                      </a:stretch>
                    </p:blipFill>
                    <p:spPr>
                      <a:xfrm>
                        <a:off x="3276600" y="2971800"/>
                        <a:ext cx="3292475" cy="487363"/>
                      </a:xfrm>
                      <a:prstGeom prst="rect">
                        <a:avLst/>
                      </a:prstGeom>
                    </p:spPr>
                  </p:pic>
                </p:oleObj>
              </mc:Fallback>
            </mc:AlternateContent>
          </a:graphicData>
        </a:graphic>
      </p:graphicFrame>
      <p:sp>
        <p:nvSpPr>
          <p:cNvPr id="7" name="TextBox 6"/>
          <p:cNvSpPr txBox="1"/>
          <p:nvPr/>
        </p:nvSpPr>
        <p:spPr>
          <a:xfrm>
            <a:off x="2895600" y="4490110"/>
            <a:ext cx="1775947" cy="523220"/>
          </a:xfrm>
          <a:prstGeom prst="rect">
            <a:avLst/>
          </a:prstGeom>
          <a:noFill/>
        </p:spPr>
        <p:txBody>
          <a:bodyPr wrap="none" rtlCol="0">
            <a:spAutoFit/>
          </a:bodyPr>
          <a:lstStyle/>
          <a:p>
            <a:r>
              <a:rPr lang="en-US" sz="2800" dirty="0">
                <a:solidFill>
                  <a:srgbClr val="FF0000"/>
                </a:solidFill>
              </a:rPr>
              <a:t>What rule?</a:t>
            </a:r>
          </a:p>
        </p:txBody>
      </p:sp>
    </p:spTree>
    <p:extLst>
      <p:ext uri="{BB962C8B-B14F-4D97-AF65-F5344CB8AC3E}">
        <p14:creationId xmlns:p14="http://schemas.microsoft.com/office/powerpoint/2010/main" val="2733465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math</a:t>
            </a:r>
          </a:p>
        </p:txBody>
      </p:sp>
      <p:graphicFrame>
        <p:nvGraphicFramePr>
          <p:cNvPr id="4" name="Object 3"/>
          <p:cNvGraphicFramePr>
            <a:graphicFrameLocks noChangeAspect="1"/>
          </p:cNvGraphicFramePr>
          <p:nvPr>
            <p:extLst>
              <p:ext uri="{D42A27DB-BD31-4B8C-83A1-F6EECF244321}">
                <p14:modId xmlns:p14="http://schemas.microsoft.com/office/powerpoint/2010/main" val="2801406915"/>
              </p:ext>
            </p:extLst>
          </p:nvPr>
        </p:nvGraphicFramePr>
        <p:xfrm>
          <a:off x="304800" y="2014319"/>
          <a:ext cx="2846624" cy="517568"/>
        </p:xfrm>
        <a:graphic>
          <a:graphicData uri="http://schemas.openxmlformats.org/presentationml/2006/ole">
            <mc:AlternateContent xmlns:mc="http://schemas.openxmlformats.org/markup-compatibility/2006">
              <mc:Choice xmlns:v="urn:schemas-microsoft-com:vml" Requires="v">
                <p:oleObj name="Equation" r:id="rId3" imgW="1117600" imgH="203200" progId="Equation.3">
                  <p:embed/>
                </p:oleObj>
              </mc:Choice>
              <mc:Fallback>
                <p:oleObj name="Equation" r:id="rId3" imgW="1117600" imgH="203200" progId="Equation.3">
                  <p:embed/>
                  <p:pic>
                    <p:nvPicPr>
                      <p:cNvPr id="0" name=""/>
                      <p:cNvPicPr/>
                      <p:nvPr/>
                    </p:nvPicPr>
                    <p:blipFill>
                      <a:blip r:embed="rId4"/>
                      <a:stretch>
                        <a:fillRect/>
                      </a:stretch>
                    </p:blipFill>
                    <p:spPr>
                      <a:xfrm>
                        <a:off x="304800" y="2014319"/>
                        <a:ext cx="2846624" cy="51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89658675"/>
              </p:ext>
            </p:extLst>
          </p:nvPr>
        </p:nvGraphicFramePr>
        <p:xfrm>
          <a:off x="3276600" y="2027237"/>
          <a:ext cx="2605087" cy="487363"/>
        </p:xfrm>
        <a:graphic>
          <a:graphicData uri="http://schemas.openxmlformats.org/presentationml/2006/ole">
            <mc:AlternateContent xmlns:mc="http://schemas.openxmlformats.org/markup-compatibility/2006">
              <mc:Choice xmlns:v="urn:schemas-microsoft-com:vml" Requires="v">
                <p:oleObj name="Equation" r:id="rId5" imgW="1155700" imgH="215900" progId="Equation.3">
                  <p:embed/>
                </p:oleObj>
              </mc:Choice>
              <mc:Fallback>
                <p:oleObj name="Equation" r:id="rId5" imgW="1155700" imgH="215900" progId="Equation.3">
                  <p:embed/>
                  <p:pic>
                    <p:nvPicPr>
                      <p:cNvPr id="0" name=""/>
                      <p:cNvPicPr/>
                      <p:nvPr/>
                    </p:nvPicPr>
                    <p:blipFill>
                      <a:blip r:embed="rId6"/>
                      <a:stretch>
                        <a:fillRect/>
                      </a:stretch>
                    </p:blipFill>
                    <p:spPr>
                      <a:xfrm>
                        <a:off x="3276600" y="2027237"/>
                        <a:ext cx="2605087" cy="4873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16145539"/>
              </p:ext>
            </p:extLst>
          </p:nvPr>
        </p:nvGraphicFramePr>
        <p:xfrm>
          <a:off x="2332038" y="2971800"/>
          <a:ext cx="3292475" cy="487363"/>
        </p:xfrm>
        <a:graphic>
          <a:graphicData uri="http://schemas.openxmlformats.org/presentationml/2006/ole">
            <mc:AlternateContent xmlns:mc="http://schemas.openxmlformats.org/markup-compatibility/2006">
              <mc:Choice xmlns:v="urn:schemas-microsoft-com:vml" Requires="v">
                <p:oleObj name="Equation" r:id="rId7" imgW="1460500" imgH="215900" progId="Equation.3">
                  <p:embed/>
                </p:oleObj>
              </mc:Choice>
              <mc:Fallback>
                <p:oleObj name="Equation" r:id="rId7" imgW="1460500" imgH="215900" progId="Equation.3">
                  <p:embed/>
                  <p:pic>
                    <p:nvPicPr>
                      <p:cNvPr id="0" name=""/>
                      <p:cNvPicPr/>
                      <p:nvPr/>
                    </p:nvPicPr>
                    <p:blipFill>
                      <a:blip r:embed="rId8"/>
                      <a:stretch>
                        <a:fillRect/>
                      </a:stretch>
                    </p:blipFill>
                    <p:spPr>
                      <a:xfrm>
                        <a:off x="2332038" y="2971800"/>
                        <a:ext cx="3292475" cy="4873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9425035"/>
              </p:ext>
            </p:extLst>
          </p:nvPr>
        </p:nvGraphicFramePr>
        <p:xfrm>
          <a:off x="2332038" y="3932237"/>
          <a:ext cx="4352925" cy="487363"/>
        </p:xfrm>
        <a:graphic>
          <a:graphicData uri="http://schemas.openxmlformats.org/presentationml/2006/ole">
            <mc:AlternateContent xmlns:mc="http://schemas.openxmlformats.org/markup-compatibility/2006">
              <mc:Choice xmlns:v="urn:schemas-microsoft-com:vml" Requires="v">
                <p:oleObj name="Equation" r:id="rId9" imgW="1930400" imgH="215900" progId="Equation.3">
                  <p:embed/>
                </p:oleObj>
              </mc:Choice>
              <mc:Fallback>
                <p:oleObj name="Equation" r:id="rId9" imgW="1930400" imgH="215900" progId="Equation.3">
                  <p:embed/>
                  <p:pic>
                    <p:nvPicPr>
                      <p:cNvPr id="0" name=""/>
                      <p:cNvPicPr/>
                      <p:nvPr/>
                    </p:nvPicPr>
                    <p:blipFill>
                      <a:blip r:embed="rId10"/>
                      <a:stretch>
                        <a:fillRect/>
                      </a:stretch>
                    </p:blipFill>
                    <p:spPr>
                      <a:xfrm>
                        <a:off x="2332038" y="3932237"/>
                        <a:ext cx="4352925" cy="4873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87482865"/>
              </p:ext>
            </p:extLst>
          </p:nvPr>
        </p:nvGraphicFramePr>
        <p:xfrm>
          <a:off x="2332038" y="5665788"/>
          <a:ext cx="3779837" cy="1089025"/>
        </p:xfrm>
        <a:graphic>
          <a:graphicData uri="http://schemas.openxmlformats.org/presentationml/2006/ole">
            <mc:AlternateContent xmlns:mc="http://schemas.openxmlformats.org/markup-compatibility/2006">
              <mc:Choice xmlns:v="urn:schemas-microsoft-com:vml" Requires="v">
                <p:oleObj name="Equation" r:id="rId11" imgW="1676400" imgH="482600" progId="Equation.3">
                  <p:embed/>
                </p:oleObj>
              </mc:Choice>
              <mc:Fallback>
                <p:oleObj name="Equation" r:id="rId11" imgW="1676400" imgH="482600" progId="Equation.3">
                  <p:embed/>
                  <p:pic>
                    <p:nvPicPr>
                      <p:cNvPr id="0" name=""/>
                      <p:cNvPicPr/>
                      <p:nvPr/>
                    </p:nvPicPr>
                    <p:blipFill>
                      <a:blip r:embed="rId12"/>
                      <a:stretch>
                        <a:fillRect/>
                      </a:stretch>
                    </p:blipFill>
                    <p:spPr>
                      <a:xfrm>
                        <a:off x="2332038" y="5665788"/>
                        <a:ext cx="3779837" cy="10890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078725"/>
              </p:ext>
            </p:extLst>
          </p:nvPr>
        </p:nvGraphicFramePr>
        <p:xfrm>
          <a:off x="2332038" y="4953000"/>
          <a:ext cx="6243637" cy="487363"/>
        </p:xfrm>
        <a:graphic>
          <a:graphicData uri="http://schemas.openxmlformats.org/presentationml/2006/ole">
            <mc:AlternateContent xmlns:mc="http://schemas.openxmlformats.org/markup-compatibility/2006">
              <mc:Choice xmlns:v="urn:schemas-microsoft-com:vml" Requires="v">
                <p:oleObj name="Equation" r:id="rId13" imgW="2768600" imgH="215900" progId="Equation.3">
                  <p:embed/>
                </p:oleObj>
              </mc:Choice>
              <mc:Fallback>
                <p:oleObj name="Equation" r:id="rId13" imgW="2768600" imgH="215900" progId="Equation.3">
                  <p:embed/>
                  <p:pic>
                    <p:nvPicPr>
                      <p:cNvPr id="0" name=""/>
                      <p:cNvPicPr/>
                      <p:nvPr/>
                    </p:nvPicPr>
                    <p:blipFill>
                      <a:blip r:embed="rId14"/>
                      <a:stretch>
                        <a:fillRect/>
                      </a:stretch>
                    </p:blipFill>
                    <p:spPr>
                      <a:xfrm>
                        <a:off x="2332038" y="4953000"/>
                        <a:ext cx="6243637" cy="487363"/>
                      </a:xfrm>
                      <a:prstGeom prst="rect">
                        <a:avLst/>
                      </a:prstGeom>
                    </p:spPr>
                  </p:pic>
                </p:oleObj>
              </mc:Fallback>
            </mc:AlternateContent>
          </a:graphicData>
        </a:graphic>
      </p:graphicFrame>
    </p:spTree>
    <p:extLst>
      <p:ext uri="{BB962C8B-B14F-4D97-AF65-F5344CB8AC3E}">
        <p14:creationId xmlns:p14="http://schemas.microsoft.com/office/powerpoint/2010/main" val="21069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 a model</a:t>
            </a:r>
          </a:p>
        </p:txBody>
      </p:sp>
      <p:graphicFrame>
        <p:nvGraphicFramePr>
          <p:cNvPr id="5" name="Object 4"/>
          <p:cNvGraphicFramePr>
            <a:graphicFrameLocks noChangeAspect="1"/>
          </p:cNvGraphicFramePr>
          <p:nvPr>
            <p:extLst>
              <p:ext uri="{D42A27DB-BD31-4B8C-83A1-F6EECF244321}">
                <p14:modId xmlns:p14="http://schemas.microsoft.com/office/powerpoint/2010/main" val="2328374109"/>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name="Equation" r:id="rId2" imgW="2768600" imgH="482600" progId="Equation.3">
                  <p:embed/>
                </p:oleObj>
              </mc:Choice>
              <mc:Fallback>
                <p:oleObj name="Equation" r:id="rId2" imgW="2768600" imgH="482600" progId="Equation.3">
                  <p:embed/>
                  <p:pic>
                    <p:nvPicPr>
                      <p:cNvPr id="0" name=""/>
                      <p:cNvPicPr/>
                      <p:nvPr/>
                    </p:nvPicPr>
                    <p:blipFill>
                      <a:blip r:embed="rId3"/>
                      <a:stretch>
                        <a:fillRect/>
                      </a:stretch>
                    </p:blipFill>
                    <p:spPr>
                      <a:xfrm>
                        <a:off x="1219200" y="1447800"/>
                        <a:ext cx="6242050" cy="1089025"/>
                      </a:xfrm>
                      <a:prstGeom prst="rect">
                        <a:avLst/>
                      </a:prstGeom>
                    </p:spPr>
                  </p:pic>
                </p:oleObj>
              </mc:Fallback>
            </mc:AlternateContent>
          </a:graphicData>
        </a:graphic>
      </p:graphicFrame>
      <p:sp>
        <p:nvSpPr>
          <p:cNvPr id="6" name="TextBox 5"/>
          <p:cNvSpPr txBox="1"/>
          <p:nvPr/>
        </p:nvSpPr>
        <p:spPr>
          <a:xfrm>
            <a:off x="613174" y="2362200"/>
            <a:ext cx="7989762" cy="523220"/>
          </a:xfrm>
          <a:prstGeom prst="rect">
            <a:avLst/>
          </a:prstGeom>
          <a:noFill/>
        </p:spPr>
        <p:txBody>
          <a:bodyPr wrap="none" rtlCol="0">
            <a:spAutoFit/>
          </a:bodyPr>
          <a:lstStyle/>
          <a:p>
            <a:r>
              <a:rPr lang="en-US" sz="2800" dirty="0"/>
              <a:t>So, far we have made NO assumptions about the data</a:t>
            </a:r>
          </a:p>
        </p:txBody>
      </p:sp>
      <p:graphicFrame>
        <p:nvGraphicFramePr>
          <p:cNvPr id="7" name="Object 6"/>
          <p:cNvGraphicFramePr>
            <a:graphicFrameLocks noChangeAspect="1"/>
          </p:cNvGraphicFramePr>
          <p:nvPr>
            <p:extLst>
              <p:ext uri="{D42A27DB-BD31-4B8C-83A1-F6EECF244321}">
                <p14:modId xmlns:p14="http://schemas.microsoft.com/office/powerpoint/2010/main" val="160155554"/>
              </p:ext>
            </p:extLst>
          </p:nvPr>
        </p:nvGraphicFramePr>
        <p:xfrm>
          <a:off x="2821896" y="3048000"/>
          <a:ext cx="3063875" cy="487362"/>
        </p:xfrm>
        <a:graphic>
          <a:graphicData uri="http://schemas.openxmlformats.org/presentationml/2006/ole">
            <mc:AlternateContent xmlns:mc="http://schemas.openxmlformats.org/markup-compatibility/2006">
              <mc:Choice xmlns:v="urn:schemas-microsoft-com:vml" Requires="v">
                <p:oleObj name="Equation" r:id="rId4" imgW="1358900" imgH="215900" progId="Equation.3">
                  <p:embed/>
                </p:oleObj>
              </mc:Choice>
              <mc:Fallback>
                <p:oleObj name="Equation" r:id="rId4" imgW="1358900" imgH="215900" progId="Equation.3">
                  <p:embed/>
                  <p:pic>
                    <p:nvPicPr>
                      <p:cNvPr id="0" name=""/>
                      <p:cNvPicPr/>
                      <p:nvPr/>
                    </p:nvPicPr>
                    <p:blipFill>
                      <a:blip r:embed="rId5"/>
                      <a:stretch>
                        <a:fillRect/>
                      </a:stretch>
                    </p:blipFill>
                    <p:spPr>
                      <a:xfrm>
                        <a:off x="2821896" y="3048000"/>
                        <a:ext cx="3063875" cy="487362"/>
                      </a:xfrm>
                      <a:prstGeom prst="rect">
                        <a:avLst/>
                      </a:prstGeom>
                    </p:spPr>
                  </p:pic>
                </p:oleObj>
              </mc:Fallback>
            </mc:AlternateContent>
          </a:graphicData>
        </a:graphic>
      </p:graphicFrame>
      <p:sp>
        <p:nvSpPr>
          <p:cNvPr id="8" name="TextBox 7"/>
          <p:cNvSpPr txBox="1"/>
          <p:nvPr/>
        </p:nvSpPr>
        <p:spPr>
          <a:xfrm>
            <a:off x="990600" y="3733800"/>
            <a:ext cx="7434209" cy="1200328"/>
          </a:xfrm>
          <a:prstGeom prst="rect">
            <a:avLst/>
          </a:prstGeom>
          <a:noFill/>
        </p:spPr>
        <p:txBody>
          <a:bodyPr wrap="square" rtlCol="0">
            <a:spAutoFit/>
          </a:bodyPr>
          <a:lstStyle/>
          <a:p>
            <a:r>
              <a:rPr lang="en-US" sz="2400" dirty="0">
                <a:solidFill>
                  <a:srgbClr val="FF0000"/>
                </a:solidFill>
              </a:rPr>
              <a:t>How many entries would the probability distribution table have if we tried to represent all possible values and we had 7000 binary features?</a:t>
            </a:r>
          </a:p>
        </p:txBody>
      </p:sp>
    </p:spTree>
    <p:extLst>
      <p:ext uri="{BB962C8B-B14F-4D97-AF65-F5344CB8AC3E}">
        <p14:creationId xmlns:p14="http://schemas.microsoft.com/office/powerpoint/2010/main" val="769454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distribution tables</a:t>
            </a:r>
          </a:p>
        </p:txBody>
      </p:sp>
      <p:graphicFrame>
        <p:nvGraphicFramePr>
          <p:cNvPr id="4" name="Table 3"/>
          <p:cNvGraphicFramePr>
            <a:graphicFrameLocks noGrp="1"/>
          </p:cNvGraphicFramePr>
          <p:nvPr>
            <p:extLst>
              <p:ext uri="{D42A27DB-BD31-4B8C-83A1-F6EECF244321}">
                <p14:modId xmlns:p14="http://schemas.microsoft.com/office/powerpoint/2010/main" val="1288462407"/>
              </p:ext>
            </p:extLst>
          </p:nvPr>
        </p:nvGraphicFramePr>
        <p:xfrm>
          <a:off x="2071008" y="1600200"/>
          <a:ext cx="4354284" cy="3169920"/>
        </p:xfrm>
        <a:graphic>
          <a:graphicData uri="http://schemas.openxmlformats.org/drawingml/2006/table">
            <a:tbl>
              <a:tblPr firstRow="1" bandRow="1">
                <a:tableStyleId>{5C22544A-7EE6-4342-B048-85BDC9FD1C3A}</a:tableStyleId>
              </a:tblPr>
              <a:tblGrid>
                <a:gridCol w="725714">
                  <a:extLst>
                    <a:ext uri="{9D8B030D-6E8A-4147-A177-3AD203B41FA5}">
                      <a16:colId xmlns:a16="http://schemas.microsoft.com/office/drawing/2014/main" val="20000"/>
                    </a:ext>
                  </a:extLst>
                </a:gridCol>
                <a:gridCol w="725714">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gridCol w="725714">
                  <a:extLst>
                    <a:ext uri="{9D8B030D-6E8A-4147-A177-3AD203B41FA5}">
                      <a16:colId xmlns:a16="http://schemas.microsoft.com/office/drawing/2014/main" val="20004"/>
                    </a:ext>
                  </a:extLst>
                </a:gridCol>
                <a:gridCol w="725714">
                  <a:extLst>
                    <a:ext uri="{9D8B030D-6E8A-4147-A177-3AD203B41FA5}">
                      <a16:colId xmlns:a16="http://schemas.microsoft.com/office/drawing/2014/main" val="20005"/>
                    </a:ext>
                  </a:extLst>
                </a:gridCol>
              </a:tblGrid>
              <a:tr h="370840">
                <a:tc>
                  <a:txBody>
                    <a:bodyPr/>
                    <a:lstStyle/>
                    <a:p>
                      <a:pPr algn="ctr"/>
                      <a:r>
                        <a:rPr lang="en-US" sz="2000" dirty="0"/>
                        <a:t>x</a:t>
                      </a:r>
                      <a:r>
                        <a:rPr lang="en-US" sz="2000" baseline="-25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3</a:t>
                      </a:r>
                    </a:p>
                  </a:txBody>
                  <a:tcPr/>
                </a:tc>
                <a:tc>
                  <a:txBody>
                    <a:bodyPr/>
                    <a:lstStyle/>
                    <a:p>
                      <a:pPr algn="ctr"/>
                      <a:r>
                        <a:rPr lang="en-US" sz="2000" dirty="0"/>
                        <a:t>…</a:t>
                      </a:r>
                    </a:p>
                  </a:txBody>
                  <a:tcPr/>
                </a:tc>
                <a:tc>
                  <a:txBody>
                    <a:bodyPr/>
                    <a:lstStyle/>
                    <a:p>
                      <a:pPr algn="ctr"/>
                      <a:r>
                        <a:rPr lang="en-US" sz="2000" dirty="0"/>
                        <a:t>y</a:t>
                      </a:r>
                    </a:p>
                  </a:txBody>
                  <a:tcPr/>
                </a:tc>
                <a:tc>
                  <a:txBody>
                    <a:bodyPr/>
                    <a:lstStyle/>
                    <a:p>
                      <a:pPr algn="ctr"/>
                      <a:r>
                        <a:rPr lang="en-US" sz="2000" dirty="0"/>
                        <a:t>p( )</a:t>
                      </a:r>
                    </a:p>
                  </a:txBody>
                  <a:tcPr/>
                </a:tc>
                <a:extLst>
                  <a:ext uri="{0D108BD9-81ED-4DB2-BD59-A6C34878D82A}">
                    <a16:rowId xmlns:a16="http://schemas.microsoft.com/office/drawing/2014/main" val="10000"/>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algn="ctr"/>
                      <a:r>
                        <a:rPr lang="en-US" sz="2000" dirty="0"/>
                        <a:t>*</a:t>
                      </a:r>
                    </a:p>
                  </a:txBody>
                  <a:tcPr/>
                </a:tc>
                <a:extLst>
                  <a:ext uri="{0D108BD9-81ED-4DB2-BD59-A6C34878D82A}">
                    <a16:rowId xmlns:a16="http://schemas.microsoft.com/office/drawing/2014/main" val="10001"/>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algn="ctr"/>
                      <a:r>
                        <a:rPr lang="en-US" sz="2000" dirty="0"/>
                        <a:t>*</a:t>
                      </a:r>
                    </a:p>
                  </a:txBody>
                  <a:tcPr/>
                </a:tc>
                <a:extLst>
                  <a:ext uri="{0D108BD9-81ED-4DB2-BD59-A6C34878D82A}">
                    <a16:rowId xmlns:a16="http://schemas.microsoft.com/office/drawing/2014/main" val="10002"/>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3"/>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4"/>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5"/>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6"/>
                  </a:ext>
                </a:extLst>
              </a:tr>
              <a:tr h="370840">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a:t>…</a:t>
                      </a:r>
                    </a:p>
                  </a:txBody>
                  <a:tcPr/>
                </a:tc>
                <a:tc>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0007"/>
                  </a:ext>
                </a:extLst>
              </a:tr>
            </a:tbl>
          </a:graphicData>
        </a:graphic>
      </p:graphicFrame>
      <p:sp>
        <p:nvSpPr>
          <p:cNvPr id="5" name="Content Placeholder 2"/>
          <p:cNvSpPr>
            <a:spLocks noGrp="1"/>
          </p:cNvSpPr>
          <p:nvPr>
            <p:ph sz="quarter" idx="1"/>
          </p:nvPr>
        </p:nvSpPr>
        <p:spPr>
          <a:xfrm>
            <a:off x="1565589" y="4916082"/>
            <a:ext cx="6025004" cy="1600200"/>
          </a:xfrm>
        </p:spPr>
        <p:txBody>
          <a:bodyPr>
            <a:noAutofit/>
          </a:bodyPr>
          <a:lstStyle/>
          <a:p>
            <a:pPr marL="91440" indent="0">
              <a:lnSpc>
                <a:spcPct val="93000"/>
              </a:lnSpc>
              <a:spcBef>
                <a:spcPct val="47000"/>
              </a:spcBef>
              <a:buNone/>
            </a:pPr>
            <a:r>
              <a:rPr lang="en-US" dirty="0">
                <a:solidFill>
                  <a:srgbClr val="0000FF"/>
                </a:solidFill>
              </a:rPr>
              <a:t>All possible combination of features!</a:t>
            </a:r>
          </a:p>
          <a:p>
            <a:pPr marL="685800" lvl="2" indent="0">
              <a:lnSpc>
                <a:spcPct val="93000"/>
              </a:lnSpc>
              <a:spcBef>
                <a:spcPct val="47000"/>
              </a:spcBef>
              <a:buNone/>
            </a:pPr>
            <a:endParaRPr lang="en-US" sz="2000" dirty="0">
              <a:solidFill>
                <a:schemeClr val="tx2"/>
              </a:solidFill>
            </a:endParaRPr>
          </a:p>
          <a:p>
            <a:pPr marL="91440" indent="0">
              <a:lnSpc>
                <a:spcPct val="93000"/>
              </a:lnSpc>
              <a:spcBef>
                <a:spcPct val="47000"/>
              </a:spcBef>
              <a:buNone/>
            </a:pPr>
            <a:r>
              <a:rPr lang="en-US" dirty="0">
                <a:solidFill>
                  <a:schemeClr val="tx2"/>
                </a:solidFill>
              </a:rPr>
              <a:t>Table size: 2</a:t>
            </a:r>
            <a:r>
              <a:rPr lang="en-US" baseline="30000" dirty="0">
                <a:solidFill>
                  <a:schemeClr val="tx2"/>
                </a:solidFill>
              </a:rPr>
              <a:t>7000</a:t>
            </a:r>
            <a:r>
              <a:rPr lang="en-US" dirty="0">
                <a:solidFill>
                  <a:schemeClr val="tx2"/>
                </a:solidFill>
              </a:rPr>
              <a:t> = </a:t>
            </a:r>
            <a:r>
              <a:rPr lang="en-US" dirty="0">
                <a:solidFill>
                  <a:srgbClr val="FF0000"/>
                </a:solidFill>
              </a:rPr>
              <a:t>?</a:t>
            </a:r>
          </a:p>
          <a:p>
            <a:pPr marL="0" indent="0">
              <a:buNone/>
            </a:pPr>
            <a:endParaRPr lang="en-US" sz="3200" dirty="0"/>
          </a:p>
        </p:txBody>
      </p:sp>
    </p:spTree>
    <p:extLst>
      <p:ext uri="{BB962C8B-B14F-4D97-AF65-F5344CB8AC3E}">
        <p14:creationId xmlns:p14="http://schemas.microsoft.com/office/powerpoint/2010/main" val="3073089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7000</a:t>
            </a:r>
          </a:p>
        </p:txBody>
      </p:sp>
      <p:sp>
        <p:nvSpPr>
          <p:cNvPr id="3" name="Content Placeholder 2"/>
          <p:cNvSpPr>
            <a:spLocks noGrp="1"/>
          </p:cNvSpPr>
          <p:nvPr>
            <p:ph sz="quarter" idx="1"/>
          </p:nvPr>
        </p:nvSpPr>
        <p:spPr>
          <a:xfrm>
            <a:off x="612648" y="1600200"/>
            <a:ext cx="8153400" cy="4343400"/>
          </a:xfrm>
        </p:spPr>
        <p:txBody>
          <a:bodyPr>
            <a:noAutofit/>
          </a:bodyPr>
          <a:lstStyle/>
          <a:p>
            <a:pPr marL="0" indent="0">
              <a:buNone/>
            </a:pPr>
            <a:r>
              <a:rPr lang="en-US" sz="1200" dirty="0"/>
              <a:t>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a:t>
            </a:r>
          </a:p>
        </p:txBody>
      </p:sp>
      <p:sp>
        <p:nvSpPr>
          <p:cNvPr id="4" name="TextBox 3"/>
          <p:cNvSpPr txBox="1"/>
          <p:nvPr/>
        </p:nvSpPr>
        <p:spPr>
          <a:xfrm>
            <a:off x="2937806" y="6153090"/>
            <a:ext cx="2548594" cy="400110"/>
          </a:xfrm>
          <a:prstGeom prst="rect">
            <a:avLst/>
          </a:prstGeom>
          <a:noFill/>
        </p:spPr>
        <p:txBody>
          <a:bodyPr wrap="none" rtlCol="0">
            <a:spAutoFit/>
          </a:bodyPr>
          <a:lstStyle/>
          <a:p>
            <a:r>
              <a:rPr lang="en-US" sz="2000" dirty="0">
                <a:solidFill>
                  <a:srgbClr val="FF0000"/>
                </a:solidFill>
              </a:rPr>
              <a:t>Any problems with this?</a:t>
            </a:r>
          </a:p>
        </p:txBody>
      </p:sp>
    </p:spTree>
    <p:extLst>
      <p:ext uri="{BB962C8B-B14F-4D97-AF65-F5344CB8AC3E}">
        <p14:creationId xmlns:p14="http://schemas.microsoft.com/office/powerpoint/2010/main" val="56216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machine learning?</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Lot’s of data</a:t>
            </a:r>
          </a:p>
          <a:p>
            <a:pPr marL="0" indent="0">
              <a:buNone/>
            </a:pPr>
            <a:endParaRPr lang="en-US" dirty="0"/>
          </a:p>
          <a:p>
            <a:pPr marL="0" indent="0">
              <a:buNone/>
            </a:pPr>
            <a:r>
              <a:rPr lang="en-US" dirty="0"/>
              <a:t>Hand-written rules just don’t do it</a:t>
            </a:r>
          </a:p>
          <a:p>
            <a:pPr marL="0" indent="0">
              <a:buNone/>
            </a:pPr>
            <a:endParaRPr lang="en-US" dirty="0"/>
          </a:p>
          <a:p>
            <a:pPr marL="0" indent="0">
              <a:buNone/>
            </a:pPr>
            <a:r>
              <a:rPr lang="en-US" dirty="0"/>
              <a:t>Performance can be much better than what people can do</a:t>
            </a:r>
          </a:p>
          <a:p>
            <a:pPr marL="0" indent="0">
              <a:buNone/>
            </a:pPr>
            <a:endParaRPr lang="en-US" dirty="0">
              <a:solidFill>
                <a:srgbClr val="FF0000"/>
              </a:solidFill>
            </a:endParaRPr>
          </a:p>
          <a:p>
            <a:pPr marL="0" indent="0">
              <a:buNone/>
            </a:pPr>
            <a:r>
              <a:rPr lang="en-US" dirty="0">
                <a:solidFill>
                  <a:srgbClr val="FF0000"/>
                </a:solidFill>
              </a:rPr>
              <a:t>Why not just study machine learning?</a:t>
            </a:r>
          </a:p>
          <a:p>
            <a:pPr lvl="1"/>
            <a:r>
              <a:rPr lang="en-US" dirty="0"/>
              <a:t>Domain knowledge/expertise is still very important</a:t>
            </a:r>
          </a:p>
          <a:p>
            <a:pPr lvl="1"/>
            <a:r>
              <a:rPr lang="en-US" dirty="0"/>
              <a:t>What types of features to use</a:t>
            </a:r>
          </a:p>
          <a:p>
            <a:pPr lvl="1"/>
            <a:r>
              <a:rPr lang="en-US" dirty="0"/>
              <a:t>What models are important</a:t>
            </a:r>
          </a:p>
          <a:p>
            <a:pPr>
              <a:buNone/>
            </a:pPr>
            <a:endParaRPr lang="en-US" dirty="0">
              <a:solidFill>
                <a:srgbClr val="FF0000"/>
              </a:solidFill>
            </a:endParaRPr>
          </a:p>
        </p:txBody>
      </p:sp>
    </p:spTree>
    <p:extLst>
      <p:ext uri="{BB962C8B-B14F-4D97-AF65-F5344CB8AC3E}">
        <p14:creationId xmlns:p14="http://schemas.microsoft.com/office/powerpoint/2010/main" val="190816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distribution tables</a:t>
            </a:r>
          </a:p>
        </p:txBody>
      </p:sp>
      <p:graphicFrame>
        <p:nvGraphicFramePr>
          <p:cNvPr id="4" name="Table 3"/>
          <p:cNvGraphicFramePr>
            <a:graphicFrameLocks noGrp="1"/>
          </p:cNvGraphicFramePr>
          <p:nvPr>
            <p:extLst>
              <p:ext uri="{D42A27DB-BD31-4B8C-83A1-F6EECF244321}">
                <p14:modId xmlns:p14="http://schemas.microsoft.com/office/powerpoint/2010/main" val="210124980"/>
              </p:ext>
            </p:extLst>
          </p:nvPr>
        </p:nvGraphicFramePr>
        <p:xfrm>
          <a:off x="2071008" y="1600200"/>
          <a:ext cx="4354284" cy="3169920"/>
        </p:xfrm>
        <a:graphic>
          <a:graphicData uri="http://schemas.openxmlformats.org/drawingml/2006/table">
            <a:tbl>
              <a:tblPr firstRow="1" bandRow="1">
                <a:tableStyleId>{5C22544A-7EE6-4342-B048-85BDC9FD1C3A}</a:tableStyleId>
              </a:tblPr>
              <a:tblGrid>
                <a:gridCol w="725714">
                  <a:extLst>
                    <a:ext uri="{9D8B030D-6E8A-4147-A177-3AD203B41FA5}">
                      <a16:colId xmlns:a16="http://schemas.microsoft.com/office/drawing/2014/main" val="20000"/>
                    </a:ext>
                  </a:extLst>
                </a:gridCol>
                <a:gridCol w="725714">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gridCol w="725714">
                  <a:extLst>
                    <a:ext uri="{9D8B030D-6E8A-4147-A177-3AD203B41FA5}">
                      <a16:colId xmlns:a16="http://schemas.microsoft.com/office/drawing/2014/main" val="20004"/>
                    </a:ext>
                  </a:extLst>
                </a:gridCol>
                <a:gridCol w="725714">
                  <a:extLst>
                    <a:ext uri="{9D8B030D-6E8A-4147-A177-3AD203B41FA5}">
                      <a16:colId xmlns:a16="http://schemas.microsoft.com/office/drawing/2014/main" val="20005"/>
                    </a:ext>
                  </a:extLst>
                </a:gridCol>
              </a:tblGrid>
              <a:tr h="370840">
                <a:tc>
                  <a:txBody>
                    <a:bodyPr/>
                    <a:lstStyle/>
                    <a:p>
                      <a:pPr algn="ctr"/>
                      <a:r>
                        <a:rPr lang="en-US" sz="2000" dirty="0"/>
                        <a:t>x</a:t>
                      </a:r>
                      <a:r>
                        <a:rPr lang="en-US" sz="2000" baseline="-25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3</a:t>
                      </a:r>
                    </a:p>
                  </a:txBody>
                  <a:tcPr/>
                </a:tc>
                <a:tc>
                  <a:txBody>
                    <a:bodyPr/>
                    <a:lstStyle/>
                    <a:p>
                      <a:pPr algn="ctr"/>
                      <a:r>
                        <a:rPr lang="en-US" sz="2000" dirty="0"/>
                        <a:t>…</a:t>
                      </a:r>
                    </a:p>
                  </a:txBody>
                  <a:tcPr/>
                </a:tc>
                <a:tc>
                  <a:txBody>
                    <a:bodyPr/>
                    <a:lstStyle/>
                    <a:p>
                      <a:pPr algn="ctr"/>
                      <a:r>
                        <a:rPr lang="en-US" sz="2000" dirty="0"/>
                        <a:t>y</a:t>
                      </a:r>
                    </a:p>
                  </a:txBody>
                  <a:tcPr/>
                </a:tc>
                <a:tc>
                  <a:txBody>
                    <a:bodyPr/>
                    <a:lstStyle/>
                    <a:p>
                      <a:pPr algn="ctr"/>
                      <a:r>
                        <a:rPr lang="en-US" sz="2000" dirty="0"/>
                        <a:t>p( )</a:t>
                      </a:r>
                    </a:p>
                  </a:txBody>
                  <a:tcPr/>
                </a:tc>
                <a:extLst>
                  <a:ext uri="{0D108BD9-81ED-4DB2-BD59-A6C34878D82A}">
                    <a16:rowId xmlns:a16="http://schemas.microsoft.com/office/drawing/2014/main" val="10000"/>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algn="ctr"/>
                      <a:r>
                        <a:rPr lang="en-US" sz="2000" dirty="0"/>
                        <a:t>*</a:t>
                      </a:r>
                    </a:p>
                  </a:txBody>
                  <a:tcPr/>
                </a:tc>
                <a:extLst>
                  <a:ext uri="{0D108BD9-81ED-4DB2-BD59-A6C34878D82A}">
                    <a16:rowId xmlns:a16="http://schemas.microsoft.com/office/drawing/2014/main" val="10001"/>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algn="ctr"/>
                      <a:r>
                        <a:rPr lang="en-US" sz="2000" dirty="0"/>
                        <a:t>*</a:t>
                      </a:r>
                    </a:p>
                  </a:txBody>
                  <a:tcPr/>
                </a:tc>
                <a:extLst>
                  <a:ext uri="{0D108BD9-81ED-4DB2-BD59-A6C34878D82A}">
                    <a16:rowId xmlns:a16="http://schemas.microsoft.com/office/drawing/2014/main" val="10002"/>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3"/>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4"/>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5"/>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6"/>
                  </a:ext>
                </a:extLst>
              </a:tr>
              <a:tr h="370840">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a:t>…</a:t>
                      </a:r>
                    </a:p>
                  </a:txBody>
                  <a:tcPr/>
                </a:tc>
                <a:tc>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0007"/>
                  </a:ext>
                </a:extLst>
              </a:tr>
            </a:tbl>
          </a:graphicData>
        </a:graphic>
      </p:graphicFrame>
      <p:sp>
        <p:nvSpPr>
          <p:cNvPr id="5" name="Content Placeholder 2"/>
          <p:cNvSpPr>
            <a:spLocks noGrp="1"/>
          </p:cNvSpPr>
          <p:nvPr>
            <p:ph sz="quarter" idx="1"/>
          </p:nvPr>
        </p:nvSpPr>
        <p:spPr>
          <a:xfrm>
            <a:off x="609780" y="4876800"/>
            <a:ext cx="8156267" cy="1600200"/>
          </a:xfrm>
        </p:spPr>
        <p:txBody>
          <a:bodyPr>
            <a:noAutofit/>
          </a:bodyPr>
          <a:lstStyle/>
          <a:p>
            <a:pPr>
              <a:buFontTx/>
              <a:buChar char="-"/>
            </a:pPr>
            <a:r>
              <a:rPr lang="en-US" sz="2800" dirty="0">
                <a:solidFill>
                  <a:srgbClr val="0000FF"/>
                </a:solidFill>
              </a:rPr>
              <a:t>Storing a table of that size is impossible!</a:t>
            </a:r>
          </a:p>
          <a:p>
            <a:pPr>
              <a:buFontTx/>
              <a:buChar char="-"/>
            </a:pPr>
            <a:r>
              <a:rPr lang="en-US" sz="2800" dirty="0">
                <a:solidFill>
                  <a:srgbClr val="FF0000"/>
                </a:solidFill>
              </a:rPr>
              <a:t>How are we supposed to learn/estimate each entry in the table?</a:t>
            </a:r>
          </a:p>
        </p:txBody>
      </p:sp>
    </p:spTree>
    <p:extLst>
      <p:ext uri="{BB962C8B-B14F-4D97-AF65-F5344CB8AC3E}">
        <p14:creationId xmlns:p14="http://schemas.microsoft.com/office/powerpoint/2010/main" val="3147393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 a model</a:t>
            </a:r>
          </a:p>
        </p:txBody>
      </p:sp>
      <p:graphicFrame>
        <p:nvGraphicFramePr>
          <p:cNvPr id="5" name="Object 4"/>
          <p:cNvGraphicFramePr>
            <a:graphicFrameLocks noChangeAspect="1"/>
          </p:cNvGraphicFramePr>
          <p:nvPr>
            <p:extLst>
              <p:ext uri="{D42A27DB-BD31-4B8C-83A1-F6EECF244321}">
                <p14:modId xmlns:p14="http://schemas.microsoft.com/office/powerpoint/2010/main" val="2240703083"/>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name="Equation" r:id="rId2" imgW="2768600" imgH="482600" progId="Equation.3">
                  <p:embed/>
                </p:oleObj>
              </mc:Choice>
              <mc:Fallback>
                <p:oleObj name="Equation" r:id="rId2" imgW="2768600" imgH="482600" progId="Equation.3">
                  <p:embed/>
                  <p:pic>
                    <p:nvPicPr>
                      <p:cNvPr id="0" name=""/>
                      <p:cNvPicPr/>
                      <p:nvPr/>
                    </p:nvPicPr>
                    <p:blipFill>
                      <a:blip r:embed="rId3"/>
                      <a:stretch>
                        <a:fillRect/>
                      </a:stretch>
                    </p:blipFill>
                    <p:spPr>
                      <a:xfrm>
                        <a:off x="1219200" y="1447800"/>
                        <a:ext cx="6242050" cy="1089025"/>
                      </a:xfrm>
                      <a:prstGeom prst="rect">
                        <a:avLst/>
                      </a:prstGeom>
                    </p:spPr>
                  </p:pic>
                </p:oleObj>
              </mc:Fallback>
            </mc:AlternateContent>
          </a:graphicData>
        </a:graphic>
      </p:graphicFrame>
      <p:sp>
        <p:nvSpPr>
          <p:cNvPr id="6" name="TextBox 5"/>
          <p:cNvSpPr txBox="1"/>
          <p:nvPr/>
        </p:nvSpPr>
        <p:spPr>
          <a:xfrm>
            <a:off x="613174" y="2895600"/>
            <a:ext cx="8302225" cy="3046988"/>
          </a:xfrm>
          <a:prstGeom prst="rect">
            <a:avLst/>
          </a:prstGeom>
          <a:noFill/>
        </p:spPr>
        <p:txBody>
          <a:bodyPr wrap="square" rtlCol="0">
            <a:spAutoFit/>
          </a:bodyPr>
          <a:lstStyle/>
          <a:p>
            <a:r>
              <a:rPr lang="en-US" sz="2400" dirty="0"/>
              <a:t>So, far we have made NO assumptions about the data</a:t>
            </a:r>
          </a:p>
          <a:p>
            <a:endParaRPr lang="en-US" sz="2400" dirty="0"/>
          </a:p>
          <a:p>
            <a:r>
              <a:rPr lang="en-US" sz="2400" dirty="0"/>
              <a:t>Model selection involves making assumptions about the data</a:t>
            </a:r>
          </a:p>
          <a:p>
            <a:endParaRPr lang="en-US" sz="2400" dirty="0"/>
          </a:p>
          <a:p>
            <a:r>
              <a:rPr lang="en-US" sz="2400" dirty="0"/>
              <a:t>We’ve done this before, n-gram language model, parsing, etc.</a:t>
            </a:r>
          </a:p>
          <a:p>
            <a:endParaRPr lang="en-US" sz="2400" dirty="0"/>
          </a:p>
          <a:p>
            <a:r>
              <a:rPr lang="en-US" sz="2400" dirty="0"/>
              <a:t>These assumptions allow us to represent the data more compactly and to estimate the parameters of the model</a:t>
            </a:r>
          </a:p>
        </p:txBody>
      </p:sp>
    </p:spTree>
    <p:extLst>
      <p:ext uri="{BB962C8B-B14F-4D97-AF65-F5344CB8AC3E}">
        <p14:creationId xmlns:p14="http://schemas.microsoft.com/office/powerpoint/2010/main" val="870579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5" name="Object 4"/>
          <p:cNvGraphicFramePr>
            <a:graphicFrameLocks noChangeAspect="1"/>
          </p:cNvGraphicFramePr>
          <p:nvPr>
            <p:extLst>
              <p:ext uri="{D42A27DB-BD31-4B8C-83A1-F6EECF244321}">
                <p14:modId xmlns:p14="http://schemas.microsoft.com/office/powerpoint/2010/main" val="2809652327"/>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name="Equation" r:id="rId2" imgW="2768600" imgH="482600" progId="Equation.3">
                  <p:embed/>
                </p:oleObj>
              </mc:Choice>
              <mc:Fallback>
                <p:oleObj name="Equation" r:id="rId2" imgW="2768600" imgH="482600" progId="Equation.3">
                  <p:embed/>
                  <p:pic>
                    <p:nvPicPr>
                      <p:cNvPr id="0" name=""/>
                      <p:cNvPicPr/>
                      <p:nvPr/>
                    </p:nvPicPr>
                    <p:blipFill>
                      <a:blip r:embed="rId3"/>
                      <a:stretch>
                        <a:fillRect/>
                      </a:stretch>
                    </p:blipFill>
                    <p:spPr>
                      <a:xfrm>
                        <a:off x="1219200" y="1447800"/>
                        <a:ext cx="6242050" cy="1089025"/>
                      </a:xfrm>
                      <a:prstGeom prst="rect">
                        <a:avLst/>
                      </a:prstGeom>
                    </p:spPr>
                  </p:pic>
                </p:oleObj>
              </mc:Fallback>
            </mc:AlternateContent>
          </a:graphicData>
        </a:graphic>
      </p:graphicFrame>
      <p:cxnSp>
        <p:nvCxnSpPr>
          <p:cNvPr id="8" name="Straight Connector 7"/>
          <p:cNvCxnSpPr/>
          <p:nvPr/>
        </p:nvCxnSpPr>
        <p:spPr>
          <a:xfrm>
            <a:off x="533400" y="2971800"/>
            <a:ext cx="82326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79998" y="4459874"/>
            <a:ext cx="3574992" cy="523220"/>
          </a:xfrm>
          <a:prstGeom prst="rect">
            <a:avLst/>
          </a:prstGeom>
          <a:noFill/>
        </p:spPr>
        <p:txBody>
          <a:bodyPr wrap="none" rtlCol="0">
            <a:spAutoFit/>
          </a:bodyPr>
          <a:lstStyle/>
          <a:p>
            <a:r>
              <a:rPr lang="en-US" sz="2800" dirty="0">
                <a:solidFill>
                  <a:srgbClr val="FF0000"/>
                </a:solidFill>
              </a:rPr>
              <a:t>What does this assume?</a:t>
            </a:r>
          </a:p>
        </p:txBody>
      </p:sp>
      <p:graphicFrame>
        <p:nvGraphicFramePr>
          <p:cNvPr id="10" name="Object 9"/>
          <p:cNvGraphicFramePr>
            <a:graphicFrameLocks noChangeAspect="1"/>
          </p:cNvGraphicFramePr>
          <p:nvPr>
            <p:extLst>
              <p:ext uri="{D42A27DB-BD31-4B8C-83A1-F6EECF244321}">
                <p14:modId xmlns:p14="http://schemas.microsoft.com/office/powerpoint/2010/main" val="389580783"/>
              </p:ext>
            </p:extLst>
          </p:nvPr>
        </p:nvGraphicFramePr>
        <p:xfrm>
          <a:off x="2505075" y="3352800"/>
          <a:ext cx="4237038" cy="487363"/>
        </p:xfrm>
        <a:graphic>
          <a:graphicData uri="http://schemas.openxmlformats.org/presentationml/2006/ole">
            <mc:AlternateContent xmlns:mc="http://schemas.openxmlformats.org/markup-compatibility/2006">
              <mc:Choice xmlns:v="urn:schemas-microsoft-com:vml" Requires="v">
                <p:oleObj name="Equation" r:id="rId4" imgW="1879600" imgH="215900" progId="Equation.3">
                  <p:embed/>
                </p:oleObj>
              </mc:Choice>
              <mc:Fallback>
                <p:oleObj name="Equation" r:id="rId4" imgW="1879600" imgH="215900" progId="Equation.3">
                  <p:embed/>
                  <p:pic>
                    <p:nvPicPr>
                      <p:cNvPr id="0" name=""/>
                      <p:cNvPicPr/>
                      <p:nvPr/>
                    </p:nvPicPr>
                    <p:blipFill>
                      <a:blip r:embed="rId5"/>
                      <a:stretch>
                        <a:fillRect/>
                      </a:stretch>
                    </p:blipFill>
                    <p:spPr>
                      <a:xfrm>
                        <a:off x="2505075" y="3352800"/>
                        <a:ext cx="4237038" cy="487363"/>
                      </a:xfrm>
                      <a:prstGeom prst="rect">
                        <a:avLst/>
                      </a:prstGeom>
                    </p:spPr>
                  </p:pic>
                </p:oleObj>
              </mc:Fallback>
            </mc:AlternateContent>
          </a:graphicData>
        </a:graphic>
      </p:graphicFrame>
    </p:spTree>
    <p:extLst>
      <p:ext uri="{BB962C8B-B14F-4D97-AF65-F5344CB8AC3E}">
        <p14:creationId xmlns:p14="http://schemas.microsoft.com/office/powerpoint/2010/main" val="3422970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5" name="Object 4"/>
          <p:cNvGraphicFramePr>
            <a:graphicFrameLocks noChangeAspect="1"/>
          </p:cNvGraphicFramePr>
          <p:nvPr>
            <p:extLst>
              <p:ext uri="{D42A27DB-BD31-4B8C-83A1-F6EECF244321}">
                <p14:modId xmlns:p14="http://schemas.microsoft.com/office/powerpoint/2010/main" val="4287552333"/>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name="Equation" r:id="rId2" imgW="2768600" imgH="482600" progId="Equation.3">
                  <p:embed/>
                </p:oleObj>
              </mc:Choice>
              <mc:Fallback>
                <p:oleObj name="Equation" r:id="rId2" imgW="2768600" imgH="482600" progId="Equation.3">
                  <p:embed/>
                  <p:pic>
                    <p:nvPicPr>
                      <p:cNvPr id="0" name=""/>
                      <p:cNvPicPr/>
                      <p:nvPr/>
                    </p:nvPicPr>
                    <p:blipFill>
                      <a:blip r:embed="rId3"/>
                      <a:stretch>
                        <a:fillRect/>
                      </a:stretch>
                    </p:blipFill>
                    <p:spPr>
                      <a:xfrm>
                        <a:off x="1219200" y="1447800"/>
                        <a:ext cx="6242050" cy="1089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214789"/>
              </p:ext>
            </p:extLst>
          </p:nvPr>
        </p:nvGraphicFramePr>
        <p:xfrm>
          <a:off x="2505075" y="3352800"/>
          <a:ext cx="4237038" cy="487363"/>
        </p:xfrm>
        <a:graphic>
          <a:graphicData uri="http://schemas.openxmlformats.org/presentationml/2006/ole">
            <mc:AlternateContent xmlns:mc="http://schemas.openxmlformats.org/markup-compatibility/2006">
              <mc:Choice xmlns:v="urn:schemas-microsoft-com:vml" Requires="v">
                <p:oleObj name="Equation" r:id="rId4" imgW="1879600" imgH="215900" progId="Equation.3">
                  <p:embed/>
                </p:oleObj>
              </mc:Choice>
              <mc:Fallback>
                <p:oleObj name="Equation" r:id="rId4" imgW="1879600" imgH="215900" progId="Equation.3">
                  <p:embed/>
                  <p:pic>
                    <p:nvPicPr>
                      <p:cNvPr id="0" name=""/>
                      <p:cNvPicPr/>
                      <p:nvPr/>
                    </p:nvPicPr>
                    <p:blipFill>
                      <a:blip r:embed="rId5"/>
                      <a:stretch>
                        <a:fillRect/>
                      </a:stretch>
                    </p:blipFill>
                    <p:spPr>
                      <a:xfrm>
                        <a:off x="2505075" y="3352800"/>
                        <a:ext cx="4237038" cy="487363"/>
                      </a:xfrm>
                      <a:prstGeom prst="rect">
                        <a:avLst/>
                      </a:prstGeom>
                    </p:spPr>
                  </p:pic>
                </p:oleObj>
              </mc:Fallback>
            </mc:AlternateContent>
          </a:graphicData>
        </a:graphic>
      </p:graphicFrame>
      <p:cxnSp>
        <p:nvCxnSpPr>
          <p:cNvPr id="8" name="Straight Connector 7"/>
          <p:cNvCxnSpPr/>
          <p:nvPr/>
        </p:nvCxnSpPr>
        <p:spPr>
          <a:xfrm>
            <a:off x="533400" y="2971800"/>
            <a:ext cx="82326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2648" y="4198264"/>
            <a:ext cx="8153400" cy="954107"/>
          </a:xfrm>
          <a:prstGeom prst="rect">
            <a:avLst/>
          </a:prstGeom>
          <a:noFill/>
        </p:spPr>
        <p:txBody>
          <a:bodyPr wrap="square" rtlCol="0">
            <a:spAutoFit/>
          </a:bodyPr>
          <a:lstStyle/>
          <a:p>
            <a:r>
              <a:rPr lang="en-US" sz="2800" dirty="0">
                <a:solidFill>
                  <a:srgbClr val="0000FF"/>
                </a:solidFill>
              </a:rPr>
              <a:t>Assumes feature </a:t>
            </a:r>
            <a:r>
              <a:rPr lang="en-US" sz="2800" dirty="0" err="1">
                <a:solidFill>
                  <a:srgbClr val="0000FF"/>
                </a:solidFill>
              </a:rPr>
              <a:t>i</a:t>
            </a:r>
            <a:r>
              <a:rPr lang="en-US" sz="2800" dirty="0">
                <a:solidFill>
                  <a:srgbClr val="0000FF"/>
                </a:solidFill>
              </a:rPr>
              <a:t> is independent of the the other features </a:t>
            </a:r>
            <a:r>
              <a:rPr lang="en-US" sz="2800" i="1" dirty="0">
                <a:solidFill>
                  <a:srgbClr val="0000FF"/>
                </a:solidFill>
              </a:rPr>
              <a:t>given the label</a:t>
            </a:r>
            <a:endParaRPr lang="en-US" sz="2800" baseline="-25000" dirty="0">
              <a:solidFill>
                <a:srgbClr val="0000FF"/>
              </a:solidFill>
            </a:endParaRPr>
          </a:p>
        </p:txBody>
      </p:sp>
      <p:sp>
        <p:nvSpPr>
          <p:cNvPr id="3" name="TextBox 2"/>
          <p:cNvSpPr txBox="1"/>
          <p:nvPr/>
        </p:nvSpPr>
        <p:spPr>
          <a:xfrm>
            <a:off x="1230774" y="5669716"/>
            <a:ext cx="5951118" cy="461665"/>
          </a:xfrm>
          <a:prstGeom prst="rect">
            <a:avLst/>
          </a:prstGeom>
          <a:noFill/>
        </p:spPr>
        <p:txBody>
          <a:bodyPr wrap="none" rtlCol="0">
            <a:spAutoFit/>
          </a:bodyPr>
          <a:lstStyle/>
          <a:p>
            <a:r>
              <a:rPr lang="en-US" sz="2400" dirty="0">
                <a:solidFill>
                  <a:srgbClr val="FF0000"/>
                </a:solidFill>
              </a:rPr>
              <a:t>Is this true for text, say, with unigram features?</a:t>
            </a:r>
          </a:p>
        </p:txBody>
      </p:sp>
    </p:spTree>
    <p:extLst>
      <p:ext uri="{BB962C8B-B14F-4D97-AF65-F5344CB8AC3E}">
        <p14:creationId xmlns:p14="http://schemas.microsoft.com/office/powerpoint/2010/main" val="8766228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4" name="Object 3"/>
          <p:cNvGraphicFramePr>
            <a:graphicFrameLocks noChangeAspect="1"/>
          </p:cNvGraphicFramePr>
          <p:nvPr>
            <p:extLst>
              <p:ext uri="{D42A27DB-BD31-4B8C-83A1-F6EECF244321}">
                <p14:modId xmlns:p14="http://schemas.microsoft.com/office/powerpoint/2010/main" val="1216692356"/>
              </p:ext>
            </p:extLst>
          </p:nvPr>
        </p:nvGraphicFramePr>
        <p:xfrm>
          <a:off x="2505075" y="1905000"/>
          <a:ext cx="4237038" cy="487363"/>
        </p:xfrm>
        <a:graphic>
          <a:graphicData uri="http://schemas.openxmlformats.org/presentationml/2006/ole">
            <mc:AlternateContent xmlns:mc="http://schemas.openxmlformats.org/markup-compatibility/2006">
              <mc:Choice xmlns:v="urn:schemas-microsoft-com:vml" Requires="v">
                <p:oleObj name="Equation" r:id="rId2" imgW="1879600" imgH="215900" progId="Equation.3">
                  <p:embed/>
                </p:oleObj>
              </mc:Choice>
              <mc:Fallback>
                <p:oleObj name="Equation" r:id="rId2" imgW="1879600" imgH="215900" progId="Equation.3">
                  <p:embed/>
                  <p:pic>
                    <p:nvPicPr>
                      <p:cNvPr id="0" name=""/>
                      <p:cNvPicPr/>
                      <p:nvPr/>
                    </p:nvPicPr>
                    <p:blipFill>
                      <a:blip r:embed="rId3"/>
                      <a:stretch>
                        <a:fillRect/>
                      </a:stretch>
                    </p:blipFill>
                    <p:spPr>
                      <a:xfrm>
                        <a:off x="2505075" y="1905000"/>
                        <a:ext cx="4237038" cy="487363"/>
                      </a:xfrm>
                      <a:prstGeom prst="rect">
                        <a:avLst/>
                      </a:prstGeom>
                    </p:spPr>
                  </p:pic>
                </p:oleObj>
              </mc:Fallback>
            </mc:AlternateContent>
          </a:graphicData>
        </a:graphic>
      </p:graphicFrame>
      <p:sp>
        <p:nvSpPr>
          <p:cNvPr id="11" name="TextBox 10"/>
          <p:cNvSpPr txBox="1"/>
          <p:nvPr/>
        </p:nvSpPr>
        <p:spPr>
          <a:xfrm>
            <a:off x="612648" y="2590800"/>
            <a:ext cx="8153400" cy="2390398"/>
          </a:xfrm>
          <a:prstGeom prst="rect">
            <a:avLst/>
          </a:prstGeom>
          <a:noFill/>
        </p:spPr>
        <p:txBody>
          <a:bodyPr wrap="square" rtlCol="0">
            <a:spAutoFit/>
          </a:bodyPr>
          <a:lstStyle/>
          <a:p>
            <a:r>
              <a:rPr lang="en-US" sz="2800" dirty="0">
                <a:solidFill>
                  <a:srgbClr val="000000"/>
                </a:solidFill>
              </a:rPr>
              <a:t>For most applications, this is not true!</a:t>
            </a:r>
          </a:p>
          <a:p>
            <a:endParaRPr lang="en-US" sz="2800" baseline="-25000" dirty="0">
              <a:solidFill>
                <a:srgbClr val="000000"/>
              </a:solidFill>
            </a:endParaRPr>
          </a:p>
          <a:p>
            <a:r>
              <a:rPr lang="en-US" sz="2800" dirty="0">
                <a:solidFill>
                  <a:srgbClr val="000000"/>
                </a:solidFill>
              </a:rPr>
              <a:t>For example, the fact that “San” occurs will probably make it </a:t>
            </a:r>
            <a:r>
              <a:rPr lang="en-US" sz="2800" i="1" dirty="0">
                <a:solidFill>
                  <a:srgbClr val="000000"/>
                </a:solidFill>
              </a:rPr>
              <a:t>more likely</a:t>
            </a:r>
            <a:r>
              <a:rPr lang="en-US" sz="2800" dirty="0">
                <a:solidFill>
                  <a:srgbClr val="000000"/>
                </a:solidFill>
              </a:rPr>
              <a:t> that “Francisco” occurs</a:t>
            </a:r>
          </a:p>
          <a:p>
            <a:endParaRPr lang="en-US" sz="2800" baseline="-25000" dirty="0">
              <a:solidFill>
                <a:srgbClr val="000000"/>
              </a:solidFill>
            </a:endParaRPr>
          </a:p>
          <a:p>
            <a:r>
              <a:rPr lang="en-US" sz="2800" dirty="0">
                <a:solidFill>
                  <a:srgbClr val="000000"/>
                </a:solidFill>
              </a:rPr>
              <a:t>However, this is often a reasonable approximation:</a:t>
            </a:r>
          </a:p>
        </p:txBody>
      </p:sp>
      <p:graphicFrame>
        <p:nvGraphicFramePr>
          <p:cNvPr id="12" name="Object 11"/>
          <p:cNvGraphicFramePr>
            <a:graphicFrameLocks noChangeAspect="1"/>
          </p:cNvGraphicFramePr>
          <p:nvPr>
            <p:extLst>
              <p:ext uri="{D42A27DB-BD31-4B8C-83A1-F6EECF244321}">
                <p14:modId xmlns:p14="http://schemas.microsoft.com/office/powerpoint/2010/main" val="669927151"/>
              </p:ext>
            </p:extLst>
          </p:nvPr>
        </p:nvGraphicFramePr>
        <p:xfrm>
          <a:off x="2498318" y="5715000"/>
          <a:ext cx="4265613" cy="487363"/>
        </p:xfrm>
        <a:graphic>
          <a:graphicData uri="http://schemas.openxmlformats.org/presentationml/2006/ole">
            <mc:AlternateContent xmlns:mc="http://schemas.openxmlformats.org/markup-compatibility/2006">
              <mc:Choice xmlns:v="urn:schemas-microsoft-com:vml" Requires="v">
                <p:oleObj name="Equation" r:id="rId4" imgW="1892300" imgH="215900" progId="Equation.3">
                  <p:embed/>
                </p:oleObj>
              </mc:Choice>
              <mc:Fallback>
                <p:oleObj name="Equation" r:id="rId4" imgW="1892300" imgH="215900" progId="Equation.3">
                  <p:embed/>
                  <p:pic>
                    <p:nvPicPr>
                      <p:cNvPr id="0" name=""/>
                      <p:cNvPicPr/>
                      <p:nvPr/>
                    </p:nvPicPr>
                    <p:blipFill>
                      <a:blip r:embed="rId5"/>
                      <a:stretch>
                        <a:fillRect/>
                      </a:stretch>
                    </p:blipFill>
                    <p:spPr>
                      <a:xfrm>
                        <a:off x="2498318" y="5715000"/>
                        <a:ext cx="4265613" cy="487363"/>
                      </a:xfrm>
                      <a:prstGeom prst="rect">
                        <a:avLst/>
                      </a:prstGeom>
                    </p:spPr>
                  </p:pic>
                </p:oleObj>
              </mc:Fallback>
            </mc:AlternateContent>
          </a:graphicData>
        </a:graphic>
      </p:graphicFrame>
    </p:spTree>
    <p:extLst>
      <p:ext uri="{BB962C8B-B14F-4D97-AF65-F5344CB8AC3E}">
        <p14:creationId xmlns:p14="http://schemas.microsoft.com/office/powerpoint/2010/main" val="49129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problems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What high-level machine learning problems and algorithms have you seen or heard of before?</a:t>
            </a:r>
          </a:p>
        </p:txBody>
      </p:sp>
    </p:spTree>
    <p:extLst>
      <p:ext uri="{BB962C8B-B14F-4D97-AF65-F5344CB8AC3E}">
        <p14:creationId xmlns:p14="http://schemas.microsoft.com/office/powerpoint/2010/main" val="381144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9366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Median.thmx</Template>
  <TotalTime>1593</TotalTime>
  <Words>2619</Words>
  <Application>Microsoft Macintosh PowerPoint</Application>
  <PresentationFormat>On-screen Show (4:3)</PresentationFormat>
  <Paragraphs>646</Paragraphs>
  <Slides>74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2" baseType="lpstr">
      <vt:lpstr>Arial</vt:lpstr>
      <vt:lpstr>Calibri</vt:lpstr>
      <vt:lpstr>Tw Cen MT</vt:lpstr>
      <vt:lpstr>Verdana</vt:lpstr>
      <vt:lpstr>Wingdings</vt:lpstr>
      <vt:lpstr>Wingdings 2</vt:lpstr>
      <vt:lpstr>Median</vt:lpstr>
      <vt:lpstr>Equation</vt:lpstr>
      <vt:lpstr>Machine Learning basics</vt:lpstr>
      <vt:lpstr>Admin</vt:lpstr>
      <vt:lpstr>Machine Learning is…</vt:lpstr>
      <vt:lpstr>Machine Learning is…</vt:lpstr>
      <vt:lpstr>Machine Learning is…</vt:lpstr>
      <vt:lpstr>Machine Learning is…</vt:lpstr>
      <vt:lpstr>Why machine learning?</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NLP classification applications</vt:lpstr>
      <vt:lpstr>Supervised learning: regression</vt:lpstr>
      <vt:lpstr>Regression Example</vt:lpstr>
      <vt:lpstr>Regression applications</vt:lpstr>
      <vt:lpstr>Supervised learning: ranking</vt:lpstr>
      <vt:lpstr>NLP Ranking Applications</vt:lpstr>
      <vt:lpstr>Ranking example</vt:lpstr>
      <vt:lpstr>Unsupervised learning</vt:lpstr>
      <vt:lpstr>Unsupervised learning applications</vt:lpstr>
      <vt:lpstr>Reinforcement learning</vt:lpstr>
      <vt:lpstr>Reinforcement learning example</vt:lpstr>
      <vt:lpstr>Reinforcement learning example</vt:lpstr>
      <vt:lpstr>Other learning variations</vt:lpstr>
      <vt:lpstr>Text classification</vt:lpstr>
      <vt:lpstr>Representing examples</vt:lpstr>
      <vt:lpstr>Features</vt:lpstr>
      <vt:lpstr>Features</vt:lpstr>
      <vt:lpstr>Text: raw data</vt:lpstr>
      <vt:lpstr>Feature examples</vt:lpstr>
      <vt:lpstr>Feature examples</vt:lpstr>
      <vt:lpstr>Feature examples</vt:lpstr>
      <vt:lpstr>Feature examples</vt:lpstr>
      <vt:lpstr>Lots of other 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data generating distribution</vt:lpstr>
      <vt:lpstr>data generating distribution</vt:lpstr>
      <vt:lpstr>data generating distribution</vt:lpstr>
      <vt:lpstr>5 weeks left</vt:lpstr>
      <vt:lpstr>Probabilistic Modeling</vt:lpstr>
      <vt:lpstr>An example: classifying fruit</vt:lpstr>
      <vt:lpstr>Probabilistic models</vt:lpstr>
      <vt:lpstr>Probabilistic model vs. classifier</vt:lpstr>
      <vt:lpstr>Probabilistic models: classification</vt:lpstr>
      <vt:lpstr>Probabilistic models</vt:lpstr>
      <vt:lpstr>Probabilistic model vs. classifier</vt:lpstr>
      <vt:lpstr>Probabilistic models</vt:lpstr>
      <vt:lpstr>Probabilistic models: big questions</vt:lpstr>
      <vt:lpstr>Basic steps for probabilistic modeling</vt:lpstr>
      <vt:lpstr>What was the data generating distribution?</vt:lpstr>
      <vt:lpstr>Step 1: picking a model</vt:lpstr>
      <vt:lpstr>Some math</vt:lpstr>
      <vt:lpstr>Some math</vt:lpstr>
      <vt:lpstr>Step  1: pick a model</vt:lpstr>
      <vt:lpstr>Full distribution tables</vt:lpstr>
      <vt:lpstr>27000</vt:lpstr>
      <vt:lpstr>Full distribution tables</vt:lpstr>
      <vt:lpstr>Step  1: pick a model</vt:lpstr>
      <vt:lpstr>Naïve Bayes assumption</vt:lpstr>
      <vt:lpstr>Naïve Bayes assumption</vt:lpstr>
      <vt:lpstr>Naïve Bayes assumption</vt:lpstr>
    </vt:vector>
  </TitlesOfParts>
  <Company>Pomona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Lexical Semantics</dc:title>
  <dc:creator>Dave Kauchak</dc:creator>
  <cp:lastModifiedBy>David Kauchak</cp:lastModifiedBy>
  <cp:revision>252</cp:revision>
  <cp:lastPrinted>2019-04-10T17:28:47Z</cp:lastPrinted>
  <dcterms:created xsi:type="dcterms:W3CDTF">2011-03-21T22:01:10Z</dcterms:created>
  <dcterms:modified xsi:type="dcterms:W3CDTF">2024-10-29T18:53:20Z</dcterms:modified>
</cp:coreProperties>
</file>