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3"/>
  </p:notesMasterIdLst>
  <p:handoutMasterIdLst>
    <p:handoutMasterId r:id="rId114"/>
  </p:handoutMasterIdLst>
  <p:sldIdLst>
    <p:sldId id="256" r:id="rId2"/>
    <p:sldId id="356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49" r:id="rId21"/>
    <p:sldId id="550" r:id="rId22"/>
    <p:sldId id="551" r:id="rId23"/>
    <p:sldId id="552" r:id="rId24"/>
    <p:sldId id="553" r:id="rId25"/>
    <p:sldId id="554" r:id="rId26"/>
    <p:sldId id="555" r:id="rId27"/>
    <p:sldId id="556" r:id="rId28"/>
    <p:sldId id="557" r:id="rId29"/>
    <p:sldId id="558" r:id="rId30"/>
    <p:sldId id="559" r:id="rId31"/>
    <p:sldId id="560" r:id="rId32"/>
    <p:sldId id="561" r:id="rId33"/>
    <p:sldId id="562" r:id="rId34"/>
    <p:sldId id="563" r:id="rId35"/>
    <p:sldId id="564" r:id="rId36"/>
    <p:sldId id="565" r:id="rId37"/>
    <p:sldId id="566" r:id="rId38"/>
    <p:sldId id="567" r:id="rId39"/>
    <p:sldId id="568" r:id="rId40"/>
    <p:sldId id="569" r:id="rId41"/>
    <p:sldId id="570" r:id="rId42"/>
    <p:sldId id="571" r:id="rId43"/>
    <p:sldId id="572" r:id="rId44"/>
    <p:sldId id="573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582" r:id="rId54"/>
    <p:sldId id="583" r:id="rId55"/>
    <p:sldId id="584" r:id="rId56"/>
    <p:sldId id="585" r:id="rId57"/>
    <p:sldId id="586" r:id="rId58"/>
    <p:sldId id="587" r:id="rId59"/>
    <p:sldId id="588" r:id="rId60"/>
    <p:sldId id="589" r:id="rId61"/>
    <p:sldId id="590" r:id="rId62"/>
    <p:sldId id="591" r:id="rId63"/>
    <p:sldId id="592" r:id="rId64"/>
    <p:sldId id="593" r:id="rId65"/>
    <p:sldId id="594" r:id="rId66"/>
    <p:sldId id="595" r:id="rId67"/>
    <p:sldId id="596" r:id="rId68"/>
    <p:sldId id="597" r:id="rId69"/>
    <p:sldId id="598" r:id="rId70"/>
    <p:sldId id="599" r:id="rId71"/>
    <p:sldId id="600" r:id="rId72"/>
    <p:sldId id="601" r:id="rId73"/>
    <p:sldId id="602" r:id="rId74"/>
    <p:sldId id="603" r:id="rId75"/>
    <p:sldId id="604" r:id="rId76"/>
    <p:sldId id="606" r:id="rId77"/>
    <p:sldId id="607" r:id="rId78"/>
    <p:sldId id="608" r:id="rId79"/>
    <p:sldId id="609" r:id="rId80"/>
    <p:sldId id="610" r:id="rId81"/>
    <p:sldId id="611" r:id="rId82"/>
    <p:sldId id="612" r:id="rId83"/>
    <p:sldId id="613" r:id="rId84"/>
    <p:sldId id="614" r:id="rId85"/>
    <p:sldId id="615" r:id="rId86"/>
    <p:sldId id="616" r:id="rId87"/>
    <p:sldId id="617" r:id="rId88"/>
    <p:sldId id="618" r:id="rId89"/>
    <p:sldId id="619" r:id="rId90"/>
    <p:sldId id="620" r:id="rId91"/>
    <p:sldId id="621" r:id="rId92"/>
    <p:sldId id="622" r:id="rId93"/>
    <p:sldId id="623" r:id="rId94"/>
    <p:sldId id="624" r:id="rId95"/>
    <p:sldId id="625" r:id="rId96"/>
    <p:sldId id="626" r:id="rId97"/>
    <p:sldId id="627" r:id="rId98"/>
    <p:sldId id="628" r:id="rId99"/>
    <p:sldId id="640" r:id="rId100"/>
    <p:sldId id="641" r:id="rId101"/>
    <p:sldId id="629" r:id="rId102"/>
    <p:sldId id="630" r:id="rId103"/>
    <p:sldId id="631" r:id="rId104"/>
    <p:sldId id="632" r:id="rId105"/>
    <p:sldId id="633" r:id="rId106"/>
    <p:sldId id="634" r:id="rId107"/>
    <p:sldId id="635" r:id="rId108"/>
    <p:sldId id="636" r:id="rId109"/>
    <p:sldId id="637" r:id="rId110"/>
    <p:sldId id="638" r:id="rId111"/>
    <p:sldId id="639" r:id="rId1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52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15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537A7-D180-5E45-9F81-ED2A8076F9E2}" type="datetimeFigureOut">
              <a:rPr lang="en-US" smtClean="0"/>
              <a:t>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A02AC-0286-3D4E-A507-C167A4928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35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36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37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38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39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40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42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46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48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93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94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97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99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8212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100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47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101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104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105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106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107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108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109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110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111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0671794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114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NP?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27174743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0000FF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22860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25582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05AAFAAA-9126-0549-9EDA-96CF1968C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58539475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876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VP?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1C7C13F9-5CC9-3E49-990F-B6D2CF54F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94613275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26987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14478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25527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131423EF-6AC2-8249-BC3B-F3A027D67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5587698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14478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23622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B1607594-CA24-644B-86EF-2FF87778E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8627022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76A5B19-B9A9-EB49-AD62-82619407D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2060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228013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PP:1.0*.2*.16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44196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43640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6" name="Text Box 4">
            <a:extLst>
              <a:ext uri="{FF2B5EF4-FFF2-40B4-BE49-F238E27FC236}">
                <a16:creationId xmlns:a16="http://schemas.microsoft.com/office/drawing/2014/main" id="{0A4AB37E-4D02-4A45-86F4-A18B27904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72348758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37750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43815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Text Box 4">
            <a:extLst>
              <a:ext uri="{FF2B5EF4-FFF2-40B4-BE49-F238E27FC236}">
                <a16:creationId xmlns:a16="http://schemas.microsoft.com/office/drawing/2014/main" id="{ACED57DE-9582-3441-BAFC-38732A40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66016720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24320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44196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Text Box 4">
            <a:extLst>
              <a:ext uri="{FF2B5EF4-FFF2-40B4-BE49-F238E27FC236}">
                <a16:creationId xmlns:a16="http://schemas.microsoft.com/office/drawing/2014/main" id="{B9E8A154-FE2C-9B4A-99FA-D87CB132F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19721271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57435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13716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46101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29718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38024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57277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43575" y="4275667"/>
            <a:ext cx="252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parse do we pick?</a:t>
            </a:r>
          </a:p>
        </p:txBody>
      </p:sp>
    </p:spTree>
    <p:extLst>
      <p:ext uri="{BB962C8B-B14F-4D97-AF65-F5344CB8AC3E}">
        <p14:creationId xmlns:p14="http://schemas.microsoft.com/office/powerpoint/2010/main" val="79679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05803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47244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13716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45720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22860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44577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36576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43815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42672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44958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168769" y="4611687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each cell</a:t>
            </a:r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815A7AB4-1621-8E43-A9C0-428EAA20D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422762348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Generic PCFGs cannot resolve syntactic ambiguities that require semantics to resolve, e.g. “ate with”: fork vs. meatballs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MLE estimates are not always the best</a:t>
            </a:r>
          </a:p>
        </p:txBody>
      </p:sp>
    </p:spTree>
    <p:extLst>
      <p:ext uri="{BB962C8B-B14F-4D97-AF65-F5344CB8AC3E}">
        <p14:creationId xmlns:p14="http://schemas.microsoft.com/office/powerpoint/2010/main" val="6172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0541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149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2096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966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5051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00565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5951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205311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77727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01010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869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190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9942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517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912314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96745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27964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471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3783788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  <p:extLst>
      <p:ext uri="{BB962C8B-B14F-4D97-AF65-F5344CB8AC3E}">
        <p14:creationId xmlns:p14="http://schemas.microsoft.com/office/powerpoint/2010/main" val="1854570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16609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  <p:extLst>
      <p:ext uri="{BB962C8B-B14F-4D97-AF65-F5344CB8AC3E}">
        <p14:creationId xmlns:p14="http://schemas.microsoft.com/office/powerpoint/2010/main" val="422824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7686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120164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03992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93744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0629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624003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424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 have a grammar, determine the possible parse tree(s)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NP  VP</a:t>
            </a:r>
          </a:p>
          <a:p>
            <a:r>
              <a:rPr lang="en-US" dirty="0"/>
              <a:t>NP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PRP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 PP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</a:t>
            </a:r>
          </a:p>
          <a:p>
            <a:r>
              <a:rPr lang="en-US" dirty="0"/>
              <a:t>PRP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</a:t>
            </a:r>
          </a:p>
          <a:p>
            <a:r>
              <a:rPr lang="en-US" dirty="0"/>
              <a:t>V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eat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sushi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tuna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approaches?  algorithms?</a:t>
            </a:r>
          </a:p>
        </p:txBody>
      </p:sp>
    </p:spTree>
    <p:extLst>
      <p:ext uri="{BB962C8B-B14F-4D97-AF65-F5344CB8AC3E}">
        <p14:creationId xmlns:p14="http://schemas.microsoft.com/office/powerpoint/2010/main" val="21600960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225118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07575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2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67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2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6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33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5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241495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12507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Top-down parsing</a:t>
            </a:r>
          </a:p>
          <a:p>
            <a:pPr lvl="1"/>
            <a:r>
              <a:rPr lang="en-US" sz="2000" dirty="0"/>
              <a:t>ends up doing a lot of repeated work</a:t>
            </a:r>
          </a:p>
          <a:p>
            <a:pPr lvl="1"/>
            <a:r>
              <a:rPr lang="en-US" sz="2000" dirty="0"/>
              <a:t>doesn’t take into account the words in the sentence until the end!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Bottom-up parsing</a:t>
            </a:r>
          </a:p>
          <a:p>
            <a:pPr lvl="1"/>
            <a:r>
              <a:rPr lang="en-US" sz="2000" dirty="0"/>
              <a:t>constrain based on the words</a:t>
            </a:r>
          </a:p>
          <a:p>
            <a:pPr lvl="1"/>
            <a:r>
              <a:rPr lang="en-US" sz="2000" dirty="0"/>
              <a:t>avoids repeated work (dynamic programming)</a:t>
            </a:r>
          </a:p>
          <a:p>
            <a:pPr lvl="1"/>
            <a:r>
              <a:rPr lang="en-US" sz="2000" dirty="0"/>
              <a:t>doesn’t take into account the high-level structure until the end!</a:t>
            </a:r>
          </a:p>
          <a:p>
            <a:pPr lvl="1"/>
            <a:r>
              <a:rPr lang="en-US" sz="2000" dirty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2149742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305821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694793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/>
              <a:t>Top-down:</a:t>
            </a:r>
          </a:p>
          <a:p>
            <a:pPr lvl="2"/>
            <a:r>
              <a:rPr lang="en-US" sz="2000" dirty="0"/>
              <a:t>Only examines parses that could be valid parses (i.e. with an S on top)</a:t>
            </a:r>
          </a:p>
          <a:p>
            <a:pPr lvl="2"/>
            <a:r>
              <a:rPr lang="en-US" sz="2000" dirty="0"/>
              <a:t>Doesn’t take into account the actual words!</a:t>
            </a:r>
          </a:p>
          <a:p>
            <a:pPr lvl="1"/>
            <a:r>
              <a:rPr lang="en-US" sz="2400" dirty="0"/>
              <a:t>Bottom-up:</a:t>
            </a:r>
          </a:p>
          <a:p>
            <a:pPr lvl="2"/>
            <a:r>
              <a:rPr lang="en-US" sz="2000" dirty="0"/>
              <a:t>Only examines structures that have the actual words as the leaves</a:t>
            </a:r>
          </a:p>
          <a:p>
            <a:pPr lvl="2"/>
            <a:r>
              <a:rPr lang="en-US" sz="2000" dirty="0"/>
              <a:t>Examines sub-parses that may NOT result in a valid parse!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Actual grammars are large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Lots of ambiguity!</a:t>
            </a:r>
          </a:p>
          <a:p>
            <a:pPr lvl="1"/>
            <a:r>
              <a:rPr lang="en-US" dirty="0"/>
              <a:t>Most sentences have many parses</a:t>
            </a:r>
          </a:p>
          <a:p>
            <a:pPr lvl="1"/>
            <a:r>
              <a:rPr lang="en-US" dirty="0"/>
              <a:t>Some sentences have a lot of parses</a:t>
            </a:r>
          </a:p>
          <a:p>
            <a:pPr lvl="1"/>
            <a:r>
              <a:rPr lang="en-US" dirty="0"/>
              <a:t>Even for sentences that are not ambiguous, there is often ambiguity for </a:t>
            </a:r>
            <a:r>
              <a:rPr lang="en-US" dirty="0" err="1"/>
              <a:t>subtrees</a:t>
            </a:r>
            <a:r>
              <a:rPr lang="en-US" dirty="0"/>
              <a:t> (i.e. multiple ways to parse a phrase)</a:t>
            </a:r>
          </a:p>
        </p:txBody>
      </p:sp>
    </p:spTree>
    <p:extLst>
      <p:ext uri="{BB962C8B-B14F-4D97-AF65-F5344CB8AC3E}">
        <p14:creationId xmlns:p14="http://schemas.microsoft.com/office/powerpoint/2010/main" val="38945885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are some interpretations?</a:t>
            </a:r>
          </a:p>
        </p:txBody>
      </p:sp>
    </p:spTree>
    <p:extLst>
      <p:ext uri="{BB962C8B-B14F-4D97-AF65-F5344CB8AC3E}">
        <p14:creationId xmlns:p14="http://schemas.microsoft.com/office/powerpoint/2010/main" val="5693645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  <p:extLst>
      <p:ext uri="{BB962C8B-B14F-4D97-AF65-F5344CB8AC3E}">
        <p14:creationId xmlns:p14="http://schemas.microsoft.com/office/powerpoint/2010/main" val="21655914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avoid extensive repeated work you must cache intermediate results, specifically found constituents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 is critical to obtaining a polynomial time parsing algorithm for CFGs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/>
              <a:t>n</a:t>
            </a:r>
            <a:r>
              <a:rPr lang="en-US" dirty="0"/>
              <a:t> is the length of the input string.</a:t>
            </a:r>
          </a:p>
        </p:txBody>
      </p:sp>
    </p:spTree>
    <p:extLst>
      <p:ext uri="{BB962C8B-B14F-4D97-AF65-F5344CB8AC3E}">
        <p14:creationId xmlns:p14="http://schemas.microsoft.com/office/powerpoint/2010/main" val="40423805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parsers</a:t>
            </a:r>
            <a:r>
              <a:rPr lang="en-US" dirty="0"/>
              <a:t> which retain completed constituents in a chart</a:t>
            </a:r>
          </a:p>
        </p:txBody>
      </p:sp>
    </p:spTree>
    <p:extLst>
      <p:ext uri="{BB962C8B-B14F-4D97-AF65-F5344CB8AC3E}">
        <p14:creationId xmlns:p14="http://schemas.microsoft.com/office/powerpoint/2010/main" val="9052089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</a:p>
        </p:txBody>
      </p:sp>
    </p:spTree>
    <p:extLst>
      <p:ext uri="{BB962C8B-B14F-4D97-AF65-F5344CB8AC3E}">
        <p14:creationId xmlns:p14="http://schemas.microsoft.com/office/powerpoint/2010/main" val="251451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1-3 or “the man with” </a:t>
            </a:r>
          </a:p>
        </p:txBody>
      </p:sp>
    </p:spTree>
    <p:extLst>
      <p:ext uri="{BB962C8B-B14F-4D97-AF65-F5344CB8AC3E}">
        <p14:creationId xmlns:p14="http://schemas.microsoft.com/office/powerpoint/2010/main" val="303786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Top-down parsing</a:t>
            </a:r>
          </a:p>
          <a:p>
            <a:pPr lvl="1"/>
            <a:r>
              <a:rPr lang="en-US" sz="2000" dirty="0"/>
              <a:t>start at the top (usually S) and apply rules</a:t>
            </a:r>
          </a:p>
          <a:p>
            <a:pPr lvl="1"/>
            <a:r>
              <a:rPr lang="en-US" sz="2000" dirty="0"/>
              <a:t>matching left-hand sides and replacing with right-hand sides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Bottom-up parsing</a:t>
            </a:r>
          </a:p>
          <a:p>
            <a:pPr lvl="1"/>
            <a:r>
              <a:rPr lang="en-US" sz="1800" dirty="0"/>
              <a:t>start at the bottom (i.e. words) and build the parse tree up from there</a:t>
            </a:r>
          </a:p>
          <a:p>
            <a:pPr lvl="1"/>
            <a:r>
              <a:rPr lang="en-US" sz="1800" dirty="0"/>
              <a:t>matching right-hand sides and replacing with left-hand sides</a:t>
            </a:r>
          </a:p>
          <a:p>
            <a:pPr lvl="2"/>
            <a:endParaRPr lang="en-US" sz="1600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72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</a:p>
        </p:txBody>
      </p:sp>
    </p:spTree>
    <p:extLst>
      <p:ext uri="{BB962C8B-B14F-4D97-AF65-F5344CB8AC3E}">
        <p14:creationId xmlns:p14="http://schemas.microsoft.com/office/powerpoint/2010/main" val="24548343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Cell[</a:t>
            </a:r>
            <a:r>
              <a:rPr lang="en-US" sz="2400" i="1" dirty="0" err="1">
                <a:latin typeface="Arial"/>
                <a:cs typeface="Arial"/>
              </a:rPr>
              <a:t>i,j</a:t>
            </a:r>
            <a:r>
              <a:rPr lang="en-US" sz="2400" dirty="0"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 through </a:t>
            </a:r>
            <a:r>
              <a:rPr lang="en-US" sz="2400" i="1" dirty="0" err="1">
                <a:latin typeface="Arial"/>
                <a:cs typeface="Arial"/>
              </a:rPr>
              <a:t>j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VP -&gt; </a:t>
            </a:r>
            <a:r>
              <a:rPr lang="en-US" dirty="0">
                <a:solidFill>
                  <a:srgbClr val="008000"/>
                </a:solidFill>
              </a:rPr>
              <a:t>VB NP</a:t>
            </a:r>
          </a:p>
          <a:p>
            <a:r>
              <a:rPr lang="en-US" dirty="0"/>
              <a:t>NP -&gt; </a:t>
            </a:r>
            <a:r>
              <a:rPr lang="en-US" dirty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22971328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“the” with any for “man with”</a:t>
            </a:r>
          </a:p>
        </p:txBody>
      </p:sp>
    </p:spTree>
    <p:extLst>
      <p:ext uri="{BB962C8B-B14F-4D97-AF65-F5344CB8AC3E}">
        <p14:creationId xmlns:p14="http://schemas.microsoft.com/office/powerpoint/2010/main" val="8617233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 man” with any for “with”</a:t>
            </a:r>
          </a:p>
        </p:txBody>
      </p:sp>
    </p:spTree>
    <p:extLst>
      <p:ext uri="{BB962C8B-B14F-4D97-AF65-F5344CB8AC3E}">
        <p14:creationId xmlns:p14="http://schemas.microsoft.com/office/powerpoint/2010/main" val="683257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80577" y="4495800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combinations do we need to consider when trying to put constituents here?</a:t>
            </a:r>
          </a:p>
        </p:txBody>
      </p:sp>
    </p:spTree>
    <p:extLst>
      <p:ext uri="{BB962C8B-B14F-4D97-AF65-F5344CB8AC3E}">
        <p14:creationId xmlns:p14="http://schemas.microsoft.com/office/powerpoint/2010/main" val="6174170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“Film” with any for “the 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37867696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the” with any for “man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40033493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man” with any for “with trust”</a:t>
            </a:r>
          </a:p>
        </p:txBody>
      </p:sp>
    </p:spTree>
    <p:extLst>
      <p:ext uri="{BB962C8B-B14F-4D97-AF65-F5344CB8AC3E}">
        <p14:creationId xmlns:p14="http://schemas.microsoft.com/office/powerpoint/2010/main" val="28566810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 with” with any for “trust”</a:t>
            </a:r>
          </a:p>
        </p:txBody>
      </p:sp>
    </p:spTree>
    <p:extLst>
      <p:ext uri="{BB962C8B-B14F-4D97-AF65-F5344CB8AC3E}">
        <p14:creationId xmlns:p14="http://schemas.microsoft.com/office/powerpoint/2010/main" val="7783346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if our rules weren’t binary?</a:t>
            </a:r>
          </a:p>
        </p:txBody>
      </p:sp>
    </p:spTree>
    <p:extLst>
      <p:ext uri="{BB962C8B-B14F-4D97-AF65-F5344CB8AC3E}">
        <p14:creationId xmlns:p14="http://schemas.microsoft.com/office/powerpoint/2010/main" val="121045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3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 for “Film” with any for “the man” with any for “with trust”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38400" y="3320138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2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order should we fill the entries in the chart?</a:t>
            </a:r>
          </a:p>
        </p:txBody>
      </p:sp>
    </p:spTree>
    <p:extLst>
      <p:ext uri="{BB962C8B-B14F-4D97-AF65-F5344CB8AC3E}">
        <p14:creationId xmlns:p14="http://schemas.microsoft.com/office/powerpoint/2010/main" val="5540070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C819EC4-C0CD-9640-9A7F-C4A22102F472}"/>
              </a:ext>
            </a:extLst>
          </p:cNvPr>
          <p:cNvSpPr txBox="1"/>
          <p:nvPr/>
        </p:nvSpPr>
        <p:spPr>
          <a:xfrm>
            <a:off x="5708098" y="4572000"/>
            <a:ext cx="2859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Our dependencies are left and down</a:t>
            </a:r>
          </a:p>
        </p:txBody>
      </p:sp>
    </p:spTree>
    <p:extLst>
      <p:ext uri="{BB962C8B-B14F-4D97-AF65-F5344CB8AC3E}">
        <p14:creationId xmlns:p14="http://schemas.microsoft.com/office/powerpoint/2010/main" val="19642749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From bottom to top, left to right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90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Top-left along the diagonals moving to the right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758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unary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Often, we will leave unary rules rather than converting to CNF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these complicate the algorithm?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Must check whenever we add a constituent to see if any unary rules apply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/>
              <a:t>VP -&gt; VP2 PP</a:t>
            </a:r>
          </a:p>
          <a:p>
            <a:r>
              <a:rPr lang="en-US" dirty="0"/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31810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30562052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6366294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4939527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89481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19891536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7413654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talk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After we fill in the chart, </a:t>
            </a:r>
            <a:r>
              <a:rPr lang="en-US" dirty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If there is an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 in the upper right corner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we want an actual tree/parse?</a:t>
            </a:r>
            <a:endParaRPr lang="en-US" dirty="0"/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3369165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33223798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409330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do these arrows/references come from?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8636552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3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4552971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48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VP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6817697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about ambiguous parses?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48031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6541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can store multiple derivations of each constituent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representation is called a “parse forest”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often convenient to leave it in this form, rather than enumerate all possible parses.  </a:t>
            </a:r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144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think about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 PP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 </a:t>
            </a:r>
            <a:r>
              <a:rPr lang="en-US" dirty="0"/>
              <a:t>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Actual grammar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CNF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but want one for the actual grammar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8491225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NP  VP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PRP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 PP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 PP</a:t>
            </a:r>
          </a:p>
          <a:p>
            <a:r>
              <a:rPr lang="en-US" sz="1400" dirty="0"/>
              <a:t>PP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IN N</a:t>
            </a:r>
          </a:p>
          <a:p>
            <a:r>
              <a:rPr lang="en-US" sz="1400" dirty="0"/>
              <a:t>PRP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</a:t>
            </a:r>
          </a:p>
          <a:p>
            <a:r>
              <a:rPr lang="en-US" sz="1400" dirty="0"/>
              <a:t>V </a:t>
            </a:r>
            <a:r>
              <a:rPr lang="en-US" sz="1400" dirty="0">
                <a:sym typeface="Symbol" charset="2"/>
              </a:rPr>
              <a:t> </a:t>
            </a:r>
            <a:r>
              <a:rPr lang="en-US" sz="1400" dirty="0"/>
              <a:t>eat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sushi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tuna</a:t>
            </a:r>
          </a:p>
          <a:p>
            <a:r>
              <a:rPr lang="en-US" sz="1400" dirty="0"/>
              <a:t>IN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52126885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16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81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with </a:t>
            </a:r>
            <a:r>
              <a:rPr lang="en-US" dirty="0" err="1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/>
              <a:t>We need to keep track of the probability of a constituent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/>
              <a:t>Building up the product from the bottom-up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537448" cy="452628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Include in each cell a probability for each non-terminal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6600"/>
                </a:solidFill>
              </a:rPr>
              <a:t>most probable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derivation of each constituent (non-terminal) covering words </a:t>
            </a:r>
            <a:r>
              <a:rPr lang="en-US" i="1" dirty="0" err="1"/>
              <a:t>i</a:t>
            </a:r>
            <a:r>
              <a:rPr lang="en-US" dirty="0"/>
              <a:t> through </a:t>
            </a:r>
            <a:r>
              <a:rPr lang="en-US" i="1" dirty="0">
                <a:latin typeface="Arial"/>
                <a:cs typeface="Arial"/>
              </a:rPr>
              <a:t>j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When transforming the grammar to CNF, must set production probabilities to preserve the probability of 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834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42052402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91199935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solidFill>
                  <a:srgbClr val="0000FF"/>
                </a:solidFill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</a:t>
            </a: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932524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6926</TotalTime>
  <Words>6540</Words>
  <Application>Microsoft Macintosh PowerPoint</Application>
  <PresentationFormat>On-screen Show (4:3)</PresentationFormat>
  <Paragraphs>2115</Paragraphs>
  <Slides>111</Slides>
  <Notes>90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20" baseType="lpstr">
      <vt:lpstr>Arial</vt:lpstr>
      <vt:lpstr>Calibri</vt:lpstr>
      <vt:lpstr>Lucida Sans</vt:lpstr>
      <vt:lpstr>Times</vt:lpstr>
      <vt:lpstr>Times New Roman</vt:lpstr>
      <vt:lpstr>Tw Cen MT</vt:lpstr>
      <vt:lpstr>Wingdings</vt:lpstr>
      <vt:lpstr>Wingdings 2</vt:lpstr>
      <vt:lpstr>Median</vt:lpstr>
      <vt:lpstr>Parsing</vt:lpstr>
      <vt:lpstr>Admin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425</cp:revision>
  <cp:lastPrinted>2020-09-23T03:34:56Z</cp:lastPrinted>
  <dcterms:created xsi:type="dcterms:W3CDTF">2011-02-09T18:38:39Z</dcterms:created>
  <dcterms:modified xsi:type="dcterms:W3CDTF">2023-02-15T17:11:33Z</dcterms:modified>
</cp:coreProperties>
</file>