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56" r:id="rId2"/>
    <p:sldId id="356" r:id="rId3"/>
    <p:sldId id="501" r:id="rId4"/>
    <p:sldId id="358" r:id="rId5"/>
    <p:sldId id="350" r:id="rId6"/>
    <p:sldId id="351" r:id="rId7"/>
    <p:sldId id="352" r:id="rId8"/>
    <p:sldId id="353" r:id="rId9"/>
    <p:sldId id="354" r:id="rId10"/>
    <p:sldId id="355" r:id="rId11"/>
    <p:sldId id="300" r:id="rId12"/>
    <p:sldId id="301" r:id="rId13"/>
    <p:sldId id="302" r:id="rId14"/>
    <p:sldId id="362" r:id="rId15"/>
    <p:sldId id="418" r:id="rId16"/>
    <p:sldId id="420" r:id="rId17"/>
    <p:sldId id="421" r:id="rId18"/>
    <p:sldId id="422" r:id="rId19"/>
    <p:sldId id="470" r:id="rId20"/>
    <p:sldId id="419" r:id="rId21"/>
    <p:sldId id="423" r:id="rId22"/>
    <p:sldId id="424" r:id="rId23"/>
    <p:sldId id="431" r:id="rId24"/>
    <p:sldId id="425" r:id="rId25"/>
    <p:sldId id="426" r:id="rId26"/>
    <p:sldId id="428" r:id="rId27"/>
    <p:sldId id="502" r:id="rId28"/>
    <p:sldId id="427" r:id="rId29"/>
    <p:sldId id="429" r:id="rId30"/>
    <p:sldId id="432" r:id="rId31"/>
    <p:sldId id="433" r:id="rId32"/>
    <p:sldId id="434" r:id="rId33"/>
    <p:sldId id="435" r:id="rId34"/>
    <p:sldId id="482" r:id="rId35"/>
    <p:sldId id="483" r:id="rId36"/>
    <p:sldId id="484" r:id="rId37"/>
    <p:sldId id="485" r:id="rId38"/>
    <p:sldId id="486" r:id="rId39"/>
    <p:sldId id="487" r:id="rId40"/>
    <p:sldId id="488" r:id="rId41"/>
    <p:sldId id="489" r:id="rId42"/>
    <p:sldId id="490" r:id="rId43"/>
    <p:sldId id="491" r:id="rId44"/>
    <p:sldId id="492" r:id="rId45"/>
    <p:sldId id="493" r:id="rId46"/>
    <p:sldId id="494" r:id="rId47"/>
    <p:sldId id="495" r:id="rId48"/>
    <p:sldId id="496" r:id="rId49"/>
    <p:sldId id="497" r:id="rId50"/>
    <p:sldId id="500" r:id="rId51"/>
    <p:sldId id="498" r:id="rId52"/>
    <p:sldId id="499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94"/>
  </p:normalViewPr>
  <p:slideViewPr>
    <p:cSldViewPr snapToObjects="1"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8265-D209-AC4B-B290-1580BF09F752}" type="datetimeFigureOut">
              <a:rPr lang="en-US" smtClean="0"/>
              <a:t>2/8/23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1AC1-45F8-AC4F-9295-D1993C20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4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Nikolai </a:t>
            </a:r>
            <a:r>
              <a:rPr lang="en-US" dirty="0" err="1"/>
              <a:t>Trubetzkoy</a:t>
            </a:r>
            <a:r>
              <a:rPr lang="en-US" dirty="0"/>
              <a:t> in </a:t>
            </a:r>
            <a:r>
              <a:rPr lang="en-US" dirty="0" err="1"/>
              <a:t>Grundzüge</a:t>
            </a:r>
            <a:r>
              <a:rPr lang="en-US" dirty="0"/>
              <a:t> der </a:t>
            </a:r>
            <a:r>
              <a:rPr lang="en-US" dirty="0" err="1"/>
              <a:t>Phonologie</a:t>
            </a:r>
            <a:r>
              <a:rPr lang="en-US" dirty="0"/>
              <a:t> (1939) defines phonology as "the study of sound pertaining to the system of language," as opposed to phonetics, which is "the study of sound pertaining to the act of speech."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3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9A3A-E401-CF46-8FF8-B75D7AD7FF4B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50E7-E54D-B745-ADAD-276DF723177E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49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new technology:</a:t>
            </a:r>
            <a:endParaRPr lang="en-US" baseline="0" dirty="0"/>
          </a:p>
          <a:p>
            <a:pPr>
              <a:buFontTx/>
              <a:buChar char="-"/>
            </a:pPr>
            <a:r>
              <a:rPr lang="en-US" baseline="0" dirty="0"/>
              <a:t>- </a:t>
            </a:r>
            <a:r>
              <a:rPr lang="en-US" baseline="0" dirty="0" err="1"/>
              <a:t>googled</a:t>
            </a:r>
            <a:r>
              <a:rPr lang="en-US" baseline="0" dirty="0"/>
              <a:t>, </a:t>
            </a:r>
            <a:r>
              <a:rPr lang="en-US" baseline="0" dirty="0" err="1"/>
              <a:t>googling</a:t>
            </a:r>
            <a:endParaRPr lang="en-US" baseline="0" dirty="0"/>
          </a:p>
          <a:p>
            <a:pPr>
              <a:buFontTx/>
              <a:buChar char="-"/>
            </a:pPr>
            <a:r>
              <a:rPr lang="en-US" dirty="0"/>
              <a:t>- tweeted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tag sets</a:t>
            </a:r>
            <a:r>
              <a:rPr lang="en-US" baseline="0" dirty="0"/>
              <a:t> also include tags for punctuation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1BF32-1E22-E44F-B6DD-CF8EBC762BC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337C-A74E-DD4C-B334-C4D23B12BD0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0684F-98EE-F14A-BF27-EC16542B88E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ext-processing.com/demo/ste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artarus.org/~martin/PorterStemme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own_Corpus" TargetMode="External"/><Relationship Id="rId2" Type="http://schemas.openxmlformats.org/officeDocument/2006/relationships/hyperlink" Target="http://www.comp.leeds.ac.uk/ccalas/tagsets/brow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crel.lancs.ac.uk/claws8tags.pdf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/links/statnlp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i.uni-saarland.de/~thorsten/tnt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NLP Linguistics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Ray Mooney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Agglutinative: Finnish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232075"/>
            <a:ext cx="8610600" cy="29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</a:t>
            </a:r>
            <a:r>
              <a:rPr lang="en-US" sz="2400" dirty="0">
                <a:latin typeface="Linguistics 105" charset="0"/>
              </a:rPr>
              <a:t> 'the-house’					</a:t>
            </a:r>
            <a:r>
              <a:rPr lang="en-US" sz="2400" dirty="0" err="1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 'the-shop'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talo-ni</a:t>
            </a:r>
            <a:r>
              <a:rPr lang="en-US" sz="2400" dirty="0">
                <a:latin typeface="Linguistics 105" charset="0"/>
              </a:rPr>
              <a:t> 'my house' 				</a:t>
            </a:r>
            <a:r>
              <a:rPr lang="en-US" sz="2400" dirty="0" err="1">
                <a:latin typeface="Linguistics 105" charset="0"/>
              </a:rPr>
              <a:t>kaup-pa-ni</a:t>
            </a:r>
            <a:r>
              <a:rPr lang="en-US" sz="2400" dirty="0">
                <a:latin typeface="Linguistics 105" charset="0"/>
              </a:rPr>
              <a:t> 'my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</a:t>
            </a:r>
            <a:r>
              <a:rPr lang="en-US" sz="2400" dirty="0">
                <a:latin typeface="Linguistics 105" charset="0"/>
              </a:rPr>
              <a:t> 'in the-house' 			</a:t>
            </a:r>
            <a:r>
              <a:rPr lang="en-US" sz="2400" dirty="0" err="1">
                <a:latin typeface="Linguistics 105" charset="0"/>
              </a:rPr>
              <a:t>kaup-a-ssa</a:t>
            </a:r>
            <a:r>
              <a:rPr lang="en-US" sz="2400" dirty="0">
                <a:latin typeface="Linguistics 105" charset="0"/>
              </a:rPr>
              <a:t> 'in 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talo-ssa-ni</a:t>
            </a:r>
            <a:r>
              <a:rPr lang="en-US" sz="2400" dirty="0">
                <a:latin typeface="Linguistics 105" charset="0"/>
              </a:rPr>
              <a:t> 'in my house’		</a:t>
            </a:r>
            <a:r>
              <a:rPr lang="en-US" sz="2400" dirty="0" err="1">
                <a:latin typeface="Linguistics 105" charset="0"/>
              </a:rPr>
              <a:t>kaup-a-ssa-ni</a:t>
            </a:r>
            <a:r>
              <a:rPr lang="en-US" sz="2400" dirty="0">
                <a:latin typeface="Linguistics 105" charset="0"/>
              </a:rPr>
              <a:t> 'in 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</a:t>
            </a:r>
            <a:r>
              <a:rPr lang="en-US" sz="2400" dirty="0">
                <a:latin typeface="Linguistics 105" charset="0"/>
              </a:rPr>
              <a:t> 'in the-houses’		</a:t>
            </a:r>
            <a:r>
              <a:rPr lang="en-US" sz="2400" dirty="0" err="1">
                <a:latin typeface="Linguistics 105" charset="0"/>
              </a:rPr>
              <a:t>kaup-o-i-ssa</a:t>
            </a:r>
            <a:r>
              <a:rPr lang="en-US" sz="2400" dirty="0">
                <a:latin typeface="Linguistics 105" charset="0"/>
              </a:rPr>
              <a:t> 'in the-shops'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talo-i-ssa-ni</a:t>
            </a:r>
            <a:r>
              <a:rPr lang="en-US" sz="2400" dirty="0">
                <a:latin typeface="Linguistics 105" charset="0"/>
              </a:rPr>
              <a:t> 'in my houses’		</a:t>
            </a:r>
            <a:r>
              <a:rPr lang="en-US" sz="2400" dirty="0" err="1">
                <a:latin typeface="Linguistics 105" charset="0"/>
              </a:rPr>
              <a:t>kaup-o-i-ssa-ni</a:t>
            </a:r>
            <a:r>
              <a:rPr lang="en-US" sz="2400" dirty="0">
                <a:latin typeface="Linguistics 105" charset="0"/>
              </a:rPr>
              <a:t> 'in my shops'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Stemming (baby lemmatization)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Reduce a word to the main stem/morpheme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447800" y="2895600"/>
            <a:ext cx="1835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automates</a:t>
            </a:r>
            <a:b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automatic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automation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4495800"/>
            <a:ext cx="13223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runs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running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67200" y="3352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2672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997575" y="3276600"/>
            <a:ext cx="1393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automat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97575" y="4754563"/>
            <a:ext cx="688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Stemming example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1000" y="2438400"/>
            <a:ext cx="7737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poorly constructed example using the Porter stemmer.</a:t>
            </a: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143000" y="56388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ＭＳ Ｐゴシック" charset="-128"/>
                <a:cs typeface="ＭＳ Ｐゴシック" charset="-128"/>
                <a:hlinkClick r:id="rId3"/>
              </a:rPr>
              <a:t>https://text-processing.com/demo/stem/</a:t>
            </a:r>
            <a:endParaRPr lang="en-US" sz="2000" dirty="0">
              <a:ea typeface="ＭＳ Ｐゴシック" charset="-128"/>
              <a:cs typeface="ＭＳ Ｐゴシック" charset="-128"/>
            </a:endParaRPr>
          </a:p>
          <a:p>
            <a:r>
              <a:rPr lang="en-US" sz="2000" dirty="0">
                <a:ea typeface="ＭＳ Ｐゴシック" charset="-128"/>
                <a:cs typeface="ＭＳ Ｐゴシック" charset="-128"/>
              </a:rPr>
              <a:t>(or you can download versions online)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1000" y="3500735"/>
            <a:ext cx="695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ＭＳ Ｐゴシック" charset="-128"/>
                <a:cs typeface="ＭＳ Ｐゴシック" charset="-128"/>
              </a:rPr>
              <a:t>This is a </a:t>
            </a:r>
            <a:r>
              <a:rPr lang="en-US" sz="2400" dirty="0" err="1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poorli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 construct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example </a:t>
            </a:r>
            <a:r>
              <a:rPr lang="en-US" sz="2400" dirty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</a:t>
            </a:r>
            <a:r>
              <a:rPr lang="en-US" sz="2400" dirty="0">
                <a:ea typeface="ＭＳ Ｐゴシック" charset="-128"/>
                <a:cs typeface="ＭＳ Ｐゴシック" charset="-128"/>
              </a:rPr>
              <a:t> the Porter stemmer.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Porter’s algorithm (1980)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Most common algorithm for stemming English</a:t>
            </a:r>
          </a:p>
          <a:p>
            <a:pPr lvl="1"/>
            <a:r>
              <a:rPr lang="en-US" dirty="0">
                <a:ea typeface="ＭＳ Ｐゴシック" charset="-128"/>
              </a:rPr>
              <a:t>Results suggest it is at least as good as other stemming options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Multiple sequential phases of reductions using rules, e.g.</a:t>
            </a:r>
          </a:p>
          <a:p>
            <a:pPr lvl="1"/>
            <a:r>
              <a:rPr lang="en-US" dirty="0" err="1">
                <a:ea typeface="ＭＳ Ｐゴシック" charset="-128"/>
              </a:rPr>
              <a:t>sses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ss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ies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i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ational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ate</a:t>
            </a:r>
          </a:p>
          <a:p>
            <a:pPr lvl="1"/>
            <a:r>
              <a:rPr lang="en-US" dirty="0" err="1">
                <a:ea typeface="ＭＳ Ｐゴシック" charset="-128"/>
              </a:rPr>
              <a:t>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tion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marL="0" indent="0">
              <a:buNone/>
            </a:pPr>
            <a:endParaRPr lang="en-US" dirty="0">
              <a:hlinkClick r:id="rId3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http://tartarus.org/~martin/PorterStemmer/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Syntax?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Study of the structure of language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Examine the rules of how words interact and go together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br>
              <a:rPr lang="en-US" dirty="0"/>
            </a:br>
            <a:r>
              <a:rPr lang="en-US" dirty="0"/>
              <a:t>Rules governing grammaticality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I will give you one perspective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single correct theory of syntax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still an active field of research in linguistics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often use it as a tool/stepping stone for other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some examples of words that can/can’t go here?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can’t some words go here?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in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00400"/>
            <a:ext cx="8153400" cy="2819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Language is bound by a set of rules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It’s not clear exactly the form of these rules, however, people can generally recognize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This is syntax!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1905000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flew all the way home.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!=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Syntax is only concerned with how words interact from a grammatical standpoint, not semantically (i.e. meaning)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905000"/>
            <a:ext cx="66263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Colorless green ideas sleep furiously.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parts of speech (think 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grade)?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  <a:p>
            <a:pPr lvl="1"/>
            <a:r>
              <a:rPr lang="en-US" dirty="0"/>
              <a:t>Monday at the beginning of class (first 30 minutes)</a:t>
            </a:r>
          </a:p>
          <a:p>
            <a:pPr lvl="1"/>
            <a:r>
              <a:rPr lang="en-US" dirty="0"/>
              <a:t>Open book and open notes</a:t>
            </a:r>
          </a:p>
          <a:p>
            <a:pPr marL="36576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speech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Parts of speech are constructed by grouping words that function similarly:</a:t>
            </a:r>
          </a:p>
          <a:p>
            <a:r>
              <a:rPr lang="en-US" sz="2400" dirty="0"/>
              <a:t>	- with respect to the words that can occur nearby </a:t>
            </a:r>
          </a:p>
          <a:p>
            <a:r>
              <a:rPr lang="en-US" sz="2400" dirty="0"/>
              <a:t>	- and by their morphological properties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3488591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man        all the way home.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4052669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4348877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ran</a:t>
            </a:r>
          </a:p>
          <a:p>
            <a:r>
              <a:rPr lang="en-US" dirty="0"/>
              <a:t>forgave</a:t>
            </a:r>
          </a:p>
          <a:p>
            <a:r>
              <a:rPr lang="en-US" dirty="0"/>
              <a:t>ate</a:t>
            </a:r>
          </a:p>
          <a:p>
            <a:r>
              <a:rPr lang="en-US" dirty="0"/>
              <a:t>drove</a:t>
            </a:r>
          </a:p>
          <a:p>
            <a:r>
              <a:rPr lang="en-US" dirty="0"/>
              <a:t>drank</a:t>
            </a:r>
          </a:p>
          <a:p>
            <a:r>
              <a:rPr lang="en-US" dirty="0"/>
              <a:t>hid</a:t>
            </a:r>
          </a:p>
          <a:p>
            <a:r>
              <a:rPr lang="en-US" dirty="0"/>
              <a:t>learned</a:t>
            </a:r>
          </a:p>
          <a:p>
            <a:r>
              <a:rPr lang="en-US" dirty="0"/>
              <a:t>hurt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integrated</a:t>
            </a:r>
          </a:p>
          <a:p>
            <a:r>
              <a:rPr lang="en-US" dirty="0"/>
              <a:t>programmed</a:t>
            </a:r>
          </a:p>
          <a:p>
            <a:r>
              <a:rPr lang="en-US" dirty="0"/>
              <a:t>shot</a:t>
            </a:r>
          </a:p>
          <a:p>
            <a:r>
              <a:rPr lang="en-US" dirty="0"/>
              <a:t>shouted</a:t>
            </a:r>
          </a:p>
          <a:p>
            <a:r>
              <a:rPr lang="en-US" dirty="0"/>
              <a:t>sat</a:t>
            </a:r>
          </a:p>
          <a:p>
            <a:r>
              <a:rPr lang="en-US" dirty="0"/>
              <a:t>slept</a:t>
            </a:r>
          </a:p>
          <a:p>
            <a:r>
              <a:rPr lang="en-US" dirty="0"/>
              <a:t>understood</a:t>
            </a:r>
          </a:p>
          <a:p>
            <a:r>
              <a:rPr lang="en-US" dirty="0"/>
              <a:t>voted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washed</a:t>
            </a:r>
          </a:p>
          <a:p>
            <a:r>
              <a:rPr lang="en-US" dirty="0"/>
              <a:t>warned</a:t>
            </a:r>
          </a:p>
          <a:p>
            <a:r>
              <a:rPr lang="en-US" dirty="0"/>
              <a:t>walked</a:t>
            </a:r>
          </a:p>
          <a:p>
            <a:r>
              <a:rPr lang="en-US" dirty="0"/>
              <a:t>spoke</a:t>
            </a:r>
          </a:p>
          <a:p>
            <a:r>
              <a:rPr lang="en-US" dirty="0"/>
              <a:t>succeeded</a:t>
            </a:r>
          </a:p>
          <a:p>
            <a:r>
              <a:rPr lang="en-US" dirty="0"/>
              <a:t>survived</a:t>
            </a:r>
          </a:p>
          <a:p>
            <a:r>
              <a:rPr lang="en-US" dirty="0"/>
              <a:t>read</a:t>
            </a:r>
          </a:p>
          <a:p>
            <a:r>
              <a:rPr lang="en-US" dirty="0"/>
              <a:t>recorded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English parts of speech?</a:t>
            </a:r>
          </a:p>
          <a:p>
            <a:pPr lvl="1"/>
            <a:r>
              <a:rPr lang="en-US" dirty="0"/>
              <a:t>8 parts of speech?</a:t>
            </a:r>
          </a:p>
          <a:p>
            <a:pPr lvl="2"/>
            <a:r>
              <a:rPr lang="en-US" dirty="0"/>
              <a:t>Noun (person, place or thing)</a:t>
            </a:r>
          </a:p>
          <a:p>
            <a:pPr lvl="2"/>
            <a:r>
              <a:rPr lang="en-US" dirty="0"/>
              <a:t>Verb (actions and processes)</a:t>
            </a:r>
          </a:p>
          <a:p>
            <a:pPr lvl="2"/>
            <a:r>
              <a:rPr lang="en-US" dirty="0"/>
              <a:t>Adjective (modify nouns)</a:t>
            </a:r>
          </a:p>
          <a:p>
            <a:pPr lvl="2"/>
            <a:r>
              <a:rPr lang="en-US" dirty="0"/>
              <a:t>Adverb (modify verbs)</a:t>
            </a:r>
          </a:p>
          <a:p>
            <a:pPr lvl="2"/>
            <a:r>
              <a:rPr lang="en-US" dirty="0"/>
              <a:t>Preposition (on, in, by, to, with)</a:t>
            </a:r>
          </a:p>
          <a:p>
            <a:pPr lvl="2"/>
            <a:r>
              <a:rPr lang="en-US" dirty="0"/>
              <a:t>Determiners (a, an, the, what, which, that)</a:t>
            </a:r>
          </a:p>
          <a:p>
            <a:pPr lvl="2"/>
            <a:r>
              <a:rPr lang="en-US" dirty="0"/>
              <a:t>Conjunctions (and, but, or)</a:t>
            </a:r>
          </a:p>
          <a:p>
            <a:pPr lvl="2"/>
            <a:r>
              <a:rPr lang="en-US" dirty="0"/>
              <a:t>Particles (off, up)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 parts of speech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Brown corpus: 87 POS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Penn Treebank: ~45 POS tags</a:t>
            </a:r>
          </a:p>
          <a:p>
            <a:pPr lvl="1"/>
            <a:r>
              <a:rPr lang="en-US" dirty="0"/>
              <a:t>Derived from the Brown </a:t>
            </a:r>
            <a:r>
              <a:rPr lang="en-US" dirty="0" err="1"/>
              <a:t>tagset</a:t>
            </a:r>
            <a:endParaRPr lang="en-US" dirty="0"/>
          </a:p>
          <a:p>
            <a:pPr lvl="1"/>
            <a:r>
              <a:rPr lang="en-US" dirty="0"/>
              <a:t>Most common in NLP</a:t>
            </a:r>
          </a:p>
          <a:p>
            <a:pPr lvl="1"/>
            <a:r>
              <a:rPr lang="en-US" dirty="0"/>
              <a:t>Many of the examples we’ll show use this one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British National Corpus (C5 </a:t>
            </a:r>
            <a:r>
              <a:rPr lang="en-US" dirty="0" err="1"/>
              <a:t>tagset</a:t>
            </a:r>
            <a:r>
              <a:rPr lang="en-US" dirty="0"/>
              <a:t>): 61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C6 </a:t>
            </a:r>
            <a:r>
              <a:rPr lang="en-US" dirty="0" err="1"/>
              <a:t>tagset</a:t>
            </a:r>
            <a:r>
              <a:rPr lang="en-US" dirty="0"/>
              <a:t>: 148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C7 </a:t>
            </a:r>
            <a:r>
              <a:rPr lang="en-US" dirty="0" err="1"/>
              <a:t>tagset</a:t>
            </a:r>
            <a:r>
              <a:rPr lang="en-US" dirty="0"/>
              <a:t>: 146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C8 </a:t>
            </a:r>
            <a:r>
              <a:rPr lang="en-US" dirty="0" err="1"/>
              <a:t>tagset</a:t>
            </a:r>
            <a:r>
              <a:rPr lang="en-US" dirty="0"/>
              <a:t>: 171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Tagsets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Brown tagset:</a:t>
            </a:r>
            <a:endParaRPr lang="en-US" sz="2400" dirty="0"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https://en.wikipedia.org/wiki/Brown_Corpus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C8 </a:t>
            </a:r>
            <a:r>
              <a:rPr lang="en-US" sz="2400" dirty="0" err="1"/>
              <a:t>tagset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http://ucrel.lancs.ac.uk/claws8tags.pdf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Noun (person, place or thing)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Singular (NN):  dog, fork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Plural (NNS):  dogs, forks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Proper (NNP, NNPS): John, </a:t>
            </a:r>
            <a:r>
              <a:rPr lang="en-US" sz="2000" dirty="0" err="1"/>
              <a:t>Springfields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Personal pronoun (PRP): I, you, he, she, they,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Wh</a:t>
            </a:r>
            <a:r>
              <a:rPr lang="en-US" sz="2000" dirty="0"/>
              <a:t>-pronoun  (WP): who, what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Verb (actions and processes)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Base, infinitive (VB): 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tense (VBD):  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Gerund (VBG):  eating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participle (VBN): 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Non 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 (VBP):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tense: (VBZ): eats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Modal (MD): should,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To (TO): to (to eat)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Adjective (modify nouns)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(JJ): red, tall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(JJR): redder, taller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(JJS): reddest, tallest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Adverb (modify verbs)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(RB): quickly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(RBR): quicker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(RBS): quickest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Preposition (IN): on, in, by, to, with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Determiner: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(DT) a, an, the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WH-determiner (WDT): which, that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Coordinating Conjunction (CC): and, but, or,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Particle (RP): off (took off), up (put up)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Closed vs. Open Class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2743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b="1" i="1" dirty="0"/>
              <a:t>Closed class</a:t>
            </a:r>
            <a:r>
              <a:rPr lang="en-US" sz="2400" dirty="0"/>
              <a:t> categories are composed of a small, fixed set of grammatical function words for a given language.</a:t>
            </a:r>
          </a:p>
          <a:p>
            <a:pPr lvl="1" eaLnBrk="1" hangingPunct="1"/>
            <a:r>
              <a:rPr lang="en-US" sz="2000" dirty="0"/>
              <a:t>Pronouns, Prepositions, Modals, Determiners, Particles, Conjunctions</a:t>
            </a:r>
          </a:p>
          <a:p>
            <a:pPr marL="0" indent="0" eaLnBrk="1" hangingPunct="1">
              <a:buNone/>
            </a:pPr>
            <a:r>
              <a:rPr lang="en-US" sz="2400" b="1" i="1" dirty="0"/>
              <a:t>Open class </a:t>
            </a:r>
            <a:r>
              <a:rPr lang="en-US" sz="2400" dirty="0"/>
              <a:t>categories have large number of words and new ones are easily invented.</a:t>
            </a:r>
          </a:p>
          <a:p>
            <a:pPr lvl="1" eaLnBrk="1" hangingPunct="1"/>
            <a:r>
              <a:rPr lang="en-US" sz="2000" dirty="0"/>
              <a:t>Nouns (</a:t>
            </a:r>
            <a:r>
              <a:rPr lang="en-US" sz="2000" dirty="0" err="1"/>
              <a:t>Googler</a:t>
            </a:r>
            <a:r>
              <a:rPr lang="en-US" sz="2000" dirty="0"/>
              <a:t>, futon, </a:t>
            </a:r>
            <a:r>
              <a:rPr lang="en-US" sz="2000" dirty="0" err="1"/>
              <a:t>iPad</a:t>
            </a:r>
            <a:r>
              <a:rPr lang="en-US" sz="2000" dirty="0"/>
              <a:t>), Verbs (Google, </a:t>
            </a:r>
            <a:r>
              <a:rPr lang="en-US" sz="2000" dirty="0" err="1"/>
              <a:t>futoning</a:t>
            </a:r>
            <a:r>
              <a:rPr lang="en-US" sz="2000" dirty="0"/>
              <a:t>), Adjectives (geeky), </a:t>
            </a:r>
            <a:r>
              <a:rPr lang="en-US" sz="2000" dirty="0" err="1"/>
              <a:t>Abverb</a:t>
            </a:r>
            <a:r>
              <a:rPr lang="en-US" sz="2000" dirty="0"/>
              <a:t> (</a:t>
            </a:r>
            <a:r>
              <a:rPr lang="en-US" sz="2000" dirty="0" err="1"/>
              <a:t>chompingly</a:t>
            </a:r>
            <a:r>
              <a:rPr lang="en-US" sz="2000" dirty="0"/>
              <a:t>) </a:t>
            </a:r>
          </a:p>
        </p:txBody>
      </p:sp>
      <p:pic>
        <p:nvPicPr>
          <p:cNvPr id="2" name="Picture 1" descr="calv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1" y="4262836"/>
            <a:ext cx="8042949" cy="259516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ED28-C513-464B-8E0D-6E6E4F21A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08839B-10F6-7944-ABB3-D12F9B854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905000"/>
            <a:ext cx="3200400" cy="365435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A5D81BE-F787-BF41-B1AB-8515E44A0BF4}"/>
              </a:ext>
            </a:extLst>
          </p:cNvPr>
          <p:cNvSpPr/>
          <p:nvPr/>
        </p:nvSpPr>
        <p:spPr>
          <a:xfrm>
            <a:off x="2362200" y="6060491"/>
            <a:ext cx="2473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xkcd.com</a:t>
            </a:r>
            <a:r>
              <a:rPr lang="en-US" dirty="0"/>
              <a:t>/1443/</a:t>
            </a:r>
          </a:p>
        </p:txBody>
      </p:sp>
    </p:spTree>
    <p:extLst>
      <p:ext uri="{BB962C8B-B14F-4D97-AF65-F5344CB8AC3E}">
        <p14:creationId xmlns:p14="http://schemas.microsoft.com/office/powerpoint/2010/main" val="2397763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 of speech tagging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7675"/>
            <a:ext cx="7772400" cy="20161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dirty="0"/>
              <a:t>Annotate each word in a sentence with a part-of-speech marker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Lowest level of syntactic analysis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060267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3333CC"/>
                </a:solidFill>
              </a:rPr>
              <a:t>John  saw  the  saw  and  decided  to  take  it     to   the   table.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4581229"/>
            <a:ext cx="7874068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CC0099"/>
                </a:solidFill>
              </a:rPr>
              <a:t>NNP VBD  DT  NN   CC      VBD    TO  VB  PRP   IN  DT    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1752600"/>
            <a:ext cx="517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like candy.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Time flies like an arrow.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5181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“like”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VBP</a:t>
            </a:r>
          </a:p>
          <a:p>
            <a:r>
              <a:rPr lang="en-US" dirty="0"/>
              <a:t>(verb, non-3</a:t>
            </a:r>
            <a:r>
              <a:rPr lang="en-US" baseline="30000" dirty="0"/>
              <a:t>rd</a:t>
            </a:r>
            <a:r>
              <a:rPr lang="en-US" dirty="0"/>
              <a:t> person, singular, present)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7338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727C9-8622-C140-BCFC-DD7F721F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94039-EF3A-674B-A87F-B8E2F904C1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15340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T/F, short answer, pencil and paper work (no coding)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zipf's</a:t>
            </a:r>
            <a:r>
              <a:rPr lang="en-US" dirty="0"/>
              <a:t> law</a:t>
            </a:r>
          </a:p>
          <a:p>
            <a:pPr marL="0" indent="0">
              <a:buNone/>
            </a:pPr>
            <a:r>
              <a:rPr lang="en-US" dirty="0"/>
              <a:t>regular expressions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basics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language modeling</a:t>
            </a:r>
          </a:p>
          <a:p>
            <a:pPr marL="320040" lvl="1" indent="0">
              <a:buNone/>
            </a:pPr>
            <a:r>
              <a:rPr lang="en-US" dirty="0"/>
              <a:t>MLE estimation/estimating from a corpus</a:t>
            </a:r>
          </a:p>
          <a:p>
            <a:pPr marL="320040" lvl="1" indent="0">
              <a:buNone/>
            </a:pPr>
            <a:r>
              <a:rPr lang="en-US" dirty="0"/>
              <a:t>development set</a:t>
            </a:r>
          </a:p>
          <a:p>
            <a:pPr marL="320040" lvl="1" indent="0">
              <a:buNone/>
            </a:pPr>
            <a:r>
              <a:rPr lang="en-US" dirty="0"/>
              <a:t>perplexity</a:t>
            </a:r>
          </a:p>
          <a:p>
            <a:pPr marL="320040" lvl="1" indent="0">
              <a:buNone/>
            </a:pPr>
            <a:r>
              <a:rPr lang="en-US" dirty="0"/>
              <a:t>determining vocabulary </a:t>
            </a:r>
          </a:p>
          <a:p>
            <a:pPr marL="320040" lvl="1" indent="0">
              <a:buNone/>
            </a:pPr>
            <a:endParaRPr lang="en-US" dirty="0"/>
          </a:p>
          <a:p>
            <a:pPr marL="320040" lvl="1" indent="0">
              <a:buNone/>
            </a:pPr>
            <a:r>
              <a:rPr lang="en-US" dirty="0"/>
              <a:t>smoothing techniques</a:t>
            </a:r>
          </a:p>
          <a:p>
            <a:pPr marL="594360" lvl="2" indent="0">
              <a:buNone/>
            </a:pPr>
            <a:r>
              <a:rPr lang="en-US" dirty="0"/>
              <a:t>add 1</a:t>
            </a:r>
          </a:p>
          <a:p>
            <a:pPr marL="594360" lvl="2" indent="0">
              <a:buNone/>
            </a:pPr>
            <a:r>
              <a:rPr lang="en-US" dirty="0"/>
              <a:t>add lambda</a:t>
            </a:r>
          </a:p>
          <a:p>
            <a:pPr marL="320040" lvl="1" indent="0">
              <a:buNone/>
            </a:pPr>
            <a:r>
              <a:rPr lang="en-US" dirty="0"/>
              <a:t>interpolation</a:t>
            </a:r>
          </a:p>
          <a:p>
            <a:pPr marL="320040" lvl="1" indent="0">
              <a:buNone/>
            </a:pPr>
            <a:r>
              <a:rPr lang="en-US" dirty="0" err="1"/>
              <a:t>backoff</a:t>
            </a:r>
            <a:endParaRPr lang="en-US" dirty="0"/>
          </a:p>
          <a:p>
            <a:pPr marL="594360" lvl="2" indent="0">
              <a:buNone/>
            </a:pPr>
            <a:r>
              <a:rPr lang="en-US" dirty="0"/>
              <a:t>absolute discounting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29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89770"/>
            <a:ext cx="8226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/>
              <a:t>I bought it at the shop around the corner.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 never got around to getting the car.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The cost of a new </a:t>
            </a:r>
            <a:r>
              <a:rPr lang="en-US" sz="3200" dirty="0" err="1"/>
              <a:t>Prius</a:t>
            </a:r>
            <a:r>
              <a:rPr lang="en-US" sz="3200" dirty="0"/>
              <a:t> is around $25K.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5903893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Does “around” play the same role (POS) in these sentences?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981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</a:t>
            </a:r>
          </a:p>
          <a:p>
            <a:r>
              <a:rPr lang="en-US" dirty="0"/>
              <a:t>(preposition)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4290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RP</a:t>
            </a:r>
          </a:p>
          <a:p>
            <a:r>
              <a:rPr lang="en-US" dirty="0"/>
              <a:t>(particle… on, off)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49001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RB</a:t>
            </a:r>
          </a:p>
          <a:p>
            <a:r>
              <a:rPr lang="en-US" dirty="0"/>
              <a:t>(adverb)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Ambiguity in POS tagging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Like most language components, the challenge with POS tagging is ambiguity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Brown corpus analysis</a:t>
            </a:r>
          </a:p>
          <a:p>
            <a:pPr lvl="1"/>
            <a:r>
              <a:rPr lang="en-US" dirty="0"/>
              <a:t>11.5% of word types are ambiguous (this sounds promising!), </a:t>
            </a:r>
            <a:r>
              <a:rPr lang="en-US" dirty="0">
                <a:solidFill>
                  <a:srgbClr val="FF0000"/>
                </a:solidFill>
              </a:rPr>
              <a:t>but…</a:t>
            </a:r>
          </a:p>
          <a:p>
            <a:pPr lvl="1"/>
            <a:r>
              <a:rPr lang="en-US" dirty="0"/>
              <a:t>40% of word appearances are ambiguous</a:t>
            </a:r>
          </a:p>
          <a:p>
            <a:pPr lvl="1"/>
            <a:r>
              <a:rPr lang="en-US" dirty="0"/>
              <a:t>Unfortunately, the ambiguous words tend to be the more frequently used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hard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I told you had a POS tagger that achieved 90% accuracy would you be impressed?</a:t>
            </a:r>
          </a:p>
          <a:p>
            <a:pPr lvl="1"/>
            <a:r>
              <a:rPr lang="en-US" dirty="0"/>
              <a:t>Shouldn’t be… just picking the most frequent POS for a word gets you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93.7%?</a:t>
            </a:r>
          </a:p>
          <a:p>
            <a:pPr lvl="1"/>
            <a:r>
              <a:rPr lang="en-US" dirty="0"/>
              <a:t>Still probably shouldn’t be… only need to add a basic module for handling unknown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about a POS tagger that achieves 100%?</a:t>
            </a:r>
          </a:p>
          <a:p>
            <a:pPr lvl="1"/>
            <a:r>
              <a:rPr lang="en-US" dirty="0"/>
              <a:t>Should be suspicious… humans only achieve ~97%</a:t>
            </a:r>
          </a:p>
          <a:p>
            <a:pPr lvl="1"/>
            <a:r>
              <a:rPr lang="en-US" dirty="0"/>
              <a:t>Probably </a:t>
            </a:r>
            <a:r>
              <a:rPr lang="en-US" dirty="0" err="1"/>
              <a:t>overfitting</a:t>
            </a:r>
            <a:r>
              <a:rPr lang="en-US" dirty="0"/>
              <a:t> (or cheating!)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 Tagging Approaches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9856"/>
            <a:ext cx="7772400" cy="49434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Rule-Based</a:t>
            </a:r>
            <a:r>
              <a:rPr lang="en-US" sz="2400" dirty="0"/>
              <a:t>: Human crafted rules based on lexical and other linguistic knowledge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Learning-Based</a:t>
            </a:r>
            <a:r>
              <a:rPr lang="en-US" sz="2400" dirty="0"/>
              <a:t>: Trained on human annotated corpora like the Penn Treebank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Statistical models</a:t>
            </a:r>
            <a:r>
              <a:rPr lang="en-US" sz="2000" dirty="0"/>
              <a:t>:  Hidden Markov Model (HMM), Maximum Entropy Markov Model (MEMM), Conditional Random Field (CRF), log-linear models, support vector machines (SVMs), neural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Rule learning</a:t>
            </a:r>
            <a:r>
              <a:rPr lang="en-US" sz="2000" dirty="0"/>
              <a:t>: Transformation Based Learning (TBL)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The book discusses some of the more common approaches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Many publicly available: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3"/>
              </a:rPr>
              <a:t>http://nlp.stanford.edu/links/statnlp.html</a:t>
            </a:r>
            <a:br>
              <a:rPr lang="en-US" sz="2100" dirty="0"/>
            </a:br>
            <a:r>
              <a:rPr lang="en-US" sz="2100" dirty="0"/>
              <a:t>(lists 15 different ones mostly publicly available!)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hlinkClick r:id="rId4"/>
              </a:rPr>
              <a:t>http://www.coli.uni-saarland.de/~thorsten/tnt/</a:t>
            </a:r>
            <a:endParaRPr lang="en-US" sz="2100" dirty="0"/>
          </a:p>
          <a:p>
            <a:pPr lvl="1">
              <a:lnSpc>
                <a:spcPct val="90000"/>
              </a:lnSpc>
            </a:pPr>
            <a:endParaRPr lang="en-US" sz="2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4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Parts of speech can be thought of as the lowest level of syntactic information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Groups </a:t>
            </a:r>
            <a:r>
              <a:rPr lang="en-US" sz="2400" i="1" dirty="0"/>
              <a:t>words</a:t>
            </a:r>
            <a:r>
              <a:rPr lang="en-US" sz="2400" dirty="0"/>
              <a:t> together into categories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3544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4076481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can/can’t go here?</a:t>
            </a:r>
          </a:p>
        </p:txBody>
      </p:sp>
    </p:spTree>
    <p:extLst>
      <p:ext uri="{BB962C8B-B14F-4D97-AF65-F5344CB8AC3E}">
        <p14:creationId xmlns:p14="http://schemas.microsoft.com/office/powerpoint/2010/main" val="159414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Constituency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76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likes to eat candy.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2208212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54864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</a:t>
            </a:r>
          </a:p>
          <a:p>
            <a:r>
              <a:rPr lang="en-US" sz="2400" dirty="0"/>
              <a:t>She</a:t>
            </a:r>
          </a:p>
          <a:p>
            <a:r>
              <a:rPr lang="en-US" sz="2400"/>
              <a:t>They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</a:t>
            </a:r>
          </a:p>
          <a:p>
            <a:r>
              <a:rPr lang="en-US" sz="2400" dirty="0"/>
              <a:t>The boy</a:t>
            </a:r>
          </a:p>
          <a:p>
            <a:r>
              <a:rPr lang="en-US" sz="2400" dirty="0"/>
              <a:t>The cat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Dave</a:t>
            </a:r>
          </a:p>
          <a:p>
            <a:r>
              <a:rPr lang="en-US" sz="2400" dirty="0"/>
              <a:t>Prof Kauchak</a:t>
            </a:r>
          </a:p>
          <a:p>
            <a:r>
              <a:rPr lang="en-US" sz="2400" dirty="0"/>
              <a:t>Dr. </a:t>
            </a:r>
            <a:r>
              <a:rPr lang="en-US" sz="2400" dirty="0" err="1"/>
              <a:t>Suess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2648" y="240539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nouns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2405390"/>
            <a:ext cx="304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488698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pronouns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5200472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man that I saw</a:t>
            </a:r>
          </a:p>
          <a:p>
            <a:r>
              <a:rPr lang="en-US" sz="2400" dirty="0"/>
              <a:t>The boy with the blue pants</a:t>
            </a:r>
          </a:p>
          <a:p>
            <a:r>
              <a:rPr lang="en-US" sz="2400" dirty="0"/>
              <a:t>The cat in the 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10262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determiner nouns +</a:t>
            </a:r>
          </a:p>
        </p:txBody>
      </p:sp>
    </p:spTree>
    <p:extLst>
      <p:ext uri="{BB962C8B-B14F-4D97-AF65-F5344CB8AC3E}">
        <p14:creationId xmlns:p14="http://schemas.microsoft.com/office/powerpoint/2010/main" val="9351265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Constituency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Words in languages tend to form into functional groups (parts of speech)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Groups of words (aka phrases) can also be grouped into functional groups</a:t>
            </a:r>
          </a:p>
          <a:p>
            <a:pPr lvl="1"/>
            <a:r>
              <a:rPr lang="en-US" dirty="0"/>
              <a:t>often some relation to parts of speech</a:t>
            </a:r>
          </a:p>
          <a:p>
            <a:pPr lvl="1"/>
            <a:r>
              <a:rPr lang="en-US" dirty="0"/>
              <a:t>though, more complex interactions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phrase groups are called constituents</a:t>
            </a:r>
          </a:p>
        </p:txBody>
      </p:sp>
    </p:spTree>
    <p:extLst>
      <p:ext uri="{BB962C8B-B14F-4D97-AF65-F5344CB8AC3E}">
        <p14:creationId xmlns:p14="http://schemas.microsoft.com/office/powerpoint/2010/main" val="3050830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2133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 likes to eat candy.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419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1982723" y="37353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457700" y="39243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16200000">
            <a:off x="800100" y="2585711"/>
            <a:ext cx="152400" cy="381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553" y="310955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05000" y="30619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5" name="Left Bracket 14"/>
          <p:cNvSpPr/>
          <p:nvPr/>
        </p:nvSpPr>
        <p:spPr>
          <a:xfrm rot="16200000">
            <a:off x="2324100" y="1595111"/>
            <a:ext cx="152400" cy="23622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347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30861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23622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</p:spTree>
    <p:extLst>
      <p:ext uri="{BB962C8B-B14F-4D97-AF65-F5344CB8AC3E}">
        <p14:creationId xmlns:p14="http://schemas.microsoft.com/office/powerpoint/2010/main" val="27584269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constituents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phrase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4800" y="5314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verb phrase</a:t>
            </a: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40767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33528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42480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prepositional phrase</a:t>
            </a:r>
          </a:p>
        </p:txBody>
      </p:sp>
      <p:sp>
        <p:nvSpPr>
          <p:cNvPr id="14" name="Left Bracket 13"/>
          <p:cNvSpPr/>
          <p:nvPr/>
        </p:nvSpPr>
        <p:spPr>
          <a:xfrm rot="16200000">
            <a:off x="5067300" y="2628901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noun </a:t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</a:rPr>
              <a:t>phrase</a:t>
            </a:r>
          </a:p>
        </p:txBody>
      </p:sp>
    </p:spTree>
    <p:extLst>
      <p:ext uri="{BB962C8B-B14F-4D97-AF65-F5344CB8AC3E}">
        <p14:creationId xmlns:p14="http://schemas.microsoft.com/office/powerpoint/2010/main" val="395415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Simplified View of Linguistics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676400"/>
            <a:ext cx="2076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27284" y="2397125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 /</a:t>
            </a:r>
            <a:r>
              <a:rPr lang="en-US" dirty="0" err="1"/>
              <a:t>waddyasai</a:t>
            </a:r>
            <a:r>
              <a:rPr lang="en-US" dirty="0"/>
              <a:t>/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7050" y="2362200"/>
            <a:ext cx="1301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Phonology/Phonetics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8637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Morphology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67037" y="3429000"/>
            <a:ext cx="4979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     </a:t>
            </a:r>
            <a:r>
              <a:rPr lang="en-US" dirty="0">
                <a:sym typeface="Symbol" charset="2"/>
              </a:rPr>
              <a:t>                          what did you say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2612" y="4191000"/>
            <a:ext cx="821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Syntax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3237" y="4191000"/>
            <a:ext cx="1766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what did you say 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67770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70818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815137" y="404495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472237" y="475615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097712" y="473075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7370762" y="429895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264275" y="435768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582612" y="51054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Semantics</a:t>
            </a:r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4242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37290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3462337" y="4851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119437" y="556260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744912" y="553720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017962" y="51054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911475" y="516413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5883275" y="5257800"/>
            <a:ext cx="2222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     P[ </a:t>
            </a:r>
            <a:r>
              <a:rPr lang="en-US" dirty="0" err="1">
                <a:sym typeface="Symbol" charset="2"/>
              </a:rPr>
              <a:t>x</a:t>
            </a:r>
            <a:r>
              <a:rPr lang="en-US" dirty="0">
                <a:sym typeface="Symbol" charset="2"/>
              </a:rPr>
              <a:t>. </a:t>
            </a:r>
            <a:r>
              <a:rPr lang="en-US" dirty="0" err="1">
                <a:sym typeface="Symbol" charset="2"/>
              </a:rPr>
              <a:t>say(you</a:t>
            </a:r>
            <a:r>
              <a:rPr lang="en-US" dirty="0">
                <a:sym typeface="Symbol" charset="2"/>
              </a:rPr>
              <a:t>, </a:t>
            </a:r>
            <a:r>
              <a:rPr lang="en-US" dirty="0" err="1">
                <a:sym typeface="Symbol" charset="2"/>
              </a:rPr>
              <a:t>x</a:t>
            </a:r>
            <a:r>
              <a:rPr lang="en-US" dirty="0">
                <a:sym typeface="Symbol" charset="2"/>
              </a:rPr>
              <a:t>) ]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6086475"/>
            <a:ext cx="102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Discourse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911475" y="61706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95600" y="6324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95600" y="67040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52517" y="6324600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4813300" y="6326188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883275" y="61722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400" y="6326188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7400" y="6705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4317" y="6326188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4800600" y="51816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800600" y="42672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800600" y="34290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4800600" y="2513211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6396037"/>
            <a:ext cx="315912" cy="237927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rved Left Arrow 41"/>
          <p:cNvSpPr/>
          <p:nvPr/>
        </p:nvSpPr>
        <p:spPr>
          <a:xfrm>
            <a:off x="7239000" y="6455807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Left Arrow 42"/>
          <p:cNvSpPr/>
          <p:nvPr/>
        </p:nvSpPr>
        <p:spPr>
          <a:xfrm>
            <a:off x="7239000" y="6152595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Hierarchical: syntactic trees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58674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3400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41513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000" y="495300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91020" y="494778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04480" y="28956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43434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856457" y="499556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28378" y="495224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729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990600" y="464820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28532" y="418653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2"/>
            <a:endCxn id="20" idx="0"/>
          </p:cNvCxnSpPr>
          <p:nvPr/>
        </p:nvCxnSpPr>
        <p:spPr>
          <a:xfrm rot="16200000" flipH="1">
            <a:off x="1499176" y="353448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6" idx="0"/>
          </p:cNvCxnSpPr>
          <p:nvPr/>
        </p:nvCxnSpPr>
        <p:spPr>
          <a:xfrm rot="5400000">
            <a:off x="711925" y="345066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442406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90057" y="507623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261978" y="503291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1400" y="38100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24200" y="472886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62132" y="426719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37561" y="289560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40" name="Straight Connector 39"/>
          <p:cNvCxnSpPr>
            <a:stCxn id="38" idx="2"/>
          </p:cNvCxnSpPr>
          <p:nvPr/>
        </p:nvCxnSpPr>
        <p:spPr>
          <a:xfrm rot="5400000">
            <a:off x="2183513" y="421131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  <a:endCxn id="35" idx="0"/>
          </p:cNvCxnSpPr>
          <p:nvPr/>
        </p:nvCxnSpPr>
        <p:spPr>
          <a:xfrm rot="16200000" flipH="1">
            <a:off x="3340543" y="332292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28446" y="2133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45" name="Straight Connector 44"/>
          <p:cNvCxnSpPr>
            <a:stCxn id="43" idx="2"/>
            <a:endCxn id="12" idx="0"/>
          </p:cNvCxnSpPr>
          <p:nvPr/>
        </p:nvCxnSpPr>
        <p:spPr>
          <a:xfrm rot="5400000">
            <a:off x="1936895" y="233477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3" idx="2"/>
            <a:endCxn id="38" idx="0"/>
          </p:cNvCxnSpPr>
          <p:nvPr/>
        </p:nvCxnSpPr>
        <p:spPr>
          <a:xfrm rot="16200000" flipH="1">
            <a:off x="2751794" y="234119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4191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parts of speech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010400" y="59552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terminals (words)</a:t>
            </a:r>
          </a:p>
        </p:txBody>
      </p:sp>
      <p:sp>
        <p:nvSpPr>
          <p:cNvPr id="50" name="Right Brace 49"/>
          <p:cNvSpPr/>
          <p:nvPr/>
        </p:nvSpPr>
        <p:spPr>
          <a:xfrm>
            <a:off x="6324600" y="2133600"/>
            <a:ext cx="914400" cy="3733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3152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non-terminals</a:t>
            </a:r>
          </a:p>
        </p:txBody>
      </p:sp>
    </p:spTree>
    <p:extLst>
      <p:ext uri="{BB962C8B-B14F-4D97-AF65-F5344CB8AC3E}">
        <p14:creationId xmlns:p14="http://schemas.microsoft.com/office/powerpoint/2010/main" val="16431247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18695645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62200" y="3200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(S</a:t>
            </a:r>
          </a:p>
          <a:p>
            <a:r>
              <a:rPr lang="en-US" dirty="0"/>
              <a:t>    (NP</a:t>
            </a:r>
          </a:p>
          <a:p>
            <a:r>
              <a:rPr lang="en-US" dirty="0"/>
              <a:t>      (NP (DT the) (NN man))</a:t>
            </a:r>
          </a:p>
          <a:p>
            <a:r>
              <a:rPr lang="en-US" dirty="0"/>
              <a:t>      (PP (IN in)</a:t>
            </a:r>
          </a:p>
          <a:p>
            <a:r>
              <a:rPr lang="en-US" dirty="0"/>
              <a:t>        (NP (DT the) (NN hat))))</a:t>
            </a:r>
          </a:p>
          <a:p>
            <a:r>
              <a:rPr lang="en-US" dirty="0"/>
              <a:t>    (VP (VBD ran)</a:t>
            </a:r>
          </a:p>
          <a:p>
            <a:r>
              <a:rPr lang="en-US" dirty="0"/>
              <a:t>      (PP (TO to)</a:t>
            </a:r>
          </a:p>
          <a:p>
            <a:r>
              <a:rPr lang="en-US" dirty="0"/>
              <a:t>        (NP (DT the) (NN park))))))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(S (NP (NP (DT the) (NN man)) (PP (IN in) (NP (DT the) (NN hat)))) (VP (VBD ran) (PP (TO to (NP (DT the) (NN park))))))</a:t>
            </a:r>
          </a:p>
        </p:txBody>
      </p:sp>
    </p:spTree>
    <p:extLst>
      <p:ext uri="{BB962C8B-B14F-4D97-AF65-F5344CB8AC3E}">
        <p14:creationId xmlns:p14="http://schemas.microsoft.com/office/powerpoint/2010/main" val="3312713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number of related problems:</a:t>
            </a:r>
          </a:p>
          <a:p>
            <a:pPr lvl="1"/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/>
              <a:t>Can we determine how </a:t>
            </a:r>
            <a:r>
              <a:rPr lang="en-US" i="1" dirty="0"/>
              <a:t>likely</a:t>
            </a:r>
            <a:r>
              <a:rPr lang="en-US" dirty="0"/>
              <a:t> a sentence is to be grammatical? to be an English sentence?</a:t>
            </a:r>
          </a:p>
          <a:p>
            <a:pPr lvl="1"/>
            <a:r>
              <a:rPr lang="en-US" dirty="0"/>
              <a:t>Can we generate candidate, grammatical sentences?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644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a grammar (3</a:t>
            </a:r>
            <a:r>
              <a:rPr lang="en-US" sz="2800" baseline="30000" dirty="0">
                <a:solidFill>
                  <a:srgbClr val="FF0000"/>
                </a:solidFill>
              </a:rPr>
              <a:t>rd</a:t>
            </a:r>
            <a:r>
              <a:rPr lang="en-US" sz="2800" dirty="0">
                <a:solidFill>
                  <a:srgbClr val="FF0000"/>
                </a:solidFill>
              </a:rPr>
              <a:t> grade again…)?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601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Grammars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Grammar is a set of structural rules that govern the composition of sentences, phrases and words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Lots 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17328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810000" y="3048000"/>
            <a:ext cx="7620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capitol of this state?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Jefferson City (Missouri)</a:t>
            </a:r>
          </a:p>
        </p:txBody>
      </p:sp>
    </p:spTree>
    <p:extLst>
      <p:ext uri="{BB962C8B-B14F-4D97-AF65-F5344CB8AC3E}">
        <p14:creationId xmlns:p14="http://schemas.microsoft.com/office/powerpoint/2010/main" val="117707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many people have heard of them?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Look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Formally…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(NT, T, P, S)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NT: 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T: finite set of terminal symbols, NT and T are disjoint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NT and   (T  NT)*</a:t>
            </a: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S  NT: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morphology?</a:t>
            </a:r>
          </a:p>
          <a:p>
            <a:pPr lvl="1"/>
            <a:r>
              <a:rPr lang="en-US" dirty="0"/>
              <a:t>study of the internal structure of words</a:t>
            </a:r>
          </a:p>
          <a:p>
            <a:pPr lvl="2"/>
            <a:r>
              <a:rPr lang="en-US" dirty="0"/>
              <a:t>morph-</a:t>
            </a:r>
            <a:r>
              <a:rPr lang="en-US" dirty="0" err="1"/>
              <a:t>ology</a:t>
            </a:r>
            <a:r>
              <a:rPr lang="en-US" dirty="0"/>
              <a:t>  word-</a:t>
            </a:r>
            <a:r>
              <a:rPr lang="en-US" dirty="0" err="1"/>
              <a:t>s</a:t>
            </a:r>
            <a:r>
              <a:rPr lang="en-US" dirty="0"/>
              <a:t> jump-</a:t>
            </a:r>
            <a:r>
              <a:rPr lang="en-US" dirty="0" err="1"/>
              <a:t>ing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might this be useful for NLP?</a:t>
            </a:r>
          </a:p>
          <a:p>
            <a:pPr lvl="1"/>
            <a:r>
              <a:rPr lang="en-US" dirty="0"/>
              <a:t>generalization (runs, running, runner are related)</a:t>
            </a:r>
          </a:p>
          <a:p>
            <a:pPr lvl="1"/>
            <a:r>
              <a:rPr lang="en-US" dirty="0"/>
              <a:t>additional information (it’s plural, past tense, etc)</a:t>
            </a:r>
          </a:p>
          <a:p>
            <a:pPr lvl="1"/>
            <a:r>
              <a:rPr lang="en-US" dirty="0"/>
              <a:t>allows us to handle words we’ve never seen before</a:t>
            </a:r>
          </a:p>
          <a:p>
            <a:pPr lvl="2"/>
            <a:r>
              <a:rPr lang="en-US" dirty="0"/>
              <a:t>smoothing?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957D49-2451-E04A-9DD5-5F2FFC390DB5}"/>
              </a:ext>
            </a:extLst>
          </p:cNvPr>
          <p:cNvSpPr txBox="1"/>
          <p:nvPr/>
        </p:nvSpPr>
        <p:spPr>
          <a:xfrm>
            <a:off x="4254648" y="2524035"/>
            <a:ext cx="4078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NT: {S, NP, VP, </a:t>
            </a:r>
            <a:r>
              <a:rPr lang="en-US" sz="2000" dirty="0" err="1">
                <a:solidFill>
                  <a:srgbClr val="0000FF"/>
                </a:solidFill>
              </a:rPr>
              <a:t>DetP</a:t>
            </a:r>
            <a:r>
              <a:rPr lang="en-US" sz="2000" dirty="0">
                <a:solidFill>
                  <a:srgbClr val="0000FF"/>
                </a:solidFill>
              </a:rPr>
              <a:t>, N, AdjP, </a:t>
            </a:r>
            <a:r>
              <a:rPr lang="en-US" sz="2000" dirty="0" err="1">
                <a:solidFill>
                  <a:srgbClr val="0000FF"/>
                </a:solidFill>
              </a:rPr>
              <a:t>Adj</a:t>
            </a:r>
            <a:r>
              <a:rPr lang="en-US" sz="2000" dirty="0">
                <a:solidFill>
                  <a:srgbClr val="0000FF"/>
                </a:solidFill>
              </a:rPr>
              <a:t>, Adv}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EC93AD-6F95-5F4A-B6F5-02798D43A1A4}"/>
              </a:ext>
            </a:extLst>
          </p:cNvPr>
          <p:cNvSpPr txBox="1"/>
          <p:nvPr/>
        </p:nvSpPr>
        <p:spPr>
          <a:xfrm>
            <a:off x="4254648" y="3352800"/>
            <a:ext cx="4889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T: {boy, girl, sees, likes, big, small, very, a, the}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412E84-8669-EE43-BD21-36C2538074AF}"/>
              </a:ext>
            </a:extLst>
          </p:cNvPr>
          <p:cNvSpPr txBox="1"/>
          <p:nvPr/>
        </p:nvSpPr>
        <p:spPr>
          <a:xfrm>
            <a:off x="4290743" y="4228980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BB420-3745-7243-A2AF-305A7C3EB8CA}"/>
              </a:ext>
            </a:extLst>
          </p:cNvPr>
          <p:cNvSpPr txBox="1"/>
          <p:nvPr/>
        </p:nvSpPr>
        <p:spPr>
          <a:xfrm>
            <a:off x="4254648" y="502306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S: S</a:t>
            </a:r>
          </a:p>
        </p:txBody>
      </p:sp>
      <p:cxnSp>
        <p:nvCxnSpPr>
          <p:cNvPr id="4" name="Curved Connector 3">
            <a:extLst>
              <a:ext uri="{FF2B5EF4-FFF2-40B4-BE49-F238E27FC236}">
                <a16:creationId xmlns:a16="http://schemas.microsoft.com/office/drawing/2014/main" id="{6D4BEC61-7A1B-E342-9947-043A1A0B3B45}"/>
              </a:ext>
            </a:extLst>
          </p:cNvPr>
          <p:cNvCxnSpPr/>
          <p:nvPr/>
        </p:nvCxnSpPr>
        <p:spPr>
          <a:xfrm rot="10800000">
            <a:off x="3505200" y="4114801"/>
            <a:ext cx="1184148" cy="314235"/>
          </a:xfrm>
          <a:prstGeom prst="curvedConnector3">
            <a:avLst>
              <a:gd name="adj1" fmla="val -41445"/>
            </a:avLst>
          </a:prstGeom>
          <a:ln w="381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54FBDA5-4FAE-204F-B5A2-9EAAE9D40DB2}"/>
              </a:ext>
            </a:extLst>
          </p:cNvPr>
          <p:cNvSpPr txBox="1"/>
          <p:nvPr/>
        </p:nvSpPr>
        <p:spPr>
          <a:xfrm>
            <a:off x="2667000" y="6248400"/>
            <a:ext cx="4799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Often just specify the production rules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525A6E-BA6D-524E-B940-CBA71441F9B7}"/>
              </a:ext>
            </a:extLst>
          </p:cNvPr>
          <p:cNvSpPr txBox="1"/>
          <p:nvPr/>
        </p:nvSpPr>
        <p:spPr>
          <a:xfrm>
            <a:off x="4259903" y="2026966"/>
            <a:ext cx="3126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Formal grammar definition:</a:t>
            </a:r>
          </a:p>
        </p:txBody>
      </p:sp>
    </p:spTree>
    <p:extLst>
      <p:ext uri="{BB962C8B-B14F-4D97-AF65-F5344CB8AC3E}">
        <p14:creationId xmlns:p14="http://schemas.microsoft.com/office/powerpoint/2010/main" val="10946390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638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of these can we answer with a CFG? How?</a:t>
            </a:r>
          </a:p>
        </p:txBody>
      </p:sp>
    </p:spTree>
    <p:extLst>
      <p:ext uri="{BB962C8B-B14F-4D97-AF65-F5344CB8AC3E}">
        <p14:creationId xmlns:p14="http://schemas.microsoft.com/office/powerpoint/2010/main" val="28530990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Can we determine if a sentence is grammatical?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Is it accepted/recognized by the grammar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Applying rules right to left, do we get the start symbol?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Given a sentence, can we determine the syntactic structure?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Keep track of the rules applied…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determine how likely a sentence is to be grammatical? to be an English sentence?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Not yet… no notion of “likelihood” (probability)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generate candidate, grammatical sentences?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Start from the start symbol, randomly pick rules that apply (i.e. left hand side matches)</a:t>
            </a:r>
          </a:p>
        </p:txBody>
      </p:sp>
    </p:spTree>
    <p:extLst>
      <p:ext uri="{BB962C8B-B14F-4D97-AF65-F5344CB8AC3E}">
        <p14:creationId xmlns:p14="http://schemas.microsoft.com/office/powerpoint/2010/main" val="242622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AP newswire stories from Feb 1988 – Dec 30, 1988</a:t>
            </a:r>
          </a:p>
          <a:p>
            <a:pPr lvl="1"/>
            <a:r>
              <a:rPr lang="en-US" dirty="0"/>
              <a:t>300K unique words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New words seen on Dec 31</a:t>
            </a:r>
          </a:p>
          <a:p>
            <a:pPr lvl="1"/>
            <a:r>
              <a:rPr lang="en-US" dirty="0"/>
              <a:t>compounds: prenatal-care, publicly-funded, channel-switching, …</a:t>
            </a:r>
          </a:p>
          <a:p>
            <a:pPr lvl="1"/>
            <a:r>
              <a:rPr lang="en-US" dirty="0"/>
              <a:t>New words:</a:t>
            </a:r>
          </a:p>
          <a:p>
            <a:pPr lvl="2"/>
            <a:r>
              <a:rPr lang="en-US" dirty="0"/>
              <a:t>dumbbells, groveled, fuzzier, oxidized, ex-presidency, puppetry, </a:t>
            </a:r>
            <a:r>
              <a:rPr lang="en-US" dirty="0" err="1"/>
              <a:t>boulderlike</a:t>
            </a:r>
            <a:r>
              <a:rPr lang="en-US" dirty="0"/>
              <a:t>, over-emphasized, </a:t>
            </a:r>
            <a:r>
              <a:rPr lang="en-US" dirty="0" err="1"/>
              <a:t>antiprejudice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Words are built up from morphemes</a:t>
            </a:r>
          </a:p>
          <a:p>
            <a:pPr lvl="1"/>
            <a:r>
              <a:rPr lang="en-US" dirty="0"/>
              <a:t>stems (base/main part of the word)</a:t>
            </a:r>
          </a:p>
          <a:p>
            <a:pPr lvl="1"/>
            <a:r>
              <a:rPr lang="en-US" dirty="0"/>
              <a:t>affixes</a:t>
            </a:r>
          </a:p>
          <a:p>
            <a:pPr lvl="2"/>
            <a:r>
              <a:rPr lang="en-US" dirty="0"/>
              <a:t>prefixes</a:t>
            </a:r>
          </a:p>
          <a:p>
            <a:pPr lvl="3"/>
            <a:r>
              <a:rPr lang="en-US" dirty="0"/>
              <a:t>precedes the stem</a:t>
            </a:r>
          </a:p>
          <a:p>
            <a:pPr lvl="2"/>
            <a:r>
              <a:rPr lang="en-US" dirty="0"/>
              <a:t>suffixes</a:t>
            </a:r>
          </a:p>
          <a:p>
            <a:pPr lvl="3"/>
            <a:r>
              <a:rPr lang="en-US" dirty="0"/>
              <a:t>follows the stem</a:t>
            </a:r>
          </a:p>
          <a:p>
            <a:pPr lvl="2"/>
            <a:r>
              <a:rPr lang="en-US" dirty="0"/>
              <a:t>infixes</a:t>
            </a:r>
          </a:p>
          <a:p>
            <a:pPr lvl="3"/>
            <a:r>
              <a:rPr lang="en-US" dirty="0"/>
              <a:t>inserted inside the stem</a:t>
            </a:r>
          </a:p>
          <a:p>
            <a:pPr lvl="2"/>
            <a:r>
              <a:rPr lang="en-US" dirty="0" err="1"/>
              <a:t>circumfixes</a:t>
            </a:r>
            <a:endParaRPr lang="en-US" dirty="0"/>
          </a:p>
          <a:p>
            <a:pPr lvl="3"/>
            <a:r>
              <a:rPr lang="en-US" dirty="0"/>
              <a:t>surrounds the stem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Examples?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prefix</a:t>
            </a:r>
          </a:p>
          <a:p>
            <a:pPr lvl="1"/>
            <a:r>
              <a:rPr lang="en-US" dirty="0"/>
              <a:t>circum- (circumnavigate)</a:t>
            </a:r>
          </a:p>
          <a:p>
            <a:pPr lvl="1"/>
            <a:r>
              <a:rPr lang="en-US" dirty="0" err="1"/>
              <a:t>dis</a:t>
            </a:r>
            <a:r>
              <a:rPr lang="en-US" dirty="0"/>
              <a:t>- (dislike)</a:t>
            </a:r>
          </a:p>
          <a:p>
            <a:pPr lvl="1"/>
            <a:r>
              <a:rPr lang="en-US" dirty="0" err="1"/>
              <a:t>mis</a:t>
            </a:r>
            <a:r>
              <a:rPr lang="en-US" dirty="0"/>
              <a:t>- (misunderstood)</a:t>
            </a:r>
          </a:p>
          <a:p>
            <a:pPr lvl="1"/>
            <a:r>
              <a:rPr lang="en-US" dirty="0"/>
              <a:t>com-, de-, </a:t>
            </a:r>
            <a:r>
              <a:rPr lang="en-US" dirty="0" err="1"/>
              <a:t>dis</a:t>
            </a:r>
            <a:r>
              <a:rPr lang="en-US" dirty="0"/>
              <a:t>-, in-, re-, post-, trans-, …</a:t>
            </a:r>
          </a:p>
          <a:p>
            <a:pPr marL="0" indent="0">
              <a:buNone/>
            </a:pPr>
            <a:r>
              <a:rPr lang="en-US" dirty="0"/>
              <a:t>suffix</a:t>
            </a:r>
          </a:p>
          <a:p>
            <a:pPr lvl="1"/>
            <a:r>
              <a:rPr lang="en-US" dirty="0"/>
              <a:t>-able (movable)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ance</a:t>
            </a:r>
            <a:r>
              <a:rPr lang="en-US" dirty="0"/>
              <a:t> (resistance)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ly</a:t>
            </a:r>
            <a:r>
              <a:rPr lang="en-US" dirty="0"/>
              <a:t> (quickly)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tion</a:t>
            </a:r>
            <a:r>
              <a:rPr lang="en-US" dirty="0"/>
              <a:t>, -</a:t>
            </a:r>
            <a:r>
              <a:rPr lang="en-US" dirty="0" err="1"/>
              <a:t>ness</a:t>
            </a:r>
            <a:r>
              <a:rPr lang="en-US" dirty="0"/>
              <a:t>, -ate, -</a:t>
            </a:r>
            <a:r>
              <a:rPr lang="en-US" dirty="0" err="1"/>
              <a:t>ful</a:t>
            </a:r>
            <a:r>
              <a:rPr lang="en-US" dirty="0"/>
              <a:t>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Morpheme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infix</a:t>
            </a:r>
          </a:p>
          <a:p>
            <a:pPr lvl="1"/>
            <a:r>
              <a:rPr lang="en-US" dirty="0"/>
              <a:t>-fucking- (cinder-fucking-</a:t>
            </a:r>
            <a:r>
              <a:rPr lang="en-US" dirty="0" err="1"/>
              <a:t>rella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more common in other languages</a:t>
            </a:r>
          </a:p>
          <a:p>
            <a:pPr marL="0" indent="0">
              <a:buNone/>
            </a:pPr>
            <a:r>
              <a:rPr lang="en-US" dirty="0" err="1"/>
              <a:t>circumfix</a:t>
            </a:r>
            <a:endParaRPr lang="en-US" dirty="0"/>
          </a:p>
          <a:p>
            <a:pPr lvl="1"/>
            <a:r>
              <a:rPr lang="en-US" dirty="0"/>
              <a:t>doesn’t really happen in English</a:t>
            </a:r>
          </a:p>
          <a:p>
            <a:pPr lvl="1"/>
            <a:r>
              <a:rPr lang="en-US" dirty="0"/>
              <a:t>a- -</a:t>
            </a:r>
            <a:r>
              <a:rPr lang="en-US" dirty="0" err="1"/>
              <a:t>ing</a:t>
            </a:r>
            <a:endParaRPr lang="en-US" dirty="0"/>
          </a:p>
          <a:p>
            <a:pPr lvl="2"/>
            <a:r>
              <a:rPr lang="en-US" dirty="0"/>
              <a:t>a-running</a:t>
            </a:r>
          </a:p>
          <a:p>
            <a:pPr lvl="2"/>
            <a:r>
              <a:rPr lang="en-US" dirty="0"/>
              <a:t>a-jumping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5050</TotalTime>
  <Words>2769</Words>
  <Application>Microsoft Macintosh PowerPoint</Application>
  <PresentationFormat>On-screen Show (4:3)</PresentationFormat>
  <Paragraphs>531</Paragraphs>
  <Slides>52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Calibri</vt:lpstr>
      <vt:lpstr>Linguistics 105</vt:lpstr>
      <vt:lpstr>Tw Cen MT</vt:lpstr>
      <vt:lpstr>Wingdings</vt:lpstr>
      <vt:lpstr>Wingdings 2</vt:lpstr>
      <vt:lpstr>Median</vt:lpstr>
      <vt:lpstr>NLP Linguistics 101</vt:lpstr>
      <vt:lpstr>Admin</vt:lpstr>
      <vt:lpstr>Quiz #1 material</vt:lpstr>
      <vt:lpstr>Simplified View of Linguistics</vt:lpstr>
      <vt:lpstr>Morphology</vt:lpstr>
      <vt:lpstr>New words</vt:lpstr>
      <vt:lpstr>Morphology basics</vt:lpstr>
      <vt:lpstr>Morpheme examples</vt:lpstr>
      <vt:lpstr>Morpheme examples</vt:lpstr>
      <vt:lpstr>Agglutinative: Finnish</vt:lpstr>
      <vt:lpstr>Stemming (baby lemmatization)</vt:lpstr>
      <vt:lpstr>Stemming example</vt:lpstr>
      <vt:lpstr>Porter’s algorithm (1980)</vt:lpstr>
      <vt:lpstr>What is Syntax?</vt:lpstr>
      <vt:lpstr>Structure in language</vt:lpstr>
      <vt:lpstr>Structure in language</vt:lpstr>
      <vt:lpstr>Structure in language</vt:lpstr>
      <vt:lpstr>Syntax != Semantics</vt:lpstr>
      <vt:lpstr>Parts of speech</vt:lpstr>
      <vt:lpstr>Parts of speech</vt:lpstr>
      <vt:lpstr>Parts of speech</vt:lpstr>
      <vt:lpstr>English parts of speech</vt:lpstr>
      <vt:lpstr>Tagsets</vt:lpstr>
      <vt:lpstr>English Parts of Speech</vt:lpstr>
      <vt:lpstr>English Parts of Speech (cont.)</vt:lpstr>
      <vt:lpstr>Closed vs. Open Class </vt:lpstr>
      <vt:lpstr>PowerPoint Presentation</vt:lpstr>
      <vt:lpstr>Part of speech tagging</vt:lpstr>
      <vt:lpstr>Ambiguity in POS Tagging</vt:lpstr>
      <vt:lpstr>Ambiguity in POS Tagging</vt:lpstr>
      <vt:lpstr>Ambiguity in POS tagging</vt:lpstr>
      <vt:lpstr>How hard is it?</vt:lpstr>
      <vt:lpstr>POS Tagging Approaches</vt:lpstr>
      <vt:lpstr>Constituency</vt:lpstr>
      <vt:lpstr>Constituency</vt:lpstr>
      <vt:lpstr>Constituency</vt:lpstr>
      <vt:lpstr>Common constituents</vt:lpstr>
      <vt:lpstr>Common constituents</vt:lpstr>
      <vt:lpstr>Common constituents</vt:lpstr>
      <vt:lpstr>Syntactic structure</vt:lpstr>
      <vt:lpstr>Syntactic structure</vt:lpstr>
      <vt:lpstr>Syntactic structure</vt:lpstr>
      <vt:lpstr>Syntactic structure</vt:lpstr>
      <vt:lpstr>Grammars</vt:lpstr>
      <vt:lpstr>Grammars</vt:lpstr>
      <vt:lpstr>States</vt:lpstr>
      <vt:lpstr>Context free grammar</vt:lpstr>
      <vt:lpstr>Formally…</vt:lpstr>
      <vt:lpstr>CFG: Example</vt:lpstr>
      <vt:lpstr>CFG: Example</vt:lpstr>
      <vt:lpstr>Grammar questions</vt:lpstr>
      <vt:lpstr>Grammar questions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402</cp:revision>
  <cp:lastPrinted>2019-02-13T22:13:56Z</cp:lastPrinted>
  <dcterms:created xsi:type="dcterms:W3CDTF">2011-02-09T18:38:39Z</dcterms:created>
  <dcterms:modified xsi:type="dcterms:W3CDTF">2023-02-08T19:07:46Z</dcterms:modified>
</cp:coreProperties>
</file>