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256" r:id="rId2"/>
    <p:sldId id="358" r:id="rId3"/>
    <p:sldId id="441" r:id="rId4"/>
    <p:sldId id="359" r:id="rId5"/>
    <p:sldId id="389" r:id="rId6"/>
    <p:sldId id="391" r:id="rId7"/>
    <p:sldId id="360" r:id="rId8"/>
    <p:sldId id="361" r:id="rId9"/>
    <p:sldId id="439" r:id="rId10"/>
    <p:sldId id="362" r:id="rId11"/>
    <p:sldId id="363" r:id="rId12"/>
    <p:sldId id="442" r:id="rId13"/>
    <p:sldId id="364" r:id="rId14"/>
    <p:sldId id="365" r:id="rId15"/>
    <p:sldId id="392" r:id="rId16"/>
    <p:sldId id="393" r:id="rId17"/>
    <p:sldId id="366" r:id="rId18"/>
    <p:sldId id="367" r:id="rId19"/>
    <p:sldId id="394" r:id="rId20"/>
    <p:sldId id="368" r:id="rId21"/>
    <p:sldId id="369" r:id="rId22"/>
    <p:sldId id="370" r:id="rId23"/>
    <p:sldId id="376" r:id="rId24"/>
    <p:sldId id="377" r:id="rId25"/>
    <p:sldId id="378" r:id="rId26"/>
    <p:sldId id="395" r:id="rId27"/>
    <p:sldId id="396" r:id="rId28"/>
    <p:sldId id="413" r:id="rId29"/>
    <p:sldId id="397" r:id="rId30"/>
    <p:sldId id="471" r:id="rId31"/>
    <p:sldId id="473" r:id="rId32"/>
    <p:sldId id="492" r:id="rId33"/>
    <p:sldId id="398" r:id="rId34"/>
    <p:sldId id="399" r:id="rId35"/>
    <p:sldId id="445" r:id="rId36"/>
    <p:sldId id="444" r:id="rId37"/>
    <p:sldId id="404" r:id="rId38"/>
    <p:sldId id="405" r:id="rId39"/>
    <p:sldId id="406" r:id="rId40"/>
    <p:sldId id="407" r:id="rId41"/>
    <p:sldId id="408" r:id="rId42"/>
    <p:sldId id="432" r:id="rId43"/>
    <p:sldId id="409" r:id="rId44"/>
    <p:sldId id="410" r:id="rId45"/>
    <p:sldId id="434" r:id="rId46"/>
    <p:sldId id="411" r:id="rId47"/>
    <p:sldId id="412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5" autoAdjust="0"/>
    <p:restoredTop sz="94694"/>
  </p:normalViewPr>
  <p:slideViewPr>
    <p:cSldViewPr snapToObjects="1">
      <p:cViewPr varScale="1">
        <p:scale>
          <a:sx n="121" d="100"/>
          <a:sy n="121" d="100"/>
        </p:scale>
        <p:origin x="6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53643D-91F2-514E-99DC-F5EE412F64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7CC90-F84B-E544-A392-0434D26F61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E073F-6D23-AE4C-A388-54EA752EE015}" type="datetimeFigureOut">
              <a:rPr lang="en-US" smtClean="0"/>
              <a:t>1/25/23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6CB63-4C26-4E42-907E-CB6D9BF074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3A95A-E42C-9E4F-8B64-4F413BA606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553AE-96BD-E54C-B4F7-1359BADF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94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1E0ED-91F4-9A49-815B-FA018103DD67}" type="slidenum">
              <a:rPr lang="en-US"/>
              <a:pPr/>
              <a:t>25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48439-3E75-2C43-8CBA-308B86917F4C}" type="slidenum">
              <a:rPr lang="en-US"/>
              <a:pPr/>
              <a:t>30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400"/>
            <a:ext cx="5028161" cy="411480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843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just involves</a:t>
            </a:r>
            <a:r>
              <a:rPr lang="en-US" baseline="0" dirty="0"/>
              <a:t> iterating over the data and aggregating these counts!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82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8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oleObject" Target="../embeddings/oleObject2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oleObject" Target="../embeddings/oleObject3.bin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3.v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oleObject" Target="../embeddings/oleObject4.bin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4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13.emf"/><Relationship Id="rId2" Type="http://schemas.openxmlformats.org/officeDocument/2006/relationships/tags" Target="../tags/tag4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e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21" Type="http://schemas.openxmlformats.org/officeDocument/2006/relationships/tags" Target="../tags/tag65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image" Target="../media/image29.png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image" Target="../media/image28.png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png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3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4.e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5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Spring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To be explicit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 probability distribution assigns probability values to all possible values of a random variable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These values must be &gt;= 0 and &lt;= 1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These values must sum to 1 for all possible values of the random variable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267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43434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914400" y="41148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953000" y="41910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Unconditional/prior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Simplest form of probability distribution is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P(X)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Prior probability: without any additional information: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heads on a coin toss?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sentence containing a pronoun?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sentence containing the word “banana”?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document discussing politics?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probability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260" y="2002118"/>
            <a:ext cx="7824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getting HHH for three coin tosses, assuming a fair coin?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the probability of getting THT for three coin tosses, assuming a fair coin?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048000"/>
            <a:ext cx="76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1/8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5029200"/>
            <a:ext cx="76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132783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We can also talk about probability distributions over multiple variables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P(X,Y)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 probability of X </a:t>
            </a:r>
            <a:r>
              <a:rPr lang="en-US" sz="2000" i="1" dirty="0">
                <a:solidFill>
                  <a:srgbClr val="775F55"/>
                </a:solidFill>
              </a:rPr>
              <a:t>and</a:t>
            </a:r>
            <a:r>
              <a:rPr lang="en-US" sz="2000" dirty="0">
                <a:solidFill>
                  <a:srgbClr val="775F55"/>
                </a:solidFill>
              </a:rPr>
              <a:t> Y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 distribution over the cross product of possible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733800"/>
          <a:ext cx="2438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5334000"/>
          <a:ext cx="2971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P(EngPass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57452"/>
              </p:ext>
            </p:extLst>
          </p:nvPr>
        </p:nvGraphicFramePr>
        <p:xfrm>
          <a:off x="4114800" y="41249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sum to 1</a:t>
            </a:r>
          </a:p>
          <a:p>
            <a:pPr marL="0" indent="0">
              <a:buNone/>
            </a:pPr>
            <a:endParaRPr lang="en-US" sz="2400" i="1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75F55"/>
                </a:solidFill>
              </a:rPr>
              <a:t>All</a:t>
            </a:r>
            <a:r>
              <a:rPr lang="en-US" sz="2400" dirty="0">
                <a:solidFill>
                  <a:srgbClr val="775F55"/>
                </a:solidFill>
              </a:rPr>
              <a:t> questions/probabilities of the two variables can be calculated from the 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30540"/>
              </p:ext>
            </p:extLst>
          </p:nvPr>
        </p:nvGraphicFramePr>
        <p:xfrm>
          <a:off x="533400" y="44297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</a:t>
            </a:r>
            <a:r>
              <a:rPr lang="en-US" sz="2800" dirty="0" err="1">
                <a:solidFill>
                  <a:srgbClr val="FF0000"/>
                </a:solidFill>
              </a:rPr>
              <a:t>P(ENGPass</a:t>
            </a:r>
            <a:r>
              <a:rPr lang="en-US" sz="2800" dirty="0">
                <a:solidFill>
                  <a:srgbClr val="FF0000"/>
                </a:solidFill>
              </a:rPr>
              <a:t>)?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sum to 1</a:t>
            </a:r>
          </a:p>
          <a:p>
            <a:pPr marL="0" indent="0">
              <a:buNone/>
            </a:pPr>
            <a:endParaRPr lang="en-US" sz="2400" i="1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75F55"/>
                </a:solidFill>
              </a:rPr>
              <a:t>All</a:t>
            </a:r>
            <a:r>
              <a:rPr lang="en-US" sz="2400" dirty="0">
                <a:solidFill>
                  <a:srgbClr val="775F55"/>
                </a:solidFill>
              </a:rPr>
              <a:t> questions/probabilities of the two variables can be calculated from the 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086399"/>
              </p:ext>
            </p:extLst>
          </p:nvPr>
        </p:nvGraphicFramePr>
        <p:xfrm>
          <a:off x="533400" y="44297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did you figure that out?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4114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0.92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62006"/>
              </p:ext>
            </p:extLst>
          </p:nvPr>
        </p:nvGraphicFramePr>
        <p:xfrm>
          <a:off x="533400" y="4191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2000" y="2133600"/>
          <a:ext cx="264860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92" name="Equation" r:id="rId3" imgW="1066800" imgH="368300" progId="Equation.3">
                  <p:embed/>
                </p:oleObj>
              </mc:Choice>
              <mc:Fallback>
                <p:oleObj name="Equation" r:id="rId3" imgW="10668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264860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25471" y="3018118"/>
            <a:ext cx="4434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Called “marginalization”, aka summing over a variable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As we learn more information, we can update our probability distribution</a:t>
            </a: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P(X|Y) models this (read “probability of X </a:t>
            </a:r>
            <a:r>
              <a:rPr lang="en-US" sz="2400" i="1" dirty="0">
                <a:solidFill>
                  <a:srgbClr val="775F55"/>
                </a:solidFill>
              </a:rPr>
              <a:t>given</a:t>
            </a:r>
            <a:r>
              <a:rPr lang="en-US" sz="2400" dirty="0">
                <a:solidFill>
                  <a:srgbClr val="775F55"/>
                </a:solidFill>
              </a:rPr>
              <a:t> Y”)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of heads </a:t>
            </a:r>
            <a:r>
              <a:rPr lang="en-US" sz="2000" i="1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both sides of the coin are heads?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the document is about politics, </a:t>
            </a:r>
            <a:r>
              <a:rPr lang="en-US" sz="2000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it contains the word “Clinton”?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of the word “banana” </a:t>
            </a:r>
            <a:r>
              <a:rPr lang="en-US" sz="2000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the sentence also contains the word “split”?</a:t>
            </a:r>
            <a:endParaRPr lang="en-US" sz="2400" dirty="0">
              <a:solidFill>
                <a:srgbClr val="775F55"/>
              </a:solidFill>
            </a:endParaRP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Notice that it is still a distribution over the values of X</a:t>
            </a:r>
          </a:p>
          <a:p>
            <a:pPr lvl="1"/>
            <a:endParaRPr lang="en-US" sz="20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722438"/>
          <a:ext cx="24415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32" name="Equation" r:id="rId13" imgW="774700" imgH="177800" progId="Equation.3">
                  <p:embed/>
                </p:oleObj>
              </mc:Choice>
              <mc:Fallback>
                <p:oleObj name="Equation" r:id="rId13" imgW="774700" imgH="1778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22438"/>
                        <a:ext cx="2441575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36663" y="4419600"/>
            <a:ext cx="670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 terms of </a:t>
            </a:r>
            <a:r>
              <a:rPr lang="en-US" sz="2400" dirty="0" err="1">
                <a:solidFill>
                  <a:srgbClr val="FF0000"/>
                </a:solidFill>
              </a:rPr>
              <a:t>pior</a:t>
            </a:r>
            <a:r>
              <a:rPr lang="en-US" sz="2400" dirty="0">
                <a:solidFill>
                  <a:srgbClr val="FF0000"/>
                </a:solidFill>
              </a:rPr>
              <a:t> and joint distributions, what is the conditional probability distribution?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6002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16" name="Equation" r:id="rId13" imgW="1193800" imgH="393700" progId="Equation.3">
                  <p:embed/>
                </p:oleObj>
              </mc:Choice>
              <mc:Fallback>
                <p:oleObj name="Equation" r:id="rId1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Given that y has happened, in what proportion of those events does x also happen  </a:t>
            </a:r>
          </a:p>
        </p:txBody>
      </p:sp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1 advice</a:t>
            </a:r>
          </a:p>
          <a:p>
            <a:pPr lvl="1"/>
            <a:r>
              <a:rPr lang="en-US" dirty="0"/>
              <a:t>test individual components of your regex first, then put them all together</a:t>
            </a:r>
          </a:p>
          <a:p>
            <a:pPr lvl="1"/>
            <a:r>
              <a:rPr lang="en-US" dirty="0"/>
              <a:t>write test cases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Office hours posted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Mentor hours posted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Given that </a:t>
            </a:r>
            <a:r>
              <a:rPr lang="en-US" sz="2400" dirty="0" err="1">
                <a:solidFill>
                  <a:srgbClr val="0000FF"/>
                </a:solidFill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has happened, what proportion of those events does 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also happen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0" y="50833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What is: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FF0000"/>
                </a:solidFill>
              </a:rPr>
              <a:t>p(NLPPass</a:t>
            </a:r>
            <a:r>
              <a:rPr lang="en-US" sz="2000" dirty="0">
                <a:solidFill>
                  <a:srgbClr val="FF0000"/>
                </a:solidFill>
              </a:rPr>
              <a:t>=true | </a:t>
            </a:r>
            <a:r>
              <a:rPr lang="en-US" sz="2000" dirty="0" err="1">
                <a:solidFill>
                  <a:srgbClr val="FF0000"/>
                </a:solidFill>
              </a:rPr>
              <a:t>EngPass</a:t>
            </a:r>
            <a:r>
              <a:rPr lang="en-US" sz="2000" dirty="0">
                <a:solidFill>
                  <a:srgbClr val="FF0000"/>
                </a:solidFill>
              </a:rPr>
              <a:t>=false)?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67547"/>
              </p:ext>
            </p:extLst>
          </p:nvPr>
        </p:nvGraphicFramePr>
        <p:xfrm>
          <a:off x="228600" y="44196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3955" name="Content Placeholder 3"/>
          <p:cNvGraphicFramePr>
            <a:graphicFrameLocks noChangeAspect="1"/>
          </p:cNvGraphicFramePr>
          <p:nvPr/>
        </p:nvGraphicFramePr>
        <p:xfrm>
          <a:off x="838200" y="16002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7" name="Equation" r:id="rId13" imgW="1193800" imgH="393700" progId="Equation.3">
                  <p:embed/>
                </p:oleObj>
              </mc:Choice>
              <mc:Fallback>
                <p:oleObj name="Equation" r:id="rId1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2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2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0" y="255855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What is: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FF0000"/>
                </a:solidFill>
              </a:rPr>
              <a:t>p(NLPPass</a:t>
            </a:r>
            <a:r>
              <a:rPr lang="en-US" sz="2000" dirty="0">
                <a:solidFill>
                  <a:srgbClr val="FF0000"/>
                </a:solidFill>
              </a:rPr>
              <a:t>=true | </a:t>
            </a:r>
            <a:r>
              <a:rPr lang="en-US" sz="2000" dirty="0" err="1">
                <a:solidFill>
                  <a:srgbClr val="FF0000"/>
                </a:solidFill>
              </a:rPr>
              <a:t>EngPass</a:t>
            </a:r>
            <a:r>
              <a:rPr lang="en-US" sz="2000" dirty="0">
                <a:solidFill>
                  <a:srgbClr val="FF0000"/>
                </a:solidFill>
              </a:rPr>
              <a:t>=false)?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38400" y="4572000"/>
          <a:ext cx="2744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78" name="Equation" r:id="rId3" imgW="1244600" imgH="177800" progId="Equation.3">
                  <p:embed/>
                </p:oleObj>
              </mc:Choice>
              <mc:Fallback>
                <p:oleObj name="Equation" r:id="rId3" imgW="12446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2744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98248"/>
              </p:ext>
            </p:extLst>
          </p:nvPr>
        </p:nvGraphicFramePr>
        <p:xfrm>
          <a:off x="228600" y="1905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871538" y="5243513"/>
          <a:ext cx="54324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79" name="Equation" r:id="rId5" imgW="2463800" imgH="177800" progId="Equation.3">
                  <p:embed/>
                </p:oleObj>
              </mc:Choice>
              <mc:Fallback>
                <p:oleObj name="Equation" r:id="rId5" imgW="24638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5243513"/>
                        <a:ext cx="54324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105400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0.125</a:t>
            </a:r>
          </a:p>
        </p:txBody>
      </p:sp>
      <p:graphicFrame>
        <p:nvGraphicFramePr>
          <p:cNvPr id="175109" name="Content Placeholder 3"/>
          <p:cNvGraphicFramePr>
            <a:graphicFrameLocks noChangeAspect="1"/>
          </p:cNvGraphicFramePr>
          <p:nvPr/>
        </p:nvGraphicFramePr>
        <p:xfrm>
          <a:off x="5562600" y="1633537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80" name="Equation" r:id="rId7" imgW="1193800" imgH="393700" progId="Equation.3">
                  <p:embed/>
                </p:oleObj>
              </mc:Choice>
              <mc:Fallback>
                <p:oleObj name="Equation" r:id="rId7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33537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2648" y="6091535"/>
            <a:ext cx="71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Notice this is very different than </a:t>
            </a:r>
            <a:r>
              <a:rPr lang="en-US" sz="2400" dirty="0" err="1">
                <a:solidFill>
                  <a:srgbClr val="0000FF"/>
                </a:solidFill>
              </a:rPr>
              <a:t>p(NLPPass</a:t>
            </a:r>
            <a:r>
              <a:rPr lang="en-US" sz="2400" dirty="0">
                <a:solidFill>
                  <a:srgbClr val="0000FF"/>
                </a:solidFill>
              </a:rPr>
              <a:t>=true) = 0.89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note about notation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276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When talking about a particular assignment, you should technically write p(X=x), etc.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However, when it’s clear, we’ll often shorten it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Also, we may also say P(X) or p(x) to generically mean any particular value, i.e. P(X=</a:t>
            </a:r>
            <a:r>
              <a:rPr lang="en-US" sz="2800" dirty="0" err="1">
                <a:solidFill>
                  <a:srgbClr val="775F55"/>
                </a:solidFill>
              </a:rPr>
              <a:t>x</a:t>
            </a:r>
            <a:r>
              <a:rPr lang="en-US" sz="2800" dirty="0">
                <a:solidFill>
                  <a:srgbClr val="775F55"/>
                </a:solidFill>
              </a:rPr>
              <a:t>)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459109"/>
              </p:ext>
            </p:extLst>
          </p:nvPr>
        </p:nvGraphicFramePr>
        <p:xfrm>
          <a:off x="2438400" y="5460159"/>
          <a:ext cx="2744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3" name="Equation" r:id="rId3" imgW="1244600" imgH="177800" progId="Equation.3">
                  <p:embed/>
                </p:oleObj>
              </mc:Choice>
              <mc:Fallback>
                <p:oleObj name="Equation" r:id="rId3" imgW="12446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60159"/>
                        <a:ext cx="2744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074962"/>
              </p:ext>
            </p:extLst>
          </p:nvPr>
        </p:nvGraphicFramePr>
        <p:xfrm>
          <a:off x="871538" y="6131672"/>
          <a:ext cx="54324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4" name="Equation" r:id="rId5" imgW="2463800" imgH="177800" progId="Equation.3">
                  <p:embed/>
                </p:oleObj>
              </mc:Choice>
              <mc:Fallback>
                <p:oleObj name="Equation" r:id="rId5" imgW="24638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6131672"/>
                        <a:ext cx="54324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993559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562273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0.125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probabilities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charset="-128"/>
              </a:rPr>
              <a:t>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i="1" dirty="0">
                <a:ea typeface="ＭＳ Ｐゴシック" charset="-128"/>
                <a:sym typeface="Symbol" charset="2"/>
              </a:rPr>
              <a:t>or</a:t>
            </a:r>
            <a:r>
              <a:rPr lang="en-US" dirty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 ?</a:t>
            </a:r>
          </a:p>
        </p:txBody>
      </p:sp>
      <p:pic>
        <p:nvPicPr>
          <p:cNvPr id="4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probabilities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charset="-128"/>
              </a:rPr>
              <a:t>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i="1" dirty="0">
                <a:ea typeface="ＭＳ Ｐゴシック" charset="-128"/>
                <a:sym typeface="Symbol" charset="2"/>
              </a:rPr>
              <a:t>or</a:t>
            </a:r>
            <a:r>
              <a:rPr lang="en-US" dirty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 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) + P(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- 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,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</a:t>
            </a:r>
          </a:p>
        </p:txBody>
      </p:sp>
      <p:pic>
        <p:nvPicPr>
          <p:cNvPr id="52228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01650" y="336806"/>
            <a:ext cx="5337524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Properties of probabilities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1676400"/>
            <a:ext cx="8382000" cy="3975755"/>
          </a:xfrm>
          <a:noFill/>
        </p:spPr>
        <p:txBody>
          <a:bodyPr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P(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Ø</a:t>
            </a:r>
            <a:r>
              <a:rPr lang="en-US" sz="2800" dirty="0">
                <a:solidFill>
                  <a:schemeClr val="tx2"/>
                </a:solidFill>
              </a:rPr>
              <a:t>E) = 1– P(E)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More generally:</a:t>
            </a: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r>
              <a:rPr lang="en-US" sz="2500" dirty="0">
                <a:solidFill>
                  <a:schemeClr val="tx2"/>
                </a:solidFill>
              </a:rPr>
              <a:t>Given events E = e</a:t>
            </a:r>
            <a:r>
              <a:rPr lang="en-US" sz="2500" baseline="-25000" dirty="0">
                <a:solidFill>
                  <a:schemeClr val="tx2"/>
                </a:solidFill>
              </a:rPr>
              <a:t>1</a:t>
            </a:r>
            <a:r>
              <a:rPr lang="en-US" sz="2500" dirty="0">
                <a:solidFill>
                  <a:schemeClr val="tx2"/>
                </a:solidFill>
              </a:rPr>
              <a:t>, e</a:t>
            </a:r>
            <a:r>
              <a:rPr lang="en-US" sz="2500" baseline="-25000" dirty="0">
                <a:solidFill>
                  <a:schemeClr val="tx2"/>
                </a:solidFill>
              </a:rPr>
              <a:t>2</a:t>
            </a:r>
            <a:r>
              <a:rPr lang="en-US" sz="2500" dirty="0">
                <a:solidFill>
                  <a:schemeClr val="tx2"/>
                </a:solidFill>
              </a:rPr>
              <a:t>, …, e</a:t>
            </a:r>
            <a:r>
              <a:rPr lang="en-US" sz="2500" baseline="-25000" dirty="0">
                <a:solidFill>
                  <a:schemeClr val="tx2"/>
                </a:solidFill>
              </a:rPr>
              <a:t>n</a:t>
            </a:r>
            <a:endParaRPr lang="en-US" sz="2500" dirty="0">
              <a:solidFill>
                <a:schemeClr val="tx2"/>
              </a:solidFill>
            </a:endParaRP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endParaRPr lang="en-US" sz="2500" dirty="0">
              <a:solidFill>
                <a:schemeClr val="tx2"/>
              </a:solidFill>
            </a:endParaRP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P(E1, E2) </a:t>
            </a:r>
            <a:r>
              <a:rPr lang="en-US" sz="2800" dirty="0">
                <a:solidFill>
                  <a:schemeClr val="tx2"/>
                </a:solidFill>
                <a:ea typeface="Tahoma" charset="0"/>
                <a:cs typeface="Tahoma" charset="0"/>
              </a:rPr>
              <a:t>≤ </a:t>
            </a:r>
            <a:r>
              <a:rPr lang="en-US" sz="2800" dirty="0">
                <a:solidFill>
                  <a:schemeClr val="tx2"/>
                </a:solidFill>
              </a:rPr>
              <a:t>P(E1)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973753"/>
              </p:ext>
            </p:extLst>
          </p:nvPr>
        </p:nvGraphicFramePr>
        <p:xfrm>
          <a:off x="1715814" y="4114800"/>
          <a:ext cx="262758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64" name="Equation" r:id="rId6" imgW="1270000" imgH="368300" progId="Equation.3">
                  <p:embed/>
                </p:oleObj>
              </mc:Choice>
              <mc:Fallback>
                <p:oleObj name="Equation" r:id="rId6" imgW="12700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814" y="4114800"/>
                        <a:ext cx="262758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 (aka product rule)</a:t>
            </a:r>
          </a:p>
        </p:txBody>
      </p:sp>
      <p:graphicFrame>
        <p:nvGraphicFramePr>
          <p:cNvPr id="177154" name="Content Placeholder 3"/>
          <p:cNvGraphicFramePr>
            <a:graphicFrameLocks noChangeAspect="1"/>
          </p:cNvGraphicFramePr>
          <p:nvPr/>
        </p:nvGraphicFramePr>
        <p:xfrm>
          <a:off x="796925" y="17526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39" name="Equation" r:id="rId3" imgW="1193800" imgH="393700" progId="Equation.3">
                  <p:embed/>
                </p:oleObj>
              </mc:Choice>
              <mc:Fallback>
                <p:oleObj name="Equation" r:id="rId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7526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5064125" y="1828800"/>
          <a:ext cx="30130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40" name="Equation" r:id="rId5" imgW="1473200" imgH="177800" progId="Equation.3">
                  <p:embed/>
                </p:oleObj>
              </mc:Choice>
              <mc:Fallback>
                <p:oleObj name="Equation" r:id="rId5" imgW="14732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828800"/>
                        <a:ext cx="30130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692525" y="1828800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014008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775F55"/>
                </a:solidFill>
              </a:rPr>
              <a:t>We can view calculating the probability of X </a:t>
            </a:r>
            <a:r>
              <a:rPr lang="en-US" sz="2400" i="1" dirty="0">
                <a:solidFill>
                  <a:srgbClr val="775F55"/>
                </a:solidFill>
              </a:rPr>
              <a:t>AND</a:t>
            </a:r>
            <a:r>
              <a:rPr lang="en-US" sz="2400" dirty="0">
                <a:solidFill>
                  <a:srgbClr val="775F55"/>
                </a:solidFill>
              </a:rPr>
              <a:t> Y occurring as two steps: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>
                <a:solidFill>
                  <a:srgbClr val="775F55"/>
                </a:solidFill>
              </a:rPr>
              <a:t>Y occurs with some probability P(Y)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>
                <a:solidFill>
                  <a:srgbClr val="775F55"/>
                </a:solidFill>
              </a:rPr>
              <a:t>Then, X occurs, given that Y has occurred</a:t>
            </a:r>
          </a:p>
          <a:p>
            <a:pPr algn="l"/>
            <a:r>
              <a:rPr lang="en-US" sz="2400" dirty="0">
                <a:solidFill>
                  <a:srgbClr val="775F55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5715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or you can just trust the math…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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1676400"/>
            <a:ext cx="3241675" cy="609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</a:t>
            </a:r>
          </a:p>
        </p:txBody>
      </p:sp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639763" y="1905000"/>
          <a:ext cx="38687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0" name="Equation" r:id="rId3" imgW="1892300" imgH="177800" progId="Equation.3">
                  <p:embed/>
                </p:oleObj>
              </mc:Choice>
              <mc:Fallback>
                <p:oleObj name="Equation" r:id="rId3" imgW="18923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905000"/>
                        <a:ext cx="3868737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609600" y="2438400"/>
          <a:ext cx="36099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1" name="Equation" r:id="rId5" imgW="1765300" imgH="177800" progId="Equation.3">
                  <p:embed/>
                </p:oleObj>
              </mc:Choice>
              <mc:Fallback>
                <p:oleObj name="Equation" r:id="rId5" imgW="17653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36099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584200" y="3048000"/>
          <a:ext cx="45974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2" name="Equation" r:id="rId7" imgW="2247900" imgH="177800" progId="Equation.3">
                  <p:embed/>
                </p:oleObj>
              </mc:Choice>
              <mc:Fallback>
                <p:oleObj name="Equation" r:id="rId7" imgW="2247900" imgH="177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048000"/>
                        <a:ext cx="45974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631825" y="3657600"/>
          <a:ext cx="36353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3" name="Equation" r:id="rId9" imgW="1778000" imgH="177800" progId="Equation.3">
                  <p:embed/>
                </p:oleObj>
              </mc:Choice>
              <mc:Fallback>
                <p:oleObj name="Equation" r:id="rId9" imgW="1778000" imgH="177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657600"/>
                        <a:ext cx="36353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7" name="Object 7"/>
          <p:cNvGraphicFramePr>
            <a:graphicFrameLocks noChangeAspect="1"/>
          </p:cNvGraphicFramePr>
          <p:nvPr/>
        </p:nvGraphicFramePr>
        <p:xfrm>
          <a:off x="1676400" y="4724400"/>
          <a:ext cx="5791200" cy="8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4" name="Equation" r:id="rId11" imgW="1244600" imgH="177800" progId="Equation.3">
                  <p:embed/>
                </p:oleObj>
              </mc:Choice>
              <mc:Fallback>
                <p:oleObj name="Equation" r:id="rId11" imgW="1244600" imgH="177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24400"/>
                        <a:ext cx="5791200" cy="82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the chain rule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We saw that we could calculate the individual prior probabilities using the joint distribution</a:t>
            </a:r>
          </a:p>
          <a:p>
            <a:endParaRPr lang="en-US" sz="2400" dirty="0">
              <a:solidFill>
                <a:srgbClr val="775F55"/>
              </a:solidFill>
            </a:endParaRP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What if we don’t have the joint distribution, but do have conditional probability information:</a:t>
            </a:r>
          </a:p>
          <a:p>
            <a:pPr lvl="1"/>
            <a:r>
              <a:rPr lang="en-US" sz="2100" dirty="0">
                <a:solidFill>
                  <a:srgbClr val="775F55"/>
                </a:solidFill>
              </a:rPr>
              <a:t>P(Y)</a:t>
            </a:r>
          </a:p>
          <a:p>
            <a:pPr lvl="1"/>
            <a:r>
              <a:rPr lang="en-US" sz="2100" dirty="0">
                <a:solidFill>
                  <a:srgbClr val="775F55"/>
                </a:solidFill>
              </a:rPr>
              <a:t>P(X|Y) </a:t>
            </a:r>
          </a:p>
        </p:txBody>
      </p:sp>
      <p:graphicFrame>
        <p:nvGraphicFramePr>
          <p:cNvPr id="314370" name="Object 2"/>
          <p:cNvGraphicFramePr>
            <a:graphicFrameLocks noChangeAspect="1"/>
          </p:cNvGraphicFramePr>
          <p:nvPr/>
        </p:nvGraphicFramePr>
        <p:xfrm>
          <a:off x="2527300" y="2514600"/>
          <a:ext cx="210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95" name="Equation" r:id="rId3" imgW="1054100" imgH="368300" progId="Equation.3">
                  <p:embed/>
                </p:oleObj>
              </mc:Choice>
              <mc:Fallback>
                <p:oleObj name="Equation" r:id="rId3" imgW="10541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514600"/>
                        <a:ext cx="2108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1" name="Object 3"/>
          <p:cNvGraphicFramePr>
            <a:graphicFrameLocks noChangeAspect="1"/>
          </p:cNvGraphicFramePr>
          <p:nvPr/>
        </p:nvGraphicFramePr>
        <p:xfrm>
          <a:off x="2222500" y="5334000"/>
          <a:ext cx="2768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96" name="Equation" r:id="rId5" imgW="1384300" imgH="368300" progId="Equation.3">
                  <p:embed/>
                </p:oleObj>
              </mc:Choice>
              <mc:Fallback>
                <p:oleObj name="Equation" r:id="rId5" imgW="1384300" imgH="368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334000"/>
                        <a:ext cx="2768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’ rule (theorem)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/>
        </p:nvGraphicFramePr>
        <p:xfrm>
          <a:off x="762000" y="19050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84" name="Equation" r:id="rId3" imgW="1193800" imgH="393700" progId="Equation.3">
                  <p:embed/>
                </p:oleObj>
              </mc:Choice>
              <mc:Fallback>
                <p:oleObj name="Equation" r:id="rId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3"/>
          <p:cNvGraphicFramePr>
            <a:graphicFrameLocks noChangeAspect="1"/>
          </p:cNvGraphicFramePr>
          <p:nvPr/>
        </p:nvGraphicFramePr>
        <p:xfrm>
          <a:off x="5029200" y="1981200"/>
          <a:ext cx="30130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85" name="Equation" r:id="rId5" imgW="1473200" imgH="177800" progId="Equation.3">
                  <p:embed/>
                </p:oleObj>
              </mc:Choice>
              <mc:Fallback>
                <p:oleObj name="Equation" r:id="rId5" imgW="14732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81200"/>
                        <a:ext cx="30130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657600" y="1981200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aphicFrame>
        <p:nvGraphicFramePr>
          <p:cNvPr id="7" name="Content Placeholder 3"/>
          <p:cNvGraphicFramePr>
            <a:graphicFrameLocks noChangeAspect="1"/>
          </p:cNvGraphicFramePr>
          <p:nvPr/>
        </p:nvGraphicFramePr>
        <p:xfrm>
          <a:off x="796925" y="3233737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86" name="Equation" r:id="rId7" imgW="1193800" imgH="393700" progId="Equation.3">
                  <p:embed/>
                </p:oleObj>
              </mc:Choice>
              <mc:Fallback>
                <p:oleObj name="Equation" r:id="rId7" imgW="11938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3233737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3"/>
          <p:cNvGraphicFramePr>
            <a:graphicFrameLocks noChangeAspect="1"/>
          </p:cNvGraphicFramePr>
          <p:nvPr/>
        </p:nvGraphicFramePr>
        <p:xfrm>
          <a:off x="5038725" y="3309938"/>
          <a:ext cx="30654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87" name="Equation" r:id="rId9" imgW="1498600" imgH="177800" progId="Equation.3">
                  <p:embed/>
                </p:oleObj>
              </mc:Choice>
              <mc:Fallback>
                <p:oleObj name="Equation" r:id="rId9" imgW="1498600" imgH="177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3309938"/>
                        <a:ext cx="3065463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692525" y="3309937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aphicFrame>
        <p:nvGraphicFramePr>
          <p:cNvPr id="250886" name="Content Placeholder 3"/>
          <p:cNvGraphicFramePr>
            <a:graphicFrameLocks noChangeAspect="1"/>
          </p:cNvGraphicFramePr>
          <p:nvPr/>
        </p:nvGraphicFramePr>
        <p:xfrm>
          <a:off x="2133600" y="4876800"/>
          <a:ext cx="426930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88" name="Equation" r:id="rId11" imgW="1574800" imgH="393700" progId="Equation.3">
                  <p:embed/>
                </p:oleObj>
              </mc:Choice>
              <mc:Fallback>
                <p:oleObj name="Equation" r:id="rId11" imgW="15748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76800"/>
                        <a:ext cx="426930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 err="1"/>
              <a:t>Prostitutes</a:t>
            </a:r>
            <a:r>
              <a:rPr lang="nl-NL" sz="3200" dirty="0"/>
              <a:t> Appeal </a:t>
            </a:r>
            <a:r>
              <a:rPr lang="nl-NL" sz="3200" dirty="0" err="1"/>
              <a:t>to</a:t>
            </a:r>
            <a:r>
              <a:rPr lang="nl-NL" sz="3200" dirty="0"/>
              <a:t> Pope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Language is ambiguous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 theory gives us a tool to model this ambiguity in reasonable ways.</a:t>
            </a:r>
          </a:p>
        </p:txBody>
      </p:sp>
    </p:spTree>
    <p:extLst>
      <p:ext uri="{BB962C8B-B14F-4D97-AF65-F5344CB8AC3E}">
        <p14:creationId xmlns:p14="http://schemas.microsoft.com/office/powerpoint/2010/main" val="37702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Obtaining probabilities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2588" y="3124200"/>
            <a:ext cx="8229600" cy="3001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We’ve talked a lot about probabilities, but not where they come from</a:t>
            </a:r>
          </a:p>
          <a:p>
            <a:pPr marL="0" indent="0">
              <a:buNone/>
            </a:pPr>
            <a:endParaRPr lang="en-US" sz="25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775F55"/>
                </a:solidFill>
              </a:rPr>
              <a:t>How do we calculate:</a:t>
            </a:r>
          </a:p>
          <a:p>
            <a:pPr lvl="1"/>
            <a:r>
              <a:rPr lang="en-US" dirty="0">
                <a:solidFill>
                  <a:srgbClr val="775F55"/>
                </a:solidFill>
              </a:rPr>
              <a:t>the probability of heads?</a:t>
            </a:r>
          </a:p>
          <a:p>
            <a:pPr lvl="1"/>
            <a:r>
              <a:rPr lang="en-US" sz="2500" dirty="0">
                <a:solidFill>
                  <a:srgbClr val="775F55"/>
                </a:solidFill>
              </a:rPr>
              <a:t>the probability that a sentence contains a pronoun?</a:t>
            </a:r>
          </a:p>
          <a:p>
            <a:pPr lvl="1"/>
            <a:r>
              <a:rPr lang="en-US" sz="2500" dirty="0">
                <a:solidFill>
                  <a:srgbClr val="775F55"/>
                </a:solidFill>
              </a:rPr>
              <a:t>the probability that a sentence contains “banana”, given that it also contains the word split?</a:t>
            </a:r>
          </a:p>
        </p:txBody>
      </p:sp>
      <p:pic>
        <p:nvPicPr>
          <p:cNvPr id="41987" name="Picture 7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7721600" y="18669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88" name="Picture 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692150" y="19050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89" name="Picture 10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4610100" y="18669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0" name="Picture 1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3035300" y="19050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1" name="Picture 1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2266950" y="19050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2" name="Picture 13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6953250" y="18669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3" name="Picture 15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1460500" y="1944687"/>
            <a:ext cx="693738" cy="728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4" name="Picture 16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6146800" y="18288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5" name="Picture 17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3803650" y="18669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6" name="Picture 18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5416550" y="18669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41997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8038" y="19812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1998" name="Text Box 2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76388" y="19812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1999" name="Text Box 2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19538" y="19431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2000" name="Text Box 2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532438" y="19431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2001" name="Text Box 2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61100" y="19050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2002" name="Text Box 2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01888" y="2020887"/>
            <a:ext cx="401637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3" name="Text 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89288" y="19812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4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25988" y="19431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5" name="Text Box 2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07238" y="19431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6" name="Text Box 2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3688" y="19050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268457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probability of a sentence contains a pronoun?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819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We don’t know!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733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We can </a:t>
            </a:r>
            <a:r>
              <a:rPr lang="en-US" sz="2800" b="1" i="1" dirty="0">
                <a:solidFill>
                  <a:srgbClr val="0000FF"/>
                </a:solidFill>
              </a:rPr>
              <a:t>estimate</a:t>
            </a:r>
            <a:r>
              <a:rPr lang="en-US" sz="2800" dirty="0">
                <a:solidFill>
                  <a:srgbClr val="0000FF"/>
                </a:solidFill>
              </a:rPr>
              <a:t> it based on data, though: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46482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number of sentences with a pronoun</a:t>
            </a:r>
          </a:p>
          <a:p>
            <a:endParaRPr lang="en-US" sz="2000" dirty="0"/>
          </a:p>
          <a:p>
            <a:r>
              <a:rPr lang="en-US" sz="2000" dirty="0"/>
              <a:t>         total number of sentences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438400" y="5181600"/>
            <a:ext cx="38862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58263" y="6113058"/>
            <a:ext cx="6903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is called the </a:t>
            </a:r>
            <a:r>
              <a:rPr lang="en-US" sz="2400" dirty="0">
                <a:solidFill>
                  <a:srgbClr val="FF6600"/>
                </a:solidFill>
              </a:rPr>
              <a:t>maximum likelihood estimation</a:t>
            </a:r>
            <a:r>
              <a:rPr lang="en-US" sz="2400" dirty="0"/>
              <a:t>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88433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Maximum likelihood estimates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715963" y="1939925"/>
          <a:ext cx="27479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94" name="Equation" r:id="rId4" imgW="1016000" imgH="393700" progId="Equation.3">
                  <p:embed/>
                </p:oleObj>
              </mc:Choice>
              <mc:Fallback>
                <p:oleObj name="Equation" r:id="rId4" imgW="1016000" imgH="393700" progId="Equation.3">
                  <p:embed/>
                  <p:pic>
                    <p:nvPicPr>
                      <p:cNvPr id="419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1939925"/>
                        <a:ext cx="2747962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795221" y="1992868"/>
            <a:ext cx="3180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number of examples with thing y</a:t>
            </a: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 bwMode="auto">
          <a:xfrm>
            <a:off x="4803894" y="2498725"/>
            <a:ext cx="3200860" cy="27543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54653" y="2526268"/>
            <a:ext cx="2544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total number of examples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38600" y="3810000"/>
            <a:ext cx="428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number of examples with thing y and thing x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4401580" y="4284507"/>
            <a:ext cx="3886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740385" y="4355068"/>
            <a:ext cx="3180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number of examples with thing 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52AE0CC-E370-4C4E-9343-2246B0F67423}"/>
                  </a:ext>
                </a:extLst>
              </p:cNvPr>
              <p:cNvSpPr txBox="1"/>
              <p:nvPr/>
            </p:nvSpPr>
            <p:spPr>
              <a:xfrm>
                <a:off x="715963" y="3935517"/>
                <a:ext cx="2936638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𝑐𝑜𝑢𝑛𝑡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𝑐𝑜𝑢𝑛𝑡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52AE0CC-E370-4C4E-9343-2246B0F67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63" y="3935517"/>
                <a:ext cx="2936638" cy="768993"/>
              </a:xfrm>
              <a:prstGeom prst="rect">
                <a:avLst/>
              </a:prstGeom>
              <a:blipFill>
                <a:blip r:embed="rId6"/>
                <a:stretch>
                  <a:fillRect l="-1724" t="-3279" r="-3017" b="-18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02185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Allows us to talk about P(Y|X) rather than P(X|Y)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Sometimes this can be more intuitive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Why?</a:t>
            </a:r>
          </a:p>
        </p:txBody>
      </p:sp>
      <p:graphicFrame>
        <p:nvGraphicFramePr>
          <p:cNvPr id="251906" name="Content Placeholder 3"/>
          <p:cNvGraphicFramePr>
            <a:graphicFrameLocks noChangeAspect="1"/>
          </p:cNvGraphicFramePr>
          <p:nvPr/>
        </p:nvGraphicFramePr>
        <p:xfrm>
          <a:off x="2133600" y="4343400"/>
          <a:ext cx="4268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12" name="Equation" r:id="rId3" imgW="1574800" imgH="393700" progId="Equation.3">
                  <p:embed/>
                </p:oleObj>
              </mc:Choice>
              <mc:Fallback>
                <p:oleObj name="Equation" r:id="rId3" imgW="1574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42687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p(disease | symptoms)</a:t>
            </a: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would you estimate this?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Find a bunch of people with those symptoms and see how many have the disease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Is this feasible?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AA92556-A450-D841-B421-03B156647A63}"/>
              </a:ext>
            </a:extLst>
          </p:cNvPr>
          <p:cNvGrpSpPr/>
          <p:nvPr/>
        </p:nvGrpSpPr>
        <p:grpSpPr>
          <a:xfrm>
            <a:off x="3200400" y="3040751"/>
            <a:ext cx="4724400" cy="830997"/>
            <a:chOff x="3200400" y="3040751"/>
            <a:chExt cx="4724400" cy="83099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BD60361-18E7-AB42-B9E8-52EDE221FC92}"/>
                </a:ext>
              </a:extLst>
            </p:cNvPr>
            <p:cNvSpPr/>
            <p:nvPr/>
          </p:nvSpPr>
          <p:spPr>
            <a:xfrm>
              <a:off x="3352800" y="3040751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1600FF"/>
                  </a:solidFill>
                </a:rPr>
                <a:t>count(disease, symptoms)</a:t>
              </a:r>
            </a:p>
            <a:p>
              <a:r>
                <a:rPr lang="en-US" sz="2400" dirty="0">
                  <a:solidFill>
                    <a:srgbClr val="1600FF"/>
                  </a:solidFill>
                </a:rPr>
                <a:t>    count(symptoms)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0BAB16D-68B3-8D40-9CAB-3D479EE7B21F}"/>
                </a:ext>
              </a:extLst>
            </p:cNvPr>
            <p:cNvCxnSpPr/>
            <p:nvPr/>
          </p:nvCxnSpPr>
          <p:spPr>
            <a:xfrm>
              <a:off x="3200400" y="3474642"/>
              <a:ext cx="3505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p(disease | symptoms)     p( symptoms | disease 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84598"/>
              </p:ext>
            </p:extLst>
          </p:nvPr>
        </p:nvGraphicFramePr>
        <p:xfrm>
          <a:off x="3505200" y="1759085"/>
          <a:ext cx="304800" cy="29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09" name="Equation" r:id="rId3" imgW="139700" imgH="127000" progId="Equation.3">
                  <p:embed/>
                </p:oleObj>
              </mc:Choice>
              <mc:Fallback>
                <p:oleObj name="Equation" r:id="rId3" imgW="139700" imgH="1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1759085"/>
                        <a:ext cx="304800" cy="29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077747" y="3244334"/>
            <a:ext cx="3744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would you estimate this?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191000" y="2057400"/>
            <a:ext cx="609600" cy="118693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42672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Find a bunch of people with the disease and see how many have this set of symptoms.  Much easier!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6C8B32-FA63-F44D-80B1-F5079DCC8ACC}"/>
              </a:ext>
            </a:extLst>
          </p:cNvPr>
          <p:cNvGrpSpPr/>
          <p:nvPr/>
        </p:nvGrpSpPr>
        <p:grpSpPr>
          <a:xfrm>
            <a:off x="1676400" y="5486400"/>
            <a:ext cx="4724400" cy="830997"/>
            <a:chOff x="3200400" y="3040751"/>
            <a:chExt cx="4724400" cy="83099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B4C977E-852A-6142-A790-24D1A1D1A842}"/>
                </a:ext>
              </a:extLst>
            </p:cNvPr>
            <p:cNvSpPr/>
            <p:nvPr/>
          </p:nvSpPr>
          <p:spPr>
            <a:xfrm>
              <a:off x="3352800" y="3040751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1600FF"/>
                  </a:solidFill>
                </a:rPr>
                <a:t>count(disease, symptoms)</a:t>
              </a:r>
            </a:p>
            <a:p>
              <a:r>
                <a:rPr lang="en-US" sz="2400" dirty="0">
                  <a:solidFill>
                    <a:srgbClr val="1600FF"/>
                  </a:solidFill>
                </a:rPr>
                <a:t>       count(disease)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10EA9B-91EF-4746-B36C-EEBD2ADE98C6}"/>
                </a:ext>
              </a:extLst>
            </p:cNvPr>
            <p:cNvCxnSpPr/>
            <p:nvPr/>
          </p:nvCxnSpPr>
          <p:spPr>
            <a:xfrm>
              <a:off x="3200400" y="3474642"/>
              <a:ext cx="3505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051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 linguistic phenomena | features 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For all examples that had those features, how many had that phenomena?</a:t>
            </a:r>
          </a:p>
          <a:p>
            <a:pPr lvl="1"/>
            <a:r>
              <a:rPr lang="en-US" sz="2000" dirty="0" err="1">
                <a:solidFill>
                  <a:srgbClr val="775F55"/>
                </a:solidFill>
              </a:rPr>
              <a:t>p(features</a:t>
            </a:r>
            <a:r>
              <a:rPr lang="en-US" sz="2000" dirty="0">
                <a:solidFill>
                  <a:srgbClr val="775F55"/>
                </a:solidFill>
              </a:rPr>
              <a:t> | linguistic phenomena)</a:t>
            </a:r>
          </a:p>
          <a:p>
            <a:pPr lvl="2"/>
            <a:r>
              <a:rPr lang="en-US" sz="1800" dirty="0">
                <a:solidFill>
                  <a:srgbClr val="775F55"/>
                </a:solidFill>
              </a:rPr>
              <a:t>For all the examples with that phenomena, how many had this feature</a:t>
            </a: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775F55"/>
                </a:solidFill>
              </a:rPr>
              <a:t>p(cause</a:t>
            </a:r>
            <a:r>
              <a:rPr lang="en-US" sz="2400" dirty="0">
                <a:solidFill>
                  <a:srgbClr val="775F55"/>
                </a:solidFill>
              </a:rPr>
              <a:t> | effect) vs. </a:t>
            </a:r>
            <a:r>
              <a:rPr lang="en-US" sz="2400" dirty="0" err="1">
                <a:solidFill>
                  <a:srgbClr val="775F55"/>
                </a:solidFill>
              </a:rPr>
              <a:t>p(effect</a:t>
            </a:r>
            <a:r>
              <a:rPr lang="en-US" sz="2400" dirty="0">
                <a:solidFill>
                  <a:srgbClr val="775F55"/>
                </a:solidFill>
              </a:rPr>
              <a:t> | cause)</a:t>
            </a:r>
          </a:p>
        </p:txBody>
      </p:sp>
    </p:spTree>
    <p:extLst>
      <p:ext uri="{BB962C8B-B14F-4D97-AF65-F5344CB8AC3E}">
        <p14:creationId xmlns:p14="http://schemas.microsoft.com/office/powerpoint/2010/main" val="2740740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261176"/>
            <a:ext cx="457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just won’t put these away.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393584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These, I just won’t put away.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905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" name="Curved Right Arrow 6"/>
          <p:cNvSpPr/>
          <p:nvPr/>
        </p:nvSpPr>
        <p:spPr>
          <a:xfrm rot="16200000">
            <a:off x="4063423" y="2668728"/>
            <a:ext cx="304801" cy="659248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766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direct object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828800" y="5435024"/>
            <a:ext cx="5867400" cy="584776"/>
            <a:chOff x="1752600" y="5435024"/>
            <a:chExt cx="5867400" cy="584776"/>
          </a:xfrm>
        </p:grpSpPr>
        <p:sp>
          <p:nvSpPr>
            <p:cNvPr id="9" name="TextBox 8"/>
            <p:cNvSpPr txBox="1"/>
            <p:nvPr/>
          </p:nvSpPr>
          <p:spPr>
            <a:xfrm>
              <a:off x="1752600" y="5435024"/>
              <a:ext cx="5867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 just won’t put       away.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91000" y="5867400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267200" y="594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590800" y="4520624"/>
            <a:ext cx="1954648" cy="1118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199" y="4876800"/>
            <a:ext cx="838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3500" y="17526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What</a:t>
            </a:r>
            <a:r>
              <a:rPr lang="en-US" sz="3200" dirty="0"/>
              <a:t> did you put       away?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22098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43400" y="2209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5052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socks </a:t>
            </a:r>
            <a:r>
              <a:rPr lang="en-US" sz="3200" dirty="0">
                <a:solidFill>
                  <a:srgbClr val="0000FF"/>
                </a:solidFill>
              </a:rPr>
              <a:t>that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 </a:t>
            </a:r>
            <a:r>
              <a:rPr lang="en-US" sz="3200" dirty="0"/>
              <a:t>put       away.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3960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4034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Whose</a:t>
            </a:r>
            <a:r>
              <a:rPr lang="en-US" sz="3200" dirty="0"/>
              <a:t> socks did you fold      and put       away?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482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482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056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9" name="Down Arrow 8"/>
            <p:cNvSpPr/>
            <p:nvPr/>
          </p:nvSpPr>
          <p:spPr>
            <a:xfrm>
              <a:off x="4267200" y="3048000"/>
              <a:ext cx="762000" cy="9144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" y="4114800"/>
              <a:ext cx="5410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Whose</a:t>
              </a:r>
              <a:r>
                <a:rPr lang="en-US" sz="3200" dirty="0"/>
                <a:t> socks did you fold       ?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724400" y="4635788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724400" y="4559588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gap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Whose</a:t>
              </a:r>
              <a:r>
                <a:rPr lang="en-US" sz="3200" dirty="0"/>
                <a:t> socks did you put        away?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724400" y="5786735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724400" y="57105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gap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Theory: terminology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3862" y="1702382"/>
            <a:ext cx="8235950" cy="5308018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An </a:t>
            </a:r>
            <a:r>
              <a:rPr lang="en-US" sz="2400" b="1" dirty="0">
                <a:solidFill>
                  <a:srgbClr val="FF6600"/>
                </a:solidFill>
              </a:rPr>
              <a:t>experiment</a:t>
            </a:r>
            <a:r>
              <a:rPr lang="en-US" sz="2400" dirty="0">
                <a:solidFill>
                  <a:schemeClr val="tx2"/>
                </a:solidFill>
              </a:rPr>
              <a:t> has a set of potential outcomes, e.g., throw a dice, “look at” another sentence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The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rgbClr val="FF6600"/>
                </a:solidFill>
              </a:rPr>
              <a:t>sample space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of an experiment is the set of all possible outcomes, e.g., {1, 2, 3, 4, 5, 6}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In NLP our sample spaces tend to be </a:t>
            </a:r>
            <a:r>
              <a:rPr lang="en-US" sz="2400" b="1" i="1" dirty="0">
                <a:solidFill>
                  <a:schemeClr val="tx2"/>
                </a:solidFill>
              </a:rPr>
              <a:t>very</a:t>
            </a:r>
            <a:r>
              <a:rPr lang="en-US" sz="2400" dirty="0">
                <a:solidFill>
                  <a:schemeClr val="tx2"/>
                </a:solidFill>
              </a:rPr>
              <a:t> large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words, bigrams, 5-grams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sentences of length 20 (given a finite vocabulary)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sentences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parse trees over a given sentence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endParaRPr lang="en-US" sz="2000" dirty="0">
              <a:solidFill>
                <a:schemeClr val="tx2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These</a:t>
            </a:r>
            <a:r>
              <a:rPr lang="en-US" sz="3200" dirty="0"/>
              <a:t> I’ll put       away without folding      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2436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08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81800" y="2433935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235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13" name="TextBox 12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These</a:t>
              </a:r>
              <a:r>
                <a:rPr lang="en-US" sz="3200" dirty="0"/>
                <a:t> without folding         .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33400" y="3048000"/>
              <a:ext cx="5410200" cy="3124200"/>
              <a:chOff x="533400" y="3048000"/>
              <a:chExt cx="5410200" cy="3124200"/>
            </a:xfrm>
          </p:grpSpPr>
          <p:sp>
            <p:nvSpPr>
              <p:cNvPr id="9" name="Down Arrow 8"/>
              <p:cNvSpPr/>
              <p:nvPr/>
            </p:nvSpPr>
            <p:spPr>
              <a:xfrm>
                <a:off x="4267200" y="3048000"/>
                <a:ext cx="762000" cy="9144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3400" y="4114800"/>
                <a:ext cx="54102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0000FF"/>
                    </a:solidFill>
                  </a:rPr>
                  <a:t>These</a:t>
                </a:r>
                <a:r>
                  <a:rPr lang="en-US" sz="3200" dirty="0"/>
                  <a:t> I’ll put        away.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667000" y="4635788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667000" y="4559588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gap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114800" y="5786735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114800" y="5710535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gap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28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       away without folding       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048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1. Cannot exist by themselves (parasitic)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8576" y="37338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my pants away without folding        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086600" y="41894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186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87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2. They’re optional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2376" y="55626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       away without folding them.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90800" y="60182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60153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http://literalminded.wordpress.com/2009/02/10/dougs-parasitic-gap/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parasitic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75F55"/>
                </a:solidFill>
              </a:rPr>
              <a:t>Parasitic gaps occur on average in 1/100,000 sentences</a:t>
            </a:r>
          </a:p>
          <a:p>
            <a:pPr marL="0" indent="0">
              <a:buNone/>
            </a:pPr>
            <a:endParaRPr lang="en-US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75F55"/>
                </a:solidFill>
              </a:rPr>
              <a:t>Problem: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</a:t>
            </a:r>
            <a:r>
              <a:rPr lang="en-US" dirty="0">
                <a:solidFill>
                  <a:srgbClr val="FF0000"/>
                </a:solidFill>
              </a:rPr>
              <a:t>what is the probability it actually is?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582418"/>
            <a:ext cx="609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question do we want to ask?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16340"/>
              </p:ext>
            </p:extLst>
          </p:nvPr>
        </p:nvGraphicFramePr>
        <p:xfrm>
          <a:off x="914400" y="3952875"/>
          <a:ext cx="15192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3" imgW="660400" imgH="203200" progId="Equation.3">
                  <p:embed/>
                </p:oleObj>
              </mc:Choice>
              <mc:Fallback>
                <p:oleObj name="Equation" r:id="rId3" imgW="660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52875"/>
                        <a:ext cx="15192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7972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3743186"/>
          <a:ext cx="3006982" cy="905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22" name="Equation" r:id="rId3" imgW="1308100" imgH="393700" progId="Equation.3">
                  <p:embed/>
                </p:oleObj>
              </mc:Choice>
              <mc:Fallback>
                <p:oleObj name="Equation" r:id="rId3" imgW="13081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43186"/>
                        <a:ext cx="3006982" cy="905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1981200" y="4887912"/>
          <a:ext cx="2424112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23" name="Equation" r:id="rId5" imgW="1054100" imgH="558800" progId="Equation.3">
                  <p:embed/>
                </p:oleObj>
              </mc:Choice>
              <mc:Fallback>
                <p:oleObj name="Equation" r:id="rId5" imgW="1054100" imgH="558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87912"/>
                        <a:ext cx="2424112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4648200" y="4913313"/>
          <a:ext cx="39433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24" name="Equation" r:id="rId7" imgW="1714500" imgH="393700" progId="Equation.3">
                  <p:embed/>
                </p:oleObj>
              </mc:Choice>
              <mc:Fallback>
                <p:oleObj name="Equation" r:id="rId7" imgW="17145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913313"/>
                        <a:ext cx="394335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1012825" y="3667125"/>
          <a:ext cx="49657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49" name="Equation" r:id="rId3" imgW="2159000" imgH="393700" progId="Equation.3">
                  <p:embed/>
                </p:oleObj>
              </mc:Choice>
              <mc:Fallback>
                <p:oleObj name="Equation" r:id="rId3" imgW="21590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667125"/>
                        <a:ext cx="49657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1981200" y="4981575"/>
          <a:ext cx="60166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50" name="Equation" r:id="rId5" imgW="2616200" imgH="368300" progId="Equation.3">
                  <p:embed/>
                </p:oleObj>
              </mc:Choice>
              <mc:Fallback>
                <p:oleObj name="Equation" r:id="rId5" imgW="2616200" imgH="368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981575"/>
                        <a:ext cx="601662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Theory: terminology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518589"/>
            <a:ext cx="8235950" cy="5339411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</a:rPr>
              <a:t>An </a:t>
            </a:r>
            <a:r>
              <a:rPr lang="en-US" sz="2000" b="1" dirty="0">
                <a:solidFill>
                  <a:srgbClr val="FF6600"/>
                </a:solidFill>
              </a:rPr>
              <a:t>event</a:t>
            </a:r>
            <a:r>
              <a:rPr lang="en-US" sz="2000" dirty="0">
                <a:solidFill>
                  <a:schemeClr val="tx2"/>
                </a:solidFill>
              </a:rPr>
              <a:t> is a subset of the sample space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</a:rPr>
              <a:t>Dice rolls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{2}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{3,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even = {2, 4,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odd = {1, 3, 5}</a:t>
            </a:r>
          </a:p>
          <a:p>
            <a:pPr marL="137160" indent="0">
              <a:lnSpc>
                <a:spcPct val="93000"/>
              </a:lnSpc>
              <a:spcBef>
                <a:spcPct val="47000"/>
              </a:spcBef>
              <a:buNone/>
            </a:pPr>
            <a:endParaRPr lang="en-US" sz="2000" dirty="0">
              <a:solidFill>
                <a:schemeClr val="tx2"/>
              </a:solidFill>
              <a:ea typeface="ＭＳ Ｐゴシック" charset="-128"/>
            </a:endParaRPr>
          </a:p>
          <a:p>
            <a:pPr marL="137160" indent="0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NLP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a particular word/part of speech occurring in a sentence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a particular topic discussed (politics, sports)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sentence with a parasitic gap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pick your favorite phenomena…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We’re interested in probabilities of events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p({2})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p(even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p(odd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p(parasitic</a:t>
            </a:r>
            <a:r>
              <a:rPr lang="en-US" dirty="0">
                <a:solidFill>
                  <a:schemeClr val="tx2"/>
                </a:solidFill>
              </a:rPr>
              <a:t> gap)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p(first word in a sentence is “banana”)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25413"/>
            <a:ext cx="3849060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Random variables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0850" y="1828800"/>
            <a:ext cx="8235950" cy="4875385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A random variable is a mapping from the sample space to a number (think events)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It represents all the possible values of something we want to measure in an experiment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For example, random variable, </a:t>
            </a:r>
            <a:r>
              <a:rPr lang="en-US" sz="2400" i="1" dirty="0">
                <a:solidFill>
                  <a:schemeClr val="tx2"/>
                </a:solidFill>
              </a:rPr>
              <a:t>X</a:t>
            </a:r>
            <a:r>
              <a:rPr lang="en-US" sz="2400" dirty="0">
                <a:solidFill>
                  <a:schemeClr val="tx2"/>
                </a:solidFill>
              </a:rPr>
              <a:t>, could be the number of heads for a coin tossed three times</a:t>
            </a: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Really for notational convenience, since the event space can sometimes be irregular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74472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We can then talk about the probability of the different values of a random variable</a:t>
            </a:r>
          </a:p>
          <a:p>
            <a:pPr marL="0" indent="0">
              <a:buNone/>
            </a:pPr>
            <a:endParaRPr lang="en-US" sz="20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The definition of probabilities over </a:t>
            </a:r>
            <a:r>
              <a:rPr lang="en-US" sz="2000" i="1" dirty="0">
                <a:solidFill>
                  <a:srgbClr val="775F55"/>
                </a:solidFill>
              </a:rPr>
              <a:t>all</a:t>
            </a:r>
            <a:r>
              <a:rPr lang="en-US" sz="2000" dirty="0">
                <a:solidFill>
                  <a:srgbClr val="775F55"/>
                </a:solidFill>
              </a:rPr>
              <a:t> of the possible values of a random variable defines a </a:t>
            </a:r>
            <a:r>
              <a:rPr lang="en-US" sz="2000" b="1" dirty="0">
                <a:solidFill>
                  <a:srgbClr val="FF6600"/>
                </a:solidFill>
              </a:rPr>
              <a:t>probability distribution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9826"/>
              </p:ext>
            </p:extLst>
          </p:nvPr>
        </p:nvGraphicFramePr>
        <p:xfrm>
          <a:off x="762000" y="388620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71747"/>
              </p:ext>
            </p:extLst>
          </p:nvPr>
        </p:nvGraphicFramePr>
        <p:xfrm>
          <a:off x="3048000" y="4775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We can then talk about the probability of the different values of a random variable</a:t>
            </a:r>
          </a:p>
          <a:p>
            <a:pPr marL="0" indent="0">
              <a:buNone/>
            </a:pPr>
            <a:endParaRPr lang="en-US" sz="20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The definition of probabilities over </a:t>
            </a:r>
            <a:r>
              <a:rPr lang="en-US" sz="2000" i="1" dirty="0">
                <a:solidFill>
                  <a:srgbClr val="775F55"/>
                </a:solidFill>
              </a:rPr>
              <a:t>all</a:t>
            </a:r>
            <a:r>
              <a:rPr lang="en-US" sz="2000" dirty="0">
                <a:solidFill>
                  <a:srgbClr val="775F55"/>
                </a:solidFill>
              </a:rPr>
              <a:t> of the possible values of a random variable defines a </a:t>
            </a:r>
            <a:r>
              <a:rPr lang="en-US" sz="2000" b="1" dirty="0">
                <a:solidFill>
                  <a:srgbClr val="FF6600"/>
                </a:solidFill>
              </a:rPr>
              <a:t>probability distribution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490763"/>
              </p:ext>
            </p:extLst>
          </p:nvPr>
        </p:nvGraphicFramePr>
        <p:xfrm>
          <a:off x="762000" y="388620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856223"/>
              </p:ext>
            </p:extLst>
          </p:nvPr>
        </p:nvGraphicFramePr>
        <p:xfrm>
          <a:off x="3048000" y="4775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3/8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3/8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1/8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0734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5386</TotalTime>
  <Words>2455</Words>
  <Application>Microsoft Macintosh PowerPoint</Application>
  <PresentationFormat>On-screen Show (4:3)</PresentationFormat>
  <Paragraphs>470</Paragraphs>
  <Slides>47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Arial</vt:lpstr>
      <vt:lpstr>Calibri</vt:lpstr>
      <vt:lpstr>Cambria Math</vt:lpstr>
      <vt:lpstr>Century Schoolbook</vt:lpstr>
      <vt:lpstr>Symbol</vt:lpstr>
      <vt:lpstr>Tw Cen MT</vt:lpstr>
      <vt:lpstr>Wingdings</vt:lpstr>
      <vt:lpstr>Wingdings 2</vt:lpstr>
      <vt:lpstr>Median</vt:lpstr>
      <vt:lpstr>Equation</vt:lpstr>
      <vt:lpstr>Probability</vt:lpstr>
      <vt:lpstr>Admin</vt:lpstr>
      <vt:lpstr>Why probability?</vt:lpstr>
      <vt:lpstr>Basic Probability Theory: terminology</vt:lpstr>
      <vt:lpstr>Basic Probability Theory: terminology</vt:lpstr>
      <vt:lpstr>Events</vt:lpstr>
      <vt:lpstr>Random variables</vt:lpstr>
      <vt:lpstr>Random variables</vt:lpstr>
      <vt:lpstr>Random variables</vt:lpstr>
      <vt:lpstr>Probability distribution</vt:lpstr>
      <vt:lpstr>Unconditional/prior probability</vt:lpstr>
      <vt:lpstr>Prior probability</vt:lpstr>
      <vt:lpstr>Joint distribution</vt:lpstr>
      <vt:lpstr>Joint distribution</vt:lpstr>
      <vt:lpstr>Joint distribution</vt:lpstr>
      <vt:lpstr>Joint distribution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A note about notation</vt:lpstr>
      <vt:lpstr>Properties of probabilities</vt:lpstr>
      <vt:lpstr>Properties of probabilities</vt:lpstr>
      <vt:lpstr>Properties of probabilities</vt:lpstr>
      <vt:lpstr>Chain rule (aka product rule)</vt:lpstr>
      <vt:lpstr>Chain rule</vt:lpstr>
      <vt:lpstr>Applications of the chain rule</vt:lpstr>
      <vt:lpstr>Bayes’ rule (theorem)</vt:lpstr>
      <vt:lpstr>Obtaining probabilities</vt:lpstr>
      <vt:lpstr>Estimating probabilities</vt:lpstr>
      <vt:lpstr>Maximum likelihood estimates</vt:lpstr>
      <vt:lpstr>Bayes rule</vt:lpstr>
      <vt:lpstr>Bayes rule</vt:lpstr>
      <vt:lpstr>Bayes rule</vt:lpstr>
      <vt:lpstr>Bayes rule</vt:lpstr>
      <vt:lpstr>Gaps</vt:lpstr>
      <vt:lpstr>Gaps</vt:lpstr>
      <vt:lpstr>Gaps</vt:lpstr>
      <vt:lpstr>Parasitic gaps</vt:lpstr>
      <vt:lpstr>Parasitic gaps</vt:lpstr>
      <vt:lpstr>Parasitic gaps</vt:lpstr>
      <vt:lpstr>Frequency of parasitic gaps</vt:lpstr>
      <vt:lpstr>Prob of parasitic gaps</vt:lpstr>
      <vt:lpstr>Prob of parasitic gaps</vt:lpstr>
      <vt:lpstr>Prob of parasitic gaps</vt:lpstr>
      <vt:lpstr>Prob of parasitic gaps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298</cp:revision>
  <cp:lastPrinted>2020-09-01T21:11:32Z</cp:lastPrinted>
  <dcterms:created xsi:type="dcterms:W3CDTF">2011-01-25T19:35:23Z</dcterms:created>
  <dcterms:modified xsi:type="dcterms:W3CDTF">2023-01-25T20:13:36Z</dcterms:modified>
</cp:coreProperties>
</file>