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6" r:id="rId1"/>
  </p:sldMasterIdLst>
  <p:notesMasterIdLst>
    <p:notesMasterId r:id="rId91"/>
  </p:notesMasterIdLst>
  <p:sldIdLst>
    <p:sldId id="538" r:id="rId2"/>
    <p:sldId id="256" r:id="rId3"/>
    <p:sldId id="547" r:id="rId4"/>
    <p:sldId id="411" r:id="rId5"/>
    <p:sldId id="477" r:id="rId6"/>
    <p:sldId id="498" r:id="rId7"/>
    <p:sldId id="549" r:id="rId8"/>
    <p:sldId id="258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536" r:id="rId18"/>
    <p:sldId id="273" r:id="rId19"/>
    <p:sldId id="460" r:id="rId20"/>
    <p:sldId id="274" r:id="rId21"/>
    <p:sldId id="515" r:id="rId22"/>
    <p:sldId id="514" r:id="rId23"/>
    <p:sldId id="516" r:id="rId24"/>
    <p:sldId id="539" r:id="rId25"/>
    <p:sldId id="517" r:id="rId26"/>
    <p:sldId id="518" r:id="rId27"/>
    <p:sldId id="519" r:id="rId28"/>
    <p:sldId id="520" r:id="rId29"/>
    <p:sldId id="421" r:id="rId30"/>
    <p:sldId id="435" r:id="rId31"/>
    <p:sldId id="434" r:id="rId32"/>
    <p:sldId id="424" r:id="rId33"/>
    <p:sldId id="425" r:id="rId34"/>
    <p:sldId id="478" r:id="rId35"/>
    <p:sldId id="436" r:id="rId36"/>
    <p:sldId id="540" r:id="rId37"/>
    <p:sldId id="433" r:id="rId38"/>
    <p:sldId id="279" r:id="rId39"/>
    <p:sldId id="526" r:id="rId40"/>
    <p:sldId id="505" r:id="rId41"/>
    <p:sldId id="393" r:id="rId42"/>
    <p:sldId id="392" r:id="rId43"/>
    <p:sldId id="546" r:id="rId44"/>
    <p:sldId id="507" r:id="rId45"/>
    <p:sldId id="480" r:id="rId46"/>
    <p:sldId id="528" r:id="rId47"/>
    <p:sldId id="481" r:id="rId48"/>
    <p:sldId id="482" r:id="rId49"/>
    <p:sldId id="483" r:id="rId50"/>
    <p:sldId id="485" r:id="rId51"/>
    <p:sldId id="486" r:id="rId52"/>
    <p:sldId id="544" r:id="rId53"/>
    <p:sldId id="543" r:id="rId54"/>
    <p:sldId id="488" r:id="rId55"/>
    <p:sldId id="541" r:id="rId56"/>
    <p:sldId id="524" r:id="rId57"/>
    <p:sldId id="525" r:id="rId58"/>
    <p:sldId id="529" r:id="rId59"/>
    <p:sldId id="309" r:id="rId60"/>
    <p:sldId id="339" r:id="rId61"/>
    <p:sldId id="340" r:id="rId62"/>
    <p:sldId id="341" r:id="rId63"/>
    <p:sldId id="396" r:id="rId64"/>
    <p:sldId id="410" r:id="rId65"/>
    <p:sldId id="530" r:id="rId66"/>
    <p:sldId id="490" r:id="rId67"/>
    <p:sldId id="492" r:id="rId68"/>
    <p:sldId id="495" r:id="rId69"/>
    <p:sldId id="453" r:id="rId70"/>
    <p:sldId id="454" r:id="rId71"/>
    <p:sldId id="455" r:id="rId72"/>
    <p:sldId id="456" r:id="rId73"/>
    <p:sldId id="318" r:id="rId74"/>
    <p:sldId id="452" r:id="rId75"/>
    <p:sldId id="545" r:id="rId76"/>
    <p:sldId id="400" r:id="rId77"/>
    <p:sldId id="438" r:id="rId78"/>
    <p:sldId id="439" r:id="rId79"/>
    <p:sldId id="464" r:id="rId80"/>
    <p:sldId id="401" r:id="rId81"/>
    <p:sldId id="404" r:id="rId82"/>
    <p:sldId id="542" r:id="rId83"/>
    <p:sldId id="537" r:id="rId84"/>
    <p:sldId id="412" r:id="rId85"/>
    <p:sldId id="532" r:id="rId86"/>
    <p:sldId id="551" r:id="rId87"/>
    <p:sldId id="552" r:id="rId88"/>
    <p:sldId id="553" r:id="rId89"/>
    <p:sldId id="548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2585" autoAdjust="0"/>
  </p:normalViewPr>
  <p:slideViewPr>
    <p:cSldViewPr snapToObjects="1">
      <p:cViewPr varScale="1">
        <p:scale>
          <a:sx n="105" d="100"/>
          <a:sy n="105" d="100"/>
        </p:scale>
        <p:origin x="13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FD934-049D-AE41-9029-ECC16AC11DDF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12569-EFE3-5A4C-9B2C-FC607D019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1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Historically, this has been done either by a person or using a pre-defined word list.</a:t>
            </a:r>
          </a:p>
          <a:p>
            <a:endParaRPr lang="en-US" dirty="0"/>
          </a:p>
          <a:p>
            <a:r>
              <a:rPr lang="en-US" dirty="0"/>
              <a:t>Every simplification component utilized in the tool has been experimentally validated with multiple types of studies, including corpus analyses and user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78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 not the only</a:t>
            </a:r>
            <a:r>
              <a:rPr lang="en-US" baseline="0" dirty="0"/>
              <a:t> way to pose the problem</a:t>
            </a:r>
          </a:p>
          <a:p>
            <a:pPr>
              <a:buFontTx/>
              <a:buChar char="-"/>
            </a:pPr>
            <a:r>
              <a:rPr lang="en-US" dirty="0"/>
              <a:t>-- could</a:t>
            </a:r>
            <a:r>
              <a:rPr lang="en-US" baseline="0" dirty="0"/>
              <a:t> not require any data (for example, based on hand-written rules)</a:t>
            </a:r>
          </a:p>
          <a:p>
            <a:pPr>
              <a:buFontTx/>
              <a:buChar char="-"/>
            </a:pPr>
            <a:r>
              <a:rPr lang="en-US" baseline="0" dirty="0"/>
              <a:t>-- could also utilize monolingual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8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150K 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36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with 200K aligned sentence pairs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36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1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84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this for 500 words and 50 people per 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8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41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34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 slight bump in coverage</a:t>
            </a:r>
          </a:p>
          <a:p>
            <a:pPr marL="171450" indent="-171450">
              <a:buFontTx/>
              <a:buChar char="-"/>
            </a:pPr>
            <a:r>
              <a:rPr lang="en-US" dirty="0"/>
              <a:t>Significantly higher quality suggestions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86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 Text simplification can be challenging</a:t>
            </a:r>
          </a:p>
          <a:p>
            <a:pPr>
              <a:buFontTx/>
              <a:buChar char="-"/>
            </a:pPr>
            <a:r>
              <a:rPr lang="en-US" dirty="0"/>
              <a:t>-- text to text application</a:t>
            </a:r>
          </a:p>
          <a:p>
            <a:pPr>
              <a:buFontTx/>
              <a:buChar char="-"/>
            </a:pPr>
            <a:r>
              <a:rPr lang="en-US" dirty="0"/>
              <a:t>-- full range of text</a:t>
            </a:r>
            <a:r>
              <a:rPr lang="en-US" baseline="0" dirty="0"/>
              <a:t> manipulation operations</a:t>
            </a:r>
          </a:p>
          <a:p>
            <a:pPr>
              <a:buFontTx/>
              <a:buChar char="-"/>
            </a:pPr>
            <a:r>
              <a:rPr lang="en-US" baseline="0" dirty="0"/>
              <a:t>-- a range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 this is the approach for phrase-based machine translation</a:t>
            </a:r>
          </a:p>
          <a:p>
            <a:pPr>
              <a:buFontTx/>
              <a:buChar char="-"/>
            </a:pPr>
            <a:r>
              <a:rPr lang="en-US" dirty="0"/>
              <a:t> the</a:t>
            </a:r>
            <a:r>
              <a:rPr lang="en-US" baseline="0" dirty="0"/>
              <a:t> actual approach is a bit more involved, but this is the high-level idea</a:t>
            </a:r>
          </a:p>
          <a:p>
            <a:pPr>
              <a:buFontTx/>
              <a:buChar char="-"/>
            </a:pPr>
            <a:r>
              <a:rPr lang="en-US" baseline="0" dirty="0"/>
              <a:t> phrase-based approaches are roughly state of the art.  Used by </a:t>
            </a:r>
            <a:r>
              <a:rPr lang="en-US" baseline="0" dirty="0" err="1"/>
              <a:t>google’s</a:t>
            </a:r>
            <a:r>
              <a:rPr lang="en-US" baseline="0" dirty="0"/>
              <a:t> translation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 this is the approach for phrase-based machine translation</a:t>
            </a:r>
          </a:p>
          <a:p>
            <a:pPr>
              <a:buFontTx/>
              <a:buChar char="-"/>
            </a:pPr>
            <a:r>
              <a:rPr lang="en-US" dirty="0"/>
              <a:t> the</a:t>
            </a:r>
            <a:r>
              <a:rPr lang="en-US" baseline="0" dirty="0"/>
              <a:t> actual approach is a bit more involved, but this is the high-level idea</a:t>
            </a:r>
          </a:p>
          <a:p>
            <a:pPr>
              <a:buFontTx/>
              <a:buChar char="-"/>
            </a:pPr>
            <a:r>
              <a:rPr lang="en-US" baseline="0" dirty="0"/>
              <a:t> phrase-based approaches are roughly state of the art.  Used by </a:t>
            </a:r>
            <a:r>
              <a:rPr lang="en-US" baseline="0" dirty="0" err="1"/>
              <a:t>google’s</a:t>
            </a:r>
            <a:r>
              <a:rPr lang="en-US" baseline="0" dirty="0"/>
              <a:t> translation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 this is the approach for phrase-based machine translation</a:t>
            </a:r>
          </a:p>
          <a:p>
            <a:pPr>
              <a:buFontTx/>
              <a:buChar char="-"/>
            </a:pPr>
            <a:r>
              <a:rPr lang="en-US" dirty="0"/>
              <a:t> the</a:t>
            </a:r>
            <a:r>
              <a:rPr lang="en-US" baseline="0" dirty="0"/>
              <a:t> actual approach is a bit more involved, but this is the high-level idea</a:t>
            </a:r>
          </a:p>
          <a:p>
            <a:pPr>
              <a:buFontTx/>
              <a:buChar char="-"/>
            </a:pPr>
            <a:r>
              <a:rPr lang="en-US" baseline="0" dirty="0"/>
              <a:t> phrase-based approaches are roughly state of the art.  Used by </a:t>
            </a:r>
            <a:r>
              <a:rPr lang="en-US" baseline="0" dirty="0" err="1"/>
              <a:t>google’s</a:t>
            </a:r>
            <a:r>
              <a:rPr lang="en-US" baseline="0" dirty="0"/>
              <a:t> translation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 this is the approach for phrase-based machine translation</a:t>
            </a:r>
          </a:p>
          <a:p>
            <a:pPr>
              <a:buFontTx/>
              <a:buChar char="-"/>
            </a:pPr>
            <a:r>
              <a:rPr lang="en-US" dirty="0"/>
              <a:t> the</a:t>
            </a:r>
            <a:r>
              <a:rPr lang="en-US" baseline="0" dirty="0"/>
              <a:t> actual approach is a bit more involved, but this is the high-level idea</a:t>
            </a:r>
          </a:p>
          <a:p>
            <a:pPr>
              <a:buFontTx/>
              <a:buChar char="-"/>
            </a:pPr>
            <a:r>
              <a:rPr lang="en-US" baseline="0" dirty="0"/>
              <a:t> phrase-based approaches are roughly state of the art.  Used by </a:t>
            </a:r>
            <a:r>
              <a:rPr lang="en-US" baseline="0" dirty="0" err="1"/>
              <a:t>google’s</a:t>
            </a:r>
            <a:r>
              <a:rPr lang="en-US" baseline="0" dirty="0"/>
              <a:t> translation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reasons are mostly historical</a:t>
            </a:r>
          </a:p>
          <a:p>
            <a:r>
              <a:rPr lang="en-US" dirty="0"/>
              <a:t>--</a:t>
            </a:r>
            <a:r>
              <a:rPr lang="en-US" baseline="0" dirty="0"/>
              <a:t> this doesn’t happen much in language translation</a:t>
            </a:r>
          </a:p>
          <a:p>
            <a:r>
              <a:rPr lang="en-US" baseline="0" dirty="0"/>
              <a:t>-- makes the model more complicated</a:t>
            </a:r>
          </a:p>
          <a:p>
            <a:r>
              <a:rPr lang="en-US" baseline="0" dirty="0"/>
              <a:t>-- and can make translation more complicated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55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reasons are mostly historical</a:t>
            </a:r>
          </a:p>
          <a:p>
            <a:r>
              <a:rPr lang="en-US" dirty="0"/>
              <a:t>--</a:t>
            </a:r>
            <a:r>
              <a:rPr lang="en-US" baseline="0" dirty="0"/>
              <a:t> this doesn’t happen much in language translation</a:t>
            </a:r>
          </a:p>
          <a:p>
            <a:r>
              <a:rPr lang="en-US" baseline="0" dirty="0"/>
              <a:t>-- makes the model more complicated</a:t>
            </a:r>
          </a:p>
          <a:p>
            <a:r>
              <a:rPr lang="en-US" baseline="0" dirty="0"/>
              <a:t>-- and can make translation more complicated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 T3</a:t>
            </a:r>
            <a:r>
              <a:rPr lang="en-US" baseline="0" dirty="0"/>
              <a:t> in general tended to be overly aggressive with deletion</a:t>
            </a:r>
          </a:p>
          <a:p>
            <a:pPr>
              <a:buFontTx/>
              <a:buChar char="-"/>
            </a:pPr>
            <a:r>
              <a:rPr lang="en-US" dirty="0"/>
              <a:t> averaged 13 words per sentence, as compared to 21 words for the human</a:t>
            </a:r>
            <a:r>
              <a:rPr lang="en-US" baseline="0" dirty="0"/>
              <a:t> simplifications</a:t>
            </a:r>
          </a:p>
          <a:p>
            <a:pPr>
              <a:buFontTx/>
              <a:buChar char="-"/>
            </a:pP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682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A026F-27E3-A84C-B2EC-54768D1769D9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87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on average, half of the people read</a:t>
            </a:r>
            <a:r>
              <a:rPr lang="en-US" baseline="0" dirty="0"/>
              <a:t> at a below average reading level </a:t>
            </a:r>
            <a:r>
              <a:rPr lang="en-US" baseline="0" dirty="0">
                <a:sym typeface="Wingdings"/>
              </a:rPr>
              <a:t>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/>
              </a:rPr>
              <a:t>numbers:</a:t>
            </a:r>
          </a:p>
          <a:p>
            <a:pPr marL="628650" lvl="1" indent="-171450">
              <a:buFontTx/>
              <a:buChar char="-"/>
            </a:pPr>
            <a:r>
              <a:rPr lang="en-US" baseline="0" dirty="0">
                <a:sym typeface="Wingdings"/>
              </a:rPr>
              <a:t>tens of billions of web pages</a:t>
            </a:r>
          </a:p>
          <a:p>
            <a:pPr marL="628650" lvl="1" indent="-171450">
              <a:buFontTx/>
              <a:buChar char="-"/>
            </a:pPr>
            <a:r>
              <a:rPr lang="en-US" baseline="0" dirty="0">
                <a:sym typeface="Wingdings"/>
              </a:rPr>
              <a:t>English Wikipedia has ~5.9 million articles</a:t>
            </a:r>
          </a:p>
          <a:p>
            <a:pPr marL="628650" lvl="1" indent="-171450">
              <a:buFontTx/>
              <a:buChar char="-"/>
            </a:pPr>
            <a:r>
              <a:rPr lang="en-US" baseline="0" dirty="0">
                <a:sym typeface="Wingdings"/>
              </a:rPr>
              <a:t>half a billion tweets/day</a:t>
            </a:r>
          </a:p>
          <a:p>
            <a:pPr marL="628650" lvl="1" indent="-171450">
              <a:buFontTx/>
              <a:buChar char="-"/>
            </a:pPr>
            <a:r>
              <a:rPr lang="en-US" baseline="0" dirty="0">
                <a:sym typeface="Wingdings"/>
              </a:rPr>
              <a:t>billions of e-mails/day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86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CS is a very diverse field</a:t>
            </a:r>
          </a:p>
          <a:p>
            <a:pPr marL="171450" indent="-171450">
              <a:buFontTx/>
              <a:buChar char="-"/>
            </a:pPr>
            <a:r>
              <a:rPr lang="en-US" dirty="0"/>
              <a:t>All of us do very different things (we don’t even attend the same conferences!)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60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1429 slides!</a:t>
            </a:r>
          </a:p>
          <a:p>
            <a:r>
              <a:rPr lang="en-US" dirty="0"/>
              <a:t>3646 lines of code!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</a:t>
            </a:r>
            <a:r>
              <a:rPr lang="en-US" baseline="0" dirty="0"/>
              <a:t> Center for Education Statistics: National Assessment of Adult Literacy</a:t>
            </a:r>
          </a:p>
          <a:p>
            <a:br>
              <a:rPr lang="en-US" baseline="0" dirty="0"/>
            </a:br>
            <a:r>
              <a:rPr lang="en-US" baseline="0" dirty="0"/>
              <a:t>New study in 2013: https://</a:t>
            </a:r>
            <a:r>
              <a:rPr lang="en-US" baseline="0" dirty="0" err="1"/>
              <a:t>nces.ed.gov</a:t>
            </a:r>
            <a:r>
              <a:rPr lang="en-US" baseline="0" dirty="0"/>
              <a:t>/pubs2016/2016039rev.pdf</a:t>
            </a:r>
          </a:p>
          <a:p>
            <a:r>
              <a:rPr lang="en-US" baseline="0" dirty="0"/>
              <a:t>- 18% at level 1 or below: “</a:t>
            </a:r>
            <a:r>
              <a:rPr lang="en-US" dirty="0"/>
              <a:t>read relatively short digital or print continuous, non-continuous, or mixed texts to locate a single piece of information that is identical to or synonymous with the information given in the question or directive.”</a:t>
            </a:r>
          </a:p>
          <a:p>
            <a:r>
              <a:rPr lang="en-US" dirty="0"/>
              <a:t>- 50% at level 2 or below: “Tasks at this level require respondents to make matches between the text and information, and may require paraphrasing or low-level inferences. Some competing pieces of information may be present.”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9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~14% of Americans speak</a:t>
            </a:r>
            <a:r>
              <a:rPr lang="en-US" baseline="0" dirty="0"/>
              <a:t> a language besides English as their native language (http://</a:t>
            </a:r>
            <a:r>
              <a:rPr lang="en-US" baseline="0" dirty="0" err="1"/>
              <a:t>nces.ed.gov</a:t>
            </a:r>
            <a:r>
              <a:rPr lang="en-US" baseline="0" dirty="0"/>
              <a:t>/pubs93/93275.pdf)</a:t>
            </a:r>
          </a:p>
          <a:p>
            <a:r>
              <a:rPr lang="en-US" baseline="0" dirty="0"/>
              <a:t>~20% of Americans speak a language other than English at home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28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Web-based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4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Historically, this has been done either by a person or using a pre-defined word list.</a:t>
            </a:r>
          </a:p>
          <a:p>
            <a:endParaRPr lang="en-US" dirty="0"/>
          </a:p>
          <a:p>
            <a:r>
              <a:rPr lang="en-US" dirty="0"/>
              <a:t>Every simplification component utilized in the tool has been experimentally validated with multiple types of studies, including corpus analyses and user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28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Google n-grams released in 2006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languages released </a:t>
            </a:r>
            <a:r>
              <a:rPr lang="en-US"/>
              <a:t>more recently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results averaged per bin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2569-EFE3-5A4C-9B2C-FC607D01921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2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C46ADE0-1033-5848-9967-66BB96245D22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DC54E15-6BF8-E24F-913C-ED40DB702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547/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5A589-306E-364B-9B65-C39EA390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57199"/>
            <a:ext cx="4800600" cy="5275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49F3CC-784C-EF48-B529-614A68D6DB02}"/>
              </a:ext>
            </a:extLst>
          </p:cNvPr>
          <p:cNvSpPr/>
          <p:nvPr/>
        </p:nvSpPr>
        <p:spPr>
          <a:xfrm>
            <a:off x="3124200" y="6153090"/>
            <a:ext cx="2589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3"/>
              </a:rPr>
              <a:t>https://xkcd.com/547/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964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simplification: real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9050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Alfonso Perez Munoz, usually referred to as Alfonso, is a former Spanish </a:t>
            </a:r>
            <a:r>
              <a:rPr lang="en-US" sz="2800" i="1" dirty="0">
                <a:solidFill>
                  <a:srgbClr val="FF0000"/>
                </a:solidFill>
              </a:rPr>
              <a:t>footballer</a:t>
            </a:r>
            <a:r>
              <a:rPr lang="en-US" sz="2800" dirty="0">
                <a:solidFill>
                  <a:srgbClr val="000090"/>
                </a:solidFill>
              </a:rPr>
              <a:t>, in the striker position.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1148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Alfonso Perez is a former Spanish </a:t>
            </a:r>
            <a:r>
              <a:rPr lang="en-US" sz="2800" i="1" dirty="0">
                <a:solidFill>
                  <a:srgbClr val="FF0000"/>
                </a:solidFill>
              </a:rPr>
              <a:t>football player</a:t>
            </a:r>
            <a:r>
              <a:rPr lang="en-US" sz="2800" dirty="0">
                <a:solidFill>
                  <a:srgbClr val="FF6600"/>
                </a:solidFill>
              </a:rPr>
              <a:t>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81400" y="3048000"/>
            <a:ext cx="12192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5410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Rewording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simplification: real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9050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Endemic types or species are especially likely to develop on islands because of their geographical isolation.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1148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Endemic types are most likely to develop on islands because they are isolated.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81400" y="3048000"/>
            <a:ext cx="12192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simplification: real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9050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Endemic types </a:t>
            </a:r>
            <a:r>
              <a:rPr lang="en-US" sz="2800" i="1" dirty="0">
                <a:solidFill>
                  <a:srgbClr val="FF0000"/>
                </a:solidFill>
              </a:rPr>
              <a:t>or species</a:t>
            </a:r>
            <a:r>
              <a:rPr lang="en-US" sz="2800" dirty="0">
                <a:solidFill>
                  <a:srgbClr val="000090"/>
                </a:solidFill>
              </a:rPr>
              <a:t> are especially likely to develop on islands because of their geographical isolation.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1148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Endemic types are most likely to develop on islands because they are isolated.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81400" y="3048000"/>
            <a:ext cx="12192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5410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Deletion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simplification: real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9050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Endemic types or species are </a:t>
            </a:r>
            <a:r>
              <a:rPr lang="en-US" sz="2800" i="1" dirty="0">
                <a:solidFill>
                  <a:srgbClr val="FF0000"/>
                </a:solidFill>
              </a:rPr>
              <a:t>especially</a:t>
            </a:r>
            <a:r>
              <a:rPr lang="en-US" sz="2800" dirty="0">
                <a:solidFill>
                  <a:srgbClr val="000090"/>
                </a:solidFill>
              </a:rPr>
              <a:t> likely to develop on islands because </a:t>
            </a:r>
            <a:r>
              <a:rPr lang="en-US" sz="2800" i="1" dirty="0">
                <a:solidFill>
                  <a:srgbClr val="FF0000"/>
                </a:solidFill>
              </a:rPr>
              <a:t>of their geographical isolation</a:t>
            </a:r>
            <a:r>
              <a:rPr lang="en-US" sz="2800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1148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Endemic types are </a:t>
            </a:r>
            <a:r>
              <a:rPr lang="en-US" sz="2800" i="1" dirty="0">
                <a:solidFill>
                  <a:srgbClr val="FF0000"/>
                </a:solidFill>
              </a:rPr>
              <a:t>most</a:t>
            </a:r>
            <a:r>
              <a:rPr lang="en-US" sz="2800" dirty="0">
                <a:solidFill>
                  <a:srgbClr val="FF6600"/>
                </a:solidFill>
              </a:rPr>
              <a:t> likely to develop on islands because </a:t>
            </a:r>
            <a:r>
              <a:rPr lang="en-US" sz="2800" i="1" dirty="0">
                <a:solidFill>
                  <a:srgbClr val="FF0000"/>
                </a:solidFill>
              </a:rPr>
              <a:t>they are isolated</a:t>
            </a:r>
            <a:r>
              <a:rPr lang="en-US" sz="2800" dirty="0">
                <a:solidFill>
                  <a:srgbClr val="FF6600"/>
                </a:solidFill>
              </a:rPr>
              <a:t>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81400" y="3048000"/>
            <a:ext cx="12192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5410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Rewording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simplification: real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600200"/>
            <a:ext cx="8991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The reverse process, producing electrical energy from mechanical energy, is accomplished by a generator or dynamo.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1148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A dynamo or an electric generator does the reverse: it changes mechanical movement into electric energy.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81400" y="3048000"/>
            <a:ext cx="12192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simplification: real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600200"/>
            <a:ext cx="8991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8000"/>
                </a:solidFill>
              </a:rPr>
              <a:t>The reverse</a:t>
            </a:r>
            <a:r>
              <a:rPr lang="en-US" sz="2800" dirty="0">
                <a:solidFill>
                  <a:srgbClr val="000090"/>
                </a:solidFill>
              </a:rPr>
              <a:t> process, producing </a:t>
            </a:r>
            <a:r>
              <a:rPr lang="en-US" sz="2800" i="1" dirty="0">
                <a:solidFill>
                  <a:srgbClr val="008000"/>
                </a:solidFill>
              </a:rPr>
              <a:t>electrical energy</a:t>
            </a:r>
            <a:r>
              <a:rPr lang="en-US" sz="2800" dirty="0">
                <a:solidFill>
                  <a:srgbClr val="000090"/>
                </a:solidFill>
              </a:rPr>
              <a:t> from </a:t>
            </a:r>
            <a:r>
              <a:rPr lang="en-US" sz="2800" i="1" dirty="0">
                <a:solidFill>
                  <a:srgbClr val="008000"/>
                </a:solidFill>
              </a:rPr>
              <a:t>mechanical</a:t>
            </a:r>
            <a:r>
              <a:rPr lang="en-US" sz="2800" dirty="0">
                <a:solidFill>
                  <a:srgbClr val="000090"/>
                </a:solidFill>
              </a:rPr>
              <a:t> energy, is accomplished by a </a:t>
            </a:r>
            <a:r>
              <a:rPr lang="en-US" sz="2800" i="1" dirty="0">
                <a:solidFill>
                  <a:srgbClr val="008000"/>
                </a:solidFill>
              </a:rPr>
              <a:t>generator or </a:t>
            </a:r>
            <a:br>
              <a:rPr lang="en-US" sz="2800" i="1" dirty="0">
                <a:solidFill>
                  <a:srgbClr val="008000"/>
                </a:solidFill>
              </a:rPr>
            </a:br>
            <a:r>
              <a:rPr lang="en-US" sz="2800" i="1" dirty="0">
                <a:solidFill>
                  <a:srgbClr val="008000"/>
                </a:solidFill>
              </a:rPr>
              <a:t>dynamo</a:t>
            </a:r>
            <a:r>
              <a:rPr lang="en-US" sz="2800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1148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A </a:t>
            </a:r>
            <a:r>
              <a:rPr lang="en-US" sz="2800" i="1" dirty="0">
                <a:solidFill>
                  <a:srgbClr val="008000"/>
                </a:solidFill>
              </a:rPr>
              <a:t>dynamo</a:t>
            </a:r>
            <a:r>
              <a:rPr lang="en-US" sz="2800" dirty="0">
                <a:solidFill>
                  <a:srgbClr val="FF6600"/>
                </a:solidFill>
              </a:rPr>
              <a:t> </a:t>
            </a:r>
            <a:r>
              <a:rPr lang="en-US" sz="2800" i="1" dirty="0">
                <a:solidFill>
                  <a:srgbClr val="008000"/>
                </a:solidFill>
              </a:rPr>
              <a:t>or</a:t>
            </a:r>
            <a:r>
              <a:rPr lang="en-US" sz="2800" dirty="0">
                <a:solidFill>
                  <a:srgbClr val="FF6600"/>
                </a:solidFill>
              </a:rPr>
              <a:t> an electric </a:t>
            </a:r>
            <a:r>
              <a:rPr lang="en-US" sz="2800" i="1" dirty="0">
                <a:solidFill>
                  <a:srgbClr val="008000"/>
                </a:solidFill>
              </a:rPr>
              <a:t>generator</a:t>
            </a:r>
            <a:r>
              <a:rPr lang="en-US" sz="2800" dirty="0">
                <a:solidFill>
                  <a:srgbClr val="FF6600"/>
                </a:solidFill>
              </a:rPr>
              <a:t> does </a:t>
            </a:r>
            <a:r>
              <a:rPr lang="en-US" sz="2800" i="1" dirty="0">
                <a:solidFill>
                  <a:srgbClr val="008000"/>
                </a:solidFill>
              </a:rPr>
              <a:t>the reverse</a:t>
            </a:r>
            <a:r>
              <a:rPr lang="en-US" sz="2800" dirty="0">
                <a:solidFill>
                  <a:srgbClr val="FF6600"/>
                </a:solidFill>
              </a:rPr>
              <a:t>: it changes </a:t>
            </a:r>
            <a:r>
              <a:rPr lang="en-US" sz="2800" i="1" dirty="0">
                <a:solidFill>
                  <a:srgbClr val="008000"/>
                </a:solidFill>
              </a:rPr>
              <a:t>mechanical</a:t>
            </a:r>
            <a:r>
              <a:rPr lang="en-US" sz="2800" dirty="0">
                <a:solidFill>
                  <a:srgbClr val="FF6600"/>
                </a:solidFill>
              </a:rPr>
              <a:t> movement into </a:t>
            </a:r>
            <a:r>
              <a:rPr lang="en-US" sz="2800" i="1" dirty="0">
                <a:solidFill>
                  <a:srgbClr val="008000"/>
                </a:solidFill>
              </a:rPr>
              <a:t>electric energy</a:t>
            </a:r>
            <a:r>
              <a:rPr lang="en-US" sz="2800" dirty="0">
                <a:solidFill>
                  <a:srgbClr val="FF6600"/>
                </a:solidFill>
              </a:rPr>
              <a:t>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81400" y="3048000"/>
            <a:ext cx="12192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simplification: real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600200"/>
            <a:ext cx="8991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8000"/>
                </a:solidFill>
              </a:rPr>
              <a:t>The reverse</a:t>
            </a:r>
            <a:r>
              <a:rPr lang="en-US" sz="2800" dirty="0">
                <a:solidFill>
                  <a:srgbClr val="000090"/>
                </a:solidFill>
              </a:rPr>
              <a:t> process, producing </a:t>
            </a:r>
            <a:r>
              <a:rPr lang="en-US" sz="2800" i="1" dirty="0">
                <a:solidFill>
                  <a:srgbClr val="008000"/>
                </a:solidFill>
              </a:rPr>
              <a:t>electrical energy</a:t>
            </a:r>
            <a:r>
              <a:rPr lang="en-US" sz="2800" dirty="0">
                <a:solidFill>
                  <a:srgbClr val="000090"/>
                </a:solidFill>
              </a:rPr>
              <a:t> from </a:t>
            </a:r>
            <a:r>
              <a:rPr lang="en-US" sz="2800" i="1" dirty="0">
                <a:solidFill>
                  <a:srgbClr val="008000"/>
                </a:solidFill>
              </a:rPr>
              <a:t>mechanical</a:t>
            </a:r>
            <a:r>
              <a:rPr lang="en-US" sz="2800" dirty="0">
                <a:solidFill>
                  <a:srgbClr val="000090"/>
                </a:solidFill>
              </a:rPr>
              <a:t> energy, is accomplished by a </a:t>
            </a:r>
            <a:r>
              <a:rPr lang="en-US" sz="2800" i="1" dirty="0">
                <a:solidFill>
                  <a:srgbClr val="008000"/>
                </a:solidFill>
              </a:rPr>
              <a:t>generator or </a:t>
            </a:r>
            <a:br>
              <a:rPr lang="en-US" sz="2800" i="1" dirty="0">
                <a:solidFill>
                  <a:srgbClr val="008000"/>
                </a:solidFill>
              </a:rPr>
            </a:br>
            <a:r>
              <a:rPr lang="en-US" sz="2800" i="1" dirty="0">
                <a:solidFill>
                  <a:srgbClr val="008000"/>
                </a:solidFill>
              </a:rPr>
              <a:t>dynamo</a:t>
            </a:r>
            <a:r>
              <a:rPr lang="en-US" sz="2800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1148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A </a:t>
            </a:r>
            <a:r>
              <a:rPr lang="en-US" sz="2800" i="1" dirty="0">
                <a:solidFill>
                  <a:srgbClr val="008000"/>
                </a:solidFill>
              </a:rPr>
              <a:t>dynamo</a:t>
            </a:r>
            <a:r>
              <a:rPr lang="en-US" sz="2800" dirty="0">
                <a:solidFill>
                  <a:srgbClr val="FF6600"/>
                </a:solidFill>
              </a:rPr>
              <a:t> or an electric </a:t>
            </a:r>
            <a:r>
              <a:rPr lang="en-US" sz="2800" i="1" dirty="0">
                <a:solidFill>
                  <a:srgbClr val="008000"/>
                </a:solidFill>
              </a:rPr>
              <a:t>generator</a:t>
            </a:r>
            <a:r>
              <a:rPr lang="en-US" sz="2800" dirty="0">
                <a:solidFill>
                  <a:srgbClr val="FF6600"/>
                </a:solidFill>
              </a:rPr>
              <a:t> does </a:t>
            </a:r>
            <a:r>
              <a:rPr lang="en-US" sz="2800" i="1" dirty="0">
                <a:solidFill>
                  <a:srgbClr val="008000"/>
                </a:solidFill>
              </a:rPr>
              <a:t>the reverse</a:t>
            </a:r>
            <a:r>
              <a:rPr lang="en-US" sz="2800" dirty="0">
                <a:solidFill>
                  <a:srgbClr val="FF6600"/>
                </a:solidFill>
              </a:rPr>
              <a:t>: it changes </a:t>
            </a:r>
            <a:r>
              <a:rPr lang="en-US" sz="2800" i="1" dirty="0">
                <a:solidFill>
                  <a:srgbClr val="008000"/>
                </a:solidFill>
              </a:rPr>
              <a:t>mechanical</a:t>
            </a:r>
            <a:r>
              <a:rPr lang="en-US" sz="2800" dirty="0">
                <a:solidFill>
                  <a:srgbClr val="FF6600"/>
                </a:solidFill>
              </a:rPr>
              <a:t> movement into </a:t>
            </a:r>
            <a:r>
              <a:rPr lang="en-US" sz="2800" i="1" dirty="0">
                <a:solidFill>
                  <a:srgbClr val="008000"/>
                </a:solidFill>
              </a:rPr>
              <a:t>electric energy</a:t>
            </a:r>
            <a:r>
              <a:rPr lang="en-US" sz="2800" dirty="0">
                <a:solidFill>
                  <a:srgbClr val="FF6600"/>
                </a:solidFill>
              </a:rPr>
              <a:t>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81400" y="3048000"/>
            <a:ext cx="12192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54102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600" dirty="0">
                <a:solidFill>
                  <a:srgbClr val="FF0000"/>
                </a:solidFill>
              </a:rPr>
              <a:t> Deletion and rewording</a:t>
            </a:r>
          </a:p>
          <a:p>
            <a:pPr>
              <a:buFontTx/>
              <a:buChar char="-"/>
            </a:pPr>
            <a:r>
              <a:rPr lang="en-US" sz="3600" dirty="0">
                <a:solidFill>
                  <a:srgbClr val="FF0000"/>
                </a:solidFill>
              </a:rPr>
              <a:t> Insertion and reordering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616952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the text simplification problem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Highlight why text simplification is important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Show some examples of text simplification approaches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Give one perspective on CS research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600200"/>
            <a:ext cx="533400" cy="4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4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text simplification?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lot of text data is available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Problem:</a:t>
            </a:r>
            <a:r>
              <a:rPr lang="en-US" sz="2800" dirty="0"/>
              <a:t> much of this content is written above the reading level of many people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511" y="2702893"/>
            <a:ext cx="2908300" cy="1071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097269"/>
            <a:ext cx="1524000" cy="1594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4276080"/>
            <a:ext cx="19050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868" y="3774372"/>
            <a:ext cx="1454380" cy="14479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8075A-421D-DF4F-ABD7-BEEA4ED6D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424" y="1751110"/>
            <a:ext cx="4691575" cy="2606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literacy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572000"/>
            <a:ext cx="6947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Below Basic:</a:t>
            </a:r>
            <a:r>
              <a:rPr lang="en-US" dirty="0"/>
              <a:t> 	  no more than the most simple and concrete literacy skills</a:t>
            </a:r>
          </a:p>
          <a:p>
            <a:r>
              <a:rPr lang="en-US" b="1" dirty="0"/>
              <a:t>Basic: 		  </a:t>
            </a:r>
            <a:r>
              <a:rPr lang="en-US" dirty="0"/>
              <a:t>can perform simple and everyday literacy activities</a:t>
            </a:r>
          </a:p>
          <a:p>
            <a:r>
              <a:rPr lang="en-US" b="1" dirty="0"/>
              <a:t>Intermediate: 	  </a:t>
            </a:r>
            <a:r>
              <a:rPr lang="en-US" dirty="0"/>
              <a:t>can perform moderately challenging literacy activities</a:t>
            </a:r>
          </a:p>
          <a:p>
            <a:r>
              <a:rPr lang="en-US" b="1" dirty="0"/>
              <a:t>Proficient: 	  </a:t>
            </a:r>
            <a:r>
              <a:rPr lang="en-US" dirty="0"/>
              <a:t>can perform complex and challenging literacy activities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4572000"/>
            <a:ext cx="6934200" cy="609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52600" y="1676400"/>
            <a:ext cx="2133600" cy="2514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12264" y="6474023"/>
            <a:ext cx="3531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nces.ed.gov</a:t>
            </a:r>
            <a:r>
              <a:rPr lang="en-US" sz="1400" dirty="0"/>
              <a:t>/</a:t>
            </a:r>
            <a:r>
              <a:rPr lang="en-US" sz="1400" dirty="0" err="1"/>
              <a:t>naal</a:t>
            </a:r>
            <a:r>
              <a:rPr lang="en-US" sz="1400" dirty="0"/>
              <a:t>/</a:t>
            </a:r>
            <a:r>
              <a:rPr lang="en-US" sz="1400" dirty="0" err="1"/>
              <a:t>kf_demographics.asp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585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667000"/>
            <a:ext cx="6477000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Text Simplification: Improving Information Accessibility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4419600"/>
            <a:ext cx="6705600" cy="1066800"/>
          </a:xfrm>
        </p:spPr>
        <p:txBody>
          <a:bodyPr>
            <a:normAutofit/>
          </a:bodyPr>
          <a:lstStyle/>
          <a:p>
            <a:r>
              <a:rPr lang="en-US" dirty="0"/>
              <a:t>David Kauchak</a:t>
            </a:r>
            <a:br>
              <a:rPr lang="en-US" dirty="0"/>
            </a:br>
            <a:r>
              <a:rPr lang="en-US" dirty="0"/>
              <a:t>Pomona College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6096000"/>
            <a:ext cx="567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Collaborators: Will </a:t>
            </a:r>
            <a:r>
              <a:rPr lang="en-US" sz="1600" dirty="0" err="1"/>
              <a:t>Coster</a:t>
            </a:r>
            <a:r>
              <a:rPr lang="en-US" sz="1600" dirty="0"/>
              <a:t>, Dan </a:t>
            </a:r>
            <a:r>
              <a:rPr lang="en-US" sz="1600" dirty="0" err="1"/>
              <a:t>Feblowitz</a:t>
            </a:r>
            <a:r>
              <a:rPr lang="en-US" sz="1600" dirty="0"/>
              <a:t>, Melissa </a:t>
            </a:r>
            <a:r>
              <a:rPr lang="en-US" sz="1600" dirty="0" err="1"/>
              <a:t>Grueter</a:t>
            </a:r>
            <a:r>
              <a:rPr lang="en-US" sz="1600" dirty="0"/>
              <a:t>, Colby Horn, </a:t>
            </a:r>
            <a:r>
              <a:rPr lang="en-US" sz="1600" dirty="0" err="1"/>
              <a:t>Gondy</a:t>
            </a:r>
            <a:r>
              <a:rPr lang="en-US" sz="1600" dirty="0"/>
              <a:t> Leroy, Katie </a:t>
            </a:r>
            <a:r>
              <a:rPr lang="en-US" sz="1600" dirty="0" err="1"/>
              <a:t>Manduca</a:t>
            </a:r>
            <a:r>
              <a:rPr lang="en-US" sz="1600" dirty="0"/>
              <a:t> and Max Schwarzer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text simplification?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Broader availability of standard text resources</a:t>
            </a:r>
          </a:p>
          <a:p>
            <a:pPr lvl="1"/>
            <a:r>
              <a:rPr lang="en-US" sz="2400" dirty="0"/>
              <a:t>language learners</a:t>
            </a:r>
          </a:p>
          <a:p>
            <a:pPr lvl="1"/>
            <a:r>
              <a:rPr lang="en-US" sz="2400" dirty="0"/>
              <a:t>people with aphasia or other cognitive disabilities</a:t>
            </a:r>
          </a:p>
          <a:p>
            <a:pPr lvl="1"/>
            <a:r>
              <a:rPr lang="en-US" sz="2400" dirty="0"/>
              <a:t>children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r>
              <a:rPr lang="en-US" dirty="0"/>
              <a:t>Broader availability of domain-specific text resources</a:t>
            </a:r>
          </a:p>
          <a:p>
            <a:pPr lvl="1"/>
            <a:r>
              <a:rPr lang="en-US" sz="2400" dirty="0"/>
              <a:t>health and medical documents</a:t>
            </a:r>
          </a:p>
          <a:p>
            <a:pPr lvl="2"/>
            <a:r>
              <a:rPr lang="en-US" sz="2100" dirty="0"/>
              <a:t>90M Americans (</a:t>
            </a:r>
            <a:r>
              <a:rPr lang="en-US" sz="2100" i="1" dirty="0"/>
              <a:t>over a quarter!</a:t>
            </a:r>
            <a:r>
              <a:rPr lang="en-US" sz="2100" dirty="0"/>
              <a:t>) do not have sufficient health literacy to understand currently provided materials</a:t>
            </a:r>
          </a:p>
          <a:p>
            <a:pPr lvl="2"/>
            <a:r>
              <a:rPr lang="en-US" sz="2100" dirty="0"/>
              <a:t>Cost of low health literacy is estimated to be hundreds of billions</a:t>
            </a:r>
          </a:p>
          <a:p>
            <a:pPr lvl="1"/>
            <a:r>
              <a:rPr lang="en-US" sz="2400" dirty="0"/>
              <a:t>academic papers</a:t>
            </a:r>
          </a:p>
          <a:p>
            <a:pPr lvl="1"/>
            <a:r>
              <a:rPr lang="en-US" sz="2400" dirty="0"/>
              <a:t>legal documents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616952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the text simplification problem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Highlight why text simplification is important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Show some examples of text simplification approaches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Give one perspective on CS research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600200"/>
            <a:ext cx="533400" cy="479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99EF7C-2CAF-7245-B5B3-E477EBE3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667000"/>
            <a:ext cx="533400" cy="4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79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solutions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90600" y="5334000"/>
            <a:ext cx="7010400" cy="0"/>
          </a:xfrm>
          <a:prstGeom prst="straightConnector1">
            <a:avLst/>
          </a:prstGeom>
          <a:ln w="57150" cmpd="sng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3400" y="5481935"/>
            <a:ext cx="121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manual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495800"/>
            <a:ext cx="2235200" cy="359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9400" y="5481935"/>
            <a:ext cx="2442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fully automated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25777"/>
          <a:stretch/>
        </p:blipFill>
        <p:spPr>
          <a:xfrm>
            <a:off x="7086600" y="3534324"/>
            <a:ext cx="1409700" cy="96147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086600" y="4267200"/>
            <a:ext cx="1219200" cy="1524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39000" y="4419600"/>
            <a:ext cx="92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Simplify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" y="2286000"/>
            <a:ext cx="1236757" cy="17436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00400" y="5481935"/>
            <a:ext cx="2466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semi-automated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95600" y="2438400"/>
            <a:ext cx="39677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writer assist tools/resources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readability formulas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simple word lists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flag difficult text sections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simplification thesauruses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rule-based with human verification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2209800"/>
            <a:ext cx="6252370" cy="403860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83950" y="1662942"/>
            <a:ext cx="4495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Focus on these types of approaches today</a:t>
            </a:r>
          </a:p>
        </p:txBody>
      </p:sp>
    </p:spTree>
    <p:extLst>
      <p:ext uri="{BB962C8B-B14F-4D97-AF65-F5344CB8AC3E}">
        <p14:creationId xmlns:p14="http://schemas.microsoft.com/office/powerpoint/2010/main" val="33483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F6FD-EAEF-AB4D-9809-ACFF713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Writer assist tool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B9FA4-D826-314F-98AD-8B95A39B3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3" y="1600200"/>
            <a:ext cx="8479456" cy="512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28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C04E-2273-D24B-B935-806A588D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Writer assist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1B9C1-0682-1D44-941C-FBB231CA1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8547100" cy="519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99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A39C-783B-EE49-9337-43458069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Writer assist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C08A6-44C2-4949-AE93-85B8345FF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8613648" cy="51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18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A39C-783B-EE49-9337-43458069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Writer assist tool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05B0D-F1C5-7F40-9612-DE28CDE18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8534400" cy="51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01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5C8E-C664-B240-8292-0B6866A2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Writer assist tool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D5CD8-0E96-AE44-AF49-EFBC2A45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3" y="1600200"/>
            <a:ext cx="862749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37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A39C-783B-EE49-9337-43458069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do we identify difficult words?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FEC13-B64E-B543-BBC9-BDDEA4B07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03" y="1600200"/>
            <a:ext cx="862749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34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word difficulty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785648"/>
            <a:ext cx="156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Hypothesis: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9927" y="2209800"/>
            <a:ext cx="65838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The more often a person sees a word, the more familiar they are with that word, and therefore the simpler it 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807665"/>
            <a:ext cx="489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Proxy for “how often you see a word”: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6482" y="4343400"/>
            <a:ext cx="515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Frequency on the web!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3" y="5181600"/>
            <a:ext cx="2819400" cy="1174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835467"/>
            <a:ext cx="2551953" cy="1870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365" y="5217459"/>
            <a:ext cx="1621972" cy="9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4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0C31-CB56-AA41-9475-C932B4E8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F2638-5333-5948-884E-41EC75371A7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Ethics discussion on Wednesday: read papers beforehand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Project status update due Wednesday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Next Monday, Quiz #4 (comprehensive)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Next Wednesday, presentations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8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Validating the frequency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4104969" cy="533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Google: ~13M unique “words”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9809" y="2133600"/>
            <a:ext cx="1828800" cy="38862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685800" y="2362200"/>
            <a:ext cx="2812188" cy="4271665"/>
            <a:chOff x="685800" y="2362200"/>
            <a:chExt cx="2812188" cy="4271665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139809" y="38862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139809" y="46863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139809" y="50673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39809" y="54483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139809" y="43053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43000" y="57912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143000" y="23622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43000" y="30861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143000" y="34671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43000" y="27051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85800" y="5987534"/>
              <a:ext cx="2812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11 bins based on frequency:</a:t>
              </a:r>
            </a:p>
            <a:p>
              <a:r>
                <a:rPr lang="en-US" dirty="0"/>
                <a:t>1%, 10%, 20%, …, 100%</a:t>
              </a:r>
            </a:p>
          </p:txBody>
        </p:sp>
      </p:grpSp>
      <p:sp>
        <p:nvSpPr>
          <p:cNvPr id="33" name="Right Arrow 32"/>
          <p:cNvSpPr/>
          <p:nvPr/>
        </p:nvSpPr>
        <p:spPr>
          <a:xfrm>
            <a:off x="3657600" y="3886200"/>
            <a:ext cx="762000" cy="914400"/>
          </a:xfrm>
          <a:prstGeom prst="righ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17835480">
            <a:off x="3117836" y="2482769"/>
            <a:ext cx="220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randomly pick 25 words from each bin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90769" y="3276600"/>
            <a:ext cx="1766857" cy="2095500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157153" y="4077155"/>
            <a:ext cx="117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275 words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4612" y="5451466"/>
            <a:ext cx="54893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Does the frequency of these words relate to people’s </a:t>
            </a:r>
            <a:r>
              <a:rPr lang="en-US" sz="2400" b="1" dirty="0">
                <a:solidFill>
                  <a:srgbClr val="FF6600"/>
                </a:solidFill>
              </a:rPr>
              <a:t>knowledge/familiarity</a:t>
            </a:r>
            <a:r>
              <a:rPr lang="en-US" sz="2400" dirty="0">
                <a:solidFill>
                  <a:srgbClr val="FF6600"/>
                </a:solidFill>
              </a:rPr>
              <a:t> with these words?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621818" y="3955508"/>
            <a:ext cx="2672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sort based on frequency</a:t>
            </a:r>
          </a:p>
        </p:txBody>
      </p:sp>
    </p:spTree>
    <p:extLst>
      <p:ext uri="{BB962C8B-B14F-4D97-AF65-F5344CB8AC3E}">
        <p14:creationId xmlns:p14="http://schemas.microsoft.com/office/powerpoint/2010/main" val="25176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 animBg="1"/>
      <p:bldP spid="36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Validating the frequency hypothesis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9809" y="2133600"/>
            <a:ext cx="1828800" cy="38862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685800" y="2362200"/>
            <a:ext cx="2812188" cy="4271665"/>
            <a:chOff x="685800" y="2362200"/>
            <a:chExt cx="2812188" cy="4271665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139809" y="38862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139809" y="46863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139809" y="50673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39809" y="54483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139809" y="43053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43000" y="57912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143000" y="23622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43000" y="30861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143000" y="34671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43000" y="2705100"/>
              <a:ext cx="1828800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85800" y="5987534"/>
              <a:ext cx="2812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11 bins based on frequency:</a:t>
              </a:r>
            </a:p>
            <a:p>
              <a:r>
                <a:rPr lang="en-US" dirty="0"/>
                <a:t>1%, 10%, 20%, …, 100%</a:t>
              </a:r>
            </a:p>
          </p:txBody>
        </p:sp>
      </p:grpSp>
      <p:sp>
        <p:nvSpPr>
          <p:cNvPr id="33" name="Right Arrow 32"/>
          <p:cNvSpPr/>
          <p:nvPr/>
        </p:nvSpPr>
        <p:spPr>
          <a:xfrm>
            <a:off x="3657600" y="3886200"/>
            <a:ext cx="762000" cy="914400"/>
          </a:xfrm>
          <a:prstGeom prst="righ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17835480">
            <a:off x="3117836" y="2482769"/>
            <a:ext cx="220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randomly pick 25 words from each bin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90769" y="3276600"/>
            <a:ext cx="1766857" cy="2095500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157153" y="4077155"/>
            <a:ext cx="117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275 words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31167" y="2239080"/>
            <a:ext cx="235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Annotate with definition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532611"/>
            <a:ext cx="1397000" cy="1293813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5057324-9674-E545-9FFD-B291726D10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4104969" cy="533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Google: ~13M unique “words”</a:t>
            </a:r>
          </a:p>
        </p:txBody>
      </p:sp>
    </p:spTree>
    <p:extLst>
      <p:ext uri="{BB962C8B-B14F-4D97-AF65-F5344CB8AC3E}">
        <p14:creationId xmlns:p14="http://schemas.microsoft.com/office/powerpoint/2010/main" val="3380623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Validating the frequency hypothesis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2146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marmorean</a:t>
            </a:r>
            <a:r>
              <a:rPr lang="en-US" sz="3200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1" y="218443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400" dirty="0"/>
              <a:t>crimson-and-grey songbird that inhabits town walls and mountain cliffs of southern Eurasia and northern Africa</a:t>
            </a:r>
          </a:p>
          <a:p>
            <a:pPr marL="342900" indent="-342900">
              <a:buAutoNum type="alphaLcParenR"/>
            </a:pPr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/>
              <a:t>of or relating to or characteristic of marble</a:t>
            </a:r>
          </a:p>
          <a:p>
            <a:pPr marL="342900" indent="-342900">
              <a:buAutoNum type="alphaLcParenR"/>
            </a:pPr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/>
              <a:t>the most common protein in muscle</a:t>
            </a:r>
          </a:p>
          <a:p>
            <a:pPr marL="342900" indent="-342900">
              <a:buAutoNum type="alphaLcParenR"/>
            </a:pPr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/>
              <a:t>a color or shade</a:t>
            </a:r>
          </a:p>
          <a:p>
            <a:pPr marL="342900" indent="-342900">
              <a:buAutoNum type="alphaLcParenR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3584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Validating the frequency hypothesis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2146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marmorean</a:t>
            </a:r>
            <a:r>
              <a:rPr lang="en-US" sz="3200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1" y="218443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400" dirty="0">
                <a:solidFill>
                  <a:srgbClr val="FF0000"/>
                </a:solidFill>
              </a:rPr>
              <a:t>crimson-and-grey songbird that inhabits town walls and mountain cliffs of southern Eurasia and northern Africa</a:t>
            </a:r>
          </a:p>
          <a:p>
            <a:pPr marL="342900" indent="-342900">
              <a:buAutoNum type="alphaLcParenR"/>
            </a:pPr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>
                <a:solidFill>
                  <a:srgbClr val="008000"/>
                </a:solidFill>
              </a:rPr>
              <a:t>of or relating to or characteristic of marble</a:t>
            </a:r>
          </a:p>
          <a:p>
            <a:pPr marL="342900" indent="-342900">
              <a:buAutoNum type="alphaLcParenR"/>
            </a:pPr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>
                <a:solidFill>
                  <a:srgbClr val="FF0000"/>
                </a:solidFill>
              </a:rPr>
              <a:t>the most common protein in muscle</a:t>
            </a:r>
          </a:p>
          <a:p>
            <a:pPr marL="342900" indent="-342900">
              <a:buAutoNum type="alphaLcParenR"/>
            </a:pP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AutoNum type="alphaLcParenR"/>
            </a:pPr>
            <a:r>
              <a:rPr lang="en-US" sz="2400" dirty="0">
                <a:solidFill>
                  <a:srgbClr val="FF0000"/>
                </a:solidFill>
              </a:rPr>
              <a:t>a color or shade</a:t>
            </a:r>
          </a:p>
          <a:p>
            <a:pPr marL="342900" indent="-342900">
              <a:buAutoNum type="alphaLcParenR"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5943600"/>
            <a:ext cx="6968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random definitions from other words in data set</a:t>
            </a:r>
          </a:p>
        </p:txBody>
      </p:sp>
    </p:spTree>
    <p:extLst>
      <p:ext uri="{BB962C8B-B14F-4D97-AF65-F5344CB8AC3E}">
        <p14:creationId xmlns:p14="http://schemas.microsoft.com/office/powerpoint/2010/main" val="639728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participants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9271" y="4800600"/>
            <a:ext cx="78201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50 participants per word * 275 words =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13,750 total annotations!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E9F29-2200-B447-A75A-697ED286D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438400"/>
            <a:ext cx="4122912" cy="15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15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correlates with understanding!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9494"/>
            <a:ext cx="6781800" cy="41148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62400" y="5410200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5486400"/>
            <a:ext cx="215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Frequency percentile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781300" y="5486400"/>
            <a:ext cx="990600" cy="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33800" y="5257800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more frequent</a:t>
            </a:r>
          </a:p>
        </p:txBody>
      </p:sp>
    </p:spTree>
    <p:extLst>
      <p:ext uri="{BB962C8B-B14F-4D97-AF65-F5344CB8AC3E}">
        <p14:creationId xmlns:p14="http://schemas.microsoft.com/office/powerpoint/2010/main" val="1944595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A39C-783B-EE49-9337-43458069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do we identify difficult words?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FEC13-B64E-B543-BBC9-BDDEA4B079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62003" y="1600200"/>
            <a:ext cx="8627491" cy="5181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933EE7-F91F-3049-A910-2B93C5EEF390}"/>
              </a:ext>
            </a:extLst>
          </p:cNvPr>
          <p:cNvSpPr/>
          <p:nvPr/>
        </p:nvSpPr>
        <p:spPr>
          <a:xfrm>
            <a:off x="6834554" y="5638800"/>
            <a:ext cx="1908048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46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solutions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90600" y="5334000"/>
            <a:ext cx="7010400" cy="0"/>
          </a:xfrm>
          <a:prstGeom prst="straightConnector1">
            <a:avLst/>
          </a:prstGeom>
          <a:ln w="57150" cmpd="sng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3400" y="5481935"/>
            <a:ext cx="121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manual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495800"/>
            <a:ext cx="2235200" cy="359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9400" y="5481935"/>
            <a:ext cx="2442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fully automated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25777"/>
          <a:stretch/>
        </p:blipFill>
        <p:spPr>
          <a:xfrm>
            <a:off x="7086600" y="3534324"/>
            <a:ext cx="1409700" cy="96147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086600" y="4267200"/>
            <a:ext cx="1219200" cy="1524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39000" y="4419600"/>
            <a:ext cx="92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Simplify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" y="2286000"/>
            <a:ext cx="1236757" cy="17436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00400" y="5481935"/>
            <a:ext cx="2466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semi-automated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1800" y="2438400"/>
            <a:ext cx="34291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readability formulas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simple word lists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flag difficult text sections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simplification thesauruses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rule-based with human check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53200" y="2133600"/>
            <a:ext cx="2518570" cy="411480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10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Most modern approaches are </a:t>
            </a:r>
            <a:br>
              <a:rPr lang="en-US" dirty="0"/>
            </a:br>
            <a:r>
              <a:rPr lang="en-US" dirty="0"/>
              <a:t>data-driven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2251412"/>
            <a:ext cx="259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Alfonso Perez Munoz, usually referred to as Alfonso, is a former Spanish footballer, in the striker position.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2272010"/>
            <a:ext cx="2209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FF6600"/>
                </a:solidFill>
              </a:rPr>
              <a:t>Alfonso Perez is a former Spanish football player.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2800945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The reverse process, producing electrical energy from mechanical, energy, is accomplished by a generator or dynamo.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95600" y="2805410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FF6600"/>
                </a:solidFill>
              </a:rPr>
              <a:t>A dynamo or an electric generator does the reverse: it changes mechanical movement into electric energy.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5600" y="3491210"/>
            <a:ext cx="2438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FF6600"/>
                </a:solidFill>
              </a:rPr>
              <a:t>I do not like green eggs and ham.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3491210"/>
            <a:ext cx="251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I find forest colored chicken ovum and pork rump to be </a:t>
            </a:r>
            <a:r>
              <a:rPr lang="en-US" sz="800" dirty="0" err="1">
                <a:solidFill>
                  <a:srgbClr val="000090"/>
                </a:solidFill>
              </a:rPr>
              <a:t>dietarily</a:t>
            </a:r>
            <a:r>
              <a:rPr lang="en-US" sz="800" dirty="0">
                <a:solidFill>
                  <a:srgbClr val="000090"/>
                </a:solidFill>
              </a:rPr>
              <a:t> disturbing.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2146132" y="4032677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195810"/>
            <a:ext cx="4953000" cy="291619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175920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90"/>
                </a:solidFill>
              </a:rPr>
              <a:t>unsimplified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175920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simplified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638800" y="3207008"/>
            <a:ext cx="7620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7453132">
            <a:off x="5417681" y="2179268"/>
            <a:ext cx="138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learning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784" y="2673608"/>
            <a:ext cx="1972216" cy="1792248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65866" y="5374974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Given data</a:t>
            </a:r>
            <a:br>
              <a:rPr lang="en-US" sz="2400" dirty="0"/>
            </a:br>
            <a:r>
              <a:rPr lang="en-US" sz="2400" dirty="0"/>
              <a:t>(paired sentences)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5340609"/>
            <a:ext cx="2904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learn a simplification model</a:t>
            </a:r>
          </a:p>
        </p:txBody>
      </p:sp>
    </p:spTree>
    <p:extLst>
      <p:ext uri="{BB962C8B-B14F-4D97-AF65-F5344CB8AC3E}">
        <p14:creationId xmlns:p14="http://schemas.microsoft.com/office/powerpoint/2010/main" val="4107737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F74B5-0A43-6A4F-90F1-D12CB799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English Wikipedia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A27A2-04F0-9249-B3CC-3DD4977D6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905000"/>
            <a:ext cx="391506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65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967805"/>
            <a:ext cx="8461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Any intelligent fool can make things bigger, more complex, and more violent.  It takes a touch of genius and a lot of courage to move in the opposite direction.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3505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/>
              <a:t> E. F. Schumacher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52" y="3992940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Goal: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467874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Reduce the reading complexity of a sentence by incorporating more accessible vocabulary and sentence structure while maintaining the content.</a:t>
            </a:r>
          </a:p>
        </p:txBody>
      </p:sp>
    </p:spTree>
    <p:extLst>
      <p:ext uri="{BB962C8B-B14F-4D97-AF65-F5344CB8AC3E}">
        <p14:creationId xmlns:p14="http://schemas.microsoft.com/office/powerpoint/2010/main" val="41331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1FD80-A438-C74A-B5B4-7F30F829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 source: Wikipedia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5C85C6AB-2516-B744-87C9-2E53C9462C98}"/>
              </a:ext>
            </a:extLst>
          </p:cNvPr>
          <p:cNvSpPr/>
          <p:nvPr/>
        </p:nvSpPr>
        <p:spPr>
          <a:xfrm rot="10800000">
            <a:off x="3733800" y="2217238"/>
            <a:ext cx="1143000" cy="723900"/>
          </a:xfrm>
          <a:prstGeom prst="left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417DA-CA49-014E-8371-C100A488F290}"/>
              </a:ext>
            </a:extLst>
          </p:cNvPr>
          <p:cNvSpPr txBox="1"/>
          <p:nvPr/>
        </p:nvSpPr>
        <p:spPr>
          <a:xfrm>
            <a:off x="990600" y="4720104"/>
            <a:ext cx="57583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60K</a:t>
            </a:r>
            <a:r>
              <a:rPr lang="en-US" sz="3600" dirty="0"/>
              <a:t> articles pairs</a:t>
            </a:r>
          </a:p>
          <a:p>
            <a:endParaRPr lang="en-US" sz="3600" dirty="0"/>
          </a:p>
          <a:p>
            <a:r>
              <a:rPr lang="en-US" sz="3600" b="1" dirty="0"/>
              <a:t>~200K </a:t>
            </a:r>
            <a:r>
              <a:rPr lang="en-US" sz="3600" dirty="0"/>
              <a:t>aligned sentence pairs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EA081-1CCF-D944-9749-A0CDDF7F5AC8}"/>
              </a:ext>
            </a:extLst>
          </p:cNvPr>
          <p:cNvSpPr txBox="1"/>
          <p:nvPr/>
        </p:nvSpPr>
        <p:spPr>
          <a:xfrm>
            <a:off x="3403663" y="2824690"/>
            <a:ext cx="1930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Automatically </a:t>
            </a:r>
          </a:p>
          <a:p>
            <a:pPr algn="ctr"/>
            <a:r>
              <a:rPr lang="en-US" sz="2400" dirty="0"/>
              <a:t>aligned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6D6A5-FDA0-E54E-8D53-142D7BF75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68" y="1412345"/>
            <a:ext cx="2353371" cy="2702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D3DE49-7F1C-9D48-BEFC-AA70ED156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494791"/>
            <a:ext cx="2281577" cy="26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1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aligned documents to </a:t>
            </a:r>
            <a:br>
              <a:rPr lang="en-US" dirty="0"/>
            </a:br>
            <a:r>
              <a:rPr lang="en-US" dirty="0"/>
              <a:t>aligned sentences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0"/>
            <a:ext cx="9144000" cy="1430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1" y="1755753"/>
            <a:ext cx="9144000" cy="228284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81000" y="4495800"/>
            <a:ext cx="8077200" cy="0"/>
          </a:xfrm>
          <a:prstGeom prst="line">
            <a:avLst/>
          </a:prstGeom>
          <a:ln w="57150" cmpd="sng">
            <a:solidFill>
              <a:srgbClr val="94B6D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015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0"/>
            <a:ext cx="9144000" cy="1430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1" y="1755753"/>
            <a:ext cx="9144000" cy="22828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755753"/>
            <a:ext cx="4343400" cy="301647"/>
          </a:xfrm>
          <a:prstGeom prst="rect">
            <a:avLst/>
          </a:prstGeom>
          <a:solidFill>
            <a:srgbClr val="FFFF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200" y="5029200"/>
            <a:ext cx="4114800" cy="301647"/>
          </a:xfrm>
          <a:prstGeom prst="rect">
            <a:avLst/>
          </a:prstGeom>
          <a:solidFill>
            <a:srgbClr val="FFFF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2667000"/>
            <a:ext cx="4800600" cy="533400"/>
          </a:xfrm>
          <a:prstGeom prst="rect">
            <a:avLst/>
          </a:prstGeom>
          <a:solidFill>
            <a:srgbClr val="FF66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5032353"/>
            <a:ext cx="4648200" cy="301647"/>
          </a:xfrm>
          <a:prstGeom prst="rect">
            <a:avLst/>
          </a:prstGeom>
          <a:solidFill>
            <a:srgbClr val="FF66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06" y="3337528"/>
            <a:ext cx="9067093" cy="701072"/>
          </a:xfrm>
          <a:prstGeom prst="rect">
            <a:avLst/>
          </a:prstGeom>
          <a:solidFill>
            <a:srgbClr val="3366FF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158" y="5308721"/>
            <a:ext cx="9067093" cy="701072"/>
          </a:xfrm>
          <a:prstGeom prst="rect">
            <a:avLst/>
          </a:prstGeom>
          <a:solidFill>
            <a:srgbClr val="3366FF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aligned documents to </a:t>
            </a:r>
            <a:br>
              <a:rPr lang="en-US" dirty="0"/>
            </a:br>
            <a:r>
              <a:rPr lang="en-US" dirty="0"/>
              <a:t>aligned sentences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4495800"/>
            <a:ext cx="8077200" cy="0"/>
          </a:xfrm>
          <a:prstGeom prst="line">
            <a:avLst/>
          </a:prstGeom>
          <a:ln w="57150" cmpd="sng">
            <a:solidFill>
              <a:srgbClr val="94B6D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150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0"/>
            <a:ext cx="9144000" cy="1430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1" y="1755753"/>
            <a:ext cx="9144000" cy="22828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755753"/>
            <a:ext cx="4343400" cy="301647"/>
          </a:xfrm>
          <a:prstGeom prst="rect">
            <a:avLst/>
          </a:prstGeom>
          <a:solidFill>
            <a:srgbClr val="FFFF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200" y="5029200"/>
            <a:ext cx="4114800" cy="301647"/>
          </a:xfrm>
          <a:prstGeom prst="rect">
            <a:avLst/>
          </a:prstGeom>
          <a:solidFill>
            <a:srgbClr val="FFFF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2667000"/>
            <a:ext cx="4800600" cy="533400"/>
          </a:xfrm>
          <a:prstGeom prst="rect">
            <a:avLst/>
          </a:prstGeom>
          <a:solidFill>
            <a:srgbClr val="FF66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5032353"/>
            <a:ext cx="4648200" cy="301647"/>
          </a:xfrm>
          <a:prstGeom prst="rect">
            <a:avLst/>
          </a:prstGeom>
          <a:solidFill>
            <a:srgbClr val="FF6600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06" y="3337528"/>
            <a:ext cx="9067093" cy="701072"/>
          </a:xfrm>
          <a:prstGeom prst="rect">
            <a:avLst/>
          </a:prstGeom>
          <a:solidFill>
            <a:srgbClr val="3366FF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158" y="5308721"/>
            <a:ext cx="9067093" cy="701072"/>
          </a:xfrm>
          <a:prstGeom prst="rect">
            <a:avLst/>
          </a:prstGeom>
          <a:solidFill>
            <a:srgbClr val="3366FF">
              <a:alpha val="2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aligned documents to </a:t>
            </a:r>
            <a:br>
              <a:rPr lang="en-US" dirty="0"/>
            </a:br>
            <a:r>
              <a:rPr lang="en-US" dirty="0"/>
              <a:t>aligned sentences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4495800"/>
            <a:ext cx="8077200" cy="0"/>
          </a:xfrm>
          <a:prstGeom prst="line">
            <a:avLst/>
          </a:prstGeom>
          <a:ln w="57150" cmpd="sng">
            <a:solidFill>
              <a:srgbClr val="94B6D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262EDB1-0D8E-EE47-AF30-C779BAC93580}"/>
              </a:ext>
            </a:extLst>
          </p:cNvPr>
          <p:cNvSpPr txBox="1"/>
          <p:nvPr/>
        </p:nvSpPr>
        <p:spPr>
          <a:xfrm>
            <a:off x="2442972" y="6400147"/>
            <a:ext cx="2968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 could you do this?</a:t>
            </a:r>
          </a:p>
        </p:txBody>
      </p:sp>
    </p:spTree>
    <p:extLst>
      <p:ext uri="{BB962C8B-B14F-4D97-AF65-F5344CB8AC3E}">
        <p14:creationId xmlns:p14="http://schemas.microsoft.com/office/powerpoint/2010/main" val="3102679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7178-63C7-1646-A964-0939F222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18D50-8110-A04C-8CC6-C5EC9B3579F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Many different data-driven approaches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Lexical (change a word at a time)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Phrasal (change phrases)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Syntactic (use grammatical structure)</a:t>
            </a:r>
          </a:p>
          <a:p>
            <a:pPr lvl="1"/>
            <a:r>
              <a:rPr lang="en-US" sz="2800" dirty="0"/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514240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Lexical simplification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2727" y="3843504"/>
            <a:ext cx="5507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The ACL was </a:t>
            </a:r>
            <a:r>
              <a:rPr lang="en-US" sz="3600" i="1" dirty="0">
                <a:solidFill>
                  <a:srgbClr val="008000"/>
                </a:solidFill>
              </a:rPr>
              <a:t>started</a:t>
            </a:r>
            <a:r>
              <a:rPr lang="en-US" sz="3600" dirty="0"/>
              <a:t> in 1962.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255" y="1697613"/>
            <a:ext cx="6379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ACL was </a:t>
            </a:r>
            <a:r>
              <a:rPr lang="en-US" sz="3600" dirty="0">
                <a:solidFill>
                  <a:srgbClr val="FF0000"/>
                </a:solidFill>
              </a:rPr>
              <a:t>established</a:t>
            </a:r>
            <a:r>
              <a:rPr lang="en-US" sz="3600" dirty="0"/>
              <a:t> in 1962.</a:t>
            </a:r>
          </a:p>
        </p:txBody>
      </p:sp>
      <p:sp>
        <p:nvSpPr>
          <p:cNvPr id="8" name="Down Arrow 7"/>
          <p:cNvSpPr/>
          <p:nvPr/>
        </p:nvSpPr>
        <p:spPr>
          <a:xfrm>
            <a:off x="4114800" y="2743200"/>
            <a:ext cx="914400" cy="762000"/>
          </a:xfrm>
          <a:prstGeom prst="down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12648" y="4800600"/>
            <a:ext cx="8153400" cy="0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71494" y="5105400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Simplification is accomplished by changing one word (or phrase) at a time.</a:t>
            </a:r>
          </a:p>
        </p:txBody>
      </p:sp>
    </p:spTree>
    <p:extLst>
      <p:ext uri="{BB962C8B-B14F-4D97-AF65-F5344CB8AC3E}">
        <p14:creationId xmlns:p14="http://schemas.microsoft.com/office/powerpoint/2010/main" val="560200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Lexical simplification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2727" y="3843504"/>
            <a:ext cx="5507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The ACL was </a:t>
            </a:r>
            <a:r>
              <a:rPr lang="en-US" sz="3600" i="1" dirty="0">
                <a:solidFill>
                  <a:srgbClr val="008000"/>
                </a:solidFill>
              </a:rPr>
              <a:t>started</a:t>
            </a:r>
            <a:r>
              <a:rPr lang="en-US" sz="3600" dirty="0"/>
              <a:t> in 1962.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255" y="1697613"/>
            <a:ext cx="6379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ACL was </a:t>
            </a:r>
            <a:r>
              <a:rPr lang="en-US" sz="3600" dirty="0">
                <a:solidFill>
                  <a:srgbClr val="FF0000"/>
                </a:solidFill>
              </a:rPr>
              <a:t>established</a:t>
            </a:r>
            <a:r>
              <a:rPr lang="en-US" sz="3600" dirty="0"/>
              <a:t> in 1962.</a:t>
            </a:r>
          </a:p>
        </p:txBody>
      </p:sp>
      <p:sp>
        <p:nvSpPr>
          <p:cNvPr id="8" name="Down Arrow 7"/>
          <p:cNvSpPr/>
          <p:nvPr/>
        </p:nvSpPr>
        <p:spPr>
          <a:xfrm>
            <a:off x="4114800" y="2743200"/>
            <a:ext cx="914400" cy="762000"/>
          </a:xfrm>
          <a:prstGeom prst="down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12648" y="4800600"/>
            <a:ext cx="8153400" cy="0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46048" y="5377081"/>
            <a:ext cx="7464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 can we learn to do this from our data?</a:t>
            </a:r>
          </a:p>
        </p:txBody>
      </p:sp>
    </p:spTree>
    <p:extLst>
      <p:ext uri="{BB962C8B-B14F-4D97-AF65-F5344CB8AC3E}">
        <p14:creationId xmlns:p14="http://schemas.microsoft.com/office/powerpoint/2010/main" val="1831442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Preprocessing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416" y="1600200"/>
            <a:ext cx="596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The first school was established in 1857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416" y="2546350"/>
            <a:ext cx="5345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The first school was started in 1857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90945" y="2123420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82502" y="2123420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2123420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76600" y="2123420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20491" y="2123421"/>
            <a:ext cx="195436" cy="41247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57000" y="2123421"/>
            <a:ext cx="423795" cy="4483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50108" y="2123420"/>
            <a:ext cx="452976" cy="4483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312" y="3505200"/>
            <a:ext cx="741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The district was established in 1993 by merging 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6209" y="4451350"/>
            <a:ext cx="6432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The district was made in 1993 by joining …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228861" y="4077982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85615" y="4077982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37738" y="4077982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499738" y="4077982"/>
            <a:ext cx="278616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185538" y="4077982"/>
            <a:ext cx="571357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871338" y="4077982"/>
            <a:ext cx="571357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480938" y="4077982"/>
            <a:ext cx="571357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42938" y="4077982"/>
            <a:ext cx="571357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11112" y="5774625"/>
            <a:ext cx="5291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Automatically word-align sentences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81000" y="5257800"/>
            <a:ext cx="8385048" cy="0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4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 candidate simplifications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416" y="1600200"/>
            <a:ext cx="596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The first school was </a:t>
            </a:r>
            <a:r>
              <a:rPr lang="en-US" sz="2800" i="1" dirty="0">
                <a:solidFill>
                  <a:srgbClr val="FF0000"/>
                </a:solidFill>
              </a:rPr>
              <a:t>established</a:t>
            </a:r>
            <a:r>
              <a:rPr lang="en-US" sz="2800" dirty="0">
                <a:solidFill>
                  <a:srgbClr val="0000FF"/>
                </a:solidFill>
              </a:rPr>
              <a:t> in 1857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416" y="2546350"/>
            <a:ext cx="5345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The first school was </a:t>
            </a:r>
            <a:r>
              <a:rPr lang="en-US" sz="2800" i="1" dirty="0">
                <a:solidFill>
                  <a:srgbClr val="FF0000"/>
                </a:solidFill>
              </a:rPr>
              <a:t>started</a:t>
            </a:r>
            <a:r>
              <a:rPr lang="en-US" sz="2800" dirty="0">
                <a:solidFill>
                  <a:srgbClr val="FF6600"/>
                </a:solidFill>
              </a:rPr>
              <a:t> in 1857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90945" y="2123420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82502" y="2123420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2123420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76600" y="2123420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20491" y="2123421"/>
            <a:ext cx="195436" cy="412471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57000" y="2123421"/>
            <a:ext cx="423795" cy="4483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50108" y="2123420"/>
            <a:ext cx="452976" cy="4483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312" y="3505200"/>
            <a:ext cx="741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The district was </a:t>
            </a:r>
            <a:r>
              <a:rPr lang="en-US" sz="2800" i="1" dirty="0">
                <a:solidFill>
                  <a:srgbClr val="FF0000"/>
                </a:solidFill>
              </a:rPr>
              <a:t>established</a:t>
            </a:r>
            <a:r>
              <a:rPr lang="en-US" sz="2800" dirty="0">
                <a:solidFill>
                  <a:srgbClr val="0000FF"/>
                </a:solidFill>
              </a:rPr>
              <a:t> in 1993 by </a:t>
            </a:r>
            <a:r>
              <a:rPr lang="en-US" sz="2800" i="1" dirty="0">
                <a:solidFill>
                  <a:srgbClr val="FF0000"/>
                </a:solidFill>
              </a:rPr>
              <a:t>merging</a:t>
            </a:r>
            <a:r>
              <a:rPr lang="en-US" sz="2800" dirty="0">
                <a:solidFill>
                  <a:srgbClr val="0000FF"/>
                </a:solidFill>
              </a:rPr>
              <a:t> 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6209" y="4451350"/>
            <a:ext cx="6432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The district was </a:t>
            </a:r>
            <a:r>
              <a:rPr lang="en-US" sz="2800" i="1" dirty="0">
                <a:solidFill>
                  <a:srgbClr val="FF0000"/>
                </a:solidFill>
              </a:rPr>
              <a:t>made</a:t>
            </a:r>
            <a:r>
              <a:rPr lang="en-US" sz="2800" dirty="0">
                <a:solidFill>
                  <a:srgbClr val="FF6600"/>
                </a:solidFill>
              </a:rPr>
              <a:t> in 1993 by </a:t>
            </a:r>
            <a:r>
              <a:rPr lang="en-US" sz="2800" i="1" dirty="0">
                <a:solidFill>
                  <a:srgbClr val="FF0000"/>
                </a:solidFill>
              </a:rPr>
              <a:t>joining</a:t>
            </a:r>
            <a:r>
              <a:rPr lang="en-US" sz="2800" dirty="0">
                <a:solidFill>
                  <a:srgbClr val="FF6600"/>
                </a:solidFill>
              </a:rPr>
              <a:t> …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228861" y="4077982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85615" y="4077982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37738" y="4077982"/>
            <a:ext cx="34635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499738" y="4077982"/>
            <a:ext cx="278616" cy="422930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185538" y="4077982"/>
            <a:ext cx="571357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871338" y="4077982"/>
            <a:ext cx="571357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480938" y="4077982"/>
            <a:ext cx="571357" cy="4229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42938" y="4077982"/>
            <a:ext cx="571357" cy="422930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1000" y="5257800"/>
            <a:ext cx="8385048" cy="0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85615" y="5212140"/>
            <a:ext cx="624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extract aligned candidate word pairs: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008000"/>
                </a:solidFill>
              </a:rPr>
              <a:t>different words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008000"/>
                </a:solidFill>
              </a:rPr>
              <a:t>same part of speech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008000"/>
                </a:solidFill>
              </a:rPr>
              <a:t>not in a list of common words (</a:t>
            </a:r>
            <a:r>
              <a:rPr lang="en-US" sz="2400" dirty="0" err="1">
                <a:solidFill>
                  <a:srgbClr val="008000"/>
                </a:solidFill>
              </a:rPr>
              <a:t>stoplist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086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rules learned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985665"/>
            <a:ext cx="6709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abolish					remove, replace, stop</a:t>
            </a:r>
          </a:p>
          <a:p>
            <a:r>
              <a:rPr lang="en-US" sz="2400" dirty="0"/>
              <a:t>established				began, </a:t>
            </a:r>
            <a:r>
              <a:rPr lang="en-US" sz="2400" i="1" dirty="0"/>
              <a:t>made</a:t>
            </a:r>
            <a:r>
              <a:rPr lang="en-US" sz="2400" dirty="0"/>
              <a:t>, settled, </a:t>
            </a:r>
            <a:r>
              <a:rPr lang="en-US" sz="2400" i="1" dirty="0"/>
              <a:t>started</a:t>
            </a:r>
          </a:p>
          <a:p>
            <a:r>
              <a:rPr lang="en-US" sz="2400" dirty="0"/>
              <a:t>merging				becoming, </a:t>
            </a:r>
            <a:r>
              <a:rPr lang="en-US" sz="2400" i="1" dirty="0"/>
              <a:t>joining</a:t>
            </a:r>
          </a:p>
          <a:p>
            <a:r>
              <a:rPr lang="en-US" sz="2400" i="1" dirty="0"/>
              <a:t>	  	              </a:t>
            </a:r>
            <a:r>
              <a:rPr lang="en-US" sz="4000" i="1" dirty="0"/>
              <a:t>…</a:t>
            </a:r>
            <a:r>
              <a:rPr lang="en-US" sz="24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4993" y="1533462"/>
            <a:ext cx="85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word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669" y="1524000"/>
            <a:ext cx="338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candidate simplifications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123207" y="2003808"/>
            <a:ext cx="622422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07CB29B-D462-084D-AF0F-42F4C5B25A1E}"/>
              </a:ext>
            </a:extLst>
          </p:cNvPr>
          <p:cNvSpPr/>
          <p:nvPr/>
        </p:nvSpPr>
        <p:spPr>
          <a:xfrm>
            <a:off x="1123207" y="4800600"/>
            <a:ext cx="72227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Learned simplification rules for </a:t>
            </a:r>
            <a:r>
              <a:rPr lang="en-US" sz="2800" b="1" dirty="0"/>
              <a:t>14,478</a:t>
            </a:r>
            <a:r>
              <a:rPr lang="en-US" sz="2800" dirty="0"/>
              <a:t> words</a:t>
            </a:r>
          </a:p>
          <a:p>
            <a:endParaRPr lang="en-US" sz="2800" dirty="0"/>
          </a:p>
          <a:p>
            <a:r>
              <a:rPr lang="en-US" sz="2800" dirty="0"/>
              <a:t>On average </a:t>
            </a:r>
            <a:r>
              <a:rPr lang="en-US" sz="2800" b="1" dirty="0"/>
              <a:t>2.25</a:t>
            </a:r>
            <a:r>
              <a:rPr lang="en-US" sz="2800" dirty="0"/>
              <a:t> candidate simplifications</a:t>
            </a:r>
          </a:p>
        </p:txBody>
      </p:sp>
    </p:spTree>
    <p:extLst>
      <p:ext uri="{BB962C8B-B14F-4D97-AF65-F5344CB8AC3E}">
        <p14:creationId xmlns:p14="http://schemas.microsoft.com/office/powerpoint/2010/main" val="353638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967805"/>
            <a:ext cx="8461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Any intelligent fool can make things bigger, more complex, and more violent.  It takes a touch of genius and a lot of courage to move in the opposite direction.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3505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/>
              <a:t> E. F. Schumacher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92552" y="4114800"/>
            <a:ext cx="2670048" cy="1881425"/>
            <a:chOff x="2892552" y="4114800"/>
            <a:chExt cx="2670048" cy="1881425"/>
          </a:xfrm>
        </p:grpSpPr>
        <p:sp>
          <p:nvSpPr>
            <p:cNvPr id="6" name="Down Arrow 5"/>
            <p:cNvSpPr/>
            <p:nvPr/>
          </p:nvSpPr>
          <p:spPr>
            <a:xfrm>
              <a:off x="3581400" y="4114800"/>
              <a:ext cx="1219200" cy="838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92552" y="5473005"/>
              <a:ext cx="2670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6600"/>
                  </a:solidFill>
                </a:rPr>
                <a:t>Simpler is better.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833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rules apply in all contexts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5178" y="3671323"/>
            <a:ext cx="5586235" cy="2834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The ACL was </a:t>
            </a:r>
            <a:r>
              <a:rPr lang="en-US" sz="3600" i="1" dirty="0">
                <a:solidFill>
                  <a:srgbClr val="008000"/>
                </a:solidFill>
              </a:rPr>
              <a:t>began</a:t>
            </a:r>
            <a:r>
              <a:rPr lang="en-US" sz="3600" dirty="0"/>
              <a:t> in 1962.</a:t>
            </a:r>
          </a:p>
          <a:p>
            <a:pPr>
              <a:lnSpc>
                <a:spcPct val="70000"/>
              </a:lnSpc>
            </a:pPr>
            <a:endParaRPr lang="en-US" sz="3600" dirty="0"/>
          </a:p>
          <a:p>
            <a:pPr>
              <a:lnSpc>
                <a:spcPct val="70000"/>
              </a:lnSpc>
            </a:pPr>
            <a:r>
              <a:rPr lang="en-US" sz="3600" dirty="0"/>
              <a:t>The ACL was </a:t>
            </a:r>
            <a:r>
              <a:rPr lang="en-US" sz="3600" i="1" dirty="0">
                <a:solidFill>
                  <a:srgbClr val="008000"/>
                </a:solidFill>
              </a:rPr>
              <a:t>made</a:t>
            </a:r>
            <a:r>
              <a:rPr lang="en-US" sz="3600" dirty="0"/>
              <a:t> in 1962.</a:t>
            </a:r>
          </a:p>
          <a:p>
            <a:pPr>
              <a:lnSpc>
                <a:spcPct val="70000"/>
              </a:lnSpc>
            </a:pPr>
            <a:endParaRPr lang="en-US" sz="3600" dirty="0"/>
          </a:p>
          <a:p>
            <a:pPr>
              <a:lnSpc>
                <a:spcPct val="70000"/>
              </a:lnSpc>
            </a:pPr>
            <a:r>
              <a:rPr lang="en-US" sz="3600" dirty="0"/>
              <a:t>The ACL was </a:t>
            </a:r>
            <a:r>
              <a:rPr lang="en-US" sz="3600" i="1" dirty="0">
                <a:solidFill>
                  <a:srgbClr val="008000"/>
                </a:solidFill>
              </a:rPr>
              <a:t>settled</a:t>
            </a:r>
            <a:r>
              <a:rPr lang="en-US" sz="3600" dirty="0"/>
              <a:t> in 1962.</a:t>
            </a:r>
          </a:p>
          <a:p>
            <a:pPr>
              <a:lnSpc>
                <a:spcPct val="70000"/>
              </a:lnSpc>
            </a:pPr>
            <a:endParaRPr lang="en-US" sz="3600" dirty="0"/>
          </a:p>
          <a:p>
            <a:pPr>
              <a:lnSpc>
                <a:spcPct val="70000"/>
              </a:lnSpc>
            </a:pPr>
            <a:r>
              <a:rPr lang="en-US" sz="3600" dirty="0"/>
              <a:t>The ACL was </a:t>
            </a:r>
            <a:r>
              <a:rPr lang="en-US" sz="3600" i="1" dirty="0">
                <a:solidFill>
                  <a:srgbClr val="008000"/>
                </a:solidFill>
              </a:rPr>
              <a:t>started</a:t>
            </a:r>
            <a:r>
              <a:rPr lang="en-US" sz="3600" dirty="0"/>
              <a:t> in 1962.</a:t>
            </a:r>
          </a:p>
        </p:txBody>
      </p:sp>
      <p:sp>
        <p:nvSpPr>
          <p:cNvPr id="5" name="Right Arrow 4"/>
          <p:cNvSpPr/>
          <p:nvPr/>
        </p:nvSpPr>
        <p:spPr>
          <a:xfrm rot="5400000">
            <a:off x="4061312" y="2635490"/>
            <a:ext cx="820729" cy="934955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/>
          </a:p>
        </p:txBody>
      </p:sp>
      <p:sp>
        <p:nvSpPr>
          <p:cNvPr id="6" name="TextBox 5"/>
          <p:cNvSpPr txBox="1"/>
          <p:nvPr/>
        </p:nvSpPr>
        <p:spPr>
          <a:xfrm>
            <a:off x="1219200" y="1676400"/>
            <a:ext cx="6379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ACL was </a:t>
            </a:r>
            <a:r>
              <a:rPr lang="en-US" sz="3600" dirty="0">
                <a:solidFill>
                  <a:srgbClr val="FF0000"/>
                </a:solidFill>
              </a:rPr>
              <a:t>established</a:t>
            </a:r>
            <a:r>
              <a:rPr lang="en-US" sz="3600" dirty="0"/>
              <a:t> in 1962.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069" y="5891308"/>
            <a:ext cx="628188" cy="517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50" y="5181840"/>
            <a:ext cx="547476" cy="513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989" y="4341021"/>
            <a:ext cx="472670" cy="653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181" y="3639572"/>
            <a:ext cx="547476" cy="5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 learning context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2133600"/>
            <a:ext cx="8950222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C883D-73B0-D94E-AA31-6D8871927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029200"/>
            <a:ext cx="34861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310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for learning context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2133600"/>
            <a:ext cx="8950222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C883D-73B0-D94E-AA31-6D8871927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029200"/>
            <a:ext cx="3486150" cy="129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593BD-C10F-C74C-95CB-9690B7DDCFDF}"/>
              </a:ext>
            </a:extLst>
          </p:cNvPr>
          <p:cNvSpPr txBox="1"/>
          <p:nvPr/>
        </p:nvSpPr>
        <p:spPr>
          <a:xfrm>
            <a:off x="3615937" y="4065226"/>
            <a:ext cx="698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1691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Collected data for 500 words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5376" y="3200400"/>
            <a:ext cx="4563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obtained	       			17</a:t>
            </a:r>
          </a:p>
          <a:p>
            <a:r>
              <a:rPr lang="en-US" sz="3200" dirty="0"/>
              <a:t>gathered	       			9</a:t>
            </a:r>
          </a:p>
          <a:p>
            <a:r>
              <a:rPr lang="en-US" sz="3200" dirty="0"/>
              <a:t>gotten	       				8</a:t>
            </a:r>
          </a:p>
          <a:p>
            <a:r>
              <a:rPr lang="en-US" sz="3200" dirty="0"/>
              <a:t>grabbed	       			4</a:t>
            </a:r>
          </a:p>
          <a:p>
            <a:r>
              <a:rPr lang="en-US" sz="3200" dirty="0"/>
              <a:t>acquired	       			2</a:t>
            </a:r>
          </a:p>
          <a:p>
            <a:r>
              <a:rPr lang="en-US" sz="3200" dirty="0"/>
              <a:t>made	       				2</a:t>
            </a:r>
          </a:p>
          <a:p>
            <a:r>
              <a:rPr lang="en-US" sz="3200" dirty="0"/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2047" y="2614375"/>
            <a:ext cx="2207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simplification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9757" y="1752600"/>
            <a:ext cx="3838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# of people that suggested simplification</a:t>
            </a:r>
          </a:p>
          <a:p>
            <a:r>
              <a:rPr lang="en-US" sz="2800" b="1" dirty="0"/>
              <a:t>(out of 50)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785376" y="3200400"/>
            <a:ext cx="5873381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15240" y="4373003"/>
            <a:ext cx="16506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procured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761797" y="4197914"/>
            <a:ext cx="820729" cy="934955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/>
          </a:p>
        </p:txBody>
      </p:sp>
    </p:spTree>
    <p:extLst>
      <p:ext uri="{BB962C8B-B14F-4D97-AF65-F5344CB8AC3E}">
        <p14:creationId xmlns:p14="http://schemas.microsoft.com/office/powerpoint/2010/main" val="835282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apply rules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825" y="2514600"/>
            <a:ext cx="8508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Food is </a:t>
            </a:r>
            <a:r>
              <a:rPr lang="en-US" sz="2000" dirty="0">
                <a:solidFill>
                  <a:srgbClr val="FF0000"/>
                </a:solidFill>
              </a:rPr>
              <a:t>procured</a:t>
            </a:r>
            <a:r>
              <a:rPr lang="en-US" sz="2000" dirty="0"/>
              <a:t> with its suckers and then crushed using its tough “beak” of chitin.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8DCF3AC-105D-ED44-A286-1EDE3A30547C}"/>
              </a:ext>
            </a:extLst>
          </p:cNvPr>
          <p:cNvSpPr/>
          <p:nvPr/>
        </p:nvSpPr>
        <p:spPr>
          <a:xfrm rot="5400000">
            <a:off x="3811212" y="3067087"/>
            <a:ext cx="820729" cy="934955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F49803-7366-8244-8D31-CF1ECE925A3C}"/>
              </a:ext>
            </a:extLst>
          </p:cNvPr>
          <p:cNvGrpSpPr/>
          <p:nvPr/>
        </p:nvGrpSpPr>
        <p:grpSpPr>
          <a:xfrm>
            <a:off x="-20444" y="4211367"/>
            <a:ext cx="8988394" cy="1970716"/>
            <a:chOff x="-20444" y="4211367"/>
            <a:chExt cx="8988394" cy="19707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F3A931-EFD1-8945-95E9-CAF03420C33B}"/>
                </a:ext>
              </a:extLst>
            </p:cNvPr>
            <p:cNvSpPr txBox="1"/>
            <p:nvPr/>
          </p:nvSpPr>
          <p:spPr>
            <a:xfrm>
              <a:off x="408824" y="4211367"/>
              <a:ext cx="85103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Food is </a:t>
              </a:r>
              <a:r>
                <a:rPr lang="en-US" sz="2000" dirty="0">
                  <a:solidFill>
                    <a:srgbClr val="00B050"/>
                  </a:solidFill>
                </a:rPr>
                <a:t>obtained</a:t>
              </a:r>
              <a:r>
                <a:rPr lang="en-US" sz="2000" dirty="0"/>
                <a:t> with its suckers and then crushed using its tough “beak” of chitin.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8391AC0-3F6E-F54B-9FFB-0109622734EC}"/>
                </a:ext>
              </a:extLst>
            </p:cNvPr>
            <p:cNvSpPr txBox="1"/>
            <p:nvPr/>
          </p:nvSpPr>
          <p:spPr>
            <a:xfrm>
              <a:off x="-20444" y="4242145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F88BC4-530A-034C-9D14-9926B6C4DF2E}"/>
                </a:ext>
              </a:extLst>
            </p:cNvPr>
            <p:cNvSpPr txBox="1"/>
            <p:nvPr/>
          </p:nvSpPr>
          <p:spPr>
            <a:xfrm>
              <a:off x="433882" y="4748364"/>
              <a:ext cx="8534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Food is </a:t>
              </a:r>
              <a:r>
                <a:rPr lang="en-US" sz="2000" dirty="0">
                  <a:solidFill>
                    <a:srgbClr val="00B050"/>
                  </a:solidFill>
                </a:rPr>
                <a:t>gathered</a:t>
              </a:r>
              <a:r>
                <a:rPr lang="en-US" sz="2000" dirty="0"/>
                <a:t> with its suckers and then crushed using its tough “beak” of chitin.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D4DD96-4F0F-AE44-A077-76C88566707F}"/>
                </a:ext>
              </a:extLst>
            </p:cNvPr>
            <p:cNvSpPr txBox="1"/>
            <p:nvPr/>
          </p:nvSpPr>
          <p:spPr>
            <a:xfrm>
              <a:off x="4614" y="4779142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BF9DA5-A6FE-E34A-B886-B5FB3C334FA3}"/>
                </a:ext>
              </a:extLst>
            </p:cNvPr>
            <p:cNvSpPr txBox="1"/>
            <p:nvPr/>
          </p:nvSpPr>
          <p:spPr>
            <a:xfrm>
              <a:off x="433882" y="5257800"/>
              <a:ext cx="8241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Food is </a:t>
              </a:r>
              <a:r>
                <a:rPr lang="en-US" sz="2000" dirty="0">
                  <a:solidFill>
                    <a:srgbClr val="00B050"/>
                  </a:solidFill>
                </a:rPr>
                <a:t>gotten</a:t>
              </a:r>
              <a:r>
                <a:rPr lang="en-US" sz="2000" dirty="0"/>
                <a:t> with its suckers and then crushed using its tough “beak” of chitin.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A107F3-DEE1-3340-8222-732957E74E8A}"/>
                </a:ext>
              </a:extLst>
            </p:cNvPr>
            <p:cNvSpPr txBox="1"/>
            <p:nvPr/>
          </p:nvSpPr>
          <p:spPr>
            <a:xfrm>
              <a:off x="4614" y="5288578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386AA6-9139-9847-8FE4-852E28A27C81}"/>
                </a:ext>
              </a:extLst>
            </p:cNvPr>
            <p:cNvSpPr txBox="1"/>
            <p:nvPr/>
          </p:nvSpPr>
          <p:spPr>
            <a:xfrm>
              <a:off x="432023" y="5781973"/>
              <a:ext cx="8506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Food is </a:t>
              </a:r>
              <a:r>
                <a:rPr lang="en-US" sz="2000" dirty="0">
                  <a:solidFill>
                    <a:srgbClr val="00B050"/>
                  </a:solidFill>
                </a:rPr>
                <a:t>grabbed</a:t>
              </a:r>
              <a:r>
                <a:rPr lang="en-US" sz="2000" dirty="0"/>
                <a:t> with its suckers and then crushed using its tough “beak” of chitin.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F7E187-80D4-8D4A-B464-E0044FF8F2BB}"/>
                </a:ext>
              </a:extLst>
            </p:cNvPr>
            <p:cNvSpPr txBox="1"/>
            <p:nvPr/>
          </p:nvSpPr>
          <p:spPr>
            <a:xfrm>
              <a:off x="2755" y="5812751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18C14E-2E96-F146-99B7-3E155D838673}"/>
              </a:ext>
            </a:extLst>
          </p:cNvPr>
          <p:cNvSpPr txBox="1"/>
          <p:nvPr/>
        </p:nvSpPr>
        <p:spPr>
          <a:xfrm>
            <a:off x="4025530" y="63347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C4E7CA-98E0-4841-AEBA-0597ADAF63C5}"/>
              </a:ext>
            </a:extLst>
          </p:cNvPr>
          <p:cNvSpPr txBox="1"/>
          <p:nvPr/>
        </p:nvSpPr>
        <p:spPr>
          <a:xfrm>
            <a:off x="2755" y="1524000"/>
            <a:ext cx="2593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500 examples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F87F1D-2050-934C-BEA4-264DB7E99BD0}"/>
              </a:ext>
            </a:extLst>
          </p:cNvPr>
          <p:cNvCxnSpPr/>
          <p:nvPr/>
        </p:nvCxnSpPr>
        <p:spPr>
          <a:xfrm>
            <a:off x="152400" y="2209800"/>
            <a:ext cx="8733189" cy="0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9689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A827-0A63-924E-AC8C-BEFD327BD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 ranker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3935B5-A007-3940-9C7E-2919BCD8F419}"/>
              </a:ext>
            </a:extLst>
          </p:cNvPr>
          <p:cNvGrpSpPr/>
          <p:nvPr/>
        </p:nvGrpSpPr>
        <p:grpSpPr>
          <a:xfrm>
            <a:off x="7092007" y="4996655"/>
            <a:ext cx="1674041" cy="1614727"/>
            <a:chOff x="5105314" y="2013290"/>
            <a:chExt cx="1674041" cy="161472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3715C60-3463-A64A-8984-A1036570DB08}"/>
                </a:ext>
              </a:extLst>
            </p:cNvPr>
            <p:cNvSpPr/>
            <p:nvPr/>
          </p:nvSpPr>
          <p:spPr>
            <a:xfrm>
              <a:off x="5105314" y="2013290"/>
              <a:ext cx="1524086" cy="1614727"/>
            </a:xfrm>
            <a:prstGeom prst="round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CC107C-0A89-DA47-8B9A-493AE8261252}"/>
                </a:ext>
              </a:extLst>
            </p:cNvPr>
            <p:cNvSpPr txBox="1"/>
            <p:nvPr/>
          </p:nvSpPr>
          <p:spPr>
            <a:xfrm>
              <a:off x="5105400" y="2130916"/>
              <a:ext cx="16739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rerank</a:t>
              </a:r>
              <a:r>
                <a:rPr lang="en-US" sz="2000" dirty="0"/>
                <a:t> candidates in the context of the sentence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6151E1-CB8F-A349-A9E6-5E9EEDD5F33A}"/>
              </a:ext>
            </a:extLst>
          </p:cNvPr>
          <p:cNvGrpSpPr/>
          <p:nvPr/>
        </p:nvGrpSpPr>
        <p:grpSpPr>
          <a:xfrm>
            <a:off x="381000" y="1752600"/>
            <a:ext cx="3379763" cy="2001494"/>
            <a:chOff x="183380" y="1752600"/>
            <a:chExt cx="3379763" cy="200149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7235DA-F612-4547-A76B-EB766ED681A8}"/>
                </a:ext>
              </a:extLst>
            </p:cNvPr>
            <p:cNvSpPr txBox="1"/>
            <p:nvPr/>
          </p:nvSpPr>
          <p:spPr>
            <a:xfrm>
              <a:off x="612648" y="1752600"/>
              <a:ext cx="29504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Food is </a:t>
              </a:r>
              <a:r>
                <a:rPr lang="en-US" sz="1100" dirty="0">
                  <a:solidFill>
                    <a:srgbClr val="00B050"/>
                  </a:solidFill>
                </a:rPr>
                <a:t>obtained</a:t>
              </a:r>
              <a:r>
                <a:rPr lang="en-US" sz="1100" dirty="0"/>
                <a:t> with its suckers and then crushed using its tough “beak” of chitin.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55B939-FCE9-2C4F-BB2E-86AFEA797489}"/>
                </a:ext>
              </a:extLst>
            </p:cNvPr>
            <p:cNvSpPr txBox="1"/>
            <p:nvPr/>
          </p:nvSpPr>
          <p:spPr>
            <a:xfrm>
              <a:off x="183380" y="1783379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1.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F77804-148D-C24A-8C82-4F8270F7BA1E}"/>
                </a:ext>
              </a:extLst>
            </p:cNvPr>
            <p:cNvSpPr txBox="1"/>
            <p:nvPr/>
          </p:nvSpPr>
          <p:spPr>
            <a:xfrm>
              <a:off x="637706" y="2289598"/>
              <a:ext cx="29254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Food is </a:t>
              </a:r>
              <a:r>
                <a:rPr lang="en-US" sz="1100" dirty="0">
                  <a:solidFill>
                    <a:srgbClr val="00B050"/>
                  </a:solidFill>
                </a:rPr>
                <a:t>gathered</a:t>
              </a:r>
              <a:r>
                <a:rPr lang="en-US" sz="1100" dirty="0"/>
                <a:t> with its suckers and then crushed using its tough “beak” of chitin.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0C205A-BD53-C745-8E6E-A44444F2D6A3}"/>
                </a:ext>
              </a:extLst>
            </p:cNvPr>
            <p:cNvSpPr txBox="1"/>
            <p:nvPr/>
          </p:nvSpPr>
          <p:spPr>
            <a:xfrm>
              <a:off x="208438" y="2320376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9EC8EA-20B0-4545-81E2-568A9B58F0EE}"/>
                </a:ext>
              </a:extLst>
            </p:cNvPr>
            <p:cNvSpPr txBox="1"/>
            <p:nvPr/>
          </p:nvSpPr>
          <p:spPr>
            <a:xfrm>
              <a:off x="635847" y="2780815"/>
              <a:ext cx="29272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Food is </a:t>
              </a:r>
              <a:r>
                <a:rPr lang="en-US" sz="1100" dirty="0">
                  <a:solidFill>
                    <a:srgbClr val="00B050"/>
                  </a:solidFill>
                </a:rPr>
                <a:t>gotten</a:t>
              </a:r>
              <a:r>
                <a:rPr lang="en-US" sz="1100" dirty="0"/>
                <a:t> with its suckers and then crushed using its tough “beak” of chitin.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05FCF5-1B0A-6C43-8690-9BE6D2632BC0}"/>
                </a:ext>
              </a:extLst>
            </p:cNvPr>
            <p:cNvSpPr txBox="1"/>
            <p:nvPr/>
          </p:nvSpPr>
          <p:spPr>
            <a:xfrm>
              <a:off x="208438" y="2829812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3.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4184A3-159B-0641-93F4-8362815B5D8D}"/>
                </a:ext>
              </a:extLst>
            </p:cNvPr>
            <p:cNvSpPr txBox="1"/>
            <p:nvPr/>
          </p:nvSpPr>
          <p:spPr>
            <a:xfrm>
              <a:off x="635847" y="3323207"/>
              <a:ext cx="29272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Food is </a:t>
              </a:r>
              <a:r>
                <a:rPr lang="en-US" sz="1100" dirty="0">
                  <a:solidFill>
                    <a:srgbClr val="00B050"/>
                  </a:solidFill>
                </a:rPr>
                <a:t>grabbed</a:t>
              </a:r>
              <a:r>
                <a:rPr lang="en-US" sz="1100" dirty="0"/>
                <a:t> with its suckers and then crushed using its tough “beak” of chitin.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AC3857-BA7B-844C-BBE1-0CCAA5E9B383}"/>
                </a:ext>
              </a:extLst>
            </p:cNvPr>
            <p:cNvSpPr txBox="1"/>
            <p:nvPr/>
          </p:nvSpPr>
          <p:spPr>
            <a:xfrm>
              <a:off x="206579" y="3353985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4.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17A58-BF07-0C49-9825-E300B1FB507B}"/>
              </a:ext>
            </a:extLst>
          </p:cNvPr>
          <p:cNvSpPr/>
          <p:nvPr/>
        </p:nvSpPr>
        <p:spPr>
          <a:xfrm>
            <a:off x="402695" y="1635144"/>
            <a:ext cx="3276600" cy="215389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E8C415-0900-4243-A589-722CF8D2BC47}"/>
              </a:ext>
            </a:extLst>
          </p:cNvPr>
          <p:cNvSpPr/>
          <p:nvPr/>
        </p:nvSpPr>
        <p:spPr>
          <a:xfrm>
            <a:off x="402695" y="3931563"/>
            <a:ext cx="3276600" cy="215389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CF53FE-B425-CF4F-99F5-8EB0DE2FF585}"/>
              </a:ext>
            </a:extLst>
          </p:cNvPr>
          <p:cNvSpPr txBox="1"/>
          <p:nvPr/>
        </p:nvSpPr>
        <p:spPr>
          <a:xfrm>
            <a:off x="1625497" y="624205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2686F6B3-3E45-1D40-84CB-75596154ACFD}"/>
              </a:ext>
            </a:extLst>
          </p:cNvPr>
          <p:cNvSpPr/>
          <p:nvPr/>
        </p:nvSpPr>
        <p:spPr>
          <a:xfrm>
            <a:off x="3760763" y="1635144"/>
            <a:ext cx="811237" cy="4976238"/>
          </a:xfrm>
          <a:prstGeom prst="rightBrac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BC4166-847D-8240-AE48-B5AD2B060EDF}"/>
              </a:ext>
            </a:extLst>
          </p:cNvPr>
          <p:cNvSpPr txBox="1"/>
          <p:nvPr/>
        </p:nvSpPr>
        <p:spPr>
          <a:xfrm>
            <a:off x="4636469" y="3534213"/>
            <a:ext cx="180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ranking examples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4E6EBCF9-98FB-3742-80B4-CB22B77A5B8E}"/>
              </a:ext>
            </a:extLst>
          </p:cNvPr>
          <p:cNvSpPr/>
          <p:nvPr/>
        </p:nvSpPr>
        <p:spPr>
          <a:xfrm rot="1064865">
            <a:off x="5185078" y="4246506"/>
            <a:ext cx="1454561" cy="1159831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60B540-4EBD-B347-A7B9-97C33806C008}"/>
              </a:ext>
            </a:extLst>
          </p:cNvPr>
          <p:cNvSpPr txBox="1"/>
          <p:nvPr/>
        </p:nvSpPr>
        <p:spPr>
          <a:xfrm>
            <a:off x="5156360" y="5439126"/>
            <a:ext cx="121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941132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2A6D59E-1147-6249-B191-42F0A349B9BE}"/>
              </a:ext>
            </a:extLst>
          </p:cNvPr>
          <p:cNvSpPr/>
          <p:nvPr/>
        </p:nvSpPr>
        <p:spPr>
          <a:xfrm>
            <a:off x="5105314" y="2013290"/>
            <a:ext cx="1524086" cy="1614727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the ranker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7977" y="4912278"/>
            <a:ext cx="3733714" cy="1916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dirty="0"/>
              <a:t>The ACL was </a:t>
            </a:r>
            <a:r>
              <a:rPr lang="en-US" sz="2400" i="1" dirty="0">
                <a:solidFill>
                  <a:srgbClr val="008000"/>
                </a:solidFill>
              </a:rPr>
              <a:t>started</a:t>
            </a:r>
            <a:r>
              <a:rPr lang="en-US" sz="2400" dirty="0"/>
              <a:t> in 1962.</a:t>
            </a:r>
          </a:p>
          <a:p>
            <a:pPr>
              <a:lnSpc>
                <a:spcPct val="70000"/>
              </a:lnSpc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400" dirty="0"/>
              <a:t>The ACL was </a:t>
            </a:r>
            <a:r>
              <a:rPr lang="en-US" sz="2400" i="1" dirty="0">
                <a:solidFill>
                  <a:srgbClr val="008000"/>
                </a:solidFill>
              </a:rPr>
              <a:t>made</a:t>
            </a:r>
            <a:r>
              <a:rPr lang="en-US" sz="2400" dirty="0"/>
              <a:t> in 1962.</a:t>
            </a:r>
          </a:p>
          <a:p>
            <a:pPr>
              <a:lnSpc>
                <a:spcPct val="70000"/>
              </a:lnSpc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400" dirty="0"/>
              <a:t>The ACL was </a:t>
            </a:r>
            <a:r>
              <a:rPr lang="en-US" sz="2400" i="1" dirty="0">
                <a:solidFill>
                  <a:srgbClr val="008000"/>
                </a:solidFill>
              </a:rPr>
              <a:t>began</a:t>
            </a:r>
            <a:r>
              <a:rPr lang="en-US" sz="2400" dirty="0"/>
              <a:t> in 1962.</a:t>
            </a:r>
          </a:p>
          <a:p>
            <a:pPr>
              <a:lnSpc>
                <a:spcPct val="70000"/>
              </a:lnSpc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400" dirty="0"/>
              <a:t>The ACL was </a:t>
            </a:r>
            <a:r>
              <a:rPr lang="en-US" sz="2400" i="1" dirty="0">
                <a:solidFill>
                  <a:srgbClr val="008000"/>
                </a:solidFill>
              </a:rPr>
              <a:t>settled</a:t>
            </a:r>
            <a:r>
              <a:rPr lang="en-US" sz="2400" dirty="0"/>
              <a:t> in 1962.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D5214E-B5C0-EE4D-9E05-859A2D6943A5}"/>
              </a:ext>
            </a:extLst>
          </p:cNvPr>
          <p:cNvSpPr txBox="1"/>
          <p:nvPr/>
        </p:nvSpPr>
        <p:spPr>
          <a:xfrm>
            <a:off x="228600" y="1711596"/>
            <a:ext cx="3733714" cy="1916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dirty="0"/>
              <a:t>The ACL was </a:t>
            </a:r>
            <a:r>
              <a:rPr lang="en-US" sz="2400" i="1" dirty="0">
                <a:solidFill>
                  <a:srgbClr val="008000"/>
                </a:solidFill>
              </a:rPr>
              <a:t>began</a:t>
            </a:r>
            <a:r>
              <a:rPr lang="en-US" sz="2400" dirty="0"/>
              <a:t> in 1962.</a:t>
            </a:r>
          </a:p>
          <a:p>
            <a:pPr>
              <a:lnSpc>
                <a:spcPct val="70000"/>
              </a:lnSpc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400" dirty="0"/>
              <a:t>The ACL was </a:t>
            </a:r>
            <a:r>
              <a:rPr lang="en-US" sz="2400" i="1" dirty="0">
                <a:solidFill>
                  <a:srgbClr val="008000"/>
                </a:solidFill>
              </a:rPr>
              <a:t>made</a:t>
            </a:r>
            <a:r>
              <a:rPr lang="en-US" sz="2400" dirty="0"/>
              <a:t> in 1962.</a:t>
            </a:r>
          </a:p>
          <a:p>
            <a:pPr>
              <a:lnSpc>
                <a:spcPct val="70000"/>
              </a:lnSpc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400" dirty="0"/>
              <a:t>The ACL was </a:t>
            </a:r>
            <a:r>
              <a:rPr lang="en-US" sz="2400" i="1" dirty="0">
                <a:solidFill>
                  <a:srgbClr val="008000"/>
                </a:solidFill>
              </a:rPr>
              <a:t>settled</a:t>
            </a:r>
            <a:r>
              <a:rPr lang="en-US" sz="2400" dirty="0"/>
              <a:t> in 1962.</a:t>
            </a:r>
          </a:p>
          <a:p>
            <a:pPr>
              <a:lnSpc>
                <a:spcPct val="70000"/>
              </a:lnSpc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400" dirty="0"/>
              <a:t>The ACL was </a:t>
            </a:r>
            <a:r>
              <a:rPr lang="en-US" sz="2400" i="1" dirty="0">
                <a:solidFill>
                  <a:srgbClr val="008000"/>
                </a:solidFill>
              </a:rPr>
              <a:t>started</a:t>
            </a:r>
            <a:r>
              <a:rPr lang="en-US" sz="2400" dirty="0"/>
              <a:t> in 1962.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473A2-6F03-3F4E-A76D-28C6EFF87581}"/>
              </a:ext>
            </a:extLst>
          </p:cNvPr>
          <p:cNvSpPr txBox="1"/>
          <p:nvPr/>
        </p:nvSpPr>
        <p:spPr>
          <a:xfrm>
            <a:off x="5105400" y="2130916"/>
            <a:ext cx="1673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rerank</a:t>
            </a:r>
            <a:r>
              <a:rPr lang="en-US" sz="2000" dirty="0"/>
              <a:t> candidates in the context of the sentence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C4CFB2B-47CF-EF48-A73C-2675780C63A6}"/>
              </a:ext>
            </a:extLst>
          </p:cNvPr>
          <p:cNvSpPr/>
          <p:nvPr/>
        </p:nvSpPr>
        <p:spPr>
          <a:xfrm>
            <a:off x="4117245" y="2325157"/>
            <a:ext cx="820729" cy="934955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3AE5643-C444-EA43-8901-C9B2C5BE78DA}"/>
              </a:ext>
            </a:extLst>
          </p:cNvPr>
          <p:cNvSpPr/>
          <p:nvPr/>
        </p:nvSpPr>
        <p:spPr>
          <a:xfrm rot="5400000">
            <a:off x="5456992" y="3812798"/>
            <a:ext cx="820729" cy="934955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9419F2-4515-9C47-8E77-5390E4E0FFB4}"/>
              </a:ext>
            </a:extLst>
          </p:cNvPr>
          <p:cNvSpPr/>
          <p:nvPr/>
        </p:nvSpPr>
        <p:spPr>
          <a:xfrm>
            <a:off x="4419600" y="4733974"/>
            <a:ext cx="3733714" cy="67622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A5CB-A6A4-614B-8799-72ED32B4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82188-1AEE-E44A-9DAC-C23B47A21AC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Previous approach:</a:t>
            </a:r>
          </a:p>
          <a:p>
            <a:pPr lvl="1"/>
            <a:r>
              <a:rPr lang="en-US" sz="2800" dirty="0"/>
              <a:t>Coverage: 85% (of the words that could be changed)</a:t>
            </a:r>
          </a:p>
          <a:p>
            <a:pPr lvl="1"/>
            <a:r>
              <a:rPr lang="en-US" sz="2800" dirty="0"/>
              <a:t>Accuracy: 54% (of the suggestions are correct)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r>
              <a:rPr lang="en-US" sz="3200" dirty="0"/>
              <a:t>Our approach:</a:t>
            </a:r>
          </a:p>
          <a:p>
            <a:pPr lvl="1"/>
            <a:r>
              <a:rPr lang="en-US" sz="2800" dirty="0"/>
              <a:t>Coverage: 86%</a:t>
            </a:r>
          </a:p>
          <a:p>
            <a:pPr lvl="1"/>
            <a:r>
              <a:rPr lang="en-US" sz="2800" dirty="0"/>
              <a:t>Accuracy: </a:t>
            </a:r>
            <a:r>
              <a:rPr lang="en-US" sz="2800" b="1" dirty="0">
                <a:solidFill>
                  <a:srgbClr val="00B050"/>
                </a:solidFill>
              </a:rPr>
              <a:t>76%</a:t>
            </a:r>
          </a:p>
        </p:txBody>
      </p:sp>
    </p:spTree>
    <p:extLst>
      <p:ext uri="{BB962C8B-B14F-4D97-AF65-F5344CB8AC3E}">
        <p14:creationId xmlns:p14="http://schemas.microsoft.com/office/powerpoint/2010/main" val="13296804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7178-63C7-1646-A964-0939F222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18D50-8110-A04C-8CC6-C5EC9B3579F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Many different data-driven approaches</a:t>
            </a:r>
          </a:p>
          <a:p>
            <a:pPr lvl="1"/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Lexical (change a word at a time)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Phrasal (change phrases)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Syntactic (use grammatical structure)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4195557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Phrase-based sentence simplification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0600" y="27432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I disdain green ham with green eggs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412" y="1828800"/>
            <a:ext cx="302281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71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Phrase-based sentence simplification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12648" y="5410200"/>
            <a:ext cx="8153400" cy="137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/>
              <a:t>Unsimplified</a:t>
            </a:r>
            <a:r>
              <a:rPr lang="en-US" sz="2400" dirty="0"/>
              <a:t> sentence is probabilistically broken into phrases</a:t>
            </a:r>
          </a:p>
          <a:p>
            <a:pPr lvl="1"/>
            <a:r>
              <a:rPr lang="en-US" sz="2000" dirty="0"/>
              <a:t>“phrase” is a sequence of words</a:t>
            </a:r>
          </a:p>
        </p:txBody>
      </p:sp>
      <p:sp>
        <p:nvSpPr>
          <p:cNvPr id="8" name="Rectangle 7"/>
          <p:cNvSpPr/>
          <p:nvPr/>
        </p:nvSpPr>
        <p:spPr>
          <a:xfrm>
            <a:off x="991047" y="2875002"/>
            <a:ext cx="1218753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I disdain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438400" y="2891135"/>
            <a:ext cx="1494369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ham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277364" y="2875002"/>
            <a:ext cx="675636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with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201319" y="2875002"/>
            <a:ext cx="1580481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eggs </a:t>
            </a:r>
            <a:endParaRPr lang="en-US" sz="2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Phrase-based sentence simplification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12648" y="5410200"/>
            <a:ext cx="81534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Each phrase is probabilistically simplified</a:t>
            </a:r>
          </a:p>
        </p:txBody>
      </p:sp>
      <p:sp>
        <p:nvSpPr>
          <p:cNvPr id="8" name="Rectangle 7"/>
          <p:cNvSpPr/>
          <p:nvPr/>
        </p:nvSpPr>
        <p:spPr>
          <a:xfrm>
            <a:off x="991047" y="2875002"/>
            <a:ext cx="1218753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I disdain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438400" y="2891135"/>
            <a:ext cx="1494369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ham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277364" y="2875002"/>
            <a:ext cx="675636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with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201319" y="2875002"/>
            <a:ext cx="1580481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eggs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990600" y="3962400"/>
            <a:ext cx="1620957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I do not like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39229" y="3962399"/>
            <a:ext cx="69457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ham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77364" y="3962400"/>
            <a:ext cx="659105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and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01319" y="3962399"/>
            <a:ext cx="158048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green eggs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Phrase-based sentence simplification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12648" y="5334000"/>
            <a:ext cx="8153400" cy="137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Phrases are probabilistically reordered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991047" y="2875002"/>
            <a:ext cx="1218753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I disdain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438400" y="2891135"/>
            <a:ext cx="1494369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ham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277364" y="2875002"/>
            <a:ext cx="675636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with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201319" y="2875002"/>
            <a:ext cx="1580481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eggs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990600" y="3962400"/>
            <a:ext cx="1620957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I do not like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7800" y="3962399"/>
            <a:ext cx="69457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ham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46295" y="3962400"/>
            <a:ext cx="659105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and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43200" y="3962400"/>
            <a:ext cx="158048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green eggs</a:t>
            </a:r>
          </a:p>
        </p:txBody>
      </p:sp>
      <p:cxnSp>
        <p:nvCxnSpPr>
          <p:cNvPr id="16" name="Straight Arrow Connector 15"/>
          <p:cNvCxnSpPr>
            <a:stCxn id="8" idx="2"/>
            <a:endCxn id="12" idx="0"/>
          </p:cNvCxnSpPr>
          <p:nvPr/>
        </p:nvCxnSpPr>
        <p:spPr>
          <a:xfrm rot="16200000" flipH="1">
            <a:off x="1387885" y="3549205"/>
            <a:ext cx="625733" cy="20065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  <a:endCxn id="13" idx="0"/>
          </p:cNvCxnSpPr>
          <p:nvPr/>
        </p:nvCxnSpPr>
        <p:spPr>
          <a:xfrm>
            <a:off x="3185585" y="3352800"/>
            <a:ext cx="2419501" cy="6095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2"/>
            <a:endCxn id="14" idx="0"/>
          </p:cNvCxnSpPr>
          <p:nvPr/>
        </p:nvCxnSpPr>
        <p:spPr>
          <a:xfrm>
            <a:off x="4615182" y="3336667"/>
            <a:ext cx="160666" cy="62573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2"/>
            <a:endCxn id="15" idx="0"/>
          </p:cNvCxnSpPr>
          <p:nvPr/>
        </p:nvCxnSpPr>
        <p:spPr>
          <a:xfrm flipH="1">
            <a:off x="3533441" y="3336667"/>
            <a:ext cx="2458119" cy="62573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Learned phrase examples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629137"/>
              </p:ext>
            </p:extLst>
          </p:nvPr>
        </p:nvGraphicFramePr>
        <p:xfrm>
          <a:off x="914400" y="1676400"/>
          <a:ext cx="685800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probability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meat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like to eat a variety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like to eat a variety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like to eat a variety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like to eat lots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like to eat a variety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like to eat 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5410200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Learn these aligned phrases and probabilities from the aligned sentences</a:t>
            </a:r>
          </a:p>
        </p:txBody>
      </p:sp>
    </p:spTree>
    <p:extLst>
      <p:ext uri="{BB962C8B-B14F-4D97-AF65-F5344CB8AC3E}">
        <p14:creationId xmlns:p14="http://schemas.microsoft.com/office/powerpoint/2010/main" val="31283182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Phrase-based sentence simplification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6002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I disdain green ham with green eggs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2905780"/>
            <a:ext cx="685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I do not like green eggs and ham</a:t>
            </a:r>
          </a:p>
          <a:p>
            <a:r>
              <a:rPr lang="en-US" sz="2800" dirty="0">
                <a:solidFill>
                  <a:srgbClr val="FF6600"/>
                </a:solidFill>
              </a:rPr>
              <a:t>I do not like ham and green eggs</a:t>
            </a:r>
          </a:p>
          <a:p>
            <a:r>
              <a:rPr lang="en-US" sz="2800" dirty="0">
                <a:solidFill>
                  <a:srgbClr val="FF6600"/>
                </a:solidFill>
              </a:rPr>
              <a:t>I do not like green eggs and green ham</a:t>
            </a:r>
          </a:p>
          <a:p>
            <a:r>
              <a:rPr lang="en-US" sz="2800" dirty="0">
                <a:solidFill>
                  <a:srgbClr val="FF6600"/>
                </a:solidFill>
              </a:rPr>
              <a:t>I do not like green eggs with ham</a:t>
            </a:r>
          </a:p>
          <a:p>
            <a:r>
              <a:rPr lang="en-US" sz="2800" dirty="0">
                <a:solidFill>
                  <a:srgbClr val="FF6600"/>
                </a:solidFill>
              </a:rPr>
              <a:t>I do not like eggs with ham</a:t>
            </a:r>
          </a:p>
          <a:p>
            <a:r>
              <a:rPr lang="en-US" sz="2800" dirty="0">
                <a:solidFill>
                  <a:srgbClr val="FF6600"/>
                </a:solidFill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4648" y="5562600"/>
            <a:ext cx="6016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Model is probabilistic and considers many, many variations!</a:t>
            </a:r>
          </a:p>
        </p:txBody>
      </p:sp>
      <p:sp>
        <p:nvSpPr>
          <p:cNvPr id="7" name="Down Arrow 6"/>
          <p:cNvSpPr/>
          <p:nvPr/>
        </p:nvSpPr>
        <p:spPr>
          <a:xfrm>
            <a:off x="3429000" y="2286000"/>
            <a:ext cx="685800" cy="6197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461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Phrase-based sentence simplification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2807732"/>
            <a:ext cx="2359690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I disdain </a:t>
            </a:r>
            <a:r>
              <a:rPr lang="en-US" sz="2400" b="1" dirty="0">
                <a:solidFill>
                  <a:srgbClr val="FF0000"/>
                </a:solidFill>
              </a:rPr>
              <a:t>the food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1031" y="2814935"/>
            <a:ext cx="1494369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ham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267964" y="2807732"/>
            <a:ext cx="675636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with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115719" y="2807732"/>
            <a:ext cx="1580481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eggs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935157" y="3870067"/>
            <a:ext cx="1620957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I do not like </a:t>
            </a:r>
          </a:p>
        </p:txBody>
      </p:sp>
      <p:sp>
        <p:nvSpPr>
          <p:cNvPr id="9" name="Rectangle 8"/>
          <p:cNvSpPr/>
          <p:nvPr/>
        </p:nvSpPr>
        <p:spPr>
          <a:xfrm>
            <a:off x="2687757" y="3870067"/>
            <a:ext cx="158048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green eggs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0357" y="3870067"/>
            <a:ext cx="659105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69786" y="3870067"/>
            <a:ext cx="69457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ham</a:t>
            </a:r>
          </a:p>
        </p:txBody>
      </p:sp>
      <p:cxnSp>
        <p:nvCxnSpPr>
          <p:cNvPr id="12" name="Straight Arrow Connector 11"/>
          <p:cNvCxnSpPr>
            <a:stCxn id="4" idx="2"/>
            <a:endCxn id="8" idx="0"/>
          </p:cNvCxnSpPr>
          <p:nvPr/>
        </p:nvCxnSpPr>
        <p:spPr>
          <a:xfrm rot="5400000">
            <a:off x="1695806" y="3319228"/>
            <a:ext cx="600670" cy="50100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11" idx="0"/>
          </p:cNvCxnSpPr>
          <p:nvPr/>
        </p:nvCxnSpPr>
        <p:spPr>
          <a:xfrm rot="16200000" flipH="1">
            <a:off x="4690911" y="2943905"/>
            <a:ext cx="593467" cy="125885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  <a:endCxn id="10" idx="0"/>
          </p:cNvCxnSpPr>
          <p:nvPr/>
        </p:nvCxnSpPr>
        <p:spPr>
          <a:xfrm rot="5400000">
            <a:off x="4887511" y="3151796"/>
            <a:ext cx="600670" cy="83587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9" idx="0"/>
          </p:cNvCxnSpPr>
          <p:nvPr/>
        </p:nvCxnSpPr>
        <p:spPr>
          <a:xfrm rot="5400000">
            <a:off x="4891644" y="1855751"/>
            <a:ext cx="600670" cy="34279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363657" y="1676400"/>
            <a:ext cx="81534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>
                <a:solidFill>
                  <a:srgbClr val="FF0000"/>
                </a:solidFill>
              </a:rPr>
              <a:t>Problem:</a:t>
            </a:r>
            <a:r>
              <a:rPr lang="en-US"/>
              <a:t> does not account for phrasal deletion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2465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Phrase-based sentence simplification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3657" y="1676400"/>
            <a:ext cx="81534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Problem:</a:t>
            </a:r>
            <a:r>
              <a:rPr lang="en-US" dirty="0"/>
              <a:t> does not account for phrasal deletion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2807732"/>
            <a:ext cx="1218753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I disdain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438400" y="2814935"/>
            <a:ext cx="2645125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food </a:t>
            </a:r>
            <a:r>
              <a:rPr lang="en-US" sz="2400" dirty="0">
                <a:solidFill>
                  <a:srgbClr val="000090"/>
                </a:solidFill>
              </a:rPr>
              <a:t>green ham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267964" y="2807732"/>
            <a:ext cx="675636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with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115719" y="2807732"/>
            <a:ext cx="1580481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eggs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935157" y="3870067"/>
            <a:ext cx="1620957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I do not like </a:t>
            </a:r>
          </a:p>
        </p:txBody>
      </p:sp>
      <p:sp>
        <p:nvSpPr>
          <p:cNvPr id="9" name="Rectangle 8"/>
          <p:cNvSpPr/>
          <p:nvPr/>
        </p:nvSpPr>
        <p:spPr>
          <a:xfrm>
            <a:off x="2687757" y="3870067"/>
            <a:ext cx="158048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green eggs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0357" y="3870067"/>
            <a:ext cx="659105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69786" y="3870067"/>
            <a:ext cx="69457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ham</a:t>
            </a:r>
          </a:p>
        </p:txBody>
      </p:sp>
      <p:cxnSp>
        <p:nvCxnSpPr>
          <p:cNvPr id="12" name="Straight Arrow Connector 11"/>
          <p:cNvCxnSpPr>
            <a:stCxn id="4" idx="2"/>
            <a:endCxn id="8" idx="0"/>
          </p:cNvCxnSpPr>
          <p:nvPr/>
        </p:nvCxnSpPr>
        <p:spPr>
          <a:xfrm rot="16200000" flipH="1">
            <a:off x="1410571" y="3535002"/>
            <a:ext cx="600670" cy="694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11" idx="0"/>
          </p:cNvCxnSpPr>
          <p:nvPr/>
        </p:nvCxnSpPr>
        <p:spPr>
          <a:xfrm rot="16200000" flipH="1">
            <a:off x="4392284" y="2645278"/>
            <a:ext cx="593467" cy="185610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  <a:endCxn id="10" idx="0"/>
          </p:cNvCxnSpPr>
          <p:nvPr/>
        </p:nvCxnSpPr>
        <p:spPr>
          <a:xfrm rot="5400000">
            <a:off x="4887511" y="3151796"/>
            <a:ext cx="600670" cy="83587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9" idx="0"/>
          </p:cNvCxnSpPr>
          <p:nvPr/>
        </p:nvCxnSpPr>
        <p:spPr>
          <a:xfrm rot="5400000">
            <a:off x="4891644" y="1855751"/>
            <a:ext cx="600670" cy="34279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1291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Phrase-based sentence simplification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add phrasal deletion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2807732"/>
            <a:ext cx="1218753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I disdain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611031" y="2807731"/>
            <a:ext cx="1494369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ham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267964" y="2807732"/>
            <a:ext cx="675636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with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115719" y="2807732"/>
            <a:ext cx="1580481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green eggs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935157" y="3870067"/>
            <a:ext cx="1620957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I do not like </a:t>
            </a:r>
          </a:p>
        </p:txBody>
      </p:sp>
      <p:sp>
        <p:nvSpPr>
          <p:cNvPr id="9" name="Rectangle 8"/>
          <p:cNvSpPr/>
          <p:nvPr/>
        </p:nvSpPr>
        <p:spPr>
          <a:xfrm>
            <a:off x="2687757" y="3870067"/>
            <a:ext cx="158048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green eggs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0357" y="3870067"/>
            <a:ext cx="659105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69786" y="3870067"/>
            <a:ext cx="694571" cy="461665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ham</a:t>
            </a:r>
          </a:p>
        </p:txBody>
      </p:sp>
      <p:cxnSp>
        <p:nvCxnSpPr>
          <p:cNvPr id="12" name="Straight Arrow Connector 11"/>
          <p:cNvCxnSpPr>
            <a:stCxn id="4" idx="2"/>
            <a:endCxn id="8" idx="0"/>
          </p:cNvCxnSpPr>
          <p:nvPr/>
        </p:nvCxnSpPr>
        <p:spPr>
          <a:xfrm rot="16200000" flipH="1">
            <a:off x="1334371" y="3458802"/>
            <a:ext cx="600670" cy="2218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11" idx="0"/>
          </p:cNvCxnSpPr>
          <p:nvPr/>
        </p:nvCxnSpPr>
        <p:spPr>
          <a:xfrm rot="16200000" flipH="1">
            <a:off x="4687309" y="2940303"/>
            <a:ext cx="600671" cy="125885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  <a:endCxn id="10" idx="0"/>
          </p:cNvCxnSpPr>
          <p:nvPr/>
        </p:nvCxnSpPr>
        <p:spPr>
          <a:xfrm rot="5400000">
            <a:off x="4887511" y="3151796"/>
            <a:ext cx="600670" cy="83587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9" idx="0"/>
          </p:cNvCxnSpPr>
          <p:nvPr/>
        </p:nvCxnSpPr>
        <p:spPr>
          <a:xfrm rot="5400000">
            <a:off x="4891644" y="1855751"/>
            <a:ext cx="600670" cy="34279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86000" y="2807732"/>
            <a:ext cx="1215597" cy="46166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the food</a:t>
            </a:r>
            <a:endParaRPr lang="en-US" sz="2400" dirty="0"/>
          </a:p>
        </p:txBody>
      </p:sp>
      <p:cxnSp>
        <p:nvCxnSpPr>
          <p:cNvPr id="19" name="Straight Connector 18"/>
          <p:cNvCxnSpPr>
            <a:stCxn id="16" idx="2"/>
          </p:cNvCxnSpPr>
          <p:nvPr/>
        </p:nvCxnSpPr>
        <p:spPr>
          <a:xfrm rot="16200000" flipH="1">
            <a:off x="2738698" y="3424497"/>
            <a:ext cx="312003" cy="180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43200" y="3581398"/>
            <a:ext cx="360243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6"/>
          <p:cNvSpPr txBox="1">
            <a:spLocks/>
          </p:cNvSpPr>
          <p:nvPr/>
        </p:nvSpPr>
        <p:spPr>
          <a:xfrm>
            <a:off x="533400" y="4648200"/>
            <a:ext cx="8153400" cy="1600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Each phrase is probabilistically simplified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400" i="1" dirty="0">
                <a:solidFill>
                  <a:srgbClr val="008000"/>
                </a:solidFill>
              </a:rPr>
              <a:t>Phrases can also be probabilistically deleted</a:t>
            </a:r>
          </a:p>
        </p:txBody>
      </p:sp>
    </p:spTree>
    <p:extLst>
      <p:ext uri="{BB962C8B-B14F-4D97-AF65-F5344CB8AC3E}">
        <p14:creationId xmlns:p14="http://schemas.microsoft.com/office/powerpoint/2010/main" val="24219086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Deleted phrases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1676400"/>
            <a:ext cx="624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0.5% of learned phrases are deletions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956393"/>
              </p:ext>
            </p:extLst>
          </p:nvPr>
        </p:nvGraphicFramePr>
        <p:xfrm>
          <a:off x="1295400" y="2362200"/>
          <a:ext cx="62484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Phrase-table</a:t>
                      </a:r>
                      <a:r>
                        <a:rPr lang="en-US" sz="2400" baseline="0" dirty="0"/>
                        <a:t> entry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probability of deletion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,</a:t>
                      </a:r>
                    </a:p>
                    <a:p>
                      <a:r>
                        <a:rPr lang="en-US" sz="2400" dirty="0"/>
                        <a:t>the</a:t>
                      </a:r>
                    </a:p>
                    <a:p>
                      <a:r>
                        <a:rPr lang="en-US" sz="2400" dirty="0"/>
                        <a:t>of the</a:t>
                      </a:r>
                    </a:p>
                    <a:p>
                      <a:r>
                        <a:rPr lang="en-US" sz="2400" dirty="0"/>
                        <a:t>or</a:t>
                      </a:r>
                    </a:p>
                    <a:p>
                      <a:r>
                        <a:rPr lang="en-US" sz="2400" dirty="0"/>
                        <a:t>however</a:t>
                      </a:r>
                      <a:r>
                        <a:rPr lang="en-US" sz="2400" baseline="0" dirty="0"/>
                        <a:t> ,</a:t>
                      </a:r>
                    </a:p>
                    <a:p>
                      <a:r>
                        <a:rPr lang="en-US" sz="2400" baseline="0" dirty="0"/>
                        <a:t>the city of</a:t>
                      </a:r>
                    </a:p>
                    <a:p>
                      <a:r>
                        <a:rPr lang="en-US" sz="2400" baseline="0" dirty="0"/>
                        <a:t>generally</a:t>
                      </a:r>
                    </a:p>
                    <a:p>
                      <a:r>
                        <a:rPr lang="en-US" sz="2400" baseline="0" dirty="0"/>
                        <a:t>approximately</a:t>
                      </a:r>
                    </a:p>
                    <a:p>
                      <a:r>
                        <a:rPr lang="en-US" sz="2400" baseline="0" dirty="0"/>
                        <a:t>, however ,</a:t>
                      </a:r>
                    </a:p>
                    <a:p>
                      <a:r>
                        <a:rPr lang="en-US" sz="2400" baseline="0" dirty="0"/>
                        <a:t>, etc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0.057</a:t>
                      </a:r>
                    </a:p>
                    <a:p>
                      <a:r>
                        <a:rPr lang="en-US" sz="2400" dirty="0"/>
                        <a:t>0.033</a:t>
                      </a:r>
                    </a:p>
                    <a:p>
                      <a:r>
                        <a:rPr lang="en-US" sz="2400" dirty="0"/>
                        <a:t>0.0015</a:t>
                      </a:r>
                    </a:p>
                    <a:p>
                      <a:r>
                        <a:rPr lang="en-US" sz="2400" dirty="0"/>
                        <a:t>0.0014</a:t>
                      </a:r>
                    </a:p>
                    <a:p>
                      <a:r>
                        <a:rPr lang="en-US" sz="2400" dirty="0"/>
                        <a:t>0.00095</a:t>
                      </a:r>
                    </a:p>
                    <a:p>
                      <a:r>
                        <a:rPr lang="en-US" sz="2400" dirty="0"/>
                        <a:t>0.00034</a:t>
                      </a:r>
                    </a:p>
                    <a:p>
                      <a:r>
                        <a:rPr lang="en-US" sz="2400" dirty="0"/>
                        <a:t>0.00033</a:t>
                      </a:r>
                    </a:p>
                    <a:p>
                      <a:r>
                        <a:rPr lang="en-US" sz="2400" dirty="0"/>
                        <a:t>0.00025</a:t>
                      </a:r>
                    </a:p>
                    <a:p>
                      <a:r>
                        <a:rPr lang="en-US" sz="2400" dirty="0"/>
                        <a:t>0.00022</a:t>
                      </a:r>
                    </a:p>
                    <a:p>
                      <a:r>
                        <a:rPr lang="en-US" sz="2400" dirty="0"/>
                        <a:t>0.00013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8552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Qualitatively: Phrase-based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95265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Critical reception</a:t>
            </a:r>
            <a:r>
              <a:rPr lang="en-US" sz="2800" dirty="0">
                <a:solidFill>
                  <a:srgbClr val="000090"/>
                </a:solidFill>
              </a:rPr>
              <a:t> for The Wild has been negative.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74398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Reviews</a:t>
            </a:r>
            <a:r>
              <a:rPr lang="en-US" sz="2800" dirty="0">
                <a:solidFill>
                  <a:srgbClr val="008000"/>
                </a:solidFill>
              </a:rPr>
              <a:t> for The Wild has been negative.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429000" y="2667000"/>
            <a:ext cx="9144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95600" y="559561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rewording</a:t>
            </a:r>
          </a:p>
        </p:txBody>
      </p:sp>
    </p:spTree>
    <p:extLst>
      <p:ext uri="{BB962C8B-B14F-4D97-AF65-F5344CB8AC3E}">
        <p14:creationId xmlns:p14="http://schemas.microsoft.com/office/powerpoint/2010/main" val="273232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B981-7BDB-FE4B-A277-F2A6A0FAF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B19AE-BE79-324E-BAB2-E1A7FA528F1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90"/>
                </a:solidFill>
              </a:rPr>
              <a:t>Alfonso Perez Munoz, usually referred to as Alfonso, is a former Spanish footballer, in the striker position.</a:t>
            </a:r>
          </a:p>
          <a:p>
            <a:pPr marL="0" indent="0">
              <a:buNone/>
            </a:pPr>
            <a:endParaRPr lang="en-US" sz="32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90"/>
                </a:solidFill>
              </a:rPr>
              <a:t>The reverse process, producing electrical energy from mechanical energy, is accomplished by a generator or dynamo.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412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Qualitatively: Phrase-based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952655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0"/>
                </a:solidFill>
              </a:rPr>
              <a:t>Bauska</a:t>
            </a:r>
            <a:r>
              <a:rPr lang="en-US" sz="2800" dirty="0">
                <a:solidFill>
                  <a:srgbClr val="000090"/>
                </a:solidFill>
              </a:rPr>
              <a:t> is a town in </a:t>
            </a:r>
            <a:r>
              <a:rPr lang="en-US" sz="2800" dirty="0" err="1">
                <a:solidFill>
                  <a:srgbClr val="000090"/>
                </a:solidFill>
              </a:rPr>
              <a:t>Bauska</a:t>
            </a:r>
            <a:r>
              <a:rPr lang="en-US" sz="2800" dirty="0">
                <a:solidFill>
                  <a:srgbClr val="000090"/>
                </a:solidFill>
              </a:rPr>
              <a:t> county, in the </a:t>
            </a:r>
            <a:r>
              <a:rPr lang="en-US" sz="2800" i="1" dirty="0" err="1">
                <a:solidFill>
                  <a:srgbClr val="FF0000"/>
                </a:solidFill>
              </a:rPr>
              <a:t>Zemgale</a:t>
            </a:r>
            <a:r>
              <a:rPr lang="en-US" sz="2800" i="1" dirty="0">
                <a:solidFill>
                  <a:srgbClr val="FF0000"/>
                </a:solidFill>
              </a:rPr>
              <a:t> region of southern Latvia</a:t>
            </a:r>
            <a:r>
              <a:rPr lang="en-US" sz="2800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2672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8000"/>
                </a:solidFill>
              </a:rPr>
              <a:t>Bauska</a:t>
            </a:r>
            <a:r>
              <a:rPr lang="en-US" sz="2800" dirty="0">
                <a:solidFill>
                  <a:srgbClr val="008000"/>
                </a:solidFill>
              </a:rPr>
              <a:t> is a town in </a:t>
            </a:r>
            <a:r>
              <a:rPr lang="en-US" sz="2800" dirty="0" err="1">
                <a:solidFill>
                  <a:srgbClr val="008000"/>
                </a:solidFill>
              </a:rPr>
              <a:t>Bauska</a:t>
            </a:r>
            <a:r>
              <a:rPr lang="en-US" sz="2800" dirty="0">
                <a:solidFill>
                  <a:srgbClr val="008000"/>
                </a:solidFill>
              </a:rPr>
              <a:t> county, in the </a:t>
            </a:r>
            <a:r>
              <a:rPr lang="en-US" sz="2800" dirty="0">
                <a:solidFill>
                  <a:srgbClr val="FF0000"/>
                </a:solidFill>
              </a:rPr>
              <a:t>region of </a:t>
            </a:r>
            <a:r>
              <a:rPr lang="en-US" sz="2800" dirty="0" err="1">
                <a:solidFill>
                  <a:srgbClr val="FF0000"/>
                </a:solidFill>
              </a:rPr>
              <a:t>Zemgale</a:t>
            </a:r>
            <a:r>
              <a:rPr lang="en-US" sz="2800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429000" y="3124200"/>
            <a:ext cx="9144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33500" y="584183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rewording/reordering, deletion</a:t>
            </a:r>
          </a:p>
        </p:txBody>
      </p:sp>
    </p:spTree>
    <p:extLst>
      <p:ext uri="{BB962C8B-B14F-4D97-AF65-F5344CB8AC3E}">
        <p14:creationId xmlns:p14="http://schemas.microsoft.com/office/powerpoint/2010/main" val="5867043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Qualitatively: Phrase-based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952655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Nicolas </a:t>
            </a:r>
            <a:r>
              <a:rPr lang="en-US" sz="2800" dirty="0" err="1">
                <a:solidFill>
                  <a:srgbClr val="000090"/>
                </a:solidFill>
              </a:rPr>
              <a:t>Anelka</a:t>
            </a:r>
            <a:r>
              <a:rPr lang="en-US" sz="2800" dirty="0">
                <a:solidFill>
                  <a:srgbClr val="000090"/>
                </a:solidFill>
              </a:rPr>
              <a:t> is a French footballer who currently plays as a striker for Chelsea in the English premier league.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456093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Nicolas </a:t>
            </a:r>
            <a:r>
              <a:rPr lang="en-US" sz="2800" dirty="0" err="1">
                <a:solidFill>
                  <a:srgbClr val="008000"/>
                </a:solidFill>
              </a:rPr>
              <a:t>Anelka</a:t>
            </a:r>
            <a:r>
              <a:rPr lang="en-US" sz="2800" dirty="0">
                <a:solidFill>
                  <a:srgbClr val="008000"/>
                </a:solidFill>
              </a:rPr>
              <a:t> is a French football player.  He plays for Chelsea.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429000" y="3352800"/>
            <a:ext cx="9144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800" y="5562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rewording, deletion, sentence splitting</a:t>
            </a:r>
          </a:p>
        </p:txBody>
      </p:sp>
    </p:spTree>
    <p:extLst>
      <p:ext uri="{BB962C8B-B14F-4D97-AF65-F5344CB8AC3E}">
        <p14:creationId xmlns:p14="http://schemas.microsoft.com/office/powerpoint/2010/main" val="1481372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Qualitatively: Phrase-based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95265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Each edge of a </a:t>
            </a:r>
            <a:r>
              <a:rPr lang="en-US" sz="2800" dirty="0" err="1">
                <a:solidFill>
                  <a:srgbClr val="000090"/>
                </a:solidFill>
              </a:rPr>
              <a:t>tesseract</a:t>
            </a:r>
            <a:r>
              <a:rPr lang="en-US" sz="2800" dirty="0">
                <a:solidFill>
                  <a:srgbClr val="000090"/>
                </a:solidFill>
              </a:rPr>
              <a:t> is of the same length.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2498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Same edge of the same length.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429000" y="2857500"/>
            <a:ext cx="9144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26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Qualitatively: </a:t>
            </a:r>
            <a:r>
              <a:rPr lang="en-US" i="1" dirty="0">
                <a:solidFill>
                  <a:srgbClr val="FF0000"/>
                </a:solidFill>
              </a:rPr>
              <a:t>Previous approach</a:t>
            </a:r>
          </a:p>
        </p:txBody>
      </p:sp>
      <p:sp>
        <p:nvSpPr>
          <p:cNvPr id="4" name="Rectangle 3"/>
          <p:cNvSpPr/>
          <p:nvPr/>
        </p:nvSpPr>
        <p:spPr>
          <a:xfrm>
            <a:off x="688848" y="2044005"/>
            <a:ext cx="7616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He often recuperated at </a:t>
            </a:r>
            <a:r>
              <a:rPr lang="en-US" sz="2400" dirty="0" err="1">
                <a:solidFill>
                  <a:srgbClr val="000090"/>
                </a:solidFill>
              </a:rPr>
              <a:t>Menton</a:t>
            </a:r>
            <a:r>
              <a:rPr lang="en-US" sz="2400" dirty="0">
                <a:solidFill>
                  <a:srgbClr val="000090"/>
                </a:solidFill>
              </a:rPr>
              <a:t>, near Nice, France, where he eventually died on 1892 January 31.</a:t>
            </a:r>
          </a:p>
        </p:txBody>
      </p:sp>
      <p:sp>
        <p:nvSpPr>
          <p:cNvPr id="5" name="Down Arrow 4"/>
          <p:cNvSpPr/>
          <p:nvPr/>
        </p:nvSpPr>
        <p:spPr>
          <a:xfrm>
            <a:off x="3581400" y="3429000"/>
            <a:ext cx="9144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2800" y="4800599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He died.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Compared to </a:t>
            </a:r>
            <a:r>
              <a:rPr lang="en-US" sz="2800" b="1" dirty="0"/>
              <a:t>three</a:t>
            </a:r>
            <a:r>
              <a:rPr lang="en-US" sz="2800" dirty="0"/>
              <a:t> previous systems: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00FF"/>
                </a:solidFill>
              </a:rPr>
              <a:t>Pros:</a:t>
            </a:r>
          </a:p>
          <a:p>
            <a:pPr>
              <a:buFontTx/>
              <a:buChar char="-"/>
            </a:pPr>
            <a:r>
              <a:rPr lang="en-US" sz="2800" dirty="0"/>
              <a:t>phrase-based approach tends to be more similar to human simplifications than other approaches</a:t>
            </a:r>
          </a:p>
          <a:p>
            <a:pPr>
              <a:buFontTx/>
              <a:buChar char="-"/>
            </a:pPr>
            <a:r>
              <a:rPr lang="en-US" sz="2800" dirty="0"/>
              <a:t>deletion improves the quality</a:t>
            </a:r>
          </a:p>
          <a:p>
            <a:pPr>
              <a:buFontTx/>
              <a:buChar char="-"/>
            </a:pPr>
            <a:r>
              <a:rPr lang="en-US" sz="2800" dirty="0"/>
              <a:t>model is fairly easy to understand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Cons:</a:t>
            </a:r>
          </a:p>
          <a:p>
            <a:pPr>
              <a:buFontTx/>
              <a:buChar char="-"/>
            </a:pPr>
            <a:r>
              <a:rPr lang="en-US" sz="2800" dirty="0"/>
              <a:t>tends to only make minor changes to the sentences</a:t>
            </a:r>
          </a:p>
          <a:p>
            <a:pPr>
              <a:buFontTx/>
              <a:buChar char="-"/>
            </a:pPr>
            <a:r>
              <a:rPr lang="en-US" sz="2800" dirty="0"/>
              <a:t>some </a:t>
            </a:r>
            <a:r>
              <a:rPr lang="en-US" sz="2800" dirty="0" err="1"/>
              <a:t>disfluencies</a:t>
            </a:r>
            <a:r>
              <a:rPr lang="en-US" sz="2800" dirty="0"/>
              <a:t> due to long distance dependencies</a:t>
            </a:r>
          </a:p>
          <a:p>
            <a:pPr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59673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7178-63C7-1646-A964-0939F222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18D50-8110-A04C-8CC6-C5EC9B3579F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Many different data-driven approaches</a:t>
            </a:r>
          </a:p>
          <a:p>
            <a:pPr lvl="1"/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Lexical (change a word at a time)</a:t>
            </a:r>
          </a:p>
          <a:p>
            <a:pPr lvl="1"/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Phrasal (change phrases)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Syntactic (use grammatical structure)</a:t>
            </a: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067298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Autofit/>
          </a:bodyPr>
          <a:lstStyle/>
          <a:p>
            <a:r>
              <a:rPr lang="en-US" sz="3600" dirty="0"/>
              <a:t>Syntax-based approach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0"/>
            <a:ext cx="7742767" cy="449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1722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Rather than operating on phrases, operate on grammar trees</a:t>
            </a:r>
          </a:p>
        </p:txBody>
      </p:sp>
    </p:spTree>
    <p:extLst>
      <p:ext uri="{BB962C8B-B14F-4D97-AF65-F5344CB8AC3E}">
        <p14:creationId xmlns:p14="http://schemas.microsoft.com/office/powerpoint/2010/main" val="4337479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 probabilistic, syntax-based rules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0212" y="7657534"/>
            <a:ext cx="82423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612" y="7809934"/>
            <a:ext cx="82423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012" y="7962334"/>
            <a:ext cx="82423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7412" y="8114734"/>
            <a:ext cx="82423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9812" y="8267134"/>
            <a:ext cx="82423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892300"/>
            <a:ext cx="8255000" cy="283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8594" y="5592587"/>
            <a:ext cx="34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They may occasionally eat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114800" y="5486400"/>
            <a:ext cx="762000" cy="732013"/>
          </a:xfrm>
          <a:prstGeom prst="righ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87238" y="5562600"/>
            <a:ext cx="2564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sometimes, they eat</a:t>
            </a:r>
          </a:p>
        </p:txBody>
      </p:sp>
    </p:spTree>
    <p:extLst>
      <p:ext uri="{BB962C8B-B14F-4D97-AF65-F5344CB8AC3E}">
        <p14:creationId xmlns:p14="http://schemas.microsoft.com/office/powerpoint/2010/main" val="39831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 probabilistic, syntax-based rules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0212" y="7657534"/>
            <a:ext cx="82423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612" y="7809934"/>
            <a:ext cx="82423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012" y="7962334"/>
            <a:ext cx="82423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7412" y="8114734"/>
            <a:ext cx="82423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9812" y="8267134"/>
            <a:ext cx="82423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892300"/>
            <a:ext cx="8255000" cy="283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392" y="5183582"/>
            <a:ext cx="36862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The scary cats from the park may occasionally walk around on two legs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114800" y="5486400"/>
            <a:ext cx="762000" cy="732013"/>
          </a:xfrm>
          <a:prstGeom prst="righ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87238" y="5257800"/>
            <a:ext cx="34122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sometimes, the scary cats from the park walk around on two legs</a:t>
            </a:r>
          </a:p>
        </p:txBody>
      </p:sp>
    </p:spTree>
    <p:extLst>
      <p:ext uri="{BB962C8B-B14F-4D97-AF65-F5344CB8AC3E}">
        <p14:creationId xmlns:p14="http://schemas.microsoft.com/office/powerpoint/2010/main" val="29022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76400"/>
            <a:ext cx="4546600" cy="2965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5070764"/>
            <a:ext cx="5760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sometimes, the scary cats from the park walk around on two legs</a:t>
            </a:r>
          </a:p>
        </p:txBody>
      </p:sp>
    </p:spTree>
    <p:extLst>
      <p:ext uri="{BB962C8B-B14F-4D97-AF65-F5344CB8AC3E}">
        <p14:creationId xmlns:p14="http://schemas.microsoft.com/office/powerpoint/2010/main" val="253594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simplification: real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9050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Alfonso Perez Munoz, usually referred to as Alfonso, is a former Spanish footballer, in the striker position.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1148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Alfonso Perez is a former Spanish football player.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81400" y="3048000"/>
            <a:ext cx="12192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674674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Our life is frittered away by detail. </a:t>
            </a:r>
          </a:p>
          <a:p>
            <a:r>
              <a:rPr lang="en-US" sz="3600" dirty="0">
                <a:latin typeface="Gill Sans"/>
                <a:cs typeface="Gill Sans"/>
              </a:rPr>
              <a:t>Simplify, simplify.</a:t>
            </a:r>
          </a:p>
          <a:p>
            <a:r>
              <a:rPr lang="en-US" sz="3600" dirty="0">
                <a:latin typeface="Gill Sans"/>
                <a:cs typeface="Gill Sans"/>
              </a:rPr>
              <a:t>	- H.D. Thoreau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4800600"/>
            <a:ext cx="572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ill Sans"/>
                <a:cs typeface="Gill Sans"/>
              </a:rPr>
              <a:t>Our life is frittered away.</a:t>
            </a:r>
          </a:p>
          <a:p>
            <a:r>
              <a:rPr lang="en-US" sz="3600" dirty="0">
                <a:latin typeface="Gill Sans"/>
                <a:cs typeface="Gill Sans"/>
              </a:rPr>
              <a:t>	- Lab Machine 227-31</a:t>
            </a:r>
          </a:p>
        </p:txBody>
      </p:sp>
      <p:sp>
        <p:nvSpPr>
          <p:cNvPr id="6" name="Down Arrow 5"/>
          <p:cNvSpPr/>
          <p:nvPr/>
        </p:nvSpPr>
        <p:spPr>
          <a:xfrm>
            <a:off x="3657600" y="3657600"/>
            <a:ext cx="838200" cy="685800"/>
          </a:xfrm>
          <a:prstGeom prst="down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E75CD-3022-F44D-AB9F-636C20C4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syntax-based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7279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/>
                <a:cs typeface="Gill Sans"/>
              </a:rPr>
              <a:t>Qualitatively: syntax-based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1200328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Gill Sans"/>
                <a:cs typeface="Gill Sans"/>
              </a:rPr>
              <a:t>Overall </a:t>
            </a:r>
            <a:r>
              <a:rPr lang="en-US" sz="2400" dirty="0" err="1">
                <a:latin typeface="Gill Sans"/>
                <a:cs typeface="Gill Sans"/>
              </a:rPr>
              <a:t>Bamberga</a:t>
            </a:r>
            <a:r>
              <a:rPr lang="en-US" sz="2400" dirty="0">
                <a:latin typeface="Gill Sans"/>
                <a:cs typeface="Gill Sans"/>
              </a:rPr>
              <a:t> is the tenth brightest main belt asteroid </a:t>
            </a:r>
            <a:r>
              <a:rPr lang="en-US" sz="2400" b="1" i="1" dirty="0">
                <a:solidFill>
                  <a:srgbClr val="FF0000"/>
                </a:solidFill>
                <a:latin typeface="Gill Sans"/>
                <a:cs typeface="Gill Sans"/>
              </a:rPr>
              <a:t>after, in order, </a:t>
            </a:r>
            <a:r>
              <a:rPr lang="en-US" sz="2400" b="1" i="1" dirty="0" err="1">
                <a:solidFill>
                  <a:srgbClr val="FF0000"/>
                </a:solidFill>
                <a:latin typeface="Gill Sans"/>
                <a:cs typeface="Gill Sans"/>
              </a:rPr>
              <a:t>Vesta</a:t>
            </a:r>
            <a:r>
              <a:rPr lang="en-US" sz="2400" b="1" i="1" dirty="0">
                <a:solidFill>
                  <a:srgbClr val="FF0000"/>
                </a:solidFill>
                <a:latin typeface="Gill Sans"/>
                <a:cs typeface="Gill Sans"/>
              </a:rPr>
              <a:t>, Pallas, Ceres, Iris, Hebe, Juno, </a:t>
            </a:r>
            <a:r>
              <a:rPr lang="en-US" sz="2400" b="1" i="1" dirty="0" err="1">
                <a:solidFill>
                  <a:srgbClr val="FF0000"/>
                </a:solidFill>
                <a:latin typeface="Gill Sans"/>
                <a:cs typeface="Gill Sans"/>
              </a:rPr>
              <a:t>Melpomene</a:t>
            </a:r>
            <a:r>
              <a:rPr lang="en-US" sz="2400" b="1" i="1" dirty="0">
                <a:solidFill>
                  <a:srgbClr val="FF0000"/>
                </a:solidFill>
                <a:latin typeface="Gill Sans"/>
                <a:cs typeface="Gill Sans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Gill Sans"/>
                <a:cs typeface="Gill Sans"/>
              </a:rPr>
              <a:t>Eunomia</a:t>
            </a:r>
            <a:r>
              <a:rPr lang="en-US" sz="2400" b="1" i="1" dirty="0">
                <a:solidFill>
                  <a:srgbClr val="FF0000"/>
                </a:solidFill>
                <a:latin typeface="Gill Sans"/>
                <a:cs typeface="Gill Sans"/>
              </a:rPr>
              <a:t> and Flora</a:t>
            </a:r>
            <a:r>
              <a:rPr lang="en-US" sz="2400" dirty="0">
                <a:latin typeface="Gill Sans"/>
                <a:cs typeface="Gill Sans"/>
              </a:rPr>
              <a:t>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8706" y="4419600"/>
            <a:ext cx="8991600" cy="1838965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/>
              <a:buNone/>
            </a:pPr>
            <a:r>
              <a:rPr lang="en-US" sz="2400" dirty="0">
                <a:latin typeface="Gill Sans"/>
                <a:cs typeface="Gill Sans"/>
              </a:rPr>
              <a:t>Syntax: </a:t>
            </a:r>
          </a:p>
          <a:p>
            <a:pPr>
              <a:buFont typeface="Wingdings"/>
              <a:buNone/>
            </a:pPr>
            <a:r>
              <a:rPr lang="en-US" sz="2400" dirty="0">
                <a:latin typeface="Gill Sans"/>
                <a:cs typeface="Gill Sans"/>
              </a:rPr>
              <a:t>    Overall </a:t>
            </a:r>
            <a:r>
              <a:rPr lang="en-US" sz="2400" dirty="0" err="1">
                <a:latin typeface="Gill Sans"/>
                <a:cs typeface="Gill Sans"/>
              </a:rPr>
              <a:t>Bamberga</a:t>
            </a:r>
            <a:r>
              <a:rPr lang="en-US" sz="2400" dirty="0">
                <a:latin typeface="Gill Sans"/>
                <a:cs typeface="Gill Sans"/>
              </a:rPr>
              <a:t> is the tenth brightest main belt asteroid.</a:t>
            </a:r>
          </a:p>
          <a:p>
            <a:pPr>
              <a:buFont typeface="Wingdings"/>
              <a:buNone/>
            </a:pPr>
            <a:endParaRPr lang="en-US" sz="2400" dirty="0">
              <a:latin typeface="Gill Sans"/>
              <a:cs typeface="Gill Sans"/>
            </a:endParaRPr>
          </a:p>
          <a:p>
            <a:pPr>
              <a:buFont typeface="Wingdings"/>
              <a:buNone/>
            </a:pPr>
            <a:r>
              <a:rPr lang="en-US" sz="2400" dirty="0">
                <a:latin typeface="Gill Sans"/>
                <a:cs typeface="Gill Sans"/>
              </a:rPr>
              <a:t>Phrase-based: (same as input)</a:t>
            </a:r>
          </a:p>
        </p:txBody>
      </p:sp>
      <p:sp>
        <p:nvSpPr>
          <p:cNvPr id="5" name="Down Arrow 4"/>
          <p:cNvSpPr/>
          <p:nvPr/>
        </p:nvSpPr>
        <p:spPr>
          <a:xfrm>
            <a:off x="3009900" y="2895600"/>
            <a:ext cx="838200" cy="685800"/>
          </a:xfrm>
          <a:prstGeom prst="down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00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Compared to </a:t>
            </a:r>
            <a:r>
              <a:rPr lang="en-US" sz="2800" b="1" dirty="0"/>
              <a:t>phrase-based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00FF"/>
                </a:solidFill>
              </a:rPr>
              <a:t>Pros:</a:t>
            </a:r>
          </a:p>
          <a:p>
            <a:pPr>
              <a:buFontTx/>
              <a:buChar char="-"/>
            </a:pPr>
            <a:r>
              <a:rPr lang="en-US" sz="2800" dirty="0"/>
              <a:t>Much more significant simplifications</a:t>
            </a:r>
          </a:p>
          <a:p>
            <a:pPr>
              <a:buFontTx/>
              <a:buChar char="-"/>
            </a:pPr>
            <a:r>
              <a:rPr lang="en-US" sz="2800" dirty="0"/>
              <a:t>More grammatical</a:t>
            </a:r>
          </a:p>
          <a:p>
            <a:pPr>
              <a:buFontTx/>
              <a:buChar char="-"/>
            </a:pPr>
            <a:r>
              <a:rPr lang="en-US" sz="2800" dirty="0"/>
              <a:t>Simpler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Cons:</a:t>
            </a:r>
          </a:p>
          <a:p>
            <a:pPr>
              <a:buFontTx/>
              <a:buChar char="-"/>
            </a:pPr>
            <a:r>
              <a:rPr lang="en-US" sz="2800" dirty="0"/>
              <a:t>Was sometimes aggressive about removing content</a:t>
            </a:r>
          </a:p>
        </p:txBody>
      </p:sp>
    </p:spTree>
    <p:extLst>
      <p:ext uri="{BB962C8B-B14F-4D97-AF65-F5344CB8AC3E}">
        <p14:creationId xmlns:p14="http://schemas.microsoft.com/office/powerpoint/2010/main" val="19072324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616952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the text simplification problem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Highlight why text simplification is important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Show some examples of text simplification approaches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Give one perspective on CS research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600200"/>
            <a:ext cx="533400" cy="479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99EF7C-2CAF-7245-B5B3-E477EBE3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667000"/>
            <a:ext cx="533400" cy="479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47D09-CB44-4945-8C1A-8800D61B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3771314"/>
            <a:ext cx="533400" cy="479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79C26-CC8C-EC45-A2A5-62BCB3B07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226" y="5257800"/>
            <a:ext cx="533400" cy="4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346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thoughts/challenges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is simple?</a:t>
            </a:r>
          </a:p>
          <a:p>
            <a:pPr lvl="1"/>
            <a:r>
              <a:rPr lang="en-US" dirty="0"/>
              <a:t>different domains may have different notion</a:t>
            </a:r>
          </a:p>
          <a:p>
            <a:pPr lvl="1"/>
            <a:r>
              <a:rPr lang="en-US" dirty="0"/>
              <a:t>how do we measure/evaluate simplicity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DB918-A7C7-0142-ACC4-4E6F6AF6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180347"/>
            <a:ext cx="4648200" cy="357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40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CDA6-D744-3240-BB07-76EF3004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6F2B4-41AF-344B-B1FE-92013E3F140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Will </a:t>
            </a:r>
            <a:r>
              <a:rPr lang="en-US" sz="3200" dirty="0" err="1"/>
              <a:t>Coster</a:t>
            </a:r>
            <a:r>
              <a:rPr lang="en-US" sz="3200" dirty="0"/>
              <a:t> (Pomona)</a:t>
            </a:r>
            <a:br>
              <a:rPr lang="en-US" sz="3200" dirty="0"/>
            </a:br>
            <a:r>
              <a:rPr lang="en-US" sz="3200" dirty="0"/>
              <a:t>Dan </a:t>
            </a:r>
            <a:r>
              <a:rPr lang="en-US" sz="3200" dirty="0" err="1"/>
              <a:t>Feblowitz</a:t>
            </a:r>
            <a:r>
              <a:rPr lang="en-US" sz="3200" dirty="0"/>
              <a:t> (Pomona)</a:t>
            </a:r>
            <a:br>
              <a:rPr lang="en-US" sz="3200" dirty="0"/>
            </a:br>
            <a:r>
              <a:rPr lang="en-US" sz="3200" dirty="0"/>
              <a:t>Melissa </a:t>
            </a:r>
            <a:r>
              <a:rPr lang="en-US" sz="3200" dirty="0" err="1"/>
              <a:t>Grueter</a:t>
            </a:r>
            <a:r>
              <a:rPr lang="en-US" sz="3200" dirty="0"/>
              <a:t> (Pomona)</a:t>
            </a:r>
          </a:p>
          <a:p>
            <a:pPr marL="0" indent="0">
              <a:buNone/>
            </a:pPr>
            <a:r>
              <a:rPr lang="en-US" sz="3200" dirty="0"/>
              <a:t>Colby Horn (Middlebury)</a:t>
            </a:r>
          </a:p>
          <a:p>
            <a:pPr marL="0" indent="0">
              <a:buNone/>
            </a:pPr>
            <a:r>
              <a:rPr lang="en-US" sz="3200" dirty="0"/>
              <a:t>Katie </a:t>
            </a:r>
            <a:r>
              <a:rPr lang="en-US" sz="3200" dirty="0" err="1"/>
              <a:t>Manduca</a:t>
            </a:r>
            <a:r>
              <a:rPr lang="en-US" sz="3200" dirty="0"/>
              <a:t> (Middlebury)</a:t>
            </a:r>
          </a:p>
          <a:p>
            <a:pPr marL="0" indent="0">
              <a:buNone/>
            </a:pPr>
            <a:r>
              <a:rPr lang="en-US" sz="3200" dirty="0"/>
              <a:t>Max Schwarzer (Pomona)</a:t>
            </a:r>
          </a:p>
          <a:p>
            <a:pPr marL="0" indent="0">
              <a:buNone/>
            </a:pPr>
            <a:r>
              <a:rPr lang="en-US" sz="3200" dirty="0"/>
              <a:t>Mui </a:t>
            </a:r>
            <a:r>
              <a:rPr lang="en-US" sz="3200" dirty="0" err="1"/>
              <a:t>Tanprasert</a:t>
            </a:r>
            <a:r>
              <a:rPr lang="en-US" sz="3200" dirty="0"/>
              <a:t> (Pomona)</a:t>
            </a:r>
          </a:p>
          <a:p>
            <a:pPr marL="0" indent="0">
              <a:buNone/>
            </a:pPr>
            <a:r>
              <a:rPr lang="en-US" sz="3200" dirty="0" err="1"/>
              <a:t>Gondy</a:t>
            </a:r>
            <a:r>
              <a:rPr lang="en-US" sz="3200" dirty="0"/>
              <a:t> Leroy (University of Arizona)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077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00FD-179A-4749-89DB-EDBA3BE6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753A5-06B2-7F49-8D25-2201139059A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Corpus 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Regex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Language modeling (smoothing!)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Linguistics basics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Learning grammars PCFGs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Parsing</a:t>
            </a:r>
          </a:p>
        </p:txBody>
      </p:sp>
    </p:spTree>
    <p:extLst>
      <p:ext uri="{BB962C8B-B14F-4D97-AF65-F5344CB8AC3E}">
        <p14:creationId xmlns:p14="http://schemas.microsoft.com/office/powerpoint/2010/main" val="41722039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1D11-23CB-E34D-B1FF-E0B055D0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6195B-C1B9-9D4D-9FDE-352AAF46845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Text similarity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Word similarity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Machine translation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Word alignment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Machine learning (Naïve Bayes, SVMs)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Neural nets (basics, Word2Vec, large language models)</a:t>
            </a:r>
          </a:p>
        </p:txBody>
      </p:sp>
    </p:spTree>
    <p:extLst>
      <p:ext uri="{BB962C8B-B14F-4D97-AF65-F5344CB8AC3E}">
        <p14:creationId xmlns:p14="http://schemas.microsoft.com/office/powerpoint/2010/main" val="22958091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34608-11E0-0A40-900F-62CF2683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recap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59312-7B7A-2E43-B90C-1B164115D8F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HashMaps</a:t>
            </a:r>
            <a:r>
              <a:rPr lang="en-US" dirty="0"/>
              <a:t>/dictionaries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Java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to count words!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244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2F11-CD86-B945-BA07-452256C25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7150C-9A99-484D-9A4C-CD74D290646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lines of code?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many slides?</a:t>
            </a:r>
          </a:p>
        </p:txBody>
      </p:sp>
    </p:spTree>
    <p:extLst>
      <p:ext uri="{BB962C8B-B14F-4D97-AF65-F5344CB8AC3E}">
        <p14:creationId xmlns:p14="http://schemas.microsoft.com/office/powerpoint/2010/main" val="140489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simplification: real examples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9050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Alfonso Perez </a:t>
            </a:r>
            <a:r>
              <a:rPr lang="en-US" sz="2800" i="1" dirty="0">
                <a:solidFill>
                  <a:srgbClr val="FF0000"/>
                </a:solidFill>
              </a:rPr>
              <a:t>Munoz, usually referred to as Alfonso,</a:t>
            </a:r>
            <a:r>
              <a:rPr lang="en-US" sz="2800" dirty="0">
                <a:solidFill>
                  <a:srgbClr val="000090"/>
                </a:solidFill>
              </a:rPr>
              <a:t> is a former Spanish footballer</a:t>
            </a:r>
            <a:r>
              <a:rPr lang="en-US" sz="2800" i="1" dirty="0">
                <a:solidFill>
                  <a:srgbClr val="FF0000"/>
                </a:solidFill>
              </a:rPr>
              <a:t>, in the striker position</a:t>
            </a:r>
            <a:r>
              <a:rPr lang="en-US" sz="2800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1148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Alfonso Perez is a former Spanish football player.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581400" y="3048000"/>
            <a:ext cx="1219200" cy="838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5410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Deletion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366F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16785</TotalTime>
  <Words>3534</Words>
  <Application>Microsoft Macintosh PowerPoint</Application>
  <PresentationFormat>On-screen Show (4:3)</PresentationFormat>
  <Paragraphs>648</Paragraphs>
  <Slides>89</Slides>
  <Notes>31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Calibri</vt:lpstr>
      <vt:lpstr>Gill Sans</vt:lpstr>
      <vt:lpstr>Tw Cen MT</vt:lpstr>
      <vt:lpstr>Wingdings</vt:lpstr>
      <vt:lpstr>Wingdings 2</vt:lpstr>
      <vt:lpstr>Median</vt:lpstr>
      <vt:lpstr>PowerPoint Presentation</vt:lpstr>
      <vt:lpstr>Text Simplification: Improving Information Accessibility</vt:lpstr>
      <vt:lpstr>Admin</vt:lpstr>
      <vt:lpstr>Text simplification</vt:lpstr>
      <vt:lpstr>Text simplification</vt:lpstr>
      <vt:lpstr>Text simplification</vt:lpstr>
      <vt:lpstr>Simplify</vt:lpstr>
      <vt:lpstr>Text simplification: real examples</vt:lpstr>
      <vt:lpstr>Text simplification: real examples</vt:lpstr>
      <vt:lpstr>Text simplification: real examples</vt:lpstr>
      <vt:lpstr>Text simplification: real examples</vt:lpstr>
      <vt:lpstr>Text simplification: real examples</vt:lpstr>
      <vt:lpstr>Text simplification: real examples</vt:lpstr>
      <vt:lpstr>Text simplification: real examples</vt:lpstr>
      <vt:lpstr>Text simplification: real examples</vt:lpstr>
      <vt:lpstr>Text simplification: real examples</vt:lpstr>
      <vt:lpstr>Goals today</vt:lpstr>
      <vt:lpstr>Why text simplification?</vt:lpstr>
      <vt:lpstr>Adult literacy</vt:lpstr>
      <vt:lpstr>Why text simplification?</vt:lpstr>
      <vt:lpstr>Goals today</vt:lpstr>
      <vt:lpstr>Spectrum of solutions</vt:lpstr>
      <vt:lpstr>Writer assist tool</vt:lpstr>
      <vt:lpstr>Writer assist tool</vt:lpstr>
      <vt:lpstr>Writer assist tool</vt:lpstr>
      <vt:lpstr>Writer assist tool</vt:lpstr>
      <vt:lpstr>Writer assist tool</vt:lpstr>
      <vt:lpstr>How do we identify difficult words?</vt:lpstr>
      <vt:lpstr>Quantifying word difficulty</vt:lpstr>
      <vt:lpstr>Validating the frequency hypothesis</vt:lpstr>
      <vt:lpstr>Validating the frequency hypothesis</vt:lpstr>
      <vt:lpstr>Validating the frequency hypothesis</vt:lpstr>
      <vt:lpstr>Validating the frequency hypothesis</vt:lpstr>
      <vt:lpstr>Study participants</vt:lpstr>
      <vt:lpstr>Frequency correlates with understanding!</vt:lpstr>
      <vt:lpstr>How do we identify difficult words?</vt:lpstr>
      <vt:lpstr>Spectrum of solutions</vt:lpstr>
      <vt:lpstr>Most modern approaches are  data-driven</vt:lpstr>
      <vt:lpstr>Simple English Wikipedia</vt:lpstr>
      <vt:lpstr>Example data source: Wikipedia</vt:lpstr>
      <vt:lpstr>From aligned documents to  aligned sentences</vt:lpstr>
      <vt:lpstr>From aligned documents to  aligned sentences</vt:lpstr>
      <vt:lpstr>From aligned documents to  aligned sentences</vt:lpstr>
      <vt:lpstr>Simplification approaches</vt:lpstr>
      <vt:lpstr>Lexical simplification</vt:lpstr>
      <vt:lpstr>Lexical simplification</vt:lpstr>
      <vt:lpstr>Preprocessing</vt:lpstr>
      <vt:lpstr>Extract candidate simplifications</vt:lpstr>
      <vt:lpstr>Simplification rules learned</vt:lpstr>
      <vt:lpstr>Not all rules apply in all contexts</vt:lpstr>
      <vt:lpstr>Data for learning context</vt:lpstr>
      <vt:lpstr>Data for learning context</vt:lpstr>
      <vt:lpstr>Collected data for 500 words</vt:lpstr>
      <vt:lpstr>Learning to apply rules</vt:lpstr>
      <vt:lpstr>Learning a ranker</vt:lpstr>
      <vt:lpstr>Applying the ranker</vt:lpstr>
      <vt:lpstr>Results</vt:lpstr>
      <vt:lpstr>Simplification approaches</vt:lpstr>
      <vt:lpstr>Phrase-based sentence simplification</vt:lpstr>
      <vt:lpstr>Phrase-based sentence simplification</vt:lpstr>
      <vt:lpstr>Phrase-based sentence simplification</vt:lpstr>
      <vt:lpstr>Phrase-based sentence simplification</vt:lpstr>
      <vt:lpstr>Learned phrase examples</vt:lpstr>
      <vt:lpstr>Phrase-based sentence simplification</vt:lpstr>
      <vt:lpstr>Phrase-based sentence simplification</vt:lpstr>
      <vt:lpstr>Phrase-based sentence simplification</vt:lpstr>
      <vt:lpstr>Phrase-based sentence simplification</vt:lpstr>
      <vt:lpstr>Deleted phrases</vt:lpstr>
      <vt:lpstr>Qualitatively: Phrase-based</vt:lpstr>
      <vt:lpstr>Qualitatively: Phrase-based</vt:lpstr>
      <vt:lpstr>Qualitatively: Phrase-based</vt:lpstr>
      <vt:lpstr>Qualitatively: Phrase-based</vt:lpstr>
      <vt:lpstr>Qualitatively: Previous approach</vt:lpstr>
      <vt:lpstr>Quantitatively</vt:lpstr>
      <vt:lpstr>Simplification approaches</vt:lpstr>
      <vt:lpstr>Syntax-based approach</vt:lpstr>
      <vt:lpstr>Learn probabilistic, syntax-based rules</vt:lpstr>
      <vt:lpstr>Learn probabilistic, syntax-based rules</vt:lpstr>
      <vt:lpstr>An aside</vt:lpstr>
      <vt:lpstr>A syntax-based approach</vt:lpstr>
      <vt:lpstr>Qualitatively: syntax-based</vt:lpstr>
      <vt:lpstr>Quantitatively</vt:lpstr>
      <vt:lpstr>Goals today</vt:lpstr>
      <vt:lpstr>Future thoughts/challenges</vt:lpstr>
      <vt:lpstr>Collaborators!</vt:lpstr>
      <vt:lpstr>Course recap</vt:lpstr>
      <vt:lpstr>Course recap</vt:lpstr>
      <vt:lpstr>Course recap </vt:lpstr>
      <vt:lpstr>Course recap</vt:lpstr>
    </vt:vector>
  </TitlesOfParts>
  <Company>Pomona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to Simplify Sentences Using Wikipedia</dc:title>
  <dc:creator>Dave Kauchak</dc:creator>
  <cp:lastModifiedBy>Microsoft Office User</cp:lastModifiedBy>
  <cp:revision>841</cp:revision>
  <cp:lastPrinted>2023-04-24T18:43:16Z</cp:lastPrinted>
  <dcterms:created xsi:type="dcterms:W3CDTF">2011-01-31T20:21:43Z</dcterms:created>
  <dcterms:modified xsi:type="dcterms:W3CDTF">2023-04-24T18:43:23Z</dcterms:modified>
</cp:coreProperties>
</file>