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2"/>
  </p:notesMasterIdLst>
  <p:handoutMasterIdLst>
    <p:handoutMasterId r:id="rId63"/>
  </p:handoutMasterIdLst>
  <p:sldIdLst>
    <p:sldId id="256" r:id="rId2"/>
    <p:sldId id="258" r:id="rId3"/>
    <p:sldId id="291" r:id="rId4"/>
    <p:sldId id="374" r:id="rId5"/>
    <p:sldId id="479" r:id="rId6"/>
    <p:sldId id="376" r:id="rId7"/>
    <p:sldId id="377" r:id="rId8"/>
    <p:sldId id="378" r:id="rId9"/>
    <p:sldId id="379" r:id="rId10"/>
    <p:sldId id="380" r:id="rId11"/>
    <p:sldId id="384" r:id="rId12"/>
    <p:sldId id="259" r:id="rId13"/>
    <p:sldId id="385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649" r:id="rId24"/>
    <p:sldId id="653" r:id="rId25"/>
    <p:sldId id="650" r:id="rId26"/>
    <p:sldId id="654" r:id="rId27"/>
    <p:sldId id="652" r:id="rId28"/>
    <p:sldId id="655" r:id="rId29"/>
    <p:sldId id="656" r:id="rId30"/>
    <p:sldId id="657" r:id="rId31"/>
    <p:sldId id="658" r:id="rId32"/>
    <p:sldId id="661" r:id="rId33"/>
    <p:sldId id="662" r:id="rId34"/>
    <p:sldId id="663" r:id="rId35"/>
    <p:sldId id="664" r:id="rId36"/>
    <p:sldId id="665" r:id="rId37"/>
    <p:sldId id="666" r:id="rId38"/>
    <p:sldId id="668" r:id="rId39"/>
    <p:sldId id="669" r:id="rId40"/>
    <p:sldId id="670" r:id="rId41"/>
    <p:sldId id="671" r:id="rId42"/>
    <p:sldId id="672" r:id="rId43"/>
    <p:sldId id="673" r:id="rId44"/>
    <p:sldId id="674" r:id="rId45"/>
    <p:sldId id="675" r:id="rId46"/>
    <p:sldId id="676" r:id="rId47"/>
    <p:sldId id="678" r:id="rId48"/>
    <p:sldId id="677" r:id="rId49"/>
    <p:sldId id="680" r:id="rId50"/>
    <p:sldId id="679" r:id="rId51"/>
    <p:sldId id="682" r:id="rId52"/>
    <p:sldId id="681" r:id="rId53"/>
    <p:sldId id="683" r:id="rId54"/>
    <p:sldId id="684" r:id="rId55"/>
    <p:sldId id="685" r:id="rId56"/>
    <p:sldId id="686" r:id="rId57"/>
    <p:sldId id="687" r:id="rId58"/>
    <p:sldId id="688" r:id="rId59"/>
    <p:sldId id="689" r:id="rId60"/>
    <p:sldId id="690" r:id="rId6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190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CF61A-0B16-D146-877E-74689C474697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C7C93F-D858-7E40-9C27-B9AFE7CF0F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424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4/18/23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5B511B-C64E-8B47-96AD-FD8637DDC681}" type="slidenum">
              <a:rPr lang="en-US"/>
              <a:pPr/>
              <a:t>3</a:t>
            </a:fld>
            <a:endParaRPr lang="en-US"/>
          </a:p>
        </p:txBody>
      </p:sp>
      <p:sp>
        <p:nvSpPr>
          <p:cNvPr id="378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  <a:p>
            <a:pPr eaLnBrk="1" hangingPunct="1"/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1883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Allow us to model</a:t>
            </a:r>
            <a:r>
              <a:rPr lang="en-US" baseline="0" dirty="0"/>
              <a:t> more than just 0/1 outputs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Differentiable! (this will come into play in a minute)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4650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of </a:t>
            </a:r>
            <a:r>
              <a:rPr lang="en-US" dirty="0"/>
              <a:t>them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02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6196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4170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62286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often we view a slice</a:t>
            </a:r>
            <a:r>
              <a:rPr lang="en-US" baseline="0" dirty="0"/>
              <a:t> </a:t>
            </a:r>
            <a:r>
              <a:rPr lang="en-US" baseline="0"/>
              <a:t>of </a:t>
            </a:r>
            <a:r>
              <a:rPr lang="en-US"/>
              <a:t>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85E063-BD86-A24D-8676-37A35E7CCE3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3169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4/18/23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4/18/23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png"/><Relationship Id="rId5" Type="http://schemas.openxmlformats.org/officeDocument/2006/relationships/image" Target="../media/image6.emf"/><Relationship Id="rId4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/>
              <a:t>large language models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 dirty="0"/>
              <a:t>CS 159 – Spring 2023</a:t>
            </a:r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9530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486400" y="4807803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finally get the answer after all levels compute</a:t>
            </a:r>
          </a:p>
        </p:txBody>
      </p:sp>
    </p:spTree>
    <p:extLst>
      <p:ext uri="{BB962C8B-B14F-4D97-AF65-F5344CB8AC3E}">
        <p14:creationId xmlns:p14="http://schemas.microsoft.com/office/powerpoint/2010/main" val="42733695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sp>
        <p:nvSpPr>
          <p:cNvPr id="86" name="Oval 12"/>
          <p:cNvSpPr>
            <a:spLocks noChangeArrowheads="1"/>
          </p:cNvSpPr>
          <p:nvPr/>
        </p:nvSpPr>
        <p:spPr bwMode="auto">
          <a:xfrm>
            <a:off x="914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7" name="Oval 12"/>
          <p:cNvSpPr>
            <a:spLocks noChangeArrowheads="1"/>
          </p:cNvSpPr>
          <p:nvPr/>
        </p:nvSpPr>
        <p:spPr bwMode="auto">
          <a:xfrm>
            <a:off x="15240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8" name="Oval 12"/>
          <p:cNvSpPr>
            <a:spLocks noChangeArrowheads="1"/>
          </p:cNvSpPr>
          <p:nvPr/>
        </p:nvSpPr>
        <p:spPr bwMode="auto">
          <a:xfrm>
            <a:off x="20574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9" name="Oval 12"/>
          <p:cNvSpPr>
            <a:spLocks noChangeArrowheads="1"/>
          </p:cNvSpPr>
          <p:nvPr/>
        </p:nvSpPr>
        <p:spPr bwMode="auto">
          <a:xfrm>
            <a:off x="1752600" y="4952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0" name="Oval 89"/>
          <p:cNvSpPr>
            <a:spLocks noChangeArrowheads="1"/>
          </p:cNvSpPr>
          <p:nvPr/>
        </p:nvSpPr>
        <p:spPr bwMode="auto">
          <a:xfrm>
            <a:off x="1066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1" name="Oval 12"/>
          <p:cNvSpPr>
            <a:spLocks noChangeArrowheads="1"/>
          </p:cNvSpPr>
          <p:nvPr/>
        </p:nvSpPr>
        <p:spPr bwMode="auto">
          <a:xfrm>
            <a:off x="16764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2" name="Oval 12"/>
          <p:cNvSpPr>
            <a:spLocks noChangeArrowheads="1"/>
          </p:cNvSpPr>
          <p:nvPr/>
        </p:nvSpPr>
        <p:spPr bwMode="auto">
          <a:xfrm>
            <a:off x="2590800" y="41140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3" name="Oval 12"/>
          <p:cNvSpPr>
            <a:spLocks noChangeArrowheads="1"/>
          </p:cNvSpPr>
          <p:nvPr/>
        </p:nvSpPr>
        <p:spPr bwMode="auto">
          <a:xfrm>
            <a:off x="2209800" y="3199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4" name="Straight Arrow Connector 93"/>
          <p:cNvCxnSpPr/>
          <p:nvPr/>
        </p:nvCxnSpPr>
        <p:spPr bwMode="auto">
          <a:xfrm rot="16200000" flipH="1">
            <a:off x="838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5" name="Straight Arrow Connector 94"/>
          <p:cNvCxnSpPr/>
          <p:nvPr/>
        </p:nvCxnSpPr>
        <p:spPr bwMode="auto">
          <a:xfrm rot="5400000">
            <a:off x="1028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6" name="Straight Arrow Connector 95"/>
          <p:cNvCxnSpPr/>
          <p:nvPr/>
        </p:nvCxnSpPr>
        <p:spPr bwMode="auto">
          <a:xfrm rot="16200000" flipH="1">
            <a:off x="1447800" y="28186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7" name="Straight Arrow Connector 96"/>
          <p:cNvCxnSpPr/>
          <p:nvPr/>
        </p:nvCxnSpPr>
        <p:spPr bwMode="auto">
          <a:xfrm rot="5400000">
            <a:off x="1638300" y="27805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8" name="Straight Arrow Connector 97"/>
          <p:cNvCxnSpPr/>
          <p:nvPr/>
        </p:nvCxnSpPr>
        <p:spPr bwMode="auto">
          <a:xfrm rot="16200000" flipH="1">
            <a:off x="1981200" y="28186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9" name="Straight Arrow Connector 98"/>
          <p:cNvCxnSpPr/>
          <p:nvPr/>
        </p:nvCxnSpPr>
        <p:spPr bwMode="auto">
          <a:xfrm rot="5400000">
            <a:off x="2171700" y="27805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0" name="Straight Arrow Connector 99"/>
          <p:cNvCxnSpPr>
            <a:stCxn id="90" idx="4"/>
            <a:endCxn id="86" idx="0"/>
          </p:cNvCxnSpPr>
          <p:nvPr/>
        </p:nvCxnSpPr>
        <p:spPr bwMode="auto">
          <a:xfrm rot="5400000">
            <a:off x="838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1" name="Straight Arrow Connector 100"/>
          <p:cNvCxnSpPr>
            <a:stCxn id="90" idx="4"/>
            <a:endCxn id="87" idx="0"/>
          </p:cNvCxnSpPr>
          <p:nvPr/>
        </p:nvCxnSpPr>
        <p:spPr bwMode="auto">
          <a:xfrm rot="16200000" flipH="1">
            <a:off x="1143000" y="35806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2" name="Straight Arrow Connector 101"/>
          <p:cNvCxnSpPr>
            <a:stCxn id="90" idx="4"/>
            <a:endCxn id="88" idx="1"/>
          </p:cNvCxnSpPr>
          <p:nvPr/>
        </p:nvCxnSpPr>
        <p:spPr bwMode="auto">
          <a:xfrm rot="16200000" flipH="1">
            <a:off x="1333500" y="33901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3" name="Straight Arrow Connector 102"/>
          <p:cNvCxnSpPr>
            <a:stCxn id="90" idx="4"/>
            <a:endCxn id="92" idx="0"/>
          </p:cNvCxnSpPr>
          <p:nvPr/>
        </p:nvCxnSpPr>
        <p:spPr bwMode="auto">
          <a:xfrm rot="16200000" flipH="1">
            <a:off x="1676400" y="30472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4" name="Straight Arrow Connector 103"/>
          <p:cNvCxnSpPr>
            <a:stCxn id="91" idx="4"/>
            <a:endCxn id="86" idx="0"/>
          </p:cNvCxnSpPr>
          <p:nvPr/>
        </p:nvCxnSpPr>
        <p:spPr bwMode="auto">
          <a:xfrm rot="5400000">
            <a:off x="1143000" y="34282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5" name="Straight Arrow Connector 104"/>
          <p:cNvCxnSpPr>
            <a:stCxn id="91" idx="4"/>
            <a:endCxn id="87" idx="0"/>
          </p:cNvCxnSpPr>
          <p:nvPr/>
        </p:nvCxnSpPr>
        <p:spPr bwMode="auto">
          <a:xfrm rot="5400000">
            <a:off x="14478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6" name="Straight Arrow Connector 105"/>
          <p:cNvCxnSpPr>
            <a:stCxn id="91" idx="5"/>
            <a:endCxn id="88" idx="0"/>
          </p:cNvCxnSpPr>
          <p:nvPr/>
        </p:nvCxnSpPr>
        <p:spPr bwMode="auto">
          <a:xfrm rot="16200000" flipH="1">
            <a:off x="1746063" y="36502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7" name="Straight Arrow Connector 106"/>
          <p:cNvCxnSpPr>
            <a:stCxn id="91" idx="5"/>
            <a:endCxn id="92" idx="0"/>
          </p:cNvCxnSpPr>
          <p:nvPr/>
        </p:nvCxnSpPr>
        <p:spPr bwMode="auto">
          <a:xfrm rot="16200000" flipH="1">
            <a:off x="2012763" y="33835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8" name="Straight Arrow Connector 107"/>
          <p:cNvCxnSpPr>
            <a:stCxn id="93" idx="4"/>
            <a:endCxn id="86" idx="7"/>
          </p:cNvCxnSpPr>
          <p:nvPr/>
        </p:nvCxnSpPr>
        <p:spPr bwMode="auto">
          <a:xfrm rot="5400000">
            <a:off x="1441264" y="32377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9" name="Straight Arrow Connector 108"/>
          <p:cNvCxnSpPr>
            <a:stCxn id="93" idx="5"/>
            <a:endCxn id="87" idx="0"/>
          </p:cNvCxnSpPr>
          <p:nvPr/>
        </p:nvCxnSpPr>
        <p:spPr bwMode="auto">
          <a:xfrm rot="5400000">
            <a:off x="1746064" y="33901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0" name="Straight Arrow Connector 109"/>
          <p:cNvCxnSpPr>
            <a:stCxn id="93" idx="4"/>
            <a:endCxn id="88" idx="0"/>
          </p:cNvCxnSpPr>
          <p:nvPr/>
        </p:nvCxnSpPr>
        <p:spPr bwMode="auto">
          <a:xfrm rot="5400000">
            <a:off x="1981200" y="37330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1" name="Straight Arrow Connector 110"/>
          <p:cNvCxnSpPr>
            <a:stCxn id="93" idx="4"/>
            <a:endCxn id="92" idx="7"/>
          </p:cNvCxnSpPr>
          <p:nvPr/>
        </p:nvCxnSpPr>
        <p:spPr bwMode="auto">
          <a:xfrm rot="16200000" flipH="1">
            <a:off x="2279463" y="35871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2" name="Straight Arrow Connector 111"/>
          <p:cNvCxnSpPr>
            <a:stCxn id="86" idx="5"/>
            <a:endCxn id="89" idx="1"/>
          </p:cNvCxnSpPr>
          <p:nvPr/>
        </p:nvCxnSpPr>
        <p:spPr bwMode="auto">
          <a:xfrm rot="16200000" flipH="1">
            <a:off x="1174563" y="43741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3" name="Straight Arrow Connector 112"/>
          <p:cNvCxnSpPr>
            <a:stCxn id="87" idx="4"/>
            <a:endCxn id="89" idx="0"/>
          </p:cNvCxnSpPr>
          <p:nvPr/>
        </p:nvCxnSpPr>
        <p:spPr bwMode="auto">
          <a:xfrm rot="16200000" flipH="1">
            <a:off x="1524000" y="45712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4" name="Straight Arrow Connector 113"/>
          <p:cNvCxnSpPr>
            <a:stCxn id="88" idx="3"/>
            <a:endCxn id="89" idx="0"/>
          </p:cNvCxnSpPr>
          <p:nvPr/>
        </p:nvCxnSpPr>
        <p:spPr bwMode="auto">
          <a:xfrm rot="5400000">
            <a:off x="1714501" y="45646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5" name="Straight Arrow Connector 114"/>
          <p:cNvCxnSpPr>
            <a:stCxn id="92" idx="4"/>
            <a:endCxn id="89" idx="7"/>
          </p:cNvCxnSpPr>
          <p:nvPr/>
        </p:nvCxnSpPr>
        <p:spPr bwMode="auto">
          <a:xfrm rot="5400000">
            <a:off x="2088964" y="43426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6" name="Straight Arrow Connector 115"/>
          <p:cNvCxnSpPr/>
          <p:nvPr/>
        </p:nvCxnSpPr>
        <p:spPr bwMode="auto">
          <a:xfrm rot="5400000">
            <a:off x="1753394" y="54086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Freeform 117"/>
          <p:cNvSpPr/>
          <p:nvPr/>
        </p:nvSpPr>
        <p:spPr bwMode="auto">
          <a:xfrm>
            <a:off x="1879600" y="2551289"/>
            <a:ext cx="1639711" cy="3349978"/>
          </a:xfrm>
          <a:custGeom>
            <a:avLst/>
            <a:gdLst>
              <a:gd name="connsiteX0" fmla="*/ 0 w 1639711"/>
              <a:gd name="connsiteY0" fmla="*/ 2723444 h 3349978"/>
              <a:gd name="connsiteX1" fmla="*/ 1185333 w 1639711"/>
              <a:gd name="connsiteY1" fmla="*/ 2960511 h 3349978"/>
              <a:gd name="connsiteX2" fmla="*/ 1540933 w 1639711"/>
              <a:gd name="connsiteY2" fmla="*/ 386644 h 3349978"/>
              <a:gd name="connsiteX3" fmla="*/ 592667 w 1639711"/>
              <a:gd name="connsiteY3" fmla="*/ 640644 h 33499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711" h="3349978">
                <a:moveTo>
                  <a:pt x="0" y="2723444"/>
                </a:moveTo>
                <a:cubicBezTo>
                  <a:pt x="464255" y="3036711"/>
                  <a:pt x="928511" y="3349978"/>
                  <a:pt x="1185333" y="2960511"/>
                </a:cubicBezTo>
                <a:cubicBezTo>
                  <a:pt x="1442155" y="2571044"/>
                  <a:pt x="1639711" y="773288"/>
                  <a:pt x="1540933" y="386644"/>
                </a:cubicBezTo>
                <a:cubicBezTo>
                  <a:pt x="1442155" y="0"/>
                  <a:pt x="1017411" y="320322"/>
                  <a:pt x="592667" y="640644"/>
                </a:cubicBezTo>
              </a:path>
            </a:pathLst>
          </a:cu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1219200" y="1981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C3C5F0B-C25D-534D-AA5D-2068BCA765B3}"/>
              </a:ext>
            </a:extLst>
          </p:cNvPr>
          <p:cNvSpPr txBox="1"/>
          <p:nvPr/>
        </p:nvSpPr>
        <p:spPr>
          <a:xfrm>
            <a:off x="3851148" y="3556053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hidden layer(s)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D1A7475-4F42-2740-B081-8E3D1999F09A}"/>
              </a:ext>
            </a:extLst>
          </p:cNvPr>
          <p:cNvSpPr txBox="1"/>
          <p:nvPr/>
        </p:nvSpPr>
        <p:spPr>
          <a:xfrm>
            <a:off x="1631764" y="5973876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output</a:t>
            </a:r>
          </a:p>
        </p:txBody>
      </p:sp>
    </p:spTree>
    <p:extLst>
      <p:ext uri="{BB962C8B-B14F-4D97-AF65-F5344CB8AC3E}">
        <p14:creationId xmlns:p14="http://schemas.microsoft.com/office/powerpoint/2010/main" val="1103747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44EBA-14AB-8146-BCB7-56A87E1F89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DC13138-65CC-DC49-BE8B-5A6AD8DFDD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0476" y="1765300"/>
            <a:ext cx="2590800" cy="1663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BFA5646-A84D-F844-81C9-CA02493443CD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0B89C7-9D65-8D43-ADB7-FBA7F675E919}"/>
              </a:ext>
            </a:extLst>
          </p:cNvPr>
          <p:cNvSpPr txBox="1"/>
          <p:nvPr/>
        </p:nvSpPr>
        <p:spPr>
          <a:xfrm>
            <a:off x="609600" y="3878317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5065-3AD2-A941-A85D-774FA1250723}"/>
              </a:ext>
            </a:extLst>
          </p:cNvPr>
          <p:cNvSpPr txBox="1"/>
          <p:nvPr/>
        </p:nvSpPr>
        <p:spPr>
          <a:xfrm>
            <a:off x="609600" y="4650827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7887B3-6634-2F47-B5DA-C5DB66346CD6}"/>
              </a:ext>
            </a:extLst>
          </p:cNvPr>
          <p:cNvSpPr txBox="1"/>
          <p:nvPr/>
        </p:nvSpPr>
        <p:spPr>
          <a:xfrm>
            <a:off x="609600" y="5423337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</p:spTree>
    <p:extLst>
      <p:ext uri="{BB962C8B-B14F-4D97-AF65-F5344CB8AC3E}">
        <p14:creationId xmlns:p14="http://schemas.microsoft.com/office/powerpoint/2010/main" val="8988433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</p:spTree>
    <p:extLst>
      <p:ext uri="{BB962C8B-B14F-4D97-AF65-F5344CB8AC3E}">
        <p14:creationId xmlns:p14="http://schemas.microsoft.com/office/powerpoint/2010/main" val="39614893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4C9E779-2A01-B141-9678-5C8FE40CB62D}"/>
              </a:ext>
            </a:extLst>
          </p:cNvPr>
          <p:cNvSpPr txBox="1"/>
          <p:nvPr/>
        </p:nvSpPr>
        <p:spPr>
          <a:xfrm>
            <a:off x="504496" y="5875282"/>
            <a:ext cx="6254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Say you want the output of x1, x2, x3, ….</a:t>
            </a:r>
          </a:p>
        </p:txBody>
      </p:sp>
    </p:spTree>
    <p:extLst>
      <p:ext uri="{BB962C8B-B14F-4D97-AF65-F5344CB8AC3E}">
        <p14:creationId xmlns:p14="http://schemas.microsoft.com/office/powerpoint/2010/main" val="2507871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17B754A-ACA8-0348-85BE-048B9FBE4456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5674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1546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CD322EE-7244-E141-B28A-339D4D882C7E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5A617D-B1DA-1E42-95D2-827852FA6B8E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9829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964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Recurrent neural networks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521" y="2094087"/>
            <a:ext cx="6485321" cy="266982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5270727" y="4911825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x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732CEDD-FC7F-9B4D-98BE-A2C494A15DE0}"/>
              </a:ext>
            </a:extLst>
          </p:cNvPr>
          <p:cNvSpPr txBox="1"/>
          <p:nvPr/>
        </p:nvSpPr>
        <p:spPr>
          <a:xfrm>
            <a:off x="2091347" y="4911825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2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FE35A-CCD1-CE4C-9844-15E84DFAA922}"/>
              </a:ext>
            </a:extLst>
          </p:cNvPr>
          <p:cNvSpPr txBox="1"/>
          <p:nvPr/>
        </p:nvSpPr>
        <p:spPr>
          <a:xfrm>
            <a:off x="6884065" y="3109301"/>
            <a:ext cx="4331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h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00D5C59-A7E2-2C4A-81E2-ADA1648B65A8}"/>
              </a:ext>
            </a:extLst>
          </p:cNvPr>
          <p:cNvSpPr txBox="1"/>
          <p:nvPr/>
        </p:nvSpPr>
        <p:spPr>
          <a:xfrm>
            <a:off x="5241193" y="1632422"/>
            <a:ext cx="4523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</a:t>
            </a:r>
            <a:r>
              <a:rPr lang="en-US" sz="2400" baseline="-25000" dirty="0">
                <a:solidFill>
                  <a:srgbClr val="0000FF"/>
                </a:solidFill>
              </a:rPr>
              <a:t>3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294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799" y="1679222"/>
            <a:ext cx="8669421" cy="50969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900" dirty="0"/>
              <a:t>Final project proposals due today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900" dirty="0"/>
              <a:t>Start working on the projects</a:t>
            </a:r>
            <a:r>
              <a:rPr lang="en-US" dirty="0"/>
              <a:t>!</a:t>
            </a:r>
          </a:p>
          <a:p>
            <a:pPr lvl="1"/>
            <a:r>
              <a:rPr lang="en-US" dirty="0"/>
              <a:t>Log hours that you work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Mentor hours this week?</a:t>
            </a:r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96C7A9-4CF6-1A45-B140-629295482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RNNs unrolled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A96E5C-C1E7-0047-893E-89ADE80D5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834" y="1665479"/>
            <a:ext cx="7956331" cy="43126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B2F3969-98EE-994C-AA4A-1D4D7DC6ADF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10478567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F9943-7C48-FC47-ADEA-A0DB41B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Still just a single neural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17799D-E979-7B4B-B8B4-99752735AC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6B559A4-1BC9-BE48-87CD-22FA98339731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5455D6-DD7E-AA41-94C8-B2ED294F8D3E}"/>
              </a:ext>
            </a:extLst>
          </p:cNvPr>
          <p:cNvSpPr txBox="1"/>
          <p:nvPr/>
        </p:nvSpPr>
        <p:spPr>
          <a:xfrm>
            <a:off x="622720" y="4782340"/>
            <a:ext cx="13869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x</a:t>
            </a:r>
            <a:r>
              <a:rPr lang="en-US" sz="2400" baseline="-25000" dirty="0" err="1"/>
              <a:t>t</a:t>
            </a:r>
            <a:r>
              <a:rPr lang="en-US" sz="2400" dirty="0"/>
              <a:t> = input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A6A11A-4B12-8545-9DE3-4EC07B66455F}"/>
              </a:ext>
            </a:extLst>
          </p:cNvPr>
          <p:cNvSpPr txBox="1"/>
          <p:nvPr/>
        </p:nvSpPr>
        <p:spPr>
          <a:xfrm>
            <a:off x="622720" y="5881593"/>
            <a:ext cx="31459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h</a:t>
            </a:r>
            <a:r>
              <a:rPr lang="en-US" sz="2400" baseline="-25000" dirty="0" err="1"/>
              <a:t>t</a:t>
            </a:r>
            <a:r>
              <a:rPr lang="en-US" sz="2400" dirty="0"/>
              <a:t> = hidden layer output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352F41D-0167-4B4B-B62F-BE8D8C838953}"/>
              </a:ext>
            </a:extLst>
          </p:cNvPr>
          <p:cNvSpPr txBox="1"/>
          <p:nvPr/>
        </p:nvSpPr>
        <p:spPr>
          <a:xfrm>
            <a:off x="622720" y="6327360"/>
            <a:ext cx="15295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</a:t>
            </a:r>
            <a:r>
              <a:rPr lang="en-US" sz="2400" baseline="-25000" dirty="0" err="1"/>
              <a:t>t</a:t>
            </a:r>
            <a:r>
              <a:rPr lang="en-US" sz="2400" dirty="0"/>
              <a:t> = output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85679B-AD20-3645-8A50-BDC5DC37342C}"/>
              </a:ext>
            </a:extLst>
          </p:cNvPr>
          <p:cNvSpPr txBox="1"/>
          <p:nvPr/>
        </p:nvSpPr>
        <p:spPr>
          <a:xfrm>
            <a:off x="612648" y="5349837"/>
            <a:ext cx="57510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h</a:t>
            </a:r>
            <a:r>
              <a:rPr lang="en-US" sz="2400" baseline="-25000" dirty="0"/>
              <a:t>t-1</a:t>
            </a:r>
            <a:r>
              <a:rPr lang="en-US" sz="2400" dirty="0"/>
              <a:t> = hidden layer output from previous input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7FF4E99-B13D-BE49-BB3C-A395A731B521}"/>
              </a:ext>
            </a:extLst>
          </p:cNvPr>
          <p:cNvSpPr txBox="1"/>
          <p:nvPr/>
        </p:nvSpPr>
        <p:spPr>
          <a:xfrm>
            <a:off x="446774" y="2114991"/>
            <a:ext cx="38604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U, W and V are the weight matrices</a:t>
            </a:r>
          </a:p>
        </p:txBody>
      </p:sp>
    </p:spTree>
    <p:extLst>
      <p:ext uri="{BB962C8B-B14F-4D97-AF65-F5344CB8AC3E}">
        <p14:creationId xmlns:p14="http://schemas.microsoft.com/office/powerpoint/2010/main" val="429757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5CA3B-5388-614A-AB84-4C6B13B42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A740E09-00B1-2446-BAC4-CE25111CC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9175" y="1613995"/>
            <a:ext cx="6485321" cy="26698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CDA16E2-A947-F140-BE49-459B4D922A00}"/>
              </a:ext>
            </a:extLst>
          </p:cNvPr>
          <p:cNvSpPr txBox="1"/>
          <p:nvPr/>
        </p:nvSpPr>
        <p:spPr>
          <a:xfrm>
            <a:off x="1166649" y="5160580"/>
            <a:ext cx="65531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can we use RNNs as language models p(w1, w2, …, </a:t>
            </a:r>
            <a:r>
              <a:rPr lang="en-US" sz="2000" dirty="0" err="1">
                <a:solidFill>
                  <a:srgbClr val="FF0000"/>
                </a:solidFill>
              </a:rPr>
              <a:t>wn</a:t>
            </a:r>
            <a:r>
              <a:rPr lang="en-US" sz="2000" dirty="0">
                <a:solidFill>
                  <a:srgbClr val="FF0000"/>
                </a:solidFill>
              </a:rPr>
              <a:t>)?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How do we input a word into a NN?</a:t>
            </a:r>
          </a:p>
        </p:txBody>
      </p:sp>
    </p:spTree>
    <p:extLst>
      <p:ext uri="{BB962C8B-B14F-4D97-AF65-F5344CB8AC3E}">
        <p14:creationId xmlns:p14="http://schemas.microsoft.com/office/powerpoint/2010/main" val="28402393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“One-hot” encoding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12648" y="1676400"/>
            <a:ext cx="83027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a vocabulary of V words, have V input nodes</a:t>
            </a:r>
          </a:p>
          <a:p>
            <a:endParaRPr lang="en-US" sz="2800" dirty="0">
              <a:solidFill>
                <a:srgbClr val="0000FF"/>
              </a:solidFill>
            </a:endParaRPr>
          </a:p>
          <a:p>
            <a:r>
              <a:rPr lang="en-US" sz="2800" dirty="0">
                <a:solidFill>
                  <a:srgbClr val="0000FF"/>
                </a:solidFill>
              </a:rPr>
              <a:t>All inputs are 0 except the for the one corresponding to the word </a:t>
            </a:r>
          </a:p>
        </p:txBody>
      </p:sp>
      <p:sp>
        <p:nvSpPr>
          <p:cNvPr id="12" name="Oval 11"/>
          <p:cNvSpPr/>
          <p:nvPr/>
        </p:nvSpPr>
        <p:spPr>
          <a:xfrm>
            <a:off x="3704003" y="37862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714775" y="4398512"/>
            <a:ext cx="675027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714776" y="5386466"/>
            <a:ext cx="675026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04003" y="6300866"/>
            <a:ext cx="685800" cy="381000"/>
          </a:xfrm>
          <a:prstGeom prst="ellipse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3696222" y="4779512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669505" y="5767466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…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04003" y="3797934"/>
            <a:ext cx="2978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</a:t>
            </a:r>
            <a:endParaRPr lang="en-US" sz="1600" baseline="-25000" dirty="0"/>
          </a:p>
        </p:txBody>
      </p:sp>
      <p:sp>
        <p:nvSpPr>
          <p:cNvPr id="20" name="TextBox 19"/>
          <p:cNvSpPr txBox="1"/>
          <p:nvPr/>
        </p:nvSpPr>
        <p:spPr>
          <a:xfrm>
            <a:off x="3710925" y="4362112"/>
            <a:ext cx="67197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apple</a:t>
            </a:r>
            <a:endParaRPr lang="en-US" sz="1600" baseline="-25000" dirty="0"/>
          </a:p>
        </p:txBody>
      </p:sp>
      <p:sp>
        <p:nvSpPr>
          <p:cNvPr id="21" name="TextBox 20"/>
          <p:cNvSpPr txBox="1"/>
          <p:nvPr/>
        </p:nvSpPr>
        <p:spPr>
          <a:xfrm>
            <a:off x="3627803" y="5352712"/>
            <a:ext cx="8172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banana</a:t>
            </a:r>
            <a:endParaRPr lang="en-US" sz="1600" baseline="-25000" dirty="0"/>
          </a:p>
        </p:txBody>
      </p:sp>
      <p:sp>
        <p:nvSpPr>
          <p:cNvPr id="22" name="TextBox 21"/>
          <p:cNvSpPr txBox="1"/>
          <p:nvPr/>
        </p:nvSpPr>
        <p:spPr>
          <a:xfrm>
            <a:off x="3648752" y="6300866"/>
            <a:ext cx="6657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zebra</a:t>
            </a:r>
            <a:endParaRPr lang="en-US" sz="1600" baseline="-25000" dirty="0"/>
          </a:p>
        </p:txBody>
      </p:sp>
      <p:sp>
        <p:nvSpPr>
          <p:cNvPr id="3" name="TextBox 2"/>
          <p:cNvSpPr txBox="1"/>
          <p:nvPr/>
        </p:nvSpPr>
        <p:spPr>
          <a:xfrm>
            <a:off x="76200" y="4876800"/>
            <a:ext cx="9156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apple</a:t>
            </a:r>
          </a:p>
        </p:txBody>
      </p:sp>
      <p:sp>
        <p:nvSpPr>
          <p:cNvPr id="4" name="Right Arrow 3"/>
          <p:cNvSpPr/>
          <p:nvPr/>
        </p:nvSpPr>
        <p:spPr>
          <a:xfrm>
            <a:off x="1219200" y="4779512"/>
            <a:ext cx="685800" cy="783088"/>
          </a:xfrm>
          <a:prstGeom prst="rightArrow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16970" y="3733800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113355" y="438278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116970" y="6312534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145100" y="5338465"/>
            <a:ext cx="312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</a:t>
            </a:r>
          </a:p>
        </p:txBody>
      </p:sp>
      <p:cxnSp>
        <p:nvCxnSpPr>
          <p:cNvPr id="8" name="Straight Connector 7"/>
          <p:cNvCxnSpPr>
            <a:cxnSpLocks/>
          </p:cNvCxnSpPr>
          <p:nvPr/>
        </p:nvCxnSpPr>
        <p:spPr>
          <a:xfrm>
            <a:off x="4648200" y="3797934"/>
            <a:ext cx="1983828" cy="135091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cxnSpLocks/>
          </p:cNvCxnSpPr>
          <p:nvPr/>
        </p:nvCxnSpPr>
        <p:spPr>
          <a:xfrm flipV="1">
            <a:off x="4648200" y="5521989"/>
            <a:ext cx="1983828" cy="111743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9701059-E071-CB4B-ADC1-0F2B7BEF251A}"/>
              </a:ext>
            </a:extLst>
          </p:cNvPr>
          <p:cNvSpPr txBox="1"/>
          <p:nvPr/>
        </p:nvSpPr>
        <p:spPr>
          <a:xfrm>
            <a:off x="6737131" y="4939072"/>
            <a:ext cx="4988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/>
              <a:t>x</a:t>
            </a:r>
            <a:r>
              <a:rPr lang="en-US" sz="3600" baseline="-25000" dirty="0" err="1"/>
              <a:t>t</a:t>
            </a:r>
            <a:endParaRPr lang="en-US" sz="3600" baseline="-25000" dirty="0"/>
          </a:p>
        </p:txBody>
      </p:sp>
    </p:spTree>
    <p:extLst>
      <p:ext uri="{BB962C8B-B14F-4D97-AF65-F5344CB8AC3E}">
        <p14:creationId xmlns:p14="http://schemas.microsoft.com/office/powerpoint/2010/main" val="2699596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5FF93-1EEF-814C-B534-A647DE11C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1F955AFE-6BE7-0B48-B352-D6B71F28F770}"/>
              </a:ext>
            </a:extLst>
          </p:cNvPr>
          <p:cNvGrpSpPr/>
          <p:nvPr/>
        </p:nvGrpSpPr>
        <p:grpSpPr>
          <a:xfrm rot="16200000">
            <a:off x="5462751" y="1962806"/>
            <a:ext cx="2747141" cy="3375135"/>
            <a:chOff x="228600" y="2057400"/>
            <a:chExt cx="4059591" cy="466656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13D0085-8BDE-7E4E-9D97-71F74B143C24}"/>
                </a:ext>
              </a:extLst>
            </p:cNvPr>
            <p:cNvSpPr txBox="1"/>
            <p:nvPr/>
          </p:nvSpPr>
          <p:spPr>
            <a:xfrm>
              <a:off x="228600" y="6077634"/>
              <a:ext cx="95701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V input nodes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1A90163-25FC-474E-8D44-D61C80D9C8D2}"/>
                </a:ext>
              </a:extLst>
            </p:cNvPr>
            <p:cNvSpPr/>
            <p:nvPr/>
          </p:nvSpPr>
          <p:spPr>
            <a:xfrm>
              <a:off x="1981200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9783D82B-681A-3E46-953C-958310231096}"/>
                </a:ext>
              </a:extLst>
            </p:cNvPr>
            <p:cNvSpPr/>
            <p:nvPr/>
          </p:nvSpPr>
          <p:spPr>
            <a:xfrm>
              <a:off x="1981200" y="3354769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B1373A2-3AEB-CA44-92F4-35867A4B6630}"/>
                </a:ext>
              </a:extLst>
            </p:cNvPr>
            <p:cNvSpPr/>
            <p:nvPr/>
          </p:nvSpPr>
          <p:spPr>
            <a:xfrm>
              <a:off x="1981200" y="4876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A617D2EC-891A-034C-976C-A8EFF2BEB4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3400" y="5257800"/>
              <a:ext cx="1299918" cy="533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4614DC75-72CC-514A-9B01-9A5EFB9307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09600" y="3735769"/>
              <a:ext cx="1223718" cy="1903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7A40E908-AA25-B249-88E5-F1FCE7DEAF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5677" y="2971800"/>
              <a:ext cx="1323123" cy="258175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FF4F186B-1418-E64F-9F4F-45796181A7F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286000"/>
              <a:ext cx="1223718" cy="447183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1E94820-FE85-C043-80C3-E845ABA8FED3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438400"/>
              <a:ext cx="1219200" cy="10668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CA72D48E-AA98-164C-B253-AEF0C80DB888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" y="2590800"/>
              <a:ext cx="1223718" cy="22860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BD3D35E-A9DA-8047-9F28-F8B10E3F9FB8}"/>
                </a:ext>
              </a:extLst>
            </p:cNvPr>
            <p:cNvSpPr txBox="1"/>
            <p:nvPr/>
          </p:nvSpPr>
          <p:spPr>
            <a:xfrm>
              <a:off x="533400" y="3886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6A9370A-4F51-BF46-9B4D-7977B81CA3B7}"/>
                </a:ext>
              </a:extLst>
            </p:cNvPr>
            <p:cNvSpPr txBox="1"/>
            <p:nvPr/>
          </p:nvSpPr>
          <p:spPr>
            <a:xfrm>
              <a:off x="1946702" y="425553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1B4A4C5-D2D0-6E4F-A073-5FFBF3D3C186}"/>
                </a:ext>
              </a:extLst>
            </p:cNvPr>
            <p:cNvSpPr txBox="1"/>
            <p:nvPr/>
          </p:nvSpPr>
          <p:spPr>
            <a:xfrm>
              <a:off x="2717654" y="6248400"/>
              <a:ext cx="15705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V output nodes</a:t>
              </a: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E4508E1D-4F81-B249-97BC-2657BDD66143}"/>
                </a:ext>
              </a:extLst>
            </p:cNvPr>
            <p:cNvSpPr/>
            <p:nvPr/>
          </p:nvSpPr>
          <p:spPr>
            <a:xfrm>
              <a:off x="3310195" y="20574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7F4900A8-7B7B-7441-B024-98BDEC76A320}"/>
                </a:ext>
              </a:extLst>
            </p:cNvPr>
            <p:cNvSpPr/>
            <p:nvPr/>
          </p:nvSpPr>
          <p:spPr>
            <a:xfrm>
              <a:off x="3302712" y="2590800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32E551-24FC-C64E-A2A2-1F691B98879B}"/>
                </a:ext>
              </a:extLst>
            </p:cNvPr>
            <p:cNvSpPr/>
            <p:nvPr/>
          </p:nvSpPr>
          <p:spPr>
            <a:xfrm>
              <a:off x="3308192" y="5470634"/>
              <a:ext cx="3810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8C42F77-07C5-774A-9813-A5CC8E93F5CA}"/>
                </a:ext>
              </a:extLst>
            </p:cNvPr>
            <p:cNvSpPr txBox="1"/>
            <p:nvPr/>
          </p:nvSpPr>
          <p:spPr>
            <a:xfrm>
              <a:off x="3302712" y="338537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88BF32F-AFE3-134A-83FF-C69EDAA122FC}"/>
                </a:ext>
              </a:extLst>
            </p:cNvPr>
            <p:cNvSpPr txBox="1"/>
            <p:nvPr/>
          </p:nvSpPr>
          <p:spPr>
            <a:xfrm>
              <a:off x="1295400" y="5708302"/>
              <a:ext cx="16251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N hidden nodes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B7CCF9DC-C35E-1648-83E7-153F7B02DD0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286000"/>
              <a:ext cx="761774" cy="462208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DA8F5944-2AFA-D94A-B481-8D943E94DEF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79127" y="2748208"/>
              <a:ext cx="721273" cy="1524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4D1D0216-0ABE-844E-A311-17AA675F2DB6}"/>
                </a:ext>
              </a:extLst>
            </p:cNvPr>
            <p:cNvCxnSpPr>
              <a:cxnSpLocks/>
            </p:cNvCxnSpPr>
            <p:nvPr/>
          </p:nvCxnSpPr>
          <p:spPr>
            <a:xfrm>
              <a:off x="2479127" y="2996968"/>
              <a:ext cx="721273" cy="247366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F68799AA-5204-7A4B-BDB9-25C2F5B6C1F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438401"/>
              <a:ext cx="864086" cy="2438399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82D8CFC-333D-4F47-83E7-678EFBB6D7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38626" y="2996969"/>
              <a:ext cx="871569" cy="1956031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7B7A408C-13D1-2842-AC49-8D903CB7395F}"/>
                </a:ext>
              </a:extLst>
            </p:cNvPr>
            <p:cNvCxnSpPr>
              <a:cxnSpLocks/>
              <a:stCxn id="7" idx="6"/>
            </p:cNvCxnSpPr>
            <p:nvPr/>
          </p:nvCxnSpPr>
          <p:spPr>
            <a:xfrm>
              <a:off x="2362200" y="5067300"/>
              <a:ext cx="838200" cy="571500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1FA8E36-D6EF-B943-A70A-C0D5EC540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7193"/>
          <a:stretch/>
        </p:blipFill>
        <p:spPr>
          <a:xfrm>
            <a:off x="1830690" y="2277862"/>
            <a:ext cx="3214481" cy="2505936"/>
          </a:xfrm>
          <a:prstGeom prst="rect">
            <a:avLst/>
          </a:prstGeom>
        </p:spPr>
      </p:pic>
      <p:grpSp>
        <p:nvGrpSpPr>
          <p:cNvPr id="55" name="Group 54">
            <a:extLst>
              <a:ext uri="{FF2B5EF4-FFF2-40B4-BE49-F238E27FC236}">
                <a16:creationId xmlns:a16="http://schemas.microsoft.com/office/drawing/2014/main" id="{028DE85F-B227-AD4C-95EF-E2508D75965D}"/>
              </a:ext>
            </a:extLst>
          </p:cNvPr>
          <p:cNvGrpSpPr/>
          <p:nvPr/>
        </p:nvGrpSpPr>
        <p:grpSpPr>
          <a:xfrm rot="16200000">
            <a:off x="5956938" y="4145345"/>
            <a:ext cx="1331699" cy="2948066"/>
            <a:chOff x="612648" y="3376534"/>
            <a:chExt cx="1331699" cy="2948066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44AD6E6C-FA00-AD40-B903-F44815D7CD6D}"/>
                </a:ext>
              </a:extLst>
            </p:cNvPr>
            <p:cNvSpPr/>
            <p:nvPr/>
          </p:nvSpPr>
          <p:spPr>
            <a:xfrm>
              <a:off x="1203296" y="3429000"/>
              <a:ext cx="685800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>
              <a:extLst>
                <a:ext uri="{FF2B5EF4-FFF2-40B4-BE49-F238E27FC236}">
                  <a16:creationId xmlns:a16="http://schemas.microsoft.com/office/drawing/2014/main" id="{DFE63966-29E4-404F-B765-7B30263A7697}"/>
                </a:ext>
              </a:extLst>
            </p:cNvPr>
            <p:cNvSpPr/>
            <p:nvPr/>
          </p:nvSpPr>
          <p:spPr>
            <a:xfrm>
              <a:off x="1214068" y="4041246"/>
              <a:ext cx="675027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3ECC95F1-DE1F-EA4A-AFCC-B811C2734C1D}"/>
                </a:ext>
              </a:extLst>
            </p:cNvPr>
            <p:cNvSpPr/>
            <p:nvPr/>
          </p:nvSpPr>
          <p:spPr>
            <a:xfrm>
              <a:off x="1214069" y="5029200"/>
              <a:ext cx="675026" cy="381000"/>
            </a:xfrm>
            <a:prstGeom prst="ellipse">
              <a:avLst/>
            </a:prstGeom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49F3E1B2-A252-344A-AC57-F48B8CA0D3CD}"/>
                </a:ext>
              </a:extLst>
            </p:cNvPr>
            <p:cNvSpPr txBox="1"/>
            <p:nvPr/>
          </p:nvSpPr>
          <p:spPr>
            <a:xfrm>
              <a:off x="1195515" y="442224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99DE44-2719-EB42-B3C5-FD6A725C60AE}"/>
                </a:ext>
              </a:extLst>
            </p:cNvPr>
            <p:cNvSpPr txBox="1"/>
            <p:nvPr/>
          </p:nvSpPr>
          <p:spPr>
            <a:xfrm>
              <a:off x="1168798" y="5410200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…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DEE40AA-6C18-494F-8AE2-5CE3D7A4F548}"/>
                </a:ext>
              </a:extLst>
            </p:cNvPr>
            <p:cNvSpPr txBox="1"/>
            <p:nvPr/>
          </p:nvSpPr>
          <p:spPr>
            <a:xfrm>
              <a:off x="1203296" y="3440668"/>
              <a:ext cx="297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</a:t>
              </a:r>
              <a:endParaRPr lang="en-US" sz="1600" baseline="-25000" dirty="0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EC49417C-10DB-4E49-8B43-BE6A78BCB05B}"/>
                </a:ext>
              </a:extLst>
            </p:cNvPr>
            <p:cNvSpPr txBox="1"/>
            <p:nvPr/>
          </p:nvSpPr>
          <p:spPr>
            <a:xfrm>
              <a:off x="1210218" y="4004846"/>
              <a:ext cx="67197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apple</a:t>
              </a:r>
              <a:endParaRPr lang="en-US" sz="1600" baseline="-25000" dirty="0"/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F2C9B3EA-D9BB-DA4C-871A-2D4C78E00D4E}"/>
                </a:ext>
              </a:extLst>
            </p:cNvPr>
            <p:cNvSpPr txBox="1"/>
            <p:nvPr/>
          </p:nvSpPr>
          <p:spPr>
            <a:xfrm>
              <a:off x="1127096" y="4995446"/>
              <a:ext cx="81725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banana</a:t>
              </a:r>
              <a:endParaRPr lang="en-US" sz="1600" baseline="-25000" dirty="0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75E326B-2F8B-2E45-AC60-57D56EDB5ABD}"/>
                </a:ext>
              </a:extLst>
            </p:cNvPr>
            <p:cNvSpPr txBox="1"/>
            <p:nvPr/>
          </p:nvSpPr>
          <p:spPr>
            <a:xfrm>
              <a:off x="1148045" y="5943600"/>
              <a:ext cx="6657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zebra</a:t>
              </a:r>
              <a:endParaRPr lang="en-US" sz="1600" baseline="-25000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FF4318D5-7003-EA46-B0DC-3C58006D29EA}"/>
                </a:ext>
              </a:extLst>
            </p:cNvPr>
            <p:cNvSpPr txBox="1"/>
            <p:nvPr/>
          </p:nvSpPr>
          <p:spPr>
            <a:xfrm>
              <a:off x="616263" y="3376534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DE32978-960D-DF4E-89DD-D2251CD04C1A}"/>
                </a:ext>
              </a:extLst>
            </p:cNvPr>
            <p:cNvSpPr txBox="1"/>
            <p:nvPr/>
          </p:nvSpPr>
          <p:spPr>
            <a:xfrm>
              <a:off x="612648" y="402551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FF"/>
                  </a:solidFill>
                </a:rPr>
                <a:t>1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D836BA74-7B5B-7B49-9928-DC2EADDE5BBE}"/>
                </a:ext>
              </a:extLst>
            </p:cNvPr>
            <p:cNvSpPr txBox="1"/>
            <p:nvPr/>
          </p:nvSpPr>
          <p:spPr>
            <a:xfrm>
              <a:off x="616263" y="5955268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555CEB0F-6876-0043-9F54-72EA71C81B57}"/>
                </a:ext>
              </a:extLst>
            </p:cNvPr>
            <p:cNvSpPr txBox="1"/>
            <p:nvPr/>
          </p:nvSpPr>
          <p:spPr>
            <a:xfrm>
              <a:off x="644393" y="4981199"/>
              <a:ext cx="31203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1915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20933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336239-08A9-BA49-A6E6-E98C0C8B590F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609600" y="5654566"/>
            <a:ext cx="41921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</a:rPr>
              <a:t>Softmax</a:t>
            </a:r>
            <a:r>
              <a:rPr lang="en-US" sz="2400" dirty="0">
                <a:solidFill>
                  <a:srgbClr val="0000FF"/>
                </a:solidFill>
              </a:rPr>
              <a:t> = turn into probabilities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AC12AF-0E41-5C41-9DFB-887876353B24}"/>
              </a:ext>
            </a:extLst>
          </p:cNvPr>
          <p:cNvSpPr/>
          <p:nvPr/>
        </p:nvSpPr>
        <p:spPr>
          <a:xfrm>
            <a:off x="7062952" y="1588532"/>
            <a:ext cx="1366345" cy="369332"/>
          </a:xfrm>
          <a:prstGeom prst="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DC78E33-CF32-9345-B5C6-7FF5745B3CDA}"/>
              </a:ext>
            </a:extLst>
          </p:cNvPr>
          <p:cNvCxnSpPr/>
          <p:nvPr/>
        </p:nvCxnSpPr>
        <p:spPr>
          <a:xfrm>
            <a:off x="5802503" y="3289737"/>
            <a:ext cx="788276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8315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RNN language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3076" y="1654931"/>
            <a:ext cx="6600497" cy="22880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1F37BD-1B44-5142-BE74-51E51E147C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6832" y="5203069"/>
            <a:ext cx="3395280" cy="139774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EC3DA7D-218A-4549-B4B4-8EE4A69D6E80}"/>
              </a:ext>
            </a:extLst>
          </p:cNvPr>
          <p:cNvSpPr/>
          <p:nvPr/>
        </p:nvSpPr>
        <p:spPr>
          <a:xfrm>
            <a:off x="2743200" y="2270234"/>
            <a:ext cx="1198179" cy="1387366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AE45748-17D9-2B4B-B95C-441B3B20F187}"/>
              </a:ext>
            </a:extLst>
          </p:cNvPr>
          <p:cNvSpPr/>
          <p:nvPr/>
        </p:nvSpPr>
        <p:spPr>
          <a:xfrm>
            <a:off x="1796832" y="5129048"/>
            <a:ext cx="3395280" cy="156444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8763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B108E3-0B31-FF4A-A6F8-60796F97D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Training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49FAA7-1DD2-D44D-B1FA-ED37428986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8366"/>
            <a:ext cx="9144000" cy="42041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9FA354-D96F-5F48-8E61-37E85FEEAE44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0417717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A116E-4F9A-A948-889E-AEF915256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Generation with RNN LM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438018E-F570-AD4A-ACE5-D80308048E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2648" y="1782818"/>
            <a:ext cx="8001000" cy="43434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69C99B-2B73-0841-AD32-AF771AA006E2}"/>
              </a:ext>
            </a:extLst>
          </p:cNvPr>
          <p:cNvSpPr txBox="1"/>
          <p:nvPr/>
        </p:nvSpPr>
        <p:spPr>
          <a:xfrm>
            <a:off x="5496911" y="6444734"/>
            <a:ext cx="3516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9.9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244916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Group 1026"/>
          <p:cNvGrpSpPr>
            <a:grpSpLocks/>
          </p:cNvGrpSpPr>
          <p:nvPr/>
        </p:nvGrpSpPr>
        <p:grpSpPr bwMode="auto">
          <a:xfrm>
            <a:off x="609600" y="1524000"/>
            <a:ext cx="8001000" cy="4724400"/>
            <a:chOff x="288" y="864"/>
            <a:chExt cx="5040" cy="2976"/>
          </a:xfrm>
        </p:grpSpPr>
        <p:sp>
          <p:nvSpPr>
            <p:cNvPr id="36869" name="Oval 1027"/>
            <p:cNvSpPr>
              <a:spLocks noChangeArrowheads="1"/>
            </p:cNvSpPr>
            <p:nvPr/>
          </p:nvSpPr>
          <p:spPr bwMode="auto">
            <a:xfrm>
              <a:off x="2352" y="1728"/>
              <a:ext cx="1008" cy="1008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1" name="Line 1029"/>
            <p:cNvSpPr>
              <a:spLocks noChangeShapeType="1"/>
            </p:cNvSpPr>
            <p:nvPr/>
          </p:nvSpPr>
          <p:spPr bwMode="auto">
            <a:xfrm>
              <a:off x="3408" y="2208"/>
              <a:ext cx="105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2" name="Text Box 1030"/>
            <p:cNvSpPr txBox="1">
              <a:spLocks noChangeArrowheads="1"/>
            </p:cNvSpPr>
            <p:nvPr/>
          </p:nvSpPr>
          <p:spPr bwMode="auto">
            <a:xfrm>
              <a:off x="4464" y="207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Output </a:t>
              </a:r>
              <a:r>
                <a:rPr lang="en-US" sz="1800" i="1"/>
                <a:t>y</a:t>
              </a:r>
            </a:p>
          </p:txBody>
        </p:sp>
        <p:sp>
          <p:nvSpPr>
            <p:cNvPr id="36873" name="Line 1031"/>
            <p:cNvSpPr>
              <a:spLocks noChangeShapeType="1"/>
            </p:cNvSpPr>
            <p:nvPr/>
          </p:nvSpPr>
          <p:spPr bwMode="auto">
            <a:xfrm>
              <a:off x="912" y="1008"/>
              <a:ext cx="1440" cy="9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4" name="Line 1032"/>
            <p:cNvSpPr>
              <a:spLocks noChangeShapeType="1"/>
            </p:cNvSpPr>
            <p:nvPr/>
          </p:nvSpPr>
          <p:spPr bwMode="auto">
            <a:xfrm>
              <a:off x="912" y="2112"/>
              <a:ext cx="139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5" name="Line 1033"/>
            <p:cNvSpPr>
              <a:spLocks noChangeShapeType="1"/>
            </p:cNvSpPr>
            <p:nvPr/>
          </p:nvSpPr>
          <p:spPr bwMode="auto">
            <a:xfrm flipV="1">
              <a:off x="864" y="2352"/>
              <a:ext cx="1440" cy="52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6" name="Line 1034"/>
            <p:cNvSpPr>
              <a:spLocks noChangeShapeType="1"/>
            </p:cNvSpPr>
            <p:nvPr/>
          </p:nvSpPr>
          <p:spPr bwMode="auto">
            <a:xfrm flipV="1">
              <a:off x="864" y="2544"/>
              <a:ext cx="1536" cy="12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877" name="Text Box 1035"/>
            <p:cNvSpPr txBox="1">
              <a:spLocks noChangeArrowheads="1"/>
            </p:cNvSpPr>
            <p:nvPr/>
          </p:nvSpPr>
          <p:spPr bwMode="auto">
            <a:xfrm>
              <a:off x="336" y="864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78" name="Text Box 1036"/>
            <p:cNvSpPr txBox="1">
              <a:spLocks noChangeArrowheads="1"/>
            </p:cNvSpPr>
            <p:nvPr/>
          </p:nvSpPr>
          <p:spPr bwMode="auto">
            <a:xfrm>
              <a:off x="336" y="1977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79" name="Text Box 1037"/>
            <p:cNvSpPr txBox="1">
              <a:spLocks noChangeArrowheads="1"/>
            </p:cNvSpPr>
            <p:nvPr/>
          </p:nvSpPr>
          <p:spPr bwMode="auto">
            <a:xfrm>
              <a:off x="288" y="2745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0" name="Text Box 1038"/>
            <p:cNvSpPr txBox="1">
              <a:spLocks noChangeArrowheads="1"/>
            </p:cNvSpPr>
            <p:nvPr/>
          </p:nvSpPr>
          <p:spPr bwMode="auto">
            <a:xfrm>
              <a:off x="288" y="3609"/>
              <a:ext cx="72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Input x</a:t>
              </a:r>
              <a:r>
                <a:rPr lang="en-US" sz="1800" baseline="-25000"/>
                <a:t>4</a:t>
              </a:r>
            </a:p>
          </p:txBody>
        </p:sp>
        <p:sp>
          <p:nvSpPr>
            <p:cNvPr id="36881" name="Text Box 1039"/>
            <p:cNvSpPr txBox="1">
              <a:spLocks noChangeArrowheads="1"/>
            </p:cNvSpPr>
            <p:nvPr/>
          </p:nvSpPr>
          <p:spPr bwMode="auto">
            <a:xfrm>
              <a:off x="1344" y="111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1</a:t>
              </a:r>
            </a:p>
          </p:txBody>
        </p:sp>
        <p:sp>
          <p:nvSpPr>
            <p:cNvPr id="36882" name="Text Box 1040"/>
            <p:cNvSpPr txBox="1">
              <a:spLocks noChangeArrowheads="1"/>
            </p:cNvSpPr>
            <p:nvPr/>
          </p:nvSpPr>
          <p:spPr bwMode="auto">
            <a:xfrm>
              <a:off x="1056" y="1872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2</a:t>
              </a:r>
            </a:p>
          </p:txBody>
        </p:sp>
        <p:sp>
          <p:nvSpPr>
            <p:cNvPr id="36883" name="Text Box 1041"/>
            <p:cNvSpPr txBox="1">
              <a:spLocks noChangeArrowheads="1"/>
            </p:cNvSpPr>
            <p:nvPr/>
          </p:nvSpPr>
          <p:spPr bwMode="auto">
            <a:xfrm>
              <a:off x="1008" y="2793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3</a:t>
              </a:r>
            </a:p>
          </p:txBody>
        </p:sp>
        <p:sp>
          <p:nvSpPr>
            <p:cNvPr id="36884" name="Text Box 1042"/>
            <p:cNvSpPr txBox="1">
              <a:spLocks noChangeArrowheads="1"/>
            </p:cNvSpPr>
            <p:nvPr/>
          </p:nvSpPr>
          <p:spPr bwMode="auto">
            <a:xfrm>
              <a:off x="1296" y="3360"/>
              <a:ext cx="86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800"/>
                <a:t>Weight w</a:t>
              </a:r>
              <a:r>
                <a:rPr lang="en-US" sz="1800" baseline="-25000"/>
                <a:t>4</a:t>
              </a:r>
            </a:p>
          </p:txBody>
        </p:sp>
      </p:grpSp>
      <p:sp>
        <p:nvSpPr>
          <p:cNvPr id="36868" name="Text Box 1045"/>
          <p:cNvSpPr txBox="1">
            <a:spLocks noChangeArrowheads="1"/>
          </p:cNvSpPr>
          <p:nvPr/>
        </p:nvSpPr>
        <p:spPr bwMode="auto">
          <a:xfrm>
            <a:off x="381000" y="533400"/>
            <a:ext cx="8382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dirty="0"/>
              <a:t>A Single Neuron/</a:t>
            </a:r>
            <a:r>
              <a:rPr lang="en-US" sz="4000" dirty="0" err="1"/>
              <a:t>Perceptron</a:t>
            </a:r>
            <a:endParaRPr lang="en-US" sz="4000" dirty="0"/>
          </a:p>
        </p:txBody>
      </p:sp>
      <p:cxnSp>
        <p:nvCxnSpPr>
          <p:cNvPr id="22" name="Straight Connector 21"/>
          <p:cNvCxnSpPr/>
          <p:nvPr/>
        </p:nvCxnSpPr>
        <p:spPr bwMode="auto">
          <a:xfrm rot="16200000" flipH="1">
            <a:off x="3923506" y="3694906"/>
            <a:ext cx="1600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6886" name="Object 22"/>
          <p:cNvGraphicFramePr>
            <a:graphicFrameLocks noChangeAspect="1"/>
          </p:cNvGraphicFramePr>
          <p:nvPr/>
        </p:nvGraphicFramePr>
        <p:xfrm>
          <a:off x="4114800" y="3373438"/>
          <a:ext cx="592137" cy="817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29" name="Equation" r:id="rId4" imgW="266700" imgH="368300" progId="Equation.3">
                  <p:embed/>
                </p:oleObj>
              </mc:Choice>
              <mc:Fallback>
                <p:oleObj name="Equation" r:id="rId4" imgW="266700" imgH="368300" progId="Equation.3">
                  <p:embed/>
                  <p:pic>
                    <p:nvPicPr>
                      <p:cNvPr id="36886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373438"/>
                        <a:ext cx="592137" cy="817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87" name="Object 23"/>
          <p:cNvGraphicFramePr>
            <a:graphicFrameLocks noChangeAspect="1"/>
          </p:cNvGraphicFramePr>
          <p:nvPr/>
        </p:nvGraphicFramePr>
        <p:xfrm>
          <a:off x="4807795" y="3519487"/>
          <a:ext cx="602405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0" name="Equation" r:id="rId6" imgW="342900" imgH="165100" progId="Equation.3">
                  <p:embed/>
                </p:oleObj>
              </mc:Choice>
              <mc:Fallback>
                <p:oleObj name="Equation" r:id="rId6" imgW="342900" imgH="165100" progId="Equation.3">
                  <p:embed/>
                  <p:pic>
                    <p:nvPicPr>
                      <p:cNvPr id="36887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7795" y="3519487"/>
                        <a:ext cx="602405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5486400" y="4114800"/>
            <a:ext cx="32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1818FF"/>
                </a:solidFill>
              </a:rPr>
              <a:t>threshold function</a:t>
            </a:r>
          </a:p>
        </p:txBody>
      </p:sp>
      <p:cxnSp>
        <p:nvCxnSpPr>
          <p:cNvPr id="29" name="Straight Arrow Connector 28"/>
          <p:cNvCxnSpPr>
            <a:stCxn id="26" idx="1"/>
          </p:cNvCxnSpPr>
          <p:nvPr/>
        </p:nvCxnSpPr>
        <p:spPr bwMode="auto">
          <a:xfrm rot="10800000">
            <a:off x="5105400" y="3886203"/>
            <a:ext cx="381000" cy="45943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3886200" y="1524000"/>
            <a:ext cx="33156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input contributes:</a:t>
            </a:r>
          </a:p>
          <a:p>
            <a:r>
              <a:rPr lang="en-US" dirty="0">
                <a:solidFill>
                  <a:srgbClr val="FF6600"/>
                </a:solidFill>
              </a:rPr>
              <a:t>x</a:t>
            </a:r>
            <a:r>
              <a:rPr lang="en-US" baseline="-25000" dirty="0">
                <a:solidFill>
                  <a:srgbClr val="FF6600"/>
                </a:solidFill>
              </a:rPr>
              <a:t>i</a:t>
            </a:r>
            <a:r>
              <a:rPr lang="en-US" dirty="0">
                <a:solidFill>
                  <a:srgbClr val="FF6600"/>
                </a:solidFill>
              </a:rPr>
              <a:t> * </a:t>
            </a:r>
            <a:r>
              <a:rPr lang="en-US" dirty="0" err="1">
                <a:solidFill>
                  <a:srgbClr val="FF6600"/>
                </a:solidFill>
              </a:rPr>
              <a:t>w</a:t>
            </a:r>
            <a:r>
              <a:rPr lang="en-US" baseline="-25000" dirty="0" err="1">
                <a:solidFill>
                  <a:srgbClr val="FF6600"/>
                </a:solidFill>
              </a:rPr>
              <a:t>i</a:t>
            </a:r>
            <a:endParaRPr lang="en-US" baseline="-25000" dirty="0">
              <a:solidFill>
                <a:srgbClr val="FF6600"/>
              </a:solidFill>
            </a:endParaRP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038600" y="4953000"/>
          <a:ext cx="1608137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631" name="Equation" r:id="rId8" imgW="723900" imgH="342900" progId="Equation.3">
                  <p:embed/>
                </p:oleObj>
              </mc:Choice>
              <mc:Fallback>
                <p:oleObj name="Equation" r:id="rId8" imgW="723900" imgH="342900" progId="Equation.3">
                  <p:embed/>
                  <p:pic>
                    <p:nvPicPr>
                      <p:cNvPr id="28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8600" y="4953000"/>
                        <a:ext cx="1608137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29"/>
          <p:cNvSpPr/>
          <p:nvPr/>
        </p:nvSpPr>
        <p:spPr bwMode="auto">
          <a:xfrm>
            <a:off x="4038600" y="4876800"/>
            <a:ext cx="1676400" cy="914400"/>
          </a:xfrm>
          <a:prstGeom prst="rect">
            <a:avLst/>
          </a:prstGeom>
          <a:noFill/>
          <a:ln w="28575" cap="flat" cmpd="sng" algn="ctr">
            <a:solidFill>
              <a:srgbClr val="9999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9700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DB17C4-4FBA-3F49-B098-156E13C0FFA9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9.10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6921657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0BD98C-667F-044E-BFA5-334FF80C5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Stacked RNNs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DCEA5F-4CAE-F14C-95A3-15948A0BB4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2045" y="1606769"/>
            <a:ext cx="6639910" cy="331995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3CF5605A-9F75-E44C-8E0F-B44D33115F86}"/>
              </a:ext>
            </a:extLst>
          </p:cNvPr>
          <p:cNvSpPr/>
          <p:nvPr/>
        </p:nvSpPr>
        <p:spPr>
          <a:xfrm>
            <a:off x="1513490" y="1606769"/>
            <a:ext cx="735724" cy="3319955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21F7FA5-CE70-5140-B274-CA57FC06890E}"/>
              </a:ext>
            </a:extLst>
          </p:cNvPr>
          <p:cNvSpPr txBox="1"/>
          <p:nvPr/>
        </p:nvSpPr>
        <p:spPr>
          <a:xfrm>
            <a:off x="338477" y="5251231"/>
            <a:ext cx="82723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/>
              <a:t>Multiple hidden layers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Still just a single network run over a sequence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Allows for better generalization, but can take longer to train and more data!</a:t>
            </a:r>
          </a:p>
        </p:txBody>
      </p:sp>
    </p:spTree>
    <p:extLst>
      <p:ext uri="{BB962C8B-B14F-4D97-AF65-F5344CB8AC3E}">
        <p14:creationId xmlns:p14="http://schemas.microsoft.com/office/powerpoint/2010/main" val="649393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59916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context is incorporated for predicting </a:t>
            </a:r>
            <a:r>
              <a:rPr lang="en-US" sz="2400" dirty="0" err="1">
                <a:solidFill>
                  <a:srgbClr val="FF0000"/>
                </a:solidFill>
              </a:rPr>
              <a:t>w</a:t>
            </a:r>
            <a:r>
              <a:rPr lang="en-US" sz="2400" baseline="-25000" dirty="0" err="1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676708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75072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Just like with an n-gram LM, only use previous history.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What are we missing if we’re predicting p(w1, w2, …, </a:t>
            </a:r>
            <a:r>
              <a:rPr lang="en-US" sz="2400" dirty="0" err="1">
                <a:solidFill>
                  <a:srgbClr val="FF0000"/>
                </a:solidFill>
              </a:rPr>
              <a:t>wn</a:t>
            </a:r>
            <a:r>
              <a:rPr lang="en-US" sz="2400" dirty="0">
                <a:solidFill>
                  <a:srgbClr val="FF0000"/>
                </a:solidFill>
              </a:rPr>
              <a:t>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35453752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327759882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207923" y="3626069"/>
            <a:ext cx="6853511" cy="184982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28173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Normal forward RNN</a:t>
            </a:r>
          </a:p>
        </p:txBody>
      </p:sp>
    </p:spTree>
    <p:extLst>
      <p:ext uri="{BB962C8B-B14F-4D97-AF65-F5344CB8AC3E}">
        <p14:creationId xmlns:p14="http://schemas.microsoft.com/office/powerpoint/2010/main" val="24739885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1691399" y="2751427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1061544" y="5775646"/>
            <a:ext cx="5433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Backward RNN, starting from the last word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A57C279-C42D-E24C-AD2B-ADD4FCE6855E}"/>
              </a:ext>
            </a:extLst>
          </p:cNvPr>
          <p:cNvSpPr/>
          <p:nvPr/>
        </p:nvSpPr>
        <p:spPr>
          <a:xfrm>
            <a:off x="1691399" y="4432419"/>
            <a:ext cx="6454118" cy="895663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6881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AFA90C-AA17-E54F-A290-F5F891148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Bidirectional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8C3BC9-7DC7-3145-BD41-B43AAF469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7923" y="1518266"/>
            <a:ext cx="6937594" cy="382146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0DB1A37-E8CD-824B-8D70-123039AF542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B6AC3BD-8A6C-1D43-987A-7C93261F5D96}"/>
              </a:ext>
            </a:extLst>
          </p:cNvPr>
          <p:cNvSpPr/>
          <p:nvPr/>
        </p:nvSpPr>
        <p:spPr>
          <a:xfrm>
            <a:off x="3520199" y="1647982"/>
            <a:ext cx="1409153" cy="3691751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D4D3D-4893-6C4D-AE4D-215BB9E82698}"/>
              </a:ext>
            </a:extLst>
          </p:cNvPr>
          <p:cNvSpPr txBox="1"/>
          <p:nvPr/>
        </p:nvSpPr>
        <p:spPr>
          <a:xfrm>
            <a:off x="677808" y="5556858"/>
            <a:ext cx="80882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Prediction uses collected information from the words before (</a:t>
            </a:r>
            <a:r>
              <a:rPr lang="en-US" sz="2400" b="1" dirty="0">
                <a:solidFill>
                  <a:srgbClr val="FF0000"/>
                </a:solidFill>
              </a:rPr>
              <a:t>left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  <a:p>
            <a:r>
              <a:rPr lang="en-US" sz="2400" dirty="0">
                <a:solidFill>
                  <a:srgbClr val="0000FF"/>
                </a:solidFill>
              </a:rPr>
              <a:t>and words after (</a:t>
            </a:r>
            <a:r>
              <a:rPr lang="en-US" sz="2400" b="1" dirty="0">
                <a:solidFill>
                  <a:srgbClr val="7030A0"/>
                </a:solidFill>
              </a:rPr>
              <a:t>right</a:t>
            </a:r>
            <a:r>
              <a:rPr lang="en-US" sz="2400" dirty="0">
                <a:solidFill>
                  <a:srgbClr val="0000FF"/>
                </a:solidFill>
              </a:rPr>
              <a:t>)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ED05957-2340-224B-BD48-AAA966CC265F}"/>
              </a:ext>
            </a:extLst>
          </p:cNvPr>
          <p:cNvCxnSpPr>
            <a:cxnSpLocks/>
          </p:cNvCxnSpPr>
          <p:nvPr/>
        </p:nvCxnSpPr>
        <p:spPr>
          <a:xfrm>
            <a:off x="4582510" y="3184633"/>
            <a:ext cx="693683" cy="0"/>
          </a:xfrm>
          <a:prstGeom prst="line">
            <a:avLst/>
          </a:prstGeom>
          <a:ln w="38100">
            <a:solidFill>
              <a:srgbClr val="7030A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9B9B3DCB-C346-A243-AC6E-5B2179127C49}"/>
              </a:ext>
            </a:extLst>
          </p:cNvPr>
          <p:cNvCxnSpPr>
            <a:cxnSpLocks/>
          </p:cNvCxnSpPr>
          <p:nvPr/>
        </p:nvCxnSpPr>
        <p:spPr>
          <a:xfrm>
            <a:off x="2969172" y="4020206"/>
            <a:ext cx="693683" cy="0"/>
          </a:xfrm>
          <a:prstGeom prst="line">
            <a:avLst/>
          </a:prstGeom>
          <a:ln w="38100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78519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58C9B9-AD64-1F47-BF18-D18ED496F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7690"/>
            <a:ext cx="9144000" cy="31697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82BF3D-4CBF-BC47-80EC-D5ABBFC9CDE6}"/>
              </a:ext>
            </a:extLst>
          </p:cNvPr>
          <p:cNvSpPr txBox="1"/>
          <p:nvPr/>
        </p:nvSpPr>
        <p:spPr>
          <a:xfrm>
            <a:off x="1198180" y="1548358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p(w1|&lt;s&gt;)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99B1B0D-FA4F-2042-BA83-74B654C360E7}"/>
              </a:ext>
            </a:extLst>
          </p:cNvPr>
          <p:cNvSpPr txBox="1"/>
          <p:nvPr/>
        </p:nvSpPr>
        <p:spPr>
          <a:xfrm>
            <a:off x="2527740" y="1563676"/>
            <a:ext cx="1568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p(w2|&lt;s&gt; w1)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F0D477E-4C71-7F4C-849C-A51CF8F754C1}"/>
              </a:ext>
            </a:extLst>
          </p:cNvPr>
          <p:cNvSpPr txBox="1"/>
          <p:nvPr/>
        </p:nvSpPr>
        <p:spPr>
          <a:xfrm>
            <a:off x="4095798" y="1581845"/>
            <a:ext cx="1912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p(w3|&lt;s&gt; w1 w2)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5978EF-3132-2845-A80F-94B1136756BA}"/>
              </a:ext>
            </a:extLst>
          </p:cNvPr>
          <p:cNvSpPr txBox="1"/>
          <p:nvPr/>
        </p:nvSpPr>
        <p:spPr>
          <a:xfrm>
            <a:off x="6328020" y="1588532"/>
            <a:ext cx="22573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p(w4|&lt;s&gt; w1 w2 w3)</a:t>
            </a:r>
          </a:p>
        </p:txBody>
      </p:sp>
    </p:spTree>
    <p:extLst>
      <p:ext uri="{BB962C8B-B14F-4D97-AF65-F5344CB8AC3E}">
        <p14:creationId xmlns:p14="http://schemas.microsoft.com/office/powerpoint/2010/main" val="29499722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90831" y="5555110"/>
            <a:ext cx="654929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Can we use them for translation (and related tasks)?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Any challenges?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734207" y="1690696"/>
            <a:ext cx="678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hasta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96B944-FC35-984F-B94A-4DCB46C32319}"/>
              </a:ext>
            </a:extLst>
          </p:cNvPr>
          <p:cNvSpPr txBox="1"/>
          <p:nvPr/>
        </p:nvSpPr>
        <p:spPr>
          <a:xfrm>
            <a:off x="2643352" y="1690696"/>
            <a:ext cx="7010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luega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7501861-7140-2546-85E5-BDBB116CDE1E}"/>
              </a:ext>
            </a:extLst>
          </p:cNvPr>
          <p:cNvSpPr txBox="1"/>
          <p:nvPr/>
        </p:nvSpPr>
        <p:spPr>
          <a:xfrm>
            <a:off x="3885931" y="1690696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6E1ADF-FBF2-EB4A-8BE3-807A1722E828}"/>
              </a:ext>
            </a:extLst>
          </p:cNvPr>
          <p:cNvSpPr txBox="1"/>
          <p:nvPr/>
        </p:nvSpPr>
        <p:spPr>
          <a:xfrm>
            <a:off x="4590289" y="1690696"/>
            <a:ext cx="855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gracias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B508508-6519-1E4E-92E7-6CB1191D3EE8}"/>
              </a:ext>
            </a:extLst>
          </p:cNvPr>
          <p:cNvSpPr txBox="1"/>
          <p:nvPr/>
        </p:nvSpPr>
        <p:spPr>
          <a:xfrm>
            <a:off x="5718460" y="1690696"/>
            <a:ext cx="503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por</a:t>
            </a:r>
          </a:p>
        </p:txBody>
      </p:sp>
    </p:spTree>
    <p:extLst>
      <p:ext uri="{BB962C8B-B14F-4D97-AF65-F5344CB8AC3E}">
        <p14:creationId xmlns:p14="http://schemas.microsoft.com/office/powerpoint/2010/main" val="18952608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Activation functions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62" y="1562100"/>
            <a:ext cx="4800600" cy="46863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hard threshold: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marL="0" indent="0">
              <a:buNone/>
            </a:pPr>
            <a:r>
              <a:rPr lang="en-US" sz="2800" dirty="0"/>
              <a:t>sigmoid</a:t>
            </a:r>
          </a:p>
          <a:p>
            <a:pPr marL="0" indent="0">
              <a:buNone/>
            </a:pPr>
            <a:endParaRPr lang="en-US" sz="2800" dirty="0"/>
          </a:p>
          <a:p>
            <a:pPr marL="365760" lvl="1" indent="0">
              <a:buNone/>
            </a:pPr>
            <a:endParaRPr lang="en-US" sz="2800" dirty="0"/>
          </a:p>
          <a:p>
            <a:pPr marL="45720" indent="0">
              <a:buNone/>
            </a:pPr>
            <a:endParaRPr lang="en-US" sz="2700" dirty="0"/>
          </a:p>
          <a:p>
            <a:pPr marL="45720" indent="0">
              <a:buNone/>
            </a:pPr>
            <a:r>
              <a:rPr lang="en-US" sz="2700" dirty="0" err="1"/>
              <a:t>tanh</a:t>
            </a:r>
            <a:r>
              <a:rPr lang="en-US" sz="2700" dirty="0"/>
              <a:t> x</a:t>
            </a:r>
          </a:p>
          <a:p>
            <a:pPr lvl="1"/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373188" y="4267200"/>
          <a:ext cx="2024062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49" name="Equation" r:id="rId4" imgW="889000" imgH="368300" progId="Equation.3">
                  <p:embed/>
                </p:oleObj>
              </mc:Choice>
              <mc:Fallback>
                <p:oleObj name="Equation" r:id="rId4" imgW="889000" imgH="368300" progId="Equation.3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3188" y="4267200"/>
                        <a:ext cx="2024062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Connector 5"/>
          <p:cNvCxnSpPr/>
          <p:nvPr/>
        </p:nvCxnSpPr>
        <p:spPr bwMode="auto">
          <a:xfrm>
            <a:off x="5486400" y="3198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6705600" y="1674812"/>
            <a:ext cx="12192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 rot="5400000">
            <a:off x="5942806" y="2436812"/>
            <a:ext cx="1524794" cy="79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77162" y="3200400"/>
            <a:ext cx="237978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7610" y="5142626"/>
            <a:ext cx="2462831" cy="15939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/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𝑖𝑓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𝑖𝑛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≥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𝑇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𝑜𝑡h𝑒𝑟𝑤𝑖𝑠𝑒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FF584CE-0C80-C24C-8580-BE4EA1B09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2784" y="2324398"/>
                <a:ext cx="2472408" cy="617861"/>
              </a:xfrm>
              <a:prstGeom prst="rect">
                <a:avLst/>
              </a:prstGeom>
              <a:blipFill>
                <a:blip r:embed="rId8"/>
                <a:stretch>
                  <a:fillRect l="-9184" t="-224000" r="-1020" b="-3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69281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21DBC-3B3F-3D43-B365-50FB270CD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with RNN LMs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1625DA-C5B6-F841-A665-26AE8017B837}"/>
              </a:ext>
            </a:extLst>
          </p:cNvPr>
          <p:cNvSpPr txBox="1"/>
          <p:nvPr/>
        </p:nvSpPr>
        <p:spPr>
          <a:xfrm>
            <a:off x="527488" y="5429071"/>
            <a:ext cx="512826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Translation isn’t word-to-word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>
                <a:solidFill>
                  <a:srgbClr val="0000FF"/>
                </a:solidFill>
              </a:rPr>
              <a:t>Worse for other tasks like summarization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BBEB19B-3DB4-A24D-A00D-6CC4D20D95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235" y="1787592"/>
            <a:ext cx="7140124" cy="328281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DFB2CADE-117E-5F42-A9E3-509CBE6CA63A}"/>
              </a:ext>
            </a:extLst>
          </p:cNvPr>
          <p:cNvSpPr/>
          <p:nvPr/>
        </p:nvSpPr>
        <p:spPr>
          <a:xfrm>
            <a:off x="1849821" y="1787592"/>
            <a:ext cx="4372303" cy="272436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EDF364-1775-BF41-ADE0-0D1E18507045}"/>
              </a:ext>
            </a:extLst>
          </p:cNvPr>
          <p:cNvSpPr txBox="1"/>
          <p:nvPr/>
        </p:nvSpPr>
        <p:spPr>
          <a:xfrm>
            <a:off x="1944414" y="1685362"/>
            <a:ext cx="3972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</a:t>
            </a:r>
            <a:r>
              <a:rPr lang="en-US" dirty="0" err="1"/>
              <a:t>laila</a:t>
            </a:r>
            <a:r>
              <a:rPr lang="en-US" dirty="0"/>
              <a:t> </a:t>
            </a:r>
            <a:r>
              <a:rPr lang="en-US" dirty="0" err="1"/>
              <a:t>lōʻihi</a:t>
            </a:r>
            <a:r>
              <a:rPr lang="en-US" dirty="0"/>
              <a:t> a </a:t>
            </a:r>
            <a:r>
              <a:rPr lang="en-US" dirty="0" err="1"/>
              <a:t>mahalo</a:t>
            </a:r>
            <a:r>
              <a:rPr lang="en-US" dirty="0"/>
              <a:t> no </a:t>
            </a:r>
            <a:r>
              <a:rPr lang="en-US" dirty="0" err="1"/>
              <a:t>nā</a:t>
            </a:r>
            <a:r>
              <a:rPr lang="en-US" dirty="0"/>
              <a:t> </a:t>
            </a:r>
            <a:r>
              <a:rPr lang="en-US" dirty="0" err="1"/>
              <a:t>mea</a:t>
            </a:r>
            <a:r>
              <a:rPr lang="en-US" dirty="0"/>
              <a:t> a pau</a:t>
            </a:r>
          </a:p>
        </p:txBody>
      </p:sp>
    </p:spTree>
    <p:extLst>
      <p:ext uri="{BB962C8B-B14F-4D97-AF65-F5344CB8AC3E}">
        <p14:creationId xmlns:p14="http://schemas.microsoft.com/office/powerpoint/2010/main" val="51672826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91E981-48BC-154C-8865-D8879D495E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Encoder-decoder models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DAFFA97-2F73-1C4F-9AA3-63C81066E7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" y="1576551"/>
            <a:ext cx="8305800" cy="2590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9E72108-9000-134E-828B-4390F95901A8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9.16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D11AB15-36E7-E848-AEDF-D9588B315AA6}"/>
              </a:ext>
            </a:extLst>
          </p:cNvPr>
          <p:cNvSpPr txBox="1"/>
          <p:nvPr/>
        </p:nvSpPr>
        <p:spPr>
          <a:xfrm>
            <a:off x="419100" y="4524702"/>
            <a:ext cx="792313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Idea: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Process the input sentence (e.g., sentence to be translated) with a network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Represent the sentence as some function of the hidden states (encoding)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Use this context to generate the output</a:t>
            </a:r>
          </a:p>
        </p:txBody>
      </p:sp>
    </p:spTree>
    <p:extLst>
      <p:ext uri="{BB962C8B-B14F-4D97-AF65-F5344CB8AC3E}">
        <p14:creationId xmlns:p14="http://schemas.microsoft.com/office/powerpoint/2010/main" val="8573923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5AA96-5A53-464B-ADE8-9E5236A6B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 </a:t>
            </a:r>
            <a:br>
              <a:rPr lang="en-US" dirty="0"/>
            </a:br>
            <a:r>
              <a:rPr lang="en-US" dirty="0"/>
              <a:t>simple version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AFFD47-EADE-A94F-875F-2FF340D0B5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70406"/>
            <a:ext cx="9144000" cy="391718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AE1A21-3AB2-BA43-BC30-D67456FC0BA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9.17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CFC237-4D95-1047-B7C0-7E1A25674719}"/>
              </a:ext>
            </a:extLst>
          </p:cNvPr>
          <p:cNvSpPr txBox="1"/>
          <p:nvPr/>
        </p:nvSpPr>
        <p:spPr>
          <a:xfrm>
            <a:off x="612648" y="5500665"/>
            <a:ext cx="8415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The context is the final hidden state of the encoder and is provided as input to the first step of the decoder</a:t>
            </a:r>
          </a:p>
        </p:txBody>
      </p:sp>
    </p:spTree>
    <p:extLst>
      <p:ext uri="{BB962C8B-B14F-4D97-AF65-F5344CB8AC3E}">
        <p14:creationId xmlns:p14="http://schemas.microsoft.com/office/powerpoint/2010/main" val="13164439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20269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better?</a:t>
            </a:r>
          </a:p>
        </p:txBody>
      </p:sp>
    </p:spTree>
    <p:extLst>
      <p:ext uri="{BB962C8B-B14F-4D97-AF65-F5344CB8AC3E}">
        <p14:creationId xmlns:p14="http://schemas.microsoft.com/office/powerpoint/2010/main" val="5828806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8" y="5228537"/>
            <a:ext cx="77170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The context is some combination of </a:t>
            </a:r>
            <a:r>
              <a:rPr lang="en-US" sz="2000" b="1" dirty="0">
                <a:solidFill>
                  <a:srgbClr val="0000FF"/>
                </a:solidFill>
              </a:rPr>
              <a:t>all of the </a:t>
            </a:r>
            <a:r>
              <a:rPr lang="en-US" sz="2000" dirty="0">
                <a:solidFill>
                  <a:srgbClr val="0000FF"/>
                </a:solidFill>
              </a:rPr>
              <a:t>hidden states of the encoder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2ABE52D-339F-034E-9EED-A381DD6F3207}"/>
              </a:ext>
            </a:extLst>
          </p:cNvPr>
          <p:cNvSpPr txBox="1"/>
          <p:nvPr/>
        </p:nvSpPr>
        <p:spPr>
          <a:xfrm>
            <a:off x="612648" y="5836635"/>
            <a:ext cx="728500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Each step of decoding has access to the original, full encoding/context</a:t>
            </a:r>
          </a:p>
        </p:txBody>
      </p:sp>
    </p:spTree>
    <p:extLst>
      <p:ext uri="{BB962C8B-B14F-4D97-AF65-F5344CB8AC3E}">
        <p14:creationId xmlns:p14="http://schemas.microsoft.com/office/powerpoint/2010/main" val="6297716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966952" y="2385848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5055476" y="2339630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20094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6A77F0-F764-CA44-A6B2-3473F53AC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Encoder-decoder models:</a:t>
            </a:r>
            <a:br>
              <a:rPr lang="en-US" dirty="0"/>
            </a:br>
            <a:r>
              <a:rPr lang="en-US" dirty="0"/>
              <a:t>improved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E46B260-097F-894D-A652-6FA48F9597CD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9.18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101705-79B8-744C-AE70-448023F7F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5957"/>
            <a:ext cx="9144000" cy="361587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6F25B1-ABC6-C842-946A-AE2BDEB076A9}"/>
              </a:ext>
            </a:extLst>
          </p:cNvPr>
          <p:cNvSpPr txBox="1"/>
          <p:nvPr/>
        </p:nvSpPr>
        <p:spPr>
          <a:xfrm>
            <a:off x="612649" y="5228536"/>
            <a:ext cx="815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Even with this model, different encoding steps may care about different parts of the context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C2167E9-4975-134B-B92D-1B79A1E2EA48}"/>
              </a:ext>
            </a:extLst>
          </p:cNvPr>
          <p:cNvSpPr/>
          <p:nvPr/>
        </p:nvSpPr>
        <p:spPr>
          <a:xfrm>
            <a:off x="2617077" y="2355396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EFC805A-F544-7749-B198-12B24B1557AF}"/>
              </a:ext>
            </a:extLst>
          </p:cNvPr>
          <p:cNvSpPr/>
          <p:nvPr/>
        </p:nvSpPr>
        <p:spPr>
          <a:xfrm>
            <a:off x="7668768" y="2241043"/>
            <a:ext cx="1471448" cy="2364828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01835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455806-4983-6145-93B8-9D584B38DA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A7BB5F-E622-7047-8FAE-E78FD3877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51C07623-B11D-C941-A965-9A3F996EE1D7}"/>
              </a:ext>
            </a:extLst>
          </p:cNvPr>
          <p:cNvSpPr/>
          <p:nvPr/>
        </p:nvSpPr>
        <p:spPr>
          <a:xfrm>
            <a:off x="373117" y="5315023"/>
            <a:ext cx="6857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Context is dependent on where we are in decoding step and the relationship between encoder and decoder hidden states</a:t>
            </a:r>
          </a:p>
        </p:txBody>
      </p:sp>
    </p:spTree>
    <p:extLst>
      <p:ext uri="{BB962C8B-B14F-4D97-AF65-F5344CB8AC3E}">
        <p14:creationId xmlns:p14="http://schemas.microsoft.com/office/powerpoint/2010/main" val="14123681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Simple version attention is static, but can learn attention mechanism (i.e., relationship between encoder and decoder hidden states)</a:t>
            </a:r>
          </a:p>
        </p:txBody>
      </p:sp>
    </p:spTree>
    <p:extLst>
      <p:ext uri="{BB962C8B-B14F-4D97-AF65-F5344CB8AC3E}">
        <p14:creationId xmlns:p14="http://schemas.microsoft.com/office/powerpoint/2010/main" val="20948098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D387-723F-414D-BC8E-ABAE266FD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Attention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5D36D6-09D0-9842-92A1-1CE538C103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9841" y="1542977"/>
            <a:ext cx="6663559" cy="305519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F3DEA0-8F52-274D-B042-289130122D8C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9.23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48C6EE-16A2-2642-B463-523FD933A689}"/>
              </a:ext>
            </a:extLst>
          </p:cNvPr>
          <p:cNvSpPr txBox="1"/>
          <p:nvPr/>
        </p:nvSpPr>
        <p:spPr>
          <a:xfrm>
            <a:off x="356601" y="4653303"/>
            <a:ext cx="86654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Key RNN challenge: computation is sequential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This prevents parallelization</a:t>
            </a:r>
          </a:p>
          <a:p>
            <a:pPr marL="342900" indent="-342900">
              <a:buFontTx/>
              <a:buChar char="-"/>
            </a:pPr>
            <a:r>
              <a:rPr lang="en-US" sz="2000" dirty="0">
                <a:solidFill>
                  <a:srgbClr val="0000FF"/>
                </a:solidFill>
              </a:rPr>
              <a:t>Harder to model contextual dependencies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666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539E8-BD8C-024F-B5D7-D73E7A55F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other activation functions</a:t>
            </a:r>
          </a:p>
        </p:txBody>
      </p:sp>
      <p:pic>
        <p:nvPicPr>
          <p:cNvPr id="530434" name="Picture 2">
            <a:extLst>
              <a:ext uri="{FF2B5EF4-FFF2-40B4-BE49-F238E27FC236}">
                <a16:creationId xmlns:a16="http://schemas.microsoft.com/office/drawing/2014/main" id="{CE844EB5-9826-B34F-94F9-751C91400D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14"/>
          <a:stretch/>
        </p:blipFill>
        <p:spPr bwMode="auto">
          <a:xfrm>
            <a:off x="1752600" y="2238431"/>
            <a:ext cx="2438400" cy="2034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FD38D4E-FDBE-0541-A9B3-758DD61EBC9C}"/>
              </a:ext>
            </a:extLst>
          </p:cNvPr>
          <p:cNvSpPr txBox="1"/>
          <p:nvPr/>
        </p:nvSpPr>
        <p:spPr>
          <a:xfrm>
            <a:off x="441434" y="1807779"/>
            <a:ext cx="202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Rectified Linear Unit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228196C-884D-C342-B46A-9476A15980BB}"/>
              </a:ext>
            </a:extLst>
          </p:cNvPr>
          <p:cNvSpPr txBox="1"/>
          <p:nvPr/>
        </p:nvSpPr>
        <p:spPr>
          <a:xfrm>
            <a:off x="536028" y="4729655"/>
            <a:ext cx="2623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Softmax</a:t>
            </a:r>
            <a:r>
              <a:rPr lang="en-US" dirty="0"/>
              <a:t> (for probabilities)</a:t>
            </a:r>
          </a:p>
        </p:txBody>
      </p:sp>
    </p:spTree>
    <p:extLst>
      <p:ext uri="{BB962C8B-B14F-4D97-AF65-F5344CB8AC3E}">
        <p14:creationId xmlns:p14="http://schemas.microsoft.com/office/powerpoint/2010/main" val="2534379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43589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How is this setup different from the RNN?</a:t>
            </a:r>
          </a:p>
        </p:txBody>
      </p:sp>
    </p:spTree>
    <p:extLst>
      <p:ext uri="{BB962C8B-B14F-4D97-AF65-F5344CB8AC3E}">
        <p14:creationId xmlns:p14="http://schemas.microsoft.com/office/powerpoint/2010/main" val="383888572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model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831"/>
          <a:stretch/>
        </p:blipFill>
        <p:spPr>
          <a:xfrm>
            <a:off x="2301766" y="1632485"/>
            <a:ext cx="5912068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79203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Do not rely on the hidden states for context information</a:t>
            </a:r>
          </a:p>
          <a:p>
            <a:endParaRPr lang="en-US" sz="2000" dirty="0">
              <a:solidFill>
                <a:srgbClr val="0000FF"/>
              </a:solidFill>
            </a:endParaRPr>
          </a:p>
          <a:p>
            <a:r>
              <a:rPr lang="en-US" sz="2000" dirty="0">
                <a:solidFill>
                  <a:srgbClr val="0000FF"/>
                </a:solidFill>
              </a:rPr>
              <a:t>Parallel: computation can all happen at once</a:t>
            </a:r>
          </a:p>
        </p:txBody>
      </p:sp>
    </p:spTree>
    <p:extLst>
      <p:ext uri="{BB962C8B-B14F-4D97-AF65-F5344CB8AC3E}">
        <p14:creationId xmlns:p14="http://schemas.microsoft.com/office/powerpoint/2010/main" val="127281754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E16C2F-3CAD-1D40-A0FA-BD2E42BC0EDD}"/>
              </a:ext>
            </a:extLst>
          </p:cNvPr>
          <p:cNvSpPr txBox="1"/>
          <p:nvPr/>
        </p:nvSpPr>
        <p:spPr>
          <a:xfrm>
            <a:off x="420414" y="5002924"/>
            <a:ext cx="5924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Self-attention: 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Input is some context (for LMs, the previous words)</a:t>
            </a:r>
          </a:p>
          <a:p>
            <a:pPr marL="285750" indent="-285750">
              <a:buFontTx/>
              <a:buChar char="-"/>
            </a:pPr>
            <a:r>
              <a:rPr lang="en-US" sz="2000" dirty="0"/>
              <a:t>Learn what parts of the context are important based</a:t>
            </a:r>
          </a:p>
        </p:txBody>
      </p:sp>
    </p:spTree>
    <p:extLst>
      <p:ext uri="{BB962C8B-B14F-4D97-AF65-F5344CB8AC3E}">
        <p14:creationId xmlns:p14="http://schemas.microsoft.com/office/powerpoint/2010/main" val="426512344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23EB15-12D0-C54A-B17D-A11F8EA7FC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Self-attention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C6E47D-9DFA-9843-87AC-6837FC2934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731" y="1642995"/>
            <a:ext cx="7283669" cy="28620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B65B4A-DDDD-4946-8A22-2C2099717B7B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10.1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1186AFD-FFCB-E94A-B8EA-308AC1DF7AF3}"/>
              </a:ext>
            </a:extLst>
          </p:cNvPr>
          <p:cNvSpPr/>
          <p:nvPr/>
        </p:nvSpPr>
        <p:spPr>
          <a:xfrm>
            <a:off x="4572000" y="1387367"/>
            <a:ext cx="1261241" cy="2041634"/>
          </a:xfrm>
          <a:prstGeom prst="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611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DBBC47-686C-AF4E-BC12-51494377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block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6B564-915A-C847-A05D-EEEB4A5B66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9251" y="1768367"/>
            <a:ext cx="6800193" cy="37049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66F77C-B468-0B4D-9BF4-E5B62C2310F3}"/>
              </a:ext>
            </a:extLst>
          </p:cNvPr>
          <p:cNvSpPr txBox="1"/>
          <p:nvPr/>
        </p:nvSpPr>
        <p:spPr>
          <a:xfrm>
            <a:off x="5496911" y="6444734"/>
            <a:ext cx="36433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Figure 10.4 from </a:t>
            </a:r>
            <a:r>
              <a:rPr lang="en-US" dirty="0" err="1"/>
              <a:t>Jurafsky</a:t>
            </a:r>
            <a:r>
              <a:rPr lang="en-US" dirty="0"/>
              <a:t> and Martin</a:t>
            </a:r>
          </a:p>
        </p:txBody>
      </p:sp>
    </p:spTree>
    <p:extLst>
      <p:ext uri="{BB962C8B-B14F-4D97-AF65-F5344CB8AC3E}">
        <p14:creationId xmlns:p14="http://schemas.microsoft.com/office/powerpoint/2010/main" val="316844996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27641-C5BC-0248-B074-BCFE79279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BCD73E-5F03-4645-8FC5-0436BE32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3269" y="1758306"/>
            <a:ext cx="8299229" cy="373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32226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79A60-5D1D-5B4D-BFB2-D4F71CB18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Transformer network vs. RNN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C5687B-28BC-614B-930B-7F3EF91C7D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5228" y="4214656"/>
            <a:ext cx="5770179" cy="265295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A08C5CB-587B-5A40-B5BD-67F70199DB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7268" y="1527080"/>
            <a:ext cx="5686097" cy="256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62577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09A234-B42C-A340-9C47-49D4FC3BDB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EE91DC-B209-5548-93AB-9C5AFDB8CDA4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G</a:t>
            </a:r>
            <a:r>
              <a:rPr lang="en-US" dirty="0"/>
              <a:t>enerative: outputs things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P</a:t>
            </a:r>
            <a:r>
              <a:rPr lang="en-US" dirty="0"/>
              <a:t>re-trained: previously trained on a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T</a:t>
            </a:r>
            <a:r>
              <a:rPr lang="en-US" dirty="0"/>
              <a:t>ransformer: uses the transformer network</a:t>
            </a:r>
          </a:p>
        </p:txBody>
      </p:sp>
    </p:spTree>
    <p:extLst>
      <p:ext uri="{BB962C8B-B14F-4D97-AF65-F5344CB8AC3E}">
        <p14:creationId xmlns:p14="http://schemas.microsoft.com/office/powerpoint/2010/main" val="2789551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880FD-8F80-2641-82DB-3C7E08620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Pre-trained language models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8FC390-ADF6-ED4F-86D9-0A89DBADBED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Pre-trained language models are general purpose and are trained on a very large corpus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be used as/is to:</a:t>
            </a:r>
          </a:p>
          <a:p>
            <a:pPr>
              <a:buFontTx/>
              <a:buChar char="-"/>
            </a:pPr>
            <a:r>
              <a:rPr lang="en-US" dirty="0"/>
              <a:t>Ask p(w1 w2 … </a:t>
            </a:r>
            <a:r>
              <a:rPr lang="en-US" dirty="0" err="1"/>
              <a:t>wn</a:t>
            </a:r>
            <a:r>
              <a:rPr lang="en-US" dirty="0"/>
              <a:t>)</a:t>
            </a:r>
          </a:p>
          <a:p>
            <a:pPr>
              <a:buFontTx/>
              <a:buChar char="-"/>
            </a:pPr>
            <a:r>
              <a:rPr lang="en-US" dirty="0"/>
              <a:t>Generate text given some seed, p(</a:t>
            </a:r>
            <a:r>
              <a:rPr lang="en-US" dirty="0" err="1"/>
              <a:t>wi</a:t>
            </a:r>
            <a:r>
              <a:rPr lang="en-US" dirty="0"/>
              <a:t> | w1 w2 … wi-1</a:t>
            </a:r>
          </a:p>
          <a:p>
            <a:pPr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They can also be “fine-tuned” for particular tasks: take the current weights and update them based on a specific application</a:t>
            </a:r>
          </a:p>
        </p:txBody>
      </p:sp>
    </p:spTree>
    <p:extLst>
      <p:ext uri="{BB962C8B-B14F-4D97-AF65-F5344CB8AC3E}">
        <p14:creationId xmlns:p14="http://schemas.microsoft.com/office/powerpoint/2010/main" val="99052772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A8287-44FC-1E45-AE6F-5A03F488E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4C2F14-AFD6-A54F-AA89-B82749D682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48" y="2710793"/>
            <a:ext cx="88392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706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cxnSp>
        <p:nvCxnSpPr>
          <p:cNvPr id="37" name="Straight Arrow Connector 36"/>
          <p:cNvCxnSpPr/>
          <p:nvPr/>
        </p:nvCxnSpPr>
        <p:spPr bwMode="auto">
          <a:xfrm flipH="1">
            <a:off x="4953000" y="3429000"/>
            <a:ext cx="1676400" cy="76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66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9" name="TextBox 38"/>
          <p:cNvSpPr txBox="1"/>
          <p:nvPr/>
        </p:nvSpPr>
        <p:spPr>
          <a:xfrm>
            <a:off x="6858000" y="2777067"/>
            <a:ext cx="21335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Individual </a:t>
            </a:r>
            <a:r>
              <a:rPr lang="en-US" dirty="0" err="1">
                <a:solidFill>
                  <a:srgbClr val="FF6600"/>
                </a:solidFill>
              </a:rPr>
              <a:t>perceptrons</a:t>
            </a:r>
            <a:r>
              <a:rPr lang="en-US" dirty="0">
                <a:solidFill>
                  <a:srgbClr val="FF6600"/>
                </a:solidFill>
              </a:rPr>
              <a:t>/neurons</a:t>
            </a:r>
          </a:p>
        </p:txBody>
      </p:sp>
    </p:spTree>
    <p:extLst>
      <p:ext uri="{BB962C8B-B14F-4D97-AF65-F5344CB8AC3E}">
        <p14:creationId xmlns:p14="http://schemas.microsoft.com/office/powerpoint/2010/main" val="150165691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17D02-B3E6-D345-80F7-648255756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ChatGPT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954FDCE-61DB-B841-B0AA-B5562331A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888" y="2306802"/>
            <a:ext cx="8610497" cy="3799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831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2133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91200" y="1981200"/>
            <a:ext cx="3047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some inputs are provided/entered</a:t>
            </a:r>
          </a:p>
        </p:txBody>
      </p:sp>
    </p:spTree>
    <p:extLst>
      <p:ext uri="{BB962C8B-B14F-4D97-AF65-F5344CB8AC3E}">
        <p14:creationId xmlns:p14="http://schemas.microsoft.com/office/powerpoint/2010/main" val="3022639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32766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28194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each perceptron computes and calculates an answer</a:t>
            </a:r>
          </a:p>
        </p:txBody>
      </p:sp>
    </p:spTree>
    <p:extLst>
      <p:ext uri="{BB962C8B-B14F-4D97-AF65-F5344CB8AC3E}">
        <p14:creationId xmlns:p14="http://schemas.microsoft.com/office/powerpoint/2010/main" val="2767740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Neural network</a:t>
            </a:r>
          </a:p>
        </p:txBody>
      </p:sp>
      <p:sp>
        <p:nvSpPr>
          <p:cNvPr id="4" name="Oval 12"/>
          <p:cNvSpPr>
            <a:spLocks noChangeArrowheads="1"/>
          </p:cNvSpPr>
          <p:nvPr/>
        </p:nvSpPr>
        <p:spPr bwMode="auto">
          <a:xfrm>
            <a:off x="3276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Oval 12"/>
          <p:cNvSpPr>
            <a:spLocks noChangeArrowheads="1"/>
          </p:cNvSpPr>
          <p:nvPr/>
        </p:nvSpPr>
        <p:spPr bwMode="auto">
          <a:xfrm>
            <a:off x="38862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Oval 12"/>
          <p:cNvSpPr>
            <a:spLocks noChangeArrowheads="1"/>
          </p:cNvSpPr>
          <p:nvPr/>
        </p:nvSpPr>
        <p:spPr bwMode="auto">
          <a:xfrm>
            <a:off x="44196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Oval 12"/>
          <p:cNvSpPr>
            <a:spLocks noChangeArrowheads="1"/>
          </p:cNvSpPr>
          <p:nvPr/>
        </p:nvSpPr>
        <p:spPr bwMode="auto">
          <a:xfrm>
            <a:off x="4114800" y="51808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3429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40386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4953000" y="43426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Oval 12"/>
          <p:cNvSpPr>
            <a:spLocks noChangeArrowheads="1"/>
          </p:cNvSpPr>
          <p:nvPr/>
        </p:nvSpPr>
        <p:spPr bwMode="auto">
          <a:xfrm>
            <a:off x="4572000" y="3428206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 bwMode="auto">
          <a:xfrm rot="16200000" flipH="1">
            <a:off x="3200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 rot="5400000">
            <a:off x="3390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16200000" flipH="1">
            <a:off x="3810000" y="3047207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4000500" y="3009107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 rot="16200000" flipH="1">
            <a:off x="4343400" y="3047208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/>
          <p:nvPr/>
        </p:nvCxnSpPr>
        <p:spPr bwMode="auto">
          <a:xfrm rot="5400000">
            <a:off x="4533900" y="3009108"/>
            <a:ext cx="6096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8" name="Straight Arrow Connector 17"/>
          <p:cNvCxnSpPr>
            <a:stCxn id="8" idx="4"/>
            <a:endCxn id="4" idx="0"/>
          </p:cNvCxnSpPr>
          <p:nvPr/>
        </p:nvCxnSpPr>
        <p:spPr bwMode="auto">
          <a:xfrm rot="5400000">
            <a:off x="3200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8" idx="4"/>
            <a:endCxn id="5" idx="0"/>
          </p:cNvCxnSpPr>
          <p:nvPr/>
        </p:nvCxnSpPr>
        <p:spPr bwMode="auto">
          <a:xfrm rot="16200000" flipH="1">
            <a:off x="3505200" y="3809206"/>
            <a:ext cx="60960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Straight Arrow Connector 19"/>
          <p:cNvCxnSpPr>
            <a:stCxn id="8" idx="4"/>
            <a:endCxn id="6" idx="1"/>
          </p:cNvCxnSpPr>
          <p:nvPr/>
        </p:nvCxnSpPr>
        <p:spPr bwMode="auto">
          <a:xfrm rot="16200000" flipH="1">
            <a:off x="3695700" y="3618705"/>
            <a:ext cx="654237" cy="8828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1" name="Straight Arrow Connector 20"/>
          <p:cNvCxnSpPr>
            <a:stCxn id="8" idx="4"/>
            <a:endCxn id="10" idx="0"/>
          </p:cNvCxnSpPr>
          <p:nvPr/>
        </p:nvCxnSpPr>
        <p:spPr bwMode="auto">
          <a:xfrm rot="16200000" flipH="1">
            <a:off x="4038600" y="3275806"/>
            <a:ext cx="609600" cy="1524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2" name="Straight Arrow Connector 21"/>
          <p:cNvCxnSpPr>
            <a:stCxn id="9" idx="4"/>
            <a:endCxn id="4" idx="0"/>
          </p:cNvCxnSpPr>
          <p:nvPr/>
        </p:nvCxnSpPr>
        <p:spPr bwMode="auto">
          <a:xfrm rot="5400000">
            <a:off x="3505200" y="3656806"/>
            <a:ext cx="609600" cy="762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3" name="Straight Arrow Connector 22"/>
          <p:cNvCxnSpPr>
            <a:stCxn id="9" idx="4"/>
            <a:endCxn id="5" idx="0"/>
          </p:cNvCxnSpPr>
          <p:nvPr/>
        </p:nvCxnSpPr>
        <p:spPr bwMode="auto">
          <a:xfrm rot="5400000">
            <a:off x="38100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Straight Arrow Connector 23"/>
          <p:cNvCxnSpPr>
            <a:stCxn id="9" idx="5"/>
            <a:endCxn id="6" idx="0"/>
          </p:cNvCxnSpPr>
          <p:nvPr/>
        </p:nvCxnSpPr>
        <p:spPr bwMode="auto">
          <a:xfrm rot="16200000" flipH="1">
            <a:off x="4108263" y="3878868"/>
            <a:ext cx="654237" cy="2732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5" name="Straight Arrow Connector 24"/>
          <p:cNvCxnSpPr>
            <a:stCxn id="9" idx="5"/>
            <a:endCxn id="10" idx="0"/>
          </p:cNvCxnSpPr>
          <p:nvPr/>
        </p:nvCxnSpPr>
        <p:spPr bwMode="auto">
          <a:xfrm rot="16200000" flipH="1">
            <a:off x="4374963" y="3612168"/>
            <a:ext cx="654237" cy="806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6" name="Straight Arrow Connector 25"/>
          <p:cNvCxnSpPr>
            <a:stCxn id="11" idx="4"/>
            <a:endCxn id="4" idx="7"/>
          </p:cNvCxnSpPr>
          <p:nvPr/>
        </p:nvCxnSpPr>
        <p:spPr bwMode="auto">
          <a:xfrm rot="5400000">
            <a:off x="3803464" y="3466306"/>
            <a:ext cx="654237" cy="11876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7" name="Straight Arrow Connector 26"/>
          <p:cNvCxnSpPr>
            <a:stCxn id="11" idx="5"/>
            <a:endCxn id="5" idx="0"/>
          </p:cNvCxnSpPr>
          <p:nvPr/>
        </p:nvCxnSpPr>
        <p:spPr bwMode="auto">
          <a:xfrm rot="5400000">
            <a:off x="4108264" y="3618706"/>
            <a:ext cx="654237" cy="7935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>
            <a:stCxn id="11" idx="4"/>
            <a:endCxn id="6" idx="0"/>
          </p:cNvCxnSpPr>
          <p:nvPr/>
        </p:nvCxnSpPr>
        <p:spPr bwMode="auto">
          <a:xfrm rot="5400000">
            <a:off x="4343400" y="3961606"/>
            <a:ext cx="609600" cy="1524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9" name="Straight Arrow Connector 28"/>
          <p:cNvCxnSpPr>
            <a:stCxn id="11" idx="4"/>
            <a:endCxn id="10" idx="7"/>
          </p:cNvCxnSpPr>
          <p:nvPr/>
        </p:nvCxnSpPr>
        <p:spPr bwMode="auto">
          <a:xfrm rot="16200000" flipH="1">
            <a:off x="4641663" y="3815742"/>
            <a:ext cx="654237" cy="48876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4" idx="5"/>
            <a:endCxn id="7" idx="1"/>
          </p:cNvCxnSpPr>
          <p:nvPr/>
        </p:nvCxnSpPr>
        <p:spPr bwMode="auto">
          <a:xfrm rot="16200000" flipH="1">
            <a:off x="3536763" y="4602769"/>
            <a:ext cx="622674" cy="62267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>
            <a:stCxn id="5" idx="4"/>
            <a:endCxn id="7" idx="0"/>
          </p:cNvCxnSpPr>
          <p:nvPr/>
        </p:nvCxnSpPr>
        <p:spPr bwMode="auto">
          <a:xfrm rot="16200000" flipH="1">
            <a:off x="3886200" y="4799806"/>
            <a:ext cx="533400" cy="228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>
            <a:stCxn id="6" idx="3"/>
            <a:endCxn id="7" idx="0"/>
          </p:cNvCxnSpPr>
          <p:nvPr/>
        </p:nvCxnSpPr>
        <p:spPr bwMode="auto">
          <a:xfrm rot="5400000">
            <a:off x="4076701" y="4793269"/>
            <a:ext cx="578037" cy="1970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3" name="Straight Arrow Connector 32"/>
          <p:cNvCxnSpPr>
            <a:stCxn id="10" idx="4"/>
            <a:endCxn id="7" idx="7"/>
          </p:cNvCxnSpPr>
          <p:nvPr/>
        </p:nvCxnSpPr>
        <p:spPr bwMode="auto">
          <a:xfrm rot="5400000">
            <a:off x="4451164" y="4571206"/>
            <a:ext cx="578037" cy="73043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 rot="5400000">
            <a:off x="4115594" y="5637212"/>
            <a:ext cx="304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TextBox 34"/>
          <p:cNvSpPr txBox="1"/>
          <p:nvPr/>
        </p:nvSpPr>
        <p:spPr>
          <a:xfrm>
            <a:off x="3581400" y="22098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inputs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3124200" y="4114800"/>
            <a:ext cx="2209800" cy="609600"/>
          </a:xfrm>
          <a:prstGeom prst="rect">
            <a:avLst/>
          </a:prstGeom>
          <a:solidFill>
            <a:srgbClr val="FF6600">
              <a:alpha val="23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FF6600"/>
              </a:solidFill>
              <a:effectLst/>
              <a:latin typeface="Arial" pitchFamily="-111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715000" y="3810000"/>
            <a:ext cx="3047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those answers become inputs for the next level</a:t>
            </a:r>
          </a:p>
        </p:txBody>
      </p:sp>
    </p:spTree>
    <p:extLst>
      <p:ext uri="{BB962C8B-B14F-4D97-AF65-F5344CB8AC3E}">
        <p14:creationId xmlns:p14="http://schemas.microsoft.com/office/powerpoint/2010/main" val="7596028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noFill/>
        <a:ln w="38100" cmpd="sng"/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14495</TotalTime>
  <Words>1340</Words>
  <Application>Microsoft Macintosh PowerPoint</Application>
  <PresentationFormat>On-screen Show (4:3)</PresentationFormat>
  <Paragraphs>293</Paragraphs>
  <Slides>60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8" baseType="lpstr">
      <vt:lpstr>Arial</vt:lpstr>
      <vt:lpstr>Calibri</vt:lpstr>
      <vt:lpstr>Cambria Math</vt:lpstr>
      <vt:lpstr>Tw Cen MT</vt:lpstr>
      <vt:lpstr>Wingdings</vt:lpstr>
      <vt:lpstr>Wingdings 2</vt:lpstr>
      <vt:lpstr>Median</vt:lpstr>
      <vt:lpstr>Equation</vt:lpstr>
      <vt:lpstr>large language models</vt:lpstr>
      <vt:lpstr>Admin</vt:lpstr>
      <vt:lpstr>PowerPoint Presentation</vt:lpstr>
      <vt:lpstr>Activation functions</vt:lpstr>
      <vt:lpstr>Many other activation functions</vt:lpstr>
      <vt:lpstr>Neural network</vt:lpstr>
      <vt:lpstr>Neural network</vt:lpstr>
      <vt:lpstr>Neural network</vt:lpstr>
      <vt:lpstr>Neural network</vt:lpstr>
      <vt:lpstr>Neural network</vt:lpstr>
      <vt:lpstr>Recurrent neural networks</vt:lpstr>
      <vt:lpstr>Recurrent neural nets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Recurrent neural networks</vt:lpstr>
      <vt:lpstr>RNNs unrolled</vt:lpstr>
      <vt:lpstr>Still just a single neural network</vt:lpstr>
      <vt:lpstr>RNN language models</vt:lpstr>
      <vt:lpstr>“One-hot” encoding</vt:lpstr>
      <vt:lpstr>RNN language model</vt:lpstr>
      <vt:lpstr>RNN language model</vt:lpstr>
      <vt:lpstr>RNN language model</vt:lpstr>
      <vt:lpstr>RNN language model</vt:lpstr>
      <vt:lpstr>Training RNN LM</vt:lpstr>
      <vt:lpstr>Generation with RNN LM</vt:lpstr>
      <vt:lpstr>Stacked RNNs</vt:lpstr>
      <vt:lpstr>Stacked RNNs</vt:lpstr>
      <vt:lpstr>Challenges with RNN LMs</vt:lpstr>
      <vt:lpstr>Challenges with RNN LMs</vt:lpstr>
      <vt:lpstr>Bidirectional RNN</vt:lpstr>
      <vt:lpstr>Bidirectional RNN</vt:lpstr>
      <vt:lpstr>Bidirectional RNN</vt:lpstr>
      <vt:lpstr>Bidirectional RNN</vt:lpstr>
      <vt:lpstr>Challenges with RNN LMs</vt:lpstr>
      <vt:lpstr>Challenges with RNN LMs</vt:lpstr>
      <vt:lpstr>Challenges with RNN LMs</vt:lpstr>
      <vt:lpstr>Encoder-decoder models</vt:lpstr>
      <vt:lpstr>Encoder-decoder models:  simple version</vt:lpstr>
      <vt:lpstr>Encoder-decoder models: improved</vt:lpstr>
      <vt:lpstr>Encoder-decoder models: improved</vt:lpstr>
      <vt:lpstr>Encoder-decoder models: improved</vt:lpstr>
      <vt:lpstr>Encoder-decoder models: improved</vt:lpstr>
      <vt:lpstr>Attention</vt:lpstr>
      <vt:lpstr>Attention</vt:lpstr>
      <vt:lpstr>Attention</vt:lpstr>
      <vt:lpstr>Another model</vt:lpstr>
      <vt:lpstr>Another model</vt:lpstr>
      <vt:lpstr>Self-attention</vt:lpstr>
      <vt:lpstr>Self-attention</vt:lpstr>
      <vt:lpstr>Transformer block</vt:lpstr>
      <vt:lpstr>Transformer network</vt:lpstr>
      <vt:lpstr>Transformer network vs. RNN</vt:lpstr>
      <vt:lpstr>GPT</vt:lpstr>
      <vt:lpstr>Pre-trained language models</vt:lpstr>
      <vt:lpstr>ChatGPT</vt:lpstr>
      <vt:lpstr>ChatGPT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Microsoft Office User</cp:lastModifiedBy>
  <cp:revision>631</cp:revision>
  <cp:lastPrinted>2023-04-19T17:38:11Z</cp:lastPrinted>
  <dcterms:created xsi:type="dcterms:W3CDTF">2013-09-08T20:10:23Z</dcterms:created>
  <dcterms:modified xsi:type="dcterms:W3CDTF">2023-04-19T17:38:14Z</dcterms:modified>
</cp:coreProperties>
</file>