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3"/>
  </p:notesMasterIdLst>
  <p:handoutMasterIdLst>
    <p:handoutMasterId r:id="rId74"/>
  </p:handoutMasterIdLst>
  <p:sldIdLst>
    <p:sldId id="256" r:id="rId2"/>
    <p:sldId id="258" r:id="rId3"/>
    <p:sldId id="541" r:id="rId4"/>
    <p:sldId id="419" r:id="rId5"/>
    <p:sldId id="421" r:id="rId6"/>
    <p:sldId id="422" r:id="rId7"/>
    <p:sldId id="423" r:id="rId8"/>
    <p:sldId id="427" r:id="rId9"/>
    <p:sldId id="426" r:id="rId10"/>
    <p:sldId id="429" r:id="rId11"/>
    <p:sldId id="430" r:id="rId12"/>
    <p:sldId id="431" r:id="rId13"/>
    <p:sldId id="432" r:id="rId14"/>
    <p:sldId id="433" r:id="rId15"/>
    <p:sldId id="435" r:id="rId16"/>
    <p:sldId id="459" r:id="rId17"/>
    <p:sldId id="449" r:id="rId18"/>
    <p:sldId id="450" r:id="rId19"/>
    <p:sldId id="451" r:id="rId20"/>
    <p:sldId id="452" r:id="rId21"/>
    <p:sldId id="460" r:id="rId22"/>
    <p:sldId id="461" r:id="rId23"/>
    <p:sldId id="462" r:id="rId24"/>
    <p:sldId id="463" r:id="rId25"/>
    <p:sldId id="464" r:id="rId26"/>
    <p:sldId id="465" r:id="rId27"/>
    <p:sldId id="466" r:id="rId28"/>
    <p:sldId id="467" r:id="rId29"/>
    <p:sldId id="468" r:id="rId30"/>
    <p:sldId id="469" r:id="rId31"/>
    <p:sldId id="470" r:id="rId32"/>
    <p:sldId id="471" r:id="rId33"/>
    <p:sldId id="472" r:id="rId34"/>
    <p:sldId id="473" r:id="rId35"/>
    <p:sldId id="474" r:id="rId36"/>
    <p:sldId id="475" r:id="rId37"/>
    <p:sldId id="476" r:id="rId38"/>
    <p:sldId id="477" r:id="rId39"/>
    <p:sldId id="478" r:id="rId40"/>
    <p:sldId id="479" r:id="rId41"/>
    <p:sldId id="480" r:id="rId42"/>
    <p:sldId id="481" r:id="rId43"/>
    <p:sldId id="482" r:id="rId44"/>
    <p:sldId id="532" r:id="rId45"/>
    <p:sldId id="483" r:id="rId46"/>
    <p:sldId id="484" r:id="rId47"/>
    <p:sldId id="485" r:id="rId48"/>
    <p:sldId id="486" r:id="rId49"/>
    <p:sldId id="487" r:id="rId50"/>
    <p:sldId id="488" r:id="rId51"/>
    <p:sldId id="489" r:id="rId52"/>
    <p:sldId id="490" r:id="rId53"/>
    <p:sldId id="491" r:id="rId54"/>
    <p:sldId id="492" r:id="rId55"/>
    <p:sldId id="493" r:id="rId56"/>
    <p:sldId id="497" r:id="rId57"/>
    <p:sldId id="498" r:id="rId58"/>
    <p:sldId id="499" r:id="rId59"/>
    <p:sldId id="500" r:id="rId60"/>
    <p:sldId id="504" r:id="rId61"/>
    <p:sldId id="505" r:id="rId62"/>
    <p:sldId id="506" r:id="rId63"/>
    <p:sldId id="526" r:id="rId64"/>
    <p:sldId id="527" r:id="rId65"/>
    <p:sldId id="535" r:id="rId66"/>
    <p:sldId id="536" r:id="rId67"/>
    <p:sldId id="537" r:id="rId68"/>
    <p:sldId id="538" r:id="rId69"/>
    <p:sldId id="539" r:id="rId70"/>
    <p:sldId id="540" r:id="rId71"/>
    <p:sldId id="529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CF61A-0B16-D146-877E-74689C474697}" type="datetimeFigureOut">
              <a:rPr lang="en-US" smtClean="0"/>
              <a:t>4/12/23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7C93F-D858-7E40-9C27-B9AFE7CF0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24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4/12/23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09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 each</a:t>
            </a:r>
            <a:r>
              <a:rPr lang="en-US" baseline="0" dirty="0"/>
              <a:t> example is classified correctly!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50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they are vectors (i.e. points) and they support/define</a:t>
            </a:r>
            <a:r>
              <a:rPr lang="en-US" baseline="0" dirty="0"/>
              <a:t> the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27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4/12/23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12E44-21C8-A94C-BB3D-BAFA06C528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34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4/12/23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4/12/23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4/12/23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4/12/23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4/12/23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0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2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4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6.emf"/><Relationship Id="rId9" Type="http://schemas.openxmlformats.org/officeDocument/2006/relationships/image" Target="../media/image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9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7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1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1.e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oleObject" Target="../embeddings/oleObject27.bin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1.emf"/><Relationship Id="rId9" Type="http://schemas.openxmlformats.org/officeDocument/2006/relationships/image" Target="../media/image4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/>
              <a:t>Advanced Classification techniques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159 – Spring 2023</a:t>
            </a:r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classification algorithm?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To classify an example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marL="365760" lvl="1" indent="0">
              <a:buNone/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Label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with the label of the closest example to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in the training set</a:t>
            </a:r>
            <a:endParaRPr lang="en-US" sz="2800" b="1" i="1" dirty="0">
              <a:ea typeface="ＭＳ Ｐゴシック" pitchFamily="-110" charset="-128"/>
              <a:cs typeface="ＭＳ Ｐゴシック" pitchFamily="-110" charset="-128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4114800" y="50261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2853269" y="41879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2962970" y="47142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3657600" y="46451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4267200" y="39593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4"/>
          <p:cNvSpPr>
            <a:spLocks noChangeArrowheads="1"/>
          </p:cNvSpPr>
          <p:nvPr/>
        </p:nvSpPr>
        <p:spPr bwMode="auto">
          <a:xfrm>
            <a:off x="4232154" y="558434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4519088" y="45618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4351729" y="427905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4004180" y="458693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3886548" y="404904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3781182" y="513152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5" name="Straight Connector 14"/>
          <p:cNvCxnSpPr>
            <a:stCxn id="7" idx="6"/>
          </p:cNvCxnSpPr>
          <p:nvPr/>
        </p:nvCxnSpPr>
        <p:spPr bwMode="auto">
          <a:xfrm flipV="1">
            <a:off x="3810000" y="4674271"/>
            <a:ext cx="194180" cy="470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94061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this example?</a:t>
            </a: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0409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7580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0659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8477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5280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028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105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49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this example?</a:t>
            </a: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0409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7580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0659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8477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5280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028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105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4" name="Straight Connector 63"/>
          <p:cNvCxnSpPr>
            <a:stCxn id="36" idx="6"/>
          </p:cNvCxnSpPr>
          <p:nvPr/>
        </p:nvCxnSpPr>
        <p:spPr bwMode="auto">
          <a:xfrm flipV="1">
            <a:off x="3810000" y="3153311"/>
            <a:ext cx="194180" cy="470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701086" y="522479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closest to red, but…</a:t>
            </a:r>
          </a:p>
        </p:txBody>
      </p:sp>
    </p:spTree>
    <p:extLst>
      <p:ext uri="{BB962C8B-B14F-4D97-AF65-F5344CB8AC3E}">
        <p14:creationId xmlns:p14="http://schemas.microsoft.com/office/powerpoint/2010/main" val="3497268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this example?</a:t>
            </a: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0409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7580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8477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5280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028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105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6" name="Straight Connector 55"/>
          <p:cNvCxnSpPr/>
          <p:nvPr/>
        </p:nvCxnSpPr>
        <p:spPr bwMode="auto">
          <a:xfrm flipV="1">
            <a:off x="3810000" y="3153311"/>
            <a:ext cx="194180" cy="470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Straight Connector 3"/>
          <p:cNvCxnSpPr>
            <a:stCxn id="55" idx="0"/>
            <a:endCxn id="41" idx="3"/>
          </p:cNvCxnSpPr>
          <p:nvPr/>
        </p:nvCxnSpPr>
        <p:spPr>
          <a:xfrm flipV="1">
            <a:off x="4080380" y="2888178"/>
            <a:ext cx="293667" cy="17779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5" idx="3"/>
            <a:endCxn id="40" idx="2"/>
          </p:cNvCxnSpPr>
          <p:nvPr/>
        </p:nvCxnSpPr>
        <p:spPr>
          <a:xfrm flipV="1">
            <a:off x="4156580" y="3117100"/>
            <a:ext cx="362508" cy="25071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5" idx="2"/>
            <a:endCxn id="29" idx="0"/>
          </p:cNvCxnSpPr>
          <p:nvPr/>
        </p:nvCxnSpPr>
        <p:spPr>
          <a:xfrm>
            <a:off x="4080380" y="3218371"/>
            <a:ext cx="110620" cy="286829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63" idx="7"/>
          </p:cNvCxnSpPr>
          <p:nvPr/>
        </p:nvCxnSpPr>
        <p:spPr>
          <a:xfrm flipH="1">
            <a:off x="3911264" y="3227356"/>
            <a:ext cx="92916" cy="405522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5" idx="0"/>
            <a:endCxn id="61" idx="4"/>
          </p:cNvCxnSpPr>
          <p:nvPr/>
        </p:nvCxnSpPr>
        <p:spPr>
          <a:xfrm flipH="1" flipV="1">
            <a:off x="3962748" y="2680480"/>
            <a:ext cx="117632" cy="385491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0659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664603" y="4780746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Most of the next closest are blue</a:t>
            </a:r>
          </a:p>
        </p:txBody>
      </p:sp>
    </p:spTree>
    <p:extLst>
      <p:ext uri="{BB962C8B-B14F-4D97-AF65-F5344CB8AC3E}">
        <p14:creationId xmlns:p14="http://schemas.microsoft.com/office/powerpoint/2010/main" val="2843831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-Nearest Neighbor (</a:t>
            </a:r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-NN)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936" y="1897268"/>
            <a:ext cx="8153400" cy="346397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To classify an example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Find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nearest neighbors of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d</a:t>
            </a:r>
            <a:endParaRPr lang="en-US" sz="2800" b="1" i="1" dirty="0"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Choose as the label the</a:t>
            </a:r>
            <a:r>
              <a:rPr lang="en-US" sz="2800" dirty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 majority label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within the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nearest neighbors</a:t>
            </a:r>
            <a:endParaRPr lang="en-US" sz="3200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sz="3200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buFont typeface="Wingdings" pitchFamily="-110" charset="2"/>
              <a:buNone/>
            </a:pPr>
            <a:endParaRPr lang="en-US" sz="4000" dirty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080772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-Nearest Neighbor (</a:t>
            </a:r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-NN)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936" y="1897269"/>
            <a:ext cx="8153400" cy="216382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To classify an example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Find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sz="2800" i="1" dirty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nearest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neighbors of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d</a:t>
            </a:r>
            <a:endParaRPr lang="en-US" sz="2800" b="1" i="1" dirty="0"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Choose as the label the</a:t>
            </a:r>
            <a:r>
              <a:rPr lang="en-US" sz="2800" dirty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 majority label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within the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nearest neighbors</a:t>
            </a:r>
            <a:endParaRPr lang="en-US" sz="3200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sz="3200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buFont typeface="Wingdings" pitchFamily="-110" charset="2"/>
              <a:buNone/>
            </a:pPr>
            <a:endParaRPr lang="en-US" sz="40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4543" y="4789358"/>
            <a:ext cx="4654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we measure “nearest”?</a:t>
            </a:r>
          </a:p>
        </p:txBody>
      </p:sp>
    </p:spTree>
    <p:extLst>
      <p:ext uri="{BB962C8B-B14F-4D97-AF65-F5344CB8AC3E}">
        <p14:creationId xmlns:p14="http://schemas.microsoft.com/office/powerpoint/2010/main" val="266936126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Euclidean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9498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Euclidean distance! (or L1 or cosine or …)</a:t>
            </a:r>
          </a:p>
        </p:txBody>
      </p:sp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2969052" y="358247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7"/>
          <p:cNvSpPr>
            <a:spLocks noChangeArrowheads="1"/>
          </p:cNvSpPr>
          <p:nvPr/>
        </p:nvSpPr>
        <p:spPr bwMode="auto">
          <a:xfrm>
            <a:off x="4308027" y="269864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38007" y="3785626"/>
            <a:ext cx="1626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(a</a:t>
            </a:r>
            <a:r>
              <a:rPr lang="en-US" sz="2000" baseline="-25000" dirty="0"/>
              <a:t>1</a:t>
            </a:r>
            <a:r>
              <a:rPr lang="en-US" sz="2000" dirty="0"/>
              <a:t>, a</a:t>
            </a:r>
            <a:r>
              <a:rPr lang="en-US" sz="2000" baseline="-25000" dirty="0"/>
              <a:t>2</a:t>
            </a:r>
            <a:r>
              <a:rPr lang="en-US" sz="2000" dirty="0"/>
              <a:t>, …, a</a:t>
            </a:r>
            <a:r>
              <a:rPr lang="en-US" sz="2000" baseline="-25000" dirty="0"/>
              <a:t>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7295" y="2946340"/>
            <a:ext cx="1507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(b</a:t>
            </a:r>
            <a:r>
              <a:rPr lang="en-US" sz="2000" baseline="-25000" dirty="0"/>
              <a:t>1</a:t>
            </a:r>
            <a:r>
              <a:rPr lang="en-US" sz="2000" dirty="0"/>
              <a:t>, b</a:t>
            </a:r>
            <a:r>
              <a:rPr lang="en-US" sz="2000" baseline="-25000" dirty="0"/>
              <a:t>2</a:t>
            </a:r>
            <a:r>
              <a:rPr lang="en-US" sz="2000" dirty="0"/>
              <a:t>,…,</a:t>
            </a:r>
            <a:r>
              <a:rPr lang="en-US" sz="2000" dirty="0" err="1"/>
              <a:t>b</a:t>
            </a:r>
            <a:r>
              <a:rPr lang="en-US" sz="2000" baseline="-25000" dirty="0" err="1"/>
              <a:t>n</a:t>
            </a:r>
            <a:r>
              <a:rPr lang="en-US" sz="2000" dirty="0"/>
              <a:t>)</a:t>
            </a:r>
            <a:endParaRPr lang="en-US" sz="2000" baseline="-25000" dirty="0"/>
          </a:p>
        </p:txBody>
      </p:sp>
      <p:cxnSp>
        <p:nvCxnSpPr>
          <p:cNvPr id="9" name="Straight Connector 8"/>
          <p:cNvCxnSpPr>
            <a:stCxn id="5" idx="3"/>
            <a:endCxn id="4" idx="7"/>
          </p:cNvCxnSpPr>
          <p:nvPr/>
        </p:nvCxnSpPr>
        <p:spPr>
          <a:xfrm flipH="1">
            <a:off x="3099134" y="2828725"/>
            <a:ext cx="1231211" cy="776069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666380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1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439077"/>
              </p:ext>
            </p:extLst>
          </p:nvPr>
        </p:nvGraphicFramePr>
        <p:xfrm>
          <a:off x="446088" y="5164138"/>
          <a:ext cx="8358187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2" name="Equation" r:id="rId5" imgW="2857500" imgH="279400" progId="Equation.3">
                  <p:embed/>
                </p:oleObj>
              </mc:Choice>
              <mc:Fallback>
                <p:oleObj name="Equation" r:id="rId5" imgW="28575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6088" y="5164138"/>
                        <a:ext cx="8358187" cy="79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2412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Decision boundaries</a:t>
            </a: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366776" y="1411101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0" dirty="0"/>
              <a:t>The </a:t>
            </a:r>
            <a:r>
              <a:rPr lang="en-US" sz="2400" b="1" dirty="0">
                <a:solidFill>
                  <a:srgbClr val="FF6600"/>
                </a:solidFill>
              </a:rPr>
              <a:t>decision boundaries</a:t>
            </a:r>
            <a:r>
              <a:rPr lang="en-US" sz="2400" dirty="0">
                <a:solidFill>
                  <a:srgbClr val="FF6600"/>
                </a:solidFill>
              </a:rPr>
              <a:t> </a:t>
            </a:r>
            <a:r>
              <a:rPr lang="en-US" sz="2400" dirty="0"/>
              <a:t>are places in the features space where the classification of a point/example changes</a:t>
            </a:r>
            <a:endParaRPr lang="en-US" sz="2400" b="0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304800" y="6262750"/>
            <a:ext cx="7389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FF0000"/>
                </a:solidFill>
              </a:rPr>
              <a:t>Where are the decision boundaries for k-NN?</a:t>
            </a:r>
          </a:p>
        </p:txBody>
      </p:sp>
    </p:spTree>
    <p:extLst>
      <p:ext uri="{BB962C8B-B14F-4D97-AF65-F5344CB8AC3E}">
        <p14:creationId xmlns:p14="http://schemas.microsoft.com/office/powerpoint/2010/main" val="265469072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-NN decision boundaries</a:t>
            </a: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1" name="Freeform 32"/>
          <p:cNvSpPr>
            <a:spLocks/>
          </p:cNvSpPr>
          <p:nvPr/>
        </p:nvSpPr>
        <p:spPr bwMode="auto">
          <a:xfrm>
            <a:off x="2022475" y="2241550"/>
            <a:ext cx="1766888" cy="3992563"/>
          </a:xfrm>
          <a:custGeom>
            <a:avLst/>
            <a:gdLst>
              <a:gd name="T0" fmla="*/ 1390650 w 1113"/>
              <a:gd name="T1" fmla="*/ 0 h 2515"/>
              <a:gd name="T2" fmla="*/ 1441450 w 1113"/>
              <a:gd name="T3" fmla="*/ 76200 h 2515"/>
              <a:gd name="T4" fmla="*/ 1468438 w 1113"/>
              <a:gd name="T5" fmla="*/ 115888 h 2515"/>
              <a:gd name="T6" fmla="*/ 1544638 w 1113"/>
              <a:gd name="T7" fmla="*/ 231775 h 2515"/>
              <a:gd name="T8" fmla="*/ 1700213 w 1113"/>
              <a:gd name="T9" fmla="*/ 450850 h 2515"/>
              <a:gd name="T10" fmla="*/ 1725613 w 1113"/>
              <a:gd name="T11" fmla="*/ 527050 h 2515"/>
              <a:gd name="T12" fmla="*/ 1738313 w 1113"/>
              <a:gd name="T13" fmla="*/ 566738 h 2515"/>
              <a:gd name="T14" fmla="*/ 1751013 w 1113"/>
              <a:gd name="T15" fmla="*/ 604838 h 2515"/>
              <a:gd name="T16" fmla="*/ 1763713 w 1113"/>
              <a:gd name="T17" fmla="*/ 798513 h 2515"/>
              <a:gd name="T18" fmla="*/ 1685925 w 1113"/>
              <a:gd name="T19" fmla="*/ 1119188 h 2515"/>
              <a:gd name="T20" fmla="*/ 1647825 w 1113"/>
              <a:gd name="T21" fmla="*/ 1196975 h 2515"/>
              <a:gd name="T22" fmla="*/ 1622425 w 1113"/>
              <a:gd name="T23" fmla="*/ 1274763 h 2515"/>
              <a:gd name="T24" fmla="*/ 1673225 w 1113"/>
              <a:gd name="T25" fmla="*/ 1635125 h 2515"/>
              <a:gd name="T26" fmla="*/ 1700213 w 1113"/>
              <a:gd name="T27" fmla="*/ 1751013 h 2515"/>
              <a:gd name="T28" fmla="*/ 1725613 w 1113"/>
              <a:gd name="T29" fmla="*/ 1828800 h 2515"/>
              <a:gd name="T30" fmla="*/ 1763713 w 1113"/>
              <a:gd name="T31" fmla="*/ 2008188 h 2515"/>
              <a:gd name="T32" fmla="*/ 1738313 w 1113"/>
              <a:gd name="T33" fmla="*/ 2149475 h 2515"/>
              <a:gd name="T34" fmla="*/ 1609725 w 1113"/>
              <a:gd name="T35" fmla="*/ 2279650 h 2515"/>
              <a:gd name="T36" fmla="*/ 1506538 w 1113"/>
              <a:gd name="T37" fmla="*/ 2408238 h 2515"/>
              <a:gd name="T38" fmla="*/ 1236663 w 1113"/>
              <a:gd name="T39" fmla="*/ 2703513 h 2515"/>
              <a:gd name="T40" fmla="*/ 1133475 w 1113"/>
              <a:gd name="T41" fmla="*/ 2846388 h 2515"/>
              <a:gd name="T42" fmla="*/ 887413 w 1113"/>
              <a:gd name="T43" fmla="*/ 3116263 h 2515"/>
              <a:gd name="T44" fmla="*/ 771525 w 1113"/>
              <a:gd name="T45" fmla="*/ 3219450 h 2515"/>
              <a:gd name="T46" fmla="*/ 655638 w 1113"/>
              <a:gd name="T47" fmla="*/ 3348038 h 2515"/>
              <a:gd name="T48" fmla="*/ 527050 w 1113"/>
              <a:gd name="T49" fmla="*/ 3489325 h 2515"/>
              <a:gd name="T50" fmla="*/ 307975 w 1113"/>
              <a:gd name="T51" fmla="*/ 3683000 h 2515"/>
              <a:gd name="T52" fmla="*/ 204788 w 1113"/>
              <a:gd name="T53" fmla="*/ 3786188 h 2515"/>
              <a:gd name="T54" fmla="*/ 50800 w 1113"/>
              <a:gd name="T55" fmla="*/ 3927475 h 2515"/>
              <a:gd name="T56" fmla="*/ 25400 w 1113"/>
              <a:gd name="T57" fmla="*/ 3965575 h 2515"/>
              <a:gd name="T58" fmla="*/ 0 w 1113"/>
              <a:gd name="T59" fmla="*/ 3992563 h 251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113"/>
              <a:gd name="T91" fmla="*/ 0 h 2515"/>
              <a:gd name="T92" fmla="*/ 1113 w 1113"/>
              <a:gd name="T93" fmla="*/ 2515 h 251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113" h="2515">
                <a:moveTo>
                  <a:pt x="876" y="0"/>
                </a:moveTo>
                <a:cubicBezTo>
                  <a:pt x="887" y="16"/>
                  <a:pt x="897" y="32"/>
                  <a:pt x="908" y="48"/>
                </a:cubicBezTo>
                <a:cubicBezTo>
                  <a:pt x="914" y="56"/>
                  <a:pt x="925" y="73"/>
                  <a:pt x="925" y="73"/>
                </a:cubicBezTo>
                <a:cubicBezTo>
                  <a:pt x="935" y="104"/>
                  <a:pt x="959" y="117"/>
                  <a:pt x="973" y="146"/>
                </a:cubicBezTo>
                <a:cubicBezTo>
                  <a:pt x="997" y="195"/>
                  <a:pt x="1031" y="244"/>
                  <a:pt x="1071" y="284"/>
                </a:cubicBezTo>
                <a:cubicBezTo>
                  <a:pt x="1076" y="300"/>
                  <a:pt x="1082" y="316"/>
                  <a:pt x="1087" y="332"/>
                </a:cubicBezTo>
                <a:cubicBezTo>
                  <a:pt x="1090" y="340"/>
                  <a:pt x="1092" y="349"/>
                  <a:pt x="1095" y="357"/>
                </a:cubicBezTo>
                <a:cubicBezTo>
                  <a:pt x="1098" y="365"/>
                  <a:pt x="1103" y="381"/>
                  <a:pt x="1103" y="381"/>
                </a:cubicBezTo>
                <a:cubicBezTo>
                  <a:pt x="1109" y="426"/>
                  <a:pt x="1101" y="461"/>
                  <a:pt x="1111" y="503"/>
                </a:cubicBezTo>
                <a:cubicBezTo>
                  <a:pt x="1098" y="567"/>
                  <a:pt x="1113" y="657"/>
                  <a:pt x="1062" y="705"/>
                </a:cubicBezTo>
                <a:cubicBezTo>
                  <a:pt x="1033" y="794"/>
                  <a:pt x="1078" y="662"/>
                  <a:pt x="1038" y="754"/>
                </a:cubicBezTo>
                <a:cubicBezTo>
                  <a:pt x="1031" y="770"/>
                  <a:pt x="1022" y="803"/>
                  <a:pt x="1022" y="803"/>
                </a:cubicBezTo>
                <a:cubicBezTo>
                  <a:pt x="1030" y="879"/>
                  <a:pt x="1043" y="954"/>
                  <a:pt x="1054" y="1030"/>
                </a:cubicBezTo>
                <a:cubicBezTo>
                  <a:pt x="1064" y="1097"/>
                  <a:pt x="1056" y="1059"/>
                  <a:pt x="1071" y="1103"/>
                </a:cubicBezTo>
                <a:cubicBezTo>
                  <a:pt x="1077" y="1119"/>
                  <a:pt x="1087" y="1152"/>
                  <a:pt x="1087" y="1152"/>
                </a:cubicBezTo>
                <a:cubicBezTo>
                  <a:pt x="1093" y="1193"/>
                  <a:pt x="1101" y="1226"/>
                  <a:pt x="1111" y="1265"/>
                </a:cubicBezTo>
                <a:cubicBezTo>
                  <a:pt x="1110" y="1275"/>
                  <a:pt x="1107" y="1334"/>
                  <a:pt x="1095" y="1354"/>
                </a:cubicBezTo>
                <a:cubicBezTo>
                  <a:pt x="1075" y="1389"/>
                  <a:pt x="1039" y="1406"/>
                  <a:pt x="1014" y="1436"/>
                </a:cubicBezTo>
                <a:cubicBezTo>
                  <a:pt x="992" y="1463"/>
                  <a:pt x="973" y="1492"/>
                  <a:pt x="949" y="1517"/>
                </a:cubicBezTo>
                <a:cubicBezTo>
                  <a:pt x="930" y="1575"/>
                  <a:pt x="834" y="1667"/>
                  <a:pt x="779" y="1703"/>
                </a:cubicBezTo>
                <a:cubicBezTo>
                  <a:pt x="758" y="1734"/>
                  <a:pt x="740" y="1766"/>
                  <a:pt x="714" y="1793"/>
                </a:cubicBezTo>
                <a:cubicBezTo>
                  <a:pt x="688" y="1862"/>
                  <a:pt x="613" y="1915"/>
                  <a:pt x="559" y="1963"/>
                </a:cubicBezTo>
                <a:cubicBezTo>
                  <a:pt x="475" y="2037"/>
                  <a:pt x="543" y="1992"/>
                  <a:pt x="486" y="2028"/>
                </a:cubicBezTo>
                <a:cubicBezTo>
                  <a:pt x="459" y="2068"/>
                  <a:pt x="452" y="2084"/>
                  <a:pt x="413" y="2109"/>
                </a:cubicBezTo>
                <a:cubicBezTo>
                  <a:pt x="391" y="2142"/>
                  <a:pt x="365" y="2177"/>
                  <a:pt x="332" y="2198"/>
                </a:cubicBezTo>
                <a:cubicBezTo>
                  <a:pt x="299" y="2247"/>
                  <a:pt x="243" y="2288"/>
                  <a:pt x="194" y="2320"/>
                </a:cubicBezTo>
                <a:cubicBezTo>
                  <a:pt x="175" y="2348"/>
                  <a:pt x="158" y="2367"/>
                  <a:pt x="129" y="2385"/>
                </a:cubicBezTo>
                <a:cubicBezTo>
                  <a:pt x="106" y="2419"/>
                  <a:pt x="67" y="2451"/>
                  <a:pt x="32" y="2474"/>
                </a:cubicBezTo>
                <a:cubicBezTo>
                  <a:pt x="27" y="2482"/>
                  <a:pt x="22" y="2490"/>
                  <a:pt x="16" y="2498"/>
                </a:cubicBezTo>
                <a:cubicBezTo>
                  <a:pt x="11" y="2504"/>
                  <a:pt x="0" y="2515"/>
                  <a:pt x="0" y="251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2" name="Freeform 33"/>
          <p:cNvSpPr>
            <a:spLocks/>
          </p:cNvSpPr>
          <p:nvPr/>
        </p:nvSpPr>
        <p:spPr bwMode="auto">
          <a:xfrm>
            <a:off x="3760788" y="4121150"/>
            <a:ext cx="2549525" cy="385763"/>
          </a:xfrm>
          <a:custGeom>
            <a:avLst/>
            <a:gdLst>
              <a:gd name="T0" fmla="*/ 0 w 1606"/>
              <a:gd name="T1" fmla="*/ 269875 h 243"/>
              <a:gd name="T2" fmla="*/ 50800 w 1606"/>
              <a:gd name="T3" fmla="*/ 284163 h 243"/>
              <a:gd name="T4" fmla="*/ 231775 w 1606"/>
              <a:gd name="T5" fmla="*/ 296863 h 243"/>
              <a:gd name="T6" fmla="*/ 269875 w 1606"/>
              <a:gd name="T7" fmla="*/ 322263 h 243"/>
              <a:gd name="T8" fmla="*/ 450850 w 1606"/>
              <a:gd name="T9" fmla="*/ 385763 h 243"/>
              <a:gd name="T10" fmla="*/ 1017588 w 1606"/>
              <a:gd name="T11" fmla="*/ 334963 h 243"/>
              <a:gd name="T12" fmla="*/ 1184275 w 1606"/>
              <a:gd name="T13" fmla="*/ 284163 h 243"/>
              <a:gd name="T14" fmla="*/ 1377950 w 1606"/>
              <a:gd name="T15" fmla="*/ 193675 h 243"/>
              <a:gd name="T16" fmla="*/ 1455738 w 1606"/>
              <a:gd name="T17" fmla="*/ 168275 h 243"/>
              <a:gd name="T18" fmla="*/ 1892300 w 1606"/>
              <a:gd name="T19" fmla="*/ 231775 h 243"/>
              <a:gd name="T20" fmla="*/ 2138363 w 1606"/>
              <a:gd name="T21" fmla="*/ 115888 h 243"/>
              <a:gd name="T22" fmla="*/ 2408238 w 1606"/>
              <a:gd name="T23" fmla="*/ 38100 h 243"/>
              <a:gd name="T24" fmla="*/ 2486025 w 1606"/>
              <a:gd name="T25" fmla="*/ 12700 h 243"/>
              <a:gd name="T26" fmla="*/ 2549525 w 1606"/>
              <a:gd name="T27" fmla="*/ 0 h 24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606"/>
              <a:gd name="T43" fmla="*/ 0 h 243"/>
              <a:gd name="T44" fmla="*/ 1606 w 1606"/>
              <a:gd name="T45" fmla="*/ 243 h 24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606" h="243">
                <a:moveTo>
                  <a:pt x="0" y="170"/>
                </a:moveTo>
                <a:cubicBezTo>
                  <a:pt x="11" y="173"/>
                  <a:pt x="21" y="178"/>
                  <a:pt x="32" y="179"/>
                </a:cubicBezTo>
                <a:cubicBezTo>
                  <a:pt x="70" y="183"/>
                  <a:pt x="108" y="180"/>
                  <a:pt x="146" y="187"/>
                </a:cubicBezTo>
                <a:cubicBezTo>
                  <a:pt x="155" y="189"/>
                  <a:pt x="161" y="199"/>
                  <a:pt x="170" y="203"/>
                </a:cubicBezTo>
                <a:cubicBezTo>
                  <a:pt x="204" y="218"/>
                  <a:pt x="248" y="234"/>
                  <a:pt x="284" y="243"/>
                </a:cubicBezTo>
                <a:cubicBezTo>
                  <a:pt x="405" y="237"/>
                  <a:pt x="521" y="226"/>
                  <a:pt x="641" y="211"/>
                </a:cubicBezTo>
                <a:cubicBezTo>
                  <a:pt x="676" y="199"/>
                  <a:pt x="711" y="191"/>
                  <a:pt x="746" y="179"/>
                </a:cubicBezTo>
                <a:cubicBezTo>
                  <a:pt x="783" y="154"/>
                  <a:pt x="825" y="136"/>
                  <a:pt x="868" y="122"/>
                </a:cubicBezTo>
                <a:cubicBezTo>
                  <a:pt x="884" y="117"/>
                  <a:pt x="917" y="106"/>
                  <a:pt x="917" y="106"/>
                </a:cubicBezTo>
                <a:cubicBezTo>
                  <a:pt x="1013" y="112"/>
                  <a:pt x="1098" y="127"/>
                  <a:pt x="1192" y="146"/>
                </a:cubicBezTo>
                <a:cubicBezTo>
                  <a:pt x="1254" y="134"/>
                  <a:pt x="1288" y="92"/>
                  <a:pt x="1347" y="73"/>
                </a:cubicBezTo>
                <a:cubicBezTo>
                  <a:pt x="1395" y="41"/>
                  <a:pt x="1462" y="43"/>
                  <a:pt x="1517" y="24"/>
                </a:cubicBezTo>
                <a:cubicBezTo>
                  <a:pt x="1533" y="18"/>
                  <a:pt x="1549" y="11"/>
                  <a:pt x="1566" y="8"/>
                </a:cubicBezTo>
                <a:cubicBezTo>
                  <a:pt x="1579" y="5"/>
                  <a:pt x="1606" y="0"/>
                  <a:pt x="1606" y="0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4" name="TextBox 31"/>
          <p:cNvSpPr txBox="1">
            <a:spLocks noChangeArrowheads="1"/>
          </p:cNvSpPr>
          <p:nvPr/>
        </p:nvSpPr>
        <p:spPr bwMode="auto">
          <a:xfrm>
            <a:off x="381000" y="6324600"/>
            <a:ext cx="7848600" cy="400110"/>
          </a:xfrm>
          <a:prstGeom prst="rect">
            <a:avLst/>
          </a:prstGeom>
          <a:solidFill>
            <a:srgbClr val="FFCF0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k-NN gives locally defined decision boundaries between classes</a:t>
            </a:r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76500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446" y="1638160"/>
            <a:ext cx="4800600" cy="41021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MMI10" pitchFamily="34" charset="2"/>
              </a:rPr>
              <a:t>K</a:t>
            </a:r>
            <a:r>
              <a:rPr lang="en-GB" dirty="0"/>
              <a:t> Nearest Neighbour (k-NN) Classifier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32868" y="5505697"/>
            <a:ext cx="1495744" cy="423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MMI10" pitchFamily="34" charset="2"/>
              </a:rPr>
              <a:t>K</a:t>
            </a:r>
            <a:r>
              <a:rPr lang="en-GB" dirty="0">
                <a:latin typeface="CMR12" pitchFamily="34" charset="2"/>
              </a:rPr>
              <a:t> = 1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304800" y="6262750"/>
            <a:ext cx="77237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FF0000"/>
                </a:solidFill>
              </a:rPr>
              <a:t>What is the decision boundary for k-NN for this one?</a:t>
            </a:r>
          </a:p>
        </p:txBody>
      </p:sp>
    </p:spTree>
    <p:extLst>
      <p:ext uri="{BB962C8B-B14F-4D97-AF65-F5344CB8AC3E}">
        <p14:creationId xmlns:p14="http://schemas.microsoft.com/office/powerpoint/2010/main" val="23401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799" y="1679222"/>
            <a:ext cx="8669421" cy="50969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Assignment 7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Next Monday: project proposal presentations</a:t>
            </a:r>
          </a:p>
          <a:p>
            <a:pPr lvl="1"/>
            <a:r>
              <a:rPr lang="en-US" sz="2900" dirty="0"/>
              <a:t>informal</a:t>
            </a:r>
          </a:p>
          <a:p>
            <a:pPr lvl="1"/>
            <a:r>
              <a:rPr lang="en-US" sz="2900" dirty="0"/>
              <a:t>1 minute</a:t>
            </a:r>
          </a:p>
          <a:p>
            <a:pPr lvl="1"/>
            <a:r>
              <a:rPr lang="en-US" sz="2900" dirty="0"/>
              <a:t>See the final project handout for details</a:t>
            </a:r>
          </a:p>
          <a:p>
            <a:pPr lvl="1"/>
            <a:endParaRPr lang="en-US" sz="2900" dirty="0"/>
          </a:p>
          <a:p>
            <a:pPr marL="45720" indent="0">
              <a:buNone/>
            </a:pPr>
            <a:r>
              <a:rPr lang="en-US" sz="3200" dirty="0"/>
              <a:t>Hack week QA session from </a:t>
            </a:r>
            <a:r>
              <a:rPr lang="en-US" sz="3200" dirty="0" err="1"/>
              <a:t>OpenAI</a:t>
            </a:r>
            <a:r>
              <a:rPr lang="en-US" sz="3200" dirty="0"/>
              <a:t> engineer (Friday @ 12:30pm)</a:t>
            </a:r>
            <a:endParaRPr lang="en-US" dirty="0"/>
          </a:p>
          <a:p>
            <a:pPr marL="822960" lvl="1" indent="-457200"/>
            <a:r>
              <a:rPr lang="en-US" sz="2900" dirty="0"/>
              <a:t>https://5chack.com/#hack-week</a:t>
            </a:r>
          </a:p>
        </p:txBody>
      </p:sp>
    </p:spTree>
    <p:extLst>
      <p:ext uri="{BB962C8B-B14F-4D97-AF65-F5344CB8AC3E}">
        <p14:creationId xmlns:p14="http://schemas.microsoft.com/office/powerpoint/2010/main" val="1331058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MMI10" pitchFamily="34" charset="2"/>
              </a:rPr>
              <a:t>K</a:t>
            </a:r>
            <a:r>
              <a:rPr lang="en-GB" dirty="0"/>
              <a:t> Nearest Neighbour (</a:t>
            </a:r>
            <a:r>
              <a:rPr lang="en-GB" i="1" dirty="0" err="1"/>
              <a:t>k</a:t>
            </a:r>
            <a:r>
              <a:rPr lang="en-GB" dirty="0" err="1"/>
              <a:t>NN</a:t>
            </a:r>
            <a:r>
              <a:rPr lang="en-GB" dirty="0"/>
              <a:t>) Classifier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2285984" y="1643051"/>
            <a:ext cx="4786346" cy="4286280"/>
            <a:chOff x="4895050" y="1980362"/>
            <a:chExt cx="3657600" cy="3736857"/>
          </a:xfrm>
        </p:grpSpPr>
        <p:pic>
          <p:nvPicPr>
            <p:cNvPr id="11" name="Picture 10" descr="Figure2.27b.jpg"/>
            <p:cNvPicPr>
              <a:picLocks noChangeAspect="1"/>
            </p:cNvPicPr>
            <p:nvPr/>
          </p:nvPicPr>
          <p:blipFill>
            <a:blip r:embed="rId2" cstate="print"/>
            <a:srcRect b="7434"/>
            <a:stretch>
              <a:fillRect/>
            </a:stretch>
          </p:blipFill>
          <p:spPr>
            <a:xfrm>
              <a:off x="4895050" y="1980362"/>
              <a:ext cx="3657600" cy="35719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306390" y="5347887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MMI10" pitchFamily="34" charset="2"/>
                </a:rPr>
                <a:t>K</a:t>
              </a:r>
              <a:r>
                <a:rPr lang="en-GB" dirty="0">
                  <a:latin typeface="CMR12" pitchFamily="34" charset="2"/>
                </a:rPr>
                <a:t> =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8366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67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Some machine learning approaches make strong assumptions about the data </a:t>
            </a:r>
          </a:p>
          <a:p>
            <a:pPr lvl="1"/>
            <a:r>
              <a:rPr lang="en-US" dirty="0"/>
              <a:t>If the assumptions are true this can often lead to better performance</a:t>
            </a:r>
          </a:p>
          <a:p>
            <a:pPr lvl="1"/>
            <a:r>
              <a:rPr lang="en-US" dirty="0"/>
              <a:t>If the assumptions aren’t true, they can fail miserably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Other approaches don’t make many assumptions about the data</a:t>
            </a:r>
          </a:p>
          <a:p>
            <a:pPr lvl="1"/>
            <a:r>
              <a:rPr lang="en-US" dirty="0"/>
              <a:t>This can allow us to learn from more varied data</a:t>
            </a:r>
          </a:p>
          <a:p>
            <a:pPr lvl="1"/>
            <a:r>
              <a:rPr lang="en-US" dirty="0"/>
              <a:t>But, they are more prone to overfitting (biasing too much to the training data)</a:t>
            </a:r>
          </a:p>
          <a:p>
            <a:pPr lvl="1"/>
            <a:r>
              <a:rPr lang="en-US" dirty="0"/>
              <a:t>and generally require more training data</a:t>
            </a:r>
          </a:p>
        </p:txBody>
      </p:sp>
    </p:spTree>
    <p:extLst>
      <p:ext uri="{BB962C8B-B14F-4D97-AF65-F5344CB8AC3E}">
        <p14:creationId xmlns:p14="http://schemas.microsoft.com/office/powerpoint/2010/main" val="2111298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60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27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95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89717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20490" y="603234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98980" y="361828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096601" y="156909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264098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35002" y="267336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89717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60354" y="24996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36414" y="529887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20490" y="603234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19533" y="52699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292826" y="269314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98980" y="361828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096601" y="156909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3878633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62049" y="249852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35002" y="267336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89717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21564" y="379312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60354" y="24996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81530" y="42119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573680" y="58196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18796" y="54699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391298" y="56485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36414" y="529887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20490" y="603234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90341" y="488615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19533" y="52699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292826" y="269314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98980" y="361828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096601" y="156909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786441" y="17122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90905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model</a:t>
            </a:r>
          </a:p>
        </p:txBody>
      </p:sp>
      <p:sp>
        <p:nvSpPr>
          <p:cNvPr id="4" name="Oval 3"/>
          <p:cNvSpPr/>
          <p:nvPr/>
        </p:nvSpPr>
        <p:spPr>
          <a:xfrm>
            <a:off x="2162049" y="249852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35002" y="267336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89717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92031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21564" y="379312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12305" y="1918777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86946" y="301027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48326" y="2113405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60354" y="24996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544768" y="361828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81530" y="42119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865606" y="49454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697392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881468" y="529509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416141" y="497613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573680" y="58196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18796" y="54699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391298" y="56485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36414" y="529887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20490" y="603234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90341" y="488615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735457" y="453646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19533" y="52699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767133" y="608658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25291" y="46248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292826" y="269314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98980" y="361828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208518" y="246820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096601" y="156909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89485" y="318511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285140" y="15598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786441" y="17122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69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you don’t have strong assumptions about the model, it can take you a longer to learn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Assume now that our model of the blue class is two circles</a:t>
            </a:r>
          </a:p>
        </p:txBody>
      </p:sp>
    </p:spTree>
    <p:extLst>
      <p:ext uri="{BB962C8B-B14F-4D97-AF65-F5344CB8AC3E}">
        <p14:creationId xmlns:p14="http://schemas.microsoft.com/office/powerpoint/2010/main" val="1748219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8527A-D4E3-4449-877D-F00E60B62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Schedule for the rest of </a:t>
            </a:r>
            <a:r>
              <a:rPr lang="en-US"/>
              <a:t>the semester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0D933-3E0B-0C44-B481-09D463E2324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020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3205154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9857268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9287426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83057" y="435405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389603" y="353975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503042" y="232924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9650883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83057" y="435405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92486" y="400032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63666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389603" y="353975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517609" y="3424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285140" y="15598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149852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503042" y="232924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31183528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model</a:t>
            </a:r>
          </a:p>
        </p:txBody>
      </p:sp>
      <p:sp>
        <p:nvSpPr>
          <p:cNvPr id="4" name="Oval 3"/>
          <p:cNvSpPr/>
          <p:nvPr/>
        </p:nvSpPr>
        <p:spPr>
          <a:xfrm>
            <a:off x="1583057" y="435405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35457" y="526103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56010" y="452889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92486" y="400032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42572" y="564865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33313" y="3774306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86946" y="301027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48326" y="2113405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81362" y="435517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63666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81530" y="601695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697392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881468" y="529509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416141" y="497613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25291" y="46248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128454" y="234346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851491" y="32865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208518" y="246820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389603" y="353975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517609" y="3424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89485" y="318511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285140" y="15598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786441" y="17122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149852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503042" y="232924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504736" y="289165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735457" y="232684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1149456" y="197715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271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  <p:sp>
        <p:nvSpPr>
          <p:cNvPr id="8" name="Oval 7"/>
          <p:cNvSpPr/>
          <p:nvPr/>
        </p:nvSpPr>
        <p:spPr>
          <a:xfrm>
            <a:off x="5467925" y="1202172"/>
            <a:ext cx="2448217" cy="2448217"/>
          </a:xfrm>
          <a:prstGeom prst="ellipse">
            <a:avLst/>
          </a:prstGeom>
          <a:noFill/>
          <a:ln w="38100" cmpd="sng">
            <a:solidFill>
              <a:srgbClr val="FF66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497012" y="3894814"/>
            <a:ext cx="2448217" cy="2448217"/>
          </a:xfrm>
          <a:prstGeom prst="ellipse">
            <a:avLst/>
          </a:prstGeom>
          <a:noFill/>
          <a:ln w="38100" cmpd="sng">
            <a:solidFill>
              <a:srgbClr val="FF66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33313" y="3774306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48326" y="2113405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65970" y="4785185"/>
            <a:ext cx="47491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Knowing the model beforehand can drastically improve the learning and the number of examples required</a:t>
            </a:r>
          </a:p>
        </p:txBody>
      </p:sp>
    </p:spTree>
    <p:extLst>
      <p:ext uri="{BB962C8B-B14F-4D97-AF65-F5344CB8AC3E}">
        <p14:creationId xmlns:p14="http://schemas.microsoft.com/office/powerpoint/2010/main" val="441773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86946" y="301027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  <p:sp>
        <p:nvSpPr>
          <p:cNvPr id="85" name="Oval 84"/>
          <p:cNvSpPr/>
          <p:nvPr/>
        </p:nvSpPr>
        <p:spPr>
          <a:xfrm>
            <a:off x="3149852" y="180471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697392" y="456162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014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214" y="228600"/>
            <a:ext cx="8802786" cy="990600"/>
          </a:xfrm>
        </p:spPr>
        <p:txBody>
          <a:bodyPr>
            <a:normAutofit/>
          </a:bodyPr>
          <a:lstStyle/>
          <a:p>
            <a:r>
              <a:rPr lang="en-US" sz="3600" dirty="0"/>
              <a:t>Make sure your assumption is correct, though!</a:t>
            </a:r>
          </a:p>
        </p:txBody>
      </p:sp>
      <p:sp>
        <p:nvSpPr>
          <p:cNvPr id="4" name="Oval 3"/>
          <p:cNvSpPr/>
          <p:nvPr/>
        </p:nvSpPr>
        <p:spPr>
          <a:xfrm>
            <a:off x="1583057" y="435405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35457" y="52610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56010" y="45288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92486" y="400032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42572" y="564865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33313" y="3774306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86946" y="301027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48326" y="2113405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81362" y="435517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636664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81530" y="601695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697392" y="456162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881468" y="529509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416141" y="497613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25291" y="46248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128454" y="234346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851491" y="328653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208518" y="246820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389603" y="353975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517609" y="342462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89485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285140" y="155988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786441" y="171228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149852" y="180471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503042" y="23292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504736" y="28916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735457" y="232684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1149456" y="197715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949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188149"/>
            <a:ext cx="8153400" cy="401418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were the </a:t>
            </a:r>
            <a:r>
              <a:rPr lang="en-US" i="1" dirty="0">
                <a:solidFill>
                  <a:srgbClr val="FF0000"/>
                </a:solidFill>
              </a:rPr>
              <a:t>model</a:t>
            </a:r>
            <a:r>
              <a:rPr lang="en-US" dirty="0">
                <a:solidFill>
                  <a:srgbClr val="FF0000"/>
                </a:solidFill>
              </a:rPr>
              <a:t> assumptions (if any) that </a:t>
            </a:r>
            <a:r>
              <a:rPr lang="en-US" i="1" dirty="0">
                <a:solidFill>
                  <a:srgbClr val="FF0000"/>
                </a:solidFill>
              </a:rPr>
              <a:t>k-</a:t>
            </a:r>
            <a:r>
              <a:rPr lang="en-US" dirty="0">
                <a:solidFill>
                  <a:srgbClr val="FF0000"/>
                </a:solidFill>
              </a:rPr>
              <a:t>NN and NB made about the data?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Are there training data sets that could never be learned correctly by these algorithms?</a:t>
            </a:r>
          </a:p>
        </p:txBody>
      </p:sp>
    </p:spTree>
    <p:extLst>
      <p:ext uri="{BB962C8B-B14F-4D97-AF65-F5344CB8AC3E}">
        <p14:creationId xmlns:p14="http://schemas.microsoft.com/office/powerpoint/2010/main" val="580920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1099" y="972154"/>
            <a:ext cx="9735832" cy="628046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765" y="476854"/>
            <a:ext cx="772787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Machine Learning: A Geometric View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07" y="1447612"/>
            <a:ext cx="7102060" cy="532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769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MMI10" pitchFamily="34" charset="2"/>
              </a:rPr>
              <a:t>k-NN model</a:t>
            </a:r>
            <a:endParaRPr lang="en-GB" dirty="0"/>
          </a:p>
        </p:txBody>
      </p:sp>
      <p:grpSp>
        <p:nvGrpSpPr>
          <p:cNvPr id="2" name="Group 14"/>
          <p:cNvGrpSpPr/>
          <p:nvPr/>
        </p:nvGrpSpPr>
        <p:grpSpPr>
          <a:xfrm>
            <a:off x="2285984" y="1643051"/>
            <a:ext cx="4786346" cy="4286280"/>
            <a:chOff x="4895050" y="1980362"/>
            <a:chExt cx="3657600" cy="3736857"/>
          </a:xfrm>
        </p:grpSpPr>
        <p:pic>
          <p:nvPicPr>
            <p:cNvPr id="11" name="Picture 10" descr="Figure2.27b.jpg"/>
            <p:cNvPicPr>
              <a:picLocks noChangeAspect="1"/>
            </p:cNvPicPr>
            <p:nvPr/>
          </p:nvPicPr>
          <p:blipFill>
            <a:blip r:embed="rId3" cstate="print"/>
            <a:srcRect b="7434"/>
            <a:stretch>
              <a:fillRect/>
            </a:stretch>
          </p:blipFill>
          <p:spPr>
            <a:xfrm>
              <a:off x="4895050" y="1980362"/>
              <a:ext cx="3657600" cy="35719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306390" y="5347887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MMI10" pitchFamily="34" charset="2"/>
                </a:rPr>
                <a:t>K</a:t>
              </a:r>
              <a:r>
                <a:rPr lang="en-GB" dirty="0">
                  <a:latin typeface="CMR12" pitchFamily="34" charset="2"/>
                </a:rPr>
                <a:t> =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43611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Linear models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84160"/>
            <a:ext cx="8153400" cy="16002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A strong assumption is </a:t>
            </a:r>
            <a:r>
              <a:rPr lang="en-US" sz="2400" i="1" dirty="0">
                <a:solidFill>
                  <a:srgbClr val="FF6600"/>
                </a:solidFill>
                <a:ea typeface="ＭＳ Ｐゴシック" pitchFamily="-110" charset="-128"/>
                <a:cs typeface="ＭＳ Ｐゴシック" pitchFamily="-110" charset="-128"/>
              </a:rPr>
              <a:t>linear </a:t>
            </a:r>
            <a:r>
              <a:rPr lang="en-US" sz="2400" i="1" dirty="0" err="1">
                <a:solidFill>
                  <a:srgbClr val="FF6600"/>
                </a:solidFill>
                <a:ea typeface="ＭＳ Ｐゴシック" pitchFamily="-110" charset="-128"/>
                <a:cs typeface="ＭＳ Ｐゴシック" pitchFamily="-110" charset="-128"/>
              </a:rPr>
              <a:t>separability</a:t>
            </a: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 eaLnBrk="1" hangingPunct="1"/>
            <a:r>
              <a:rPr lang="en-US" sz="2400" dirty="0"/>
              <a:t>in 2 dimensions, you can separate labels/classes by a line</a:t>
            </a:r>
          </a:p>
          <a:p>
            <a:pPr lvl="1" eaLnBrk="1" hangingPunct="1"/>
            <a:r>
              <a:rPr lang="en-US" sz="2400" dirty="0"/>
              <a:t>in higher dimensions, need </a:t>
            </a:r>
            <a:r>
              <a:rPr lang="en-US" sz="2400" dirty="0" err="1"/>
              <a:t>hyperplanes</a:t>
            </a:r>
            <a:br>
              <a:rPr lang="en-US" sz="2400" dirty="0"/>
            </a:br>
            <a:endParaRPr lang="en-US" sz="2800" dirty="0"/>
          </a:p>
          <a:p>
            <a:pPr marL="45720" indent="0">
              <a:buNone/>
            </a:pPr>
            <a:r>
              <a:rPr lang="en-US" sz="2400" dirty="0"/>
              <a:t>A </a:t>
            </a:r>
            <a:r>
              <a:rPr lang="en-US" sz="2400" i="1" dirty="0">
                <a:solidFill>
                  <a:srgbClr val="FF6600"/>
                </a:solidFill>
              </a:rPr>
              <a:t>linear model </a:t>
            </a:r>
            <a:r>
              <a:rPr lang="en-US" sz="2400" dirty="0"/>
              <a:t>is a model that assumes the data is linearly separable</a:t>
            </a:r>
          </a:p>
        </p:txBody>
      </p:sp>
      <p:sp>
        <p:nvSpPr>
          <p:cNvPr id="43015" name="Oval 28"/>
          <p:cNvSpPr>
            <a:spLocks noChangeArrowheads="1"/>
          </p:cNvSpPr>
          <p:nvPr/>
        </p:nvSpPr>
        <p:spPr bwMode="auto">
          <a:xfrm>
            <a:off x="3018905" y="452109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6" name="Oval 29"/>
          <p:cNvSpPr>
            <a:spLocks noChangeArrowheads="1"/>
          </p:cNvSpPr>
          <p:nvPr/>
        </p:nvSpPr>
        <p:spPr bwMode="auto">
          <a:xfrm>
            <a:off x="4465320" y="49354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8" name="Oval 31"/>
          <p:cNvSpPr>
            <a:spLocks noChangeArrowheads="1"/>
          </p:cNvSpPr>
          <p:nvPr/>
        </p:nvSpPr>
        <p:spPr bwMode="auto">
          <a:xfrm>
            <a:off x="3118658" y="484335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9" name="Oval 32"/>
          <p:cNvSpPr>
            <a:spLocks noChangeArrowheads="1"/>
          </p:cNvSpPr>
          <p:nvPr/>
        </p:nvSpPr>
        <p:spPr bwMode="auto">
          <a:xfrm>
            <a:off x="3218411" y="54878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0" name="Oval 33"/>
          <p:cNvSpPr>
            <a:spLocks noChangeArrowheads="1"/>
          </p:cNvSpPr>
          <p:nvPr/>
        </p:nvSpPr>
        <p:spPr bwMode="auto">
          <a:xfrm>
            <a:off x="3816927" y="452109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1" name="Oval 34"/>
          <p:cNvSpPr>
            <a:spLocks noChangeArrowheads="1"/>
          </p:cNvSpPr>
          <p:nvPr/>
        </p:nvSpPr>
        <p:spPr bwMode="auto">
          <a:xfrm>
            <a:off x="2819400" y="51195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2" name="Oval 35"/>
          <p:cNvSpPr>
            <a:spLocks noChangeArrowheads="1"/>
          </p:cNvSpPr>
          <p:nvPr/>
        </p:nvSpPr>
        <p:spPr bwMode="auto">
          <a:xfrm>
            <a:off x="3517669" y="4981472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3" name="Oval 36"/>
          <p:cNvSpPr>
            <a:spLocks noChangeArrowheads="1"/>
          </p:cNvSpPr>
          <p:nvPr/>
        </p:nvSpPr>
        <p:spPr bwMode="auto">
          <a:xfrm>
            <a:off x="3966556" y="47512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4" name="Oval 37"/>
          <p:cNvSpPr>
            <a:spLocks noChangeArrowheads="1"/>
          </p:cNvSpPr>
          <p:nvPr/>
        </p:nvSpPr>
        <p:spPr bwMode="auto">
          <a:xfrm>
            <a:off x="3717175" y="54878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5" name="Oval 38"/>
          <p:cNvSpPr>
            <a:spLocks noChangeArrowheads="1"/>
          </p:cNvSpPr>
          <p:nvPr/>
        </p:nvSpPr>
        <p:spPr bwMode="auto">
          <a:xfrm>
            <a:off x="4565073" y="438298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6" name="Oval 39"/>
          <p:cNvSpPr>
            <a:spLocks noChangeArrowheads="1"/>
          </p:cNvSpPr>
          <p:nvPr/>
        </p:nvSpPr>
        <p:spPr bwMode="auto">
          <a:xfrm>
            <a:off x="4664825" y="53037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7" name="Oval 40"/>
          <p:cNvSpPr>
            <a:spLocks noChangeArrowheads="1"/>
          </p:cNvSpPr>
          <p:nvPr/>
        </p:nvSpPr>
        <p:spPr bwMode="auto">
          <a:xfrm>
            <a:off x="4764578" y="45671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8" name="Oval 41"/>
          <p:cNvSpPr>
            <a:spLocks noChangeArrowheads="1"/>
          </p:cNvSpPr>
          <p:nvPr/>
        </p:nvSpPr>
        <p:spPr bwMode="auto">
          <a:xfrm>
            <a:off x="5462847" y="465920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9" name="Oval 42"/>
          <p:cNvSpPr>
            <a:spLocks noChangeArrowheads="1"/>
          </p:cNvSpPr>
          <p:nvPr/>
        </p:nvSpPr>
        <p:spPr bwMode="auto">
          <a:xfrm>
            <a:off x="4964084" y="475128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4" name="Line 47"/>
          <p:cNvSpPr>
            <a:spLocks noChangeShapeType="1"/>
          </p:cNvSpPr>
          <p:nvPr/>
        </p:nvSpPr>
        <p:spPr bwMode="auto">
          <a:xfrm flipH="1">
            <a:off x="4191000" y="4154384"/>
            <a:ext cx="76200" cy="2514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Oval 29"/>
          <p:cNvSpPr>
            <a:spLocks noChangeArrowheads="1"/>
          </p:cNvSpPr>
          <p:nvPr/>
        </p:nvSpPr>
        <p:spPr bwMode="auto">
          <a:xfrm>
            <a:off x="4672944" y="556636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38"/>
          <p:cNvSpPr>
            <a:spLocks noChangeArrowheads="1"/>
          </p:cNvSpPr>
          <p:nvPr/>
        </p:nvSpPr>
        <p:spPr bwMode="auto">
          <a:xfrm>
            <a:off x="4772697" y="501391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39"/>
          <p:cNvSpPr>
            <a:spLocks noChangeArrowheads="1"/>
          </p:cNvSpPr>
          <p:nvPr/>
        </p:nvSpPr>
        <p:spPr bwMode="auto">
          <a:xfrm>
            <a:off x="4467473" y="593466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40"/>
          <p:cNvSpPr>
            <a:spLocks noChangeArrowheads="1"/>
          </p:cNvSpPr>
          <p:nvPr/>
        </p:nvSpPr>
        <p:spPr bwMode="auto">
          <a:xfrm>
            <a:off x="5009018" y="506922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41"/>
          <p:cNvSpPr>
            <a:spLocks noChangeArrowheads="1"/>
          </p:cNvSpPr>
          <p:nvPr/>
        </p:nvSpPr>
        <p:spPr bwMode="auto">
          <a:xfrm>
            <a:off x="5578431" y="525332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2"/>
          <p:cNvSpPr>
            <a:spLocks noChangeArrowheads="1"/>
          </p:cNvSpPr>
          <p:nvPr/>
        </p:nvSpPr>
        <p:spPr bwMode="auto">
          <a:xfrm>
            <a:off x="5171708" y="538221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40"/>
          <p:cNvSpPr>
            <a:spLocks noChangeArrowheads="1"/>
          </p:cNvSpPr>
          <p:nvPr/>
        </p:nvSpPr>
        <p:spPr bwMode="auto">
          <a:xfrm>
            <a:off x="4977338" y="566334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41"/>
          <p:cNvSpPr>
            <a:spLocks noChangeArrowheads="1"/>
          </p:cNvSpPr>
          <p:nvPr/>
        </p:nvSpPr>
        <p:spPr bwMode="auto">
          <a:xfrm>
            <a:off x="5546751" y="584744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42"/>
          <p:cNvSpPr>
            <a:spLocks noChangeArrowheads="1"/>
          </p:cNvSpPr>
          <p:nvPr/>
        </p:nvSpPr>
        <p:spPr bwMode="auto">
          <a:xfrm>
            <a:off x="5140028" y="59763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auto">
          <a:xfrm>
            <a:off x="2976530" y="556631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3076283" y="62108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2677272" y="58425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3375541" y="570442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3575047" y="62108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3980023" y="571390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3638389" y="593044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655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Hyperplanes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8353"/>
            <a:ext cx="8564978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dirty="0" err="1"/>
              <a:t>hyperplane</a:t>
            </a:r>
            <a:r>
              <a:rPr lang="en-US" dirty="0"/>
              <a:t> is line/plane in a high dimensional space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438400"/>
            <a:ext cx="2133600" cy="22493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1042" y="5181600"/>
            <a:ext cx="6213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0" dirty="0">
                <a:solidFill>
                  <a:srgbClr val="FF0000"/>
                </a:solidFill>
              </a:rPr>
              <a:t>What defines a line?</a:t>
            </a:r>
          </a:p>
          <a:p>
            <a:pPr algn="l"/>
            <a:r>
              <a:rPr lang="en-US" sz="3600" dirty="0">
                <a:solidFill>
                  <a:srgbClr val="FF0000"/>
                </a:solidFill>
              </a:rPr>
              <a:t>What defines a </a:t>
            </a:r>
            <a:r>
              <a:rPr lang="en-US" sz="3600" dirty="0" err="1">
                <a:solidFill>
                  <a:srgbClr val="FF0000"/>
                </a:solidFill>
              </a:rPr>
              <a:t>hyperplane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  <a:endParaRPr lang="en-US" sz="36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4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396538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776397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146953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25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243948"/>
              </p:ext>
            </p:extLst>
          </p:nvPr>
        </p:nvGraphicFramePr>
        <p:xfrm>
          <a:off x="912813" y="3835400"/>
          <a:ext cx="1903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26" name="Equation" r:id="rId5" imgW="762000" imgH="203200" progId="Equation.3">
                  <p:embed/>
                </p:oleObj>
              </mc:Choice>
              <mc:Fallback>
                <p:oleObj name="Equation" r:id="rId5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2813" y="3835400"/>
                        <a:ext cx="19034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4277" y="5178672"/>
            <a:ext cx="3162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What does this line look like?</a:t>
            </a:r>
          </a:p>
        </p:txBody>
      </p:sp>
    </p:spTree>
    <p:extLst>
      <p:ext uri="{BB962C8B-B14F-4D97-AF65-F5344CB8AC3E}">
        <p14:creationId xmlns:p14="http://schemas.microsoft.com/office/powerpoint/2010/main" val="5153598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207544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9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491393" y="4516917"/>
            <a:ext cx="4569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-2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-1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87687" y="4477333"/>
            <a:ext cx="6942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0.5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-0.5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-1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214006"/>
              </p:ext>
            </p:extLst>
          </p:nvPr>
        </p:nvGraphicFramePr>
        <p:xfrm>
          <a:off x="912813" y="3835400"/>
          <a:ext cx="1903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0" name="Equation" r:id="rId5" imgW="762000" imgH="203200" progId="Equation.3">
                  <p:embed/>
                </p:oleObj>
              </mc:Choice>
              <mc:Fallback>
                <p:oleObj name="Equation" r:id="rId5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2813" y="3835400"/>
                        <a:ext cx="19034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297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699401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3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491393" y="4516917"/>
            <a:ext cx="4569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-2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-1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87687" y="4477333"/>
            <a:ext cx="6942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0.5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-0.5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-1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264951"/>
              </p:ext>
            </p:extLst>
          </p:nvPr>
        </p:nvGraphicFramePr>
        <p:xfrm>
          <a:off x="912813" y="3835400"/>
          <a:ext cx="1903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4" name="Equation" r:id="rId5" imgW="762000" imgH="203200" progId="Equation.3">
                  <p:embed/>
                </p:oleObj>
              </mc:Choice>
              <mc:Fallback>
                <p:oleObj name="Equation" r:id="rId5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2813" y="3835400"/>
                        <a:ext cx="19034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4563637" y="3928351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144251" y="4257967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665801" y="4543279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187351" y="4813823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753199" y="5128671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711185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759027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7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425511"/>
              </p:ext>
            </p:extLst>
          </p:nvPr>
        </p:nvGraphicFramePr>
        <p:xfrm>
          <a:off x="912813" y="3835400"/>
          <a:ext cx="1903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8" name="Equation" r:id="rId5" imgW="762000" imgH="203200" progId="Equation.3">
                  <p:embed/>
                </p:oleObj>
              </mc:Choice>
              <mc:Fallback>
                <p:oleObj name="Equation" r:id="rId5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2813" y="3835400"/>
                        <a:ext cx="19034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2957" y="5326000"/>
            <a:ext cx="39677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can also view it as the line perpendicular to the </a:t>
            </a:r>
            <a:r>
              <a:rPr lang="en-US" sz="2800" i="1" dirty="0"/>
              <a:t>weight vector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284664" y="4529132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w=(1,2)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785375" y="3534453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39398" y="3108651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(1,2)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610007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 with a line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17654"/>
              </p:ext>
            </p:extLst>
          </p:nvPr>
        </p:nvGraphicFramePr>
        <p:xfrm>
          <a:off x="628650" y="2566988"/>
          <a:ext cx="190341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3" name="Equation" r:id="rId3" imgW="762000" imgH="203200" progId="Equation.3">
                  <p:embed/>
                </p:oleObj>
              </mc:Choice>
              <mc:Fallback>
                <p:oleObj name="Equation" r:id="rId3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50" y="2566988"/>
                        <a:ext cx="190341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596888" y="573591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w=(1,2)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5113" y="1772189"/>
            <a:ext cx="8720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Mathematically, how can we classify points based on a line?</a:t>
            </a:r>
          </a:p>
        </p:txBody>
      </p:sp>
      <p:sp>
        <p:nvSpPr>
          <p:cNvPr id="44" name="Oval 43"/>
          <p:cNvSpPr/>
          <p:nvPr/>
        </p:nvSpPr>
        <p:spPr>
          <a:xfrm>
            <a:off x="6164506" y="4004692"/>
            <a:ext cx="184077" cy="174843"/>
          </a:xfrm>
          <a:prstGeom prst="ellipse">
            <a:avLst/>
          </a:prstGeom>
          <a:solidFill>
            <a:srgbClr val="8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290421" y="3160403"/>
            <a:ext cx="928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220705" y="5148909"/>
            <a:ext cx="793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02915" y="3849562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49" name="Oval 48"/>
          <p:cNvSpPr/>
          <p:nvPr/>
        </p:nvSpPr>
        <p:spPr>
          <a:xfrm>
            <a:off x="6164506" y="5061487"/>
            <a:ext cx="184077" cy="174843"/>
          </a:xfrm>
          <a:prstGeom prst="ellipse">
            <a:avLst/>
          </a:prstGeom>
          <a:solidFill>
            <a:srgbClr val="8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012398" y="5258263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(1,-1)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396973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 with a line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017095"/>
              </p:ext>
            </p:extLst>
          </p:nvPr>
        </p:nvGraphicFramePr>
        <p:xfrm>
          <a:off x="628650" y="2566988"/>
          <a:ext cx="190341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3" name="Equation" r:id="rId3" imgW="762000" imgH="203200" progId="Equation.3">
                  <p:embed/>
                </p:oleObj>
              </mc:Choice>
              <mc:Fallback>
                <p:oleObj name="Equation" r:id="rId3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50" y="2566988"/>
                        <a:ext cx="190341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596888" y="573591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w=(1,2)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5113" y="1772189"/>
            <a:ext cx="8720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Mathematically, how can we classify points based on a line?</a:t>
            </a:r>
          </a:p>
        </p:txBody>
      </p:sp>
      <p:sp>
        <p:nvSpPr>
          <p:cNvPr id="44" name="Oval 43"/>
          <p:cNvSpPr/>
          <p:nvPr/>
        </p:nvSpPr>
        <p:spPr>
          <a:xfrm>
            <a:off x="6164506" y="4004692"/>
            <a:ext cx="184077" cy="174843"/>
          </a:xfrm>
          <a:prstGeom prst="ellipse">
            <a:avLst/>
          </a:prstGeom>
          <a:solidFill>
            <a:srgbClr val="8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290421" y="3160403"/>
            <a:ext cx="928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220705" y="5148909"/>
            <a:ext cx="793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02915" y="3849562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49" name="Oval 48"/>
          <p:cNvSpPr/>
          <p:nvPr/>
        </p:nvSpPr>
        <p:spPr>
          <a:xfrm>
            <a:off x="6164506" y="5061487"/>
            <a:ext cx="184077" cy="174843"/>
          </a:xfrm>
          <a:prstGeom prst="ellipse">
            <a:avLst/>
          </a:prstGeom>
          <a:solidFill>
            <a:srgbClr val="8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012398" y="5258263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(1,-1)</a:t>
            </a: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468715"/>
              </p:ext>
            </p:extLst>
          </p:nvPr>
        </p:nvGraphicFramePr>
        <p:xfrm>
          <a:off x="1020210" y="3504917"/>
          <a:ext cx="2125662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4" name="Equation" r:id="rId5" imgW="850900" imgH="177800" progId="Equation.3">
                  <p:embed/>
                </p:oleObj>
              </mc:Choice>
              <mc:Fallback>
                <p:oleObj name="Equation" r:id="rId5" imgW="8509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0210" y="3504917"/>
                        <a:ext cx="2125662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72932" y="3460354"/>
            <a:ext cx="826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(1,1):</a:t>
            </a:r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924244"/>
              </p:ext>
            </p:extLst>
          </p:nvPr>
        </p:nvGraphicFramePr>
        <p:xfrm>
          <a:off x="1020210" y="4430280"/>
          <a:ext cx="253841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5" name="Equation" r:id="rId7" imgW="1016000" imgH="165100" progId="Equation.3">
                  <p:embed/>
                </p:oleObj>
              </mc:Choice>
              <mc:Fallback>
                <p:oleObj name="Equation" r:id="rId7" imgW="1016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20210" y="4430280"/>
                        <a:ext cx="2538412" cy="41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-898" y="4385975"/>
            <a:ext cx="928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(1,-1):</a:t>
            </a:r>
          </a:p>
        </p:txBody>
      </p:sp>
      <p:sp>
        <p:nvSpPr>
          <p:cNvPr id="3" name="Oval 2"/>
          <p:cNvSpPr/>
          <p:nvPr/>
        </p:nvSpPr>
        <p:spPr>
          <a:xfrm>
            <a:off x="2702223" y="3416050"/>
            <a:ext cx="605416" cy="630573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004931" y="4385975"/>
            <a:ext cx="605416" cy="630573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1593" y="6143587"/>
            <a:ext cx="5770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The sign indicates which side of the line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52623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Apples vs. Bananas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205879"/>
              </p:ext>
            </p:extLst>
          </p:nvPr>
        </p:nvGraphicFramePr>
        <p:xfrm>
          <a:off x="612648" y="2660999"/>
          <a:ext cx="2663985" cy="311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779">
                <a:tc>
                  <a:txBody>
                    <a:bodyPr/>
                    <a:lstStyle/>
                    <a:p>
                      <a:r>
                        <a:rPr lang="en-US" sz="1400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50334" y="3576728"/>
            <a:ext cx="3500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Can we visualize this data?</a:t>
            </a:r>
          </a:p>
        </p:txBody>
      </p:sp>
    </p:spTree>
    <p:extLst>
      <p:ext uri="{BB962C8B-B14F-4D97-AF65-F5344CB8AC3E}">
        <p14:creationId xmlns:p14="http://schemas.microsoft.com/office/powerpoint/2010/main" val="5107436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754807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9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642343"/>
              </p:ext>
            </p:extLst>
          </p:nvPr>
        </p:nvGraphicFramePr>
        <p:xfrm>
          <a:off x="912813" y="3835400"/>
          <a:ext cx="1903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0" name="Equation" r:id="rId5" imgW="762000" imgH="203200" progId="Equation.3">
                  <p:embed/>
                </p:oleObj>
              </mc:Choice>
              <mc:Fallback>
                <p:oleObj name="Equation" r:id="rId5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2813" y="3835400"/>
                        <a:ext cx="19034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20088" y="6271243"/>
            <a:ext cx="5418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move the line off of the origin?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5713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764569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3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491393" y="4516917"/>
            <a:ext cx="4569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-2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-1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097295"/>
              </p:ext>
            </p:extLst>
          </p:nvPr>
        </p:nvGraphicFramePr>
        <p:xfrm>
          <a:off x="833438" y="3835400"/>
          <a:ext cx="206216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4" name="Equation" r:id="rId5" imgW="825500" imgH="203200" progId="Equation.3">
                  <p:embed/>
                </p:oleObj>
              </mc:Choice>
              <mc:Fallback>
                <p:oleObj name="Equation" r:id="rId5" imgW="825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3438" y="3835400"/>
                        <a:ext cx="206216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487132" y="2357455"/>
            <a:ext cx="605416" cy="630573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8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23256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7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491393" y="4516917"/>
            <a:ext cx="4569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-2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-1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87687" y="4477333"/>
            <a:ext cx="6876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0.5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-0.5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-1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-1.5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195524"/>
              </p:ext>
            </p:extLst>
          </p:nvPr>
        </p:nvGraphicFramePr>
        <p:xfrm>
          <a:off x="833438" y="3835400"/>
          <a:ext cx="206216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8" name="Equation" r:id="rId5" imgW="825500" imgH="203200" progId="Equation.3">
                  <p:embed/>
                </p:oleObj>
              </mc:Choice>
              <mc:Fallback>
                <p:oleObj name="Equation" r:id="rId5" imgW="825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3438" y="3835400"/>
                        <a:ext cx="206216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4578403" y="4223711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159017" y="4553327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680567" y="4838639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202117" y="5109183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767965" y="5424031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794926" y="384458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478279" y="3835400"/>
            <a:ext cx="1831015" cy="6419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77426" y="3376721"/>
            <a:ext cx="2216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Now intersects at -1</a:t>
            </a:r>
          </a:p>
        </p:txBody>
      </p:sp>
    </p:spTree>
    <p:extLst>
      <p:ext uri="{BB962C8B-B14F-4D97-AF65-F5344CB8AC3E}">
        <p14:creationId xmlns:p14="http://schemas.microsoft.com/office/powerpoint/2010/main" val="24162985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linear model in </a:t>
            </a:r>
            <a:r>
              <a:rPr lang="en-US" i="1" dirty="0"/>
              <a:t>n</a:t>
            </a:r>
            <a:r>
              <a:rPr lang="en-US" dirty="0"/>
              <a:t>-dimensional space (i.e. </a:t>
            </a:r>
            <a:r>
              <a:rPr lang="en-US" i="1" dirty="0"/>
              <a:t>n</a:t>
            </a:r>
            <a:r>
              <a:rPr lang="en-US" dirty="0"/>
              <a:t> features) is define by </a:t>
            </a:r>
            <a:r>
              <a:rPr lang="en-US" i="1" dirty="0"/>
              <a:t>n+</a:t>
            </a:r>
            <a:r>
              <a:rPr lang="en-US" dirty="0"/>
              <a:t>1 weights: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two dimensions, a line: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three dimensions, a plane: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</a:t>
            </a:r>
            <a:r>
              <a:rPr lang="en-US" i="1" dirty="0"/>
              <a:t>n</a:t>
            </a:r>
            <a:r>
              <a:rPr lang="en-US" dirty="0"/>
              <a:t>-dimensions, a </a:t>
            </a:r>
            <a:r>
              <a:rPr lang="en-US" i="1" dirty="0" err="1"/>
              <a:t>hyperplane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268437"/>
              </p:ext>
            </p:extLst>
          </p:nvPr>
        </p:nvGraphicFramePr>
        <p:xfrm>
          <a:off x="1547664" y="3581212"/>
          <a:ext cx="282098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9" name="Equation" r:id="rId3" imgW="1130300" imgH="203200" progId="Equation.3">
                  <p:embed/>
                </p:oleObj>
              </mc:Choice>
              <mc:Fallback>
                <p:oleObj name="Equation" r:id="rId3" imgW="1130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3581212"/>
                        <a:ext cx="2820987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72863" y="3603277"/>
            <a:ext cx="170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(where b = -a)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630156"/>
              </p:ext>
            </p:extLst>
          </p:nvPr>
        </p:nvGraphicFramePr>
        <p:xfrm>
          <a:off x="1547664" y="4678174"/>
          <a:ext cx="380365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0" name="Equation" r:id="rId5" imgW="1524000" imgH="215900" progId="Equation.3">
                  <p:embed/>
                </p:oleObj>
              </mc:Choice>
              <mc:Fallback>
                <p:oleObj name="Equation" r:id="rId5" imgW="1524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7664" y="4678174"/>
                        <a:ext cx="3803650" cy="53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357067"/>
              </p:ext>
            </p:extLst>
          </p:nvPr>
        </p:nvGraphicFramePr>
        <p:xfrm>
          <a:off x="1547664" y="5716734"/>
          <a:ext cx="24733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1" name="Equation" r:id="rId7" imgW="990600" imgH="317500" progId="Equation.3">
                  <p:embed/>
                </p:oleObj>
              </mc:Choice>
              <mc:Fallback>
                <p:oleObj name="Equation" r:id="rId7" imgW="9906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47664" y="5716734"/>
                        <a:ext cx="2473325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7211" y="5912548"/>
            <a:ext cx="896789" cy="94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409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 with a linear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0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can classify with a linear model by checking the sign: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90666" y="4234777"/>
            <a:ext cx="2460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Negative example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990376"/>
              </p:ext>
            </p:extLst>
          </p:nvPr>
        </p:nvGraphicFramePr>
        <p:xfrm>
          <a:off x="4525963" y="3071813"/>
          <a:ext cx="2203450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7" name="Equation" r:id="rId3" imgW="1041400" imgH="330200" progId="Equation.3">
                  <p:embed/>
                </p:oleObj>
              </mc:Choice>
              <mc:Fallback>
                <p:oleObj name="Equation" r:id="rId3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25963" y="3071813"/>
                        <a:ext cx="2203450" cy="696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90666" y="3129744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Positive example</a:t>
            </a:r>
          </a:p>
        </p:txBody>
      </p:sp>
      <p:grpSp>
        <p:nvGrpSpPr>
          <p:cNvPr id="8" name="Group 37"/>
          <p:cNvGrpSpPr/>
          <p:nvPr/>
        </p:nvGrpSpPr>
        <p:grpSpPr>
          <a:xfrm>
            <a:off x="3061246" y="3249252"/>
            <a:ext cx="1371600" cy="1371600"/>
            <a:chOff x="7391400" y="3505200"/>
            <a:chExt cx="1371600" cy="1371600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01860" y="3943290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classifier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74309" y="3687342"/>
            <a:ext cx="1728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/>
                <a:cs typeface="Arial"/>
              </a:rPr>
              <a:t>f</a:t>
            </a:r>
            <a:r>
              <a:rPr lang="en-US" sz="2400" i="1" baseline="-25000" dirty="0">
                <a:latin typeface="Arial"/>
                <a:cs typeface="Arial"/>
              </a:rPr>
              <a:t>1</a:t>
            </a:r>
            <a:r>
              <a:rPr lang="en-US" sz="2400" i="1" dirty="0">
                <a:latin typeface="Arial"/>
                <a:cs typeface="Arial"/>
              </a:rPr>
              <a:t>, f</a:t>
            </a:r>
            <a:r>
              <a:rPr lang="en-US" sz="2400" i="1" baseline="-25000" dirty="0">
                <a:latin typeface="Arial"/>
                <a:cs typeface="Arial"/>
              </a:rPr>
              <a:t>2</a:t>
            </a:r>
            <a:r>
              <a:rPr lang="en-US" sz="2400" i="1" dirty="0">
                <a:latin typeface="Arial"/>
                <a:cs typeface="Arial"/>
              </a:rPr>
              <a:t>, …, </a:t>
            </a:r>
            <a:r>
              <a:rPr lang="en-US" sz="2400" i="1" dirty="0" err="1">
                <a:latin typeface="Arial"/>
                <a:cs typeface="Arial"/>
              </a:rPr>
              <a:t>f</a:t>
            </a:r>
            <a:r>
              <a:rPr lang="en-US" sz="2400" i="1" baseline="-25000" dirty="0" err="1">
                <a:latin typeface="Arial"/>
                <a:cs typeface="Arial"/>
              </a:rPr>
              <a:t>m</a:t>
            </a:r>
            <a:r>
              <a:rPr lang="en-US" sz="2400" i="1" dirty="0">
                <a:latin typeface="Arial"/>
                <a:cs typeface="Arial"/>
              </a:rPr>
              <a:t> </a:t>
            </a:r>
            <a:endParaRPr lang="en-US" sz="2400" i="1" baseline="-25000" dirty="0">
              <a:latin typeface="Arial"/>
              <a:cs typeface="Arial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2236292" y="3566396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102975"/>
              </p:ext>
            </p:extLst>
          </p:nvPr>
        </p:nvGraphicFramePr>
        <p:xfrm>
          <a:off x="4525963" y="4140200"/>
          <a:ext cx="220345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8" name="Equation" r:id="rId5" imgW="1041400" imgH="330200" progId="Equation.3">
                  <p:embed/>
                </p:oleObj>
              </mc:Choice>
              <mc:Fallback>
                <p:oleObj name="Equation" r:id="rId5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25963" y="4140200"/>
                        <a:ext cx="2203450" cy="696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77334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287295" cy="2091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Geometrically, we know what a linear model represents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Given a linear model (i.e. a set of weights and b) we can classify examples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26016" y="3937170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15309" y="4429839"/>
            <a:ext cx="1308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6" name="Oval 5"/>
          <p:cNvSpPr/>
          <p:nvPr/>
        </p:nvSpPr>
        <p:spPr>
          <a:xfrm>
            <a:off x="3313248" y="4247616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579465" y="4626442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635896" y="4574164"/>
            <a:ext cx="946851" cy="62294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1303" y="6119728"/>
            <a:ext cx="1798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(data with labels)</a:t>
            </a:r>
          </a:p>
        </p:txBody>
      </p:sp>
      <p:sp>
        <p:nvSpPr>
          <p:cNvPr id="14" name="TextBox 13"/>
          <p:cNvSpPr txBox="1"/>
          <p:nvPr/>
        </p:nvSpPr>
        <p:spPr>
          <a:xfrm rot="19287826">
            <a:off x="2641715" y="3897398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learn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99772" y="4429839"/>
            <a:ext cx="2805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learn a linear model?</a:t>
            </a:r>
          </a:p>
        </p:txBody>
      </p:sp>
    </p:spTree>
    <p:extLst>
      <p:ext uri="{BB962C8B-B14F-4D97-AF65-F5344CB8AC3E}">
        <p14:creationId xmlns:p14="http://schemas.microsoft.com/office/powerpoint/2010/main" val="12395977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Which </a:t>
            </a:r>
            <a:r>
              <a:rPr lang="en-US" dirty="0" err="1">
                <a:solidFill>
                  <a:srgbClr val="FF0000"/>
                </a:solidFill>
              </a:rPr>
              <a:t>hyperplane</a:t>
            </a:r>
            <a:r>
              <a:rPr lang="en-US" dirty="0">
                <a:solidFill>
                  <a:srgbClr val="FF0000"/>
                </a:solidFill>
              </a:rPr>
              <a:t> would you choose?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486819" y="193816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348707" y="492742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523457" y="275731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948782" y="31144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101182" y="36605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720182" y="41177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253582" y="25175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2720182" y="34319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2872582" y="35843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634582" y="32033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4536282" y="31906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4167982" y="41177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5158582" y="41177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3850482" y="46384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4472782" y="35081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3904457" y="400191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4548982" y="43463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5234782" y="34319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3720307" y="191911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4329907" y="199531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5396707" y="275731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 flipV="1">
            <a:off x="3523457" y="1805516"/>
            <a:ext cx="1114426" cy="3121905"/>
          </a:xfrm>
          <a:prstGeom prst="line">
            <a:avLst/>
          </a:prstGeom>
          <a:noFill/>
          <a:ln w="19050">
            <a:solidFill>
              <a:srgbClr val="00A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 flipV="1">
            <a:off x="2486818" y="2299404"/>
            <a:ext cx="3229329" cy="233909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 flipV="1">
            <a:off x="2809081" y="2008011"/>
            <a:ext cx="2349501" cy="280317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76525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margin classifiers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538956" y="2142244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400844" y="5131507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575594" y="296139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00919" y="33185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153319" y="38646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772319" y="43218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305719" y="27216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772319" y="36360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924719" y="37884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1686719" y="34074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2588419" y="33947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2220119" y="43218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3210719" y="43218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902619" y="48425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524919" y="37122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1956594" y="420599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2601119" y="45504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3286919" y="36360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1772444" y="212319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2382044" y="219939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3448844" y="296139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25"/>
          <p:cNvSpPr>
            <a:spLocks noChangeShapeType="1"/>
          </p:cNvSpPr>
          <p:nvPr/>
        </p:nvSpPr>
        <p:spPr bwMode="auto">
          <a:xfrm flipV="1">
            <a:off x="1281906" y="1837444"/>
            <a:ext cx="1676400" cy="3200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25"/>
          <p:cNvSpPr>
            <a:spLocks noChangeShapeType="1"/>
          </p:cNvSpPr>
          <p:nvPr/>
        </p:nvSpPr>
        <p:spPr bwMode="auto">
          <a:xfrm flipV="1">
            <a:off x="977106" y="1837444"/>
            <a:ext cx="1676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25"/>
          <p:cNvSpPr>
            <a:spLocks noChangeShapeType="1"/>
          </p:cNvSpPr>
          <p:nvPr/>
        </p:nvSpPr>
        <p:spPr bwMode="auto">
          <a:xfrm flipV="1">
            <a:off x="1510506" y="1913644"/>
            <a:ext cx="1676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 flipV="1">
            <a:off x="4991894" y="2135894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 flipV="1">
            <a:off x="4853782" y="5125157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6028532" y="295504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5453857" y="33122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8"/>
          <p:cNvSpPr>
            <a:spLocks noChangeArrowheads="1"/>
          </p:cNvSpPr>
          <p:nvPr/>
        </p:nvSpPr>
        <p:spPr bwMode="auto">
          <a:xfrm>
            <a:off x="5606257" y="38583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9"/>
          <p:cNvSpPr>
            <a:spLocks noChangeArrowheads="1"/>
          </p:cNvSpPr>
          <p:nvPr/>
        </p:nvSpPr>
        <p:spPr bwMode="auto">
          <a:xfrm>
            <a:off x="5225257" y="43155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5758657" y="27153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1"/>
          <p:cNvSpPr>
            <a:spLocks noChangeArrowheads="1"/>
          </p:cNvSpPr>
          <p:nvPr/>
        </p:nvSpPr>
        <p:spPr bwMode="auto">
          <a:xfrm>
            <a:off x="5225257" y="36297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5377657" y="37821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6139657" y="34011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4"/>
          <p:cNvSpPr>
            <a:spLocks noChangeArrowheads="1"/>
          </p:cNvSpPr>
          <p:nvPr/>
        </p:nvSpPr>
        <p:spPr bwMode="auto">
          <a:xfrm>
            <a:off x="7041357" y="33884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5"/>
          <p:cNvSpPr>
            <a:spLocks noChangeArrowheads="1"/>
          </p:cNvSpPr>
          <p:nvPr/>
        </p:nvSpPr>
        <p:spPr bwMode="auto">
          <a:xfrm>
            <a:off x="6673057" y="43155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7663657" y="43155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7"/>
          <p:cNvSpPr>
            <a:spLocks noChangeArrowheads="1"/>
          </p:cNvSpPr>
          <p:nvPr/>
        </p:nvSpPr>
        <p:spPr bwMode="auto">
          <a:xfrm>
            <a:off x="6355557" y="48362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8"/>
          <p:cNvSpPr>
            <a:spLocks noChangeArrowheads="1"/>
          </p:cNvSpPr>
          <p:nvPr/>
        </p:nvSpPr>
        <p:spPr bwMode="auto">
          <a:xfrm>
            <a:off x="6977857" y="37059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9"/>
          <p:cNvSpPr>
            <a:spLocks noChangeArrowheads="1"/>
          </p:cNvSpPr>
          <p:nvPr/>
        </p:nvSpPr>
        <p:spPr bwMode="auto">
          <a:xfrm>
            <a:off x="6409532" y="419964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20"/>
          <p:cNvSpPr>
            <a:spLocks noChangeArrowheads="1"/>
          </p:cNvSpPr>
          <p:nvPr/>
        </p:nvSpPr>
        <p:spPr bwMode="auto">
          <a:xfrm>
            <a:off x="7054057" y="45441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1"/>
          <p:cNvSpPr>
            <a:spLocks noChangeArrowheads="1"/>
          </p:cNvSpPr>
          <p:nvPr/>
        </p:nvSpPr>
        <p:spPr bwMode="auto">
          <a:xfrm>
            <a:off x="7739857" y="36297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2"/>
          <p:cNvSpPr>
            <a:spLocks noChangeArrowheads="1"/>
          </p:cNvSpPr>
          <p:nvPr/>
        </p:nvSpPr>
        <p:spPr bwMode="auto">
          <a:xfrm>
            <a:off x="6225382" y="211684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3"/>
          <p:cNvSpPr>
            <a:spLocks noChangeArrowheads="1"/>
          </p:cNvSpPr>
          <p:nvPr/>
        </p:nvSpPr>
        <p:spPr bwMode="auto">
          <a:xfrm>
            <a:off x="6834982" y="219304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4"/>
          <p:cNvSpPr>
            <a:spLocks noChangeArrowheads="1"/>
          </p:cNvSpPr>
          <p:nvPr/>
        </p:nvSpPr>
        <p:spPr bwMode="auto">
          <a:xfrm>
            <a:off x="7901782" y="295504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25"/>
          <p:cNvSpPr>
            <a:spLocks noChangeShapeType="1"/>
          </p:cNvSpPr>
          <p:nvPr/>
        </p:nvSpPr>
        <p:spPr bwMode="auto">
          <a:xfrm flipV="1">
            <a:off x="5963444" y="1602494"/>
            <a:ext cx="1371600" cy="3429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5811044" y="1831094"/>
            <a:ext cx="1295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 flipV="1">
            <a:off x="6039644" y="1831094"/>
            <a:ext cx="1371600" cy="32766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31774" y="5897223"/>
            <a:ext cx="6321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Choose the line where the distance to the nearest point(s) is as large as possible</a:t>
            </a:r>
          </a:p>
        </p:txBody>
      </p:sp>
      <p:sp>
        <p:nvSpPr>
          <p:cNvPr id="26" name="Right Brace 25"/>
          <p:cNvSpPr/>
          <p:nvPr/>
        </p:nvSpPr>
        <p:spPr>
          <a:xfrm rot="6677477">
            <a:off x="1217104" y="5196864"/>
            <a:ext cx="157484" cy="244562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16439" y="5490638"/>
            <a:ext cx="8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margin</a:t>
            </a:r>
          </a:p>
        </p:txBody>
      </p:sp>
      <p:sp>
        <p:nvSpPr>
          <p:cNvPr id="55" name="Right Brace 54"/>
          <p:cNvSpPr/>
          <p:nvPr/>
        </p:nvSpPr>
        <p:spPr>
          <a:xfrm rot="6677477">
            <a:off x="5820219" y="5198363"/>
            <a:ext cx="224007" cy="87298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377657" y="5350237"/>
            <a:ext cx="8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margin</a:t>
            </a:r>
          </a:p>
        </p:txBody>
      </p:sp>
    </p:spTree>
    <p:extLst>
      <p:ext uri="{BB962C8B-B14F-4D97-AF65-F5344CB8AC3E}">
        <p14:creationId xmlns:p14="http://schemas.microsoft.com/office/powerpoint/2010/main" val="2500673485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margin classifiers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648494" y="1870782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510382" y="4860045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685132" y="26899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110457" y="30471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262857" y="35932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881857" y="40504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415257" y="24502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881857" y="33646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1034257" y="35170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1796257" y="31360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2697957" y="31233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2329657" y="40504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3320257" y="40504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2012157" y="45711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634457" y="34408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2066132" y="39345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2710657" y="42790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3396457" y="33646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1881982" y="18517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2491582" y="19279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3558382" y="26899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25"/>
          <p:cNvSpPr>
            <a:spLocks noChangeShapeType="1"/>
          </p:cNvSpPr>
          <p:nvPr/>
        </p:nvSpPr>
        <p:spPr bwMode="auto">
          <a:xfrm flipV="1">
            <a:off x="1391444" y="1565982"/>
            <a:ext cx="1676400" cy="3200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25"/>
          <p:cNvSpPr>
            <a:spLocks noChangeShapeType="1"/>
          </p:cNvSpPr>
          <p:nvPr/>
        </p:nvSpPr>
        <p:spPr bwMode="auto">
          <a:xfrm flipV="1">
            <a:off x="1086644" y="1565982"/>
            <a:ext cx="1676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25"/>
          <p:cNvSpPr>
            <a:spLocks noChangeShapeType="1"/>
          </p:cNvSpPr>
          <p:nvPr/>
        </p:nvSpPr>
        <p:spPr bwMode="auto">
          <a:xfrm flipV="1">
            <a:off x="1620044" y="1642182"/>
            <a:ext cx="1676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 flipV="1">
            <a:off x="5101432" y="1864432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 flipV="1">
            <a:off x="4963320" y="4853695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6138070" y="26835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5563395" y="30407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8"/>
          <p:cNvSpPr>
            <a:spLocks noChangeArrowheads="1"/>
          </p:cNvSpPr>
          <p:nvPr/>
        </p:nvSpPr>
        <p:spPr bwMode="auto">
          <a:xfrm>
            <a:off x="5715795" y="35868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9"/>
          <p:cNvSpPr>
            <a:spLocks noChangeArrowheads="1"/>
          </p:cNvSpPr>
          <p:nvPr/>
        </p:nvSpPr>
        <p:spPr bwMode="auto">
          <a:xfrm>
            <a:off x="5334795" y="40440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5868195" y="24438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1"/>
          <p:cNvSpPr>
            <a:spLocks noChangeArrowheads="1"/>
          </p:cNvSpPr>
          <p:nvPr/>
        </p:nvSpPr>
        <p:spPr bwMode="auto">
          <a:xfrm>
            <a:off x="5334795" y="33582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5487195" y="35106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6249195" y="31296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4"/>
          <p:cNvSpPr>
            <a:spLocks noChangeArrowheads="1"/>
          </p:cNvSpPr>
          <p:nvPr/>
        </p:nvSpPr>
        <p:spPr bwMode="auto">
          <a:xfrm>
            <a:off x="7150895" y="31169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5"/>
          <p:cNvSpPr>
            <a:spLocks noChangeArrowheads="1"/>
          </p:cNvSpPr>
          <p:nvPr/>
        </p:nvSpPr>
        <p:spPr bwMode="auto">
          <a:xfrm>
            <a:off x="6782595" y="40440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7773195" y="40440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7"/>
          <p:cNvSpPr>
            <a:spLocks noChangeArrowheads="1"/>
          </p:cNvSpPr>
          <p:nvPr/>
        </p:nvSpPr>
        <p:spPr bwMode="auto">
          <a:xfrm>
            <a:off x="6465095" y="45647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8"/>
          <p:cNvSpPr>
            <a:spLocks noChangeArrowheads="1"/>
          </p:cNvSpPr>
          <p:nvPr/>
        </p:nvSpPr>
        <p:spPr bwMode="auto">
          <a:xfrm>
            <a:off x="7087395" y="34344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9"/>
          <p:cNvSpPr>
            <a:spLocks noChangeArrowheads="1"/>
          </p:cNvSpPr>
          <p:nvPr/>
        </p:nvSpPr>
        <p:spPr bwMode="auto">
          <a:xfrm>
            <a:off x="6519070" y="39281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20"/>
          <p:cNvSpPr>
            <a:spLocks noChangeArrowheads="1"/>
          </p:cNvSpPr>
          <p:nvPr/>
        </p:nvSpPr>
        <p:spPr bwMode="auto">
          <a:xfrm>
            <a:off x="7163595" y="42726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1"/>
          <p:cNvSpPr>
            <a:spLocks noChangeArrowheads="1"/>
          </p:cNvSpPr>
          <p:nvPr/>
        </p:nvSpPr>
        <p:spPr bwMode="auto">
          <a:xfrm>
            <a:off x="7849395" y="33582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2"/>
          <p:cNvSpPr>
            <a:spLocks noChangeArrowheads="1"/>
          </p:cNvSpPr>
          <p:nvPr/>
        </p:nvSpPr>
        <p:spPr bwMode="auto">
          <a:xfrm>
            <a:off x="6334920" y="18453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3"/>
          <p:cNvSpPr>
            <a:spLocks noChangeArrowheads="1"/>
          </p:cNvSpPr>
          <p:nvPr/>
        </p:nvSpPr>
        <p:spPr bwMode="auto">
          <a:xfrm>
            <a:off x="6944520" y="19215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4"/>
          <p:cNvSpPr>
            <a:spLocks noChangeArrowheads="1"/>
          </p:cNvSpPr>
          <p:nvPr/>
        </p:nvSpPr>
        <p:spPr bwMode="auto">
          <a:xfrm>
            <a:off x="8011320" y="26835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25"/>
          <p:cNvSpPr>
            <a:spLocks noChangeShapeType="1"/>
          </p:cNvSpPr>
          <p:nvPr/>
        </p:nvSpPr>
        <p:spPr bwMode="auto">
          <a:xfrm flipV="1">
            <a:off x="6072982" y="1331032"/>
            <a:ext cx="1371600" cy="3429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5920582" y="1559632"/>
            <a:ext cx="1295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 flipV="1">
            <a:off x="6149182" y="1559632"/>
            <a:ext cx="1371600" cy="32766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81857" y="5619286"/>
            <a:ext cx="8001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The </a:t>
            </a:r>
            <a:r>
              <a:rPr lang="en-US" sz="2000" dirty="0">
                <a:solidFill>
                  <a:srgbClr val="FF6600"/>
                </a:solidFill>
              </a:rPr>
              <a:t>margin</a:t>
            </a:r>
            <a:r>
              <a:rPr lang="en-US" sz="2000" dirty="0">
                <a:solidFill>
                  <a:srgbClr val="0000FF"/>
                </a:solidFill>
              </a:rPr>
              <a:t> of a classifier is the distance to the closest points of either class</a:t>
            </a:r>
          </a:p>
          <a:p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FF6600"/>
                </a:solidFill>
              </a:rPr>
              <a:t>Large margin </a:t>
            </a:r>
            <a:r>
              <a:rPr lang="en-US" sz="2000" dirty="0">
                <a:solidFill>
                  <a:srgbClr val="0000FF"/>
                </a:solidFill>
              </a:rPr>
              <a:t>classifiers attempt to maximize this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5977" y="5219176"/>
            <a:ext cx="8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margin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487195" y="5078775"/>
            <a:ext cx="8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margin</a:t>
            </a:r>
          </a:p>
        </p:txBody>
      </p:sp>
      <p:sp>
        <p:nvSpPr>
          <p:cNvPr id="57" name="Right Brace 56"/>
          <p:cNvSpPr/>
          <p:nvPr/>
        </p:nvSpPr>
        <p:spPr>
          <a:xfrm rot="6677477">
            <a:off x="1344103" y="4900533"/>
            <a:ext cx="157484" cy="244562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Brace 57"/>
          <p:cNvSpPr/>
          <p:nvPr/>
        </p:nvSpPr>
        <p:spPr>
          <a:xfrm rot="6677477">
            <a:off x="5947218" y="4902032"/>
            <a:ext cx="224007" cy="87298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76762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margin classifier setup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1392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Select the </a:t>
            </a:r>
            <a:r>
              <a:rPr lang="en-US" sz="2800" dirty="0" err="1"/>
              <a:t>hyperplane</a:t>
            </a:r>
            <a:r>
              <a:rPr lang="en-US" sz="2800" dirty="0"/>
              <a:t> with the largest margin where the points are classified correctly!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Setup as a </a:t>
            </a:r>
            <a:r>
              <a:rPr lang="en-US" sz="2800" dirty="0">
                <a:solidFill>
                  <a:srgbClr val="FF6600"/>
                </a:solidFill>
              </a:rPr>
              <a:t>constrained optimization problem</a:t>
            </a:r>
            <a:r>
              <a:rPr lang="en-US" sz="2800" dirty="0"/>
              <a:t>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868468"/>
              </p:ext>
            </p:extLst>
          </p:nvPr>
        </p:nvGraphicFramePr>
        <p:xfrm>
          <a:off x="2447357" y="3890515"/>
          <a:ext cx="3258329" cy="532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9" name="Equation" r:id="rId4" imgW="1320800" imgH="215900" progId="Equation.3">
                  <p:embed/>
                </p:oleObj>
              </mc:Choice>
              <mc:Fallback>
                <p:oleObj name="Equation" r:id="rId4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47357" y="3890515"/>
                        <a:ext cx="3258329" cy="532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081352"/>
              </p:ext>
            </p:extLst>
          </p:nvPr>
        </p:nvGraphicFramePr>
        <p:xfrm>
          <a:off x="2494632" y="4862760"/>
          <a:ext cx="3064689" cy="543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0" name="Equation" r:id="rId6" imgW="1219200" imgH="215900" progId="Equation.3">
                  <p:embed/>
                </p:oleObj>
              </mc:Choice>
              <mc:Fallback>
                <p:oleObj name="Equation" r:id="rId6" imgW="1219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94632" y="4862760"/>
                        <a:ext cx="3064689" cy="543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84640" y="4306627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96064" y="4860625"/>
            <a:ext cx="2539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this say?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87456" y="5893167"/>
            <a:ext cx="6020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/>
              <a:t>y</a:t>
            </a:r>
            <a:r>
              <a:rPr lang="en-US" sz="2000" i="1" baseline="-25000" dirty="0" err="1"/>
              <a:t>i</a:t>
            </a:r>
            <a:r>
              <a:rPr lang="en-US" sz="2000" dirty="0"/>
              <a:t>: label for example </a:t>
            </a:r>
            <a:r>
              <a:rPr lang="en-US" sz="2000" dirty="0" err="1"/>
              <a:t>i</a:t>
            </a:r>
            <a:r>
              <a:rPr lang="en-US" sz="2000" dirty="0"/>
              <a:t>, either 1 (positive) or -1 (negative)</a:t>
            </a:r>
          </a:p>
          <a:p>
            <a:r>
              <a:rPr lang="en-US" sz="2000" i="1" dirty="0"/>
              <a:t>x</a:t>
            </a:r>
            <a:r>
              <a:rPr lang="en-US" sz="2000" i="1" baseline="-25000" dirty="0"/>
              <a:t>i</a:t>
            </a:r>
            <a:r>
              <a:rPr lang="en-US" sz="2000" dirty="0"/>
              <a:t>: our feature </a:t>
            </a:r>
            <a:r>
              <a:rPr lang="en-US" sz="2000" dirty="0">
                <a:solidFill>
                  <a:srgbClr val="0000FF"/>
                </a:solidFill>
              </a:rPr>
              <a:t>vector</a:t>
            </a:r>
            <a:r>
              <a:rPr lang="en-US" sz="2000" dirty="0"/>
              <a:t> for example </a:t>
            </a:r>
            <a:r>
              <a:rPr lang="en-US" sz="2000" dirty="0" err="1"/>
              <a:t>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9853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Apples vs. Bananas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542061"/>
              </p:ext>
            </p:extLst>
          </p:nvPr>
        </p:nvGraphicFramePr>
        <p:xfrm>
          <a:off x="612648" y="2660999"/>
          <a:ext cx="2663985" cy="311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779">
                <a:tc>
                  <a:txBody>
                    <a:bodyPr/>
                    <a:lstStyle/>
                    <a:p>
                      <a:r>
                        <a:rPr lang="en-US" sz="1400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7619" y="1706218"/>
            <a:ext cx="4379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Turn features into numerical values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841501" y="2624071"/>
            <a:ext cx="4765539" cy="2868824"/>
            <a:chOff x="3841501" y="2624071"/>
            <a:chExt cx="4765539" cy="2868824"/>
          </a:xfrm>
        </p:grpSpPr>
        <p:sp>
          <p:nvSpPr>
            <p:cNvPr id="7" name="Rectangle 6"/>
            <p:cNvSpPr/>
            <p:nvPr/>
          </p:nvSpPr>
          <p:spPr>
            <a:xfrm>
              <a:off x="4515168" y="2624071"/>
              <a:ext cx="4091872" cy="2288156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37728" y="5092785"/>
              <a:ext cx="9412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Weight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3672705" y="3481052"/>
              <a:ext cx="7377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Color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189308" y="4712975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959879" y="4703989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032532" y="5104972"/>
              <a:ext cx="312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41152" y="5115159"/>
              <a:ext cx="439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5400000">
              <a:off x="4515168" y="4260927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4515168" y="2753036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976614" y="4253940"/>
              <a:ext cx="312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28705" y="2741107"/>
              <a:ext cx="312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28779" y="275678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660066"/>
                  </a:solidFill>
                </a:rPr>
                <a:t>B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89172" y="4195834"/>
              <a:ext cx="343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</a:rPr>
                <a:t>A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50676" y="2758258"/>
              <a:ext cx="343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</a:rPr>
                <a:t>A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66105" y="267987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660066"/>
                  </a:solidFill>
                </a:rPr>
                <a:t>B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6638092" y="4681615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857867" y="4206900"/>
              <a:ext cx="343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</a:rPr>
                <a:t>A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406276" y="276089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660066"/>
                  </a:solidFill>
                </a:rPr>
                <a:t>B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51213" y="2847938"/>
              <a:ext cx="343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</a:rPr>
                <a:t>A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58588" y="5914817"/>
            <a:ext cx="8346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can view examples as points in an </a:t>
            </a:r>
            <a:r>
              <a:rPr lang="en-US" sz="2400" i="1" dirty="0"/>
              <a:t>n</a:t>
            </a:r>
            <a:r>
              <a:rPr lang="en-US" sz="2400" dirty="0"/>
              <a:t>-dimensional space where </a:t>
            </a:r>
            <a:r>
              <a:rPr lang="en-US" sz="2400" i="1" dirty="0"/>
              <a:t>n</a:t>
            </a:r>
            <a:r>
              <a:rPr lang="en-US" sz="2400" dirty="0"/>
              <a:t> is the number of features called the </a:t>
            </a:r>
            <a:r>
              <a:rPr lang="en-US" sz="2400" dirty="0">
                <a:solidFill>
                  <a:srgbClr val="FF6600"/>
                </a:solidFill>
              </a:rPr>
              <a:t>feature space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736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514600" y="3282950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376488" y="6272213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551238" y="41021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976563" y="44592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128963" y="50053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747963" y="54625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281363" y="38623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2747963" y="47767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2900363" y="4929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662363" y="4548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4564063" y="4535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4195763" y="54625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5186363" y="54625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3878263" y="5983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4500563" y="48529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3932238" y="53467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4576763" y="56911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5262563" y="47767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3748088" y="32639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4357688" y="33401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5424488" y="41021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V="1">
            <a:off x="2876549" y="3263900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990029" y="1865489"/>
            <a:ext cx="4922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we calculate the margin?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35733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vectors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517422" y="328207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379310" y="627133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554060" y="410122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979385" y="44584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131785" y="50045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750785" y="54617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284185" y="38615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2750785" y="47759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2903185" y="49283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665185" y="45473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4566885" y="45346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4198585" y="54617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5189185" y="54617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3881085" y="59824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4503385" y="48521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3935060" y="534582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4579585" y="56903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5265385" y="47759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3750910" y="326302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4360510" y="333922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5427310" y="410122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V="1">
            <a:off x="2879371" y="326302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3590572" y="448222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3863622" y="527755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32"/>
          <p:cNvSpPr>
            <a:spLocks noChangeArrowheads="1"/>
          </p:cNvSpPr>
          <p:nvPr/>
        </p:nvSpPr>
        <p:spPr bwMode="auto">
          <a:xfrm>
            <a:off x="4497035" y="446475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11667" y="1697930"/>
            <a:ext cx="872472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For any separating </a:t>
            </a:r>
            <a:r>
              <a:rPr lang="en-US" sz="2400" dirty="0" err="1">
                <a:solidFill>
                  <a:srgbClr val="0000FF"/>
                </a:solidFill>
              </a:rPr>
              <a:t>hyperplane</a:t>
            </a:r>
            <a:r>
              <a:rPr lang="en-US" sz="2400" dirty="0">
                <a:solidFill>
                  <a:srgbClr val="0000FF"/>
                </a:solidFill>
              </a:rPr>
              <a:t>, there exist some set of “closest points”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These are called the support vectors </a:t>
            </a:r>
          </a:p>
        </p:txBody>
      </p:sp>
    </p:spTree>
    <p:extLst>
      <p:ext uri="{BB962C8B-B14F-4D97-AF65-F5344CB8AC3E}">
        <p14:creationId xmlns:p14="http://schemas.microsoft.com/office/powerpoint/2010/main" val="3250348147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86729" y="1603879"/>
            <a:ext cx="70707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The margin is the distance to the support vectors, i.e. the “closest points”, on either side of the </a:t>
            </a:r>
            <a:r>
              <a:rPr lang="en-US" sz="2800" dirty="0" err="1">
                <a:solidFill>
                  <a:srgbClr val="0000FF"/>
                </a:solidFill>
              </a:rPr>
              <a:t>hyperplane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28207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27133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10122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4584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0045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4617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38615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47759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49283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5473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5346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4617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4617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59824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48521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34582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56903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47759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26302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33922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10122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26302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36792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48222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27755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46475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18230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462033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44399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08204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56370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78" y="228600"/>
            <a:ext cx="8540270" cy="990600"/>
          </a:xfrm>
        </p:spPr>
        <p:txBody>
          <a:bodyPr>
            <a:normAutofit/>
          </a:bodyPr>
          <a:lstStyle/>
          <a:p>
            <a:r>
              <a:rPr lang="en-US" dirty="0"/>
              <a:t>Support vector machine problem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7394" y="1712985"/>
            <a:ext cx="651902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Posed as a </a:t>
            </a:r>
            <a:r>
              <a:rPr lang="en-US" sz="2400" dirty="0">
                <a:solidFill>
                  <a:srgbClr val="FF6600"/>
                </a:solidFill>
              </a:rPr>
              <a:t>quadratic optimization problem</a:t>
            </a:r>
          </a:p>
          <a:p>
            <a:endParaRPr lang="en-US" sz="2400" dirty="0"/>
          </a:p>
          <a:p>
            <a:r>
              <a:rPr lang="en-US" sz="2400" dirty="0"/>
              <a:t>Maximize/minimize a quadratic function</a:t>
            </a:r>
          </a:p>
          <a:p>
            <a:endParaRPr lang="en-US" sz="2400" dirty="0"/>
          </a:p>
          <a:p>
            <a:r>
              <a:rPr lang="en-US" sz="2400" dirty="0"/>
              <a:t>Subject to a set of linear constraints</a:t>
            </a:r>
          </a:p>
          <a:p>
            <a:endParaRPr lang="en-US" sz="2400" dirty="0"/>
          </a:p>
          <a:p>
            <a:r>
              <a:rPr lang="en-US" sz="2400" dirty="0"/>
              <a:t>Many, many variants of solving this problem</a:t>
            </a:r>
          </a:p>
          <a:p>
            <a:endParaRPr lang="en-US" sz="2400" dirty="0"/>
          </a:p>
          <a:p>
            <a:r>
              <a:rPr lang="en-US" sz="2400" dirty="0"/>
              <a:t>One of the most successful classification approaches</a:t>
            </a:r>
          </a:p>
        </p:txBody>
      </p:sp>
    </p:spTree>
    <p:extLst>
      <p:ext uri="{BB962C8B-B14F-4D97-AF65-F5344CB8AC3E}">
        <p14:creationId xmlns:p14="http://schemas.microsoft.com/office/powerpoint/2010/main" val="40156164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8091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One of the most successful (if not the most successful) classification approach: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5799769"/>
            <a:ext cx="2585156" cy="10303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8334" y="3816673"/>
            <a:ext cx="2586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Support vector machine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80067" y="4458020"/>
            <a:ext cx="2094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 nearest neighbor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1667" y="3132667"/>
            <a:ext cx="147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decision tree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3132667"/>
            <a:ext cx="2679700" cy="368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640" y="3796831"/>
            <a:ext cx="2768600" cy="406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5650" y="4458020"/>
            <a:ext cx="2578100" cy="381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7250" y="5014388"/>
            <a:ext cx="2552700" cy="3683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08264" y="4982578"/>
            <a:ext cx="1461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Naïve Bayes</a:t>
            </a:r>
          </a:p>
        </p:txBody>
      </p:sp>
    </p:spTree>
    <p:extLst>
      <p:ext uri="{BB962C8B-B14F-4D97-AF65-F5344CB8AC3E}">
        <p14:creationId xmlns:p14="http://schemas.microsoft.com/office/powerpoint/2010/main" val="35030736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Soft Margin Classification  </a:t>
            </a:r>
          </a:p>
        </p:txBody>
      </p:sp>
      <p:sp>
        <p:nvSpPr>
          <p:cNvPr id="16389" name="Line 4"/>
          <p:cNvSpPr>
            <a:spLocks noChangeShapeType="1"/>
          </p:cNvSpPr>
          <p:nvPr/>
        </p:nvSpPr>
        <p:spPr bwMode="auto">
          <a:xfrm flipV="1">
            <a:off x="672572" y="221103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 flipV="1">
            <a:off x="537635" y="5136798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71238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137710" y="33238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90110" y="3869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9091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442510" y="2726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9091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61510" y="37937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23510" y="34127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725210" y="34000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3569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3475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AutoShape 17"/>
          <p:cNvSpPr>
            <a:spLocks noChangeArrowheads="1"/>
          </p:cNvSpPr>
          <p:nvPr/>
        </p:nvSpPr>
        <p:spPr bwMode="auto">
          <a:xfrm>
            <a:off x="2039410" y="48478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61710" y="37175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93385" y="42112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737910" y="45557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4237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909235" y="21284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518835" y="2204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8563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98060" y="34111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118660" y="41176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61710" y="40414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823510" y="5619044"/>
            <a:ext cx="662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dirty="0">
                <a:solidFill>
                  <a:srgbClr val="FF0000"/>
                </a:solidFill>
              </a:rPr>
              <a:t>What about this problem?</a:t>
            </a: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05E8DC09-CA40-6D44-83CF-18BAF683BD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831179"/>
              </p:ext>
            </p:extLst>
          </p:nvPr>
        </p:nvGraphicFramePr>
        <p:xfrm>
          <a:off x="5611662" y="2338984"/>
          <a:ext cx="3258329" cy="532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1" name="Equation" r:id="rId3" imgW="1320800" imgH="215900" progId="Equation.3">
                  <p:embed/>
                </p:oleObj>
              </mc:Choice>
              <mc:Fallback>
                <p:oleObj name="Equation" r:id="rId3" imgW="1320800" imgH="2159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11662" y="2338984"/>
                        <a:ext cx="3258329" cy="532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8267B71C-8DD1-624C-972D-040A4B34D9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134354"/>
              </p:ext>
            </p:extLst>
          </p:nvPr>
        </p:nvGraphicFramePr>
        <p:xfrm>
          <a:off x="5658937" y="3311229"/>
          <a:ext cx="3064689" cy="543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2" name="Equation" r:id="rId5" imgW="1219200" imgH="215900" progId="Equation.3">
                  <p:embed/>
                </p:oleObj>
              </mc:Choice>
              <mc:Fallback>
                <p:oleObj name="Equation" r:id="rId5" imgW="1219200" imgH="2159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58937" y="3311229"/>
                        <a:ext cx="3064689" cy="543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CB3F2F4C-3854-AE47-ACF4-2670A5792FAD}"/>
              </a:ext>
            </a:extLst>
          </p:cNvPr>
          <p:cNvSpPr txBox="1"/>
          <p:nvPr/>
        </p:nvSpPr>
        <p:spPr>
          <a:xfrm>
            <a:off x="4948945" y="2755096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</p:spTree>
    <p:extLst>
      <p:ext uri="{BB962C8B-B14F-4D97-AF65-F5344CB8AC3E}">
        <p14:creationId xmlns:p14="http://schemas.microsoft.com/office/powerpoint/2010/main" val="2736674123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Soft Margin Classification  </a:t>
            </a:r>
          </a:p>
        </p:txBody>
      </p:sp>
      <p:sp>
        <p:nvSpPr>
          <p:cNvPr id="16389" name="Line 4"/>
          <p:cNvSpPr>
            <a:spLocks noChangeShapeType="1"/>
          </p:cNvSpPr>
          <p:nvPr/>
        </p:nvSpPr>
        <p:spPr bwMode="auto">
          <a:xfrm flipV="1">
            <a:off x="672572" y="221103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 flipV="1">
            <a:off x="537635" y="5136798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71238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137710" y="33238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90110" y="3869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9091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442510" y="2726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9091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61510" y="37937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23510" y="34127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725210" y="34000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3569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3475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AutoShape 17"/>
          <p:cNvSpPr>
            <a:spLocks noChangeArrowheads="1"/>
          </p:cNvSpPr>
          <p:nvPr/>
        </p:nvSpPr>
        <p:spPr bwMode="auto">
          <a:xfrm>
            <a:off x="2039410" y="48478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61710" y="37175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93385" y="42112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737910" y="45557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4237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909235" y="21284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518835" y="2204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8563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98060" y="34111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118660" y="41176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61710" y="40414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1036463" y="2293585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74613" y="2474560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826913" y="2112610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62378" y="54864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We’d l</a:t>
            </a:r>
            <a:r>
              <a:rPr lang="en-US" sz="3600" b="0" dirty="0">
                <a:solidFill>
                  <a:srgbClr val="0000FF"/>
                </a:solidFill>
              </a:rPr>
              <a:t>ike to learn something like this, but our constraints won’t allow it </a:t>
            </a:r>
            <a:r>
              <a:rPr lang="en-US" sz="3600" b="0" dirty="0">
                <a:solidFill>
                  <a:srgbClr val="0000FF"/>
                </a:solidFill>
                <a:sym typeface="Wingdings"/>
              </a:rPr>
              <a:t></a:t>
            </a:r>
            <a:endParaRPr lang="en-US" sz="3600" b="0" dirty="0">
              <a:solidFill>
                <a:srgbClr val="0000FF"/>
              </a:solidFill>
            </a:endParaRPr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B1803E65-A2F1-F244-801B-983569F92C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501952"/>
              </p:ext>
            </p:extLst>
          </p:nvPr>
        </p:nvGraphicFramePr>
        <p:xfrm>
          <a:off x="5611662" y="2338984"/>
          <a:ext cx="3258329" cy="532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5" name="Equation" r:id="rId3" imgW="1320800" imgH="215900" progId="Equation.3">
                  <p:embed/>
                </p:oleObj>
              </mc:Choice>
              <mc:Fallback>
                <p:oleObj name="Equation" r:id="rId3" imgW="1320800" imgH="215900" progId="Equation.3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05E8DC09-CA40-6D44-83CF-18BAF683BD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11662" y="2338984"/>
                        <a:ext cx="3258329" cy="532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D7A15B99-C3D7-3241-90B3-9518F59904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836968"/>
              </p:ext>
            </p:extLst>
          </p:nvPr>
        </p:nvGraphicFramePr>
        <p:xfrm>
          <a:off x="5658937" y="3311229"/>
          <a:ext cx="3064689" cy="543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6" name="Equation" r:id="rId5" imgW="1219200" imgH="215900" progId="Equation.3">
                  <p:embed/>
                </p:oleObj>
              </mc:Choice>
              <mc:Fallback>
                <p:oleObj name="Equation" r:id="rId5" imgW="1219200" imgH="215900" progId="Equation.3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8267B71C-8DD1-624C-972D-040A4B34D9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58937" y="3311229"/>
                        <a:ext cx="3064689" cy="543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E6AB3813-CE87-C448-BA28-420FE840788E}"/>
              </a:ext>
            </a:extLst>
          </p:cNvPr>
          <p:cNvSpPr txBox="1"/>
          <p:nvPr/>
        </p:nvSpPr>
        <p:spPr>
          <a:xfrm>
            <a:off x="4948945" y="2755096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</p:spTree>
    <p:extLst>
      <p:ext uri="{BB962C8B-B14F-4D97-AF65-F5344CB8AC3E}">
        <p14:creationId xmlns:p14="http://schemas.microsoft.com/office/powerpoint/2010/main" val="3993267145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Slack variables</a:t>
            </a:r>
          </a:p>
        </p:txBody>
      </p:sp>
      <p:sp>
        <p:nvSpPr>
          <p:cNvPr id="7" name="Down Arrow 6"/>
          <p:cNvSpPr/>
          <p:nvPr/>
        </p:nvSpPr>
        <p:spPr>
          <a:xfrm>
            <a:off x="2052838" y="3342569"/>
            <a:ext cx="972047" cy="747889"/>
          </a:xfrm>
          <a:prstGeom prst="downArrow">
            <a:avLst/>
          </a:prstGeom>
          <a:solidFill>
            <a:srgbClr val="3366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0287" y="5016269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48111" y="4689270"/>
            <a:ext cx="3055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slack variables </a:t>
            </a:r>
            <a:br>
              <a:rPr lang="en-US" sz="2400" dirty="0"/>
            </a:br>
            <a:r>
              <a:rPr lang="en-US" sz="2400" dirty="0"/>
              <a:t>(one for each example)</a:t>
            </a:r>
          </a:p>
        </p:txBody>
      </p:sp>
      <p:cxnSp>
        <p:nvCxnSpPr>
          <p:cNvPr id="14" name="Straight Arrow Connector 13"/>
          <p:cNvCxnSpPr>
            <a:cxnSpLocks/>
            <a:endCxn id="3" idx="3"/>
          </p:cNvCxnSpPr>
          <p:nvPr/>
        </p:nvCxnSpPr>
        <p:spPr>
          <a:xfrm flipH="1" flipV="1">
            <a:off x="5034051" y="4665256"/>
            <a:ext cx="88282" cy="3510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4289588" y="5287665"/>
            <a:ext cx="832745" cy="34684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57518" y="5935554"/>
            <a:ext cx="3608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effect does this have?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BC74BE8-1F86-4C4B-BEDC-62C1ABC7BE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842676"/>
              </p:ext>
            </p:extLst>
          </p:nvPr>
        </p:nvGraphicFramePr>
        <p:xfrm>
          <a:off x="1031259" y="1555743"/>
          <a:ext cx="3258329" cy="532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2" name="Equation" r:id="rId3" imgW="1320800" imgH="215900" progId="Equation.3">
                  <p:embed/>
                </p:oleObj>
              </mc:Choice>
              <mc:Fallback>
                <p:oleObj name="Equation" r:id="rId3" imgW="1320800" imgH="215900" progId="Equation.3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05E8DC09-CA40-6D44-83CF-18BAF683BD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1259" y="1555743"/>
                        <a:ext cx="3258329" cy="532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6BEDA7E9-30BF-D84A-AE28-69F024DDBF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142193"/>
              </p:ext>
            </p:extLst>
          </p:nvPr>
        </p:nvGraphicFramePr>
        <p:xfrm>
          <a:off x="1078534" y="2527988"/>
          <a:ext cx="3064689" cy="543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3" name="Equation" r:id="rId5" imgW="1219200" imgH="215900" progId="Equation.3">
                  <p:embed/>
                </p:oleObj>
              </mc:Choice>
              <mc:Fallback>
                <p:oleObj name="Equation" r:id="rId5" imgW="1219200" imgH="215900" progId="Equation.3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8267B71C-8DD1-624C-972D-040A4B34D9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8534" y="2527988"/>
                        <a:ext cx="3064689" cy="543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32505185-7183-184D-B43B-74796FADCEC7}"/>
              </a:ext>
            </a:extLst>
          </p:cNvPr>
          <p:cNvSpPr txBox="1"/>
          <p:nvPr/>
        </p:nvSpPr>
        <p:spPr>
          <a:xfrm>
            <a:off x="368542" y="1971855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6DD26B-84D9-8647-BB28-00A917040D9B}"/>
                  </a:ext>
                </a:extLst>
              </p:cNvPr>
              <p:cNvSpPr txBox="1"/>
              <p:nvPr/>
            </p:nvSpPr>
            <p:spPr>
              <a:xfrm>
                <a:off x="612648" y="4449684"/>
                <a:ext cx="4421403" cy="4311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𝑤𝑏</m:t>
                    </m:r>
                  </m:oMath>
                </a14:m>
                <a:r>
                  <a:rPr lang="en-US" sz="2800" dirty="0"/>
                  <a:t> margin(</a:t>
                </a:r>
                <a:r>
                  <a:rPr lang="en-US" sz="2800" i="1" dirty="0" err="1"/>
                  <a:t>w,b</a:t>
                </a:r>
                <a:r>
                  <a:rPr lang="en-US" sz="2800" i="1" dirty="0"/>
                  <a:t>) + 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endParaRPr lang="en-US" sz="2800" baseline="-25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6DD26B-84D9-8647-BB28-00A917040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449684"/>
                <a:ext cx="4421403" cy="431144"/>
              </a:xfrm>
              <a:prstGeom prst="rect">
                <a:avLst/>
              </a:prstGeom>
              <a:blipFill>
                <a:blip r:embed="rId7"/>
                <a:stretch>
                  <a:fillRect l="-2011" t="-162857" r="-862" b="-2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03D4AB2-AE08-ED4C-95C7-665D5A28FE3C}"/>
                  </a:ext>
                </a:extLst>
              </p:cNvPr>
              <p:cNvSpPr txBox="1"/>
              <p:nvPr/>
            </p:nvSpPr>
            <p:spPr>
              <a:xfrm>
                <a:off x="944750" y="5499064"/>
                <a:ext cx="409987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2800" i="1" baseline="-25000" dirty="0"/>
                  <a:t>i</a:t>
                </a:r>
                <a:r>
                  <a:rPr lang="en-US" sz="2800" i="1" dirty="0"/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800" i="1" baseline="-25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03D4AB2-AE08-ED4C-95C7-665D5A28F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50" y="5499064"/>
                <a:ext cx="4099879" cy="430887"/>
              </a:xfrm>
              <a:prstGeom prst="rect">
                <a:avLst/>
              </a:prstGeom>
              <a:blipFill>
                <a:blip r:embed="rId8"/>
                <a:stretch>
                  <a:fillRect l="-2778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7EE0FAE-73A4-FD4D-8EDA-33174D4F9ED4}"/>
                  </a:ext>
                </a:extLst>
              </p:cNvPr>
              <p:cNvSpPr txBox="1"/>
              <p:nvPr/>
            </p:nvSpPr>
            <p:spPr>
              <a:xfrm>
                <a:off x="2730888" y="6020901"/>
                <a:ext cx="116698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2800" i="1" baseline="-25000" dirty="0"/>
                  <a:t>i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i="1" dirty="0"/>
                  <a:t> 0</a:t>
                </a:r>
                <a:endParaRPr lang="en-US" sz="2800" i="1" baseline="-25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7EE0FAE-73A4-FD4D-8EDA-33174D4F9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888" y="6020901"/>
                <a:ext cx="1166986" cy="430887"/>
              </a:xfrm>
              <a:prstGeom prst="rect">
                <a:avLst/>
              </a:prstGeom>
              <a:blipFill>
                <a:blip r:embed="rId9"/>
                <a:stretch>
                  <a:fillRect l="-13978" t="-22857" b="-4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63031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826913" y="2112610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Slack variables</a:t>
            </a:r>
          </a:p>
        </p:txBody>
      </p:sp>
      <p:sp>
        <p:nvSpPr>
          <p:cNvPr id="16389" name="Line 4"/>
          <p:cNvSpPr>
            <a:spLocks noChangeShapeType="1"/>
          </p:cNvSpPr>
          <p:nvPr/>
        </p:nvSpPr>
        <p:spPr bwMode="auto">
          <a:xfrm flipV="1">
            <a:off x="672572" y="221103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 flipV="1">
            <a:off x="537635" y="5136798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71238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137710" y="33238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90110" y="3869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9091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442510" y="2726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9091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61510" y="37937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908176" y="3285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725210" y="34000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3569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3475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AutoShape 17"/>
          <p:cNvSpPr>
            <a:spLocks noChangeArrowheads="1"/>
          </p:cNvSpPr>
          <p:nvPr/>
        </p:nvSpPr>
        <p:spPr bwMode="auto">
          <a:xfrm>
            <a:off x="2039410" y="48478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61710" y="37175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93385" y="42112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737910" y="45557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4237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909235" y="21284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518835" y="2204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8563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98060" y="34111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118660" y="41176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61710" y="40414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1036463" y="2293585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74613" y="2474560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" name="Straight Connector 2"/>
          <p:cNvCxnSpPr>
            <a:endCxn id="16412" idx="5"/>
          </p:cNvCxnSpPr>
          <p:nvPr/>
        </p:nvCxnSpPr>
        <p:spPr>
          <a:xfrm>
            <a:off x="1909235" y="3501673"/>
            <a:ext cx="752475" cy="565786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418169" y="3419158"/>
            <a:ext cx="882297" cy="670243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28889" y="5757333"/>
            <a:ext cx="1971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slack penalties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F272FA-E882-EE4D-8BC6-C868509DF2B6}"/>
              </a:ext>
            </a:extLst>
          </p:cNvPr>
          <p:cNvSpPr txBox="1"/>
          <p:nvPr/>
        </p:nvSpPr>
        <p:spPr>
          <a:xfrm>
            <a:off x="4585760" y="2812527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718EB58-0DB2-084E-A7FC-004167BDCC1C}"/>
                  </a:ext>
                </a:extLst>
              </p:cNvPr>
              <p:cNvSpPr txBox="1"/>
              <p:nvPr/>
            </p:nvSpPr>
            <p:spPr>
              <a:xfrm>
                <a:off x="4868121" y="2245942"/>
                <a:ext cx="4236481" cy="4311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𝑤𝑏</m:t>
                    </m:r>
                  </m:oMath>
                </a14:m>
                <a:r>
                  <a:rPr lang="en-US" sz="2800" dirty="0"/>
                  <a:t> margin(</a:t>
                </a:r>
                <a:r>
                  <a:rPr lang="en-US" sz="2800" i="1" dirty="0" err="1"/>
                  <a:t>w,b</a:t>
                </a:r>
                <a:r>
                  <a:rPr lang="en-US" sz="2800" i="1" dirty="0"/>
                  <a:t>) + 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endParaRPr lang="en-US" sz="2800" baseline="-250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718EB58-0DB2-084E-A7FC-004167BDC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121" y="2245942"/>
                <a:ext cx="4236481" cy="431144"/>
              </a:xfrm>
              <a:prstGeom prst="rect">
                <a:avLst/>
              </a:prstGeom>
              <a:blipFill>
                <a:blip r:embed="rId2"/>
                <a:stretch>
                  <a:fillRect l="-1791" t="-162857" b="-23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1E2BC06-8BDB-234C-BD56-C37A377A049E}"/>
                  </a:ext>
                </a:extLst>
              </p:cNvPr>
              <p:cNvSpPr txBox="1"/>
              <p:nvPr/>
            </p:nvSpPr>
            <p:spPr>
              <a:xfrm>
                <a:off x="5200223" y="3295322"/>
                <a:ext cx="409987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2800" i="1" baseline="-25000" dirty="0"/>
                  <a:t>i</a:t>
                </a:r>
                <a:r>
                  <a:rPr lang="en-US" sz="2800" i="1" dirty="0"/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800" i="1" baseline="-250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1E2BC06-8BDB-234C-BD56-C37A377A0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223" y="3295322"/>
                <a:ext cx="4099879" cy="430887"/>
              </a:xfrm>
              <a:prstGeom prst="rect">
                <a:avLst/>
              </a:prstGeom>
              <a:blipFill>
                <a:blip r:embed="rId3"/>
                <a:stretch>
                  <a:fillRect l="-2778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F8B5316-4310-3C46-8D9D-24F3E7CDCF6B}"/>
                  </a:ext>
                </a:extLst>
              </p:cNvPr>
              <p:cNvSpPr txBox="1"/>
              <p:nvPr/>
            </p:nvSpPr>
            <p:spPr>
              <a:xfrm>
                <a:off x="6986361" y="3817159"/>
                <a:ext cx="116698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2800" i="1" baseline="-25000" dirty="0"/>
                  <a:t>i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i="1" dirty="0"/>
                  <a:t> 0</a:t>
                </a:r>
                <a:endParaRPr lang="en-US" sz="2800" i="1" baseline="-250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F8B5316-4310-3C46-8D9D-24F3E7CDC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361" y="3817159"/>
                <a:ext cx="1166986" cy="430887"/>
              </a:xfrm>
              <a:prstGeom prst="rect">
                <a:avLst/>
              </a:prstGeom>
              <a:blipFill>
                <a:blip r:embed="rId4"/>
                <a:stretch>
                  <a:fillRect l="-13978" t="-26471" b="-4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6605371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Slack variables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71625" y="4591866"/>
            <a:ext cx="3472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allowed to make a mistake</a:t>
            </a:r>
          </a:p>
        </p:txBody>
      </p:sp>
      <p:cxnSp>
        <p:nvCxnSpPr>
          <p:cNvPr id="14" name="Straight Arrow Connector 13"/>
          <p:cNvCxnSpPr>
            <a:cxnSpLocks/>
            <a:stCxn id="17" idx="1"/>
          </p:cNvCxnSpPr>
          <p:nvPr/>
        </p:nvCxnSpPr>
        <p:spPr>
          <a:xfrm flipH="1">
            <a:off x="4704347" y="3972558"/>
            <a:ext cx="743507" cy="13765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3896300" y="4906313"/>
            <a:ext cx="1605993" cy="9997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47854" y="3557059"/>
            <a:ext cx="3318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penalized by how far from “correct”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30269" y="1959681"/>
            <a:ext cx="4455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trade-off between margin maximization and penalization</a:t>
            </a:r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>
          <a:xfrm flipH="1">
            <a:off x="3896300" y="2790678"/>
            <a:ext cx="718034" cy="106625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889119" y="2643691"/>
            <a:ext cx="656319" cy="91336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99974" y="2147385"/>
            <a:ext cx="127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margin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5B1712-A61D-3D4D-8797-651EEF00F15B}"/>
              </a:ext>
            </a:extLst>
          </p:cNvPr>
          <p:cNvSpPr txBox="1"/>
          <p:nvPr/>
        </p:nvSpPr>
        <p:spPr>
          <a:xfrm>
            <a:off x="330287" y="4475856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F5076A6-D061-574C-87CA-33954D88A27C}"/>
                  </a:ext>
                </a:extLst>
              </p:cNvPr>
              <p:cNvSpPr txBox="1"/>
              <p:nvPr/>
            </p:nvSpPr>
            <p:spPr>
              <a:xfrm>
                <a:off x="612648" y="3909271"/>
                <a:ext cx="4236481" cy="4311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𝑤𝑏</m:t>
                    </m:r>
                  </m:oMath>
                </a14:m>
                <a:r>
                  <a:rPr lang="en-US" sz="2800" dirty="0"/>
                  <a:t> margin(</a:t>
                </a:r>
                <a:r>
                  <a:rPr lang="en-US" sz="2800" i="1" dirty="0" err="1"/>
                  <a:t>w,b</a:t>
                </a:r>
                <a:r>
                  <a:rPr lang="en-US" sz="2800" i="1" dirty="0"/>
                  <a:t>) + 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endParaRPr lang="en-US" sz="2800" baseline="-25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F5076A6-D061-574C-87CA-33954D88A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909271"/>
                <a:ext cx="4236481" cy="431144"/>
              </a:xfrm>
              <a:prstGeom prst="rect">
                <a:avLst/>
              </a:prstGeom>
              <a:blipFill>
                <a:blip r:embed="rId2"/>
                <a:stretch>
                  <a:fillRect l="-2096" t="-162857" b="-23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7F14A91-CF87-7741-A263-A33D2C322F0C}"/>
                  </a:ext>
                </a:extLst>
              </p:cNvPr>
              <p:cNvSpPr txBox="1"/>
              <p:nvPr/>
            </p:nvSpPr>
            <p:spPr>
              <a:xfrm>
                <a:off x="944750" y="4958651"/>
                <a:ext cx="409987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2800" i="1" baseline="-25000" dirty="0"/>
                  <a:t>i</a:t>
                </a:r>
                <a:r>
                  <a:rPr lang="en-US" sz="2800" i="1" dirty="0"/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800" i="1" baseline="-25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7F14A91-CF87-7741-A263-A33D2C322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50" y="4958651"/>
                <a:ext cx="4099879" cy="430887"/>
              </a:xfrm>
              <a:prstGeom prst="rect">
                <a:avLst/>
              </a:prstGeom>
              <a:blipFill>
                <a:blip r:embed="rId3"/>
                <a:stretch>
                  <a:fillRect l="-2778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93567FA-A567-AB4A-9DD7-B034B567618D}"/>
                  </a:ext>
                </a:extLst>
              </p:cNvPr>
              <p:cNvSpPr txBox="1"/>
              <p:nvPr/>
            </p:nvSpPr>
            <p:spPr>
              <a:xfrm>
                <a:off x="2730888" y="5480488"/>
                <a:ext cx="116698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2800" i="1" baseline="-25000" dirty="0"/>
                  <a:t>i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i="1" dirty="0"/>
                  <a:t> 0</a:t>
                </a:r>
                <a:endParaRPr lang="en-US" sz="2800" i="1" baseline="-25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93567FA-A567-AB4A-9DD7-B034B5676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888" y="5480488"/>
                <a:ext cx="1166986" cy="430887"/>
              </a:xfrm>
              <a:prstGeom prst="rect">
                <a:avLst/>
              </a:prstGeom>
              <a:blipFill>
                <a:blip r:embed="rId4"/>
                <a:stretch>
                  <a:fillRect l="-13978" t="-30303" b="-48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2674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Examples in a feature space</a:t>
            </a:r>
          </a:p>
        </p:txBody>
      </p:sp>
      <p:sp>
        <p:nvSpPr>
          <p:cNvPr id="24598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9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0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1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2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3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4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1" name="Oval 3"/>
          <p:cNvSpPr>
            <a:spLocks noChangeArrowheads="1"/>
          </p:cNvSpPr>
          <p:nvPr/>
        </p:nvSpPr>
        <p:spPr bwMode="auto">
          <a:xfrm>
            <a:off x="2362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8"/>
          <p:cNvSpPr>
            <a:spLocks noChangeArrowheads="1"/>
          </p:cNvSpPr>
          <p:nvPr/>
        </p:nvSpPr>
        <p:spPr bwMode="auto">
          <a:xfrm>
            <a:off x="3543483" y="260569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0"/>
          <p:cNvSpPr>
            <a:spLocks noChangeArrowheads="1"/>
          </p:cNvSpPr>
          <p:nvPr/>
        </p:nvSpPr>
        <p:spPr bwMode="auto">
          <a:xfrm>
            <a:off x="3025682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88984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78" y="228600"/>
            <a:ext cx="8540270" cy="990600"/>
          </a:xfrm>
        </p:spPr>
        <p:txBody>
          <a:bodyPr>
            <a:normAutofit/>
          </a:bodyPr>
          <a:lstStyle/>
          <a:p>
            <a:r>
              <a:rPr lang="en-US" dirty="0"/>
              <a:t>Soft margin SVM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0665" y="4464504"/>
            <a:ext cx="4892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Still a </a:t>
            </a:r>
            <a:r>
              <a:rPr lang="en-US" sz="2400" dirty="0">
                <a:solidFill>
                  <a:srgbClr val="FF6600"/>
                </a:solidFill>
              </a:rPr>
              <a:t>quadratic optimization problem!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AD3C9B-DB2A-3542-8E34-C8F78785BEDC}"/>
              </a:ext>
            </a:extLst>
          </p:cNvPr>
          <p:cNvSpPr txBox="1"/>
          <p:nvPr/>
        </p:nvSpPr>
        <p:spPr>
          <a:xfrm>
            <a:off x="2098558" y="2731277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9F27CE-DCB6-2247-B793-AADEED3D0622}"/>
                  </a:ext>
                </a:extLst>
              </p:cNvPr>
              <p:cNvSpPr txBox="1"/>
              <p:nvPr/>
            </p:nvSpPr>
            <p:spPr>
              <a:xfrm>
                <a:off x="2380919" y="2164692"/>
                <a:ext cx="4236481" cy="4311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𝑤𝑏</m:t>
                    </m:r>
                  </m:oMath>
                </a14:m>
                <a:r>
                  <a:rPr lang="en-US" sz="2800" dirty="0"/>
                  <a:t> margin(</a:t>
                </a:r>
                <a:r>
                  <a:rPr lang="en-US" sz="2800" i="1" dirty="0" err="1"/>
                  <a:t>w,b</a:t>
                </a:r>
                <a:r>
                  <a:rPr lang="en-US" sz="2800" i="1" dirty="0"/>
                  <a:t>) + 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endParaRPr lang="en-US" sz="2800" baseline="-25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9F27CE-DCB6-2247-B793-AADEED3D0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919" y="2164692"/>
                <a:ext cx="4236481" cy="431144"/>
              </a:xfrm>
              <a:prstGeom prst="rect">
                <a:avLst/>
              </a:prstGeom>
              <a:blipFill>
                <a:blip r:embed="rId2"/>
                <a:stretch>
                  <a:fillRect l="-1791" t="-160000" b="-2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AD330A-7D72-164E-B29F-AE2D9EEE6A69}"/>
                  </a:ext>
                </a:extLst>
              </p:cNvPr>
              <p:cNvSpPr txBox="1"/>
              <p:nvPr/>
            </p:nvSpPr>
            <p:spPr>
              <a:xfrm>
                <a:off x="2713021" y="3214072"/>
                <a:ext cx="409987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2800" i="1" baseline="-25000" dirty="0"/>
                  <a:t>i</a:t>
                </a:r>
                <a:r>
                  <a:rPr lang="en-US" sz="2800" i="1" dirty="0"/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800" i="1" baseline="-25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AD330A-7D72-164E-B29F-AE2D9EEE6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021" y="3214072"/>
                <a:ext cx="4099879" cy="430887"/>
              </a:xfrm>
              <a:prstGeom prst="rect">
                <a:avLst/>
              </a:prstGeom>
              <a:blipFill>
                <a:blip r:embed="rId3"/>
                <a:stretch>
                  <a:fillRect l="-2786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74289E-8D77-6E48-937F-02782B2EC146}"/>
                  </a:ext>
                </a:extLst>
              </p:cNvPr>
              <p:cNvSpPr txBox="1"/>
              <p:nvPr/>
            </p:nvSpPr>
            <p:spPr>
              <a:xfrm>
                <a:off x="4499159" y="3735909"/>
                <a:ext cx="116698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2800" i="1" baseline="-25000" dirty="0"/>
                  <a:t>i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i="1" dirty="0"/>
                  <a:t> 0</a:t>
                </a:r>
                <a:endParaRPr lang="en-US" sz="2800" i="1" baseline="-25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74289E-8D77-6E48-937F-02782B2EC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159" y="3735909"/>
                <a:ext cx="1166986" cy="430887"/>
              </a:xfrm>
              <a:prstGeom prst="rect">
                <a:avLst/>
              </a:prstGeom>
              <a:blipFill>
                <a:blip r:embed="rId4"/>
                <a:stretch>
                  <a:fillRect l="-13978" t="-22857" b="-4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22352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successful classifiers in NLP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48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Perceptron algorithm</a:t>
            </a:r>
          </a:p>
          <a:p>
            <a:pPr lvl="1"/>
            <a:r>
              <a:rPr lang="en-US" dirty="0"/>
              <a:t>Linear classifier</a:t>
            </a:r>
          </a:p>
          <a:p>
            <a:pPr lvl="1"/>
            <a:r>
              <a:rPr lang="en-US" dirty="0"/>
              <a:t>Trains “online”</a:t>
            </a:r>
          </a:p>
          <a:p>
            <a:pPr lvl="1"/>
            <a:r>
              <a:rPr lang="en-US" dirty="0"/>
              <a:t>Fast and easy to implement</a:t>
            </a:r>
          </a:p>
          <a:p>
            <a:pPr lvl="1"/>
            <a:r>
              <a:rPr lang="en-US" dirty="0"/>
              <a:t>Often used for tuning parameters (not necessarily for classifying)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Logistic regression classifier (aka Maximum entropy classifier)</a:t>
            </a:r>
          </a:p>
          <a:p>
            <a:pPr lvl="1"/>
            <a:r>
              <a:rPr lang="en-US" dirty="0"/>
              <a:t>Probabilistic classifier</a:t>
            </a:r>
          </a:p>
          <a:p>
            <a:pPr lvl="1"/>
            <a:r>
              <a:rPr lang="en-US" dirty="0"/>
              <a:t>Doesn’t have the NB constraints</a:t>
            </a:r>
          </a:p>
          <a:p>
            <a:pPr lvl="1"/>
            <a:r>
              <a:rPr lang="en-US" dirty="0"/>
              <a:t>Performs very well</a:t>
            </a:r>
          </a:p>
          <a:p>
            <a:pPr lvl="1"/>
            <a:r>
              <a:rPr lang="en-US" dirty="0"/>
              <a:t>More computationally intensive to train than NB</a:t>
            </a:r>
          </a:p>
        </p:txBody>
      </p:sp>
    </p:spTree>
    <p:extLst>
      <p:ext uri="{BB962C8B-B14F-4D97-AF65-F5344CB8AC3E}">
        <p14:creationId xmlns:p14="http://schemas.microsoft.com/office/powerpoint/2010/main" val="4031764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Test example: </a:t>
            </a:r>
            <a:r>
              <a:rPr lang="en-US" dirty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what class?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598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9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0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1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2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3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4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1" name="Oval 3"/>
          <p:cNvSpPr>
            <a:spLocks noChangeArrowheads="1"/>
          </p:cNvSpPr>
          <p:nvPr/>
        </p:nvSpPr>
        <p:spPr bwMode="auto">
          <a:xfrm>
            <a:off x="2362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8"/>
          <p:cNvSpPr>
            <a:spLocks noChangeArrowheads="1"/>
          </p:cNvSpPr>
          <p:nvPr/>
        </p:nvSpPr>
        <p:spPr bwMode="auto">
          <a:xfrm>
            <a:off x="3543483" y="260569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0"/>
          <p:cNvSpPr>
            <a:spLocks noChangeArrowheads="1"/>
          </p:cNvSpPr>
          <p:nvPr/>
        </p:nvSpPr>
        <p:spPr bwMode="auto">
          <a:xfrm>
            <a:off x="3025682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32"/>
          <p:cNvSpPr>
            <a:spLocks noChangeArrowheads="1"/>
          </p:cNvSpPr>
          <p:nvPr/>
        </p:nvSpPr>
        <p:spPr bwMode="auto">
          <a:xfrm>
            <a:off x="3430345" y="3975997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6290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Test example: </a:t>
            </a:r>
            <a:r>
              <a:rPr lang="en-US" dirty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what class?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580" name="Oval 3"/>
          <p:cNvSpPr>
            <a:spLocks noChangeArrowheads="1"/>
          </p:cNvSpPr>
          <p:nvPr/>
        </p:nvSpPr>
        <p:spPr bwMode="auto">
          <a:xfrm>
            <a:off x="2362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1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3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4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5" name="Oval 8"/>
          <p:cNvSpPr>
            <a:spLocks noChangeArrowheads="1"/>
          </p:cNvSpPr>
          <p:nvPr/>
        </p:nvSpPr>
        <p:spPr bwMode="auto">
          <a:xfrm>
            <a:off x="3543483" y="260569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6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7" name="Oval 10"/>
          <p:cNvSpPr>
            <a:spLocks noChangeArrowheads="1"/>
          </p:cNvSpPr>
          <p:nvPr/>
        </p:nvSpPr>
        <p:spPr bwMode="auto">
          <a:xfrm>
            <a:off x="3025682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8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9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0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1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2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3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4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5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6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7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8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9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0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1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2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3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4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2" name="Rectangle 32"/>
          <p:cNvSpPr>
            <a:spLocks noChangeArrowheads="1"/>
          </p:cNvSpPr>
          <p:nvPr/>
        </p:nvSpPr>
        <p:spPr bwMode="auto">
          <a:xfrm>
            <a:off x="3430345" y="3975997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4" name="Straight Connector 53"/>
          <p:cNvCxnSpPr>
            <a:stCxn id="24589" idx="7"/>
            <a:endCxn id="52" idx="1"/>
          </p:cNvCxnSpPr>
          <p:nvPr/>
        </p:nvCxnSpPr>
        <p:spPr bwMode="auto">
          <a:xfrm flipV="1">
            <a:off x="3101882" y="4052197"/>
            <a:ext cx="328463" cy="2373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701086" y="522479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closest to red</a:t>
            </a:r>
          </a:p>
        </p:txBody>
      </p:sp>
    </p:spTree>
    <p:extLst>
      <p:ext uri="{BB962C8B-B14F-4D97-AF65-F5344CB8AC3E}">
        <p14:creationId xmlns:p14="http://schemas.microsoft.com/office/powerpoint/2010/main" val="890735125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11981</TotalTime>
  <Words>1770</Words>
  <Application>Microsoft Macintosh PowerPoint</Application>
  <PresentationFormat>On-screen Show (4:3)</PresentationFormat>
  <Paragraphs>409</Paragraphs>
  <Slides>71</Slides>
  <Notes>3</Notes>
  <HiddenSlides>6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2" baseType="lpstr">
      <vt:lpstr>Arial</vt:lpstr>
      <vt:lpstr>Calibri</vt:lpstr>
      <vt:lpstr>Cambria Math</vt:lpstr>
      <vt:lpstr>CMMI10</vt:lpstr>
      <vt:lpstr>CMR12</vt:lpstr>
      <vt:lpstr>Rockwell</vt:lpstr>
      <vt:lpstr>Tw Cen MT</vt:lpstr>
      <vt:lpstr>Wingdings</vt:lpstr>
      <vt:lpstr>Wingdings 2</vt:lpstr>
      <vt:lpstr>Median</vt:lpstr>
      <vt:lpstr>Equation</vt:lpstr>
      <vt:lpstr>Advanced Classification techniques</vt:lpstr>
      <vt:lpstr>Admin</vt:lpstr>
      <vt:lpstr>Schedule for the rest of the semester</vt:lpstr>
      <vt:lpstr>Machine Learning: A Geometric View</vt:lpstr>
      <vt:lpstr>Apples vs. Bananas</vt:lpstr>
      <vt:lpstr>Apples vs. Bananas</vt:lpstr>
      <vt:lpstr>Examples in a feature space</vt:lpstr>
      <vt:lpstr>Test example: what class?</vt:lpstr>
      <vt:lpstr>Test example: what class?</vt:lpstr>
      <vt:lpstr>Another classification algorithm?</vt:lpstr>
      <vt:lpstr>What about this example?</vt:lpstr>
      <vt:lpstr>What about this example?</vt:lpstr>
      <vt:lpstr>What about this example?</vt:lpstr>
      <vt:lpstr>k-Nearest Neighbor (k-NN)</vt:lpstr>
      <vt:lpstr>k-Nearest Neighbor (k-NN)</vt:lpstr>
      <vt:lpstr>Euclidean distance</vt:lpstr>
      <vt:lpstr>Decision boundaries</vt:lpstr>
      <vt:lpstr>k-NN decision boundaries</vt:lpstr>
      <vt:lpstr>K Nearest Neighbour (k-NN) Classifier</vt:lpstr>
      <vt:lpstr>K Nearest Neighbour (kNN) Classifier</vt:lpstr>
      <vt:lpstr>Machine learning models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Actual model</vt:lpstr>
      <vt:lpstr>Model assumptions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Actual model</vt:lpstr>
      <vt:lpstr>What is the data generating distribution?</vt:lpstr>
      <vt:lpstr>What is the data generating distribution?</vt:lpstr>
      <vt:lpstr>Make sure your assumption is correct, though!</vt:lpstr>
      <vt:lpstr>Machine learning models</vt:lpstr>
      <vt:lpstr>k-NN model</vt:lpstr>
      <vt:lpstr>Linear models</vt:lpstr>
      <vt:lpstr>Hyperplanes</vt:lpstr>
      <vt:lpstr>Defining a line</vt:lpstr>
      <vt:lpstr>Defining a line</vt:lpstr>
      <vt:lpstr>Defining a line</vt:lpstr>
      <vt:lpstr>Defining a line</vt:lpstr>
      <vt:lpstr>Defining a line</vt:lpstr>
      <vt:lpstr>Classifying with a line</vt:lpstr>
      <vt:lpstr>Classifying with a line</vt:lpstr>
      <vt:lpstr>Defining a line</vt:lpstr>
      <vt:lpstr>Defining a line</vt:lpstr>
      <vt:lpstr>Defining a line</vt:lpstr>
      <vt:lpstr>Linear models</vt:lpstr>
      <vt:lpstr>Classifying with a linear model</vt:lpstr>
      <vt:lpstr>Learning a linear model</vt:lpstr>
      <vt:lpstr>Which hyperplane would you choose?</vt:lpstr>
      <vt:lpstr>Large margin classifiers</vt:lpstr>
      <vt:lpstr>Large margin classifiers</vt:lpstr>
      <vt:lpstr>Large margin classifier setup</vt:lpstr>
      <vt:lpstr>Measuring the margin</vt:lpstr>
      <vt:lpstr>Support vectors</vt:lpstr>
      <vt:lpstr>Measuring the margin</vt:lpstr>
      <vt:lpstr>Support vector machine problem</vt:lpstr>
      <vt:lpstr>Support vector machines</vt:lpstr>
      <vt:lpstr>Soft Margin Classification  </vt:lpstr>
      <vt:lpstr>Soft Margin Classification  </vt:lpstr>
      <vt:lpstr>Slack variables</vt:lpstr>
      <vt:lpstr>Slack variables</vt:lpstr>
      <vt:lpstr>Slack variables</vt:lpstr>
      <vt:lpstr>Soft margin SVM</vt:lpstr>
      <vt:lpstr>Other successful classifiers in NLP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Microsoft Office User</cp:lastModifiedBy>
  <cp:revision>559</cp:revision>
  <cp:lastPrinted>2020-11-05T23:28:08Z</cp:lastPrinted>
  <dcterms:created xsi:type="dcterms:W3CDTF">2013-09-08T20:10:23Z</dcterms:created>
  <dcterms:modified xsi:type="dcterms:W3CDTF">2023-04-12T19:34:13Z</dcterms:modified>
</cp:coreProperties>
</file>