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7"/>
  </p:notesMasterIdLst>
  <p:sldIdLst>
    <p:sldId id="258" r:id="rId2"/>
    <p:sldId id="296" r:id="rId3"/>
    <p:sldId id="329" r:id="rId4"/>
    <p:sldId id="297" r:id="rId5"/>
    <p:sldId id="333" r:id="rId6"/>
    <p:sldId id="335" r:id="rId7"/>
    <p:sldId id="334" r:id="rId8"/>
    <p:sldId id="336" r:id="rId9"/>
    <p:sldId id="299" r:id="rId10"/>
    <p:sldId id="300" r:id="rId11"/>
    <p:sldId id="301" r:id="rId12"/>
    <p:sldId id="302" r:id="rId13"/>
    <p:sldId id="303" r:id="rId14"/>
    <p:sldId id="304" r:id="rId15"/>
    <p:sldId id="337" r:id="rId16"/>
    <p:sldId id="305" r:id="rId17"/>
    <p:sldId id="306" r:id="rId18"/>
    <p:sldId id="330" r:id="rId19"/>
    <p:sldId id="331" r:id="rId20"/>
    <p:sldId id="308" r:id="rId21"/>
    <p:sldId id="309" r:id="rId22"/>
    <p:sldId id="310" r:id="rId23"/>
    <p:sldId id="311" r:id="rId24"/>
    <p:sldId id="339" r:id="rId25"/>
    <p:sldId id="338" r:id="rId26"/>
    <p:sldId id="312" r:id="rId27"/>
    <p:sldId id="340" r:id="rId28"/>
    <p:sldId id="319" r:id="rId29"/>
    <p:sldId id="321" r:id="rId30"/>
    <p:sldId id="314" r:id="rId31"/>
    <p:sldId id="313" r:id="rId32"/>
    <p:sldId id="315" r:id="rId33"/>
    <p:sldId id="316" r:id="rId34"/>
    <p:sldId id="317" r:id="rId35"/>
    <p:sldId id="318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6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D55DF-C5CB-FF4F-B345-856E79FA9DEB}" type="datetimeFigureOut">
              <a:rPr lang="en-US" smtClean="0"/>
              <a:t>1/23/23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B1D7-A13C-814F-A06A-1ED852980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06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match an actual ‘.’ you need to escape the character.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5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1/23/23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file:////s+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tutorial/essential/regex/" TargetMode="External"/><Relationship Id="rId2" Type="http://schemas.openxmlformats.org/officeDocument/2006/relationships/hyperlink" Target="http://www.regular-expressions.inf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python.org/library/re.html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perldoc.perl.org/perlre.html" TargetMode="External"/><Relationship Id="rId2" Type="http://schemas.openxmlformats.org/officeDocument/2006/relationships/hyperlink" Target="http://perldoc.perl.org/perlretu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nix.com/~elflord/unix/sed.html" TargetMode="External"/><Relationship Id="rId5" Type="http://schemas.openxmlformats.org/officeDocument/2006/relationships/hyperlink" Target="http://www.grymoire.com/Unix/Sed.html" TargetMode="External"/><Relationship Id="rId4" Type="http://schemas.openxmlformats.org/officeDocument/2006/relationships/hyperlink" Target="http://www.panix.com/~elflord/unix/grep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NLP – Spring 2023</a:t>
            </a:r>
          </a:p>
        </p:txBody>
      </p:sp>
    </p:spTree>
    <p:extLst>
      <p:ext uri="{BB962C8B-B14F-4D97-AF65-F5344CB8AC3E}">
        <p14:creationId xmlns:p14="http://schemas.microsoft.com/office/powerpoint/2010/main" val="240544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Meta-characters (not always available)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w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word character (a-zA-Z_0-9)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\W </a:t>
            </a:r>
            <a:r>
              <a:rPr lang="en-US" dirty="0">
                <a:ea typeface="ＭＳ Ｐゴシック" charset="-128"/>
              </a:rPr>
              <a:t>- non word-character (i.e. everything else)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d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digit (0-9)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s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whitespace character (space, tab, </a:t>
            </a:r>
            <a:r>
              <a:rPr lang="en-US" dirty="0" err="1">
                <a:ea typeface="ＭＳ Ｐゴシック" charset="-128"/>
              </a:rPr>
              <a:t>endline</a:t>
            </a:r>
            <a:r>
              <a:rPr lang="en-US" dirty="0">
                <a:ea typeface="ＭＳ Ｐゴシック" charset="-128"/>
              </a:rPr>
              <a:t>, …)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\S </a:t>
            </a:r>
            <a:r>
              <a:rPr lang="en-US" dirty="0">
                <a:ea typeface="ＭＳ Ｐゴシック" charset="-128"/>
              </a:rPr>
              <a:t>- non-whitespace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b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matches a word boundary (whitespace, beginning or end of line)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.</a:t>
            </a:r>
            <a:r>
              <a:rPr lang="en-US" dirty="0">
                <a:ea typeface="ＭＳ Ｐゴシック" charset="-128"/>
              </a:rPr>
              <a:t> matches any character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85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would the following match?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/19\d\d/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would match any 4 digits starting with 19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/\s\s/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matches anything with two adjacent whitespace characters (spaces, tabs, </a:t>
            </a:r>
            <a:r>
              <a:rPr lang="en-US" dirty="0" err="1">
                <a:solidFill>
                  <a:srgbClr val="000000"/>
                </a:solidFill>
                <a:ea typeface="ＭＳ Ｐゴシック" charset="-128"/>
              </a:rPr>
              <a:t>etc</a:t>
            </a:r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/\s[</a:t>
            </a:r>
            <a:r>
              <a:rPr lang="en-US" dirty="0" err="1">
                <a:solidFill>
                  <a:srgbClr val="FF7F00"/>
                </a:solidFill>
                <a:ea typeface="ＭＳ Ｐゴシック" charset="-128"/>
              </a:rPr>
              <a:t>aeiou</a:t>
            </a: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]..\s/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any three letter word that starts with a vowel</a:t>
            </a:r>
          </a:p>
        </p:txBody>
      </p:sp>
    </p:spTree>
    <p:extLst>
      <p:ext uri="{BB962C8B-B14F-4D97-AF65-F5344CB8AC3E}">
        <p14:creationId xmlns:p14="http://schemas.microsoft.com/office/powerpoint/2010/main" val="251535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repetition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matches zero or more of the preceding character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ba</a:t>
            </a:r>
            <a:r>
              <a:rPr lang="en-US" dirty="0">
                <a:solidFill>
                  <a:srgbClr val="FF7F00"/>
                </a:solidFill>
              </a:rPr>
              <a:t>*d/</a:t>
            </a:r>
          </a:p>
          <a:p>
            <a:pPr marL="365760" lvl="1" indent="0">
              <a:buNone/>
            </a:pPr>
            <a:r>
              <a:rPr lang="en-US" dirty="0"/>
              <a:t>matches any string with:</a:t>
            </a:r>
          </a:p>
          <a:p>
            <a:pPr lvl="3"/>
            <a:r>
              <a:rPr lang="en-US" dirty="0" err="1"/>
              <a:t>bd</a:t>
            </a:r>
            <a:endParaRPr lang="en-US" dirty="0"/>
          </a:p>
          <a:p>
            <a:pPr lvl="3"/>
            <a:r>
              <a:rPr lang="en-US" dirty="0"/>
              <a:t>bad</a:t>
            </a:r>
          </a:p>
          <a:p>
            <a:pPr lvl="3"/>
            <a:r>
              <a:rPr lang="en-US" dirty="0" err="1"/>
              <a:t>baad</a:t>
            </a:r>
            <a:endParaRPr lang="en-US" dirty="0"/>
          </a:p>
          <a:p>
            <a:pPr lvl="3"/>
            <a:r>
              <a:rPr lang="en-US" dirty="0" err="1"/>
              <a:t>baaad</a:t>
            </a: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/A.*A/</a:t>
            </a:r>
          </a:p>
          <a:p>
            <a:pPr marL="365760" lvl="1" indent="0">
              <a:buNone/>
            </a:pPr>
            <a:r>
              <a:rPr lang="en-US" dirty="0"/>
              <a:t>matches any string starts and ends with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+</a:t>
            </a:r>
            <a:r>
              <a:rPr lang="en-US" dirty="0"/>
              <a:t> matches </a:t>
            </a:r>
            <a:r>
              <a:rPr lang="en-US" b="1" dirty="0"/>
              <a:t>one</a:t>
            </a:r>
            <a:r>
              <a:rPr lang="en-US" dirty="0"/>
              <a:t> or more of the preceding character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ba+d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  <a:p>
            <a:pPr marL="365760" lvl="1" indent="0">
              <a:buNone/>
            </a:pPr>
            <a:r>
              <a:rPr lang="en-US" dirty="0"/>
              <a:t>matches any string with</a:t>
            </a:r>
          </a:p>
          <a:p>
            <a:pPr lvl="3"/>
            <a:r>
              <a:rPr lang="en-US" dirty="0"/>
              <a:t>bad</a:t>
            </a:r>
          </a:p>
          <a:p>
            <a:pPr lvl="3"/>
            <a:r>
              <a:rPr lang="en-US" dirty="0" err="1"/>
              <a:t>baad</a:t>
            </a:r>
            <a:endParaRPr lang="en-US" dirty="0"/>
          </a:p>
          <a:p>
            <a:pPr lvl="3"/>
            <a:r>
              <a:rPr lang="en-US" dirty="0" err="1"/>
              <a:t>baaad</a:t>
            </a:r>
            <a:endParaRPr lang="en-US" dirty="0"/>
          </a:p>
          <a:p>
            <a:pPr lvl="3"/>
            <a:r>
              <a:rPr lang="en-US" dirty="0" err="1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9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repetition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?</a:t>
            </a:r>
            <a:r>
              <a:rPr lang="en-US" dirty="0"/>
              <a:t> zero or 1 occurrence of the preceding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/fights?/</a:t>
            </a:r>
          </a:p>
          <a:p>
            <a:pPr marL="365760" lvl="1" indent="0">
              <a:buNone/>
            </a:pPr>
            <a:r>
              <a:rPr lang="en-US" dirty="0"/>
              <a:t>matches any string with “fight” or “fights” in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{</a:t>
            </a:r>
            <a:r>
              <a:rPr lang="en-US" dirty="0" err="1">
                <a:solidFill>
                  <a:srgbClr val="00B050"/>
                </a:solidFill>
              </a:rPr>
              <a:t>n,m</a:t>
            </a:r>
            <a:r>
              <a:rPr lang="en-US" dirty="0">
                <a:solidFill>
                  <a:srgbClr val="00B050"/>
                </a:solidFill>
              </a:rPr>
              <a:t>}</a:t>
            </a:r>
            <a:r>
              <a:rPr lang="en-US" dirty="0"/>
              <a:t> matches n to m inclusive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/ba{3,4}d/</a:t>
            </a:r>
          </a:p>
          <a:p>
            <a:pPr marL="365760" lvl="1" indent="0">
              <a:buNone/>
            </a:pPr>
            <a:r>
              <a:rPr lang="en-US" dirty="0"/>
              <a:t>matches any string with</a:t>
            </a:r>
          </a:p>
          <a:p>
            <a:pPr lvl="2"/>
            <a:r>
              <a:rPr lang="en-US" dirty="0" err="1"/>
              <a:t>baaad</a:t>
            </a:r>
            <a:endParaRPr lang="en-US" dirty="0"/>
          </a:p>
          <a:p>
            <a:pPr lvl="2"/>
            <a:r>
              <a:rPr lang="en-US" dirty="0" err="1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8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57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</a:t>
            </a:r>
            <a:br>
              <a:rPr lang="en-US" dirty="0"/>
            </a:br>
            <a:r>
              <a:rPr lang="en-US" dirty="0"/>
              <a:t>beginning and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^</a:t>
            </a:r>
            <a:r>
              <a:rPr lang="en-US" dirty="0"/>
              <a:t> marks the beginning of the line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$</a:t>
            </a:r>
            <a:r>
              <a:rPr lang="en-US" dirty="0"/>
              <a:t> marks the end of the line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/test/ </a:t>
            </a:r>
            <a:r>
              <a:rPr lang="en-US" dirty="0"/>
              <a:t>test can occur anywhere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/^test/ </a:t>
            </a:r>
            <a:r>
              <a:rPr lang="en-US" dirty="0"/>
              <a:t>must start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/test$/</a:t>
            </a:r>
            <a:r>
              <a:rPr lang="en-US" dirty="0"/>
              <a:t> must end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/^test$/ </a:t>
            </a:r>
            <a:r>
              <a:rPr lang="en-US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55171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57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</a:t>
            </a:r>
            <a:br>
              <a:rPr lang="en-US" dirty="0"/>
            </a:br>
            <a:r>
              <a:rPr lang="en-US" dirty="0"/>
              <a:t>beginning and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^</a:t>
            </a:r>
            <a:r>
              <a:rPr lang="en-US" dirty="0"/>
              <a:t> marks the beginning of the line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$</a:t>
            </a:r>
            <a:r>
              <a:rPr lang="en-US" dirty="0"/>
              <a:t> marks the end of the line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/test/ </a:t>
            </a:r>
            <a:r>
              <a:rPr lang="en-US" dirty="0"/>
              <a:t>test can occur anywhere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/^test/ </a:t>
            </a:r>
            <a:r>
              <a:rPr lang="en-US" dirty="0"/>
              <a:t>must start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/test$/</a:t>
            </a:r>
            <a:r>
              <a:rPr lang="en-US" dirty="0"/>
              <a:t> must end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/^test$/ </a:t>
            </a:r>
            <a:r>
              <a:rPr lang="en-US" dirty="0"/>
              <a:t>must be exactly test</a:t>
            </a:r>
          </a:p>
        </p:txBody>
      </p:sp>
    </p:spTree>
    <p:extLst>
      <p:ext uri="{BB962C8B-B14F-4D97-AF65-F5344CB8AC3E}">
        <p14:creationId xmlns:p14="http://schemas.microsoft.com/office/powerpoint/2010/main" val="152231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repetition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we wanted to match:</a:t>
            </a:r>
          </a:p>
          <a:p>
            <a:pPr marL="365760" lvl="1" indent="0">
              <a:buNone/>
            </a:pPr>
            <a:r>
              <a:rPr lang="en-US" dirty="0"/>
              <a:t>This is very interesting</a:t>
            </a:r>
          </a:p>
          <a:p>
            <a:pPr marL="365760" lvl="1" indent="0">
              <a:buNone/>
            </a:pPr>
            <a:r>
              <a:rPr lang="en-US" dirty="0"/>
              <a:t>This is very very interesting</a:t>
            </a:r>
          </a:p>
          <a:p>
            <a:pPr marL="365760" lvl="1" indent="0">
              <a:buNone/>
            </a:pPr>
            <a:r>
              <a:rPr lang="en-US" dirty="0"/>
              <a:t>This is very very very interesting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Would /This is very+ interesting/ work?</a:t>
            </a:r>
          </a:p>
          <a:p>
            <a:pPr lvl="1"/>
            <a:r>
              <a:rPr lang="en-US" dirty="0"/>
              <a:t>No… </a:t>
            </a:r>
            <a:r>
              <a:rPr lang="en-US" dirty="0">
                <a:solidFill>
                  <a:srgbClr val="00B050"/>
                </a:solidFill>
              </a:rPr>
              <a:t>+</a:t>
            </a:r>
            <a:r>
              <a:rPr lang="en-US" dirty="0"/>
              <a:t> only corresponds to the ‘</a:t>
            </a:r>
            <a:r>
              <a:rPr lang="en-US" dirty="0" err="1"/>
              <a:t>y</a:t>
            </a:r>
            <a:r>
              <a:rPr lang="en-US" dirty="0"/>
              <a:t>’</a:t>
            </a:r>
          </a:p>
          <a:p>
            <a:pPr lvl="1"/>
            <a:r>
              <a:rPr lang="en-US" dirty="0">
                <a:solidFill>
                  <a:srgbClr val="FF7F00"/>
                </a:solidFill>
              </a:rPr>
              <a:t>/This is (very )+interesting/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3D71A-4E37-7F47-89D1-273B00AEBE50}"/>
              </a:ext>
            </a:extLst>
          </p:cNvPr>
          <p:cNvSpPr txBox="1"/>
          <p:nvPr/>
        </p:nvSpPr>
        <p:spPr>
          <a:xfrm>
            <a:off x="806116" y="5883442"/>
            <a:ext cx="67342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Repetition operators only apply to a single character.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Use parentheses to group a string of characters.</a:t>
            </a:r>
          </a:p>
        </p:txBody>
      </p:sp>
    </p:spTree>
    <p:extLst>
      <p:ext uri="{BB962C8B-B14F-4D97-AF65-F5344CB8AC3E}">
        <p14:creationId xmlns:p14="http://schemas.microsoft.com/office/powerpoint/2010/main" val="128642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|</a:t>
            </a:r>
            <a:r>
              <a:rPr lang="en-US" dirty="0"/>
              <a:t> has the lowest precedence and can be used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cats|dogs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  <a:p>
            <a:pPr marL="685800" lvl="2" indent="0">
              <a:buNone/>
            </a:pPr>
            <a:r>
              <a:rPr lang="en-US" dirty="0"/>
              <a:t>matches:</a:t>
            </a:r>
          </a:p>
          <a:p>
            <a:pPr lvl="3"/>
            <a:r>
              <a:rPr lang="en-US" dirty="0"/>
              <a:t>cats</a:t>
            </a:r>
          </a:p>
          <a:p>
            <a:pPr lvl="3"/>
            <a:r>
              <a:rPr lang="en-US" dirty="0"/>
              <a:t>dogs</a:t>
            </a:r>
          </a:p>
          <a:p>
            <a:pPr marL="1143000" lvl="3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dirty="0"/>
              <a:t>does NOT match:</a:t>
            </a:r>
          </a:p>
          <a:p>
            <a:pPr lvl="3"/>
            <a:r>
              <a:rPr lang="en-US" dirty="0" err="1"/>
              <a:t>catsogs</a:t>
            </a:r>
            <a:endParaRPr lang="en-US" dirty="0"/>
          </a:p>
          <a:p>
            <a:pPr lvl="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1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We want to match:</a:t>
            </a:r>
          </a:p>
          <a:p>
            <a:pPr marL="365760" lvl="1" indent="0">
              <a:buNone/>
            </a:pPr>
            <a:r>
              <a:rPr lang="en-US" dirty="0"/>
              <a:t>I like cats</a:t>
            </a:r>
          </a:p>
          <a:p>
            <a:pPr marL="365760" lvl="1" indent="0">
              <a:buNone/>
            </a:pPr>
            <a:r>
              <a:rPr lang="en-US" dirty="0"/>
              <a:t>I like dogs</a:t>
            </a:r>
          </a:p>
          <a:p>
            <a:pPr marL="4572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FF0000"/>
                </a:solidFill>
              </a:rPr>
              <a:t>Does /^I like </a:t>
            </a:r>
            <a:r>
              <a:rPr lang="en-US" dirty="0" err="1">
                <a:solidFill>
                  <a:srgbClr val="FF0000"/>
                </a:solidFill>
              </a:rPr>
              <a:t>cats|dogs</a:t>
            </a:r>
            <a:r>
              <a:rPr lang="en-US" dirty="0">
                <a:solidFill>
                  <a:srgbClr val="FF0000"/>
                </a:solidFill>
              </a:rPr>
              <a:t>$/ work?</a:t>
            </a:r>
          </a:p>
          <a:p>
            <a:pPr marL="685800" lvl="2" indent="0">
              <a:buNone/>
            </a:pPr>
            <a:r>
              <a:rPr lang="en-US" dirty="0"/>
              <a:t>No! Matches:</a:t>
            </a:r>
          </a:p>
          <a:p>
            <a:pPr lvl="3"/>
            <a:r>
              <a:rPr lang="en-US" dirty="0"/>
              <a:t>I like cats</a:t>
            </a:r>
          </a:p>
          <a:p>
            <a:pPr lvl="3"/>
            <a:r>
              <a:rPr lang="en-US" dirty="0"/>
              <a:t>dogs</a:t>
            </a:r>
          </a:p>
          <a:p>
            <a:pPr marL="685800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6858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Solution?</a:t>
            </a:r>
          </a:p>
          <a:p>
            <a:pPr lvl="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0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We want to match:</a:t>
            </a:r>
          </a:p>
          <a:p>
            <a:pPr marL="365760" lvl="1" indent="0">
              <a:buNone/>
            </a:pPr>
            <a:r>
              <a:rPr lang="en-US" dirty="0"/>
              <a:t>I like cats</a:t>
            </a:r>
          </a:p>
          <a:p>
            <a:pPr marL="365760" lvl="1" indent="0">
              <a:buNone/>
            </a:pPr>
            <a:r>
              <a:rPr lang="en-US" dirty="0"/>
              <a:t>I like dogs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>
                <a:solidFill>
                  <a:srgbClr val="FF7F00"/>
                </a:solidFill>
              </a:rPr>
              <a:t>/^I like (</a:t>
            </a:r>
            <a:r>
              <a:rPr lang="en-US" dirty="0" err="1">
                <a:solidFill>
                  <a:srgbClr val="FF7F00"/>
                </a:solidFill>
              </a:rPr>
              <a:t>cats|dogs</a:t>
            </a:r>
            <a:r>
              <a:rPr lang="en-US" dirty="0">
                <a:solidFill>
                  <a:srgbClr val="FF7F00"/>
                </a:solidFill>
              </a:rPr>
              <a:t>)$/</a:t>
            </a:r>
          </a:p>
          <a:p>
            <a:pPr marL="685800" lvl="2" indent="0">
              <a:buNone/>
            </a:pPr>
            <a:r>
              <a:rPr lang="en-US" dirty="0"/>
              <a:t>matches:</a:t>
            </a:r>
          </a:p>
          <a:p>
            <a:pPr lvl="3"/>
            <a:r>
              <a:rPr lang="en-US" dirty="0"/>
              <a:t>I like cats</a:t>
            </a:r>
          </a:p>
          <a:p>
            <a:pPr lvl="3"/>
            <a:r>
              <a:rPr lang="en-US" dirty="0"/>
              <a:t>I like dogs</a:t>
            </a:r>
          </a:p>
        </p:txBody>
      </p:sp>
    </p:spTree>
    <p:extLst>
      <p:ext uri="{BB962C8B-B14F-4D97-AF65-F5344CB8AC3E}">
        <p14:creationId xmlns:p14="http://schemas.microsoft.com/office/powerpoint/2010/main" val="23032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Regular expressions are a very powerful tool to do string matching and processing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Allows you to do things like: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Tell me if a string starts with a lowercase letter, then is followed by 2 numbers and ends with “</a:t>
            </a:r>
            <a:r>
              <a:rPr lang="en-US" dirty="0" err="1">
                <a:ea typeface="ＭＳ Ｐゴシック" charset="-128"/>
              </a:rPr>
              <a:t>ing</a:t>
            </a:r>
            <a:r>
              <a:rPr lang="en-US" dirty="0">
                <a:ea typeface="ＭＳ Ｐゴシック" charset="-128"/>
              </a:rPr>
              <a:t>” or “ion”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Replace all occurrences of one or more spaces with a single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Split up a string based on whitespace or periods or commas or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Give me all parts of the string where a digit is proceeded by a letter and then the ‘#’ sign</a:t>
            </a:r>
          </a:p>
        </p:txBody>
      </p:sp>
    </p:spTree>
    <p:extLst>
      <p:ext uri="{BB962C8B-B14F-4D97-AF65-F5344CB8AC3E}">
        <p14:creationId xmlns:p14="http://schemas.microsoft.com/office/powerpoint/2010/main" val="16786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811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strings that start with a capital letter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IP addresses</a:t>
            </a:r>
          </a:p>
          <a:p>
            <a:pPr lvl="1"/>
            <a:r>
              <a:rPr lang="en-US" dirty="0"/>
              <a:t>255.255.122.122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Matching a decimal number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 or ‘</a:t>
            </a:r>
            <a:r>
              <a:rPr lang="en-US" dirty="0" err="1"/>
              <a:t>ed</a:t>
            </a:r>
            <a:r>
              <a:rPr lang="en-US" dirty="0"/>
              <a:t>’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All strings that begin and end with the same character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15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All strings that start with a capital letter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/^[A-Z]/</a:t>
            </a:r>
          </a:p>
          <a:p>
            <a:pPr marL="0" indent="0">
              <a:buNone/>
            </a:pPr>
            <a:r>
              <a:rPr lang="en-US" dirty="0"/>
              <a:t>IP addresses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/\b\d{1,3}\.\d{1,3}\.\d{1,3}\.\d{1,3}\b/</a:t>
            </a:r>
          </a:p>
          <a:p>
            <a:pPr marL="0" indent="0">
              <a:buNone/>
            </a:pPr>
            <a:r>
              <a:rPr lang="en-US" dirty="0"/>
              <a:t>Matching a decimal number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/[-+]?[0-9]*\.?[0-9]+/</a:t>
            </a:r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ing</a:t>
            </a:r>
            <a:r>
              <a:rPr lang="en-US" dirty="0">
                <a:solidFill>
                  <a:srgbClr val="FF7F00"/>
                </a:solidFill>
              </a:rPr>
              <a:t>$/</a:t>
            </a:r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 or ‘</a:t>
            </a:r>
            <a:r>
              <a:rPr lang="en-US" dirty="0" err="1"/>
              <a:t>ed</a:t>
            </a:r>
            <a:r>
              <a:rPr lang="en-US" dirty="0"/>
              <a:t>’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ing|ed</a:t>
            </a:r>
            <a:r>
              <a:rPr lang="en-US" dirty="0">
                <a:solidFill>
                  <a:srgbClr val="FF7F00"/>
                </a:solidFill>
              </a:rPr>
              <a:t>$/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30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strings that begin and end with the same character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Requires us to know what we matched already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()</a:t>
            </a:r>
          </a:p>
          <a:p>
            <a:pPr lvl="1"/>
            <a:r>
              <a:rPr lang="en-US" dirty="0"/>
              <a:t>used for precedence</a:t>
            </a:r>
          </a:p>
          <a:p>
            <a:pPr lvl="1"/>
            <a:r>
              <a:rPr lang="en-US" dirty="0"/>
              <a:t>also records a matched grouping, which can be referenced later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/^(.).*\1$/</a:t>
            </a:r>
          </a:p>
          <a:p>
            <a:pPr lvl="1"/>
            <a:r>
              <a:rPr lang="en-US" dirty="0"/>
              <a:t>all strings that begin and end with the same character</a:t>
            </a:r>
          </a:p>
        </p:txBody>
      </p:sp>
    </p:spTree>
    <p:extLst>
      <p:ext uri="{BB962C8B-B14F-4D97-AF65-F5344CB8AC3E}">
        <p14:creationId xmlns:p14="http://schemas.microsoft.com/office/powerpoint/2010/main" val="3488451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(\w+) and they like \1/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What would this match?</a:t>
            </a:r>
          </a:p>
        </p:txBody>
      </p:sp>
    </p:spTree>
    <p:extLst>
      <p:ext uri="{BB962C8B-B14F-4D97-AF65-F5344CB8AC3E}">
        <p14:creationId xmlns:p14="http://schemas.microsoft.com/office/powerpoint/2010/main" val="3577069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(\w+) and they like \1/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>
                <a:solidFill>
                  <a:srgbClr val="0000FF"/>
                </a:solidFill>
              </a:rPr>
              <a:t>She likes bananas and they like bananas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	She likes movies and they like movies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	…</a:t>
            </a:r>
          </a:p>
        </p:txBody>
      </p:sp>
    </p:spTree>
    <p:extLst>
      <p:ext uri="{BB962C8B-B14F-4D97-AF65-F5344CB8AC3E}">
        <p14:creationId xmlns:p14="http://schemas.microsoft.com/office/powerpoint/2010/main" val="4227976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(\w+) and they like \1/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We can use multiple matches</a:t>
            </a:r>
          </a:p>
          <a:p>
            <a:pPr marL="365760" lvl="1" indent="0">
              <a:buNone/>
            </a:pPr>
            <a:r>
              <a:rPr lang="en-US" sz="2400" dirty="0"/>
              <a:t>/She likes (\w+) and (\w+) and they also like \1 and \2/</a:t>
            </a:r>
          </a:p>
        </p:txBody>
      </p:sp>
    </p:spTree>
    <p:extLst>
      <p:ext uri="{BB962C8B-B14F-4D97-AF65-F5344CB8AC3E}">
        <p14:creationId xmlns:p14="http://schemas.microsoft.com/office/powerpoint/2010/main" val="1869963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65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Most languages also allow for substitution</a:t>
            </a:r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</a:t>
            </a:r>
            <a:r>
              <a:rPr lang="en-US" dirty="0">
                <a:solidFill>
                  <a:srgbClr val="FF7F00"/>
                </a:solidFill>
              </a:rPr>
              <a:t>/banana/apple/</a:t>
            </a:r>
          </a:p>
          <a:p>
            <a:pPr marL="685800" lvl="2" indent="0">
              <a:buNone/>
            </a:pPr>
            <a:r>
              <a:rPr lang="en-US" dirty="0"/>
              <a:t>substitute first occurrence banana for apple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s/banana/apple/g</a:t>
            </a:r>
            <a:endParaRPr lang="en-US" dirty="0">
              <a:solidFill>
                <a:srgbClr val="FF7F00"/>
              </a:solidFill>
            </a:endParaRPr>
          </a:p>
          <a:p>
            <a:pPr marL="685800" lvl="2" indent="0">
              <a:buNone/>
            </a:pPr>
            <a:r>
              <a:rPr lang="en-US" dirty="0"/>
              <a:t>substitute all occurrences (globally)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s/^(.*)$/\1 \1/</a:t>
            </a:r>
          </a:p>
          <a:p>
            <a:pPr marL="685800" lvl="2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???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s/\s+/ /g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173894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652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Most languages also allow for substitution</a:t>
            </a:r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</a:t>
            </a:r>
            <a:r>
              <a:rPr lang="en-US" dirty="0">
                <a:solidFill>
                  <a:srgbClr val="FF7F00"/>
                </a:solidFill>
              </a:rPr>
              <a:t>/banana/apple/</a:t>
            </a:r>
          </a:p>
          <a:p>
            <a:pPr marL="685800" lvl="2" indent="0">
              <a:buNone/>
            </a:pPr>
            <a:r>
              <a:rPr lang="en-US" dirty="0"/>
              <a:t>substitute first occurrence banana for apple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s/banana/apple/g</a:t>
            </a:r>
            <a:endParaRPr lang="en-US" dirty="0">
              <a:solidFill>
                <a:srgbClr val="FF7F00"/>
              </a:solidFill>
            </a:endParaRPr>
          </a:p>
          <a:p>
            <a:pPr marL="685800" lvl="2" indent="0">
              <a:buNone/>
            </a:pPr>
            <a:r>
              <a:rPr lang="en-US" dirty="0"/>
              <a:t>substitute all occurrences (globally)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s/^(.*)$/\1 \1/</a:t>
            </a:r>
          </a:p>
          <a:p>
            <a:pPr marL="685800" lvl="2" indent="0">
              <a:buNone/>
            </a:pPr>
            <a:r>
              <a:rPr lang="en-US" dirty="0"/>
              <a:t>duplicate the string, separated by a space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s/\s+/ /g</a:t>
            </a:r>
          </a:p>
          <a:p>
            <a:pPr marL="685800" lvl="2" indent="0">
              <a:buNone/>
            </a:pPr>
            <a:r>
              <a:rPr lang="en-US" dirty="0"/>
              <a:t>substitute multiple spaces to a space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6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Java: as part of the String class</a:t>
            </a:r>
          </a:p>
          <a:p>
            <a:pPr marL="365760" lvl="1" indent="0">
              <a:buNone/>
            </a:pPr>
            <a:r>
              <a:rPr lang="en-US" dirty="0"/>
              <a:t>String s = “this is a test”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(“test”)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(“.*test.*”)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(“this\\sis .* test”)</a:t>
            </a:r>
          </a:p>
          <a:p>
            <a:pPr marL="365760" lvl="1" indent="0">
              <a:buNone/>
            </a:pPr>
            <a:r>
              <a:rPr lang="en-US" dirty="0" err="1"/>
              <a:t>s.split</a:t>
            </a:r>
            <a:r>
              <a:rPr lang="en-US" dirty="0"/>
              <a:t>(</a:t>
            </a:r>
            <a:r>
              <a:rPr lang="en-US" dirty="0">
                <a:hlinkClick r:id="rId2" action="ppaction://hlinkfile"/>
              </a:rPr>
              <a:t>“\\s+</a:t>
            </a:r>
            <a:r>
              <a:rPr lang="en-US" dirty="0"/>
              <a:t>”)</a:t>
            </a:r>
          </a:p>
          <a:p>
            <a:pPr marL="365760" lvl="1" indent="0">
              <a:buNone/>
            </a:pPr>
            <a:r>
              <a:rPr lang="en-US" dirty="0" err="1"/>
              <a:t>s.replaceAll</a:t>
            </a:r>
            <a:r>
              <a:rPr lang="en-US" dirty="0"/>
              <a:t>(</a:t>
            </a:r>
            <a:r>
              <a:rPr lang="en-US" dirty="0">
                <a:hlinkClick r:id="rId2" action="ppaction://hlinkfile"/>
              </a:rPr>
              <a:t>“\\s+</a:t>
            </a:r>
            <a:r>
              <a:rPr lang="en-US" dirty="0"/>
              <a:t>”, “ “);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Be careful, matches must match the whole string (i.e. an implicit ^ and $)</a:t>
            </a:r>
          </a:p>
        </p:txBody>
      </p:sp>
    </p:spTree>
    <p:extLst>
      <p:ext uri="{BB962C8B-B14F-4D97-AF65-F5344CB8AC3E}">
        <p14:creationId xmlns:p14="http://schemas.microsoft.com/office/powerpoint/2010/main" val="2723066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95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Java: </a:t>
            </a:r>
            <a:r>
              <a:rPr lang="en-US" dirty="0" err="1"/>
              <a:t>java.util.regex</a:t>
            </a:r>
            <a:endParaRPr lang="en-US" dirty="0"/>
          </a:p>
          <a:p>
            <a:pPr marL="365760" lvl="1" indent="0">
              <a:buNone/>
            </a:pPr>
            <a:r>
              <a:rPr lang="en-US" dirty="0"/>
              <a:t>Full regular expression capabilities</a:t>
            </a:r>
          </a:p>
          <a:p>
            <a:pPr marL="365760" lvl="1" indent="0">
              <a:buNone/>
            </a:pPr>
            <a:r>
              <a:rPr lang="en-US" dirty="0"/>
              <a:t>Matcher class: create a matcher and then can use it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2146" y="3050169"/>
            <a:ext cx="63144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String s = “this is a test”</a:t>
            </a:r>
          </a:p>
          <a:p>
            <a:pPr lvl="1"/>
            <a:r>
              <a:rPr lang="en-US" sz="2400" dirty="0"/>
              <a:t>Pattern pattern = </a:t>
            </a:r>
            <a:r>
              <a:rPr lang="en-US" sz="2400" dirty="0" err="1"/>
              <a:t>Pattern.compile</a:t>
            </a:r>
            <a:r>
              <a:rPr lang="en-US" sz="2400" dirty="0"/>
              <a:t>(“is\\s+”)</a:t>
            </a:r>
          </a:p>
          <a:p>
            <a:pPr lvl="1"/>
            <a:r>
              <a:rPr lang="en-US" sz="2400" dirty="0"/>
              <a:t>Matcher matcher = </a:t>
            </a:r>
            <a:r>
              <a:rPr lang="en-US" sz="2400" dirty="0" err="1"/>
              <a:t>pattern.matcher</a:t>
            </a:r>
            <a:r>
              <a:rPr lang="en-US" sz="2400" dirty="0"/>
              <a:t>(s)</a:t>
            </a:r>
          </a:p>
          <a:p>
            <a:pPr lvl="1"/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matcher.matches</a:t>
            </a:r>
            <a:r>
              <a:rPr lang="en-US" sz="2400" dirty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matcher.find</a:t>
            </a:r>
            <a:r>
              <a:rPr lang="en-US" sz="2400" dirty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matcher.replaceAll</a:t>
            </a:r>
            <a:r>
              <a:rPr lang="en-US" sz="2400" dirty="0"/>
              <a:t>(“blah”)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matcher.group</a:t>
            </a:r>
            <a:r>
              <a:rPr lang="en-US" sz="24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08708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082254"/>
            <a:ext cx="9230085" cy="6887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877" y="89441"/>
            <a:ext cx="6143937" cy="62156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21473" y="6392709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xkcd.com</a:t>
            </a:r>
            <a:r>
              <a:rPr lang="en-US" dirty="0"/>
              <a:t>/208/</a:t>
            </a:r>
          </a:p>
        </p:txBody>
      </p:sp>
    </p:spTree>
    <p:extLst>
      <p:ext uri="{BB962C8B-B14F-4D97-AF65-F5344CB8AC3E}">
        <p14:creationId xmlns:p14="http://schemas.microsoft.com/office/powerpoint/2010/main" val="2856111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Python: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import re</a:t>
            </a:r>
          </a:p>
          <a:p>
            <a:pPr lvl="2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 = “this is a test”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 = </a:t>
            </a:r>
            <a:r>
              <a:rPr lang="en-US" dirty="0" err="1">
                <a:ea typeface="ＭＳ Ｐゴシック" charset="-128"/>
              </a:rPr>
              <a:t>re.compile(“test</a:t>
            </a:r>
            <a:r>
              <a:rPr lang="en-US" dirty="0">
                <a:ea typeface="ＭＳ Ｐゴシック" charset="-128"/>
              </a:rPr>
              <a:t>”)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p.match(s</a:t>
            </a:r>
            <a:r>
              <a:rPr lang="en-US" dirty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 = </a:t>
            </a:r>
            <a:r>
              <a:rPr lang="en-US" dirty="0" err="1">
                <a:ea typeface="ＭＳ Ｐゴシック" charset="-128"/>
              </a:rPr>
              <a:t>re.compile</a:t>
            </a:r>
            <a:r>
              <a:rPr lang="en-US" dirty="0">
                <a:ea typeface="ＭＳ Ｐゴシック" charset="-128"/>
              </a:rPr>
              <a:t>(“.*test.*”)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re.split(‘\s</a:t>
            </a:r>
            <a:r>
              <a:rPr lang="en-US" dirty="0">
                <a:ea typeface="ＭＳ Ｐゴシック" charset="-128"/>
              </a:rPr>
              <a:t>+’, 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re.sub(‘\s</a:t>
            </a:r>
            <a:r>
              <a:rPr lang="en-US" dirty="0">
                <a:ea typeface="ＭＳ Ｐゴシック" charset="-128"/>
              </a:rPr>
              <a:t>+’, ‘ ‘, 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6092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perl</a:t>
            </a:r>
            <a:r>
              <a:rPr lang="en-US" dirty="0">
                <a:ea typeface="ＭＳ Ｐゴシック" charset="-128"/>
              </a:rPr>
              <a:t>: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 “this is a test”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</a:t>
            </a:r>
            <a:r>
              <a:rPr lang="en-US" dirty="0">
                <a:solidFill>
                  <a:schemeClr val="hlink"/>
                </a:solidFill>
                <a:ea typeface="ＭＳ Ｐゴシック" charset="-128"/>
              </a:rPr>
              <a:t>test</a:t>
            </a:r>
            <a:r>
              <a:rPr lang="en-US" dirty="0">
                <a:ea typeface="ＭＳ Ｐゴシック" charset="-128"/>
              </a:rPr>
              <a:t>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/^test$/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/this\sis .* test/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split /\s+/, $s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s/\s+/ /g</a:t>
            </a:r>
          </a:p>
        </p:txBody>
      </p:sp>
    </p:spTree>
    <p:extLst>
      <p:ext uri="{BB962C8B-B14F-4D97-AF65-F5344CB8AC3E}">
        <p14:creationId xmlns:p14="http://schemas.microsoft.com/office/powerpoint/2010/main" val="20909184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grep</a:t>
            </a:r>
            <a:endParaRPr lang="en-US" dirty="0"/>
          </a:p>
          <a:p>
            <a:pPr lvl="1"/>
            <a:r>
              <a:rPr lang="en-US" dirty="0"/>
              <a:t>command-line tool for regular expressions (general regular expression print/parser)</a:t>
            </a:r>
          </a:p>
          <a:p>
            <a:pPr lvl="1"/>
            <a:r>
              <a:rPr lang="en-US" dirty="0"/>
              <a:t>returns all lines that match a regular expression</a:t>
            </a:r>
          </a:p>
          <a:p>
            <a:pPr lvl="1"/>
            <a:r>
              <a:rPr lang="en-US" dirty="0" err="1"/>
              <a:t>grep</a:t>
            </a:r>
            <a:r>
              <a:rPr lang="en-US" dirty="0"/>
              <a:t> “@” </a:t>
            </a:r>
            <a:r>
              <a:rPr lang="en-US" dirty="0" err="1"/>
              <a:t>twitter.posts</a:t>
            </a:r>
            <a:endParaRPr lang="en-US" dirty="0"/>
          </a:p>
          <a:p>
            <a:pPr lvl="1"/>
            <a:r>
              <a:rPr lang="en-US" dirty="0" err="1"/>
              <a:t>grep</a:t>
            </a:r>
            <a:r>
              <a:rPr lang="en-US" dirty="0"/>
              <a:t> “http:” </a:t>
            </a:r>
            <a:r>
              <a:rPr lang="en-US" dirty="0" err="1"/>
              <a:t>twiter.posts</a:t>
            </a:r>
            <a:endParaRPr lang="en-US" dirty="0"/>
          </a:p>
          <a:p>
            <a:pPr lvl="1"/>
            <a:r>
              <a:rPr lang="en-US" dirty="0"/>
              <a:t>can’t used </a:t>
            </a:r>
            <a:r>
              <a:rPr lang="en-US" dirty="0" err="1"/>
              <a:t>metacharacters</a:t>
            </a:r>
            <a:r>
              <a:rPr lang="en-US" dirty="0"/>
              <a:t> (\d, \w), use [] instead</a:t>
            </a:r>
          </a:p>
          <a:p>
            <a:pPr lvl="1"/>
            <a:r>
              <a:rPr lang="en-US" dirty="0"/>
              <a:t>Often want to use “</a:t>
            </a:r>
            <a:r>
              <a:rPr lang="en-US" dirty="0" err="1"/>
              <a:t>grep</a:t>
            </a:r>
            <a:r>
              <a:rPr lang="en-US" dirty="0"/>
              <a:t> –E” (for extended syntax)</a:t>
            </a:r>
          </a:p>
        </p:txBody>
      </p:sp>
    </p:spTree>
    <p:extLst>
      <p:ext uri="{BB962C8B-B14F-4D97-AF65-F5344CB8AC3E}">
        <p14:creationId xmlns:p14="http://schemas.microsoft.com/office/powerpoint/2010/main" val="3050891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sed</a:t>
            </a:r>
            <a:endParaRPr lang="en-US" dirty="0"/>
          </a:p>
          <a:p>
            <a:pPr lvl="1"/>
            <a:r>
              <a:rPr lang="en-US" dirty="0"/>
              <a:t>another command-line tool that uses </a:t>
            </a:r>
            <a:r>
              <a:rPr lang="en-US"/>
              <a:t>regular expressions </a:t>
            </a:r>
            <a:r>
              <a:rPr lang="en-US" dirty="0"/>
              <a:t>to print and manipulate strings</a:t>
            </a:r>
          </a:p>
          <a:p>
            <a:pPr lvl="1"/>
            <a:r>
              <a:rPr lang="en-US" dirty="0"/>
              <a:t>very powerful, though we’ll just play with it</a:t>
            </a:r>
          </a:p>
          <a:p>
            <a:pPr lvl="1"/>
            <a:r>
              <a:rPr lang="en-US" dirty="0"/>
              <a:t>Most common is substitution:</a:t>
            </a:r>
          </a:p>
          <a:p>
            <a:pPr lvl="2"/>
            <a:r>
              <a:rPr lang="en-US" dirty="0" err="1"/>
              <a:t>sed</a:t>
            </a:r>
            <a:r>
              <a:rPr lang="en-US" dirty="0"/>
              <a:t> “s/ is a / is not a /g” </a:t>
            </a:r>
            <a:r>
              <a:rPr lang="en-US" dirty="0" err="1"/>
              <a:t>twitter.posts</a:t>
            </a:r>
            <a:endParaRPr lang="en-US" dirty="0"/>
          </a:p>
          <a:p>
            <a:pPr lvl="2"/>
            <a:r>
              <a:rPr lang="en-US" dirty="0" err="1"/>
              <a:t>sed</a:t>
            </a:r>
            <a:r>
              <a:rPr lang="en-US" dirty="0"/>
              <a:t> “s/  */ /g” </a:t>
            </a:r>
            <a:r>
              <a:rPr lang="en-US" dirty="0" err="1"/>
              <a:t>twitter.posts</a:t>
            </a:r>
            <a:endParaRPr lang="en-US" dirty="0"/>
          </a:p>
          <a:p>
            <a:pPr lvl="3"/>
            <a:r>
              <a:rPr lang="en-US" dirty="0" err="1"/>
              <a:t>sed</a:t>
            </a:r>
            <a:r>
              <a:rPr lang="en-US" dirty="0"/>
              <a:t> doesn’t have +, but does have *</a:t>
            </a:r>
          </a:p>
          <a:p>
            <a:pPr lvl="1"/>
            <a:r>
              <a:rPr lang="en-US" dirty="0"/>
              <a:t>Can also do things like delete all that match, etc.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46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General regular expressions:</a:t>
            </a:r>
          </a:p>
          <a:p>
            <a:pPr lvl="1"/>
            <a:r>
              <a:rPr lang="en-US" sz="2000" dirty="0"/>
              <a:t>Ch 2.1 of the book</a:t>
            </a:r>
          </a:p>
          <a:p>
            <a:pPr lvl="1"/>
            <a:r>
              <a:rPr lang="en-US" sz="2000" dirty="0">
                <a:hlinkClick r:id="rId2"/>
              </a:rPr>
              <a:t>http://www.regular-expressions.info/</a:t>
            </a:r>
            <a:endParaRPr lang="en-US" sz="2000" dirty="0"/>
          </a:p>
          <a:p>
            <a:pPr lvl="2"/>
            <a:r>
              <a:rPr lang="en-US" sz="1700" dirty="0"/>
              <a:t>good general tutorials</a:t>
            </a:r>
          </a:p>
          <a:p>
            <a:pPr lvl="2"/>
            <a:r>
              <a:rPr lang="en-US" sz="1700" dirty="0"/>
              <a:t>many language specific examples as well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Java</a:t>
            </a:r>
          </a:p>
          <a:p>
            <a:pPr lvl="1"/>
            <a:r>
              <a:rPr lang="en-US" sz="2000" dirty="0">
                <a:hlinkClick r:id="rId3"/>
              </a:rPr>
              <a:t>http://download.oracle.com/javase/tutorial/essential/regex/</a:t>
            </a:r>
            <a:endParaRPr lang="en-US" sz="2000" dirty="0"/>
          </a:p>
          <a:p>
            <a:pPr lvl="1"/>
            <a:r>
              <a:rPr lang="en-US" sz="2000" dirty="0"/>
              <a:t>See also the documentation for </a:t>
            </a:r>
            <a:r>
              <a:rPr lang="en-US" sz="2000" dirty="0" err="1"/>
              <a:t>java.util.regex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Python</a:t>
            </a:r>
          </a:p>
          <a:p>
            <a:pPr lvl="1"/>
            <a:r>
              <a:rPr lang="en-US" sz="2000" dirty="0">
                <a:hlinkClick r:id="rId4"/>
              </a:rPr>
              <a:t>http://docs.python.org/howto/regex.html</a:t>
            </a:r>
          </a:p>
          <a:p>
            <a:pPr lvl="1"/>
            <a:r>
              <a:rPr lang="en-US" sz="2000" dirty="0">
                <a:hlinkClick r:id="rId4"/>
              </a:rPr>
              <a:t>http://docs.python.org/library/re.html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1998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Perl</a:t>
            </a:r>
          </a:p>
          <a:p>
            <a:pPr lvl="1"/>
            <a:r>
              <a:rPr lang="en-US" sz="2000" dirty="0">
                <a:hlinkClick r:id="rId2"/>
              </a:rPr>
              <a:t>http://perldoc.perl.org/perlretut.html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http://perldoc.perl.org/perlre.html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 err="1"/>
              <a:t>grep</a:t>
            </a:r>
            <a:endParaRPr lang="en-US" sz="2300" dirty="0"/>
          </a:p>
          <a:p>
            <a:pPr lvl="1"/>
            <a:r>
              <a:rPr lang="en-US" sz="2000" dirty="0"/>
              <a:t>See the write-up at the end of Assignment 1</a:t>
            </a:r>
          </a:p>
          <a:p>
            <a:pPr lvl="1"/>
            <a:r>
              <a:rPr lang="en-US" sz="2000" dirty="0">
                <a:hlinkClick r:id="rId4"/>
              </a:rPr>
              <a:t>http://www.panix.com/~elflord/unix/grep.html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 err="1"/>
              <a:t>sed</a:t>
            </a:r>
            <a:endParaRPr lang="en-US" sz="2300" dirty="0"/>
          </a:p>
          <a:p>
            <a:pPr lvl="1"/>
            <a:r>
              <a:rPr lang="en-US" sz="2000" dirty="0"/>
              <a:t>See the write-up at the end of Assignment 1</a:t>
            </a:r>
          </a:p>
          <a:p>
            <a:pPr lvl="1"/>
            <a:r>
              <a:rPr lang="en-US" sz="2000" dirty="0">
                <a:hlinkClick r:id="rId5"/>
              </a:rPr>
              <a:t>http://www.grymoire.com/Unix/Sed.html</a:t>
            </a:r>
            <a:endParaRPr lang="en-US" sz="2000" dirty="0"/>
          </a:p>
          <a:p>
            <a:pPr lvl="1"/>
            <a:r>
              <a:rPr lang="en-US" sz="2000" dirty="0">
                <a:hlinkClick r:id="rId6"/>
              </a:rPr>
              <a:t>http://www.panix.com/~elflord/unix/sed.html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833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We can put any string in a regular expression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matches any string that has “test” in it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/this class/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matches any string that has “this class” in it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case sensitive: matches any string that has “Test” in it</a:t>
            </a:r>
          </a:p>
        </p:txBody>
      </p:sp>
    </p:spTree>
    <p:extLst>
      <p:ext uri="{BB962C8B-B14F-4D97-AF65-F5344CB8AC3E}">
        <p14:creationId xmlns:p14="http://schemas.microsoft.com/office/powerpoint/2010/main" val="295908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would the following match?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/[Tt]</a:t>
            </a:r>
            <a:r>
              <a:rPr lang="en-US" dirty="0" err="1">
                <a:solidFill>
                  <a:srgbClr val="FF7F00"/>
                </a:solidFill>
              </a:rPr>
              <a:t>est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C7DDFA-124B-DE4B-A84D-7E705F0115DA}"/>
              </a:ext>
            </a:extLst>
          </p:cNvPr>
          <p:cNvSpPr/>
          <p:nvPr/>
        </p:nvSpPr>
        <p:spPr>
          <a:xfrm>
            <a:off x="2296547" y="4146704"/>
            <a:ext cx="4336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any string with “Test” or “test” in it</a:t>
            </a:r>
          </a:p>
        </p:txBody>
      </p:sp>
    </p:spTree>
    <p:extLst>
      <p:ext uri="{BB962C8B-B14F-4D97-AF65-F5344CB8AC3E}">
        <p14:creationId xmlns:p14="http://schemas.microsoft.com/office/powerpoint/2010/main" val="145973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use - to represent ranges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[a-z] </a:t>
            </a:r>
            <a:r>
              <a:rPr lang="en-US" dirty="0"/>
              <a:t>is equivalent to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[A-D] </a:t>
            </a:r>
            <a:r>
              <a:rPr lang="en-US" dirty="0"/>
              <a:t>is equivalent to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[0-9] </a:t>
            </a:r>
            <a:r>
              <a:rPr lang="en-US" dirty="0"/>
              <a:t>is equivalent to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830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use - to represent ranges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[a-z]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abcdefghijklmnopqrstuvwxyz</a:t>
            </a:r>
            <a:r>
              <a:rPr lang="en-US" dirty="0">
                <a:solidFill>
                  <a:srgbClr val="00B050"/>
                </a:solidFill>
              </a:rPr>
              <a:t>]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[A-D]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[ABCD]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[0-9]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[0123456789]</a:t>
            </a:r>
          </a:p>
        </p:txBody>
      </p:sp>
    </p:spTree>
    <p:extLst>
      <p:ext uri="{BB962C8B-B14F-4D97-AF65-F5344CB8AC3E}">
        <p14:creationId xmlns:p14="http://schemas.microsoft.com/office/powerpoint/2010/main" val="188109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For example:</a:t>
            </a:r>
          </a:p>
          <a:p>
            <a:pPr marL="365760" lvl="1" indent="0">
              <a:buNone/>
            </a:pPr>
            <a:r>
              <a:rPr lang="en-US" sz="2400" dirty="0">
                <a:solidFill>
                  <a:srgbClr val="FF7F00"/>
                </a:solidFill>
              </a:rPr>
              <a:t>/[0-9][0-9][0-9][0-9]/</a:t>
            </a:r>
          </a:p>
          <a:p>
            <a:pPr marL="685800" lvl="2" indent="0">
              <a:buNone/>
            </a:pPr>
            <a:r>
              <a:rPr lang="en-US" sz="2000" dirty="0"/>
              <a:t>matches any four digits, e.g. a year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also specify a set NOT to match: </a:t>
            </a:r>
            <a:br>
              <a:rPr lang="en-US" sz="2800" dirty="0"/>
            </a:br>
            <a:r>
              <a:rPr lang="en-US" sz="2800" dirty="0">
                <a:solidFill>
                  <a:srgbClr val="00B050"/>
                </a:solidFill>
              </a:rPr>
              <a:t>^</a:t>
            </a:r>
            <a:r>
              <a:rPr lang="en-US" sz="2800" dirty="0"/>
              <a:t> means all characters EXCEPT those specified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[^a] </a:t>
            </a:r>
            <a:r>
              <a:rPr lang="en-US" sz="2400" dirty="0"/>
              <a:t>all characters except ‘a’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[^0-9] </a:t>
            </a:r>
            <a:r>
              <a:rPr lang="en-US" sz="2400" dirty="0"/>
              <a:t>all characters except numbers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[^A-Z] </a:t>
            </a:r>
            <a:r>
              <a:rPr lang="en-US" sz="2400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04706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175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For example:</a:t>
            </a:r>
          </a:p>
          <a:p>
            <a:pPr marL="365760" lvl="1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/[0-9][0-9][0-9][0-9]/</a:t>
            </a:r>
          </a:p>
          <a:p>
            <a:pPr marL="685800" lvl="2" indent="0">
              <a:buNone/>
            </a:pPr>
            <a:r>
              <a:rPr lang="en-US" sz="2400" dirty="0"/>
              <a:t>matches any four digits, e.g. a year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also specify a set NOT to match: </a:t>
            </a:r>
            <a:br>
              <a:rPr lang="en-US" sz="2800" dirty="0"/>
            </a:br>
            <a:r>
              <a:rPr lang="en-US" sz="2800" dirty="0">
                <a:solidFill>
                  <a:srgbClr val="00B050"/>
                </a:solidFill>
              </a:rPr>
              <a:t>^</a:t>
            </a:r>
            <a:r>
              <a:rPr lang="en-US" sz="2800" dirty="0"/>
              <a:t> means all characters EXCEPT those specified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[^a] </a:t>
            </a:r>
            <a:r>
              <a:rPr lang="en-US" sz="2800" dirty="0"/>
              <a:t>all characters except ‘a’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[^0-9] </a:t>
            </a:r>
            <a:r>
              <a:rPr lang="en-US" sz="2800" dirty="0"/>
              <a:t>all characters except numbers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[^A-Z] </a:t>
            </a:r>
            <a:r>
              <a:rPr lang="en-US" sz="2800" dirty="0"/>
              <a:t>not an upper case letter (be careful, this will match </a:t>
            </a:r>
            <a:r>
              <a:rPr lang="en-US" sz="2800" b="1" dirty="0"/>
              <a:t>any</a:t>
            </a:r>
            <a:r>
              <a:rPr lang="en-US" sz="2800" dirty="0"/>
              <a:t> character that’s not uppercase, not just letters</a:t>
            </a:r>
          </a:p>
        </p:txBody>
      </p:sp>
    </p:spTree>
    <p:extLst>
      <p:ext uri="{BB962C8B-B14F-4D97-AF65-F5344CB8AC3E}">
        <p14:creationId xmlns:p14="http://schemas.microsoft.com/office/powerpoint/2010/main" val="1518398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813</TotalTime>
  <Words>1957</Words>
  <Application>Microsoft Macintosh PowerPoint</Application>
  <PresentationFormat>On-screen Show (4:3)</PresentationFormat>
  <Paragraphs>330</Paragraphs>
  <Slides>35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Tw Cen MT</vt:lpstr>
      <vt:lpstr>Wingdings</vt:lpstr>
      <vt:lpstr>Wingdings 2</vt:lpstr>
      <vt:lpstr>Median</vt:lpstr>
      <vt:lpstr>Regular expressions</vt:lpstr>
      <vt:lpstr>Regular expressions</vt:lpstr>
      <vt:lpstr>PowerPoint Presentation</vt:lpstr>
      <vt:lpstr>Regular expressions: literals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What would the following match?</vt:lpstr>
      <vt:lpstr>Regular expressions: repetition</vt:lpstr>
      <vt:lpstr>Regular expressions: repetition</vt:lpstr>
      <vt:lpstr>Regular expressions:  beginning and end</vt:lpstr>
      <vt:lpstr>Regular expressions:  beginning and end</vt:lpstr>
      <vt:lpstr>Regular expressions: repetition revisited</vt:lpstr>
      <vt:lpstr>Regular expressions: disjunction</vt:lpstr>
      <vt:lpstr>Regular expressions: disjunction</vt:lpstr>
      <vt:lpstr>Regular expressions: disjunction</vt:lpstr>
      <vt:lpstr>Some examples</vt:lpstr>
      <vt:lpstr>Some examples</vt:lpstr>
      <vt:lpstr>Regular expressions: memory</vt:lpstr>
      <vt:lpstr>Regular expression: memory</vt:lpstr>
      <vt:lpstr>Regular expression: memory</vt:lpstr>
      <vt:lpstr>Regular expression: memory</vt:lpstr>
      <vt:lpstr>Regular expressions: substitution</vt:lpstr>
      <vt:lpstr>Regular expressions: substitution</vt:lpstr>
      <vt:lpstr>Regular expressions by language</vt:lpstr>
      <vt:lpstr>Regular expressions by language</vt:lpstr>
      <vt:lpstr>Regular expressions by language</vt:lpstr>
      <vt:lpstr>Regular expressions by language</vt:lpstr>
      <vt:lpstr>Regular expression by language</vt:lpstr>
      <vt:lpstr>Regular expression by language</vt:lpstr>
      <vt:lpstr>Regular expression resources</vt:lpstr>
      <vt:lpstr>Regular expression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xkcd.com/208</dc:title>
  <dc:creator>David Kauchak</dc:creator>
  <cp:lastModifiedBy>Microsoft Office User</cp:lastModifiedBy>
  <cp:revision>129</cp:revision>
  <cp:lastPrinted>2023-01-24T04:27:35Z</cp:lastPrinted>
  <dcterms:created xsi:type="dcterms:W3CDTF">2011-09-14T20:26:05Z</dcterms:created>
  <dcterms:modified xsi:type="dcterms:W3CDTF">2023-01-24T04:27:38Z</dcterms:modified>
</cp:coreProperties>
</file>