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  <p:sldMasterId id="2147483674" r:id="rId3"/>
    <p:sldMasterId id="2147483687" r:id="rId4"/>
  </p:sldMasterIdLst>
  <p:notesMasterIdLst>
    <p:notesMasterId r:id="rId59"/>
  </p:notesMasterIdLst>
  <p:handoutMasterIdLst>
    <p:handoutMasterId r:id="rId60"/>
  </p:handoutMasterIdLst>
  <p:sldIdLst>
    <p:sldId id="257" r:id="rId5"/>
    <p:sldId id="820" r:id="rId6"/>
    <p:sldId id="590" r:id="rId7"/>
    <p:sldId id="885" r:id="rId8"/>
    <p:sldId id="886" r:id="rId9"/>
    <p:sldId id="887" r:id="rId10"/>
    <p:sldId id="888" r:id="rId11"/>
    <p:sldId id="891" r:id="rId12"/>
    <p:sldId id="914" r:id="rId13"/>
    <p:sldId id="853" r:id="rId14"/>
    <p:sldId id="915" r:id="rId15"/>
    <p:sldId id="916" r:id="rId16"/>
    <p:sldId id="917" r:id="rId17"/>
    <p:sldId id="918" r:id="rId18"/>
    <p:sldId id="893" r:id="rId19"/>
    <p:sldId id="895" r:id="rId20"/>
    <p:sldId id="897" r:id="rId21"/>
    <p:sldId id="898" r:id="rId22"/>
    <p:sldId id="900" r:id="rId23"/>
    <p:sldId id="901" r:id="rId24"/>
    <p:sldId id="902" r:id="rId25"/>
    <p:sldId id="903" r:id="rId26"/>
    <p:sldId id="904" r:id="rId27"/>
    <p:sldId id="894" r:id="rId28"/>
    <p:sldId id="833" r:id="rId29"/>
    <p:sldId id="834" r:id="rId30"/>
    <p:sldId id="919" r:id="rId31"/>
    <p:sldId id="848" r:id="rId32"/>
    <p:sldId id="849" r:id="rId33"/>
    <p:sldId id="835" r:id="rId34"/>
    <p:sldId id="862" r:id="rId35"/>
    <p:sldId id="851" r:id="rId36"/>
    <p:sldId id="852" r:id="rId37"/>
    <p:sldId id="855" r:id="rId38"/>
    <p:sldId id="856" r:id="rId39"/>
    <p:sldId id="857" r:id="rId40"/>
    <p:sldId id="858" r:id="rId41"/>
    <p:sldId id="859" r:id="rId42"/>
    <p:sldId id="860" r:id="rId43"/>
    <p:sldId id="861" r:id="rId44"/>
    <p:sldId id="863" r:id="rId45"/>
    <p:sldId id="850" r:id="rId46"/>
    <p:sldId id="839" r:id="rId47"/>
    <p:sldId id="840" r:id="rId48"/>
    <p:sldId id="841" r:id="rId49"/>
    <p:sldId id="842" r:id="rId50"/>
    <p:sldId id="843" r:id="rId51"/>
    <p:sldId id="959" r:id="rId52"/>
    <p:sldId id="922" r:id="rId53"/>
    <p:sldId id="923" r:id="rId54"/>
    <p:sldId id="924" r:id="rId55"/>
    <p:sldId id="920" r:id="rId56"/>
    <p:sldId id="921" r:id="rId57"/>
    <p:sldId id="868" r:id="rId58"/>
  </p:sldIdLst>
  <p:sldSz cx="9144000" cy="6858000" type="screen4x3"/>
  <p:notesSz cx="6935788" cy="92329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0000CC"/>
    <a:srgbClr val="B75236"/>
    <a:srgbClr val="FF8080"/>
    <a:srgbClr val="008000"/>
    <a:srgbClr val="00FF00"/>
    <a:srgbClr val="FF0000"/>
    <a:srgbClr val="FF00FF"/>
    <a:srgbClr val="FF3399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7" autoAdjust="0"/>
    <p:restoredTop sz="90612" autoAdjust="0"/>
  </p:normalViewPr>
  <p:slideViewPr>
    <p:cSldViewPr>
      <p:cViewPr varScale="1">
        <p:scale>
          <a:sx n="115" d="100"/>
          <a:sy n="115" d="100"/>
        </p:scale>
        <p:origin x="1992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presProps" Target="pres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2.xml"/><Relationship Id="rId2" Type="http://schemas.openxmlformats.org/officeDocument/2006/relationships/slide" Target="slides/slide31.xml"/><Relationship Id="rId1" Type="http://schemas.openxmlformats.org/officeDocument/2006/relationships/slide" Target="slides/slide3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34D50568-AD68-8E49-B3A1-86D4E0A9B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588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3738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84675"/>
            <a:ext cx="5084762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l" defTabSz="923925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6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fld id="{D9AE332C-ED89-9143-9B25-92B40DF6DE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2BBEE-DBA4-A746-8581-BDA0152A3D8E}" type="slidenum">
              <a:rPr lang="en-US"/>
              <a:pPr/>
              <a:t>1</a:t>
            </a:fld>
            <a:endParaRPr lang="en-US"/>
          </a:p>
        </p:txBody>
      </p:sp>
      <p:sp>
        <p:nvSpPr>
          <p:cNvPr id="57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7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33A48-1CC6-A34C-8458-4435F4930E9F}" type="slidenum">
              <a:rPr lang="en-US"/>
              <a:pPr/>
              <a:t>34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33A48-1CC6-A34C-8458-4435F4930E9F}" type="slidenum">
              <a:rPr lang="en-US"/>
              <a:pPr/>
              <a:t>35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A0DB2-0E55-F947-B849-4CDE1D763C03}" type="slidenum">
              <a:rPr lang="en-US"/>
              <a:pPr/>
              <a:t>36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A0DB2-0E55-F947-B849-4CDE1D763C03}" type="slidenum">
              <a:rPr lang="en-US"/>
              <a:pPr/>
              <a:t>37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A0DB2-0E55-F947-B849-4CDE1D763C03}" type="slidenum">
              <a:rPr lang="en-US"/>
              <a:pPr/>
              <a:t>38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CA0DB2-0E55-F947-B849-4CDE1D763C03}" type="slidenum">
              <a:rPr lang="en-US"/>
              <a:pPr/>
              <a:t>39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33A48-1CC6-A34C-8458-4435F4930E9F}" type="slidenum">
              <a:rPr lang="en-US"/>
              <a:pPr/>
              <a:t>41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255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EE9-FE35-2848-9E4C-8DC72509A221}" type="slidenum">
              <a:rPr lang="en-US"/>
              <a:pPr/>
              <a:t>3</a:t>
            </a:fld>
            <a:endParaRPr lang="en-US"/>
          </a:p>
        </p:txBody>
      </p:sp>
      <p:sp>
        <p:nvSpPr>
          <p:cNvPr id="610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F00B9C-201C-1547-ADE4-F7E3614ACBCE}" type="slidenum">
              <a:rPr lang="en-US"/>
              <a:pPr/>
              <a:t>8</a:t>
            </a:fld>
            <a:endParaRPr lang="en-US"/>
          </a:p>
        </p:txBody>
      </p:sp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A850A-03AF-5947-9DA4-82FED0EF91C3}" type="slidenum">
              <a:rPr lang="en-US"/>
              <a:pPr/>
              <a:t>16</a:t>
            </a:fld>
            <a:endParaRPr lang="en-US"/>
          </a:p>
        </p:txBody>
      </p:sp>
      <p:sp>
        <p:nvSpPr>
          <p:cNvPr id="58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More data and better parsers for English.</a:t>
            </a:r>
          </a:p>
          <a:p>
            <a:pPr marL="171450" indent="-171450">
              <a:buFontTx/>
              <a:buChar char="-"/>
            </a:pPr>
            <a:r>
              <a:rPr lang="en-US" dirty="0"/>
              <a:t>Problem was often formulated as translating </a:t>
            </a:r>
            <a:r>
              <a:rPr lang="en-US" i="1" dirty="0"/>
              <a:t>to </a:t>
            </a:r>
            <a:r>
              <a:rPr lang="en-US" i="0" dirty="0"/>
              <a:t>English; it’s important that the output language be syntactically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AE332C-ED89-9143-9B25-92B40DF6DEA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07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59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10037" indent="-273091" defTabSz="923959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092365" indent="-218473" defTabSz="923959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29311" indent="-218473" defTabSz="923959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966257" indent="-218473" defTabSz="923959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03203" indent="-218473" defTabSz="9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840149" indent="-218473" defTabSz="9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77095" indent="-218473" defTabSz="9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714041" indent="-218473" defTabSz="9239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7FCDDD-4EF6-E149-B24A-2F1F9553174B}" type="slidenum">
              <a:rPr lang="en-US">
                <a:solidFill>
                  <a:prstClr val="black"/>
                </a:solidFill>
              </a:rPr>
              <a:pPr eaLnBrk="1" hangingPunct="1"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/>
              <a:t> then evaluate on the test sentences (which the model has never seen before)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33A48-1CC6-A34C-8458-4435F4930E9F}" type="slidenum">
              <a:rPr lang="en-US"/>
              <a:pPr/>
              <a:t>32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933A48-1CC6-A34C-8458-4435F4930E9F}" type="slidenum">
              <a:rPr lang="en-US"/>
              <a:pPr/>
              <a:t>33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55ADAF-D360-B24A-89FF-CCB861EED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BF27A0-95AB-4747-98F5-EBA442F87F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9731FC-C7EF-094C-9DD8-8B6CE728D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3C34E284-C5A2-1946-AD6A-DA4DEAD08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fld id="{279F10C4-C737-5448-934C-482298A8D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4327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654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3497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99491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9754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15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A23506-DB54-6A46-9C9D-FE2379471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6157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661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5501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0588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7AB3D-B255-934A-805C-BFD8A6D98EDB}" type="datetimeFigureOut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CE96A-7212-BE4E-93C3-CF30D8E1C677}" type="slidenum"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59695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nlp logo_hi r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63" y="2490788"/>
            <a:ext cx="1773237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524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3EC93-4DB3-784E-83C4-95A2E9EBD4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237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61840-76A9-754F-A613-43AC10EFEA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8328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73374-3A04-334E-9017-AE155E07E58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489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B8B16C-F2B7-1248-8510-E54546B4880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546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3AB4CD-7A3A-CA45-87B7-2C65A146BA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41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BF2DC1A-5C92-AD4E-83B3-1A473CF80D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3571-AB01-B246-BD2D-47ED38FC19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429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79ED6-B57E-8749-A69E-98B085F9936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056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6A116-E00F-5A4A-8BFE-DAE66B9AEAA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751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725228-AA3F-CE4F-84A6-42F334E1FA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9667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1CDC9-D85D-8546-8409-7C0C25F3CEE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952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D9663-6196-5D40-B907-1946C74508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068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DE09C-B6D1-7743-B6A6-B10FB6167C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40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F7533-DAEA-4F43-8684-6054551C4A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2079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95326-B392-AF49-9A71-C6F7BADF51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19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53551-ED0F-3F42-A577-08B6B7A5D7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3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91CEF0-C43C-F347-BC05-E8550C070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5AEAC-14F7-2A42-852E-9ECB07550B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2801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791BC-1005-B54B-BBE1-B2B1A45F1A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1921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51D34-0669-D24E-BCEA-9AABA3F81D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506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E3273F-EB5F-7542-81C6-4DDE750852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921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7FE91-B195-9E4C-884F-46837CCD0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14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AF846-41A5-E840-A1AA-F214A6157D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116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7B146-7749-744D-B2E6-9799217D73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418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9D0D8-059D-ED40-A051-F021BEEF41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2325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3961A20-2BF9-9F45-8002-0A54FCCB60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874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3ACA968-E2B1-6448-ACB1-4A4BD688E4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4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30B4C5A-58F6-8C42-9FD6-5105B0C137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AF3A16-7637-FB44-9EFF-F4211632F3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8149EED-4AEF-C947-A83F-D02D40C76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F3F9BF1-0D59-E642-B574-8A5B8F7C2A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09B616-7625-CF48-9DCC-24D4830F93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E03166-2CAB-AC49-B730-4DC07E382D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237AB3D-B255-934A-805C-BFD8A6D98EDB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3/29/23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50ACE96A-7212-BE4E-93C3-CF30D8E1C67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03045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 algn="l"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767CA0-4B44-5D42-BF6A-4A7EDACC41A0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57200" y="990600"/>
            <a:ext cx="8229600" cy="76200"/>
          </a:xfrm>
          <a:prstGeom prst="rect">
            <a:avLst/>
          </a:prstGeom>
          <a:gradFill rotWithShape="1">
            <a:gsLst>
              <a:gs pos="0">
                <a:srgbClr val="0000CC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90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3200">
          <a:solidFill>
            <a:schemeClr val="accent2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AD54D03-4AF7-0543-B992-A7C17326F794}" type="slidenum">
              <a:rPr lang="en-US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4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Q6jzl_Oy2IQ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hyperlink" Target="https://www.youtube.com/watch?v=vV1SkTdizZI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/>
              <a:t>MT – Final thoughts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181600"/>
            <a:ext cx="1981200" cy="381000"/>
          </a:xfrm>
        </p:spPr>
        <p:txBody>
          <a:bodyPr/>
          <a:lstStyle/>
          <a:p>
            <a:r>
              <a:rPr lang="en-US" sz="1600" dirty="0"/>
              <a:t>Philipp Koehn</a:t>
            </a:r>
            <a:endParaRPr lang="en-US" sz="1800" dirty="0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352800" y="5562600"/>
            <a:ext cx="22304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USC/Information Sciences Institute</a:t>
            </a:r>
          </a:p>
          <a:p>
            <a:r>
              <a:rPr lang="en-US" sz="1000" dirty="0"/>
              <a:t>USC/Computer Science Department</a:t>
            </a:r>
          </a:p>
          <a:p>
            <a:endParaRPr lang="en-US" sz="1000" dirty="0"/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381000" y="5562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School of Informatics</a:t>
            </a:r>
          </a:p>
          <a:p>
            <a:r>
              <a:rPr lang="en-US" sz="1000" dirty="0"/>
              <a:t>University of Edinburgh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1981200" y="48006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Some slides adapted from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371600" y="2362200"/>
            <a:ext cx="62484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David Kauchak</a:t>
            </a:r>
            <a:endParaRPr lang="en-US" dirty="0"/>
          </a:p>
          <a:p>
            <a:pPr>
              <a:spcBef>
                <a:spcPct val="50000"/>
              </a:spcBef>
            </a:pPr>
            <a:r>
              <a:rPr lang="en-US" dirty="0"/>
              <a:t>CS159 – Spring 2023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657600" y="51816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sz="1600"/>
              <a:t>Kevin Knight</a:t>
            </a:r>
            <a:r>
              <a:rPr lang="en-US" sz="1800"/>
              <a:t> </a:t>
            </a:r>
            <a:endParaRPr lang="en-US" sz="1800" dirty="0"/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081628" y="5562600"/>
            <a:ext cx="195438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 dirty="0"/>
              <a:t>Computer Science Department</a:t>
            </a:r>
          </a:p>
          <a:p>
            <a:r>
              <a:rPr lang="en-US" sz="1000" dirty="0"/>
              <a:t>UC Berkeley</a:t>
            </a:r>
          </a:p>
          <a:p>
            <a:endParaRPr lang="en-US" sz="1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48400" y="51816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r>
              <a:rPr lang="en-US" sz="1600" dirty="0"/>
              <a:t>Dan Klein</a:t>
            </a:r>
            <a:endParaRPr lang="en-US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translation model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models define probabilities over inputs</a:t>
            </a:r>
          </a:p>
        </p:txBody>
      </p:sp>
      <p:sp>
        <p:nvSpPr>
          <p:cNvPr id="844804" name="Line 4"/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62211" name="Object 3"/>
          <p:cNvGraphicFramePr>
            <a:graphicFrameLocks noChangeAspect="1"/>
          </p:cNvGraphicFramePr>
          <p:nvPr/>
        </p:nvGraphicFramePr>
        <p:xfrm>
          <a:off x="3352800" y="2133600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349" name="Equation" r:id="rId3" imgW="482600" imgH="177800" progId="Equation.3">
                  <p:embed/>
                </p:oleObj>
              </mc:Choice>
              <mc:Fallback>
                <p:oleObj name="Equation" r:id="rId3" imgW="482600" imgH="177800" progId="Equation.3">
                  <p:embed/>
                  <p:pic>
                    <p:nvPicPr>
                      <p:cNvPr id="86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33600"/>
                        <a:ext cx="1447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33425" y="2971800"/>
            <a:ext cx="971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Morgen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962150" y="2971800"/>
            <a:ext cx="742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fliege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3117850" y="2971800"/>
            <a:ext cx="488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ich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91000" y="2971800"/>
            <a:ext cx="15446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nach Kanada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553200" y="2971800"/>
            <a:ext cx="16192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zur Konferenz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7195" y="4648200"/>
            <a:ext cx="7981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sz="2400" dirty="0"/>
              <a:t>Sentence is divided into phrases</a:t>
            </a:r>
          </a:p>
          <a:p>
            <a:pPr marL="457200" indent="-457200" algn="l">
              <a:buAutoNum type="arabicPeriod"/>
            </a:pPr>
            <a:r>
              <a:rPr lang="en-US" sz="2400" dirty="0"/>
              <a:t>Phrases are translated (avoids a lot of weirdness from word-level model)</a:t>
            </a:r>
          </a:p>
          <a:p>
            <a:pPr algn="l"/>
            <a:endParaRPr lang="en-US" sz="2400" dirty="0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635000" y="4038600"/>
            <a:ext cx="1225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Tomorrow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276600" y="4038600"/>
            <a:ext cx="248799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I</a:t>
            </a: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2133600" y="4038600"/>
            <a:ext cx="8064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will fly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6477000" y="4038600"/>
            <a:ext cx="19637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to the conference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4343400" y="4038600"/>
            <a:ext cx="12525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In Canada</a:t>
            </a:r>
          </a:p>
        </p:txBody>
      </p:sp>
    </p:spTree>
    <p:extLst>
      <p:ext uri="{BB962C8B-B14F-4D97-AF65-F5344CB8AC3E}">
        <p14:creationId xmlns:p14="http://schemas.microsoft.com/office/powerpoint/2010/main" val="2148718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translation model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models define probabilities over inputs</a:t>
            </a:r>
          </a:p>
        </p:txBody>
      </p:sp>
      <p:sp>
        <p:nvSpPr>
          <p:cNvPr id="844804" name="Line 4"/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62211" name="Object 3"/>
          <p:cNvGraphicFramePr>
            <a:graphicFrameLocks noChangeAspect="1"/>
          </p:cNvGraphicFramePr>
          <p:nvPr/>
        </p:nvGraphicFramePr>
        <p:xfrm>
          <a:off x="3352800" y="2133600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373" name="Equation" r:id="rId3" imgW="482600" imgH="177800" progId="Equation.3">
                  <p:embed/>
                </p:oleObj>
              </mc:Choice>
              <mc:Fallback>
                <p:oleObj name="Equation" r:id="rId3" imgW="482600" imgH="177800" progId="Equation.3">
                  <p:embed/>
                  <p:pic>
                    <p:nvPicPr>
                      <p:cNvPr id="86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33600"/>
                        <a:ext cx="1447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33425" y="2971800"/>
            <a:ext cx="971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Morgen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962150" y="2971800"/>
            <a:ext cx="742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fliege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3117850" y="2971800"/>
            <a:ext cx="488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ich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91000" y="2971800"/>
            <a:ext cx="15446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nach Kanada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553200" y="2971800"/>
            <a:ext cx="16192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zur Konferenz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35000" y="4038600"/>
            <a:ext cx="1225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Tomorrow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237800" y="4038600"/>
            <a:ext cx="248799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I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987675" y="4038600"/>
            <a:ext cx="8064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will fly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4286250" y="4038600"/>
            <a:ext cx="19637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to the conference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6765925" y="4038600"/>
            <a:ext cx="12525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In Canada</a:t>
            </a:r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>
            <a:off x="1219200" y="335121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2362200" y="3351212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 flipH="1">
            <a:off x="2438400" y="3351212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>
            <a:off x="4953000" y="3351212"/>
            <a:ext cx="2133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8"/>
          <p:cNvSpPr>
            <a:spLocks noChangeShapeType="1"/>
          </p:cNvSpPr>
          <p:nvPr/>
        </p:nvSpPr>
        <p:spPr bwMode="auto">
          <a:xfrm flipH="1">
            <a:off x="5181600" y="3351212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77195" y="4648200"/>
            <a:ext cx="79810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AutoNum type="arabicPeriod"/>
            </a:pPr>
            <a:r>
              <a:rPr lang="en-US" sz="2400" dirty="0"/>
              <a:t>Sentence is divided into phrases</a:t>
            </a:r>
          </a:p>
          <a:p>
            <a:pPr marL="457200" indent="-457200" algn="l">
              <a:buAutoNum type="arabicPeriod"/>
            </a:pPr>
            <a:r>
              <a:rPr lang="en-US" sz="2400" dirty="0"/>
              <a:t>Phrase are translated (avoids a lot of weirdness from word-level model)</a:t>
            </a:r>
          </a:p>
          <a:p>
            <a:pPr marL="457200" indent="-457200" algn="l">
              <a:buAutoNum type="arabicPeriod"/>
            </a:pPr>
            <a:r>
              <a:rPr lang="en-US" sz="2400" dirty="0"/>
              <a:t>Phrases are reordered</a:t>
            </a:r>
          </a:p>
        </p:txBody>
      </p:sp>
    </p:spTree>
    <p:extLst>
      <p:ext uri="{BB962C8B-B14F-4D97-AF65-F5344CB8AC3E}">
        <p14:creationId xmlns:p14="http://schemas.microsoft.com/office/powerpoint/2010/main" val="1033259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251D-652C-D347-B28C-CE4E1DB1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 table</a:t>
            </a:r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8838FEE-41CF-E845-8C7B-6DBBD152D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8602A1-F7CB-304E-8768-A8DBDE825954}"/>
              </a:ext>
            </a:extLst>
          </p:cNvPr>
          <p:cNvSpPr/>
          <p:nvPr/>
        </p:nvSpPr>
        <p:spPr>
          <a:xfrm>
            <a:off x="3056989" y="1741048"/>
            <a:ext cx="1960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/>
              <a:t>natuerlich</a:t>
            </a:r>
            <a:endParaRPr lang="en-US" sz="3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889584D-288D-8B4F-872C-04CDBC2B3B9D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32766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351702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07205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Probability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50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of 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37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naturally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3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of course 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470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, of course 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00CC"/>
                          </a:solidFill>
                        </a:rPr>
                        <a:t>0.05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286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702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251D-652C-D347-B28C-CE4E1DB1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Phrase table</a:t>
            </a:r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E8838FEE-41CF-E845-8C7B-6DBBD152D82F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8602A1-F7CB-304E-8768-A8DBDE825954}"/>
              </a:ext>
            </a:extLst>
          </p:cNvPr>
          <p:cNvSpPr/>
          <p:nvPr/>
        </p:nvSpPr>
        <p:spPr>
          <a:xfrm>
            <a:off x="2646719" y="1741048"/>
            <a:ext cx="27813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den </a:t>
            </a:r>
            <a:r>
              <a:rPr lang="en-US" sz="3200" dirty="0" err="1"/>
              <a:t>Vorschlag</a:t>
            </a:r>
            <a:endParaRPr lang="en-US" sz="32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889584D-288D-8B4F-872C-04CDBC2B3B9D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2353776"/>
          <a:ext cx="60960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63517021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4072057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Probability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50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the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0.6227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370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‘s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0.1068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23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a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0.0341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470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the idea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4286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this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0.0227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1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61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of the proposal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434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the proposals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10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the suggestions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0.0114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332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00CC"/>
                          </a:solidFill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7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140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translation model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models define probabilities over inputs</a:t>
            </a:r>
          </a:p>
        </p:txBody>
      </p:sp>
      <p:sp>
        <p:nvSpPr>
          <p:cNvPr id="844804" name="Line 4"/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62211" name="Object 3"/>
          <p:cNvGraphicFramePr>
            <a:graphicFrameLocks noChangeAspect="1"/>
          </p:cNvGraphicFramePr>
          <p:nvPr/>
        </p:nvGraphicFramePr>
        <p:xfrm>
          <a:off x="3352800" y="2133600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397" name="Equation" r:id="rId3" imgW="482600" imgH="177800" progId="Equation.3">
                  <p:embed/>
                </p:oleObj>
              </mc:Choice>
              <mc:Fallback>
                <p:oleObj name="Equation" r:id="rId3" imgW="482600" imgH="177800" progId="Equation.3">
                  <p:embed/>
                  <p:pic>
                    <p:nvPicPr>
                      <p:cNvPr id="86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33600"/>
                        <a:ext cx="1447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33425" y="2971800"/>
            <a:ext cx="971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Morgen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962150" y="2971800"/>
            <a:ext cx="742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fliege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3117850" y="2971800"/>
            <a:ext cx="488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ich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91000" y="2971800"/>
            <a:ext cx="15446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nach Kanada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553200" y="2971800"/>
            <a:ext cx="16192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zur Konferenz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635000" y="4038600"/>
            <a:ext cx="1225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Tomorrow</a:t>
            </a: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2237800" y="4038600"/>
            <a:ext cx="248799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I</a:t>
            </a: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2987675" y="4038600"/>
            <a:ext cx="8064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will fly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4286250" y="4038600"/>
            <a:ext cx="19637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to the conference</a:t>
            </a:r>
          </a:p>
        </p:txBody>
      </p:sp>
      <p:sp>
        <p:nvSpPr>
          <p:cNvPr id="44" name="Text Box 13"/>
          <p:cNvSpPr txBox="1">
            <a:spLocks noChangeArrowheads="1"/>
          </p:cNvSpPr>
          <p:nvPr/>
        </p:nvSpPr>
        <p:spPr bwMode="auto">
          <a:xfrm>
            <a:off x="6765925" y="4038600"/>
            <a:ext cx="12525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8000"/>
                </a:solidFill>
              </a:rPr>
              <a:t>In Canada</a:t>
            </a:r>
          </a:p>
        </p:txBody>
      </p:sp>
      <p:sp>
        <p:nvSpPr>
          <p:cNvPr id="45" name="Line 14"/>
          <p:cNvSpPr>
            <a:spLocks noChangeShapeType="1"/>
          </p:cNvSpPr>
          <p:nvPr/>
        </p:nvSpPr>
        <p:spPr bwMode="auto">
          <a:xfrm>
            <a:off x="1219200" y="3351212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>
            <a:off x="2362200" y="3351212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16"/>
          <p:cNvSpPr>
            <a:spLocks noChangeShapeType="1"/>
          </p:cNvSpPr>
          <p:nvPr/>
        </p:nvSpPr>
        <p:spPr bwMode="auto">
          <a:xfrm flipH="1">
            <a:off x="2438400" y="3351212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>
            <a:off x="4953000" y="3351212"/>
            <a:ext cx="2133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18"/>
          <p:cNvSpPr>
            <a:spLocks noChangeShapeType="1"/>
          </p:cNvSpPr>
          <p:nvPr/>
        </p:nvSpPr>
        <p:spPr bwMode="auto">
          <a:xfrm flipH="1">
            <a:off x="5181600" y="3351212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1CEAAF-6017-D44E-B6B2-BF0701888686}"/>
              </a:ext>
            </a:extLst>
          </p:cNvPr>
          <p:cNvSpPr txBox="1"/>
          <p:nvPr/>
        </p:nvSpPr>
        <p:spPr>
          <a:xfrm>
            <a:off x="3155284" y="5332412"/>
            <a:ext cx="25803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Advantages?</a:t>
            </a:r>
          </a:p>
        </p:txBody>
      </p:sp>
    </p:spTree>
    <p:extLst>
      <p:ext uri="{BB962C8B-B14F-4D97-AF65-F5344CB8AC3E}">
        <p14:creationId xmlns:p14="http://schemas.microsoft.com/office/powerpoint/2010/main" val="4123644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 of Phrase-Based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Many-to-many mappings can handle non-compositional phrases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Easy to understand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Local context is very useful for disambiguating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“Interest rate”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…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ym typeface="Wingdings" charset="2"/>
              </a:rPr>
              <a:t>“Interest in” 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>
                <a:sym typeface="Wingdings" charset="2"/>
              </a:rPr>
              <a:t> …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The more data, the longer the learned phrases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Sometimes whole sentences!</a:t>
            </a:r>
          </a:p>
        </p:txBody>
      </p:sp>
    </p:spTree>
    <p:extLst>
      <p:ext uri="{BB962C8B-B14F-4D97-AF65-F5344CB8AC3E}">
        <p14:creationId xmlns:p14="http://schemas.microsoft.com/office/powerpoint/2010/main" val="724624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Text Box 2"/>
          <p:cNvSpPr txBox="1">
            <a:spLocks noChangeArrowheads="1"/>
          </p:cNvSpPr>
          <p:nvPr/>
        </p:nvSpPr>
        <p:spPr bwMode="auto">
          <a:xfrm>
            <a:off x="381000" y="6165850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These</a:t>
            </a:r>
          </a:p>
        </p:txBody>
      </p:sp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1143000" y="616585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7</a:t>
            </a: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1447800" y="616585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people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2286000" y="616585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include</a:t>
            </a:r>
          </a:p>
        </p:txBody>
      </p:sp>
      <p:sp>
        <p:nvSpPr>
          <p:cNvPr id="413702" name="Text Box 6"/>
          <p:cNvSpPr txBox="1">
            <a:spLocks noChangeArrowheads="1"/>
          </p:cNvSpPr>
          <p:nvPr/>
        </p:nvSpPr>
        <p:spPr bwMode="auto">
          <a:xfrm>
            <a:off x="3124200" y="6165850"/>
            <a:ext cx="125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astronauts</a:t>
            </a:r>
          </a:p>
        </p:txBody>
      </p:sp>
      <p:sp>
        <p:nvSpPr>
          <p:cNvPr id="413703" name="Text Box 7"/>
          <p:cNvSpPr txBox="1">
            <a:spLocks noChangeArrowheads="1"/>
          </p:cNvSpPr>
          <p:nvPr/>
        </p:nvSpPr>
        <p:spPr bwMode="auto">
          <a:xfrm>
            <a:off x="4343400" y="6165850"/>
            <a:ext cx="92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coming</a:t>
            </a:r>
          </a:p>
        </p:txBody>
      </p:sp>
      <p:sp>
        <p:nvSpPr>
          <p:cNvPr id="413704" name="Text Box 8"/>
          <p:cNvSpPr txBox="1">
            <a:spLocks noChangeArrowheads="1"/>
          </p:cNvSpPr>
          <p:nvPr/>
        </p:nvSpPr>
        <p:spPr bwMode="auto">
          <a:xfrm>
            <a:off x="5181600" y="616585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from</a:t>
            </a:r>
          </a:p>
        </p:txBody>
      </p:sp>
      <p:sp>
        <p:nvSpPr>
          <p:cNvPr id="413705" name="Text Box 9"/>
          <p:cNvSpPr txBox="1">
            <a:spLocks noChangeArrowheads="1"/>
          </p:cNvSpPr>
          <p:nvPr/>
        </p:nvSpPr>
        <p:spPr bwMode="auto">
          <a:xfrm>
            <a:off x="5924550" y="616585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France</a:t>
            </a:r>
          </a:p>
        </p:txBody>
      </p:sp>
      <p:sp>
        <p:nvSpPr>
          <p:cNvPr id="413706" name="Text Box 10"/>
          <p:cNvSpPr txBox="1">
            <a:spLocks noChangeArrowheads="1"/>
          </p:cNvSpPr>
          <p:nvPr/>
        </p:nvSpPr>
        <p:spPr bwMode="auto">
          <a:xfrm>
            <a:off x="6762750" y="6165850"/>
            <a:ext cx="565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413707" name="Text Box 11"/>
          <p:cNvSpPr txBox="1">
            <a:spLocks noChangeArrowheads="1"/>
          </p:cNvSpPr>
          <p:nvPr/>
        </p:nvSpPr>
        <p:spPr bwMode="auto">
          <a:xfrm>
            <a:off x="7219950" y="6165850"/>
            <a:ext cx="88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Russia</a:t>
            </a:r>
          </a:p>
        </p:txBody>
      </p:sp>
      <p:sp>
        <p:nvSpPr>
          <p:cNvPr id="413708" name="Text Box 12"/>
          <p:cNvSpPr txBox="1">
            <a:spLocks noChangeArrowheads="1"/>
          </p:cNvSpPr>
          <p:nvPr/>
        </p:nvSpPr>
        <p:spPr bwMode="auto">
          <a:xfrm>
            <a:off x="8286750" y="615156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/>
              <a:t>.</a:t>
            </a:r>
          </a:p>
        </p:txBody>
      </p:sp>
      <p:cxnSp>
        <p:nvCxnSpPr>
          <p:cNvPr id="413709" name="AutoShape 13"/>
          <p:cNvCxnSpPr>
            <a:cxnSpLocks noChangeShapeType="1"/>
          </p:cNvCxnSpPr>
          <p:nvPr/>
        </p:nvCxnSpPr>
        <p:spPr bwMode="auto">
          <a:xfrm>
            <a:off x="777875" y="57292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0" name="AutoShape 14"/>
          <p:cNvCxnSpPr>
            <a:cxnSpLocks noChangeShapeType="1"/>
          </p:cNvCxnSpPr>
          <p:nvPr/>
        </p:nvCxnSpPr>
        <p:spPr bwMode="auto">
          <a:xfrm>
            <a:off x="1311275" y="57292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1" name="AutoShape 15"/>
          <p:cNvCxnSpPr>
            <a:cxnSpLocks noChangeShapeType="1"/>
          </p:cNvCxnSpPr>
          <p:nvPr/>
        </p:nvCxnSpPr>
        <p:spPr bwMode="auto">
          <a:xfrm>
            <a:off x="2667000" y="57292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2" name="AutoShape 16"/>
          <p:cNvCxnSpPr>
            <a:cxnSpLocks noChangeShapeType="1"/>
          </p:cNvCxnSpPr>
          <p:nvPr/>
        </p:nvCxnSpPr>
        <p:spPr bwMode="auto">
          <a:xfrm>
            <a:off x="3962400" y="57292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3" name="AutoShape 17"/>
          <p:cNvCxnSpPr>
            <a:cxnSpLocks noChangeShapeType="1"/>
          </p:cNvCxnSpPr>
          <p:nvPr/>
        </p:nvCxnSpPr>
        <p:spPr bwMode="auto">
          <a:xfrm>
            <a:off x="5549900" y="57292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4" name="AutoShape 18"/>
          <p:cNvCxnSpPr>
            <a:cxnSpLocks noChangeShapeType="1"/>
          </p:cNvCxnSpPr>
          <p:nvPr/>
        </p:nvCxnSpPr>
        <p:spPr bwMode="auto">
          <a:xfrm>
            <a:off x="6388100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15" name="AutoShape 19"/>
          <p:cNvCxnSpPr>
            <a:cxnSpLocks noChangeShapeType="1"/>
          </p:cNvCxnSpPr>
          <p:nvPr/>
        </p:nvCxnSpPr>
        <p:spPr bwMode="auto">
          <a:xfrm>
            <a:off x="7759700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13716" name="Text Box 20"/>
          <p:cNvSpPr txBox="1">
            <a:spLocks noChangeArrowheads="1"/>
          </p:cNvSpPr>
          <p:nvPr/>
        </p:nvSpPr>
        <p:spPr bwMode="auto">
          <a:xfrm>
            <a:off x="549275" y="5424488"/>
            <a:ext cx="4206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DT</a:t>
            </a:r>
          </a:p>
        </p:txBody>
      </p:sp>
      <p:sp>
        <p:nvSpPr>
          <p:cNvPr id="413717" name="Text Box 21"/>
          <p:cNvSpPr txBox="1">
            <a:spLocks noChangeArrowheads="1"/>
          </p:cNvSpPr>
          <p:nvPr/>
        </p:nvSpPr>
        <p:spPr bwMode="auto">
          <a:xfrm>
            <a:off x="1082675" y="5424488"/>
            <a:ext cx="441325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CD</a:t>
            </a:r>
          </a:p>
        </p:txBody>
      </p:sp>
      <p:sp>
        <p:nvSpPr>
          <p:cNvPr id="413718" name="Text Box 22"/>
          <p:cNvSpPr txBox="1">
            <a:spLocks noChangeArrowheads="1"/>
          </p:cNvSpPr>
          <p:nvPr/>
        </p:nvSpPr>
        <p:spPr bwMode="auto">
          <a:xfrm>
            <a:off x="2438400" y="5424488"/>
            <a:ext cx="53975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VBP</a:t>
            </a:r>
          </a:p>
        </p:txBody>
      </p:sp>
      <p:sp>
        <p:nvSpPr>
          <p:cNvPr id="413719" name="Text Box 23"/>
          <p:cNvSpPr txBox="1">
            <a:spLocks noChangeArrowheads="1"/>
          </p:cNvSpPr>
          <p:nvPr/>
        </p:nvSpPr>
        <p:spPr bwMode="auto">
          <a:xfrm>
            <a:off x="3733800" y="5424488"/>
            <a:ext cx="558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NNS</a:t>
            </a:r>
          </a:p>
        </p:txBody>
      </p:sp>
      <p:sp>
        <p:nvSpPr>
          <p:cNvPr id="413720" name="Text Box 24"/>
          <p:cNvSpPr txBox="1">
            <a:spLocks noChangeArrowheads="1"/>
          </p:cNvSpPr>
          <p:nvPr/>
        </p:nvSpPr>
        <p:spPr bwMode="auto">
          <a:xfrm>
            <a:off x="5397500" y="5424488"/>
            <a:ext cx="36195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IN</a:t>
            </a:r>
          </a:p>
        </p:txBody>
      </p:sp>
      <p:sp>
        <p:nvSpPr>
          <p:cNvPr id="413721" name="Text Box 25"/>
          <p:cNvSpPr txBox="1">
            <a:spLocks noChangeArrowheads="1"/>
          </p:cNvSpPr>
          <p:nvPr/>
        </p:nvSpPr>
        <p:spPr bwMode="auto">
          <a:xfrm>
            <a:off x="6159500" y="5410200"/>
            <a:ext cx="558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NNP</a:t>
            </a:r>
          </a:p>
        </p:txBody>
      </p:sp>
      <p:sp>
        <p:nvSpPr>
          <p:cNvPr id="413722" name="Text Box 26"/>
          <p:cNvSpPr txBox="1">
            <a:spLocks noChangeArrowheads="1"/>
          </p:cNvSpPr>
          <p:nvPr/>
        </p:nvSpPr>
        <p:spPr bwMode="auto">
          <a:xfrm>
            <a:off x="6858000" y="5410200"/>
            <a:ext cx="441325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CC</a:t>
            </a:r>
          </a:p>
        </p:txBody>
      </p:sp>
      <p:sp>
        <p:nvSpPr>
          <p:cNvPr id="413723" name="Text Box 27"/>
          <p:cNvSpPr txBox="1">
            <a:spLocks noChangeArrowheads="1"/>
          </p:cNvSpPr>
          <p:nvPr/>
        </p:nvSpPr>
        <p:spPr bwMode="auto">
          <a:xfrm>
            <a:off x="7531100" y="5410200"/>
            <a:ext cx="558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NNP</a:t>
            </a:r>
          </a:p>
        </p:txBody>
      </p:sp>
      <p:sp>
        <p:nvSpPr>
          <p:cNvPr id="413724" name="Line 28"/>
          <p:cNvSpPr>
            <a:spLocks noChangeShapeType="1"/>
          </p:cNvSpPr>
          <p:nvPr/>
        </p:nvSpPr>
        <p:spPr bwMode="auto">
          <a:xfrm flipV="1">
            <a:off x="762000" y="4129088"/>
            <a:ext cx="244475" cy="1204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25" name="Line 29"/>
          <p:cNvSpPr>
            <a:spLocks noChangeShapeType="1"/>
          </p:cNvSpPr>
          <p:nvPr/>
        </p:nvSpPr>
        <p:spPr bwMode="auto">
          <a:xfrm flipH="1" flipV="1">
            <a:off x="1006475" y="4129088"/>
            <a:ext cx="288925" cy="1204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26" name="Line 30"/>
          <p:cNvSpPr>
            <a:spLocks noChangeShapeType="1"/>
          </p:cNvSpPr>
          <p:nvPr/>
        </p:nvSpPr>
        <p:spPr bwMode="auto">
          <a:xfrm flipV="1">
            <a:off x="6388100" y="4205288"/>
            <a:ext cx="685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27" name="Line 31"/>
          <p:cNvSpPr>
            <a:spLocks noChangeShapeType="1"/>
          </p:cNvSpPr>
          <p:nvPr/>
        </p:nvSpPr>
        <p:spPr bwMode="auto">
          <a:xfrm flipV="1">
            <a:off x="7073900" y="4205288"/>
            <a:ext cx="0" cy="1052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28" name="Line 32"/>
          <p:cNvSpPr>
            <a:spLocks noChangeShapeType="1"/>
          </p:cNvSpPr>
          <p:nvPr/>
        </p:nvSpPr>
        <p:spPr bwMode="auto">
          <a:xfrm flipH="1" flipV="1">
            <a:off x="7073900" y="4205288"/>
            <a:ext cx="6858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29" name="Text Box 33"/>
          <p:cNvSpPr txBox="1">
            <a:spLocks noChangeArrowheads="1"/>
          </p:cNvSpPr>
          <p:nvPr/>
        </p:nvSpPr>
        <p:spPr bwMode="auto">
          <a:xfrm>
            <a:off x="8077200" y="5410200"/>
            <a:ext cx="6873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PUNC</a:t>
            </a:r>
          </a:p>
        </p:txBody>
      </p:sp>
      <p:sp>
        <p:nvSpPr>
          <p:cNvPr id="413730" name="Text Box 34"/>
          <p:cNvSpPr txBox="1">
            <a:spLocks noChangeArrowheads="1"/>
          </p:cNvSpPr>
          <p:nvPr/>
        </p:nvSpPr>
        <p:spPr bwMode="auto">
          <a:xfrm>
            <a:off x="6921500" y="3900488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sp>
        <p:nvSpPr>
          <p:cNvPr id="413731" name="Text Box 35"/>
          <p:cNvSpPr txBox="1">
            <a:spLocks noChangeArrowheads="1"/>
          </p:cNvSpPr>
          <p:nvPr/>
        </p:nvSpPr>
        <p:spPr bwMode="auto">
          <a:xfrm>
            <a:off x="854075" y="3824288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sp>
        <p:nvSpPr>
          <p:cNvPr id="413732" name="Line 36"/>
          <p:cNvSpPr>
            <a:spLocks noChangeShapeType="1"/>
          </p:cNvSpPr>
          <p:nvPr/>
        </p:nvSpPr>
        <p:spPr bwMode="auto">
          <a:xfrm flipH="1" flipV="1">
            <a:off x="3962400" y="41910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33" name="Text Box 37"/>
          <p:cNvSpPr txBox="1">
            <a:spLocks noChangeArrowheads="1"/>
          </p:cNvSpPr>
          <p:nvPr/>
        </p:nvSpPr>
        <p:spPr bwMode="auto">
          <a:xfrm>
            <a:off x="3733800" y="3886200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sp>
        <p:nvSpPr>
          <p:cNvPr id="413734" name="Line 38"/>
          <p:cNvSpPr>
            <a:spLocks noChangeShapeType="1"/>
          </p:cNvSpPr>
          <p:nvPr/>
        </p:nvSpPr>
        <p:spPr bwMode="auto">
          <a:xfrm flipV="1">
            <a:off x="5562600" y="3810000"/>
            <a:ext cx="990600" cy="152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35" name="Line 39"/>
          <p:cNvSpPr>
            <a:spLocks noChangeShapeType="1"/>
          </p:cNvSpPr>
          <p:nvPr/>
        </p:nvSpPr>
        <p:spPr bwMode="auto">
          <a:xfrm>
            <a:off x="6553200" y="3810000"/>
            <a:ext cx="4572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36" name="Text Box 40"/>
          <p:cNvSpPr txBox="1">
            <a:spLocks noChangeArrowheads="1"/>
          </p:cNvSpPr>
          <p:nvPr/>
        </p:nvSpPr>
        <p:spPr bwMode="auto">
          <a:xfrm>
            <a:off x="5638800" y="3124200"/>
            <a:ext cx="4206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VP</a:t>
            </a:r>
          </a:p>
        </p:txBody>
      </p:sp>
      <p:sp>
        <p:nvSpPr>
          <p:cNvPr id="413737" name="Line 41"/>
          <p:cNvSpPr>
            <a:spLocks noChangeShapeType="1"/>
          </p:cNvSpPr>
          <p:nvPr/>
        </p:nvSpPr>
        <p:spPr bwMode="auto">
          <a:xfrm flipV="1">
            <a:off x="4191000" y="3048000"/>
            <a:ext cx="1066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38" name="Line 42"/>
          <p:cNvSpPr>
            <a:spLocks noChangeShapeType="1"/>
          </p:cNvSpPr>
          <p:nvPr/>
        </p:nvSpPr>
        <p:spPr bwMode="auto">
          <a:xfrm>
            <a:off x="5245100" y="3062288"/>
            <a:ext cx="393700" cy="138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39" name="Text Box 43"/>
          <p:cNvSpPr txBox="1">
            <a:spLocks noChangeArrowheads="1"/>
          </p:cNvSpPr>
          <p:nvPr/>
        </p:nvSpPr>
        <p:spPr bwMode="auto">
          <a:xfrm>
            <a:off x="5016500" y="2757488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sp>
        <p:nvSpPr>
          <p:cNvPr id="413740" name="Line 44"/>
          <p:cNvSpPr>
            <a:spLocks noChangeShapeType="1"/>
          </p:cNvSpPr>
          <p:nvPr/>
        </p:nvSpPr>
        <p:spPr bwMode="auto">
          <a:xfrm flipV="1">
            <a:off x="2667000" y="2605088"/>
            <a:ext cx="1892300" cy="272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41" name="Line 45"/>
          <p:cNvSpPr>
            <a:spLocks noChangeShapeType="1"/>
          </p:cNvSpPr>
          <p:nvPr/>
        </p:nvSpPr>
        <p:spPr bwMode="auto">
          <a:xfrm>
            <a:off x="4572000" y="2590800"/>
            <a:ext cx="596900" cy="166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42" name="Text Box 46"/>
          <p:cNvSpPr txBox="1">
            <a:spLocks noChangeArrowheads="1"/>
          </p:cNvSpPr>
          <p:nvPr/>
        </p:nvSpPr>
        <p:spPr bwMode="auto">
          <a:xfrm>
            <a:off x="4419600" y="2286000"/>
            <a:ext cx="4206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VP</a:t>
            </a:r>
          </a:p>
        </p:txBody>
      </p:sp>
      <p:sp>
        <p:nvSpPr>
          <p:cNvPr id="413743" name="Line 47"/>
          <p:cNvSpPr>
            <a:spLocks noChangeShapeType="1"/>
          </p:cNvSpPr>
          <p:nvPr/>
        </p:nvSpPr>
        <p:spPr bwMode="auto">
          <a:xfrm flipV="1">
            <a:off x="1295400" y="1828800"/>
            <a:ext cx="38862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44" name="Line 48"/>
          <p:cNvSpPr>
            <a:spLocks noChangeShapeType="1"/>
          </p:cNvSpPr>
          <p:nvPr/>
        </p:nvSpPr>
        <p:spPr bwMode="auto">
          <a:xfrm flipH="1">
            <a:off x="4648200" y="1828800"/>
            <a:ext cx="5334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45" name="Line 49"/>
          <p:cNvSpPr>
            <a:spLocks noChangeShapeType="1"/>
          </p:cNvSpPr>
          <p:nvPr/>
        </p:nvSpPr>
        <p:spPr bwMode="auto">
          <a:xfrm>
            <a:off x="5181600" y="1828800"/>
            <a:ext cx="3124200" cy="2438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46" name="Text Box 50"/>
          <p:cNvSpPr txBox="1">
            <a:spLocks noChangeArrowheads="1"/>
          </p:cNvSpPr>
          <p:nvPr/>
        </p:nvSpPr>
        <p:spPr bwMode="auto">
          <a:xfrm>
            <a:off x="5029200" y="1524000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S</a:t>
            </a:r>
          </a:p>
        </p:txBody>
      </p:sp>
      <p:cxnSp>
        <p:nvCxnSpPr>
          <p:cNvPr id="413747" name="AutoShape 51"/>
          <p:cNvCxnSpPr>
            <a:cxnSpLocks noChangeShapeType="1"/>
          </p:cNvCxnSpPr>
          <p:nvPr/>
        </p:nvCxnSpPr>
        <p:spPr bwMode="auto">
          <a:xfrm>
            <a:off x="1920875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13748" name="Text Box 52"/>
          <p:cNvSpPr txBox="1">
            <a:spLocks noChangeArrowheads="1"/>
          </p:cNvSpPr>
          <p:nvPr/>
        </p:nvSpPr>
        <p:spPr bwMode="auto">
          <a:xfrm>
            <a:off x="1692275" y="5410200"/>
            <a:ext cx="558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NNS</a:t>
            </a:r>
          </a:p>
        </p:txBody>
      </p:sp>
      <p:sp>
        <p:nvSpPr>
          <p:cNvPr id="413749" name="Line 53"/>
          <p:cNvSpPr>
            <a:spLocks noChangeShapeType="1"/>
          </p:cNvSpPr>
          <p:nvPr/>
        </p:nvSpPr>
        <p:spPr bwMode="auto">
          <a:xfrm flipH="1" flipV="1">
            <a:off x="990600" y="4114800"/>
            <a:ext cx="9906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50" name="Text Box 54"/>
          <p:cNvSpPr txBox="1">
            <a:spLocks noChangeArrowheads="1"/>
          </p:cNvSpPr>
          <p:nvPr/>
        </p:nvSpPr>
        <p:spPr bwMode="auto">
          <a:xfrm>
            <a:off x="4495800" y="5410200"/>
            <a:ext cx="5603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VBG</a:t>
            </a:r>
          </a:p>
        </p:txBody>
      </p:sp>
      <p:cxnSp>
        <p:nvCxnSpPr>
          <p:cNvPr id="413751" name="AutoShape 55"/>
          <p:cNvCxnSpPr>
            <a:cxnSpLocks noChangeShapeType="1"/>
          </p:cNvCxnSpPr>
          <p:nvPr/>
        </p:nvCxnSpPr>
        <p:spPr bwMode="auto">
          <a:xfrm>
            <a:off x="4800600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13752" name="Line 56"/>
          <p:cNvSpPr>
            <a:spLocks noChangeShapeType="1"/>
          </p:cNvSpPr>
          <p:nvPr/>
        </p:nvSpPr>
        <p:spPr bwMode="auto">
          <a:xfrm flipH="1">
            <a:off x="4876800" y="3429000"/>
            <a:ext cx="9906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53" name="Text Box 57"/>
          <p:cNvSpPr txBox="1">
            <a:spLocks noChangeArrowheads="1"/>
          </p:cNvSpPr>
          <p:nvPr/>
        </p:nvSpPr>
        <p:spPr bwMode="auto">
          <a:xfrm>
            <a:off x="6324600" y="3505200"/>
            <a:ext cx="42068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PP</a:t>
            </a:r>
          </a:p>
        </p:txBody>
      </p:sp>
      <p:sp>
        <p:nvSpPr>
          <p:cNvPr id="413754" name="Line 58"/>
          <p:cNvSpPr>
            <a:spLocks noChangeShapeType="1"/>
          </p:cNvSpPr>
          <p:nvPr/>
        </p:nvSpPr>
        <p:spPr bwMode="auto">
          <a:xfrm>
            <a:off x="5867400" y="34290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13755" name="AutoShape 59"/>
          <p:cNvCxnSpPr>
            <a:cxnSpLocks noChangeShapeType="1"/>
          </p:cNvCxnSpPr>
          <p:nvPr/>
        </p:nvCxnSpPr>
        <p:spPr bwMode="auto">
          <a:xfrm>
            <a:off x="7791450" y="4891088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13756" name="Text Box 60"/>
          <p:cNvSpPr txBox="1">
            <a:spLocks noChangeArrowheads="1"/>
          </p:cNvSpPr>
          <p:nvPr/>
        </p:nvSpPr>
        <p:spPr bwMode="auto">
          <a:xfrm>
            <a:off x="7639050" y="4586288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sp>
        <p:nvSpPr>
          <p:cNvPr id="413757" name="Text Box 61"/>
          <p:cNvSpPr txBox="1">
            <a:spLocks noChangeArrowheads="1"/>
          </p:cNvSpPr>
          <p:nvPr/>
        </p:nvSpPr>
        <p:spPr bwMode="auto">
          <a:xfrm>
            <a:off x="6172200" y="4572000"/>
            <a:ext cx="431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/>
              <a:t>NP</a:t>
            </a:r>
          </a:p>
        </p:txBody>
      </p:sp>
      <p:cxnSp>
        <p:nvCxnSpPr>
          <p:cNvPr id="413758" name="AutoShape 62"/>
          <p:cNvCxnSpPr>
            <a:cxnSpLocks noChangeShapeType="1"/>
          </p:cNvCxnSpPr>
          <p:nvPr/>
        </p:nvCxnSpPr>
        <p:spPr bwMode="auto">
          <a:xfrm>
            <a:off x="6400800" y="48768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59" name="AutoShape 63"/>
          <p:cNvCxnSpPr>
            <a:cxnSpLocks noChangeShapeType="1"/>
          </p:cNvCxnSpPr>
          <p:nvPr/>
        </p:nvCxnSpPr>
        <p:spPr bwMode="auto">
          <a:xfrm>
            <a:off x="7086600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13760" name="AutoShape 64"/>
          <p:cNvCxnSpPr>
            <a:cxnSpLocks noChangeShapeType="1"/>
          </p:cNvCxnSpPr>
          <p:nvPr/>
        </p:nvCxnSpPr>
        <p:spPr bwMode="auto">
          <a:xfrm>
            <a:off x="8382000" y="5715000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13761" name="Line 65"/>
          <p:cNvSpPr>
            <a:spLocks noChangeShapeType="1"/>
          </p:cNvSpPr>
          <p:nvPr/>
        </p:nvSpPr>
        <p:spPr bwMode="auto">
          <a:xfrm>
            <a:off x="8305800" y="4267200"/>
            <a:ext cx="762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3762" name="Text Box 66"/>
          <p:cNvSpPr txBox="1">
            <a:spLocks noChangeArrowheads="1"/>
          </p:cNvSpPr>
          <p:nvPr/>
        </p:nvSpPr>
        <p:spPr bwMode="auto">
          <a:xfrm>
            <a:off x="1828800" y="381000"/>
            <a:ext cx="7010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dirty="0">
                <a:latin typeface="Times New Roman" pitchFamily="-111" charset="0"/>
              </a:rPr>
              <a:t>Syntax-based models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981200"/>
            <a:ext cx="168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Benefits?</a:t>
            </a:r>
          </a:p>
        </p:txBody>
      </p:sp>
    </p:spTree>
    <p:extLst>
      <p:ext uri="{BB962C8B-B14F-4D97-AF65-F5344CB8AC3E}">
        <p14:creationId xmlns:p14="http://schemas.microsoft.com/office/powerpoint/2010/main" val="3015570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Syntax-based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Benefits</a:t>
            </a:r>
          </a:p>
          <a:p>
            <a:pPr lvl="1"/>
            <a:r>
              <a:rPr lang="en-US" sz="2400" dirty="0"/>
              <a:t>Can use syntax to motivate word/phrase movement</a:t>
            </a:r>
          </a:p>
          <a:p>
            <a:pPr lvl="1"/>
            <a:r>
              <a:rPr lang="en-US" sz="2400" dirty="0"/>
              <a:t>Could ensure grammaticality</a:t>
            </a:r>
          </a:p>
          <a:p>
            <a:pPr lvl="1"/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800" dirty="0"/>
              <a:t>Two main types:</a:t>
            </a:r>
          </a:p>
          <a:p>
            <a:r>
              <a:rPr lang="en-US" sz="2800" dirty="0"/>
              <a:t>p(foreign </a:t>
            </a:r>
            <a:r>
              <a:rPr lang="en-US" sz="2800" i="1" dirty="0">
                <a:solidFill>
                  <a:srgbClr val="B75236"/>
                </a:solidFill>
              </a:rPr>
              <a:t>string</a:t>
            </a:r>
            <a:r>
              <a:rPr lang="en-US" sz="2800" dirty="0"/>
              <a:t> | English parse tree)</a:t>
            </a:r>
          </a:p>
          <a:p>
            <a:r>
              <a:rPr lang="en-US" sz="2800" dirty="0"/>
              <a:t>p(foreign </a:t>
            </a:r>
            <a:r>
              <a:rPr lang="en-US" sz="2800" i="1" dirty="0">
                <a:solidFill>
                  <a:srgbClr val="B75236"/>
                </a:solidFill>
              </a:rPr>
              <a:t>parse tree </a:t>
            </a:r>
            <a:r>
              <a:rPr lang="en-US" sz="2800" dirty="0"/>
              <a:t>| English parse tree)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EE0FD9-70DB-D940-85A9-7E1768084656}"/>
              </a:ext>
            </a:extLst>
          </p:cNvPr>
          <p:cNvSpPr txBox="1"/>
          <p:nvPr/>
        </p:nvSpPr>
        <p:spPr>
          <a:xfrm>
            <a:off x="2286000" y="5867400"/>
            <a:ext cx="38331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Why always English parse tree?</a:t>
            </a:r>
          </a:p>
        </p:txBody>
      </p:sp>
    </p:spTree>
    <p:extLst>
      <p:ext uri="{BB962C8B-B14F-4D97-AF65-F5344CB8AC3E}">
        <p14:creationId xmlns:p14="http://schemas.microsoft.com/office/powerpoint/2010/main" val="150507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ChangeArrowheads="1"/>
          </p:cNvSpPr>
          <p:nvPr/>
        </p:nvSpPr>
        <p:spPr bwMode="auto">
          <a:xfrm>
            <a:off x="0" y="5334000"/>
            <a:ext cx="2057400" cy="15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44512"/>
          </a:xfrm>
        </p:spPr>
        <p:txBody>
          <a:bodyPr/>
          <a:lstStyle/>
          <a:p>
            <a:r>
              <a:rPr lang="en-US" dirty="0"/>
              <a:t>Tree to string rule</a:t>
            </a:r>
          </a:p>
        </p:txBody>
      </p:sp>
      <p:grpSp>
        <p:nvGrpSpPr>
          <p:cNvPr id="436229" name="Group 5"/>
          <p:cNvGrpSpPr>
            <a:grpSpLocks/>
          </p:cNvGrpSpPr>
          <p:nvPr/>
        </p:nvGrpSpPr>
        <p:grpSpPr bwMode="auto">
          <a:xfrm>
            <a:off x="228600" y="1981200"/>
            <a:ext cx="8534400" cy="3063875"/>
            <a:chOff x="96" y="1200"/>
            <a:chExt cx="5376" cy="1930"/>
          </a:xfrm>
        </p:grpSpPr>
        <p:sp>
          <p:nvSpPr>
            <p:cNvPr id="436230" name="Text Box 6"/>
            <p:cNvSpPr txBox="1">
              <a:spLocks noChangeArrowheads="1"/>
            </p:cNvSpPr>
            <p:nvPr/>
          </p:nvSpPr>
          <p:spPr bwMode="auto">
            <a:xfrm>
              <a:off x="1728" y="1200"/>
              <a:ext cx="24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folHlink"/>
                  </a:solidFill>
                  <a:latin typeface="Comic Sans MS" charset="0"/>
                </a:rPr>
                <a:t>S</a:t>
              </a:r>
            </a:p>
          </p:txBody>
        </p:sp>
        <p:sp>
          <p:nvSpPr>
            <p:cNvPr id="436231" name="Text Box 7"/>
            <p:cNvSpPr txBox="1">
              <a:spLocks noChangeArrowheads="1"/>
            </p:cNvSpPr>
            <p:nvPr/>
          </p:nvSpPr>
          <p:spPr bwMode="auto">
            <a:xfrm>
              <a:off x="576" y="1824"/>
              <a:ext cx="57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folHlink"/>
                  </a:solidFill>
                  <a:latin typeface="Comic Sans MS" charset="0"/>
                </a:rPr>
                <a:t>ADVP</a:t>
              </a:r>
            </a:p>
          </p:txBody>
        </p:sp>
        <p:sp>
          <p:nvSpPr>
            <p:cNvPr id="436232" name="Text Box 8"/>
            <p:cNvSpPr txBox="1">
              <a:spLocks noChangeArrowheads="1"/>
            </p:cNvSpPr>
            <p:nvPr/>
          </p:nvSpPr>
          <p:spPr bwMode="auto">
            <a:xfrm>
              <a:off x="432" y="2400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folHlink"/>
                  </a:solidFill>
                  <a:latin typeface="Comic Sans MS" charset="0"/>
                </a:rPr>
                <a:t>RB</a:t>
              </a:r>
            </a:p>
          </p:txBody>
        </p:sp>
        <p:sp>
          <p:nvSpPr>
            <p:cNvPr id="436233" name="Text Box 9"/>
            <p:cNvSpPr txBox="1">
              <a:spLocks noChangeArrowheads="1"/>
            </p:cNvSpPr>
            <p:nvPr/>
          </p:nvSpPr>
          <p:spPr bwMode="auto">
            <a:xfrm>
              <a:off x="1296" y="1776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latin typeface="Comic Sans MS" charset="0"/>
                </a:rPr>
                <a:t>,</a:t>
              </a:r>
            </a:p>
          </p:txBody>
        </p:sp>
        <p:sp>
          <p:nvSpPr>
            <p:cNvPr id="436234" name="Text Box 10"/>
            <p:cNvSpPr txBox="1">
              <a:spLocks noChangeArrowheads="1"/>
            </p:cNvSpPr>
            <p:nvPr/>
          </p:nvSpPr>
          <p:spPr bwMode="auto">
            <a:xfrm>
              <a:off x="1248" y="2352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ja-JP" altLang="en-US" sz="2000" b="1">
                  <a:latin typeface="Arial"/>
                </a:rPr>
                <a:t>“</a:t>
              </a:r>
              <a:r>
                <a:rPr lang="en-US" sz="2000" b="1">
                  <a:latin typeface="Comic Sans MS" charset="0"/>
                </a:rPr>
                <a:t>,</a:t>
              </a:r>
              <a:r>
                <a:rPr lang="ja-JP" altLang="en-US" sz="2000" b="1">
                  <a:latin typeface="Arial"/>
                </a:rPr>
                <a:t>”</a:t>
              </a:r>
              <a:endParaRPr lang="en-US" sz="2000" b="1">
                <a:latin typeface="Comic Sans MS" charset="0"/>
              </a:endParaRPr>
            </a:p>
          </p:txBody>
        </p:sp>
        <p:sp>
          <p:nvSpPr>
            <p:cNvPr id="436235" name="Text Box 11"/>
            <p:cNvSpPr txBox="1">
              <a:spLocks noChangeArrowheads="1"/>
            </p:cNvSpPr>
            <p:nvPr/>
          </p:nvSpPr>
          <p:spPr bwMode="auto">
            <a:xfrm>
              <a:off x="1680" y="1776"/>
              <a:ext cx="96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hlink"/>
                  </a:solidFill>
                  <a:latin typeface="Comic Sans MS" charset="0"/>
                </a:rPr>
                <a:t>x0:NP</a:t>
              </a:r>
            </a:p>
          </p:txBody>
        </p:sp>
        <p:sp>
          <p:nvSpPr>
            <p:cNvPr id="436236" name="Text Box 12"/>
            <p:cNvSpPr txBox="1">
              <a:spLocks noChangeArrowheads="1"/>
            </p:cNvSpPr>
            <p:nvPr/>
          </p:nvSpPr>
          <p:spPr bwMode="auto">
            <a:xfrm>
              <a:off x="2640" y="1776"/>
              <a:ext cx="67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chemeClr val="hlink"/>
                  </a:solidFill>
                  <a:latin typeface="Comic Sans MS" charset="0"/>
                </a:rPr>
                <a:t>x1:VP</a:t>
              </a:r>
            </a:p>
          </p:txBody>
        </p:sp>
        <p:sp>
          <p:nvSpPr>
            <p:cNvPr id="436237" name="Text Box 13"/>
            <p:cNvSpPr txBox="1">
              <a:spLocks noChangeArrowheads="1"/>
            </p:cNvSpPr>
            <p:nvPr/>
          </p:nvSpPr>
          <p:spPr bwMode="auto">
            <a:xfrm>
              <a:off x="3888" y="2112"/>
              <a:ext cx="15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000" b="1" dirty="0">
                  <a:solidFill>
                    <a:schemeClr val="hlink"/>
                  </a:solidFill>
                  <a:latin typeface="Comic Sans MS" charset="0"/>
                </a:rPr>
                <a:t>x0:NP  </a:t>
              </a:r>
              <a:r>
                <a:rPr lang="ja-JP" altLang="en-US" sz="2000" b="1">
                  <a:solidFill>
                    <a:schemeClr val="hlink"/>
                  </a:solidFill>
                  <a:latin typeface="Arial"/>
                </a:rPr>
                <a:t>“</a:t>
              </a:r>
              <a:r>
                <a:rPr lang="en-US" sz="2000" b="1" dirty="0">
                  <a:solidFill>
                    <a:schemeClr val="hlink"/>
                  </a:solidFill>
                  <a:latin typeface="Comic Sans MS" charset="0"/>
                </a:rPr>
                <a:t>*</a:t>
              </a:r>
              <a:r>
                <a:rPr lang="ja-JP" altLang="en-US" sz="2000" b="1">
                  <a:solidFill>
                    <a:schemeClr val="hlink"/>
                  </a:solidFill>
                  <a:latin typeface="Arial"/>
                </a:rPr>
                <a:t>”</a:t>
              </a:r>
              <a:r>
                <a:rPr lang="en-US" sz="2000" b="1" dirty="0">
                  <a:solidFill>
                    <a:schemeClr val="hlink"/>
                  </a:solidFill>
                  <a:latin typeface="Comic Sans MS" charset="0"/>
                </a:rPr>
                <a:t>  x1:VP</a:t>
              </a:r>
            </a:p>
          </p:txBody>
        </p:sp>
        <p:sp>
          <p:nvSpPr>
            <p:cNvPr id="436238" name="Text Box 14"/>
            <p:cNvSpPr txBox="1">
              <a:spLocks noChangeArrowheads="1"/>
            </p:cNvSpPr>
            <p:nvPr/>
          </p:nvSpPr>
          <p:spPr bwMode="auto">
            <a:xfrm>
              <a:off x="96" y="2880"/>
              <a:ext cx="14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ja-JP" altLang="en-US" sz="2000" b="1">
                  <a:latin typeface="Arial"/>
                </a:rPr>
                <a:t>“</a:t>
              </a:r>
              <a:r>
                <a:rPr lang="en-US" sz="2000" b="1">
                  <a:latin typeface="Comic Sans MS" charset="0"/>
                </a:rPr>
                <a:t>therefore</a:t>
              </a:r>
              <a:r>
                <a:rPr lang="ja-JP" altLang="en-US" sz="2000" b="1">
                  <a:latin typeface="Arial"/>
                </a:rPr>
                <a:t>”</a:t>
              </a:r>
              <a:endParaRPr lang="en-US" sz="2000" b="1">
                <a:latin typeface="Comic Sans MS" charset="0"/>
              </a:endParaRPr>
            </a:p>
          </p:txBody>
        </p:sp>
        <p:sp>
          <p:nvSpPr>
            <p:cNvPr id="436239" name="Line 15"/>
            <p:cNvSpPr>
              <a:spLocks noChangeShapeType="1"/>
            </p:cNvSpPr>
            <p:nvPr/>
          </p:nvSpPr>
          <p:spPr bwMode="auto">
            <a:xfrm flipV="1">
              <a:off x="1008" y="1440"/>
              <a:ext cx="81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0" name="Line 16"/>
            <p:cNvSpPr>
              <a:spLocks noChangeShapeType="1"/>
            </p:cNvSpPr>
            <p:nvPr/>
          </p:nvSpPr>
          <p:spPr bwMode="auto">
            <a:xfrm flipH="1">
              <a:off x="624" y="2064"/>
              <a:ext cx="144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1" name="Line 17"/>
            <p:cNvSpPr>
              <a:spLocks noChangeShapeType="1"/>
            </p:cNvSpPr>
            <p:nvPr/>
          </p:nvSpPr>
          <p:spPr bwMode="auto">
            <a:xfrm flipH="1">
              <a:off x="1440" y="1440"/>
              <a:ext cx="384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2" name="Line 18"/>
            <p:cNvSpPr>
              <a:spLocks noChangeShapeType="1"/>
            </p:cNvSpPr>
            <p:nvPr/>
          </p:nvSpPr>
          <p:spPr bwMode="auto">
            <a:xfrm>
              <a:off x="1824" y="1440"/>
              <a:ext cx="192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3" name="Line 19"/>
            <p:cNvSpPr>
              <a:spLocks noChangeShapeType="1"/>
            </p:cNvSpPr>
            <p:nvPr/>
          </p:nvSpPr>
          <p:spPr bwMode="auto">
            <a:xfrm>
              <a:off x="1824" y="1440"/>
              <a:ext cx="1008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4" name="Line 20"/>
            <p:cNvSpPr>
              <a:spLocks noChangeShapeType="1"/>
            </p:cNvSpPr>
            <p:nvPr/>
          </p:nvSpPr>
          <p:spPr bwMode="auto">
            <a:xfrm>
              <a:off x="576" y="264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5" name="Line 21"/>
            <p:cNvSpPr>
              <a:spLocks noChangeShapeType="1"/>
            </p:cNvSpPr>
            <p:nvPr/>
          </p:nvSpPr>
          <p:spPr bwMode="auto">
            <a:xfrm>
              <a:off x="1392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6246" name="Text Box 22"/>
            <p:cNvSpPr txBox="1">
              <a:spLocks noChangeArrowheads="1"/>
            </p:cNvSpPr>
            <p:nvPr/>
          </p:nvSpPr>
          <p:spPr bwMode="auto">
            <a:xfrm>
              <a:off x="3408" y="2064"/>
              <a:ext cx="4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2800" b="1">
                  <a:latin typeface="Comic Sans MS" charset="0"/>
                </a:rPr>
                <a:t>-&gt;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7933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Tree to string rules examples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63246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DT(these)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这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VBP(includes)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NNP(France)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法国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CC(and)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和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NNP(Russia)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俄罗斯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IN(of)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的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NP(NNS(astronauts))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宇航 ,  员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PUNC(.)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.</a:t>
            </a:r>
            <a:endParaRPr lang="en-US" altLang="zh-CN" sz="14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NP(x0:DT, CD(7), NNS(people)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 x0 , </a:t>
            </a:r>
            <a:r>
              <a:rPr lang="en-US" altLang="zh-CN" sz="1800" dirty="0">
                <a:ea typeface="SimSun" charset="0"/>
                <a:cs typeface="SimSun" charset="0"/>
              </a:rPr>
              <a:t>7</a:t>
            </a:r>
            <a:r>
              <a:rPr lang="zh-CN" altLang="en-US" sz="1800" dirty="0">
                <a:ea typeface="SimSun" charset="0"/>
                <a:cs typeface="SimSun" charset="0"/>
              </a:rPr>
              <a:t>人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VP(VBG(coming), PP(IN(from), x0:NP))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 ,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IN(from)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NP(x0:NNP, x1:CC, x2:NNP)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x0 , x1 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VP(x0:VBP, x1:NP)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S(x0:NP, x1:VP, x2:PUNC)  x0 , x1,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NP(x0:NP, x1:VP)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x1 , </a:t>
            </a:r>
            <a:r>
              <a:rPr lang="zh-CN" altLang="en-US" sz="1800" dirty="0">
                <a:ea typeface="SimSun" charset="0"/>
                <a:cs typeface="SimSun" charset="0"/>
              </a:rPr>
              <a:t>的 , 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NP(DT(“the”), x0:JJ, x1:NN)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  <a:endParaRPr lang="en-US" altLang="zh-CN" sz="18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800" dirty="0">
              <a:ea typeface="SimSun" charset="0"/>
              <a:cs typeface="SimSun" charset="0"/>
              <a:sym typeface="Wingdings" charset="0"/>
            </a:endParaRPr>
          </a:p>
        </p:txBody>
      </p:sp>
      <p:sp>
        <p:nvSpPr>
          <p:cNvPr id="463876" name="AutoShape 4"/>
          <p:cNvSpPr>
            <a:spLocks/>
          </p:cNvSpPr>
          <p:nvPr/>
        </p:nvSpPr>
        <p:spPr bwMode="auto">
          <a:xfrm>
            <a:off x="6457950" y="16002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3877" name="Text Box 5"/>
          <p:cNvSpPr txBox="1">
            <a:spLocks noChangeArrowheads="1"/>
          </p:cNvSpPr>
          <p:nvPr/>
        </p:nvSpPr>
        <p:spPr bwMode="auto">
          <a:xfrm>
            <a:off x="6686550" y="2819400"/>
            <a:ext cx="23262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Contiguous phrase pair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substitution rules</a:t>
            </a:r>
          </a:p>
        </p:txBody>
      </p:sp>
      <p:sp>
        <p:nvSpPr>
          <p:cNvPr id="463878" name="AutoShape 6"/>
          <p:cNvSpPr>
            <a:spLocks/>
          </p:cNvSpPr>
          <p:nvPr/>
        </p:nvSpPr>
        <p:spPr bwMode="auto">
          <a:xfrm>
            <a:off x="6457950" y="5105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3879" name="Text Box 7"/>
          <p:cNvSpPr txBox="1">
            <a:spLocks noChangeArrowheads="1"/>
          </p:cNvSpPr>
          <p:nvPr/>
        </p:nvSpPr>
        <p:spPr bwMode="auto">
          <a:xfrm>
            <a:off x="6686550" y="5576888"/>
            <a:ext cx="184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Higher-level rules</a:t>
            </a:r>
          </a:p>
        </p:txBody>
      </p:sp>
    </p:spTree>
    <p:extLst>
      <p:ext uri="{BB962C8B-B14F-4D97-AF65-F5344CB8AC3E}">
        <p14:creationId xmlns:p14="http://schemas.microsoft.com/office/powerpoint/2010/main" val="2537024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Assignment 6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Tree to string rules examples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63246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DT(these)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这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VBP(includes)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NNP(France)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法国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CC(and)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和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NNP(Russia)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俄罗斯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IN(of)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的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NP(NNS(astronauts))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宇航 ,  员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PUNC(.)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.</a:t>
            </a:r>
            <a:endParaRPr lang="en-US" altLang="zh-CN" sz="14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NP(x0:DT, CD(7), NNS(people)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 x0 , </a:t>
            </a:r>
            <a:r>
              <a:rPr lang="en-US" altLang="zh-CN" sz="1800" dirty="0">
                <a:ea typeface="SimSun" charset="0"/>
                <a:cs typeface="SimSun" charset="0"/>
              </a:rPr>
              <a:t>7</a:t>
            </a:r>
            <a:r>
              <a:rPr lang="zh-CN" altLang="en-US" sz="1800" dirty="0">
                <a:ea typeface="SimSun" charset="0"/>
                <a:cs typeface="SimSun" charset="0"/>
              </a:rPr>
              <a:t>人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VP(VBG(coming), PP(IN(from), x0:NP))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 ,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IN(from)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NP(x0:NNP, x1:CC, x2:NNP)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x0 , x1 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VP(x0:VBP, x1:NP)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S(x0:NP, x1:VP, x2:PUNC)  x0 , x1,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NP(x0:NP, x1:VP)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x1 , </a:t>
            </a:r>
            <a:r>
              <a:rPr lang="zh-CN" altLang="en-US" sz="1800" dirty="0">
                <a:ea typeface="SimSun" charset="0"/>
                <a:cs typeface="SimSun" charset="0"/>
              </a:rPr>
              <a:t>的 , 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NP(DT(“the”), x0:JJ, x1:NN)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  <a:endParaRPr lang="en-US" altLang="zh-CN" sz="18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800" dirty="0">
              <a:ea typeface="SimSun" charset="0"/>
              <a:cs typeface="SimSun" charset="0"/>
              <a:sym typeface="Wingdings" charset="0"/>
            </a:endParaRPr>
          </a:p>
        </p:txBody>
      </p:sp>
      <p:sp>
        <p:nvSpPr>
          <p:cNvPr id="464900" name="AutoShape 4"/>
          <p:cNvSpPr>
            <a:spLocks/>
          </p:cNvSpPr>
          <p:nvPr/>
        </p:nvSpPr>
        <p:spPr bwMode="auto">
          <a:xfrm>
            <a:off x="6457950" y="16002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4901" name="Text Box 5"/>
          <p:cNvSpPr txBox="1">
            <a:spLocks noChangeArrowheads="1"/>
          </p:cNvSpPr>
          <p:nvPr/>
        </p:nvSpPr>
        <p:spPr bwMode="auto">
          <a:xfrm>
            <a:off x="6686550" y="2819400"/>
            <a:ext cx="23262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Contiguous phrase pair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substitution rules</a:t>
            </a:r>
          </a:p>
        </p:txBody>
      </p:sp>
      <p:sp>
        <p:nvSpPr>
          <p:cNvPr id="464902" name="AutoShape 6"/>
          <p:cNvSpPr>
            <a:spLocks/>
          </p:cNvSpPr>
          <p:nvPr/>
        </p:nvSpPr>
        <p:spPr bwMode="auto">
          <a:xfrm>
            <a:off x="6457950" y="5105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4903" name="Text Box 7"/>
          <p:cNvSpPr txBox="1">
            <a:spLocks noChangeArrowheads="1"/>
          </p:cNvSpPr>
          <p:nvPr/>
        </p:nvSpPr>
        <p:spPr bwMode="auto">
          <a:xfrm>
            <a:off x="6686550" y="5576888"/>
            <a:ext cx="184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Higher-level rules</a:t>
            </a:r>
          </a:p>
        </p:txBody>
      </p:sp>
      <p:sp>
        <p:nvSpPr>
          <p:cNvPr id="464904" name="Text Box 8"/>
          <p:cNvSpPr txBox="1">
            <a:spLocks noChangeArrowheads="1"/>
          </p:cNvSpPr>
          <p:nvPr/>
        </p:nvSpPr>
        <p:spPr bwMode="auto">
          <a:xfrm>
            <a:off x="4173538" y="1447800"/>
            <a:ext cx="3997008" cy="1200328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Both VBP(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include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) and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VBP(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includes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) will translate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to 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zh-CN" altLang="en-US" sz="2000" dirty="0"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rPr>
              <a:t>中包括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 in Chinese.</a:t>
            </a:r>
          </a:p>
        </p:txBody>
      </p:sp>
      <p:sp>
        <p:nvSpPr>
          <p:cNvPr id="464905" name="Line 9"/>
          <p:cNvSpPr>
            <a:spLocks noChangeShapeType="1"/>
          </p:cNvSpPr>
          <p:nvPr/>
        </p:nvSpPr>
        <p:spPr bwMode="auto">
          <a:xfrm flipH="1">
            <a:off x="3352800" y="1828800"/>
            <a:ext cx="838200" cy="76200"/>
          </a:xfrm>
          <a:prstGeom prst="line">
            <a:avLst/>
          </a:prstGeom>
          <a:noFill/>
          <a:ln w="762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4906" name="Line 10"/>
          <p:cNvSpPr>
            <a:spLocks noChangeShapeType="1"/>
          </p:cNvSpPr>
          <p:nvPr/>
        </p:nvSpPr>
        <p:spPr bwMode="auto">
          <a:xfrm flipH="1">
            <a:off x="3429000" y="1905000"/>
            <a:ext cx="762000" cy="304800"/>
          </a:xfrm>
          <a:prstGeom prst="line">
            <a:avLst/>
          </a:prstGeom>
          <a:noFill/>
          <a:ln w="762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96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Tree Transformations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61722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DT(these)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这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VBP(includes)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NNP(France)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法国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CC(and)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和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NNP(Russia)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俄罗斯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IN(of)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的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NP(NNS(astronauts))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宇航 ,  员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PUNC(.)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.</a:t>
            </a:r>
            <a:endParaRPr lang="en-US" altLang="zh-CN" sz="14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NP(x0:DT, CD(7), NNS(people)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 x0 , </a:t>
            </a:r>
            <a:r>
              <a:rPr lang="en-US" altLang="zh-CN" sz="1800" dirty="0">
                <a:ea typeface="SimSun" charset="0"/>
                <a:cs typeface="SimSun" charset="0"/>
              </a:rPr>
              <a:t>7</a:t>
            </a:r>
            <a:r>
              <a:rPr lang="zh-CN" altLang="en-US" sz="1800" dirty="0">
                <a:ea typeface="SimSun" charset="0"/>
                <a:cs typeface="SimSun" charset="0"/>
              </a:rPr>
              <a:t>人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VP(VBG(coming), PP(IN(from), x0:NP))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 ,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IN(from)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NP(x0:NNP, x1:CC, x2:NNP)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x0 , x1 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VP(x0:VBP, x1:NP)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S(x0:NP, x1:VP, x2:PUNC)  x0 , x1,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NP(x0:NP, x1:VP)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x1 , </a:t>
            </a:r>
            <a:r>
              <a:rPr lang="zh-CN" altLang="en-US" sz="1800" dirty="0">
                <a:ea typeface="SimSun" charset="0"/>
                <a:cs typeface="SimSun" charset="0"/>
              </a:rPr>
              <a:t>的 , 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NP(DT(“the”), x0:JJ, x1:NN)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  <a:endParaRPr lang="en-US" altLang="zh-CN" sz="18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800" dirty="0">
              <a:ea typeface="SimSun" charset="0"/>
              <a:cs typeface="SimSun" charset="0"/>
              <a:sym typeface="Wingdings" charset="0"/>
            </a:endParaRPr>
          </a:p>
        </p:txBody>
      </p:sp>
      <p:sp>
        <p:nvSpPr>
          <p:cNvPr id="467972" name="AutoShape 4"/>
          <p:cNvSpPr>
            <a:spLocks/>
          </p:cNvSpPr>
          <p:nvPr/>
        </p:nvSpPr>
        <p:spPr bwMode="auto">
          <a:xfrm>
            <a:off x="6457950" y="16002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7973" name="Text Box 5"/>
          <p:cNvSpPr txBox="1">
            <a:spLocks noChangeArrowheads="1"/>
          </p:cNvSpPr>
          <p:nvPr/>
        </p:nvSpPr>
        <p:spPr bwMode="auto">
          <a:xfrm>
            <a:off x="6686550" y="2819400"/>
            <a:ext cx="2305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Contiguous phrase pair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Substitution rules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(alignment templates)</a:t>
            </a:r>
          </a:p>
        </p:txBody>
      </p:sp>
      <p:sp>
        <p:nvSpPr>
          <p:cNvPr id="467974" name="AutoShape 6"/>
          <p:cNvSpPr>
            <a:spLocks/>
          </p:cNvSpPr>
          <p:nvPr/>
        </p:nvSpPr>
        <p:spPr bwMode="auto">
          <a:xfrm>
            <a:off x="6457950" y="5105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7975" name="Text Box 7"/>
          <p:cNvSpPr txBox="1">
            <a:spLocks noChangeArrowheads="1"/>
          </p:cNvSpPr>
          <p:nvPr/>
        </p:nvSpPr>
        <p:spPr bwMode="auto">
          <a:xfrm>
            <a:off x="6686550" y="5576888"/>
            <a:ext cx="184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Higher-level rules</a:t>
            </a:r>
          </a:p>
        </p:txBody>
      </p:sp>
      <p:sp>
        <p:nvSpPr>
          <p:cNvPr id="467976" name="Text Box 8"/>
          <p:cNvSpPr txBox="1">
            <a:spLocks noChangeArrowheads="1"/>
          </p:cNvSpPr>
          <p:nvPr/>
        </p:nvSpPr>
        <p:spPr bwMode="auto">
          <a:xfrm>
            <a:off x="4572000" y="1828800"/>
            <a:ext cx="3606800" cy="1917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The phrase 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coming from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endParaRPr lang="en-US" sz="2400">
              <a:solidFill>
                <a:srgbClr val="000000"/>
              </a:solidFill>
              <a:latin typeface="Times New Roman" charset="0"/>
              <a:ea typeface="ＭＳ Ｐゴシック" charset="0"/>
            </a:endParaRPr>
          </a:p>
          <a:p>
            <a:pPr algn="l"/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translates to 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zh-CN" altLang="en-US" sz="2000"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rPr>
              <a:t>来自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 only if</a:t>
            </a:r>
          </a:p>
          <a:p>
            <a:pPr algn="l"/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followed by an NP (whose</a:t>
            </a:r>
          </a:p>
          <a:p>
            <a:pPr algn="l"/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translation is then placed to </a:t>
            </a:r>
          </a:p>
          <a:p>
            <a:pPr algn="l"/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the right of 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zh-CN" altLang="en-US" sz="2000">
                <a:solidFill>
                  <a:srgbClr val="000000"/>
                </a:solidFill>
                <a:latin typeface="Arial" charset="0"/>
                <a:ea typeface="SimSun" charset="0"/>
                <a:cs typeface="SimSun" charset="0"/>
              </a:rPr>
              <a:t>来自</a:t>
            </a:r>
            <a:r>
              <a:rPr lang="ja-JP" altLang="en-US" sz="240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).</a:t>
            </a:r>
          </a:p>
        </p:txBody>
      </p:sp>
      <p:sp>
        <p:nvSpPr>
          <p:cNvPr id="467977" name="Line 9"/>
          <p:cNvSpPr>
            <a:spLocks noChangeShapeType="1"/>
          </p:cNvSpPr>
          <p:nvPr/>
        </p:nvSpPr>
        <p:spPr bwMode="auto">
          <a:xfrm flipH="1">
            <a:off x="5715000" y="3733800"/>
            <a:ext cx="304800" cy="685800"/>
          </a:xfrm>
          <a:prstGeom prst="line">
            <a:avLst/>
          </a:prstGeom>
          <a:noFill/>
          <a:ln w="762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254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/>
              <a:t>Tree Transformations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61722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DT(these)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这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VBP(includes)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NNP(France)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法国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CC(and)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和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NNP(Russia)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俄罗斯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IN(of)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的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NP(NNS(astronauts))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宇航 ,  员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PUNC(.)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.</a:t>
            </a:r>
            <a:endParaRPr lang="en-US" altLang="zh-CN" sz="14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NP(x0:DT, CD(7), NNS(people)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 x0 , </a:t>
            </a:r>
            <a:r>
              <a:rPr lang="en-US" altLang="zh-CN" sz="1800" dirty="0">
                <a:ea typeface="SimSun" charset="0"/>
                <a:cs typeface="SimSun" charset="0"/>
              </a:rPr>
              <a:t>7</a:t>
            </a:r>
            <a:r>
              <a:rPr lang="zh-CN" altLang="en-US" sz="1800" dirty="0">
                <a:ea typeface="SimSun" charset="0"/>
                <a:cs typeface="SimSun" charset="0"/>
              </a:rPr>
              <a:t>人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VP(VBG(coming), PP(IN(from), x0:NP))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 ,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IN(from)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NP(x0:NNP, x1:CC, x2:NNP)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x0 , x1 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VP(x0:VBP, x1:NP)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S(x0:NP, x1:VP, x2:PUNC)  x0 , x1,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NP(x0:NP, x1:VP)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x1 , </a:t>
            </a:r>
            <a:r>
              <a:rPr lang="zh-CN" altLang="en-US" sz="1800" dirty="0">
                <a:ea typeface="SimSun" charset="0"/>
                <a:cs typeface="SimSun" charset="0"/>
              </a:rPr>
              <a:t>的 , 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NP(DT(“the”), x0:JJ, x1:NN)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  <a:endParaRPr lang="en-US" altLang="zh-CN" sz="18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800" dirty="0">
              <a:ea typeface="SimSun" charset="0"/>
              <a:cs typeface="SimSun" charset="0"/>
              <a:sym typeface="Wingdings" charset="0"/>
            </a:endParaRPr>
          </a:p>
        </p:txBody>
      </p:sp>
      <p:sp>
        <p:nvSpPr>
          <p:cNvPr id="468996" name="AutoShape 4"/>
          <p:cNvSpPr>
            <a:spLocks/>
          </p:cNvSpPr>
          <p:nvPr/>
        </p:nvSpPr>
        <p:spPr bwMode="auto">
          <a:xfrm>
            <a:off x="6457950" y="16002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8997" name="Text Box 5"/>
          <p:cNvSpPr txBox="1">
            <a:spLocks noChangeArrowheads="1"/>
          </p:cNvSpPr>
          <p:nvPr/>
        </p:nvSpPr>
        <p:spPr bwMode="auto">
          <a:xfrm>
            <a:off x="6686550" y="2819400"/>
            <a:ext cx="2305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Contiguous phrase pair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Substitution rules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(alignment templates)</a:t>
            </a:r>
          </a:p>
        </p:txBody>
      </p:sp>
      <p:sp>
        <p:nvSpPr>
          <p:cNvPr id="468998" name="AutoShape 6"/>
          <p:cNvSpPr>
            <a:spLocks/>
          </p:cNvSpPr>
          <p:nvPr/>
        </p:nvSpPr>
        <p:spPr bwMode="auto">
          <a:xfrm>
            <a:off x="6457950" y="5105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68999" name="Text Box 7"/>
          <p:cNvSpPr txBox="1">
            <a:spLocks noChangeArrowheads="1"/>
          </p:cNvSpPr>
          <p:nvPr/>
        </p:nvSpPr>
        <p:spPr bwMode="auto">
          <a:xfrm>
            <a:off x="6686550" y="5576888"/>
            <a:ext cx="184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Higher-level rules</a:t>
            </a:r>
          </a:p>
        </p:txBody>
      </p:sp>
      <p:sp>
        <p:nvSpPr>
          <p:cNvPr id="469000" name="Text Box 8"/>
          <p:cNvSpPr txBox="1">
            <a:spLocks noChangeArrowheads="1"/>
          </p:cNvSpPr>
          <p:nvPr/>
        </p:nvSpPr>
        <p:spPr bwMode="auto">
          <a:xfrm>
            <a:off x="3810000" y="1219200"/>
            <a:ext cx="4197684" cy="193899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Translate an English NP (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“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astronauts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modified by a gerund VP (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“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coming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from France and Russia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) as follows: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(1) translate the VP, 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(2) type the Chinese word 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“</a:t>
            </a:r>
            <a:r>
              <a:rPr lang="zh-CN" altLang="en-US" dirty="0">
                <a:solidFill>
                  <a:srgbClr val="000000"/>
                </a:solidFill>
                <a:ea typeface="SimSun" charset="0"/>
                <a:cs typeface="SimSun" charset="0"/>
              </a:rPr>
              <a:t>的</a:t>
            </a:r>
            <a:r>
              <a:rPr lang="ja-JP" altLang="en-US" sz="2000" dirty="0">
                <a:solidFill>
                  <a:srgbClr val="000000"/>
                </a:solidFill>
                <a:latin typeface="Arial"/>
              </a:rPr>
              <a:t>”</a:t>
            </a:r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,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charset="0"/>
              </a:rPr>
              <a:t>(3) translate the NP.</a:t>
            </a:r>
          </a:p>
        </p:txBody>
      </p:sp>
      <p:sp>
        <p:nvSpPr>
          <p:cNvPr id="469001" name="Line 9"/>
          <p:cNvSpPr>
            <a:spLocks noChangeShapeType="1"/>
          </p:cNvSpPr>
          <p:nvPr/>
        </p:nvSpPr>
        <p:spPr bwMode="auto">
          <a:xfrm flipH="1">
            <a:off x="4038600" y="4953000"/>
            <a:ext cx="1600200" cy="1143000"/>
          </a:xfrm>
          <a:prstGeom prst="line">
            <a:avLst/>
          </a:prstGeom>
          <a:noFill/>
          <a:ln w="762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4413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Tree Transformations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61722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DT(these)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这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VBP(includes)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中包括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NNP(France)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法国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CC(and)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和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NNP(Russia)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俄罗斯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IN(of)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的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NP(NNS(astronauts))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宇航 ,  员  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PUNC(.)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.</a:t>
            </a:r>
            <a:endParaRPr lang="en-US" altLang="zh-CN" sz="14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NP(x0:DT, CD(7), NNS(people)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 x0 , </a:t>
            </a:r>
            <a:r>
              <a:rPr lang="en-US" altLang="zh-CN" sz="1800" dirty="0">
                <a:ea typeface="SimSun" charset="0"/>
                <a:cs typeface="SimSun" charset="0"/>
              </a:rPr>
              <a:t>7</a:t>
            </a:r>
            <a:r>
              <a:rPr lang="zh-CN" altLang="en-US" sz="1800" dirty="0">
                <a:ea typeface="SimSun" charset="0"/>
                <a:cs typeface="SimSun" charset="0"/>
              </a:rPr>
              <a:t>人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VP(VBG(coming), PP(IN(from), x0:NP))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 ,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IN(from)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</a:t>
            </a:r>
            <a:r>
              <a:rPr lang="zh-CN" altLang="en-US" sz="1800" dirty="0">
                <a:ea typeface="SimSun" charset="0"/>
                <a:cs typeface="SimSun" charset="0"/>
              </a:rPr>
              <a:t>来自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NP(x0:NNP, x1:CC, x2:NNP)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x0 , x1 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VP(x0:VBP, x1:NP)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S(x0:NP, x1:VP, x2:PUNC)  x0 , x1, x2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sz="1800" dirty="0">
                <a:ea typeface="SimSun" charset="0"/>
                <a:cs typeface="SimSun" charset="0"/>
              </a:rPr>
              <a:t>NP(x0:NP, x1:VP) </a:t>
            </a:r>
            <a:r>
              <a:rPr lang="en-US" sz="1800" dirty="0">
                <a:ea typeface="SimSun" charset="0"/>
                <a:cs typeface="SimSun" charset="0"/>
                <a:sym typeface="Wingdings" charset="0"/>
              </a:rPr>
              <a:t> x1 , </a:t>
            </a:r>
            <a:r>
              <a:rPr lang="zh-CN" altLang="en-US" sz="1800" dirty="0">
                <a:ea typeface="SimSun" charset="0"/>
                <a:cs typeface="SimSun" charset="0"/>
              </a:rPr>
              <a:t>的 , </a:t>
            </a:r>
            <a:r>
              <a:rPr lang="en-US" altLang="zh-CN" sz="1800" dirty="0">
                <a:ea typeface="SimSun" charset="0"/>
                <a:cs typeface="SimSun" charset="0"/>
              </a:rPr>
              <a:t>x0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zh-CN" sz="1800" dirty="0">
                <a:ea typeface="SimSun" charset="0"/>
                <a:cs typeface="SimSun" charset="0"/>
              </a:rPr>
              <a:t>NP(DT(“the”), x0:JJ, x1:NN) </a:t>
            </a:r>
            <a:r>
              <a:rPr lang="en-US" altLang="zh-CN" sz="1800" dirty="0">
                <a:ea typeface="SimSun" charset="0"/>
                <a:cs typeface="SimSun" charset="0"/>
                <a:sym typeface="Wingdings" charset="0"/>
              </a:rPr>
              <a:t> x0 , x1</a:t>
            </a:r>
            <a:endParaRPr lang="en-US" altLang="zh-CN" sz="1800" dirty="0">
              <a:ea typeface="SimSun" charset="0"/>
              <a:cs typeface="SimSun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1800" dirty="0">
              <a:ea typeface="SimSun" charset="0"/>
              <a:cs typeface="SimSun" charset="0"/>
              <a:sym typeface="Wingdings" charset="0"/>
            </a:endParaRPr>
          </a:p>
        </p:txBody>
      </p:sp>
      <p:sp>
        <p:nvSpPr>
          <p:cNvPr id="470020" name="AutoShape 4"/>
          <p:cNvSpPr>
            <a:spLocks/>
          </p:cNvSpPr>
          <p:nvPr/>
        </p:nvSpPr>
        <p:spPr bwMode="auto">
          <a:xfrm>
            <a:off x="6457950" y="16002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6686550" y="2819400"/>
            <a:ext cx="2305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Contiguous phrase pair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Substitution rules</a:t>
            </a:r>
          </a:p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(alignment templates)</a:t>
            </a:r>
          </a:p>
        </p:txBody>
      </p:sp>
      <p:sp>
        <p:nvSpPr>
          <p:cNvPr id="470022" name="AutoShape 6"/>
          <p:cNvSpPr>
            <a:spLocks/>
          </p:cNvSpPr>
          <p:nvPr/>
        </p:nvSpPr>
        <p:spPr bwMode="auto">
          <a:xfrm>
            <a:off x="6457950" y="5105400"/>
            <a:ext cx="152400" cy="1295400"/>
          </a:xfrm>
          <a:prstGeom prst="rightBrace">
            <a:avLst>
              <a:gd name="adj1" fmla="val 7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70023" name="Text Box 7"/>
          <p:cNvSpPr txBox="1">
            <a:spLocks noChangeArrowheads="1"/>
          </p:cNvSpPr>
          <p:nvPr/>
        </p:nvSpPr>
        <p:spPr bwMode="auto">
          <a:xfrm>
            <a:off x="6686550" y="5576888"/>
            <a:ext cx="1841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Higher-level rules</a:t>
            </a:r>
          </a:p>
        </p:txBody>
      </p:sp>
      <p:sp>
        <p:nvSpPr>
          <p:cNvPr id="470024" name="Text Box 8"/>
          <p:cNvSpPr txBox="1">
            <a:spLocks noChangeArrowheads="1"/>
          </p:cNvSpPr>
          <p:nvPr/>
        </p:nvSpPr>
        <p:spPr bwMode="auto">
          <a:xfrm>
            <a:off x="5029201" y="3657600"/>
            <a:ext cx="3276600" cy="1200329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To translate 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the JJ NN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,</a:t>
            </a:r>
          </a:p>
          <a:p>
            <a:pPr algn="l"/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translate the JJ and NN  (and drop 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the</a:t>
            </a:r>
            <a:r>
              <a:rPr lang="ja-JP" altLang="en-US" sz="2400" dirty="0">
                <a:solidFill>
                  <a:srgbClr val="000000"/>
                </a:solidFill>
                <a:latin typeface="Arial"/>
                <a:ea typeface="ＭＳ Ｐゴシック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latin typeface="Times New Roman" charset="0"/>
                <a:ea typeface="ＭＳ Ｐゴシック" charset="0"/>
              </a:rPr>
              <a:t>).</a:t>
            </a:r>
          </a:p>
        </p:txBody>
      </p:sp>
      <p:sp>
        <p:nvSpPr>
          <p:cNvPr id="470025" name="Line 9"/>
          <p:cNvSpPr>
            <a:spLocks noChangeShapeType="1"/>
          </p:cNvSpPr>
          <p:nvPr/>
        </p:nvSpPr>
        <p:spPr bwMode="auto">
          <a:xfrm flipH="1">
            <a:off x="4648200" y="5181600"/>
            <a:ext cx="990600" cy="1066800"/>
          </a:xfrm>
          <a:prstGeom prst="line">
            <a:avLst/>
          </a:prstGeom>
          <a:noFill/>
          <a:ln w="762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369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glossed_chines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75059" y="1329902"/>
            <a:ext cx="4672523" cy="2631540"/>
          </a:xfrm>
          <a:prstGeom prst="rect">
            <a:avLst/>
          </a:prstGeom>
          <a:scene3d>
            <a:camera prst="perspectiveContrastingRightFacing">
              <a:rot lat="21300000" lon="20400000" rev="213211"/>
            </a:camera>
            <a:lightRig rig="threePt" dir="t"/>
          </a:scene3d>
        </p:spPr>
      </p:pic>
      <p:pic>
        <p:nvPicPr>
          <p:cNvPr id="37" name="Picture 36" descr="TP_tm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5099345" y="2386804"/>
            <a:ext cx="3399166" cy="1711551"/>
          </a:xfrm>
          <a:prstGeom prst="rect">
            <a:avLst/>
          </a:prstGeom>
          <a:noFill/>
          <a:ln/>
          <a:effectLst/>
          <a:scene3d>
            <a:camera prst="perspectiveContrastingLeftFacing">
              <a:rot lat="540000" lon="2400000" rev="21386789"/>
            </a:camera>
            <a:lightRig rig="threePt" dir="t"/>
          </a:scene3d>
        </p:spPr>
      </p:pic>
      <p:pic>
        <p:nvPicPr>
          <p:cNvPr id="39" name="Picture 38" descr="align_grid_nowords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72611" y="1883546"/>
            <a:ext cx="6132129" cy="4959991"/>
          </a:xfrm>
          <a:prstGeom prst="rect">
            <a:avLst/>
          </a:prstGeom>
          <a:scene3d>
            <a:camera prst="perspectiveRelaxed">
              <a:rot lat="17868000" lon="17880000" rev="3912000"/>
            </a:camera>
            <a:lightRig rig="threePt" dir="t"/>
          </a:scene3d>
        </p:spPr>
      </p:pic>
      <p:sp>
        <p:nvSpPr>
          <p:cNvPr id="3482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Tree to tree example</a:t>
            </a:r>
          </a:p>
        </p:txBody>
      </p:sp>
    </p:spTree>
    <p:extLst>
      <p:ext uri="{BB962C8B-B14F-4D97-AF65-F5344CB8AC3E}">
        <p14:creationId xmlns:p14="http://schemas.microsoft.com/office/powerpoint/2010/main" val="26936285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743200"/>
            <a:ext cx="5410200" cy="19812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we do it?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data might be useful?</a:t>
            </a:r>
          </a:p>
        </p:txBody>
      </p:sp>
    </p:spTree>
    <p:extLst>
      <p:ext uri="{BB962C8B-B14F-4D97-AF65-F5344CB8AC3E}">
        <p14:creationId xmlns:p14="http://schemas.microsoft.com/office/powerpoint/2010/main" val="2590683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MT Evaluation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Source only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Manual: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SSER (subjective sentence error rate)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Correct/Incorrect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Error categorization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Extrinsic: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Objective usage testing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/>
              <a:t>Automatic: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WER (word error rate)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BLEU (Bilingual Evaluation Understudy)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NIST</a:t>
            </a:r>
          </a:p>
        </p:txBody>
      </p:sp>
      <p:pic>
        <p:nvPicPr>
          <p:cNvPr id="206852" name="Picture 4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6576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53" name="Picture 5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910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54" name="Picture 6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55" name="Picture 7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6576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56" name="Picture 8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1148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57" name="Picture 9" descr="helicopter%20draw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267200"/>
            <a:ext cx="1133475" cy="6492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135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37117-D362-5B49-A9F7-85F48DD72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MT Evaluation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3EAD7-9DA2-E24C-89C5-676807BC5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Play with an MT system</a:t>
            </a:r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Find a few examples of the system doing interesting (surprising?) ”good” translations.</a:t>
            </a:r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AutoNum type="arabicPeriod"/>
            </a:pPr>
            <a:r>
              <a:rPr lang="en-US" sz="2800" dirty="0"/>
              <a:t>Find some examples of the system making mistakes (consider, idioms and common expressions)</a:t>
            </a:r>
          </a:p>
        </p:txBody>
      </p:sp>
    </p:spTree>
    <p:extLst>
      <p:ext uri="{BB962C8B-B14F-4D97-AF65-F5344CB8AC3E}">
        <p14:creationId xmlns:p14="http://schemas.microsoft.com/office/powerpoint/2010/main" val="2038474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Common NLP/machine learning/AI approach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4204394"/>
            <a:ext cx="22098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All sentence pairs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652791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138499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Training sentence pairs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138499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Testing sentence pairs</a:t>
            </a:r>
          </a:p>
        </p:txBody>
      </p:sp>
    </p:spTree>
    <p:extLst>
      <p:ext uri="{BB962C8B-B14F-4D97-AF65-F5344CB8AC3E}">
        <p14:creationId xmlns:p14="http://schemas.microsoft.com/office/powerpoint/2010/main" val="1597935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Automatic Evaluation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3733800" cy="2308324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/>
              <a:t>Reference (human) translation:</a:t>
            </a:r>
            <a:r>
              <a:rPr lang="en-US" sz="1600" dirty="0">
                <a:solidFill>
                  <a:srgbClr val="C08080"/>
                </a:solidFill>
              </a:rPr>
              <a:t>  </a:t>
            </a:r>
            <a:br>
              <a:rPr lang="en-US" sz="1600" dirty="0">
                <a:solidFill>
                  <a:srgbClr val="C08080"/>
                </a:solidFill>
              </a:rPr>
            </a:br>
            <a:r>
              <a:rPr lang="en-US" sz="1600" dirty="0">
                <a:solidFill>
                  <a:srgbClr val="008000"/>
                </a:solidFill>
              </a:rPr>
              <a:t>The U.S. island of Guam is maintaining a high state of alert after the Guam airport and its offices both received an e-mail from someone calling himself the Saudi Arabian Osama bin Laden and threatening a biological/chemical attack against public places such as the airport 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2000" y="1600200"/>
            <a:ext cx="4114800" cy="2308324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/>
              <a:t>Machine translation:</a:t>
            </a:r>
            <a:r>
              <a:rPr lang="en-US" sz="1600" dirty="0">
                <a:solidFill>
                  <a:srgbClr val="C08080"/>
                </a:solidFill>
              </a:rPr>
              <a:t>  </a:t>
            </a:r>
            <a:br>
              <a:rPr lang="en-US" sz="1600" dirty="0">
                <a:solidFill>
                  <a:srgbClr val="C08080"/>
                </a:solidFill>
              </a:rPr>
            </a:br>
            <a:r>
              <a:rPr lang="en-US" sz="1600" dirty="0">
                <a:solidFill>
                  <a:srgbClr val="0000FF"/>
                </a:solidFill>
              </a:rPr>
              <a:t>The American [?] international airport and its the office all receives one calls self the sand Arab rich business [?] and so on electronic mail , which sends out ;  The threat will be able after public place and so on the airport to start the biochemistry attack , [?] highly alerts after the maintenance.</a:t>
            </a:r>
          </a:p>
        </p:txBody>
      </p:sp>
      <p:sp>
        <p:nvSpPr>
          <p:cNvPr id="6" name="Rectangle 5"/>
          <p:cNvSpPr/>
          <p:nvPr/>
        </p:nvSpPr>
        <p:spPr>
          <a:xfrm>
            <a:off x="1752600" y="4495800"/>
            <a:ext cx="4572000" cy="1815882"/>
          </a:xfrm>
          <a:prstGeom prst="rect">
            <a:avLst/>
          </a:prstGeom>
          <a:ln>
            <a:solidFill>
              <a:srgbClr val="FF00FF"/>
            </a:solidFill>
          </a:ln>
        </p:spPr>
        <p:txBody>
          <a:bodyPr>
            <a:spAutoFit/>
          </a:bodyPr>
          <a:lstStyle/>
          <a:p>
            <a:pPr algn="l"/>
            <a:r>
              <a:rPr lang="en-US" sz="1600" b="1" dirty="0"/>
              <a:t>Machine translation 2:</a:t>
            </a:r>
          </a:p>
          <a:p>
            <a:pPr algn="l"/>
            <a:r>
              <a:rPr lang="en-US" sz="1600" dirty="0">
                <a:solidFill>
                  <a:srgbClr val="0000FF"/>
                </a:solidFill>
              </a:rPr>
              <a:t>United States Office of the Guam International Airport and were received by a man claiming to be Saudi Arabian businessman Osama bin Laden, sent emails, threats to airports and other public places will launch a biological or chemical attack, remain on high alert in Guam.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5013" y="5093149"/>
            <a:ext cx="110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311481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Language translation</a:t>
            </a:r>
          </a:p>
        </p:txBody>
      </p:sp>
      <p:pic>
        <p:nvPicPr>
          <p:cNvPr id="386051" name="Picture 3" descr="chihuah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54200"/>
            <a:ext cx="2057400" cy="2057400"/>
          </a:xfrm>
          <a:prstGeom prst="rect">
            <a:avLst/>
          </a:prstGeom>
          <a:noFill/>
        </p:spPr>
      </p:pic>
      <p:pic>
        <p:nvPicPr>
          <p:cNvPr id="386052" name="Picture 4" descr="talk_circ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1016000"/>
            <a:ext cx="1943100" cy="1257300"/>
          </a:xfrm>
          <a:prstGeom prst="rect">
            <a:avLst/>
          </a:prstGeom>
          <a:noFill/>
        </p:spPr>
      </p:pic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3048000" y="12446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200">
                <a:latin typeface="Tahoma" pitchFamily="-111" charset="0"/>
              </a:rPr>
              <a:t>Yo quiero Taco Bell</a:t>
            </a:r>
          </a:p>
        </p:txBody>
      </p:sp>
      <p:pic>
        <p:nvPicPr>
          <p:cNvPr id="386054" name="Picture 6" descr="spanish fla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4292600"/>
            <a:ext cx="1562100" cy="952500"/>
          </a:xfrm>
          <a:prstGeom prst="rect">
            <a:avLst/>
          </a:prstGeom>
          <a:noFill/>
        </p:spPr>
      </p:pic>
      <p:pic>
        <p:nvPicPr>
          <p:cNvPr id="386055" name="Picture 7" descr="confused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1016000"/>
            <a:ext cx="1689100" cy="3124200"/>
          </a:xfrm>
          <a:prstGeom prst="rect">
            <a:avLst/>
          </a:prstGeom>
          <a:noFill/>
        </p:spPr>
      </p:pic>
      <p:pic>
        <p:nvPicPr>
          <p:cNvPr id="386056" name="Picture 8" descr="american fla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0" y="4216400"/>
            <a:ext cx="1536700" cy="1003300"/>
          </a:xfrm>
          <a:prstGeom prst="rect">
            <a:avLst/>
          </a:prstGeom>
          <a:noFill/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5E256B1-47F7-1A4A-91E8-F0460BFC72B8}"/>
              </a:ext>
            </a:extLst>
          </p:cNvPr>
          <p:cNvSpPr/>
          <p:nvPr/>
        </p:nvSpPr>
        <p:spPr>
          <a:xfrm>
            <a:off x="1371600" y="5562600"/>
            <a:ext cx="7086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hlinkClick r:id="rId8"/>
              </a:rPr>
              <a:t>https://www.youtube.com/watch?v=Q6jzl_Oy2IQ</a:t>
            </a:r>
            <a:endParaRPr lang="en-US" sz="2400" dirty="0">
              <a:hlinkClick r:id="rId9"/>
            </a:endParaRPr>
          </a:p>
          <a:p>
            <a:r>
              <a:rPr lang="en-US" sz="2400" dirty="0">
                <a:hlinkClick r:id="rId9"/>
              </a:rPr>
              <a:t>https://www.youtube.com/watch?v=vV1SkTdizZI</a:t>
            </a:r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Reference (human)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Guam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.</a:t>
            </a:r>
            <a:endParaRPr lang="en-US" sz="1400">
              <a:solidFill>
                <a:srgbClr val="C08080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04800" y="43434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1447800" y="25146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914400" y="25908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2514600" y="38862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400">
                <a:solidFill>
                  <a:schemeClr val="tx2"/>
                </a:solidFill>
              </a:rPr>
              <a:t>BLEU Evaluation Metric</a:t>
            </a:r>
          </a:p>
          <a:p>
            <a:r>
              <a:rPr lang="en-US" sz="2400">
                <a:solidFill>
                  <a:schemeClr val="tx2"/>
                </a:solidFill>
              </a:rPr>
              <a:t>(Papineni et al, ACL-2002)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05200" y="1600200"/>
            <a:ext cx="5486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Basic idea: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/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Combination of n-gram precisions of varying size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/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FF6600"/>
                </a:solidFill>
              </a:rPr>
              <a:t>What percentage of machine n-grams can be found in the reference translation? </a:t>
            </a:r>
          </a:p>
        </p:txBody>
      </p:sp>
    </p:spTree>
    <p:extLst>
      <p:ext uri="{BB962C8B-B14F-4D97-AF65-F5344CB8AC3E}">
        <p14:creationId xmlns:p14="http://schemas.microsoft.com/office/powerpoint/2010/main" val="30884139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442" name="Group 2"/>
          <p:cNvGrpSpPr>
            <a:grpSpLocks/>
          </p:cNvGrpSpPr>
          <p:nvPr/>
        </p:nvGrpSpPr>
        <p:grpSpPr bwMode="auto">
          <a:xfrm>
            <a:off x="685800" y="1752600"/>
            <a:ext cx="7620000" cy="4673600"/>
            <a:chOff x="432" y="1104"/>
            <a:chExt cx="4800" cy="2944"/>
          </a:xfrm>
        </p:grpSpPr>
        <p:sp>
          <p:nvSpPr>
            <p:cNvPr id="189443" name="Text Box 3"/>
            <p:cNvSpPr txBox="1">
              <a:spLocks noChangeArrowheads="1"/>
            </p:cNvSpPr>
            <p:nvPr/>
          </p:nvSpPr>
          <p:spPr bwMode="auto">
            <a:xfrm>
              <a:off x="432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1: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U.S. island of Guam is maintaining a high state of alert after the Guam airport and its offices both received an e-mail from someone calling himself the Saudi Arabian Osama bin Laden and threatening a biological/chemical attack against public places such as the airport .</a:t>
              </a:r>
            </a:p>
          </p:txBody>
        </p:sp>
        <p:sp>
          <p:nvSpPr>
            <p:cNvPr id="189444" name="Text Box 4"/>
            <p:cNvSpPr txBox="1">
              <a:spLocks noChangeArrowheads="1"/>
            </p:cNvSpPr>
            <p:nvPr/>
          </p:nvSpPr>
          <p:spPr bwMode="auto">
            <a:xfrm>
              <a:off x="432" y="3120"/>
              <a:ext cx="1584" cy="8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3: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US International Airport of Guam and its office has received an email from a self-claimed Arabian millionaire named Laden , which threatens to launch a biochemical attack on such public places as airport . Guam authority has been on alert . </a:t>
              </a:r>
            </a:p>
          </p:txBody>
        </p:sp>
        <p:sp>
          <p:nvSpPr>
            <p:cNvPr id="189445" name="Text Box 5"/>
            <p:cNvSpPr txBox="1">
              <a:spLocks noChangeArrowheads="1"/>
            </p:cNvSpPr>
            <p:nvPr/>
          </p:nvSpPr>
          <p:spPr bwMode="auto">
            <a:xfrm>
              <a:off x="3648" y="3120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4: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US Guam International Airport and its office received an email from Mr. Bin Laden and other rich businessman from Saudi Arabia . They said there would be biochemistry air raid to Guam Airport and other public places . Guam needs to be in high precaution about this matter . </a:t>
              </a:r>
            </a:p>
          </p:txBody>
        </p:sp>
        <p:sp>
          <p:nvSpPr>
            <p:cNvPr id="189446" name="Text Box 6"/>
            <p:cNvSpPr txBox="1">
              <a:spLocks noChangeArrowheads="1"/>
            </p:cNvSpPr>
            <p:nvPr/>
          </p:nvSpPr>
          <p:spPr bwMode="auto">
            <a:xfrm>
              <a:off x="3648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2: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Guam International Airport and its offices are maintaining a high state of alert after receiving an e-mail that was from a person claiming to be the wealthy Saudi Arabian businessman Bin Laden and that threatened to launch a biological and chemical attack on the airport and other public places .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</a:p>
          </p:txBody>
        </p:sp>
        <p:sp>
          <p:nvSpPr>
            <p:cNvPr id="189447" name="Text Box 7"/>
            <p:cNvSpPr txBox="1">
              <a:spLocks noChangeArrowheads="1"/>
            </p:cNvSpPr>
            <p:nvPr/>
          </p:nvSpPr>
          <p:spPr bwMode="auto">
            <a:xfrm>
              <a:off x="2064" y="2064"/>
              <a:ext cx="1536" cy="1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Machine translation: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chemeClr val="accent2"/>
                  </a:solidFill>
                </a:rPr>
                <a:t>The American [?] international airport and its the office all receives one calls self the sand Arab rich business [?] and so on electronic mail , which sends out ;  The threat will be able after public place and so on the airport to start the biochemistry attack , [?] highly alerts after the maintenance.</a:t>
              </a:r>
            </a:p>
          </p:txBody>
        </p:sp>
      </p:grpSp>
      <p:sp>
        <p:nvSpPr>
          <p:cNvPr id="189448" name="Rectangle 8"/>
          <p:cNvSpPr>
            <a:spLocks noChangeArrowheads="1"/>
          </p:cNvSpPr>
          <p:nvPr/>
        </p:nvSpPr>
        <p:spPr bwMode="auto">
          <a:xfrm>
            <a:off x="381000" y="0"/>
            <a:ext cx="8382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>
              <a:lnSpc>
                <a:spcPct val="80000"/>
              </a:lnSpc>
            </a:pPr>
            <a:r>
              <a:rPr lang="en-US" sz="4400">
                <a:solidFill>
                  <a:schemeClr val="tx2"/>
                </a:solidFill>
              </a:rPr>
              <a:t>Multiple Reference Translations</a:t>
            </a:r>
          </a:p>
        </p:txBody>
      </p:sp>
      <p:grpSp>
        <p:nvGrpSpPr>
          <p:cNvPr id="189449" name="Group 9"/>
          <p:cNvGrpSpPr>
            <a:grpSpLocks/>
          </p:cNvGrpSpPr>
          <p:nvPr/>
        </p:nvGrpSpPr>
        <p:grpSpPr bwMode="auto">
          <a:xfrm>
            <a:off x="685800" y="1752600"/>
            <a:ext cx="7620000" cy="4673600"/>
            <a:chOff x="432" y="1104"/>
            <a:chExt cx="4800" cy="2944"/>
          </a:xfrm>
        </p:grpSpPr>
        <p:sp>
          <p:nvSpPr>
            <p:cNvPr id="189450" name="Text Box 10"/>
            <p:cNvSpPr txBox="1">
              <a:spLocks noChangeArrowheads="1"/>
            </p:cNvSpPr>
            <p:nvPr/>
          </p:nvSpPr>
          <p:spPr bwMode="auto">
            <a:xfrm>
              <a:off x="432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1: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rgbClr val="009900"/>
                  </a:solidFill>
                </a:rPr>
                <a:t> U.S. island of Guam is maintaining a high state of alert </a:t>
              </a:r>
              <a:r>
                <a:rPr lang="en-US" sz="1000">
                  <a:solidFill>
                    <a:srgbClr val="C00000"/>
                  </a:solidFill>
                </a:rPr>
                <a:t>after the</a:t>
              </a:r>
              <a:r>
                <a:rPr lang="en-US" sz="1000">
                  <a:solidFill>
                    <a:srgbClr val="009900"/>
                  </a:solidFill>
                </a:rPr>
                <a:t> Guam airport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rgbClr val="009900"/>
                  </a:solidFill>
                </a:rPr>
                <a:t> its offices both received an e-mail from someone calling himself </a:t>
              </a: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rgbClr val="009900"/>
                  </a:solidFill>
                </a:rPr>
                <a:t> Saudi Arabian Osama bin Laden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rgbClr val="009900"/>
                  </a:solidFill>
                </a:rPr>
                <a:t> threatening a biological/chemical </a:t>
              </a:r>
              <a:r>
                <a:rPr lang="en-US" sz="1000">
                  <a:solidFill>
                    <a:srgbClr val="800000"/>
                  </a:solidFill>
                </a:rPr>
                <a:t>attack</a:t>
              </a:r>
              <a:r>
                <a:rPr lang="en-US" sz="1000">
                  <a:solidFill>
                    <a:srgbClr val="009900"/>
                  </a:solidFill>
                </a:rPr>
                <a:t> against </a:t>
              </a:r>
              <a:r>
                <a:rPr lang="en-US" sz="1000">
                  <a:solidFill>
                    <a:srgbClr val="800000"/>
                  </a:solidFill>
                </a:rPr>
                <a:t>public</a:t>
              </a:r>
              <a:r>
                <a:rPr lang="en-US" sz="1000">
                  <a:solidFill>
                    <a:srgbClr val="009900"/>
                  </a:solidFill>
                </a:rPr>
                <a:t> places such as </a:t>
              </a:r>
              <a:r>
                <a:rPr lang="en-US" sz="1000">
                  <a:solidFill>
                    <a:srgbClr val="C00000"/>
                  </a:solidFill>
                </a:rPr>
                <a:t>the airport</a:t>
              </a:r>
              <a:r>
                <a:rPr lang="en-US" sz="1000">
                  <a:solidFill>
                    <a:srgbClr val="009900"/>
                  </a:solidFill>
                </a:rPr>
                <a:t> .</a:t>
              </a:r>
            </a:p>
          </p:txBody>
        </p:sp>
        <p:sp>
          <p:nvSpPr>
            <p:cNvPr id="189451" name="Text Box 11"/>
            <p:cNvSpPr txBox="1">
              <a:spLocks noChangeArrowheads="1"/>
            </p:cNvSpPr>
            <p:nvPr/>
          </p:nvSpPr>
          <p:spPr bwMode="auto">
            <a:xfrm>
              <a:off x="432" y="3120"/>
              <a:ext cx="1584" cy="8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3: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The US International Airport of Guam and its office has received an email from a self-claimed Arabian millionaire named Laden </a:t>
              </a:r>
              <a:r>
                <a:rPr lang="en-US" sz="1000">
                  <a:solidFill>
                    <a:srgbClr val="C00000"/>
                  </a:solidFill>
                </a:rPr>
                <a:t>,</a:t>
              </a:r>
              <a:r>
                <a:rPr lang="en-US" sz="1000">
                  <a:solidFill>
                    <a:srgbClr val="009900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which</a:t>
              </a:r>
              <a:r>
                <a:rPr lang="en-US" sz="1000">
                  <a:solidFill>
                    <a:srgbClr val="009900"/>
                  </a:solidFill>
                </a:rPr>
                <a:t> threatens to launch a biochemical attack on such public places as airport . Guam authority has been </a:t>
              </a:r>
              <a:r>
                <a:rPr lang="en-US" sz="1000">
                  <a:solidFill>
                    <a:srgbClr val="800000"/>
                  </a:solidFill>
                </a:rPr>
                <a:t>on</a:t>
              </a:r>
              <a:r>
                <a:rPr lang="en-US" sz="1000">
                  <a:solidFill>
                    <a:srgbClr val="009900"/>
                  </a:solidFill>
                </a:rPr>
                <a:t> alert . </a:t>
              </a:r>
            </a:p>
          </p:txBody>
        </p:sp>
        <p:sp>
          <p:nvSpPr>
            <p:cNvPr id="189452" name="Text Box 12"/>
            <p:cNvSpPr txBox="1">
              <a:spLocks noChangeArrowheads="1"/>
            </p:cNvSpPr>
            <p:nvPr/>
          </p:nvSpPr>
          <p:spPr bwMode="auto">
            <a:xfrm>
              <a:off x="3648" y="3120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4: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US Guam International Airport and its office received an email from Mr. Bin Laden and other </a:t>
              </a:r>
              <a:r>
                <a:rPr lang="en-US" sz="1000">
                  <a:solidFill>
                    <a:srgbClr val="800000"/>
                  </a:solidFill>
                </a:rPr>
                <a:t>rich</a:t>
              </a:r>
              <a:r>
                <a:rPr lang="en-US" sz="1000">
                  <a:solidFill>
                    <a:srgbClr val="009900"/>
                  </a:solidFill>
                </a:rPr>
                <a:t> businessman from Saudi Arabia . They said there would be </a:t>
              </a:r>
              <a:r>
                <a:rPr lang="en-US" sz="1000">
                  <a:solidFill>
                    <a:srgbClr val="800000"/>
                  </a:solidFill>
                </a:rPr>
                <a:t>biochemistry</a:t>
              </a:r>
              <a:r>
                <a:rPr lang="en-US" sz="1000">
                  <a:solidFill>
                    <a:srgbClr val="009900"/>
                  </a:solidFill>
                </a:rPr>
                <a:t> air raid to Guam Airport and other public places . Guam needs to be in high precaution about this matter . </a:t>
              </a:r>
            </a:p>
          </p:txBody>
        </p:sp>
        <p:sp>
          <p:nvSpPr>
            <p:cNvPr id="189453" name="Text Box 13"/>
            <p:cNvSpPr txBox="1">
              <a:spLocks noChangeArrowheads="1"/>
            </p:cNvSpPr>
            <p:nvPr/>
          </p:nvSpPr>
          <p:spPr bwMode="auto">
            <a:xfrm>
              <a:off x="3648" y="1104"/>
              <a:ext cx="1584" cy="9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Reference translation 2: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009900"/>
                  </a:solidFill>
                </a:rPr>
                <a:t>Guam </a:t>
              </a:r>
              <a:r>
                <a:rPr lang="en-US" sz="1000">
                  <a:solidFill>
                    <a:srgbClr val="FF0000"/>
                  </a:solidFill>
                </a:rPr>
                <a:t>International Airport and its</a:t>
              </a:r>
              <a:r>
                <a:rPr lang="en-US" sz="1000">
                  <a:solidFill>
                    <a:srgbClr val="009900"/>
                  </a:solidFill>
                </a:rPr>
                <a:t> offices are maintaining a high state of alert </a:t>
              </a:r>
              <a:r>
                <a:rPr lang="en-US" sz="1000">
                  <a:solidFill>
                    <a:srgbClr val="800000"/>
                  </a:solidFill>
                </a:rPr>
                <a:t>after</a:t>
              </a:r>
              <a:r>
                <a:rPr lang="en-US" sz="1000">
                  <a:solidFill>
                    <a:srgbClr val="009900"/>
                  </a:solidFill>
                </a:rPr>
                <a:t> receiving an e-mail that was from a person claiming </a:t>
              </a:r>
              <a:r>
                <a:rPr lang="en-US" sz="1000">
                  <a:solidFill>
                    <a:srgbClr val="800000"/>
                  </a:solidFill>
                </a:rPr>
                <a:t>to be </a:t>
              </a:r>
              <a:r>
                <a:rPr lang="en-US" sz="1000">
                  <a:solidFill>
                    <a:srgbClr val="009900"/>
                  </a:solidFill>
                </a:rPr>
                <a:t>the wealthy Saudi Arabian businessman Bin Laden and that threatened to launch a biological and chemical attack </a:t>
              </a:r>
              <a:r>
                <a:rPr lang="en-US" sz="1000">
                  <a:solidFill>
                    <a:srgbClr val="C00000"/>
                  </a:solidFill>
                </a:rPr>
                <a:t>on the</a:t>
              </a:r>
              <a:r>
                <a:rPr lang="en-US" sz="1000">
                  <a:solidFill>
                    <a:srgbClr val="009900"/>
                  </a:solidFill>
                </a:rPr>
                <a:t> airport and other public places .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</a:p>
          </p:txBody>
        </p:sp>
        <p:sp>
          <p:nvSpPr>
            <p:cNvPr id="189454" name="Text Box 14"/>
            <p:cNvSpPr txBox="1">
              <a:spLocks noChangeArrowheads="1"/>
            </p:cNvSpPr>
            <p:nvPr/>
          </p:nvSpPr>
          <p:spPr bwMode="auto">
            <a:xfrm>
              <a:off x="2064" y="2064"/>
              <a:ext cx="1536" cy="10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993366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marL="112713" indent="-112713"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algn="l"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000" b="1"/>
                <a:t>Machine translation:</a:t>
              </a:r>
              <a:r>
                <a:rPr lang="en-US" sz="1000">
                  <a:solidFill>
                    <a:srgbClr val="C08080"/>
                  </a:solidFill>
                </a:rPr>
                <a:t>  </a:t>
              </a:r>
              <a:br>
                <a:rPr lang="en-US" sz="1000">
                  <a:solidFill>
                    <a:srgbClr val="C08080"/>
                  </a:solidFill>
                </a:rPr>
              </a:b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chemeClr val="accent2"/>
                  </a:solidFill>
                </a:rPr>
                <a:t> American [?] </a:t>
              </a:r>
              <a:r>
                <a:rPr lang="en-US" sz="1000">
                  <a:solidFill>
                    <a:srgbClr val="FF0000"/>
                  </a:solidFill>
                </a:rPr>
                <a:t>international airport and its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the</a:t>
              </a:r>
              <a:r>
                <a:rPr lang="en-US" sz="1000">
                  <a:solidFill>
                    <a:schemeClr val="accent2"/>
                  </a:solidFill>
                </a:rPr>
                <a:t> office all receives one calls self the sand Arab </a:t>
              </a:r>
              <a:r>
                <a:rPr lang="en-US" sz="1000">
                  <a:solidFill>
                    <a:srgbClr val="800000"/>
                  </a:solidFill>
                </a:rPr>
                <a:t>rich</a:t>
              </a:r>
              <a:r>
                <a:rPr lang="en-US" sz="1000">
                  <a:solidFill>
                    <a:schemeClr val="accent2"/>
                  </a:solidFill>
                </a:rPr>
                <a:t> business [?]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chemeClr val="accent2"/>
                  </a:solidFill>
                </a:rPr>
                <a:t> so </a:t>
              </a:r>
              <a:r>
                <a:rPr lang="en-US" sz="1000">
                  <a:solidFill>
                    <a:srgbClr val="800000"/>
                  </a:solidFill>
                </a:rPr>
                <a:t>on</a:t>
              </a:r>
              <a:r>
                <a:rPr lang="en-US" sz="1000">
                  <a:solidFill>
                    <a:schemeClr val="accent2"/>
                  </a:solidFill>
                </a:rPr>
                <a:t> electronic mail </a:t>
              </a:r>
              <a:r>
                <a:rPr lang="en-US" sz="1000">
                  <a:solidFill>
                    <a:srgbClr val="C00000"/>
                  </a:solidFill>
                </a:rPr>
                <a:t>,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which</a:t>
              </a:r>
              <a:r>
                <a:rPr lang="en-US" sz="1000">
                  <a:solidFill>
                    <a:schemeClr val="accent2"/>
                  </a:solidFill>
                </a:rPr>
                <a:t> sends out ;  The threat will </a:t>
              </a:r>
              <a:r>
                <a:rPr lang="en-US" sz="1000">
                  <a:solidFill>
                    <a:srgbClr val="800000"/>
                  </a:solidFill>
                </a:rPr>
                <a:t>be</a:t>
              </a:r>
              <a:r>
                <a:rPr lang="en-US" sz="1000">
                  <a:solidFill>
                    <a:schemeClr val="accent2"/>
                  </a:solidFill>
                </a:rPr>
                <a:t> able </a:t>
              </a:r>
              <a:r>
                <a:rPr lang="en-US" sz="1000">
                  <a:solidFill>
                    <a:srgbClr val="800000"/>
                  </a:solidFill>
                </a:rPr>
                <a:t>after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public</a:t>
              </a:r>
              <a:r>
                <a:rPr lang="en-US" sz="1000">
                  <a:solidFill>
                    <a:schemeClr val="accent2"/>
                  </a:solidFill>
                </a:rPr>
                <a:t> place </a:t>
              </a:r>
              <a:r>
                <a:rPr lang="en-US" sz="1000">
                  <a:solidFill>
                    <a:srgbClr val="800000"/>
                  </a:solidFill>
                </a:rPr>
                <a:t>and</a:t>
              </a:r>
              <a:r>
                <a:rPr lang="en-US" sz="1000">
                  <a:solidFill>
                    <a:schemeClr val="accent2"/>
                  </a:solidFill>
                </a:rPr>
                <a:t> so </a:t>
              </a:r>
              <a:r>
                <a:rPr lang="en-US" sz="1000">
                  <a:solidFill>
                    <a:srgbClr val="C00000"/>
                  </a:solidFill>
                </a:rPr>
                <a:t>on the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C00000"/>
                  </a:solidFill>
                </a:rPr>
                <a:t>airport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to</a:t>
              </a:r>
              <a:r>
                <a:rPr lang="en-US" sz="1000">
                  <a:solidFill>
                    <a:schemeClr val="accent2"/>
                  </a:solidFill>
                </a:rPr>
                <a:t> start the </a:t>
              </a:r>
              <a:r>
                <a:rPr lang="en-US" sz="1000">
                  <a:solidFill>
                    <a:srgbClr val="800000"/>
                  </a:solidFill>
                </a:rPr>
                <a:t>biochemistry</a:t>
              </a:r>
              <a:r>
                <a:rPr lang="en-US" sz="1000">
                  <a:solidFill>
                    <a:schemeClr val="accent2"/>
                  </a:solidFill>
                </a:rPr>
                <a:t> </a:t>
              </a:r>
              <a:r>
                <a:rPr lang="en-US" sz="1000">
                  <a:solidFill>
                    <a:srgbClr val="800000"/>
                  </a:solidFill>
                </a:rPr>
                <a:t>attack</a:t>
              </a:r>
              <a:r>
                <a:rPr lang="en-US" sz="1000">
                  <a:solidFill>
                    <a:schemeClr val="accent2"/>
                  </a:solidFill>
                </a:rPr>
                <a:t> , [?] highly alerts </a:t>
              </a:r>
              <a:r>
                <a:rPr lang="en-US" sz="1000">
                  <a:solidFill>
                    <a:srgbClr val="C00000"/>
                  </a:solidFill>
                </a:rPr>
                <a:t>after the</a:t>
              </a:r>
              <a:r>
                <a:rPr lang="en-US" sz="1000">
                  <a:solidFill>
                    <a:schemeClr val="accent2"/>
                  </a:solidFill>
                </a:rPr>
                <a:t> maintenance.</a:t>
              </a:r>
            </a:p>
          </p:txBody>
        </p:sp>
        <p:sp>
          <p:nvSpPr>
            <p:cNvPr id="189455" name="AutoShape 15"/>
            <p:cNvSpPr>
              <a:spLocks noChangeArrowheads="1"/>
            </p:cNvSpPr>
            <p:nvPr/>
          </p:nvSpPr>
          <p:spPr bwMode="auto">
            <a:xfrm>
              <a:off x="2430" y="2772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6" name="AutoShape 16"/>
            <p:cNvSpPr>
              <a:spLocks noChangeArrowheads="1"/>
            </p:cNvSpPr>
            <p:nvPr/>
          </p:nvSpPr>
          <p:spPr bwMode="auto">
            <a:xfrm>
              <a:off x="4692" y="152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7" name="AutoShape 17"/>
            <p:cNvSpPr>
              <a:spLocks noChangeArrowheads="1"/>
            </p:cNvSpPr>
            <p:nvPr/>
          </p:nvSpPr>
          <p:spPr bwMode="auto">
            <a:xfrm>
              <a:off x="3138" y="2577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58" name="AutoShape 18"/>
            <p:cNvCxnSpPr>
              <a:cxnSpLocks noChangeShapeType="1"/>
              <a:stCxn id="189456" idx="2"/>
              <a:endCxn id="189457" idx="0"/>
            </p:cNvCxnSpPr>
            <p:nvPr/>
          </p:nvCxnSpPr>
          <p:spPr bwMode="auto">
            <a:xfrm flipH="1">
              <a:off x="3186" y="1617"/>
              <a:ext cx="1554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59" name="AutoShape 19"/>
            <p:cNvSpPr>
              <a:spLocks noChangeArrowheads="1"/>
            </p:cNvSpPr>
            <p:nvPr/>
          </p:nvSpPr>
          <p:spPr bwMode="auto">
            <a:xfrm>
              <a:off x="3765" y="1908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0" name="AutoShape 20"/>
            <p:cNvSpPr>
              <a:spLocks noChangeArrowheads="1"/>
            </p:cNvSpPr>
            <p:nvPr/>
          </p:nvSpPr>
          <p:spPr bwMode="auto">
            <a:xfrm>
              <a:off x="3072" y="2676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61" name="AutoShape 21"/>
            <p:cNvCxnSpPr>
              <a:cxnSpLocks noChangeShapeType="1"/>
              <a:stCxn id="189459" idx="2"/>
              <a:endCxn id="189460" idx="0"/>
            </p:cNvCxnSpPr>
            <p:nvPr/>
          </p:nvCxnSpPr>
          <p:spPr bwMode="auto">
            <a:xfrm flipH="1">
              <a:off x="3192" y="2004"/>
              <a:ext cx="693" cy="672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62" name="AutoShape 22"/>
            <p:cNvSpPr>
              <a:spLocks noChangeArrowheads="1"/>
            </p:cNvSpPr>
            <p:nvPr/>
          </p:nvSpPr>
          <p:spPr bwMode="auto">
            <a:xfrm>
              <a:off x="3171" y="2676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3" name="AutoShape 23"/>
            <p:cNvSpPr>
              <a:spLocks noChangeArrowheads="1"/>
            </p:cNvSpPr>
            <p:nvPr/>
          </p:nvSpPr>
          <p:spPr bwMode="auto">
            <a:xfrm>
              <a:off x="2451" y="2484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4" name="AutoShape 24"/>
            <p:cNvSpPr>
              <a:spLocks noChangeArrowheads="1"/>
            </p:cNvSpPr>
            <p:nvPr/>
          </p:nvSpPr>
          <p:spPr bwMode="auto">
            <a:xfrm>
              <a:off x="1236" y="383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65" name="AutoShape 25"/>
            <p:cNvCxnSpPr>
              <a:cxnSpLocks noChangeShapeType="1"/>
              <a:stCxn id="189463" idx="2"/>
              <a:endCxn id="189464" idx="0"/>
            </p:cNvCxnSpPr>
            <p:nvPr/>
          </p:nvCxnSpPr>
          <p:spPr bwMode="auto">
            <a:xfrm flipH="1">
              <a:off x="1284" y="2580"/>
              <a:ext cx="1215" cy="1251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9466" name="AutoShape 26"/>
            <p:cNvCxnSpPr>
              <a:cxnSpLocks noChangeShapeType="1"/>
              <a:stCxn id="189506" idx="2"/>
              <a:endCxn id="189507" idx="0"/>
            </p:cNvCxnSpPr>
            <p:nvPr/>
          </p:nvCxnSpPr>
          <p:spPr bwMode="auto">
            <a:xfrm flipH="1">
              <a:off x="1196" y="2577"/>
              <a:ext cx="2029" cy="960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67" name="AutoShape 27"/>
            <p:cNvSpPr>
              <a:spLocks noChangeArrowheads="1"/>
            </p:cNvSpPr>
            <p:nvPr/>
          </p:nvSpPr>
          <p:spPr bwMode="auto">
            <a:xfrm>
              <a:off x="555" y="1716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68" name="AutoShape 28"/>
            <p:cNvSpPr>
              <a:spLocks noChangeArrowheads="1"/>
            </p:cNvSpPr>
            <p:nvPr/>
          </p:nvSpPr>
          <p:spPr bwMode="auto">
            <a:xfrm>
              <a:off x="2814" y="2673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69" name="AutoShape 29"/>
            <p:cNvCxnSpPr>
              <a:cxnSpLocks noChangeShapeType="1"/>
              <a:stCxn id="189467" idx="2"/>
              <a:endCxn id="189468" idx="0"/>
            </p:cNvCxnSpPr>
            <p:nvPr/>
          </p:nvCxnSpPr>
          <p:spPr bwMode="auto">
            <a:xfrm>
              <a:off x="627" y="1812"/>
              <a:ext cx="2259" cy="861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70" name="AutoShape 30"/>
            <p:cNvSpPr>
              <a:spLocks noChangeArrowheads="1"/>
            </p:cNvSpPr>
            <p:nvPr/>
          </p:nvSpPr>
          <p:spPr bwMode="auto">
            <a:xfrm>
              <a:off x="2826" y="2772"/>
              <a:ext cx="48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1" name="AutoShape 31"/>
            <p:cNvSpPr>
              <a:spLocks noChangeArrowheads="1"/>
            </p:cNvSpPr>
            <p:nvPr/>
          </p:nvSpPr>
          <p:spPr bwMode="auto">
            <a:xfrm>
              <a:off x="4104" y="3636"/>
              <a:ext cx="48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72" name="AutoShape 32"/>
            <p:cNvCxnSpPr>
              <a:cxnSpLocks noChangeShapeType="1"/>
              <a:stCxn id="189470" idx="2"/>
              <a:endCxn id="189471" idx="0"/>
            </p:cNvCxnSpPr>
            <p:nvPr/>
          </p:nvCxnSpPr>
          <p:spPr bwMode="auto">
            <a:xfrm>
              <a:off x="3066" y="2868"/>
              <a:ext cx="1278" cy="768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73" name="AutoShape 33"/>
            <p:cNvSpPr>
              <a:spLocks noChangeArrowheads="1"/>
            </p:cNvSpPr>
            <p:nvPr/>
          </p:nvSpPr>
          <p:spPr bwMode="auto">
            <a:xfrm>
              <a:off x="1062" y="1812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4" name="AutoShape 34"/>
            <p:cNvSpPr>
              <a:spLocks noChangeArrowheads="1"/>
            </p:cNvSpPr>
            <p:nvPr/>
          </p:nvSpPr>
          <p:spPr bwMode="auto">
            <a:xfrm>
              <a:off x="2364" y="2676"/>
              <a:ext cx="180" cy="108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75" name="AutoShape 35"/>
            <p:cNvCxnSpPr>
              <a:cxnSpLocks noChangeShapeType="1"/>
              <a:stCxn id="189473" idx="2"/>
              <a:endCxn id="189474" idx="0"/>
            </p:cNvCxnSpPr>
            <p:nvPr/>
          </p:nvCxnSpPr>
          <p:spPr bwMode="auto">
            <a:xfrm>
              <a:off x="1182" y="1908"/>
              <a:ext cx="1272" cy="768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76" name="AutoShape 36"/>
            <p:cNvSpPr>
              <a:spLocks noChangeArrowheads="1"/>
            </p:cNvSpPr>
            <p:nvPr/>
          </p:nvSpPr>
          <p:spPr bwMode="auto">
            <a:xfrm>
              <a:off x="549" y="1812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77" name="AutoShape 37"/>
            <p:cNvSpPr>
              <a:spLocks noChangeArrowheads="1"/>
            </p:cNvSpPr>
            <p:nvPr/>
          </p:nvSpPr>
          <p:spPr bwMode="auto">
            <a:xfrm>
              <a:off x="2160" y="2880"/>
              <a:ext cx="24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78" name="AutoShape 38"/>
            <p:cNvCxnSpPr>
              <a:cxnSpLocks noChangeShapeType="1"/>
              <a:stCxn id="189476" idx="2"/>
              <a:endCxn id="189477" idx="0"/>
            </p:cNvCxnSpPr>
            <p:nvPr/>
          </p:nvCxnSpPr>
          <p:spPr bwMode="auto">
            <a:xfrm>
              <a:off x="669" y="1908"/>
              <a:ext cx="1611" cy="972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79" name="AutoShape 39"/>
            <p:cNvSpPr>
              <a:spLocks noChangeArrowheads="1"/>
            </p:cNvSpPr>
            <p:nvPr/>
          </p:nvSpPr>
          <p:spPr bwMode="auto">
            <a:xfrm>
              <a:off x="3945" y="1425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0" name="AutoShape 40"/>
            <p:cNvSpPr>
              <a:spLocks noChangeArrowheads="1"/>
            </p:cNvSpPr>
            <p:nvPr/>
          </p:nvSpPr>
          <p:spPr bwMode="auto">
            <a:xfrm>
              <a:off x="2172" y="2676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81" name="AutoShape 41"/>
            <p:cNvCxnSpPr>
              <a:cxnSpLocks noChangeShapeType="1"/>
              <a:stCxn id="189479" idx="2"/>
              <a:endCxn id="189480" idx="0"/>
            </p:cNvCxnSpPr>
            <p:nvPr/>
          </p:nvCxnSpPr>
          <p:spPr bwMode="auto">
            <a:xfrm flipH="1">
              <a:off x="2268" y="1521"/>
              <a:ext cx="1773" cy="1155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82" name="AutoShape 42"/>
            <p:cNvSpPr>
              <a:spLocks noChangeArrowheads="1"/>
            </p:cNvSpPr>
            <p:nvPr/>
          </p:nvSpPr>
          <p:spPr bwMode="auto">
            <a:xfrm>
              <a:off x="525" y="1233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3" name="AutoShape 43"/>
            <p:cNvSpPr>
              <a:spLocks noChangeArrowheads="1"/>
            </p:cNvSpPr>
            <p:nvPr/>
          </p:nvSpPr>
          <p:spPr bwMode="auto">
            <a:xfrm>
              <a:off x="2160" y="2193"/>
              <a:ext cx="192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84" name="AutoShape 44"/>
            <p:cNvCxnSpPr>
              <a:cxnSpLocks noChangeShapeType="1"/>
              <a:stCxn id="189482" idx="2"/>
              <a:endCxn id="189483" idx="0"/>
            </p:cNvCxnSpPr>
            <p:nvPr/>
          </p:nvCxnSpPr>
          <p:spPr bwMode="auto">
            <a:xfrm>
              <a:off x="621" y="1329"/>
              <a:ext cx="1635" cy="864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85" name="AutoShape 45"/>
            <p:cNvSpPr>
              <a:spLocks noChangeArrowheads="1"/>
            </p:cNvSpPr>
            <p:nvPr/>
          </p:nvSpPr>
          <p:spPr bwMode="auto">
            <a:xfrm>
              <a:off x="546" y="1620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6" name="AutoShape 46"/>
            <p:cNvSpPr>
              <a:spLocks noChangeArrowheads="1"/>
            </p:cNvSpPr>
            <p:nvPr/>
          </p:nvSpPr>
          <p:spPr bwMode="auto">
            <a:xfrm>
              <a:off x="2436" y="2289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87" name="AutoShape 47"/>
            <p:cNvCxnSpPr>
              <a:cxnSpLocks noChangeShapeType="1"/>
              <a:stCxn id="189485" idx="2"/>
              <a:endCxn id="189486" idx="0"/>
            </p:cNvCxnSpPr>
            <p:nvPr/>
          </p:nvCxnSpPr>
          <p:spPr bwMode="auto">
            <a:xfrm>
              <a:off x="618" y="1716"/>
              <a:ext cx="1890" cy="573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88" name="AutoShape 48"/>
            <p:cNvSpPr>
              <a:spLocks noChangeArrowheads="1"/>
            </p:cNvSpPr>
            <p:nvPr/>
          </p:nvSpPr>
          <p:spPr bwMode="auto">
            <a:xfrm>
              <a:off x="2850" y="2388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89" name="AutoShape 49"/>
            <p:cNvSpPr>
              <a:spLocks noChangeArrowheads="1"/>
            </p:cNvSpPr>
            <p:nvPr/>
          </p:nvSpPr>
          <p:spPr bwMode="auto">
            <a:xfrm>
              <a:off x="4371" y="3444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90" name="AutoShape 50"/>
            <p:cNvCxnSpPr>
              <a:cxnSpLocks noChangeShapeType="1"/>
              <a:stCxn id="189488" idx="2"/>
              <a:endCxn id="189489" idx="0"/>
            </p:cNvCxnSpPr>
            <p:nvPr/>
          </p:nvCxnSpPr>
          <p:spPr bwMode="auto">
            <a:xfrm>
              <a:off x="2922" y="2484"/>
              <a:ext cx="1521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91" name="AutoShape 51"/>
            <p:cNvSpPr>
              <a:spLocks noChangeArrowheads="1"/>
            </p:cNvSpPr>
            <p:nvPr/>
          </p:nvSpPr>
          <p:spPr bwMode="auto">
            <a:xfrm>
              <a:off x="804" y="1428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92" name="AutoShape 52"/>
            <p:cNvSpPr>
              <a:spLocks noChangeArrowheads="1"/>
            </p:cNvSpPr>
            <p:nvPr/>
          </p:nvSpPr>
          <p:spPr bwMode="auto">
            <a:xfrm>
              <a:off x="2196" y="2484"/>
              <a:ext cx="14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93" name="AutoShape 53"/>
            <p:cNvCxnSpPr>
              <a:cxnSpLocks noChangeShapeType="1"/>
              <a:stCxn id="189491" idx="2"/>
              <a:endCxn id="189492" idx="0"/>
            </p:cNvCxnSpPr>
            <p:nvPr/>
          </p:nvCxnSpPr>
          <p:spPr bwMode="auto">
            <a:xfrm>
              <a:off x="876" y="1524"/>
              <a:ext cx="1392" cy="960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94" name="AutoShape 54"/>
            <p:cNvSpPr>
              <a:spLocks noChangeArrowheads="1"/>
            </p:cNvSpPr>
            <p:nvPr/>
          </p:nvSpPr>
          <p:spPr bwMode="auto">
            <a:xfrm>
              <a:off x="4017" y="1233"/>
              <a:ext cx="96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>
                <a:solidFill>
                  <a:srgbClr val="FF0000"/>
                </a:solidFill>
                <a:latin typeface="Times New Roman" charset="0"/>
              </a:endParaRPr>
            </a:p>
          </p:txBody>
        </p:sp>
        <p:cxnSp>
          <p:nvCxnSpPr>
            <p:cNvPr id="189495" name="AutoShape 55"/>
            <p:cNvCxnSpPr>
              <a:cxnSpLocks noChangeShapeType="1"/>
              <a:stCxn id="189494" idx="2"/>
              <a:endCxn id="189504" idx="0"/>
            </p:cNvCxnSpPr>
            <p:nvPr/>
          </p:nvCxnSpPr>
          <p:spPr bwMode="auto">
            <a:xfrm flipH="1">
              <a:off x="2312" y="1329"/>
              <a:ext cx="2185" cy="960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9496" name="AutoShape 56"/>
            <p:cNvCxnSpPr>
              <a:cxnSpLocks noChangeShapeType="1"/>
              <a:stCxn id="189494" idx="2"/>
              <a:endCxn id="189505" idx="0"/>
            </p:cNvCxnSpPr>
            <p:nvPr/>
          </p:nvCxnSpPr>
          <p:spPr bwMode="auto">
            <a:xfrm flipH="1">
              <a:off x="3171" y="1329"/>
              <a:ext cx="1326" cy="864"/>
            </a:xfrm>
            <a:prstGeom prst="straightConnector1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97" name="AutoShape 57"/>
            <p:cNvSpPr>
              <a:spLocks noChangeArrowheads="1"/>
            </p:cNvSpPr>
            <p:nvPr/>
          </p:nvSpPr>
          <p:spPr bwMode="auto">
            <a:xfrm>
              <a:off x="2976" y="2880"/>
              <a:ext cx="33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498" name="AutoShape 58"/>
            <p:cNvCxnSpPr>
              <a:cxnSpLocks noChangeShapeType="1"/>
              <a:stCxn id="189499" idx="2"/>
              <a:endCxn id="189497" idx="0"/>
            </p:cNvCxnSpPr>
            <p:nvPr/>
          </p:nvCxnSpPr>
          <p:spPr bwMode="auto">
            <a:xfrm>
              <a:off x="1410" y="1428"/>
              <a:ext cx="1734" cy="1452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499" name="AutoShape 59"/>
            <p:cNvSpPr>
              <a:spLocks noChangeArrowheads="1"/>
            </p:cNvSpPr>
            <p:nvPr/>
          </p:nvSpPr>
          <p:spPr bwMode="auto">
            <a:xfrm>
              <a:off x="1248" y="1332"/>
              <a:ext cx="32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0" name="AutoShape 60"/>
            <p:cNvSpPr>
              <a:spLocks noChangeArrowheads="1"/>
            </p:cNvSpPr>
            <p:nvPr/>
          </p:nvSpPr>
          <p:spPr bwMode="auto">
            <a:xfrm>
              <a:off x="2169" y="2772"/>
              <a:ext cx="273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1" name="AutoShape 61"/>
            <p:cNvSpPr>
              <a:spLocks noChangeArrowheads="1"/>
            </p:cNvSpPr>
            <p:nvPr/>
          </p:nvSpPr>
          <p:spPr bwMode="auto">
            <a:xfrm>
              <a:off x="549" y="1908"/>
              <a:ext cx="384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502" name="AutoShape 62"/>
            <p:cNvCxnSpPr>
              <a:cxnSpLocks noChangeShapeType="1"/>
              <a:stCxn id="189501" idx="2"/>
              <a:endCxn id="189500" idx="0"/>
            </p:cNvCxnSpPr>
            <p:nvPr/>
          </p:nvCxnSpPr>
          <p:spPr bwMode="auto">
            <a:xfrm>
              <a:off x="741" y="2004"/>
              <a:ext cx="1565" cy="768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89503" name="AutoShape 63"/>
            <p:cNvCxnSpPr>
              <a:cxnSpLocks noChangeShapeType="1"/>
              <a:stCxn id="189501" idx="2"/>
              <a:endCxn id="189462" idx="0"/>
            </p:cNvCxnSpPr>
            <p:nvPr/>
          </p:nvCxnSpPr>
          <p:spPr bwMode="auto">
            <a:xfrm>
              <a:off x="741" y="2004"/>
              <a:ext cx="2502" cy="672"/>
            </a:xfrm>
            <a:prstGeom prst="straightConnector1">
              <a:avLst/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189504" name="AutoShape 64"/>
            <p:cNvSpPr>
              <a:spLocks noChangeArrowheads="1"/>
            </p:cNvSpPr>
            <p:nvPr/>
          </p:nvSpPr>
          <p:spPr bwMode="auto">
            <a:xfrm>
              <a:off x="2175" y="2289"/>
              <a:ext cx="273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5" name="AutoShape 65"/>
            <p:cNvSpPr>
              <a:spLocks noChangeArrowheads="1"/>
            </p:cNvSpPr>
            <p:nvPr/>
          </p:nvSpPr>
          <p:spPr bwMode="auto">
            <a:xfrm>
              <a:off x="2811" y="2193"/>
              <a:ext cx="720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6" name="AutoShape 66"/>
            <p:cNvSpPr>
              <a:spLocks noChangeArrowheads="1"/>
            </p:cNvSpPr>
            <p:nvPr/>
          </p:nvSpPr>
          <p:spPr bwMode="auto">
            <a:xfrm>
              <a:off x="3081" y="2481"/>
              <a:ext cx="288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7" name="AutoShape 67"/>
            <p:cNvSpPr>
              <a:spLocks noChangeArrowheads="1"/>
            </p:cNvSpPr>
            <p:nvPr/>
          </p:nvSpPr>
          <p:spPr bwMode="auto">
            <a:xfrm>
              <a:off x="1056" y="3537"/>
              <a:ext cx="279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508" name="AutoShape 68"/>
            <p:cNvSpPr>
              <a:spLocks noChangeArrowheads="1"/>
            </p:cNvSpPr>
            <p:nvPr/>
          </p:nvSpPr>
          <p:spPr bwMode="auto">
            <a:xfrm>
              <a:off x="4596" y="1521"/>
              <a:ext cx="96" cy="96"/>
            </a:xfrm>
            <a:prstGeom prst="roundRect">
              <a:avLst>
                <a:gd name="adj" fmla="val 30208"/>
              </a:avLst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89509" name="AutoShape 69"/>
            <p:cNvCxnSpPr>
              <a:cxnSpLocks noChangeShapeType="1"/>
              <a:stCxn id="189508" idx="2"/>
              <a:endCxn id="189455" idx="0"/>
            </p:cNvCxnSpPr>
            <p:nvPr/>
          </p:nvCxnSpPr>
          <p:spPr bwMode="auto">
            <a:xfrm flipH="1">
              <a:off x="2478" y="1617"/>
              <a:ext cx="2166" cy="1155"/>
            </a:xfrm>
            <a:prstGeom prst="straightConnector1">
              <a:avLst/>
            </a:prstGeom>
            <a:noFill/>
            <a:ln w="635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6718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743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1: </a:t>
            </a:r>
            <a:r>
              <a:rPr lang="en-US" sz="2100" i="1" dirty="0"/>
              <a:t>It is a guide to action which ensures that the military always obey the commands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1: </a:t>
            </a:r>
            <a:r>
              <a:rPr lang="en-US" sz="2100" i="1" dirty="0"/>
              <a:t>It is a guide to action that ensures that the military will forever heed Party commands. </a:t>
            </a:r>
            <a:endParaRPr lang="en-US" sz="2100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2: </a:t>
            </a:r>
            <a:r>
              <a:rPr lang="en-US" sz="2100" i="1" dirty="0"/>
              <a:t>It is the guiding principle which guarantees the military forces always being under the command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3: </a:t>
            </a:r>
            <a:r>
              <a:rPr lang="en-US" sz="2100" i="1" dirty="0"/>
              <a:t>It is the practical guide for the army always to heed directions of the party.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410200"/>
            <a:ext cx="7543800" cy="99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400" dirty="0">
                <a:solidFill>
                  <a:srgbClr val="FF0000"/>
                </a:solidFill>
              </a:rPr>
              <a:t>What percentage of machine n-grams can be found in the reference translations?  Do unigrams, bigrams and trigrams.</a:t>
            </a:r>
          </a:p>
        </p:txBody>
      </p:sp>
    </p:spTree>
    <p:extLst>
      <p:ext uri="{BB962C8B-B14F-4D97-AF65-F5344CB8AC3E}">
        <p14:creationId xmlns:p14="http://schemas.microsoft.com/office/powerpoint/2010/main" val="11943314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743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1: </a:t>
            </a:r>
            <a:r>
              <a:rPr lang="en-US" sz="2100" i="1" dirty="0">
                <a:solidFill>
                  <a:srgbClr val="0000FF"/>
                </a:solidFill>
              </a:rPr>
              <a:t>It is a guide to action which ensures that the military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i="1" dirty="0">
                <a:solidFill>
                  <a:srgbClr val="0000FF"/>
                </a:solidFill>
              </a:rPr>
              <a:t>always</a:t>
            </a:r>
            <a:r>
              <a:rPr lang="en-US" sz="2100" i="1" dirty="0"/>
              <a:t> obey </a:t>
            </a:r>
            <a:r>
              <a:rPr lang="en-US" sz="2100" i="1" dirty="0">
                <a:solidFill>
                  <a:srgbClr val="0000FF"/>
                </a:solidFill>
              </a:rPr>
              <a:t>the commands of the party</a:t>
            </a:r>
            <a:r>
              <a:rPr lang="en-US" sz="2100" i="1" dirty="0"/>
              <a:t>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1: </a:t>
            </a:r>
            <a:r>
              <a:rPr lang="en-US" sz="2100" i="1" dirty="0"/>
              <a:t>It is a guide to action that ensures that the military will forever heed Party commands. </a:t>
            </a:r>
            <a:endParaRPr lang="en-US" sz="2100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2: </a:t>
            </a:r>
            <a:r>
              <a:rPr lang="en-US" sz="2100" i="1" dirty="0"/>
              <a:t>It is the guiding principle which guarantees the military forces always being under the command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3: </a:t>
            </a:r>
            <a:r>
              <a:rPr lang="en-US" sz="2100" i="1" dirty="0"/>
              <a:t>It is the practical guide for the army always to heed directions of the party.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436433"/>
            <a:ext cx="754380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17/18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375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743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1: </a:t>
            </a:r>
            <a:r>
              <a:rPr lang="en-US" sz="2100" i="1" dirty="0">
                <a:solidFill>
                  <a:srgbClr val="0000FF"/>
                </a:solidFill>
              </a:rPr>
              <a:t>It is a guide to action </a:t>
            </a:r>
            <a:r>
              <a:rPr lang="en-US" sz="2100" i="1" dirty="0">
                <a:solidFill>
                  <a:srgbClr val="000000"/>
                </a:solidFill>
              </a:rPr>
              <a:t>which</a:t>
            </a:r>
            <a:r>
              <a:rPr lang="en-US" sz="2100" i="1" dirty="0">
                <a:solidFill>
                  <a:srgbClr val="0000FF"/>
                </a:solidFill>
              </a:rPr>
              <a:t> ensures that the military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i="1" dirty="0">
                <a:solidFill>
                  <a:srgbClr val="0000FF"/>
                </a:solidFill>
              </a:rPr>
              <a:t> </a:t>
            </a:r>
            <a:r>
              <a:rPr lang="en-US" sz="2100" i="1" dirty="0">
                <a:solidFill>
                  <a:srgbClr val="000000"/>
                </a:solidFill>
              </a:rPr>
              <a:t>always</a:t>
            </a:r>
            <a:r>
              <a:rPr lang="en-US" sz="2100" i="1" dirty="0"/>
              <a:t> obey </a:t>
            </a:r>
            <a:r>
              <a:rPr lang="en-US" sz="2100" i="1" dirty="0">
                <a:solidFill>
                  <a:srgbClr val="0000FF"/>
                </a:solidFill>
              </a:rPr>
              <a:t>the commands of the party</a:t>
            </a:r>
            <a:r>
              <a:rPr lang="en-US" sz="2100" i="1" dirty="0"/>
              <a:t>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1: </a:t>
            </a:r>
            <a:r>
              <a:rPr lang="en-US" sz="2100" i="1" dirty="0"/>
              <a:t>It is a guide to action that ensures that the military will forever heed Party commands. </a:t>
            </a:r>
            <a:endParaRPr lang="en-US" sz="2100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2: </a:t>
            </a:r>
            <a:r>
              <a:rPr lang="en-US" sz="2100" i="1" dirty="0"/>
              <a:t>It is the guiding principle which guarantees the military forces always being under the command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3: </a:t>
            </a:r>
            <a:r>
              <a:rPr lang="en-US" sz="2100" i="1" dirty="0"/>
              <a:t>It is the practical guide for the army always to heed directions of the party.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436433"/>
            <a:ext cx="7543800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17/18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Bigrams: 10/17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133600" y="220980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286000" y="228600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667000" y="22098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895600" y="2286000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657600" y="2209800"/>
            <a:ext cx="914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410200" y="2209800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477000" y="2286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7010400" y="2209800"/>
            <a:ext cx="121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886200" y="2895600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4267200" y="2971800"/>
            <a:ext cx="99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156174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743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1: </a:t>
            </a:r>
            <a:r>
              <a:rPr lang="en-US" sz="2100" i="1" dirty="0">
                <a:solidFill>
                  <a:srgbClr val="0000FF"/>
                </a:solidFill>
              </a:rPr>
              <a:t>It is a guide to action </a:t>
            </a:r>
            <a:r>
              <a:rPr lang="en-US" sz="2100" i="1" dirty="0">
                <a:solidFill>
                  <a:srgbClr val="000000"/>
                </a:solidFill>
              </a:rPr>
              <a:t>which</a:t>
            </a:r>
            <a:r>
              <a:rPr lang="en-US" sz="2100" i="1" dirty="0">
                <a:solidFill>
                  <a:srgbClr val="0000FF"/>
                </a:solidFill>
              </a:rPr>
              <a:t> ensures that the military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i="1" dirty="0">
                <a:solidFill>
                  <a:srgbClr val="0000FF"/>
                </a:solidFill>
              </a:rPr>
              <a:t> </a:t>
            </a:r>
            <a:r>
              <a:rPr lang="en-US" sz="2100" i="1" dirty="0">
                <a:solidFill>
                  <a:srgbClr val="000000"/>
                </a:solidFill>
              </a:rPr>
              <a:t>always</a:t>
            </a:r>
            <a:r>
              <a:rPr lang="en-US" sz="2100" i="1" dirty="0"/>
              <a:t> obey </a:t>
            </a:r>
            <a:r>
              <a:rPr lang="en-US" sz="2100" i="1" dirty="0">
                <a:solidFill>
                  <a:srgbClr val="0000FF"/>
                </a:solidFill>
              </a:rPr>
              <a:t>the commands of the party</a:t>
            </a:r>
            <a:r>
              <a:rPr lang="en-US" sz="2100" i="1" dirty="0"/>
              <a:t>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1: </a:t>
            </a:r>
            <a:r>
              <a:rPr lang="en-US" sz="2100" i="1" dirty="0"/>
              <a:t>It is a guide to action that ensures that the military will forever heed Party commands. </a:t>
            </a:r>
            <a:endParaRPr lang="en-US" sz="2100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2: </a:t>
            </a:r>
            <a:r>
              <a:rPr lang="en-US" sz="2100" i="1" dirty="0"/>
              <a:t>It is the guiding principle which guarantees the military forces always being under the command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3: </a:t>
            </a:r>
            <a:r>
              <a:rPr lang="en-US" sz="2100" i="1" dirty="0"/>
              <a:t>It is the practical guide for the army always to heed directions of the party.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436433"/>
            <a:ext cx="7543800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17/18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Bigrams: 10/17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Trigrams: 7/16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133600" y="2209800"/>
            <a:ext cx="68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286000" y="2286000"/>
            <a:ext cx="1219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2590800" y="2362200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895600" y="2209800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410200" y="2209800"/>
            <a:ext cx="1905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477000" y="2286000"/>
            <a:ext cx="1676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886200" y="2895600"/>
            <a:ext cx="1371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607475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 2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/>
              <a:t>Candidate 2: </a:t>
            </a:r>
            <a:r>
              <a:rPr lang="en-US" sz="2100" i="1" dirty="0">
                <a:solidFill>
                  <a:srgbClr val="000000"/>
                </a:solidFill>
              </a:rPr>
              <a:t>It is to ensure the army forever hearing the directions guide that party commands.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1: </a:t>
            </a:r>
            <a:r>
              <a:rPr lang="en-US" sz="2100" i="1" dirty="0">
                <a:solidFill>
                  <a:srgbClr val="000000"/>
                </a:solidFill>
              </a:rPr>
              <a:t>It is a guide to action that ensures that the military will forever heed Party commands. </a:t>
            </a: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2: </a:t>
            </a:r>
            <a:r>
              <a:rPr lang="en-US" sz="2100" i="1" dirty="0">
                <a:solidFill>
                  <a:srgbClr val="000000"/>
                </a:solidFill>
              </a:rPr>
              <a:t>It is the guiding principle which guarantees the military forces always being under the command of the Party.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3: </a:t>
            </a:r>
            <a:r>
              <a:rPr lang="en-US" sz="2100" i="1" dirty="0">
                <a:solidFill>
                  <a:srgbClr val="000000"/>
                </a:solidFill>
              </a:rPr>
              <a:t>It is the practical guide for the army always to heed directions of the party.</a:t>
            </a:r>
          </a:p>
        </p:txBody>
      </p:sp>
    </p:spTree>
    <p:extLst>
      <p:ext uri="{BB962C8B-B14F-4D97-AF65-F5344CB8AC3E}">
        <p14:creationId xmlns:p14="http://schemas.microsoft.com/office/powerpoint/2010/main" val="150859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 2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/>
              <a:t>Candidate 2: </a:t>
            </a:r>
            <a:r>
              <a:rPr lang="en-US" sz="2100" i="1" dirty="0">
                <a:solidFill>
                  <a:srgbClr val="0000FF"/>
                </a:solidFill>
              </a:rPr>
              <a:t>It is to</a:t>
            </a:r>
            <a:r>
              <a:rPr lang="en-US" sz="2100" i="1" dirty="0">
                <a:solidFill>
                  <a:srgbClr val="000000"/>
                </a:solidFill>
              </a:rPr>
              <a:t> ensure </a:t>
            </a:r>
            <a:r>
              <a:rPr lang="en-US" sz="2100" i="1" dirty="0">
                <a:solidFill>
                  <a:srgbClr val="0000FF"/>
                </a:solidFill>
              </a:rPr>
              <a:t>the army forever </a:t>
            </a:r>
            <a:r>
              <a:rPr lang="en-US" sz="2100" i="1" dirty="0">
                <a:solidFill>
                  <a:srgbClr val="000000"/>
                </a:solidFill>
              </a:rPr>
              <a:t>hearing </a:t>
            </a:r>
            <a:r>
              <a:rPr lang="en-US" sz="2100" i="1" dirty="0">
                <a:solidFill>
                  <a:srgbClr val="0000FF"/>
                </a:solidFill>
              </a:rPr>
              <a:t>the directions guide that party commands</a:t>
            </a:r>
            <a:r>
              <a:rPr lang="en-US" sz="2100" i="1" dirty="0">
                <a:solidFill>
                  <a:srgbClr val="000000"/>
                </a:solidFill>
              </a:rPr>
              <a:t>.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1: </a:t>
            </a:r>
            <a:r>
              <a:rPr lang="en-US" sz="2100" i="1" dirty="0">
                <a:solidFill>
                  <a:srgbClr val="000000"/>
                </a:solidFill>
              </a:rPr>
              <a:t>It is a guide to action that ensures that the military will forever heed Party commands. </a:t>
            </a: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2: </a:t>
            </a:r>
            <a:r>
              <a:rPr lang="en-US" sz="2100" i="1" dirty="0">
                <a:solidFill>
                  <a:srgbClr val="000000"/>
                </a:solidFill>
              </a:rPr>
              <a:t>It is the guiding principle which guarantees the military forces always being under the command of the Party.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3: </a:t>
            </a:r>
            <a:r>
              <a:rPr lang="en-US" sz="2100" i="1" dirty="0">
                <a:solidFill>
                  <a:srgbClr val="000000"/>
                </a:solidFill>
              </a:rPr>
              <a:t>It is the practical guide for the army always to heed directions of the party.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436433"/>
            <a:ext cx="754380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12/14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339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 2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/>
              <a:t>Candidate 2: </a:t>
            </a:r>
            <a:r>
              <a:rPr lang="en-US" sz="2100" i="1" dirty="0">
                <a:solidFill>
                  <a:srgbClr val="0000FF"/>
                </a:solidFill>
              </a:rPr>
              <a:t>It is to</a:t>
            </a:r>
            <a:r>
              <a:rPr lang="en-US" sz="2100" i="1" dirty="0">
                <a:solidFill>
                  <a:srgbClr val="000000"/>
                </a:solidFill>
              </a:rPr>
              <a:t> ensure </a:t>
            </a:r>
            <a:r>
              <a:rPr lang="en-US" sz="2100" i="1" dirty="0">
                <a:solidFill>
                  <a:srgbClr val="0000FF"/>
                </a:solidFill>
              </a:rPr>
              <a:t>the army </a:t>
            </a:r>
            <a:r>
              <a:rPr lang="en-US" sz="2100" i="1" dirty="0"/>
              <a:t>forever</a:t>
            </a:r>
            <a:r>
              <a:rPr lang="en-US" sz="2100" i="1" dirty="0">
                <a:solidFill>
                  <a:srgbClr val="0000FF"/>
                </a:solidFill>
              </a:rPr>
              <a:t> </a:t>
            </a:r>
            <a:r>
              <a:rPr lang="en-US" sz="2100" i="1" dirty="0">
                <a:solidFill>
                  <a:srgbClr val="000000"/>
                </a:solidFill>
              </a:rPr>
              <a:t>hearing the directions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i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i="1" dirty="0">
                <a:solidFill>
                  <a:srgbClr val="000000"/>
                </a:solidFill>
              </a:rPr>
              <a:t> guide that</a:t>
            </a:r>
            <a:r>
              <a:rPr lang="en-US" sz="2100" i="1" dirty="0">
                <a:solidFill>
                  <a:srgbClr val="0000FF"/>
                </a:solidFill>
              </a:rPr>
              <a:t> party commands</a:t>
            </a:r>
            <a:r>
              <a:rPr lang="en-US" sz="2100" i="1" dirty="0">
                <a:solidFill>
                  <a:srgbClr val="000000"/>
                </a:solidFill>
              </a:rPr>
              <a:t>.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1: </a:t>
            </a:r>
            <a:r>
              <a:rPr lang="en-US" sz="2100" i="1" dirty="0">
                <a:solidFill>
                  <a:srgbClr val="000000"/>
                </a:solidFill>
              </a:rPr>
              <a:t>It is a guide to action that ensures that the military will forever heed Party commands. </a:t>
            </a: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2: </a:t>
            </a:r>
            <a:r>
              <a:rPr lang="en-US" sz="2100" i="1" dirty="0">
                <a:solidFill>
                  <a:srgbClr val="000000"/>
                </a:solidFill>
              </a:rPr>
              <a:t>It is the guiding principle which guarantees the military forces always being under the command of the Party.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3: </a:t>
            </a:r>
            <a:r>
              <a:rPr lang="en-US" sz="2100" i="1" dirty="0">
                <a:solidFill>
                  <a:srgbClr val="000000"/>
                </a:solidFill>
              </a:rPr>
              <a:t>It is the practical guide for the army always to heed directions of the party.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436433"/>
            <a:ext cx="7543800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12/14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Bigrams: 4/13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133600" y="198120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362200" y="205740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810000" y="1981200"/>
            <a:ext cx="99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828800" y="2667000"/>
            <a:ext cx="2057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6242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 2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/>
              <a:t>Candidate 2: </a:t>
            </a:r>
            <a:r>
              <a:rPr lang="en-US" sz="2100" i="1" dirty="0">
                <a:solidFill>
                  <a:srgbClr val="0000FF"/>
                </a:solidFill>
              </a:rPr>
              <a:t>It is to</a:t>
            </a:r>
            <a:r>
              <a:rPr lang="en-US" sz="2100" i="1" dirty="0">
                <a:solidFill>
                  <a:srgbClr val="000000"/>
                </a:solidFill>
              </a:rPr>
              <a:t> ensure the army forever hearing the directions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i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i="1" dirty="0">
                <a:solidFill>
                  <a:srgbClr val="000000"/>
                </a:solidFill>
              </a:rPr>
              <a:t> guide that party commands.</a:t>
            </a:r>
            <a:r>
              <a:rPr lang="en-US" sz="21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1: </a:t>
            </a:r>
            <a:r>
              <a:rPr lang="en-US" sz="2100" i="1" dirty="0">
                <a:solidFill>
                  <a:srgbClr val="000000"/>
                </a:solidFill>
              </a:rPr>
              <a:t>It is a guide to action that ensures that the military will forever heed Party commands. </a:t>
            </a:r>
            <a:endParaRPr lang="en-US" sz="21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2: </a:t>
            </a:r>
            <a:r>
              <a:rPr lang="en-US" sz="2100" i="1" dirty="0">
                <a:solidFill>
                  <a:srgbClr val="000000"/>
                </a:solidFill>
              </a:rPr>
              <a:t>It is the guiding principle which guarantees the military forces always being under the command of the Party.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Reference 3: </a:t>
            </a:r>
            <a:r>
              <a:rPr lang="en-US" sz="2100" i="1" dirty="0">
                <a:solidFill>
                  <a:srgbClr val="000000"/>
                </a:solidFill>
              </a:rPr>
              <a:t>It is the practical guide for the army always to heed directions of the party.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436433"/>
            <a:ext cx="7543800" cy="127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Unigrams: 12/14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Bigrams: 4/13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0000FF"/>
                </a:solidFill>
              </a:rPr>
              <a:t>Trigrams: 1/12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133600" y="1981200"/>
            <a:ext cx="68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3810000" y="1981200"/>
            <a:ext cx="990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2859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Word-alignment Evaluation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2743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990600" y="2209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600200" y="2209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22098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7338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53000" y="2209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477000" y="22098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362200" y="4343400"/>
            <a:ext cx="48040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How good of an alignment is this?</a:t>
            </a:r>
          </a:p>
          <a:p>
            <a:pPr algn="l"/>
            <a:r>
              <a:rPr lang="en-US" sz="2400" dirty="0">
                <a:solidFill>
                  <a:srgbClr val="FF0000"/>
                </a:solidFill>
              </a:rPr>
              <a:t>How can we quantify this?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545751-FAB1-3044-AF46-E7ECDFF09729}"/>
              </a:ext>
            </a:extLst>
          </p:cNvPr>
          <p:cNvCxnSpPr/>
          <p:nvPr/>
        </p:nvCxnSpPr>
        <p:spPr bwMode="auto">
          <a:xfrm flipH="1">
            <a:off x="28194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914664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N-gram precision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905000"/>
            <a:ext cx="7315200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000" dirty="0"/>
              <a:t>Candidate 1: </a:t>
            </a:r>
            <a:r>
              <a:rPr lang="en-US" sz="2000" i="1" dirty="0"/>
              <a:t>It is a guide to action which ensures that the military always obey the commands of the party.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69433"/>
            <a:ext cx="754380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Unigrams: 17/18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Bigrams: 10/17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Trigrams: 7/16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191000"/>
            <a:ext cx="7239000" cy="65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  <a:buFont typeface="Wingdings" charset="0"/>
              <a:buNone/>
            </a:pPr>
            <a:r>
              <a:rPr lang="en-US" sz="2000" dirty="0">
                <a:solidFill>
                  <a:srgbClr val="000000"/>
                </a:solidFill>
              </a:rPr>
              <a:t>Candidate 2: </a:t>
            </a:r>
            <a:r>
              <a:rPr lang="en-US" sz="2000" i="1" dirty="0">
                <a:solidFill>
                  <a:srgbClr val="000000"/>
                </a:solidFill>
              </a:rPr>
              <a:t>It is to ensure the army forever hearing the directions guide that party commands.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4953000"/>
            <a:ext cx="75438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Unigrams: 12/14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Bigrams: 4/13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</a:rPr>
              <a:t>Trigrams: 1/12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3600" y="6096000"/>
            <a:ext cx="302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Any problems/concerns?</a:t>
            </a:r>
          </a:p>
        </p:txBody>
      </p:sp>
    </p:spTree>
    <p:extLst>
      <p:ext uri="{BB962C8B-B14F-4D97-AF65-F5344CB8AC3E}">
        <p14:creationId xmlns:p14="http://schemas.microsoft.com/office/powerpoint/2010/main" val="1198789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N-gram precision example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743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3: the</a:t>
            </a: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Candidate 4: It is a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endParaRPr lang="en-US" sz="2100" i="1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1: </a:t>
            </a:r>
            <a:r>
              <a:rPr lang="en-US" sz="2100" i="1" dirty="0"/>
              <a:t>It is a guide to action that ensures that the military will forever heed Party commands. </a:t>
            </a:r>
            <a:endParaRPr lang="en-US" sz="2100" dirty="0"/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2: </a:t>
            </a:r>
            <a:r>
              <a:rPr lang="en-US" sz="2100" i="1" dirty="0"/>
              <a:t>It is the guiding principle which guarantees the military forces always being under the command of the Party.</a:t>
            </a:r>
          </a:p>
          <a:p>
            <a:pPr>
              <a:lnSpc>
                <a:spcPct val="80000"/>
              </a:lnSpc>
              <a:buFont typeface="Wingdings" charset="0"/>
              <a:buNone/>
              <a:tabLst>
                <a:tab pos="3259138" algn="l"/>
              </a:tabLst>
            </a:pPr>
            <a:r>
              <a:rPr lang="en-US" sz="2100" dirty="0"/>
              <a:t>Reference 3: </a:t>
            </a:r>
            <a:r>
              <a:rPr lang="en-US" sz="2100" i="1" dirty="0"/>
              <a:t>It is the practical guide for the army always to heed directions of the party.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5410200"/>
            <a:ext cx="7543800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</a:rPr>
              <a:t>What percentage of machine n-grams can be found in the reference translations?  Do unigrams, bigrams and trigrams.</a:t>
            </a:r>
          </a:p>
        </p:txBody>
      </p:sp>
    </p:spTree>
    <p:extLst>
      <p:ext uri="{BB962C8B-B14F-4D97-AF65-F5344CB8AC3E}">
        <p14:creationId xmlns:p14="http://schemas.microsoft.com/office/powerpoint/2010/main" val="34641013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16002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Reference (human)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rgbClr val="009900"/>
                </a:solidFill>
              </a:rPr>
              <a:t>The U.S. island of Guam is maintaining a high state of alert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Guam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>
                <a:solidFill>
                  <a:srgbClr val="009900"/>
                </a:solidFill>
              </a:rPr>
              <a:t>offices both received an e-mail from someone calling himself the Saudi Arabian Osama bin Laden and threatening a biological/chemical attack against public places such as</a:t>
            </a:r>
            <a:r>
              <a:rPr lang="en-US" sz="1400">
                <a:solidFill>
                  <a:schemeClr val="accent2"/>
                </a:solidFill>
              </a:rPr>
              <a:t>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.</a:t>
            </a:r>
            <a:endParaRPr lang="en-US" sz="1400">
              <a:solidFill>
                <a:srgbClr val="C08080"/>
              </a:solidFill>
            </a:endParaRP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04800" y="4343400"/>
            <a:ext cx="3124200" cy="2228850"/>
          </a:xfrm>
          <a:prstGeom prst="rect">
            <a:avLst/>
          </a:prstGeom>
          <a:solidFill>
            <a:schemeClr val="bg1"/>
          </a:solidFill>
          <a:ln w="9525">
            <a:solidFill>
              <a:srgbClr val="9933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Machine translation:</a:t>
            </a:r>
            <a:r>
              <a:rPr lang="en-US" sz="1400">
                <a:solidFill>
                  <a:srgbClr val="C08080"/>
                </a:solidFill>
              </a:rPr>
              <a:t>  </a:t>
            </a:r>
            <a:br>
              <a:rPr lang="en-US" sz="1400">
                <a:solidFill>
                  <a:srgbClr val="C08080"/>
                </a:solidFill>
              </a:rPr>
            </a:br>
            <a:r>
              <a:rPr lang="en-US" sz="1400">
                <a:solidFill>
                  <a:schemeClr val="accent2"/>
                </a:solidFill>
              </a:rPr>
              <a:t>The American [?] international </a:t>
            </a:r>
            <a:r>
              <a:rPr lang="en-US" sz="1400" u="sng">
                <a:solidFill>
                  <a:srgbClr val="FF0000"/>
                </a:solidFill>
              </a:rPr>
              <a:t>airport and its</a:t>
            </a:r>
            <a:r>
              <a:rPr lang="en-US" sz="1400">
                <a:solidFill>
                  <a:schemeClr val="accent2"/>
                </a:solidFill>
              </a:rPr>
              <a:t> the office all receives one calls self the sand Arab rich business [?] and so on electronic mail , which sends out ;  The threat will be able after public place and so on </a:t>
            </a:r>
            <a:r>
              <a:rPr lang="en-US" sz="1400" u="sng">
                <a:solidFill>
                  <a:srgbClr val="800000"/>
                </a:solidFill>
              </a:rPr>
              <a:t>the airport</a:t>
            </a:r>
            <a:r>
              <a:rPr lang="en-US" sz="1400">
                <a:solidFill>
                  <a:schemeClr val="accent2"/>
                </a:solidFill>
              </a:rPr>
              <a:t> to start the biochemistry attack , [?] highly alerts </a:t>
            </a:r>
            <a:r>
              <a:rPr lang="en-US" sz="1400" u="sng">
                <a:solidFill>
                  <a:srgbClr val="800000"/>
                </a:solidFill>
              </a:rPr>
              <a:t>after the</a:t>
            </a:r>
            <a:r>
              <a:rPr lang="en-US" sz="1400">
                <a:solidFill>
                  <a:schemeClr val="accent2"/>
                </a:solidFill>
              </a:rPr>
              <a:t> maintenance.</a:t>
            </a: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1447800" y="2514600"/>
            <a:ext cx="914400" cy="2362200"/>
          </a:xfrm>
          <a:prstGeom prst="line">
            <a:avLst/>
          </a:prstGeom>
          <a:noFill/>
          <a:ln w="38100" cap="rnd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914400" y="2590800"/>
            <a:ext cx="533400" cy="37338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H="1">
            <a:off x="2514600" y="3886200"/>
            <a:ext cx="304800" cy="1981200"/>
          </a:xfrm>
          <a:prstGeom prst="line">
            <a:avLst/>
          </a:prstGeom>
          <a:noFill/>
          <a:ln w="38100" cap="rnd">
            <a:solidFill>
              <a:srgbClr val="8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400">
                <a:solidFill>
                  <a:schemeClr val="tx2"/>
                </a:solidFill>
              </a:rPr>
              <a:t>BLEU Evaluation Metric</a:t>
            </a:r>
          </a:p>
          <a:p>
            <a:r>
              <a:rPr lang="en-US" sz="2400">
                <a:solidFill>
                  <a:schemeClr val="tx2"/>
                </a:solidFill>
              </a:rPr>
              <a:t>(Papineni et al, ACL-2002)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3505200" y="1600200"/>
            <a:ext cx="54864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N-gram precision (score is between 0 &amp; 1)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dirty="0"/>
              <a:t>What percentage of machine n-grams can be found in the reference translation? 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dirty="0"/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dirty="0"/>
              <a:t>Not allowed to use same portion of reference translation twice (can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cheat by typing out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the the the the the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dirty="0"/>
          </a:p>
          <a:p>
            <a:pPr algn="l">
              <a:lnSpc>
                <a:spcPct val="80000"/>
              </a:lnSpc>
              <a:spcBef>
                <a:spcPct val="20000"/>
              </a:spcBef>
            </a:pPr>
            <a:r>
              <a:rPr lang="en-US" sz="2000" dirty="0"/>
              <a:t>Brevity penalty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dirty="0"/>
              <a:t>Can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just type out single word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the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(precision 1.0!)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endParaRPr lang="en-US" sz="2000" dirty="0"/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*** Amazingly hard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game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the system (i.e., find a way to change machine output so that BLEU goes up, but quality </a:t>
            </a:r>
            <a:r>
              <a:rPr lang="en-US" dirty="0" err="1"/>
              <a:t>doesn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t)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68550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BLEU Tends to Predict Human Judgments</a:t>
            </a:r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362200" y="1676400"/>
          <a:ext cx="4572000" cy="422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0055" name="Chart" r:id="rId3" imgW="6705905" imgH="6201156" progId="Excel.Chart.8">
                  <p:embed/>
                </p:oleObj>
              </mc:Choice>
              <mc:Fallback>
                <p:oleObj name="Chart" r:id="rId3" imgW="6705905" imgH="6201156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6400"/>
                        <a:ext cx="4572000" cy="422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486400" y="6172200"/>
            <a:ext cx="344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slide from G. Doddington (NIST)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 rot="-5400000">
            <a:off x="1786732" y="2253456"/>
            <a:ext cx="1428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/>
              <a:t>(variant of BLEU)</a:t>
            </a:r>
          </a:p>
        </p:txBody>
      </p:sp>
    </p:spTree>
    <p:extLst>
      <p:ext uri="{BB962C8B-B14F-4D97-AF65-F5344CB8AC3E}">
        <p14:creationId xmlns:p14="http://schemas.microsoft.com/office/powerpoint/2010/main" val="1200787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BLEU in Action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22325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枪手被警方击毙。</a:t>
            </a:r>
            <a:r>
              <a:rPr lang="en-US" b="1">
                <a:solidFill>
                  <a:srgbClr val="0000FF"/>
                </a:solidFill>
              </a:rPr>
              <a:t> 				</a:t>
            </a:r>
            <a:r>
              <a:rPr lang="en-US" b="1"/>
              <a:t>(Foreign Original)</a:t>
            </a:r>
            <a:br>
              <a:rPr lang="en-US" b="1"/>
            </a:br>
            <a:endParaRPr lang="en-US" b="1"/>
          </a:p>
          <a:p>
            <a:pPr algn="l"/>
            <a:r>
              <a:rPr lang="en-US" b="1"/>
              <a:t>the gunman was shot to death by the police . 	(Reference Translation)</a:t>
            </a:r>
            <a:br>
              <a:rPr lang="en-US" b="1"/>
            </a:br>
            <a:endParaRPr lang="en-US" b="1"/>
          </a:p>
          <a:p>
            <a:pPr algn="l"/>
            <a:r>
              <a:rPr lang="en-US" b="1"/>
              <a:t>the gunman was police kill . 			#1</a:t>
            </a:r>
            <a:br>
              <a:rPr lang="en-US" b="1"/>
            </a:br>
            <a:r>
              <a:rPr lang="en-US" b="1"/>
              <a:t>wounded police jaya of 				#2</a:t>
            </a:r>
            <a:br>
              <a:rPr lang="en-US" b="1"/>
            </a:br>
            <a:r>
              <a:rPr lang="en-US" b="1"/>
              <a:t>the gunman was shot dead by the police . 	#3</a:t>
            </a:r>
            <a:br>
              <a:rPr lang="en-US" b="1"/>
            </a:br>
            <a:r>
              <a:rPr lang="en-US" b="1"/>
              <a:t>the gunman arrested by police kill . 		#4</a:t>
            </a:r>
            <a:br>
              <a:rPr lang="en-US" b="1"/>
            </a:br>
            <a:r>
              <a:rPr lang="en-US" b="1"/>
              <a:t>the gunmen were killed . 				#5</a:t>
            </a:r>
            <a:br>
              <a:rPr lang="en-US" b="1"/>
            </a:br>
            <a:r>
              <a:rPr lang="en-US" b="1"/>
              <a:t>the gunman was shot to death by the police . 	#6</a:t>
            </a:r>
          </a:p>
          <a:p>
            <a:pPr algn="l"/>
            <a:r>
              <a:rPr lang="en-US" b="1"/>
              <a:t>gunmen were killed by police ?SUB&gt;0 ?SUB&gt;0 	#7</a:t>
            </a:r>
          </a:p>
          <a:p>
            <a:pPr algn="l"/>
            <a:r>
              <a:rPr lang="en-US" b="1"/>
              <a:t>al by the police . 				#8</a:t>
            </a:r>
            <a:br>
              <a:rPr lang="en-US" b="1"/>
            </a:br>
            <a:r>
              <a:rPr lang="en-US" b="1"/>
              <a:t>the ringer is killed by the police . 			#9</a:t>
            </a:r>
            <a:br>
              <a:rPr lang="en-US" b="1"/>
            </a:br>
            <a:r>
              <a:rPr lang="en-US" b="1"/>
              <a:t>police killed the gunman . 			#10</a:t>
            </a:r>
            <a:br>
              <a:rPr lang="en-US" b="1"/>
            </a:b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46201812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BLEU in Action</a:t>
            </a:r>
          </a:p>
        </p:txBody>
      </p:sp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22325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/>
              <a:t>枪手被警方击毙。</a:t>
            </a:r>
            <a:r>
              <a:rPr lang="en-US" b="1"/>
              <a:t> 				(Foreign Original)</a:t>
            </a:r>
            <a:br>
              <a:rPr lang="en-US" b="1"/>
            </a:br>
            <a:endParaRPr lang="en-US" b="1"/>
          </a:p>
          <a:p>
            <a:pPr algn="l"/>
            <a:r>
              <a:rPr lang="en-US" b="1"/>
              <a:t>the gunman was shot to death by the police . 	(Reference Translation)</a:t>
            </a:r>
            <a:br>
              <a:rPr lang="en-US" b="1"/>
            </a:br>
            <a:endParaRPr lang="en-US" b="1"/>
          </a:p>
          <a:p>
            <a:pPr algn="l"/>
            <a:r>
              <a:rPr lang="en-US" b="1">
                <a:solidFill>
                  <a:srgbClr val="00C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C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C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#1</a:t>
            </a:r>
            <a:br>
              <a:rPr lang="en-US" b="1"/>
            </a:br>
            <a:r>
              <a:rPr lang="en-US" b="1">
                <a:solidFill>
                  <a:srgbClr val="FF0000"/>
                </a:solidFill>
              </a:rPr>
              <a:t>wounded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jaya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of</a:t>
            </a:r>
            <a:r>
              <a:rPr lang="en-US" b="1"/>
              <a:t> 				#2</a:t>
            </a:r>
            <a:br>
              <a:rPr lang="en-US" b="1"/>
            </a:b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shot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dead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#3</a:t>
            </a:r>
            <a:br>
              <a:rPr lang="en-US" b="1"/>
            </a:br>
            <a:r>
              <a:rPr lang="en-US" b="1">
                <a:solidFill>
                  <a:srgbClr val="0000FF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arrested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#4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gunmen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were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	#5</a:t>
            </a:r>
            <a:br>
              <a:rPr lang="en-US" b="1"/>
            </a:b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shot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to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death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#6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gunmen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were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?SUB&gt;0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?SUB&gt;0</a:t>
            </a:r>
            <a:r>
              <a:rPr lang="en-US" b="1"/>
              <a:t> 	#7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al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			#8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ringer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is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		#9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#10</a:t>
            </a:r>
            <a:br>
              <a:rPr lang="en-US" b="1"/>
            </a:br>
            <a:endParaRPr lang="en-US" b="1"/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1524000" y="5867400"/>
            <a:ext cx="456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00C000"/>
                </a:solidFill>
              </a:rPr>
              <a:t>green</a:t>
            </a:r>
            <a:r>
              <a:rPr lang="en-US" b="1"/>
              <a:t> 	</a:t>
            </a:r>
            <a:r>
              <a:rPr lang="en-US"/>
              <a:t>= 4-gram match 		(good!)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red</a:t>
            </a:r>
            <a:r>
              <a:rPr lang="en-US" b="1"/>
              <a:t> 	</a:t>
            </a:r>
            <a:r>
              <a:rPr lang="en-US"/>
              <a:t>= word not matched 	(bad!)</a:t>
            </a:r>
          </a:p>
        </p:txBody>
      </p:sp>
    </p:spTree>
    <p:extLst>
      <p:ext uri="{BB962C8B-B14F-4D97-AF65-F5344CB8AC3E}">
        <p14:creationId xmlns:p14="http://schemas.microsoft.com/office/powerpoint/2010/main" val="33081194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BLEU in Action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223250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ja-JP" altLang="en-US" b="1">
                <a:solidFill>
                  <a:srgbClr val="0000FF"/>
                </a:solidFill>
              </a:rPr>
              <a:t>枪手被警方击毙。</a:t>
            </a:r>
            <a:r>
              <a:rPr lang="en-US" b="1">
                <a:solidFill>
                  <a:srgbClr val="0000FF"/>
                </a:solidFill>
              </a:rPr>
              <a:t> 				</a:t>
            </a:r>
            <a:r>
              <a:rPr lang="en-US" b="1"/>
              <a:t>(Foreign Original)</a:t>
            </a:r>
            <a:br>
              <a:rPr lang="en-US" b="1"/>
            </a:br>
            <a:endParaRPr lang="en-US" b="1"/>
          </a:p>
          <a:p>
            <a:pPr algn="l"/>
            <a:r>
              <a:rPr lang="en-US" b="1">
                <a:solidFill>
                  <a:srgbClr val="008000"/>
                </a:solidFill>
              </a:rPr>
              <a:t>the gunman was shot to death by the police .</a:t>
            </a:r>
            <a:r>
              <a:rPr lang="en-US" b="1"/>
              <a:t> 	(Reference Translation)</a:t>
            </a:r>
            <a:br>
              <a:rPr lang="en-US" b="1"/>
            </a:br>
            <a:endParaRPr lang="en-US" b="1"/>
          </a:p>
          <a:p>
            <a:pPr algn="l"/>
            <a:r>
              <a:rPr lang="en-US" b="1">
                <a:solidFill>
                  <a:srgbClr val="00C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C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C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#1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FF0000"/>
                </a:solidFill>
              </a:rPr>
              <a:t>wounded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jaya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of</a:t>
            </a:r>
            <a:r>
              <a:rPr lang="en-US" b="1"/>
              <a:t> 				#2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shot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dead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#3	Human</a:t>
            </a:r>
            <a:br>
              <a:rPr lang="en-US" b="1"/>
            </a:br>
            <a:r>
              <a:rPr lang="en-US" b="1">
                <a:solidFill>
                  <a:srgbClr val="0000FF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arrested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#4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gunmen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were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	#5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was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shot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to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death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#6	Human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gunmen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were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?SUB&gt;0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?SUB&gt;0</a:t>
            </a:r>
            <a:r>
              <a:rPr lang="en-US" b="1"/>
              <a:t> 	#7	</a:t>
            </a:r>
            <a:r>
              <a:rPr lang="en-US"/>
              <a:t>Machine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al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			#8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ringer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is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by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00C000"/>
                </a:solidFill>
              </a:rPr>
              <a:t>.</a:t>
            </a:r>
            <a:r>
              <a:rPr lang="en-US" b="1"/>
              <a:t> 			#9	</a:t>
            </a:r>
            <a:r>
              <a:rPr lang="en-US"/>
              <a:t>Machine</a:t>
            </a:r>
            <a:br>
              <a:rPr lang="en-US" b="1"/>
            </a:br>
            <a:r>
              <a:rPr lang="en-US" b="1">
                <a:solidFill>
                  <a:srgbClr val="C000C0"/>
                </a:solidFill>
              </a:rPr>
              <a:t>police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killed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the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gunman</a:t>
            </a:r>
            <a:r>
              <a:rPr lang="en-US" b="1"/>
              <a:t> </a:t>
            </a:r>
            <a:r>
              <a:rPr lang="en-US" b="1">
                <a:solidFill>
                  <a:srgbClr val="C000C0"/>
                </a:solidFill>
              </a:rPr>
              <a:t>.</a:t>
            </a:r>
            <a:r>
              <a:rPr lang="en-US" b="1"/>
              <a:t> 			#10	Human</a:t>
            </a:r>
            <a:br>
              <a:rPr lang="en-US" b="1"/>
            </a:br>
            <a:endParaRPr lang="en-US" b="1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524000" y="5867400"/>
            <a:ext cx="4565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00C000"/>
                </a:solidFill>
              </a:rPr>
              <a:t>green</a:t>
            </a:r>
            <a:r>
              <a:rPr lang="en-US" b="1"/>
              <a:t> 	</a:t>
            </a:r>
            <a:r>
              <a:rPr lang="en-US"/>
              <a:t>= 4-gram match 		(good!)</a:t>
            </a:r>
          </a:p>
          <a:p>
            <a:pPr algn="l"/>
            <a:r>
              <a:rPr lang="en-US" b="1">
                <a:solidFill>
                  <a:srgbClr val="FF0000"/>
                </a:solidFill>
              </a:rPr>
              <a:t>red</a:t>
            </a:r>
            <a:r>
              <a:rPr lang="en-US" b="1"/>
              <a:t> 	</a:t>
            </a:r>
            <a:r>
              <a:rPr lang="en-US"/>
              <a:t>= word not matched 	(bad!)</a:t>
            </a:r>
          </a:p>
        </p:txBody>
      </p:sp>
    </p:spTree>
    <p:extLst>
      <p:ext uri="{BB962C8B-B14F-4D97-AF65-F5344CB8AC3E}">
        <p14:creationId xmlns:p14="http://schemas.microsoft.com/office/powerpoint/2010/main" val="158864065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BLEU: </a:t>
            </a:r>
            <a:r>
              <a:rPr lang="en-US" dirty="0">
                <a:solidFill>
                  <a:srgbClr val="FF0000"/>
                </a:solidFill>
              </a:rPr>
              <a:t>Problems?</a:t>
            </a:r>
          </a:p>
        </p:txBody>
      </p:sp>
      <p:sp>
        <p:nvSpPr>
          <p:cNvPr id="2037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sz="2800" dirty="0" err="1"/>
              <a:t>Doesn</a:t>
            </a:r>
            <a:r>
              <a:rPr lang="ja-JP" altLang="en-US" sz="2800" dirty="0">
                <a:latin typeface="Arial"/>
              </a:rPr>
              <a:t>’</a:t>
            </a:r>
            <a:r>
              <a:rPr lang="en-US" sz="2800" dirty="0"/>
              <a:t>t care if an incorrectly translated word is a name or a preposition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gave it to Albright</a:t>
            </a:r>
            <a:r>
              <a:rPr lang="en-US" sz="2400" dirty="0"/>
              <a:t> 		(reference)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gave it at Albright</a:t>
            </a:r>
            <a:r>
              <a:rPr lang="en-US" sz="2400" dirty="0"/>
              <a:t> 		(translation #1)</a:t>
            </a:r>
          </a:p>
          <a:p>
            <a:pPr lvl="1">
              <a:lnSpc>
                <a:spcPct val="90000"/>
              </a:lnSpc>
            </a:pPr>
            <a:r>
              <a:rPr lang="en-US" sz="2400" i="1" dirty="0"/>
              <a:t>gave it to altar 		</a:t>
            </a:r>
            <a:r>
              <a:rPr lang="en-US" sz="2400" dirty="0"/>
              <a:t>	(translation #2)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/>
              <a:t>What happens when a program reaches human level performance in BLEU but the translations are still bad?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maybe sooner than you think …</a:t>
            </a:r>
          </a:p>
        </p:txBody>
      </p:sp>
    </p:spTree>
    <p:extLst>
      <p:ext uri="{BB962C8B-B14F-4D97-AF65-F5344CB8AC3E}">
        <p14:creationId xmlns:p14="http://schemas.microsoft.com/office/powerpoint/2010/main" val="402187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Input: corpus of English/Foreign sentence pairs (no alignment)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some number of iterations:</a:t>
                </a:r>
              </a:p>
              <a:p>
                <a:pPr marL="0" indent="0">
                  <a:buNone/>
                </a:pPr>
                <a:r>
                  <a:rPr lang="en-US" dirty="0"/>
                  <a:t>    for (E, F) in corpus:</a:t>
                </a:r>
              </a:p>
              <a:p>
                <a:pPr marL="0" indent="0">
                  <a:buNone/>
                </a:pPr>
                <a:r>
                  <a:rPr lang="en-US" dirty="0"/>
                  <a:t>        for e in E:</a:t>
                </a:r>
              </a:p>
              <a:p>
                <a:pPr marL="0" indent="0">
                  <a:buNone/>
                </a:pPr>
                <a:r>
                  <a:rPr lang="en-US" dirty="0"/>
                  <a:t>            for f in F: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d>
                      <m:dPr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count(</a:t>
                </a:r>
                <a:r>
                  <a:rPr lang="en-US" dirty="0" err="1"/>
                  <a:t>e,f</a:t>
                </a:r>
                <a:r>
                  <a:rPr lang="en-US" dirty="0"/>
                  <a:t>) +=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                count(e) +=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for all (</a:t>
                </a:r>
                <a:r>
                  <a:rPr lang="en-US" dirty="0" err="1"/>
                  <a:t>e,f</a:t>
                </a:r>
                <a:r>
                  <a:rPr lang="en-US" dirty="0"/>
                  <a:t>) in count:</a:t>
                </a:r>
              </a:p>
              <a:p>
                <a:pPr marL="0" indent="0">
                  <a:buNone/>
                </a:pPr>
                <a:r>
                  <a:rPr lang="en-US" dirty="0"/>
                  <a:t>        p(</a:t>
                </a:r>
                <a:r>
                  <a:rPr lang="en-US" dirty="0" err="1"/>
                  <a:t>f|e</a:t>
                </a:r>
                <a:r>
                  <a:rPr lang="en-US" dirty="0"/>
                  <a:t>) = count(</a:t>
                </a:r>
                <a:r>
                  <a:rPr lang="en-US" dirty="0" err="1"/>
                  <a:t>e,f</a:t>
                </a:r>
                <a:r>
                  <a:rPr lang="en-US" dirty="0"/>
                  <a:t>) / count(e)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0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99608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67BDA-64DD-A64F-AF6C-C76500C4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1714"/>
            <a:ext cx="8229600" cy="1143000"/>
          </a:xfrm>
        </p:spPr>
        <p:txBody>
          <a:bodyPr/>
          <a:lstStyle/>
          <a:p>
            <a:r>
              <a:rPr lang="en-US" dirty="0"/>
              <a:t>Appendix 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68E72-A9BC-9646-81E5-B041BAEC64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5078" y="1143000"/>
                <a:ext cx="4696522" cy="33527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for (E, F) in corpus: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for e in E: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    for f in F: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   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sub>
                          <m:sup/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</m:e>
                        </m:nary>
                      </m:den>
                    </m:f>
                  </m:oMath>
                </a14:m>
                <a:endParaRPr 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200" dirty="0"/>
                  <a:t>            count(</a:t>
                </a:r>
                <a:r>
                  <a:rPr lang="en-US" sz="2200" dirty="0" err="1"/>
                  <a:t>e,f</a:t>
                </a:r>
                <a:r>
                  <a:rPr lang="en-US" sz="2200" dirty="0"/>
                  <a:t>) +=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/>
                  <a:t>            count(e) +=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		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68E72-A9BC-9646-81E5-B041BAEC64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078" y="1143000"/>
                <a:ext cx="4696522" cy="3352799"/>
              </a:xfrm>
              <a:blipFill>
                <a:blip r:embed="rId2"/>
                <a:stretch>
                  <a:fillRect l="-1617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F9FF00E0-1EBF-E346-BD43-E87268AB04D1}"/>
              </a:ext>
            </a:extLst>
          </p:cNvPr>
          <p:cNvSpPr txBox="1"/>
          <p:nvPr/>
        </p:nvSpPr>
        <p:spPr>
          <a:xfrm>
            <a:off x="294578" y="4737333"/>
            <a:ext cx="8554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CC"/>
                </a:solidFill>
              </a:rPr>
              <a:t>Step 1: calculate p(f -&gt; e) for all pairs of words in the two sentences (assume p(</a:t>
            </a:r>
            <a:r>
              <a:rPr lang="en-US" dirty="0" err="1">
                <a:solidFill>
                  <a:srgbClr val="0000CC"/>
                </a:solidFill>
              </a:rPr>
              <a:t>f|e</a:t>
            </a:r>
            <a:r>
              <a:rPr lang="en-US" dirty="0">
                <a:solidFill>
                  <a:srgbClr val="0000CC"/>
                </a:solidFill>
              </a:rPr>
              <a:t>) is a constant for all </a:t>
            </a:r>
            <a:r>
              <a:rPr lang="en-US" dirty="0" err="1">
                <a:solidFill>
                  <a:srgbClr val="0000CC"/>
                </a:solidFill>
              </a:rPr>
              <a:t>f,e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162560-0FDC-B049-AE33-9B2423B00153}"/>
              </a:ext>
            </a:extLst>
          </p:cNvPr>
          <p:cNvSpPr txBox="1"/>
          <p:nvPr/>
        </p:nvSpPr>
        <p:spPr>
          <a:xfrm>
            <a:off x="5497551" y="138453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1: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FB93C2-444F-3D48-972B-81FB361361DF}"/>
              </a:ext>
            </a:extLst>
          </p:cNvPr>
          <p:cNvSpPr txBox="1"/>
          <p:nvPr/>
        </p:nvSpPr>
        <p:spPr>
          <a:xfrm>
            <a:off x="5497551" y="241649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2: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AE1303-D1C6-D74D-A631-6A4A91932FC8}"/>
              </a:ext>
            </a:extLst>
          </p:cNvPr>
          <p:cNvSpPr txBox="1"/>
          <p:nvPr/>
        </p:nvSpPr>
        <p:spPr>
          <a:xfrm>
            <a:off x="6553200" y="135308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green house</a:t>
            </a:r>
          </a:p>
          <a:p>
            <a:pPr algn="l"/>
            <a:r>
              <a:rPr lang="en-US" dirty="0"/>
              <a:t>F: casa </a:t>
            </a:r>
            <a:r>
              <a:rPr lang="en-US" dirty="0" err="1"/>
              <a:t>verde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EF05C-BE8D-7C46-BFA0-423FAC430A85}"/>
              </a:ext>
            </a:extLst>
          </p:cNvPr>
          <p:cNvSpPr txBox="1"/>
          <p:nvPr/>
        </p:nvSpPr>
        <p:spPr>
          <a:xfrm>
            <a:off x="6477000" y="2414450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the house</a:t>
            </a:r>
          </a:p>
          <a:p>
            <a:pPr algn="l"/>
            <a:r>
              <a:rPr lang="en-US" dirty="0"/>
              <a:t>F: la casa</a:t>
            </a:r>
          </a:p>
        </p:txBody>
      </p:sp>
    </p:spTree>
    <p:extLst>
      <p:ext uri="{BB962C8B-B14F-4D97-AF65-F5344CB8AC3E}">
        <p14:creationId xmlns:p14="http://schemas.microsoft.com/office/powerpoint/2010/main" val="8117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Word-alignment Evaluation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2743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990600" y="2209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600200" y="2209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22098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8194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7338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53000" y="2209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477000" y="22098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2400" y="1447800"/>
            <a:ext cx="1111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System: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62200" y="6026822"/>
            <a:ext cx="3760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FF0000"/>
                </a:solidFill>
              </a:rPr>
              <a:t>How can we quantify this?</a:t>
            </a:r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D70286D6-CFF1-D044-8B3C-383E154AB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338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7DB6DAF-DD89-B142-86EF-DB83D4B54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7244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44C3E4D-8BBA-ED43-A985-125D2700DE5D}"/>
              </a:ext>
            </a:extLst>
          </p:cNvPr>
          <p:cNvCxnSpPr/>
          <p:nvPr/>
        </p:nvCxnSpPr>
        <p:spPr bwMode="auto">
          <a:xfrm>
            <a:off x="990600" y="41910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D9BD6BB-1BEA-4E49-A793-BE73D5A34AF4}"/>
              </a:ext>
            </a:extLst>
          </p:cNvPr>
          <p:cNvCxnSpPr/>
          <p:nvPr/>
        </p:nvCxnSpPr>
        <p:spPr bwMode="auto">
          <a:xfrm flipH="1">
            <a:off x="1600200" y="41910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A810B43-46A3-1041-A06C-0BD5BE6AD93E}"/>
              </a:ext>
            </a:extLst>
          </p:cNvPr>
          <p:cNvCxnSpPr/>
          <p:nvPr/>
        </p:nvCxnSpPr>
        <p:spPr bwMode="auto">
          <a:xfrm flipH="1">
            <a:off x="22098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9E15081-7D4B-F242-8C3E-3C37306D5FDC}"/>
              </a:ext>
            </a:extLst>
          </p:cNvPr>
          <p:cNvCxnSpPr/>
          <p:nvPr/>
        </p:nvCxnSpPr>
        <p:spPr bwMode="auto">
          <a:xfrm flipH="1">
            <a:off x="28194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B3854E-336D-034B-9668-016956C96379}"/>
              </a:ext>
            </a:extLst>
          </p:cNvPr>
          <p:cNvCxnSpPr/>
          <p:nvPr/>
        </p:nvCxnSpPr>
        <p:spPr bwMode="auto">
          <a:xfrm>
            <a:off x="3733800" y="4267200"/>
            <a:ext cx="533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3BD45AB-C51F-9C45-B58C-B8FC027DBDA0}"/>
              </a:ext>
            </a:extLst>
          </p:cNvPr>
          <p:cNvCxnSpPr/>
          <p:nvPr/>
        </p:nvCxnSpPr>
        <p:spPr bwMode="auto">
          <a:xfrm>
            <a:off x="4953000" y="41910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D595FBE-52E8-344D-B71D-C3BCA96EE324}"/>
              </a:ext>
            </a:extLst>
          </p:cNvPr>
          <p:cNvCxnSpPr/>
          <p:nvPr/>
        </p:nvCxnSpPr>
        <p:spPr bwMode="auto">
          <a:xfrm>
            <a:off x="64770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BB77A77-3A97-5B4A-B905-6938570D9CB6}"/>
              </a:ext>
            </a:extLst>
          </p:cNvPr>
          <p:cNvSpPr txBox="1"/>
          <p:nvPr/>
        </p:nvSpPr>
        <p:spPr>
          <a:xfrm>
            <a:off x="152400" y="3429000"/>
            <a:ext cx="1011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Human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5509B03-45BC-134F-9A90-DDDEFAEC2C24}"/>
              </a:ext>
            </a:extLst>
          </p:cNvPr>
          <p:cNvCxnSpPr/>
          <p:nvPr/>
        </p:nvCxnSpPr>
        <p:spPr bwMode="auto">
          <a:xfrm flipH="1">
            <a:off x="1447800" y="4191000"/>
            <a:ext cx="762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22E93D2-AE51-2A40-94A9-5375102BE47C}"/>
              </a:ext>
            </a:extLst>
          </p:cNvPr>
          <p:cNvCxnSpPr/>
          <p:nvPr/>
        </p:nvCxnSpPr>
        <p:spPr bwMode="auto">
          <a:xfrm>
            <a:off x="4114800" y="4114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6237172-9BD9-3445-88C7-5E37D7681449}"/>
              </a:ext>
            </a:extLst>
          </p:cNvPr>
          <p:cNvCxnSpPr/>
          <p:nvPr/>
        </p:nvCxnSpPr>
        <p:spPr bwMode="auto">
          <a:xfrm>
            <a:off x="55626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405223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67BDA-64DD-A64F-AF6C-C76500C4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1714"/>
            <a:ext cx="8229600" cy="1143000"/>
          </a:xfrm>
        </p:spPr>
        <p:txBody>
          <a:bodyPr/>
          <a:lstStyle/>
          <a:p>
            <a:r>
              <a:rPr lang="en-US" dirty="0"/>
              <a:t>Appendix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F00E0-1EBF-E346-BD43-E87268AB04D1}"/>
              </a:ext>
            </a:extLst>
          </p:cNvPr>
          <p:cNvSpPr txBox="1"/>
          <p:nvPr/>
        </p:nvSpPr>
        <p:spPr>
          <a:xfrm>
            <a:off x="294578" y="4737333"/>
            <a:ext cx="855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CC"/>
                </a:solidFill>
              </a:rPr>
              <a:t>Step 2: aggregate the counts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162560-0FDC-B049-AE33-9B2423B00153}"/>
              </a:ext>
            </a:extLst>
          </p:cNvPr>
          <p:cNvSpPr txBox="1"/>
          <p:nvPr/>
        </p:nvSpPr>
        <p:spPr>
          <a:xfrm>
            <a:off x="5497551" y="138453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1: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FB93C2-444F-3D48-972B-81FB361361DF}"/>
              </a:ext>
            </a:extLst>
          </p:cNvPr>
          <p:cNvSpPr txBox="1"/>
          <p:nvPr/>
        </p:nvSpPr>
        <p:spPr>
          <a:xfrm>
            <a:off x="5497551" y="241649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2: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AE1303-D1C6-D74D-A631-6A4A91932FC8}"/>
              </a:ext>
            </a:extLst>
          </p:cNvPr>
          <p:cNvSpPr txBox="1"/>
          <p:nvPr/>
        </p:nvSpPr>
        <p:spPr>
          <a:xfrm>
            <a:off x="6553200" y="135308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green house</a:t>
            </a:r>
          </a:p>
          <a:p>
            <a:pPr algn="l"/>
            <a:r>
              <a:rPr lang="en-US" dirty="0"/>
              <a:t>F: casa </a:t>
            </a:r>
            <a:r>
              <a:rPr lang="en-US" dirty="0" err="1"/>
              <a:t>verde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EF05C-BE8D-7C46-BFA0-423FAC430A85}"/>
              </a:ext>
            </a:extLst>
          </p:cNvPr>
          <p:cNvSpPr txBox="1"/>
          <p:nvPr/>
        </p:nvSpPr>
        <p:spPr>
          <a:xfrm>
            <a:off x="6477000" y="2414450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the house</a:t>
            </a:r>
          </a:p>
          <a:p>
            <a:pPr algn="l"/>
            <a:r>
              <a:rPr lang="en-US" dirty="0"/>
              <a:t>F: la casa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AE2E2E-A586-CF49-A2EF-E69C0D460C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5078" y="1143000"/>
                <a:ext cx="4696522" cy="3352799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2200" dirty="0"/>
                  <a:t>for (E, F) in corpus: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for e in E: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    for f in F:</a:t>
                </a:r>
              </a:p>
              <a:p>
                <a:pPr marL="0" indent="0">
                  <a:buNone/>
                </a:pPr>
                <a:r>
                  <a:rPr lang="en-US" sz="2200" dirty="0"/>
                  <a:t>           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𝑖𝑛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sub>
                          <m:sup/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d>
                          </m:e>
                        </m:nary>
                      </m:den>
                    </m:f>
                  </m:oMath>
                </a14:m>
                <a:endParaRPr lang="en-US" sz="22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200" dirty="0"/>
                  <a:t>            count(</a:t>
                </a:r>
                <a:r>
                  <a:rPr lang="en-US" sz="2200" dirty="0" err="1"/>
                  <a:t>e,f</a:t>
                </a:r>
                <a:r>
                  <a:rPr lang="en-US" sz="2200" dirty="0"/>
                  <a:t>) +=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200" dirty="0"/>
              </a:p>
              <a:p>
                <a:pPr marL="0" indent="0">
                  <a:buNone/>
                </a:pPr>
                <a:r>
                  <a:rPr lang="en-US" sz="2200" dirty="0"/>
                  <a:t>            count(e) +=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 sz="2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dirty="0"/>
                  <a:t>		</a:t>
                </a:r>
              </a:p>
            </p:txBody>
          </p:sp>
        </mc:Choice>
        <mc:Fallback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42AE2E2E-A586-CF49-A2EF-E69C0D460C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5078" y="1143000"/>
                <a:ext cx="4696522" cy="3352799"/>
              </a:xfrm>
              <a:blipFill>
                <a:blip r:embed="rId2"/>
                <a:stretch>
                  <a:fillRect l="-1617" t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3145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67BDA-64DD-A64F-AF6C-C76500C42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91714"/>
            <a:ext cx="8229600" cy="1143000"/>
          </a:xfrm>
        </p:spPr>
        <p:txBody>
          <a:bodyPr/>
          <a:lstStyle/>
          <a:p>
            <a:r>
              <a:rPr lang="en-US" dirty="0"/>
              <a:t>Appendix 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668E72-A9BC-9646-81E5-B041BAEC6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078" y="2514600"/>
            <a:ext cx="4696522" cy="1981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for all (</a:t>
            </a:r>
            <a:r>
              <a:rPr lang="en-US" sz="2400" dirty="0" err="1"/>
              <a:t>e,f</a:t>
            </a:r>
            <a:r>
              <a:rPr lang="en-US" sz="2400" dirty="0"/>
              <a:t>) in count:</a:t>
            </a:r>
          </a:p>
          <a:p>
            <a:pPr marL="0" indent="0">
              <a:buNone/>
            </a:pPr>
            <a:r>
              <a:rPr lang="en-US" sz="2400" dirty="0"/>
              <a:t>   p(</a:t>
            </a:r>
            <a:r>
              <a:rPr lang="en-US" sz="2400" dirty="0" err="1"/>
              <a:t>f|e</a:t>
            </a:r>
            <a:r>
              <a:rPr lang="en-US" sz="2400" dirty="0"/>
              <a:t>) = count(</a:t>
            </a:r>
            <a:r>
              <a:rPr lang="en-US" sz="2400" dirty="0" err="1"/>
              <a:t>e,f</a:t>
            </a:r>
            <a:r>
              <a:rPr lang="en-US" sz="2400" dirty="0"/>
              <a:t>) / count(e)</a:t>
            </a:r>
          </a:p>
          <a:p>
            <a:pPr marL="0" indent="0">
              <a:buNone/>
            </a:pPr>
            <a:r>
              <a:rPr lang="en-US" sz="2200" dirty="0"/>
              <a:t>	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FF00E0-1EBF-E346-BD43-E87268AB04D1}"/>
              </a:ext>
            </a:extLst>
          </p:cNvPr>
          <p:cNvSpPr txBox="1"/>
          <p:nvPr/>
        </p:nvSpPr>
        <p:spPr>
          <a:xfrm>
            <a:off x="294578" y="4737333"/>
            <a:ext cx="8554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CC"/>
                </a:solidFill>
              </a:rPr>
              <a:t>Step 3: recalculate p(</a:t>
            </a:r>
            <a:r>
              <a:rPr lang="en-US" dirty="0" err="1">
                <a:solidFill>
                  <a:srgbClr val="0000CC"/>
                </a:solidFill>
              </a:rPr>
              <a:t>e|f</a:t>
            </a:r>
            <a:r>
              <a:rPr lang="en-US" dirty="0">
                <a:solidFill>
                  <a:srgbClr val="0000CC"/>
                </a:solidFill>
              </a:rPr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162560-0FDC-B049-AE33-9B2423B00153}"/>
              </a:ext>
            </a:extLst>
          </p:cNvPr>
          <p:cNvSpPr txBox="1"/>
          <p:nvPr/>
        </p:nvSpPr>
        <p:spPr>
          <a:xfrm>
            <a:off x="5497551" y="1384534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1: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FB93C2-444F-3D48-972B-81FB361361DF}"/>
              </a:ext>
            </a:extLst>
          </p:cNvPr>
          <p:cNvSpPr txBox="1"/>
          <p:nvPr/>
        </p:nvSpPr>
        <p:spPr>
          <a:xfrm>
            <a:off x="5497551" y="241649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Pair 2: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AE1303-D1C6-D74D-A631-6A4A91932FC8}"/>
              </a:ext>
            </a:extLst>
          </p:cNvPr>
          <p:cNvSpPr txBox="1"/>
          <p:nvPr/>
        </p:nvSpPr>
        <p:spPr>
          <a:xfrm>
            <a:off x="6553200" y="135308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green house</a:t>
            </a:r>
          </a:p>
          <a:p>
            <a:pPr algn="l"/>
            <a:r>
              <a:rPr lang="en-US" dirty="0"/>
              <a:t>F: casa </a:t>
            </a:r>
            <a:r>
              <a:rPr lang="en-US" dirty="0" err="1"/>
              <a:t>verde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EF05C-BE8D-7C46-BFA0-423FAC430A85}"/>
              </a:ext>
            </a:extLst>
          </p:cNvPr>
          <p:cNvSpPr txBox="1"/>
          <p:nvPr/>
        </p:nvSpPr>
        <p:spPr>
          <a:xfrm>
            <a:off x="6477000" y="2414450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E: the house</a:t>
            </a:r>
          </a:p>
          <a:p>
            <a:pPr algn="l"/>
            <a:r>
              <a:rPr lang="en-US" dirty="0"/>
              <a:t>F: la casa</a:t>
            </a:r>
          </a:p>
        </p:txBody>
      </p:sp>
    </p:spTree>
    <p:extLst>
      <p:ext uri="{BB962C8B-B14F-4D97-AF65-F5344CB8AC3E}">
        <p14:creationId xmlns:p14="http://schemas.microsoft.com/office/powerpoint/2010/main" val="10804441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67BDA-64DD-A64F-AF6C-C76500C42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68E72-A9BC-9646-81E5-B041BAEC64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153400" cy="4525963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buNone/>
                </a:pPr>
                <a:r>
                  <a:rPr lang="en-US" dirty="0"/>
                  <a:t>Input: corpus of English/Foreign sentence pairs (no alignment)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for some number of iterations:</a:t>
                </a:r>
              </a:p>
              <a:p>
                <a:pPr marL="0" indent="0">
                  <a:buNone/>
                </a:pPr>
                <a:r>
                  <a:rPr lang="en-US" dirty="0"/>
                  <a:t>    for (E, F) in corpus:</a:t>
                </a:r>
              </a:p>
              <a:p>
                <a:pPr marL="0" indent="0">
                  <a:buNone/>
                </a:pPr>
                <a:r>
                  <a:rPr lang="en-US" dirty="0"/>
                  <a:t>        for e in E:</a:t>
                </a:r>
              </a:p>
              <a:p>
                <a:pPr marL="0" indent="0">
                  <a:buNone/>
                </a:pPr>
                <a:r>
                  <a:rPr lang="en-US" dirty="0"/>
                  <a:t>            for f in F:</a:t>
                </a:r>
              </a:p>
              <a:p>
                <a:pPr marL="0" indent="0">
                  <a:buNone/>
                </a:pPr>
                <a:r>
                  <a:rPr lang="en-US" dirty="0"/>
                  <a:t>              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</m:t>
                    </m:r>
                    <m:d>
                      <m:dPr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f</m:t>
                        </m:r>
                      </m:e>
                    </m:d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  <m: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</m:sub>
                      <m:sup/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				    count(</a:t>
                </a:r>
                <a:r>
                  <a:rPr lang="en-US" dirty="0" err="1"/>
                  <a:t>e,f</a:t>
                </a:r>
                <a:r>
                  <a:rPr lang="en-US" dirty="0"/>
                  <a:t>) +=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count(e) +=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for all (</a:t>
                </a:r>
                <a:r>
                  <a:rPr lang="en-US" dirty="0" err="1"/>
                  <a:t>e,f</a:t>
                </a:r>
                <a:r>
                  <a:rPr lang="en-US" dirty="0"/>
                  <a:t>) in count:</a:t>
                </a:r>
              </a:p>
              <a:p>
                <a:pPr marL="0" indent="0">
                  <a:buNone/>
                </a:pPr>
                <a:r>
                  <a:rPr lang="en-US" dirty="0"/>
                  <a:t>		p(</a:t>
                </a:r>
                <a:r>
                  <a:rPr lang="en-US" dirty="0" err="1"/>
                  <a:t>f|e</a:t>
                </a:r>
                <a:r>
                  <a:rPr lang="en-US" dirty="0"/>
                  <a:t>) = count(</a:t>
                </a:r>
                <a:r>
                  <a:rPr lang="en-US" dirty="0" err="1"/>
                  <a:t>e,f</a:t>
                </a:r>
                <a:r>
                  <a:rPr lang="en-US" dirty="0"/>
                  <a:t>) / count(e)</a:t>
                </a:r>
              </a:p>
              <a:p>
                <a:pPr marL="0" indent="0">
                  <a:buNone/>
                </a:pPr>
                <a:r>
                  <a:rPr lang="en-US" dirty="0"/>
                  <a:t>		</a:t>
                </a:r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F668E72-A9BC-9646-81E5-B041BAEC64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153400" cy="4525963"/>
              </a:xfrm>
              <a:blipFill>
                <a:blip r:embed="rId2"/>
                <a:stretch>
                  <a:fillRect l="-1089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79361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62FE7-69D4-F945-B84E-8AE7D272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/>
          <a:lstStyle/>
          <a:p>
            <a:r>
              <a:rPr lang="en-US" sz="3600" dirty="0"/>
              <a:t>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EA095-85A1-A64A-AEC8-372E09D5F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1"/>
            <a:ext cx="3886200" cy="167639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Pair 1:</a:t>
            </a:r>
          </a:p>
          <a:p>
            <a:pPr marL="0" indent="0">
              <a:buNone/>
            </a:pPr>
            <a:r>
              <a:rPr lang="en-US" sz="1800" dirty="0"/>
              <a:t>p(casa → green)  =</a:t>
            </a:r>
          </a:p>
          <a:p>
            <a:pPr marL="0" indent="0">
              <a:buNone/>
            </a:pPr>
            <a:r>
              <a:rPr lang="en-US" sz="1800" dirty="0"/>
              <a:t>p(casa → house) =</a:t>
            </a:r>
          </a:p>
          <a:p>
            <a:pPr marL="0" indent="0">
              <a:buNone/>
            </a:pPr>
            <a:r>
              <a:rPr lang="en-US" sz="1800" dirty="0"/>
              <a:t>p(</a:t>
            </a:r>
            <a:r>
              <a:rPr lang="en-US" sz="1800" dirty="0" err="1"/>
              <a:t>verde</a:t>
            </a:r>
            <a:r>
              <a:rPr lang="en-US" sz="1800" dirty="0"/>
              <a:t> → green) =</a:t>
            </a:r>
          </a:p>
          <a:p>
            <a:pPr marL="0" indent="0">
              <a:buNone/>
            </a:pPr>
            <a:r>
              <a:rPr lang="en-US" sz="1800" dirty="0"/>
              <a:t>p(</a:t>
            </a:r>
            <a:r>
              <a:rPr lang="en-US" sz="1800" dirty="0" err="1"/>
              <a:t>verde</a:t>
            </a:r>
            <a:r>
              <a:rPr lang="en-US" sz="1800" dirty="0"/>
              <a:t> → house =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3F19BC3-A2B6-424C-A0D0-DAFFE999F88C}"/>
              </a:ext>
            </a:extLst>
          </p:cNvPr>
          <p:cNvSpPr txBox="1">
            <a:spLocks/>
          </p:cNvSpPr>
          <p:nvPr/>
        </p:nvSpPr>
        <p:spPr bwMode="auto">
          <a:xfrm>
            <a:off x="4785732" y="914401"/>
            <a:ext cx="3886200" cy="167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1800" kern="0" dirty="0"/>
              <a:t>Pair 2:</a:t>
            </a:r>
          </a:p>
          <a:p>
            <a:pPr marL="0" indent="0">
              <a:buFontTx/>
              <a:buNone/>
            </a:pPr>
            <a:r>
              <a:rPr lang="en-US" sz="1800" kern="0" dirty="0"/>
              <a:t>p(la → the) =</a:t>
            </a:r>
          </a:p>
          <a:p>
            <a:pPr marL="0" indent="0">
              <a:buFontTx/>
              <a:buNone/>
            </a:pPr>
            <a:r>
              <a:rPr lang="en-US" sz="1800" kern="0" dirty="0"/>
              <a:t>p(la → house) =</a:t>
            </a:r>
          </a:p>
          <a:p>
            <a:pPr marL="0" indent="0">
              <a:buFontTx/>
              <a:buNone/>
            </a:pPr>
            <a:r>
              <a:rPr lang="en-US" sz="1800" kern="0" dirty="0"/>
              <a:t>p(casa → the) =</a:t>
            </a:r>
          </a:p>
          <a:p>
            <a:pPr marL="0" indent="0">
              <a:buFontTx/>
              <a:buNone/>
            </a:pPr>
            <a:r>
              <a:rPr lang="en-US" sz="1800" kern="0" dirty="0"/>
              <a:t>p(casa → house =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F68D9F-DDC6-3448-8FCD-CB5CCC4DA217}"/>
              </a:ext>
            </a:extLst>
          </p:cNvPr>
          <p:cNvCxnSpPr/>
          <p:nvPr/>
        </p:nvCxnSpPr>
        <p:spPr bwMode="auto">
          <a:xfrm>
            <a:off x="457200" y="2819400"/>
            <a:ext cx="830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59415E5-AA9F-BF41-BEA9-E6A9EA1C7CC1}"/>
              </a:ext>
            </a:extLst>
          </p:cNvPr>
          <p:cNvSpPr txBox="1"/>
          <p:nvPr/>
        </p:nvSpPr>
        <p:spPr>
          <a:xfrm>
            <a:off x="546410" y="3010829"/>
            <a:ext cx="257634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count(green, casa) =</a:t>
            </a:r>
          </a:p>
          <a:p>
            <a:pPr algn="l"/>
            <a:r>
              <a:rPr lang="en-US" dirty="0"/>
              <a:t>count(green, </a:t>
            </a:r>
            <a:r>
              <a:rPr lang="en-US" dirty="0" err="1"/>
              <a:t>verde</a:t>
            </a:r>
            <a:r>
              <a:rPr lang="en-US" dirty="0"/>
              <a:t>) =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count(house, casa) =</a:t>
            </a:r>
          </a:p>
          <a:p>
            <a:pPr algn="l"/>
            <a:r>
              <a:rPr lang="en-US" dirty="0"/>
              <a:t>count(house, </a:t>
            </a:r>
            <a:r>
              <a:rPr lang="en-US" dirty="0" err="1"/>
              <a:t>verde</a:t>
            </a:r>
            <a:r>
              <a:rPr lang="en-US" dirty="0"/>
              <a:t>) = </a:t>
            </a:r>
          </a:p>
          <a:p>
            <a:pPr algn="l"/>
            <a:r>
              <a:rPr lang="en-US" dirty="0"/>
              <a:t>count(house, la) =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81086E-9631-B540-91CF-A101F0216039}"/>
              </a:ext>
            </a:extLst>
          </p:cNvPr>
          <p:cNvSpPr txBox="1"/>
          <p:nvPr/>
        </p:nvSpPr>
        <p:spPr>
          <a:xfrm>
            <a:off x="4783873" y="3010829"/>
            <a:ext cx="21018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count(the, casa) =</a:t>
            </a:r>
          </a:p>
          <a:p>
            <a:pPr algn="l"/>
            <a:r>
              <a:rPr lang="en-US" dirty="0"/>
              <a:t>count(the, la) =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count(green) =</a:t>
            </a:r>
          </a:p>
          <a:p>
            <a:pPr algn="l"/>
            <a:r>
              <a:rPr lang="en-US" dirty="0"/>
              <a:t>count(house) = </a:t>
            </a:r>
          </a:p>
          <a:p>
            <a:pPr algn="l"/>
            <a:r>
              <a:rPr lang="en-US" dirty="0"/>
              <a:t>count(the) =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64CC9BA-8D1A-F444-A616-7F31C37D572F}"/>
              </a:ext>
            </a:extLst>
          </p:cNvPr>
          <p:cNvCxnSpPr/>
          <p:nvPr/>
        </p:nvCxnSpPr>
        <p:spPr bwMode="auto">
          <a:xfrm>
            <a:off x="457200" y="4876800"/>
            <a:ext cx="8305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C1B3E3A-D4C0-7047-AD75-7A1119960886}"/>
              </a:ext>
            </a:extLst>
          </p:cNvPr>
          <p:cNvSpPr txBox="1"/>
          <p:nvPr/>
        </p:nvSpPr>
        <p:spPr>
          <a:xfrm>
            <a:off x="462776" y="4936139"/>
            <a:ext cx="21996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p(casa | green) =</a:t>
            </a:r>
          </a:p>
          <a:p>
            <a:pPr algn="l"/>
            <a:r>
              <a:rPr lang="en-US" dirty="0"/>
              <a:t>p(</a:t>
            </a:r>
            <a:r>
              <a:rPr lang="en-US" dirty="0" err="1"/>
              <a:t>verde</a:t>
            </a:r>
            <a:r>
              <a:rPr lang="en-US" dirty="0"/>
              <a:t> | green) =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p(casa | house) =</a:t>
            </a:r>
          </a:p>
          <a:p>
            <a:pPr algn="l"/>
            <a:r>
              <a:rPr lang="en-US" dirty="0"/>
              <a:t>p(</a:t>
            </a:r>
            <a:r>
              <a:rPr lang="en-US" dirty="0" err="1"/>
              <a:t>verde</a:t>
            </a:r>
            <a:r>
              <a:rPr lang="en-US" dirty="0"/>
              <a:t> | house) = </a:t>
            </a:r>
          </a:p>
          <a:p>
            <a:pPr algn="l"/>
            <a:r>
              <a:rPr lang="en-US" dirty="0"/>
              <a:t>p(la | house) =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EDD8C2-5619-7D4B-A626-86FCD5A34741}"/>
              </a:ext>
            </a:extLst>
          </p:cNvPr>
          <p:cNvSpPr txBox="1"/>
          <p:nvPr/>
        </p:nvSpPr>
        <p:spPr>
          <a:xfrm>
            <a:off x="4783872" y="4936139"/>
            <a:ext cx="16610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p(casa | the) =</a:t>
            </a:r>
          </a:p>
          <a:p>
            <a:pPr algn="l"/>
            <a:r>
              <a:rPr lang="en-US" dirty="0"/>
              <a:t>p(la | the ) = </a:t>
            </a:r>
          </a:p>
        </p:txBody>
      </p:sp>
    </p:spTree>
    <p:extLst>
      <p:ext uri="{BB962C8B-B14F-4D97-AF65-F5344CB8AC3E}">
        <p14:creationId xmlns:p14="http://schemas.microsoft.com/office/powerpoint/2010/main" val="2896825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3269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green)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green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3246" y="4099125"/>
          <a:ext cx="2286000" cy="1249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house)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house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527800" y="4099125"/>
          <a:ext cx="2286000" cy="1005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83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2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casa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</a:t>
                      </a:r>
                      <a:r>
                        <a:rPr lang="en-US" sz="1600" dirty="0" err="1"/>
                        <a:t>verde</a:t>
                      </a:r>
                      <a:r>
                        <a:rPr lang="en-US" sz="1600" dirty="0"/>
                        <a:t> | the)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897">
                <a:tc>
                  <a:txBody>
                    <a:bodyPr/>
                    <a:lstStyle/>
                    <a:p>
                      <a:r>
                        <a:rPr lang="en-US" sz="1600" dirty="0"/>
                        <a:t>p( la | the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0000FF"/>
                          </a:solidFill>
                        </a:rPr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7310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7310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7310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7310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07583" y="333282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607583" y="1017086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7583" y="2151726"/>
            <a:ext cx="1398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green house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07583" y="2835530"/>
            <a:ext cx="12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casa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verde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923678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87400" y="702614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2902988" y="703803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018690" y="720299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87626" y="2521058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4412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527644" y="2521058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902988" y="2522247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098215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98215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098215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098215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048488" y="324099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48488" y="1007903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48488" y="2142543"/>
            <a:ext cx="1119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the house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048488" y="2826347"/>
            <a:ext cx="1226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la         casa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5364583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28305" y="693431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7343893" y="694620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7459595" y="711116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428531" y="2511875"/>
            <a:ext cx="484556" cy="29678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8502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7968549" y="2511875"/>
            <a:ext cx="0" cy="31447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7343893" y="2513064"/>
            <a:ext cx="600258" cy="31328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04800" y="3962400"/>
            <a:ext cx="8662593" cy="1371600"/>
          </a:xfrm>
          <a:prstGeom prst="rect">
            <a:avLst/>
          </a:prstGeom>
          <a:noFill/>
          <a:ln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484C54D-792C-FA4D-91C0-EC55CD277130}"/>
              </a:ext>
            </a:extLst>
          </p:cNvPr>
          <p:cNvSpPr txBox="1"/>
          <p:nvPr/>
        </p:nvSpPr>
        <p:spPr>
          <a:xfrm>
            <a:off x="362874" y="5323582"/>
            <a:ext cx="27531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casa,green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verde,green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c(la, green) = 0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E49106-0683-9649-ADB4-C71BBBFBDD32}"/>
              </a:ext>
            </a:extLst>
          </p:cNvPr>
          <p:cNvSpPr txBox="1"/>
          <p:nvPr/>
        </p:nvSpPr>
        <p:spPr>
          <a:xfrm>
            <a:off x="3527644" y="5323582"/>
            <a:ext cx="27815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casa,house</a:t>
            </a:r>
            <a:r>
              <a:rPr lang="en-US" sz="1600" dirty="0">
                <a:latin typeface="Calibri"/>
              </a:rPr>
              <a:t>) = 1/4+1/4+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 		         1/4+1/4 = 1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verde,house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la,house</a:t>
            </a:r>
            <a:r>
              <a:rPr lang="en-US" sz="1600" dirty="0">
                <a:latin typeface="Calibri"/>
              </a:rPr>
              <a:t>) = 1/4+1/4 = 1/2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17DA7C8-3924-F343-8113-74548C847550}"/>
              </a:ext>
            </a:extLst>
          </p:cNvPr>
          <p:cNvSpPr txBox="1"/>
          <p:nvPr/>
        </p:nvSpPr>
        <p:spPr>
          <a:xfrm>
            <a:off x="6308627" y="5290592"/>
            <a:ext cx="24372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casa,the</a:t>
            </a:r>
            <a:r>
              <a:rPr lang="en-US" sz="1600" dirty="0">
                <a:latin typeface="Calibri"/>
              </a:rPr>
              <a:t>) = 1/4+1/4 = 1/2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verde,the</a:t>
            </a:r>
            <a:r>
              <a:rPr lang="en-US" sz="1600" dirty="0">
                <a:latin typeface="Calibri"/>
              </a:rPr>
              <a:t>) = 0</a:t>
            </a:r>
          </a:p>
          <a:p>
            <a:pPr algn="l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alibri"/>
              </a:rPr>
              <a:t>c(</a:t>
            </a:r>
            <a:r>
              <a:rPr lang="en-US" sz="1600" dirty="0" err="1">
                <a:latin typeface="Calibri"/>
              </a:rPr>
              <a:t>la,the</a:t>
            </a:r>
            <a:r>
              <a:rPr lang="en-US" sz="1600" dirty="0">
                <a:latin typeface="Calibri"/>
              </a:rPr>
              <a:t>) = 1/4+1/4 = 1/2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F5F317E-A160-BD40-BFE0-82D2587AAE1D}"/>
              </a:ext>
            </a:extLst>
          </p:cNvPr>
          <p:cNvSpPr txBox="1"/>
          <p:nvPr/>
        </p:nvSpPr>
        <p:spPr>
          <a:xfrm>
            <a:off x="1305820" y="6381690"/>
            <a:ext cx="6771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6600"/>
                </a:solidFill>
              </a:rPr>
              <a:t>Then, calculate the probabilities by normalizing the counts</a:t>
            </a:r>
          </a:p>
        </p:txBody>
      </p:sp>
    </p:spTree>
    <p:extLst>
      <p:ext uri="{BB962C8B-B14F-4D97-AF65-F5344CB8AC3E}">
        <p14:creationId xmlns:p14="http://schemas.microsoft.com/office/powerpoint/2010/main" val="342001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Word-alignment Evaluation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2743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990600" y="2209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600200" y="2209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22098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8194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7338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53000" y="2209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477000" y="22098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5800" y="37338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62000" y="47244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990600" y="41910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600200" y="41910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2098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8194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733800" y="4267200"/>
            <a:ext cx="533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953000" y="41910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4770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2400" y="1447800"/>
            <a:ext cx="1111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System: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3429000"/>
            <a:ext cx="1011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Human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1447800" y="4191000"/>
            <a:ext cx="762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114800" y="4114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5626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2590800" y="5638800"/>
            <a:ext cx="2956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Precision and recall!</a:t>
            </a:r>
          </a:p>
        </p:txBody>
      </p:sp>
    </p:spTree>
    <p:extLst>
      <p:ext uri="{BB962C8B-B14F-4D97-AF65-F5344CB8AC3E}">
        <p14:creationId xmlns:p14="http://schemas.microsoft.com/office/powerpoint/2010/main" val="6753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Word-alignment Evaluation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62000" y="27432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990600" y="2209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flipH="1">
            <a:off x="1600200" y="22098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22098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>
            <a:off x="2819400" y="2209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3733800" y="2286000"/>
            <a:ext cx="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4953000" y="22098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6477000" y="22098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5800" y="37338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Tx/>
              <a:buNone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 old man is happy. He has fished many times.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62000" y="4724400"/>
            <a:ext cx="7620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>
              <a:spcBef>
                <a:spcPct val="20000"/>
              </a:spcBef>
            </a:pPr>
            <a:r>
              <a:rPr lang="en-US" sz="2400" dirty="0">
                <a:solidFill>
                  <a:prstClr val="black"/>
                </a:solidFill>
              </a:rPr>
              <a:t>El </a:t>
            </a:r>
            <a:r>
              <a:rPr lang="en-US" sz="2400" dirty="0" err="1">
                <a:solidFill>
                  <a:prstClr val="black"/>
                </a:solidFill>
              </a:rPr>
              <a:t>viejo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est</a:t>
            </a:r>
            <a:r>
              <a:rPr lang="en-US" sz="2400" dirty="0" err="1">
                <a:solidFill>
                  <a:prstClr val="black"/>
                </a:solidFill>
                <a:ea typeface="Arial" pitchFamily="-111" charset="0"/>
                <a:cs typeface="Arial" pitchFamily="-111" charset="0"/>
              </a:rPr>
              <a:t>á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feliz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porque</a:t>
            </a:r>
            <a:r>
              <a:rPr lang="en-US" sz="2400" dirty="0">
                <a:solidFill>
                  <a:prstClr val="black"/>
                </a:solidFill>
              </a:rPr>
              <a:t> ha </a:t>
            </a:r>
            <a:r>
              <a:rPr lang="en-US" sz="2400" dirty="0" err="1">
                <a:solidFill>
                  <a:prstClr val="black"/>
                </a:solidFill>
              </a:rPr>
              <a:t>pescado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muchos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err="1">
                <a:solidFill>
                  <a:prstClr val="black"/>
                </a:solidFill>
              </a:rPr>
              <a:t>veces</a:t>
            </a:r>
            <a:r>
              <a:rPr lang="en-US" sz="2400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990600" y="41910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1600200" y="4191000"/>
            <a:ext cx="4572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22098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2819400" y="41910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3733800" y="4267200"/>
            <a:ext cx="5334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4953000" y="419100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64770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152400" y="1447800"/>
            <a:ext cx="1111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System: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3429000"/>
            <a:ext cx="1011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000" dirty="0">
                <a:solidFill>
                  <a:prstClr val="black"/>
                </a:solidFill>
              </a:rPr>
              <a:t>Human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>
            <a:off x="1447800" y="4191000"/>
            <a:ext cx="762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4114800" y="4114800"/>
            <a:ext cx="2286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5562600" y="4191000"/>
            <a:ext cx="7620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57200" y="5638800"/>
            <a:ext cx="1535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Precision: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53000" y="5638800"/>
            <a:ext cx="1125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Recall: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34963" y="54102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prstClr val="black"/>
                </a:solidFill>
              </a:rPr>
              <a:t>6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2145597" y="5867400"/>
            <a:ext cx="597603" cy="223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34963" y="5867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prstClr val="black"/>
                </a:solidFill>
              </a:rPr>
              <a:t>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248400" y="54864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prstClr val="black"/>
                </a:solidFill>
              </a:rPr>
              <a:t>6</a:t>
            </a:r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6159034" y="5943600"/>
            <a:ext cx="597603" cy="223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178593" y="5943600"/>
            <a:ext cx="52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solidFill>
                  <a:prstClr val="black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42655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3" grpId="0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>
                <a:ea typeface="ＭＳ Ｐゴシック" pitchFamily="-111" charset="-128"/>
                <a:cs typeface="ＭＳ Ｐゴシック" pitchFamily="-111" charset="-128"/>
              </a:rPr>
              <a:t>What kind of Translation Model?</a:t>
            </a:r>
            <a:endParaRPr lang="en-US" altLang="ja-JP" sz="240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1295400" y="2209800"/>
            <a:ext cx="56388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/>
              <a:t>Mary  did  not  slap the green witch</a:t>
            </a:r>
          </a:p>
        </p:txBody>
      </p:sp>
      <p:sp>
        <p:nvSpPr>
          <p:cNvPr id="355332" name="Line 4"/>
          <p:cNvSpPr>
            <a:spLocks noChangeShapeType="1"/>
          </p:cNvSpPr>
          <p:nvPr/>
        </p:nvSpPr>
        <p:spPr bwMode="auto">
          <a:xfrm flipH="1">
            <a:off x="1647825" y="2605088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3" name="Line 5"/>
          <p:cNvSpPr>
            <a:spLocks noChangeShapeType="1"/>
          </p:cNvSpPr>
          <p:nvPr/>
        </p:nvSpPr>
        <p:spPr bwMode="auto">
          <a:xfrm flipH="1">
            <a:off x="2257425" y="2605088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4" name="Line 6"/>
          <p:cNvSpPr>
            <a:spLocks noChangeShapeType="1"/>
          </p:cNvSpPr>
          <p:nvPr/>
        </p:nvSpPr>
        <p:spPr bwMode="auto">
          <a:xfrm flipH="1">
            <a:off x="2257425" y="2605088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5" name="Line 7"/>
          <p:cNvSpPr>
            <a:spLocks noChangeShapeType="1"/>
          </p:cNvSpPr>
          <p:nvPr/>
        </p:nvSpPr>
        <p:spPr bwMode="auto">
          <a:xfrm flipH="1">
            <a:off x="2867025" y="2605088"/>
            <a:ext cx="7620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6" name="Line 8"/>
          <p:cNvSpPr>
            <a:spLocks noChangeShapeType="1"/>
          </p:cNvSpPr>
          <p:nvPr/>
        </p:nvSpPr>
        <p:spPr bwMode="auto">
          <a:xfrm flipH="1">
            <a:off x="3552825" y="2605088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7" name="Line 9"/>
          <p:cNvSpPr>
            <a:spLocks noChangeShapeType="1"/>
          </p:cNvSpPr>
          <p:nvPr/>
        </p:nvSpPr>
        <p:spPr bwMode="auto">
          <a:xfrm>
            <a:off x="3629025" y="2605088"/>
            <a:ext cx="485775" cy="3667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8" name="Line 10"/>
          <p:cNvSpPr>
            <a:spLocks noChangeShapeType="1"/>
          </p:cNvSpPr>
          <p:nvPr/>
        </p:nvSpPr>
        <p:spPr bwMode="auto">
          <a:xfrm>
            <a:off x="4162425" y="2605088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39" name="Line 11"/>
          <p:cNvSpPr>
            <a:spLocks noChangeShapeType="1"/>
          </p:cNvSpPr>
          <p:nvPr/>
        </p:nvSpPr>
        <p:spPr bwMode="auto">
          <a:xfrm>
            <a:off x="4772025" y="2605088"/>
            <a:ext cx="409575" cy="3667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0" name="Line 12"/>
          <p:cNvSpPr>
            <a:spLocks noChangeShapeType="1"/>
          </p:cNvSpPr>
          <p:nvPr/>
        </p:nvSpPr>
        <p:spPr bwMode="auto">
          <a:xfrm>
            <a:off x="5534025" y="2605088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1" name="Rectangle 13"/>
          <p:cNvSpPr>
            <a:spLocks noChangeArrowheads="1"/>
          </p:cNvSpPr>
          <p:nvPr/>
        </p:nvSpPr>
        <p:spPr bwMode="auto">
          <a:xfrm>
            <a:off x="1114425" y="5500688"/>
            <a:ext cx="62484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2" name="Text Box 14"/>
          <p:cNvSpPr txBox="1">
            <a:spLocks noChangeArrowheads="1"/>
          </p:cNvSpPr>
          <p:nvPr/>
        </p:nvSpPr>
        <p:spPr bwMode="auto">
          <a:xfrm>
            <a:off x="1190625" y="5424488"/>
            <a:ext cx="5938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ja-JP" sz="2400">
                <a:latin typeface="Tahoma" pitchFamily="-111" charset="0"/>
                <a:ea typeface="ＭＳ Ｐゴシック" pitchFamily="-111" charset="-128"/>
                <a:cs typeface="ＭＳ Ｐゴシック" pitchFamily="-111" charset="-128"/>
              </a:rPr>
              <a:t>Maria no d</a:t>
            </a:r>
            <a:r>
              <a:rPr lang="en-US" sz="2400"/>
              <a:t>i</a:t>
            </a:r>
            <a:r>
              <a:rPr lang="en-US" sz="2400">
                <a:ea typeface="Arial" pitchFamily="-111" charset="0"/>
                <a:cs typeface="Arial" pitchFamily="-111" charset="0"/>
              </a:rPr>
              <a:t>ó</a:t>
            </a:r>
            <a:r>
              <a:rPr lang="en-US" altLang="ja-JP" sz="2400">
                <a:latin typeface="Tahoma" pitchFamily="-111" charset="0"/>
                <a:ea typeface="ＭＳ Ｐゴシック" pitchFamily="-111" charset="-128"/>
                <a:cs typeface="ＭＳ Ｐゴシック" pitchFamily="-111" charset="-128"/>
              </a:rPr>
              <a:t> una botefada a la bruja verde</a:t>
            </a:r>
          </a:p>
        </p:txBody>
      </p:sp>
      <p:sp>
        <p:nvSpPr>
          <p:cNvPr id="355343" name="Line 15"/>
          <p:cNvSpPr>
            <a:spLocks noChangeShapeType="1"/>
          </p:cNvSpPr>
          <p:nvPr/>
        </p:nvSpPr>
        <p:spPr bwMode="auto">
          <a:xfrm flipH="1">
            <a:off x="1647825" y="5181600"/>
            <a:ext cx="409575" cy="3190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4" name="Line 16"/>
          <p:cNvSpPr>
            <a:spLocks noChangeShapeType="1"/>
          </p:cNvSpPr>
          <p:nvPr/>
        </p:nvSpPr>
        <p:spPr bwMode="auto">
          <a:xfrm flipH="1">
            <a:off x="2181225" y="5105400"/>
            <a:ext cx="104775" cy="395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5" name="Line 17"/>
          <p:cNvSpPr>
            <a:spLocks noChangeShapeType="1"/>
          </p:cNvSpPr>
          <p:nvPr/>
        </p:nvSpPr>
        <p:spPr bwMode="auto">
          <a:xfrm flipH="1">
            <a:off x="2714625" y="5105400"/>
            <a:ext cx="28575" cy="395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6" name="Line 18"/>
          <p:cNvSpPr>
            <a:spLocks noChangeShapeType="1"/>
          </p:cNvSpPr>
          <p:nvPr/>
        </p:nvSpPr>
        <p:spPr bwMode="auto">
          <a:xfrm>
            <a:off x="3352800" y="5105400"/>
            <a:ext cx="47625" cy="395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7" name="Line 19"/>
          <p:cNvSpPr>
            <a:spLocks noChangeShapeType="1"/>
          </p:cNvSpPr>
          <p:nvPr/>
        </p:nvSpPr>
        <p:spPr bwMode="auto">
          <a:xfrm>
            <a:off x="4343400" y="5105400"/>
            <a:ext cx="47625" cy="395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8" name="Line 20"/>
          <p:cNvSpPr>
            <a:spLocks noChangeShapeType="1"/>
          </p:cNvSpPr>
          <p:nvPr/>
        </p:nvSpPr>
        <p:spPr bwMode="auto">
          <a:xfrm>
            <a:off x="4724400" y="5105400"/>
            <a:ext cx="428625" cy="395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49" name="Line 21"/>
          <p:cNvSpPr>
            <a:spLocks noChangeShapeType="1"/>
          </p:cNvSpPr>
          <p:nvPr/>
        </p:nvSpPr>
        <p:spPr bwMode="auto">
          <a:xfrm>
            <a:off x="4876800" y="5029200"/>
            <a:ext cx="657225" cy="4714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50" name="Line 22"/>
          <p:cNvSpPr>
            <a:spLocks noChangeShapeType="1"/>
          </p:cNvSpPr>
          <p:nvPr/>
        </p:nvSpPr>
        <p:spPr bwMode="auto">
          <a:xfrm>
            <a:off x="5105400" y="5029200"/>
            <a:ext cx="1724025" cy="4714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51" name="Line 23"/>
          <p:cNvSpPr>
            <a:spLocks noChangeShapeType="1"/>
          </p:cNvSpPr>
          <p:nvPr/>
        </p:nvSpPr>
        <p:spPr bwMode="auto">
          <a:xfrm>
            <a:off x="5029200" y="5029200"/>
            <a:ext cx="962025" cy="4714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5352" name="Text Box 24"/>
          <p:cNvSpPr txBox="1">
            <a:spLocks noChangeArrowheads="1"/>
          </p:cNvSpPr>
          <p:nvPr/>
        </p:nvSpPr>
        <p:spPr bwMode="auto">
          <a:xfrm>
            <a:off x="2567860" y="3048000"/>
            <a:ext cx="223274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Word-level models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Phrasal models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Syntactic models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Semantic models</a:t>
            </a:r>
          </a:p>
        </p:txBody>
      </p:sp>
    </p:spTree>
    <p:extLst>
      <p:ext uri="{BB962C8B-B14F-4D97-AF65-F5344CB8AC3E}">
        <p14:creationId xmlns:p14="http://schemas.microsoft.com/office/powerpoint/2010/main" val="2039767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Phrasal translation model</a:t>
            </a: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5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models define probabilities over inputs</a:t>
            </a:r>
          </a:p>
        </p:txBody>
      </p:sp>
      <p:sp>
        <p:nvSpPr>
          <p:cNvPr id="844804" name="Line 4"/>
          <p:cNvSpPr>
            <a:spLocks noChangeShapeType="1"/>
          </p:cNvSpPr>
          <p:nvPr/>
        </p:nvSpPr>
        <p:spPr bwMode="auto">
          <a:xfrm>
            <a:off x="304800" y="1295400"/>
            <a:ext cx="8458200" cy="0"/>
          </a:xfrm>
          <a:prstGeom prst="line">
            <a:avLst/>
          </a:prstGeom>
          <a:noFill/>
          <a:ln w="76200">
            <a:solidFill>
              <a:srgbClr val="0000CC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862211" name="Object 3"/>
          <p:cNvGraphicFramePr>
            <a:graphicFrameLocks noChangeAspect="1"/>
          </p:cNvGraphicFramePr>
          <p:nvPr/>
        </p:nvGraphicFramePr>
        <p:xfrm>
          <a:off x="3352800" y="2133600"/>
          <a:ext cx="1447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325" name="Equation" r:id="rId3" imgW="482600" imgH="177800" progId="Equation.3">
                  <p:embed/>
                </p:oleObj>
              </mc:Choice>
              <mc:Fallback>
                <p:oleObj name="Equation" r:id="rId3" imgW="482600" imgH="177800" progId="Equation.3">
                  <p:embed/>
                  <p:pic>
                    <p:nvPicPr>
                      <p:cNvPr id="86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133600"/>
                        <a:ext cx="1447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33425" y="2971800"/>
            <a:ext cx="9715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Morgen</a:t>
            </a: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1962150" y="2971800"/>
            <a:ext cx="742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fliege</a:t>
            </a:r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3117850" y="2971800"/>
            <a:ext cx="4889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ich</a:t>
            </a: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4191000" y="2971800"/>
            <a:ext cx="154463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nach Kanada</a:t>
            </a: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553200" y="2971800"/>
            <a:ext cx="161925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zur Konferenz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495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1. Sentence is divided into phrases</a:t>
            </a:r>
          </a:p>
        </p:txBody>
      </p:sp>
    </p:spTree>
    <p:extLst>
      <p:ext uri="{BB962C8B-B14F-4D97-AF65-F5344CB8AC3E}">
        <p14:creationId xmlns:p14="http://schemas.microsoft.com/office/powerpoint/2010/main" val="714795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{times}&#10;\usepackage{qtree}&#10;\usepackage{color}&#10;\newcommand{\argmax}[1]{{\hbox{$\underset{#1}{\mbox{argmax}}\;$}}}&#10;\begin{document}&#10;\definecolor{darkred}{rgb}{0.7,0,0}&#10;\begin{figure}&#10;\color{darkred}&#10;\Huge{&#10;\Tree [.VP [.V read ]  [\qroof{the~~~book}.Obj ] [\qroof{in~~~the~~~office}.PP ] ]&#10;}&#10;\end{figure}&#10;&#10;\end{document}&#10;"/>
  <p:tag name="FILENAME" val="TP_tmp"/>
  <p:tag name="FORMAT" val="png256"/>
  <p:tag name="RES" val="300"/>
  <p:tag name="BLEND" val="0"/>
  <p:tag name="TRANSPARENT" val="0"/>
  <p:tag name="TBUG" val="0"/>
  <p:tag name="ALLOWFS" val="0"/>
  <p:tag name="ORIGWIDTH" val="409"/>
  <p:tag name="PICTUREFILESIZE" val="19412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dan-berkeley-nlp-v1">
  <a:themeElements>
    <a:clrScheme name="dan-berkeley-nlp-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an-berkeley-nlp-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-berkeley-nlp-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-berkeley-nlp-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-berkeley-nlp-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19186</TotalTime>
  <Words>5497</Words>
  <Application>Microsoft Macintosh PowerPoint</Application>
  <PresentationFormat>On-screen Show (4:3)</PresentationFormat>
  <Paragraphs>693</Paragraphs>
  <Slides>54</Slides>
  <Notes>17</Notes>
  <HiddenSlides>3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7" baseType="lpstr">
      <vt:lpstr>Arial</vt:lpstr>
      <vt:lpstr>Calibri</vt:lpstr>
      <vt:lpstr>Cambria Math</vt:lpstr>
      <vt:lpstr>Comic Sans MS</vt:lpstr>
      <vt:lpstr>Tahoma</vt:lpstr>
      <vt:lpstr>Times New Roman</vt:lpstr>
      <vt:lpstr>Wingdings</vt:lpstr>
      <vt:lpstr>Default Design</vt:lpstr>
      <vt:lpstr>Office Theme</vt:lpstr>
      <vt:lpstr>dan-berkeley-nlp-v1</vt:lpstr>
      <vt:lpstr>1_Default Design</vt:lpstr>
      <vt:lpstr>Equation</vt:lpstr>
      <vt:lpstr>Chart</vt:lpstr>
      <vt:lpstr>MT – Final thoughts</vt:lpstr>
      <vt:lpstr>Admin</vt:lpstr>
      <vt:lpstr>Language translation</vt:lpstr>
      <vt:lpstr>Word-alignment Evaluation</vt:lpstr>
      <vt:lpstr>Word-alignment Evaluation</vt:lpstr>
      <vt:lpstr>Word-alignment Evaluation</vt:lpstr>
      <vt:lpstr>Word-alignment Evaluation</vt:lpstr>
      <vt:lpstr>What kind of Translation Model?</vt:lpstr>
      <vt:lpstr>Phrasal translation model</vt:lpstr>
      <vt:lpstr>Phrasal translation model</vt:lpstr>
      <vt:lpstr>Phrasal translation model</vt:lpstr>
      <vt:lpstr>Phrase table</vt:lpstr>
      <vt:lpstr>Phrase table</vt:lpstr>
      <vt:lpstr>Phrasal translation model</vt:lpstr>
      <vt:lpstr>Advantages of Phrase-Based</vt:lpstr>
      <vt:lpstr>PowerPoint Presentation</vt:lpstr>
      <vt:lpstr>Syntax-based models</vt:lpstr>
      <vt:lpstr>Tree to string rule</vt:lpstr>
      <vt:lpstr>Tree to string rules examples</vt:lpstr>
      <vt:lpstr>Tree to string rules examples</vt:lpstr>
      <vt:lpstr>Tree Transformations</vt:lpstr>
      <vt:lpstr>Tree Transformations</vt:lpstr>
      <vt:lpstr>Tree Transformations</vt:lpstr>
      <vt:lpstr>Tree to tree example</vt:lpstr>
      <vt:lpstr>MT Evaluation</vt:lpstr>
      <vt:lpstr>MT Evaluation</vt:lpstr>
      <vt:lpstr>MT Evaluation exercise</vt:lpstr>
      <vt:lpstr>Automatic Evaluation</vt:lpstr>
      <vt:lpstr>Automatic Evaluation</vt:lpstr>
      <vt:lpstr>PowerPoint Presentation</vt:lpstr>
      <vt:lpstr>PowerPoint Presentation</vt:lpstr>
      <vt:lpstr>N-gram precision example</vt:lpstr>
      <vt:lpstr>N-gram precision example</vt:lpstr>
      <vt:lpstr>N-gram precision example</vt:lpstr>
      <vt:lpstr>N-gram precision example</vt:lpstr>
      <vt:lpstr>N-gram precision example 2</vt:lpstr>
      <vt:lpstr>N-gram precision example 2</vt:lpstr>
      <vt:lpstr>N-gram precision example 2</vt:lpstr>
      <vt:lpstr>N-gram precision example 2</vt:lpstr>
      <vt:lpstr>N-gram precision</vt:lpstr>
      <vt:lpstr>N-gram precision example</vt:lpstr>
      <vt:lpstr>PowerPoint Presentation</vt:lpstr>
      <vt:lpstr>BLEU Tends to Predict Human Judgments</vt:lpstr>
      <vt:lpstr>BLEU in Action</vt:lpstr>
      <vt:lpstr>BLEU in Action</vt:lpstr>
      <vt:lpstr>BLEU in Action</vt:lpstr>
      <vt:lpstr>BLEU: Problems?</vt:lpstr>
      <vt:lpstr>Appendix A</vt:lpstr>
      <vt:lpstr>Appendix A</vt:lpstr>
      <vt:lpstr>Appendix A</vt:lpstr>
      <vt:lpstr>Appendix A</vt:lpstr>
      <vt:lpstr>Appendix A</vt:lpstr>
      <vt:lpstr>Worksheet</vt:lpstr>
      <vt:lpstr>PowerPoint Presentation</vt:lpstr>
    </vt:vector>
  </TitlesOfParts>
  <Company>USC/ISI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New in  Statistical Machine Translation</dc:title>
  <dc:creator> </dc:creator>
  <cp:lastModifiedBy>Microsoft Office User</cp:lastModifiedBy>
  <cp:revision>482</cp:revision>
  <cp:lastPrinted>2019-04-03T21:46:07Z</cp:lastPrinted>
  <dcterms:created xsi:type="dcterms:W3CDTF">2011-04-04T17:18:47Z</dcterms:created>
  <dcterms:modified xsi:type="dcterms:W3CDTF">2023-03-29T17:37:56Z</dcterms:modified>
</cp:coreProperties>
</file>