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92"/>
  </p:notesMasterIdLst>
  <p:handoutMasterIdLst>
    <p:handoutMasterId r:id="rId93"/>
  </p:handoutMasterIdLst>
  <p:sldIdLst>
    <p:sldId id="257" r:id="rId3"/>
    <p:sldId id="820" r:id="rId4"/>
    <p:sldId id="590" r:id="rId5"/>
    <p:sldId id="839" r:id="rId6"/>
    <p:sldId id="936" r:id="rId7"/>
    <p:sldId id="858" r:id="rId8"/>
    <p:sldId id="859" r:id="rId9"/>
    <p:sldId id="861" r:id="rId10"/>
    <p:sldId id="862" r:id="rId11"/>
    <p:sldId id="863" r:id="rId12"/>
    <p:sldId id="864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938" r:id="rId21"/>
    <p:sldId id="941" r:id="rId22"/>
    <p:sldId id="939" r:id="rId23"/>
    <p:sldId id="942" r:id="rId24"/>
    <p:sldId id="891" r:id="rId25"/>
    <p:sldId id="943" r:id="rId26"/>
    <p:sldId id="901" r:id="rId27"/>
    <p:sldId id="876" r:id="rId28"/>
    <p:sldId id="892" r:id="rId29"/>
    <p:sldId id="893" r:id="rId30"/>
    <p:sldId id="875" r:id="rId31"/>
    <p:sldId id="874" r:id="rId32"/>
    <p:sldId id="866" r:id="rId33"/>
    <p:sldId id="946" r:id="rId34"/>
    <p:sldId id="945" r:id="rId35"/>
    <p:sldId id="894" r:id="rId36"/>
    <p:sldId id="867" r:id="rId37"/>
    <p:sldId id="868" r:id="rId38"/>
    <p:sldId id="947" r:id="rId39"/>
    <p:sldId id="896" r:id="rId40"/>
    <p:sldId id="948" r:id="rId41"/>
    <p:sldId id="950" r:id="rId42"/>
    <p:sldId id="895" r:id="rId43"/>
    <p:sldId id="869" r:id="rId44"/>
    <p:sldId id="951" r:id="rId45"/>
    <p:sldId id="870" r:id="rId46"/>
    <p:sldId id="898" r:id="rId47"/>
    <p:sldId id="952" r:id="rId48"/>
    <p:sldId id="953" r:id="rId49"/>
    <p:sldId id="872" r:id="rId50"/>
    <p:sldId id="873" r:id="rId51"/>
    <p:sldId id="903" r:id="rId52"/>
    <p:sldId id="904" r:id="rId53"/>
    <p:sldId id="905" r:id="rId54"/>
    <p:sldId id="907" r:id="rId55"/>
    <p:sldId id="908" r:id="rId56"/>
    <p:sldId id="909" r:id="rId57"/>
    <p:sldId id="910" r:id="rId58"/>
    <p:sldId id="911" r:id="rId59"/>
    <p:sldId id="912" r:id="rId60"/>
    <p:sldId id="899" r:id="rId61"/>
    <p:sldId id="913" r:id="rId62"/>
    <p:sldId id="914" r:id="rId63"/>
    <p:sldId id="915" r:id="rId64"/>
    <p:sldId id="916" r:id="rId65"/>
    <p:sldId id="917" r:id="rId66"/>
    <p:sldId id="918" r:id="rId67"/>
    <p:sldId id="924" r:id="rId68"/>
    <p:sldId id="922" r:id="rId69"/>
    <p:sldId id="921" r:id="rId70"/>
    <p:sldId id="957" r:id="rId71"/>
    <p:sldId id="956" r:id="rId72"/>
    <p:sldId id="923" r:id="rId73"/>
    <p:sldId id="926" r:id="rId74"/>
    <p:sldId id="927" r:id="rId75"/>
    <p:sldId id="928" r:id="rId76"/>
    <p:sldId id="925" r:id="rId77"/>
    <p:sldId id="954" r:id="rId78"/>
    <p:sldId id="958" r:id="rId79"/>
    <p:sldId id="959" r:id="rId80"/>
    <p:sldId id="960" r:id="rId81"/>
    <p:sldId id="961" r:id="rId82"/>
    <p:sldId id="962" r:id="rId83"/>
    <p:sldId id="929" r:id="rId84"/>
    <p:sldId id="931" r:id="rId85"/>
    <p:sldId id="932" r:id="rId86"/>
    <p:sldId id="930" r:id="rId87"/>
    <p:sldId id="919" r:id="rId88"/>
    <p:sldId id="933" r:id="rId89"/>
    <p:sldId id="934" r:id="rId90"/>
    <p:sldId id="935" r:id="rId91"/>
  </p:sldIdLst>
  <p:sldSz cx="9144000" cy="6858000" type="screen4x3"/>
  <p:notesSz cx="6935788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CC"/>
    <a:srgbClr val="FF8080"/>
    <a:srgbClr val="008000"/>
    <a:srgbClr val="00FF00"/>
    <a:srgbClr val="FF0000"/>
    <a:srgbClr val="FF00FF"/>
    <a:srgbClr val="FF33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 autoAdjust="0"/>
    <p:restoredTop sz="90748" autoAdjust="0"/>
  </p:normalViewPr>
  <p:slideViewPr>
    <p:cSldViewPr>
      <p:cViewPr varScale="1">
        <p:scale>
          <a:sx n="116" d="100"/>
          <a:sy n="116" d="100"/>
        </p:scale>
        <p:origin x="19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17" Type="http://schemas.openxmlformats.org/officeDocument/2006/relationships/image" Target="../media/image56.emf"/><Relationship Id="rId2" Type="http://schemas.openxmlformats.org/officeDocument/2006/relationships/image" Target="../media/image41.emf"/><Relationship Id="rId16" Type="http://schemas.openxmlformats.org/officeDocument/2006/relationships/image" Target="../media/image55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5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Relationship Id="rId14" Type="http://schemas.openxmlformats.org/officeDocument/2006/relationships/image" Target="../media/image5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4D50568-AD68-8E49-B3A1-86D4E0A9B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D9AE332C-ED89-9143-9B25-92B40DF6D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BBEE-DBA4-A746-8581-BDA0152A3D8E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7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8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1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exponential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6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really, count(e 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DEE9-FE35-2848-9E4C-8DC72509A221}" type="slidenum">
              <a:rPr lang="en-US"/>
              <a:pPr/>
              <a:t>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7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make the simplifying assumption that each foreign word</a:t>
            </a:r>
            <a:r>
              <a:rPr lang="en-US" baseline="0" dirty="0"/>
              <a:t> has to be aligned to </a:t>
            </a:r>
            <a:r>
              <a:rPr lang="en-US" baseline="0" dirty="0" err="1"/>
              <a:t>atleast</a:t>
            </a:r>
            <a:r>
              <a:rPr lang="en-US" baseline="0" dirty="0"/>
              <a:t> 1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65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05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75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38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42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5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213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97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811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2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48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237AB3D-B255-934A-805C-BFD8A6D98E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0ACE96A-7212-BE4E-93C3-CF30D8E1C6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18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4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6.png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6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8.png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e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21" Type="http://schemas.openxmlformats.org/officeDocument/2006/relationships/image" Target="../media/image48.emf"/><Relationship Id="rId34" Type="http://schemas.openxmlformats.org/officeDocument/2006/relationships/oleObject" Target="../embeddings/oleObject38.bin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33" Type="http://schemas.openxmlformats.org/officeDocument/2006/relationships/image" Target="../media/image54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52.e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3.emf"/><Relationship Id="rId24" Type="http://schemas.openxmlformats.org/officeDocument/2006/relationships/oleObject" Target="../embeddings/oleObject33.bin"/><Relationship Id="rId32" Type="http://schemas.openxmlformats.org/officeDocument/2006/relationships/oleObject" Target="../embeddings/oleObject37.bin"/><Relationship Id="rId37" Type="http://schemas.openxmlformats.org/officeDocument/2006/relationships/image" Target="../media/image56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oleObject" Target="../embeddings/oleObject35.bin"/><Relationship Id="rId36" Type="http://schemas.openxmlformats.org/officeDocument/2006/relationships/oleObject" Target="../embeddings/oleObject39.bin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47.emf"/><Relationship Id="rId31" Type="http://schemas.openxmlformats.org/officeDocument/2006/relationships/image" Target="../media/image53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51.emf"/><Relationship Id="rId30" Type="http://schemas.openxmlformats.org/officeDocument/2006/relationships/oleObject" Target="../embeddings/oleObject36.bin"/><Relationship Id="rId35" Type="http://schemas.openxmlformats.org/officeDocument/2006/relationships/image" Target="../media/image55.emf"/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7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Word Alignment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1981200" cy="381000"/>
          </a:xfrm>
        </p:spPr>
        <p:txBody>
          <a:bodyPr/>
          <a:lstStyle/>
          <a:p>
            <a:r>
              <a:rPr lang="en-US" sz="1600" dirty="0"/>
              <a:t>Philipp Koehn</a:t>
            </a:r>
            <a:endParaRPr lang="en-US" sz="1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352800" y="5562600"/>
            <a:ext cx="2230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USC/Information Sciences Institute</a:t>
            </a:r>
          </a:p>
          <a:p>
            <a:r>
              <a:rPr lang="en-US" sz="1000" dirty="0"/>
              <a:t>USC/Computer Science Department</a:t>
            </a:r>
          </a:p>
          <a:p>
            <a:endParaRPr lang="en-US" sz="1000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81000" y="5562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School of Informatics</a:t>
            </a:r>
          </a:p>
          <a:p>
            <a:r>
              <a:rPr lang="en-US" sz="1000" dirty="0"/>
              <a:t>University of Edinburgh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1200" y="4800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Some slides adapted from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371600" y="2362200"/>
            <a:ext cx="6248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David Kauchak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CS159 – Spring 2023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/>
              <a:t>Kevin Knight</a:t>
            </a:r>
            <a:r>
              <a:rPr lang="en-US" sz="1800"/>
              <a:t> </a:t>
            </a:r>
            <a:endParaRPr lang="en-US" sz="18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81628" y="5562600"/>
            <a:ext cx="19543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Computer Science Department</a:t>
            </a:r>
          </a:p>
          <a:p>
            <a:r>
              <a:rPr lang="en-US" sz="1000" dirty="0"/>
              <a:t>UC Berkeley</a:t>
            </a:r>
          </a:p>
          <a:p>
            <a:endParaRPr lang="en-US" sz="1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484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dirty="0"/>
              <a:t>Dan Klein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78883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25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38800" y="54102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385877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52661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48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10200" y="5105400"/>
            <a:ext cx="3714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</a:t>
            </a:r>
            <a:r>
              <a:rPr lang="en-US" sz="2400" dirty="0" err="1">
                <a:solidFill>
                  <a:srgbClr val="0000FF"/>
                </a:solidFill>
              </a:rPr>
              <a:t>viejo</a:t>
            </a:r>
            <a:r>
              <a:rPr lang="en-US" sz="2400" dirty="0">
                <a:solidFill>
                  <a:srgbClr val="0000FF"/>
                </a:solidFill>
              </a:rPr>
              <a:t> ↔ man) 0.8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</a:t>
            </a:r>
            <a:r>
              <a:rPr lang="en-US" sz="2400" dirty="0" err="1">
                <a:solidFill>
                  <a:srgbClr val="0000FF"/>
                </a:solidFill>
              </a:rPr>
              <a:t>viejo</a:t>
            </a:r>
            <a:r>
              <a:rPr lang="en-US" sz="2400" dirty="0">
                <a:solidFill>
                  <a:srgbClr val="0000FF"/>
                </a:solidFill>
              </a:rPr>
              <a:t> ↔ old) 0.2</a:t>
            </a:r>
          </a:p>
        </p:txBody>
      </p:sp>
    </p:spTree>
    <p:extLst>
      <p:ext uri="{BB962C8B-B14F-4D97-AF65-F5344CB8AC3E}">
        <p14:creationId xmlns:p14="http://schemas.microsoft.com/office/powerpoint/2010/main" val="276429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2098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8936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9090" y="4086318"/>
            <a:ext cx="60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 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9090" y="4770122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z  x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505200"/>
            <a:ext cx="4995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should these be aligned?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219200" y="2743200"/>
            <a:ext cx="304800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47800" y="4572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19200" y="4572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19200" y="2743200"/>
            <a:ext cx="3048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7000" y="4876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There is some information! 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(Think of the alien translation task last time)</a:t>
            </a:r>
          </a:p>
        </p:txBody>
      </p:sp>
    </p:spTree>
    <p:extLst>
      <p:ext uri="{BB962C8B-B14F-4D97-AF65-F5344CB8AC3E}">
        <p14:creationId xmlns:p14="http://schemas.microsoft.com/office/powerpoint/2010/main" val="14708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420380"/>
            <a:ext cx="5703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are the possible alignments?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 (ignore NULL for now)</a:t>
            </a:r>
          </a:p>
        </p:txBody>
      </p:sp>
    </p:spTree>
    <p:extLst>
      <p:ext uri="{BB962C8B-B14F-4D97-AF65-F5344CB8AC3E}">
        <p14:creationId xmlns:p14="http://schemas.microsoft.com/office/powerpoint/2010/main" val="120031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6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181600"/>
            <a:ext cx="7755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If I told you how likely each of these were, does that help us with calculating p(f | e)?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</p:spTree>
    <p:extLst>
      <p:ext uri="{BB962C8B-B14F-4D97-AF65-F5344CB8AC3E}">
        <p14:creationId xmlns:p14="http://schemas.microsoft.com/office/powerpoint/2010/main" val="66748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00536"/>
              </p:ext>
            </p:extLst>
          </p:nvPr>
        </p:nvGraphicFramePr>
        <p:xfrm>
          <a:off x="441829" y="5283497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170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829" y="5283497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105400" y="5114835"/>
            <a:ext cx="4001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 and sum: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count(y ↔ a)   0.9+0.01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count(x ↔ a)   0.01+0.01</a:t>
            </a:r>
          </a:p>
        </p:txBody>
      </p:sp>
    </p:spTree>
    <p:extLst>
      <p:ext uri="{BB962C8B-B14F-4D97-AF65-F5344CB8AC3E}">
        <p14:creationId xmlns:p14="http://schemas.microsoft.com/office/powerpoint/2010/main" val="386252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the one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3505200" y="4423009"/>
            <a:ext cx="9144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4118209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6600"/>
                </a:solidFill>
              </a:rPr>
              <a:t>If you had the likelihood of each alignment, you could calculate 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8F31B79-60CA-5A44-AC6F-B82BB6F2D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495001"/>
              </p:ext>
            </p:extLst>
          </p:nvPr>
        </p:nvGraphicFramePr>
        <p:xfrm>
          <a:off x="1828800" y="5794609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189"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5794609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38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2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 bwMode="auto">
          <a:xfrm rot="10800000">
            <a:off x="3657600" y="4402137"/>
            <a:ext cx="9144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16015"/>
              </p:ext>
            </p:extLst>
          </p:nvPr>
        </p:nvGraphicFramePr>
        <p:xfrm>
          <a:off x="3608388" y="5980112"/>
          <a:ext cx="12414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9" name="Equation" r:id="rId3" imgW="571500" imgH="228600" progId="Equation.3">
                  <p:embed/>
                </p:oleObj>
              </mc:Choice>
              <mc:Fallback>
                <p:oleObj name="Equation" r:id="rId3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8388" y="5980112"/>
                        <a:ext cx="1241425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53000" y="4097337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If you had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could you calculate the probability of the alignments?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47591"/>
              </p:ext>
            </p:extLst>
          </p:nvPr>
        </p:nvGraphicFramePr>
        <p:xfrm>
          <a:off x="228600" y="457200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60" name="Equation" r:id="rId5" imgW="1981200" imgH="457200" progId="Equation.3">
                  <p:embed/>
                </p:oleObj>
              </mc:Choice>
              <mc:Fallback>
                <p:oleObj name="Equation" r:id="rId5" imgW="198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457200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06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2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66CACF-B276-974A-A412-82F286C76098}"/>
              </a:ext>
            </a:extLst>
          </p:cNvPr>
          <p:cNvSpPr txBox="1"/>
          <p:nvPr/>
        </p:nvSpPr>
        <p:spPr>
          <a:xfrm>
            <a:off x="879259" y="3438926"/>
            <a:ext cx="667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want to calculate the probability of the alignment, e.g.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/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𝑎𝑙𝑖𝑔𝑛𝑚𝑒𝑛𝑡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blipFill>
                <a:blip r:embed="rId4"/>
                <a:stretch>
                  <a:fillRect l="-334" r="-100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0753771-4151-0045-B488-6DA9FC41ACB5}"/>
              </a:ext>
            </a:extLst>
          </p:cNvPr>
          <p:cNvSpPr txBox="1"/>
          <p:nvPr/>
        </p:nvSpPr>
        <p:spPr>
          <a:xfrm>
            <a:off x="850485" y="4659494"/>
            <a:ext cx="6709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can calculate p(A</a:t>
            </a:r>
            <a:r>
              <a:rPr lang="en-US" sz="2000" baseline="-25000" dirty="0"/>
              <a:t>1</a:t>
            </a:r>
            <a:r>
              <a:rPr lang="en-US" sz="2000" dirty="0"/>
              <a:t>, F | E) using the word probabilities.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6A16426-D7D5-1543-80B5-745377CE7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988100"/>
              </p:ext>
            </p:extLst>
          </p:nvPr>
        </p:nvGraphicFramePr>
        <p:xfrm>
          <a:off x="2131597" y="544248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17" name="Equation" r:id="rId5" imgW="1981200" imgH="457200" progId="Equation.3">
                  <p:embed/>
                </p:oleObj>
              </mc:Choice>
              <mc:Fallback>
                <p:oleObj name="Equation" r:id="rId5" imgW="1981200" imgH="457200" progId="Equation.3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1597" y="544248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0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Assignment 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Assignment 6: due Friday, 4/7 at 5pm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2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66CACF-B276-974A-A412-82F286C76098}"/>
              </a:ext>
            </a:extLst>
          </p:cNvPr>
          <p:cNvSpPr txBox="1"/>
          <p:nvPr/>
        </p:nvSpPr>
        <p:spPr>
          <a:xfrm>
            <a:off x="879259" y="3438926"/>
            <a:ext cx="667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want to calculate the probability of the alignment, e.g.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/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𝑎𝑙𝑖𝑔𝑛𝑚𝑒𝑛𝑡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blipFill>
                <a:blip r:embed="rId3"/>
                <a:stretch>
                  <a:fillRect l="-334" r="-100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0753771-4151-0045-B488-6DA9FC41ACB5}"/>
              </a:ext>
            </a:extLst>
          </p:cNvPr>
          <p:cNvSpPr txBox="1"/>
          <p:nvPr/>
        </p:nvSpPr>
        <p:spPr>
          <a:xfrm>
            <a:off x="850485" y="4659494"/>
            <a:ext cx="6709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can calculate p(A</a:t>
            </a:r>
            <a:r>
              <a:rPr lang="en-US" sz="2000" baseline="-25000" dirty="0"/>
              <a:t>1</a:t>
            </a:r>
            <a:r>
              <a:rPr lang="en-US" sz="2000" dirty="0"/>
              <a:t>, F | E) using the word probabilities.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3A901F-16A0-A648-AA07-CF25418358BB}"/>
                  </a:ext>
                </a:extLst>
              </p:cNvPr>
              <p:cNvSpPr txBox="1"/>
              <p:nvPr/>
            </p:nvSpPr>
            <p:spPr>
              <a:xfrm>
                <a:off x="2055539" y="5403981"/>
                <a:ext cx="11071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3A901F-16A0-A648-AA07-CF2541835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39" y="5403981"/>
                <a:ext cx="1107162" cy="307777"/>
              </a:xfrm>
              <a:prstGeom prst="rect">
                <a:avLst/>
              </a:prstGeom>
              <a:blipFill>
                <a:blip r:embed="rId4"/>
                <a:stretch>
                  <a:fillRect l="-4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AB0676-775D-8642-934E-CE181C88EC35}"/>
                  </a:ext>
                </a:extLst>
              </p:cNvPr>
              <p:cNvSpPr txBox="1"/>
              <p:nvPr/>
            </p:nvSpPr>
            <p:spPr>
              <a:xfrm>
                <a:off x="3719979" y="5403979"/>
                <a:ext cx="1107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AB0676-775D-8642-934E-CE181C88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79" y="5403979"/>
                <a:ext cx="1107163" cy="307777"/>
              </a:xfrm>
              <a:prstGeom prst="rect">
                <a:avLst/>
              </a:prstGeom>
              <a:blipFill>
                <a:blip r:embed="rId5"/>
                <a:stretch>
                  <a:fillRect l="-4545" r="-5682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CF1C401-28B7-4F4D-A96D-1AA14E806B98}"/>
              </a:ext>
            </a:extLst>
          </p:cNvPr>
          <p:cNvSpPr txBox="1"/>
          <p:nvPr/>
        </p:nvSpPr>
        <p:spPr>
          <a:xfrm>
            <a:off x="3253956" y="5265481"/>
            <a:ext cx="40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E8DA73-857A-BA49-BF6E-BC9B37E3BC8B}"/>
              </a:ext>
            </a:extLst>
          </p:cNvPr>
          <p:cNvSpPr txBox="1"/>
          <p:nvPr/>
        </p:nvSpPr>
        <p:spPr>
          <a:xfrm>
            <a:off x="1738779" y="6194631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How are these two probabilities related?</a:t>
            </a:r>
          </a:p>
        </p:txBody>
      </p:sp>
    </p:spTree>
    <p:extLst>
      <p:ext uri="{BB962C8B-B14F-4D97-AF65-F5344CB8AC3E}">
        <p14:creationId xmlns:p14="http://schemas.microsoft.com/office/powerpoint/2010/main" val="392745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BED0-D6B5-E042-934B-B525E921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/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blipFill>
                <a:blip r:embed="rId3"/>
                <a:stretch>
                  <a:fillRect l="-6000" t="-27586" b="-4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/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*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blipFill>
                <a:blip r:embed="rId4"/>
                <a:stretch>
                  <a:fillRect l="-6000" t="-23333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/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blipFill>
                <a:blip r:embed="rId5"/>
                <a:stretch>
                  <a:fillRect l="-1012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/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blipFill>
                <a:blip r:embed="rId6"/>
                <a:stretch>
                  <a:fillRect l="-348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6AE38C6-FD4F-EB44-91CE-3747C9EC52FB}"/>
              </a:ext>
            </a:extLst>
          </p:cNvPr>
          <p:cNvSpPr txBox="1"/>
          <p:nvPr/>
        </p:nvSpPr>
        <p:spPr>
          <a:xfrm>
            <a:off x="1631489" y="4114800"/>
            <a:ext cx="5344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 P(F|E)?</a:t>
            </a:r>
          </a:p>
          <a:p>
            <a:pPr algn="l"/>
            <a:endParaRPr lang="en-US" sz="2000" dirty="0">
              <a:solidFill>
                <a:srgbClr val="FF0000"/>
              </a:solidFill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Hint: how do we go from p(A,F|E) to P(F|E)?</a:t>
            </a:r>
          </a:p>
        </p:txBody>
      </p:sp>
    </p:spTree>
    <p:extLst>
      <p:ext uri="{BB962C8B-B14F-4D97-AF65-F5344CB8AC3E}">
        <p14:creationId xmlns:p14="http://schemas.microsoft.com/office/powerpoint/2010/main" val="8961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BED0-D6B5-E042-934B-B525E921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/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blipFill>
                <a:blip r:embed="rId3"/>
                <a:stretch>
                  <a:fillRect l="-6000" t="-27586" b="-4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/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*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blipFill>
                <a:blip r:embed="rId4"/>
                <a:stretch>
                  <a:fillRect l="-6000" t="-23333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/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blipFill>
                <a:blip r:embed="rId5"/>
                <a:stretch>
                  <a:fillRect l="-1012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/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blipFill>
                <a:blip r:embed="rId6"/>
                <a:stretch>
                  <a:fillRect l="-348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82E239-A53C-024A-90E8-F64E391AAC79}"/>
                  </a:ext>
                </a:extLst>
              </p:cNvPr>
              <p:cNvSpPr txBox="1"/>
              <p:nvPr/>
            </p:nvSpPr>
            <p:spPr>
              <a:xfrm>
                <a:off x="914400" y="4114800"/>
                <a:ext cx="3657600" cy="623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82E239-A53C-024A-90E8-F64E391A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3657600" cy="623504"/>
              </a:xfrm>
              <a:prstGeom prst="rect">
                <a:avLst/>
              </a:prstGeom>
              <a:blipFill>
                <a:blip r:embed="rId7"/>
                <a:stretch>
                  <a:fillRect l="-3125" t="-24490" b="-10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6E5F82-DB66-DB48-A6A5-D21A7747D72F}"/>
              </a:ext>
            </a:extLst>
          </p:cNvPr>
          <p:cNvSpPr txBox="1"/>
          <p:nvPr/>
        </p:nvSpPr>
        <p:spPr>
          <a:xfrm>
            <a:off x="4343400" y="4124425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sum over the variable!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DCB45-2964-A445-8375-47320F1D7199}"/>
              </a:ext>
            </a:extLst>
          </p:cNvPr>
          <p:cNvSpPr txBox="1"/>
          <p:nvPr/>
        </p:nvSpPr>
        <p:spPr>
          <a:xfrm>
            <a:off x="4343400" y="4907473"/>
            <a:ext cx="365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How likely is this alignment, compared to all other alignments under the model</a:t>
            </a:r>
          </a:p>
        </p:txBody>
      </p:sp>
    </p:spTree>
    <p:extLst>
      <p:ext uri="{BB962C8B-B14F-4D97-AF65-F5344CB8AC3E}">
        <p14:creationId xmlns:p14="http://schemas.microsoft.com/office/powerpoint/2010/main" val="3796158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13701"/>
              </p:ext>
            </p:extLst>
          </p:nvPr>
        </p:nvGraphicFramePr>
        <p:xfrm>
          <a:off x="2667000" y="510540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92" name="Equation" r:id="rId3" imgW="1981200" imgH="457200" progId="Equation.3">
                  <p:embed/>
                </p:oleObj>
              </mc:Choice>
              <mc:Fallback>
                <p:oleObj name="Equation" r:id="rId3" imgW="198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510540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768635"/>
              </p:ext>
            </p:extLst>
          </p:nvPr>
        </p:nvGraphicFramePr>
        <p:xfrm>
          <a:off x="533400" y="3352800"/>
          <a:ext cx="17129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93" name="Equation" r:id="rId5" imgW="1028700" imgH="203200" progId="Equation.3">
                  <p:embed/>
                </p:oleObj>
              </mc:Choice>
              <mc:Fallback>
                <p:oleObj name="Equation" r:id="rId5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352800"/>
                        <a:ext cx="1712912" cy="338138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67532"/>
              </p:ext>
            </p:extLst>
          </p:nvPr>
        </p:nvGraphicFramePr>
        <p:xfrm>
          <a:off x="24384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94" name="Equation" r:id="rId7" imgW="1028700" imgH="203200" progId="Equation.3">
                  <p:embed/>
                </p:oleObj>
              </mc:Choice>
              <mc:Fallback>
                <p:oleObj name="Equation" r:id="rId7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4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720782"/>
              </p:ext>
            </p:extLst>
          </p:nvPr>
        </p:nvGraphicFramePr>
        <p:xfrm>
          <a:off x="44196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95" name="Equation" r:id="rId9" imgW="1028700" imgH="203200" progId="Equation.3">
                  <p:embed/>
                </p:oleObj>
              </mc:Choice>
              <mc:Fallback>
                <p:oleObj name="Equation" r:id="rId9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96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08222"/>
              </p:ext>
            </p:extLst>
          </p:nvPr>
        </p:nvGraphicFramePr>
        <p:xfrm>
          <a:off x="64770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96" name="Equation" r:id="rId11" imgW="1028700" imgH="203200" progId="Equation.3">
                  <p:embed/>
                </p:oleObj>
              </mc:Choice>
              <mc:Fallback>
                <p:oleObj name="Equation" r:id="rId11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/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blipFill>
                <a:blip r:embed="rId13"/>
                <a:stretch>
                  <a:fillRect l="-4706" r="-588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/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blipFill>
                <a:blip r:embed="rId14"/>
                <a:stretch>
                  <a:fillRect l="-4762" r="-714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/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blipFill>
                <a:blip r:embed="rId15"/>
                <a:stretch>
                  <a:fillRect l="-4706" r="-588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/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blipFill>
                <a:blip r:embed="rId16"/>
                <a:stretch>
                  <a:fillRect l="-3529" r="-705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77C57D6-6DCE-FD44-99B8-F3FD61C9BC59}"/>
              </a:ext>
            </a:extLst>
          </p:cNvPr>
          <p:cNvSpPr txBox="1"/>
          <p:nvPr/>
        </p:nvSpPr>
        <p:spPr>
          <a:xfrm>
            <a:off x="562486" y="10784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7D565E-1CC8-D043-A82A-69398E674462}"/>
              </a:ext>
            </a:extLst>
          </p:cNvPr>
          <p:cNvSpPr txBox="1"/>
          <p:nvPr/>
        </p:nvSpPr>
        <p:spPr>
          <a:xfrm>
            <a:off x="2498926" y="102194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655042-C567-E24F-9A73-CC7A81F7710F}"/>
              </a:ext>
            </a:extLst>
          </p:cNvPr>
          <p:cNvSpPr txBox="1"/>
          <p:nvPr/>
        </p:nvSpPr>
        <p:spPr>
          <a:xfrm>
            <a:off x="4403926" y="101934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07EF4-8CA1-2C44-88DB-6D7117608484}"/>
              </a:ext>
            </a:extLst>
          </p:cNvPr>
          <p:cNvSpPr txBox="1"/>
          <p:nvPr/>
        </p:nvSpPr>
        <p:spPr>
          <a:xfrm>
            <a:off x="6308926" y="10275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4</a:t>
            </a:r>
          </a:p>
        </p:txBody>
      </p:sp>
    </p:spTree>
    <p:extLst>
      <p:ext uri="{BB962C8B-B14F-4D97-AF65-F5344CB8AC3E}">
        <p14:creationId xmlns:p14="http://schemas.microsoft.com/office/powerpoint/2010/main" val="3347554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33400" y="3352800"/>
          <a:ext cx="17129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389" name="Equation" r:id="rId3" imgW="1028700" imgH="203200" progId="Equation.3">
                  <p:embed/>
                </p:oleObj>
              </mc:Choice>
              <mc:Fallback>
                <p:oleObj name="Equation" r:id="rId3" imgW="1028700" imgH="2032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352800"/>
                        <a:ext cx="1712912" cy="338138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4384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390" name="Equation" r:id="rId5" imgW="1028700" imgH="203200" progId="Equation.3">
                  <p:embed/>
                </p:oleObj>
              </mc:Choice>
              <mc:Fallback>
                <p:oleObj name="Equation" r:id="rId5" imgW="1028700" imgH="203200" progId="Equation.3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4196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391" name="Equation" r:id="rId7" imgW="1028700" imgH="203200" progId="Equation.3">
                  <p:embed/>
                </p:oleObj>
              </mc:Choice>
              <mc:Fallback>
                <p:oleObj name="Equation" r:id="rId7" imgW="1028700" imgH="2032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96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4770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392" name="Equation" r:id="rId9" imgW="1028700" imgH="203200" progId="Equation.3">
                  <p:embed/>
                </p:oleObj>
              </mc:Choice>
              <mc:Fallback>
                <p:oleObj name="Equation" r:id="rId9" imgW="1028700" imgH="203200" progId="Equation.3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/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blipFill>
                <a:blip r:embed="rId11"/>
                <a:stretch>
                  <a:fillRect l="-4706" r="-588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/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blipFill>
                <a:blip r:embed="rId12"/>
                <a:stretch>
                  <a:fillRect l="-4762" r="-714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/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blipFill>
                <a:blip r:embed="rId13"/>
                <a:stretch>
                  <a:fillRect l="-4706" r="-588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/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blipFill>
                <a:blip r:embed="rId14"/>
                <a:stretch>
                  <a:fillRect l="-3529" r="-705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77C57D6-6DCE-FD44-99B8-F3FD61C9BC59}"/>
              </a:ext>
            </a:extLst>
          </p:cNvPr>
          <p:cNvSpPr txBox="1"/>
          <p:nvPr/>
        </p:nvSpPr>
        <p:spPr>
          <a:xfrm>
            <a:off x="562486" y="10784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7D565E-1CC8-D043-A82A-69398E674462}"/>
              </a:ext>
            </a:extLst>
          </p:cNvPr>
          <p:cNvSpPr txBox="1"/>
          <p:nvPr/>
        </p:nvSpPr>
        <p:spPr>
          <a:xfrm>
            <a:off x="2498926" y="102194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655042-C567-E24F-9A73-CC7A81F7710F}"/>
              </a:ext>
            </a:extLst>
          </p:cNvPr>
          <p:cNvSpPr txBox="1"/>
          <p:nvPr/>
        </p:nvSpPr>
        <p:spPr>
          <a:xfrm>
            <a:off x="4403926" y="101934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07EF4-8CA1-2C44-88DB-6D7117608484}"/>
              </a:ext>
            </a:extLst>
          </p:cNvPr>
          <p:cNvSpPr txBox="1"/>
          <p:nvPr/>
        </p:nvSpPr>
        <p:spPr>
          <a:xfrm>
            <a:off x="6308926" y="10275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8A2A6F-4C4A-344B-B619-82CEA03F2A06}"/>
              </a:ext>
            </a:extLst>
          </p:cNvPr>
          <p:cNvSpPr txBox="1"/>
          <p:nvPr/>
        </p:nvSpPr>
        <p:spPr>
          <a:xfrm>
            <a:off x="3224463" y="469712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Normalize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74F2D1-C43A-B04C-B74D-EA838278AF5F}"/>
                  </a:ext>
                </a:extLst>
              </p:cNvPr>
              <p:cNvSpPr txBox="1"/>
              <p:nvPr/>
            </p:nvSpPr>
            <p:spPr>
              <a:xfrm>
                <a:off x="2173901" y="5463253"/>
                <a:ext cx="3217099" cy="676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74F2D1-C43A-B04C-B74D-EA838278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901" y="5463253"/>
                <a:ext cx="3217099" cy="676980"/>
              </a:xfrm>
              <a:prstGeom prst="rect">
                <a:avLst/>
              </a:prstGeom>
              <a:blipFill>
                <a:blip r:embed="rId15"/>
                <a:stretch>
                  <a:fillRect l="-787" t="-22222" r="-2362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62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we gotten anywhere?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34841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87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Initially assume a p(</a:t>
            </a:r>
            <a:r>
              <a:rPr lang="en-US" dirty="0" err="1"/>
              <a:t>f|e</a:t>
            </a:r>
            <a:r>
              <a:rPr lang="en-US" dirty="0"/>
              <a:t>) are equally probable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Repeat:</a:t>
            </a:r>
          </a:p>
          <a:p>
            <a:pPr lvl="1"/>
            <a:r>
              <a:rPr lang="en-US" dirty="0"/>
              <a:t>Enumerate all possible alignments</a:t>
            </a:r>
          </a:p>
          <a:p>
            <a:pPr lvl="1"/>
            <a:r>
              <a:rPr lang="en-US" dirty="0"/>
              <a:t>Calculate how probable the alignments are under the current model (i.e. p(</a:t>
            </a:r>
            <a:r>
              <a:rPr lang="en-US" dirty="0" err="1"/>
              <a:t>f|e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Recalculate p(</a:t>
            </a:r>
            <a:r>
              <a:rPr lang="en-US" dirty="0" err="1"/>
              <a:t>f|e</a:t>
            </a:r>
            <a:r>
              <a:rPr lang="en-US" dirty="0"/>
              <a:t>) using counts from </a:t>
            </a:r>
            <a:r>
              <a:rPr lang="en-US" b="1" dirty="0">
                <a:solidFill>
                  <a:srgbClr val="FF6600"/>
                </a:solidFill>
              </a:rPr>
              <a:t>all</a:t>
            </a:r>
            <a:r>
              <a:rPr lang="en-US" dirty="0"/>
              <a:t> alignments, </a:t>
            </a:r>
            <a:r>
              <a:rPr lang="en-US" b="1" dirty="0">
                <a:solidFill>
                  <a:srgbClr val="FF6600"/>
                </a:solidFill>
              </a:rPr>
              <a:t>weighted</a:t>
            </a:r>
            <a:r>
              <a:rPr lang="en-US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3342274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 algorithm </a:t>
            </a:r>
            <a:br>
              <a:rPr lang="en-US" dirty="0"/>
            </a:br>
            <a:r>
              <a:rPr lang="en-US" sz="3100" dirty="0"/>
              <a:t>(</a:t>
            </a:r>
            <a:r>
              <a:rPr lang="en-US" sz="3100" i="1" dirty="0"/>
              <a:t>something from nothing</a:t>
            </a:r>
            <a:r>
              <a:rPr lang="en-US" sz="3100" dirty="0"/>
              <a:t>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General approach for calculating “</a:t>
            </a:r>
            <a:r>
              <a:rPr lang="en-US" dirty="0">
                <a:solidFill>
                  <a:srgbClr val="FF6600"/>
                </a:solidFill>
              </a:rPr>
              <a:t>hidden variables</a:t>
            </a:r>
            <a:r>
              <a:rPr lang="en-US" dirty="0"/>
              <a:t>”, i.e. variables without explicit labels in the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Repeat:</a:t>
            </a:r>
          </a:p>
          <a:p>
            <a:pPr marL="400050" lvl="1" indent="0">
              <a:buNone/>
            </a:pPr>
            <a:r>
              <a:rPr lang="en-US" dirty="0"/>
              <a:t>E-step: Calculate the expected probabilities of the hidden variables based on the current model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M-step: Update the model based on the expected counts/probabilities</a:t>
            </a:r>
          </a:p>
        </p:txBody>
      </p:sp>
    </p:spTree>
    <p:extLst>
      <p:ext uri="{BB962C8B-B14F-4D97-AF65-F5344CB8AC3E}">
        <p14:creationId xmlns:p14="http://schemas.microsoft.com/office/powerpoint/2010/main" val="2665137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E-step</a:t>
            </a:r>
          </a:p>
          <a:p>
            <a:pPr lvl="1"/>
            <a:r>
              <a:rPr lang="en-US" dirty="0"/>
              <a:t>Enumerate all possible alignments</a:t>
            </a:r>
          </a:p>
          <a:p>
            <a:pPr lvl="1"/>
            <a:r>
              <a:rPr lang="en-US" dirty="0"/>
              <a:t>Calculate </a:t>
            </a:r>
            <a:r>
              <a:rPr lang="en-US" dirty="0">
                <a:solidFill>
                  <a:srgbClr val="FF6600"/>
                </a:solidFill>
              </a:rPr>
              <a:t>how probable the alignments </a:t>
            </a:r>
            <a:r>
              <a:rPr lang="en-US" dirty="0"/>
              <a:t>are under the current model (i.e. p(</a:t>
            </a:r>
            <a:r>
              <a:rPr lang="en-US" dirty="0" err="1"/>
              <a:t>f|e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M-step</a:t>
            </a:r>
          </a:p>
          <a:p>
            <a:pPr lvl="1"/>
            <a:r>
              <a:rPr lang="en-US" dirty="0"/>
              <a:t>Recalculate </a:t>
            </a:r>
            <a:r>
              <a:rPr lang="en-US" dirty="0">
                <a:solidFill>
                  <a:srgbClr val="FF6600"/>
                </a:solidFill>
              </a:rPr>
              <a:t>p(</a:t>
            </a:r>
            <a:r>
              <a:rPr lang="en-US" dirty="0" err="1">
                <a:solidFill>
                  <a:srgbClr val="FF6600"/>
                </a:solidFill>
              </a:rPr>
              <a:t>f|e</a:t>
            </a:r>
            <a:r>
              <a:rPr lang="en-US" dirty="0">
                <a:solidFill>
                  <a:srgbClr val="FF6600"/>
                </a:solidFill>
              </a:rPr>
              <a:t>)</a:t>
            </a:r>
            <a:r>
              <a:rPr lang="en-US" dirty="0"/>
              <a:t> using counts from </a:t>
            </a:r>
            <a:r>
              <a:rPr lang="en-US" b="1" dirty="0"/>
              <a:t>all</a:t>
            </a:r>
            <a:r>
              <a:rPr lang="en-US" dirty="0"/>
              <a:t> alignments, </a:t>
            </a:r>
            <a:r>
              <a:rPr lang="en-US" b="1" dirty="0"/>
              <a:t>weighted</a:t>
            </a:r>
            <a:r>
              <a:rPr lang="en-US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114182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96444"/>
              </p:ext>
            </p:extLst>
          </p:nvPr>
        </p:nvGraphicFramePr>
        <p:xfrm>
          <a:off x="732690" y="4099125"/>
          <a:ext cx="228600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41413"/>
              </p:ext>
            </p:extLst>
          </p:nvPr>
        </p:nvGraphicFramePr>
        <p:xfrm>
          <a:off x="3503246" y="4099125"/>
          <a:ext cx="228600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41546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7392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are the different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that make up my model?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564" y="5867400"/>
            <a:ext cx="670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Technically, all combinations of foreign and English words</a:t>
            </a:r>
          </a:p>
        </p:txBody>
      </p:sp>
    </p:spTree>
    <p:extLst>
      <p:ext uri="{BB962C8B-B14F-4D97-AF65-F5344CB8AC3E}">
        <p14:creationId xmlns:p14="http://schemas.microsoft.com/office/powerpoint/2010/main" val="22171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translation</a:t>
            </a:r>
          </a:p>
        </p:txBody>
      </p:sp>
      <p:pic>
        <p:nvPicPr>
          <p:cNvPr id="386051" name="Picture 3" descr="chihua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2057400" cy="2057400"/>
          </a:xfrm>
          <a:prstGeom prst="rect">
            <a:avLst/>
          </a:prstGeom>
          <a:noFill/>
        </p:spPr>
      </p:pic>
      <p:pic>
        <p:nvPicPr>
          <p:cNvPr id="386052" name="Picture 4" descr="talk_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1943100" cy="1257300"/>
          </a:xfrm>
          <a:prstGeom prst="rect">
            <a:avLst/>
          </a:prstGeom>
          <a:noFill/>
        </p:spPr>
      </p:pic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048000" y="2133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Tahoma" pitchFamily="-111" charset="0"/>
              </a:rPr>
              <a:t>Yo quiero Taco Bell</a:t>
            </a:r>
          </a:p>
        </p:txBody>
      </p:sp>
      <p:pic>
        <p:nvPicPr>
          <p:cNvPr id="386054" name="Picture 6" descr="spanish 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181600"/>
            <a:ext cx="1562100" cy="952500"/>
          </a:xfrm>
          <a:prstGeom prst="rect">
            <a:avLst/>
          </a:prstGeom>
          <a:noFill/>
        </p:spPr>
      </p:pic>
      <p:pic>
        <p:nvPicPr>
          <p:cNvPr id="386055" name="Picture 7" descr="confu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905000"/>
            <a:ext cx="1689100" cy="3124200"/>
          </a:xfrm>
          <a:prstGeom prst="rect">
            <a:avLst/>
          </a:prstGeom>
          <a:noFill/>
        </p:spPr>
      </p:pic>
      <p:pic>
        <p:nvPicPr>
          <p:cNvPr id="386056" name="Picture 8" descr="american 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105400"/>
            <a:ext cx="1536700" cy="100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8316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8225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6296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49757" y="5791200"/>
            <a:ext cx="500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Start with all 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 equally probable</a:t>
            </a:r>
          </a:p>
        </p:txBody>
      </p:sp>
    </p:spTree>
    <p:extLst>
      <p:ext uri="{BB962C8B-B14F-4D97-AF65-F5344CB8AC3E}">
        <p14:creationId xmlns:p14="http://schemas.microsoft.com/office/powerpoint/2010/main" val="1601006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60888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1581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0542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E-step: What are the probabilities of the alignments?</a:t>
            </a: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76256"/>
              </p:ext>
            </p:extLst>
          </p:nvPr>
        </p:nvGraphicFramePr>
        <p:xfrm>
          <a:off x="2592343" y="5929923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343" y="5929923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487A98-8AF0-3940-AB29-5955FBE10C9A}"/>
              </a:ext>
            </a:extLst>
          </p:cNvPr>
          <p:cNvSpPr txBox="1"/>
          <p:nvPr/>
        </p:nvSpPr>
        <p:spPr>
          <a:xfrm>
            <a:off x="1038772" y="6153090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1. calculate:</a:t>
            </a:r>
          </a:p>
        </p:txBody>
      </p:sp>
    </p:spTree>
    <p:extLst>
      <p:ext uri="{BB962C8B-B14F-4D97-AF65-F5344CB8AC3E}">
        <p14:creationId xmlns:p14="http://schemas.microsoft.com/office/powerpoint/2010/main" val="36650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62" grpId="0"/>
      <p:bldP spid="63" grpId="0"/>
      <p:bldP spid="64" grpId="0"/>
      <p:bldP spid="65" grpId="0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E-step: What are the probabilities of the alignments?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87A98-8AF0-3940-AB29-5955FBE10C9A}"/>
              </a:ext>
            </a:extLst>
          </p:cNvPr>
          <p:cNvSpPr txBox="1"/>
          <p:nvPr/>
        </p:nvSpPr>
        <p:spPr>
          <a:xfrm>
            <a:off x="1038772" y="615309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2. normalize: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/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2807" r="-16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E8BC557-2F96-E744-8150-5847D40ED0BE}"/>
              </a:ext>
            </a:extLst>
          </p:cNvPr>
          <p:cNvSpPr txBox="1"/>
          <p:nvPr/>
        </p:nvSpPr>
        <p:spPr>
          <a:xfrm>
            <a:off x="1830866" y="342622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4/9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1741BA8-7002-BF43-86CB-E7B4A35814F3}"/>
              </a:ext>
            </a:extLst>
          </p:cNvPr>
          <p:cNvSpPr txBox="1"/>
          <p:nvPr/>
        </p:nvSpPr>
        <p:spPr>
          <a:xfrm>
            <a:off x="6097105" y="342622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4/9</a:t>
            </a:r>
          </a:p>
        </p:txBody>
      </p:sp>
    </p:spTree>
    <p:extLst>
      <p:ext uri="{BB962C8B-B14F-4D97-AF65-F5344CB8AC3E}">
        <p14:creationId xmlns:p14="http://schemas.microsoft.com/office/powerpoint/2010/main" val="28651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E-step: What are the probabilities of the alignments?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87A98-8AF0-3940-AB29-5955FBE10C9A}"/>
              </a:ext>
            </a:extLst>
          </p:cNvPr>
          <p:cNvSpPr txBox="1"/>
          <p:nvPr/>
        </p:nvSpPr>
        <p:spPr>
          <a:xfrm>
            <a:off x="1038772" y="615309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2. normalize: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/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2807" r="-16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186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7010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2910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08787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169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171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4800" y="5257799"/>
            <a:ext cx="8662593" cy="990601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68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3444" y="6324600"/>
            <a:ext cx="386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First, calculate the partial counts</a:t>
            </a:r>
          </a:p>
        </p:txBody>
      </p:sp>
    </p:spTree>
    <p:extLst>
      <p:ext uri="{BB962C8B-B14F-4D97-AF65-F5344CB8AC3E}">
        <p14:creationId xmlns:p14="http://schemas.microsoft.com/office/powerpoint/2010/main" val="4152110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56796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01118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526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753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1/4+1/4 = 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4800" y="3962401"/>
            <a:ext cx="8662593" cy="1295399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68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12591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686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5286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31295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3962400"/>
            <a:ext cx="8662593" cy="1371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84C54D-792C-FA4D-91C0-EC55CD277130}"/>
              </a:ext>
            </a:extLst>
          </p:cNvPr>
          <p:cNvSpPr txBox="1"/>
          <p:nvPr/>
        </p:nvSpPr>
        <p:spPr>
          <a:xfrm>
            <a:off x="362874" y="5323582"/>
            <a:ext cx="2753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casa,green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verde,green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c(la, green) =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E49106-0683-9649-ADB4-C71BBBFBDD32}"/>
              </a:ext>
            </a:extLst>
          </p:cNvPr>
          <p:cNvSpPr txBox="1"/>
          <p:nvPr/>
        </p:nvSpPr>
        <p:spPr>
          <a:xfrm>
            <a:off x="3527644" y="5323582"/>
            <a:ext cx="278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casa,house</a:t>
            </a:r>
            <a:r>
              <a:rPr lang="en-US" sz="1600" dirty="0">
                <a:latin typeface="Calibri"/>
              </a:rPr>
              <a:t>) = 1/4+1/4+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 		         1/4+1/4 = 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verde,house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la,house</a:t>
            </a:r>
            <a:r>
              <a:rPr lang="en-US" sz="1600" dirty="0">
                <a:latin typeface="Calibri"/>
              </a:rPr>
              <a:t>) = 1/4+1/4 = 1/2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7DA7C8-3924-F343-8113-74548C847550}"/>
              </a:ext>
            </a:extLst>
          </p:cNvPr>
          <p:cNvSpPr txBox="1"/>
          <p:nvPr/>
        </p:nvSpPr>
        <p:spPr>
          <a:xfrm>
            <a:off x="6308627" y="5290592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casa,the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verde,the</a:t>
            </a:r>
            <a:r>
              <a:rPr lang="en-US" sz="1600" dirty="0"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la,the</a:t>
            </a:r>
            <a:r>
              <a:rPr lang="en-US" sz="1600" dirty="0">
                <a:latin typeface="Calibri"/>
              </a:rPr>
              <a:t>) = 1/4+1/4 = 1/2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F5F317E-A160-BD40-BFE0-82D2587AAE1D}"/>
              </a:ext>
            </a:extLst>
          </p:cNvPr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2200548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3962400"/>
            <a:ext cx="8662593" cy="1371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1. what are the p(A,F|E)?</a:t>
            </a:r>
          </a:p>
        </p:txBody>
      </p:sp>
    </p:spTree>
    <p:extLst>
      <p:ext uri="{BB962C8B-B14F-4D97-AF65-F5344CB8AC3E}">
        <p14:creationId xmlns:p14="http://schemas.microsoft.com/office/powerpoint/2010/main" val="106829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47720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1734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76491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1. what are the p(A,F|E)?</a:t>
            </a:r>
          </a:p>
        </p:txBody>
      </p:sp>
    </p:spTree>
    <p:extLst>
      <p:ext uri="{BB962C8B-B14F-4D97-AF65-F5344CB8AC3E}">
        <p14:creationId xmlns:p14="http://schemas.microsoft.com/office/powerpoint/2010/main" val="102626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2. what are the alignments, i.e. normalize?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88D39-AB7D-0846-9F1C-18D6E6CC32A4}"/>
              </a:ext>
            </a:extLst>
          </p:cNvPr>
          <p:cNvSpPr txBox="1"/>
          <p:nvPr/>
        </p:nvSpPr>
        <p:spPr>
          <a:xfrm>
            <a:off x="1863854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4DF8F-087B-A742-ABCC-EF67EAE9F6B4}"/>
              </a:ext>
            </a:extLst>
          </p:cNvPr>
          <p:cNvSpPr txBox="1"/>
          <p:nvPr/>
        </p:nvSpPr>
        <p:spPr>
          <a:xfrm>
            <a:off x="6247486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/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3214" r="-1600" b="-10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3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Word models: IBM Model 1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95400" y="16002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2028825" y="222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76399" y="1995488"/>
            <a:ext cx="1238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57425" y="19954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85999" y="1995488"/>
            <a:ext cx="8096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19400" y="1995488"/>
            <a:ext cx="809624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429000" y="1995488"/>
            <a:ext cx="20002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629025" y="1995488"/>
            <a:ext cx="5619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91000" y="1981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772025" y="1995488"/>
            <a:ext cx="18573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534025" y="1995488"/>
            <a:ext cx="2571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143000" y="25908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219200" y="25146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672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Each foreign word is aligned </a:t>
            </a:r>
            <a:r>
              <a:rPr lang="en-US" sz="2000"/>
              <a:t>to exactly one English word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This is the </a:t>
            </a:r>
            <a:r>
              <a:rPr lang="en-US" sz="2000" b="1" dirty="0"/>
              <a:t>ONLY </a:t>
            </a:r>
            <a:r>
              <a:rPr lang="en-US" sz="2000" dirty="0"/>
              <a:t>thing we model!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NULL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62000" y="1905000"/>
            <a:ext cx="4191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62800" y="2057400"/>
            <a:ext cx="182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p(</a:t>
            </a:r>
            <a:r>
              <a:rPr lang="en-US" dirty="0" err="1"/>
              <a:t>verde</a:t>
            </a:r>
            <a:r>
              <a:rPr lang="en-US" dirty="0"/>
              <a:t> | green)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20382"/>
              </p:ext>
            </p:extLst>
          </p:nvPr>
        </p:nvGraphicFramePr>
        <p:xfrm>
          <a:off x="1447800" y="53340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330" name="Equation" r:id="rId4" imgW="2781300" imgH="457200" progId="Equation.3">
                  <p:embed/>
                </p:oleObj>
              </mc:Choice>
              <mc:Fallback>
                <p:oleObj name="Equation" r:id="rId4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53340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88812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2. what are the alignments, i.e. normalize?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88D39-AB7D-0846-9F1C-18D6E6CC32A4}"/>
              </a:ext>
            </a:extLst>
          </p:cNvPr>
          <p:cNvSpPr txBox="1"/>
          <p:nvPr/>
        </p:nvSpPr>
        <p:spPr>
          <a:xfrm>
            <a:off x="1863854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4DF8F-087B-A742-ABCC-EF67EAE9F6B4}"/>
              </a:ext>
            </a:extLst>
          </p:cNvPr>
          <p:cNvSpPr txBox="1"/>
          <p:nvPr/>
        </p:nvSpPr>
        <p:spPr>
          <a:xfrm>
            <a:off x="6247486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/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3214" r="-1600" b="-10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859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36579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47349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97856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169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171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5257800"/>
            <a:ext cx="8662593" cy="990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33444" y="6324600"/>
            <a:ext cx="386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First, calculate the partial counts</a:t>
            </a:r>
          </a:p>
        </p:txBody>
      </p:sp>
    </p:spTree>
    <p:extLst>
      <p:ext uri="{BB962C8B-B14F-4D97-AF65-F5344CB8AC3E}">
        <p14:creationId xmlns:p14="http://schemas.microsoft.com/office/powerpoint/2010/main" val="871699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0126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63236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06767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2874" y="5181595"/>
            <a:ext cx="8662593" cy="121920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4F28FC-5225-A54C-90DE-06AE2948A2EC}"/>
              </a:ext>
            </a:extLst>
          </p:cNvPr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</p:spTree>
    <p:extLst>
      <p:ext uri="{BB962C8B-B14F-4D97-AF65-F5344CB8AC3E}">
        <p14:creationId xmlns:p14="http://schemas.microsoft.com/office/powerpoint/2010/main" val="3975802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43583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49011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9511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0A8C64-0FBC-7C4A-AE5F-759C5513C75B}"/>
              </a:ext>
            </a:extLst>
          </p:cNvPr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</p:spTree>
    <p:extLst>
      <p:ext uri="{BB962C8B-B14F-4D97-AF65-F5344CB8AC3E}">
        <p14:creationId xmlns:p14="http://schemas.microsoft.com/office/powerpoint/2010/main" val="4049696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94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6086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8834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62874" y="3886200"/>
            <a:ext cx="8662593" cy="140885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17981A-4F2C-A043-BD73-B49AC8470106}"/>
              </a:ext>
            </a:extLst>
          </p:cNvPr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casa,green</a:t>
            </a:r>
            <a:r>
              <a:rPr lang="en-US" sz="1600" dirty="0">
                <a:latin typeface="Calibri"/>
              </a:rPr>
              <a:t>) = 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verde,green</a:t>
            </a:r>
            <a:r>
              <a:rPr lang="en-US" sz="1600" dirty="0">
                <a:latin typeface="Calibri"/>
              </a:rPr>
              <a:t>) = 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c(la, green) =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8DF288-D3DD-FD4C-8D3E-B5B60F1748C4}"/>
              </a:ext>
            </a:extLst>
          </p:cNvPr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casa,house</a:t>
            </a:r>
            <a:r>
              <a:rPr lang="en-US" sz="1600" dirty="0">
                <a:latin typeface="Calibri"/>
              </a:rPr>
              <a:t>) = 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verde,house</a:t>
            </a:r>
            <a:r>
              <a:rPr lang="en-US" sz="1600" dirty="0">
                <a:latin typeface="Calibri"/>
              </a:rPr>
              <a:t>) = 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la,house</a:t>
            </a:r>
            <a:r>
              <a:rPr lang="en-US" sz="1600" dirty="0">
                <a:latin typeface="Calibri"/>
              </a:rPr>
              <a:t>) = 1/6+1/6 = 2/6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AA6F9E-509E-4D4D-B760-111F4EA5140F}"/>
              </a:ext>
            </a:extLst>
          </p:cNvPr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casa,the</a:t>
            </a:r>
            <a:r>
              <a:rPr lang="en-US" sz="1600" dirty="0">
                <a:latin typeface="Calibri"/>
              </a:rPr>
              <a:t>) = 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verde,the</a:t>
            </a:r>
            <a:r>
              <a:rPr lang="en-US" sz="1600" dirty="0"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la,the</a:t>
            </a:r>
            <a:r>
              <a:rPr lang="en-US" sz="1600" dirty="0">
                <a:latin typeface="Calibri"/>
              </a:rPr>
              <a:t>) = 1/3+1/3 = 4/6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BDE0CA-D05B-8E43-A150-2EDC1DA87695}"/>
              </a:ext>
            </a:extLst>
          </p:cNvPr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3525886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1599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63940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85490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14653" y="365336"/>
            <a:ext cx="672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(.086)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26459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(.24)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5230" y="366740"/>
            <a:ext cx="679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(.34)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14975" y="32251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(.34)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221045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(.24)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241872"/>
            <a:ext cx="620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(.12)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92485" y="331470"/>
            <a:ext cx="832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(.086)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75229" y="2213800"/>
            <a:ext cx="575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(.12)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F7B9CE-9FA1-E14A-97F3-0DC035BD12C0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1. what are the p(A,F|E)?</a:t>
            </a:r>
          </a:p>
        </p:txBody>
      </p:sp>
    </p:spTree>
    <p:extLst>
      <p:ext uri="{BB962C8B-B14F-4D97-AF65-F5344CB8AC3E}">
        <p14:creationId xmlns:p14="http://schemas.microsoft.com/office/powerpoint/2010/main" val="4161283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4757" y="73143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0.108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0732" y="249697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0.309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3511" y="70261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0.432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55562" y="247010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0.151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BB2534-9B61-E641-8A04-C0DDF2BD549E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2. what are the alignments, i.e. normalize?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CFA9C9-2D1A-5743-A36F-EF7351E925DA}"/>
              </a:ext>
            </a:extLst>
          </p:cNvPr>
          <p:cNvSpPr txBox="1"/>
          <p:nvPr/>
        </p:nvSpPr>
        <p:spPr>
          <a:xfrm>
            <a:off x="6211565" y="68139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0.432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40B81B-41B9-F441-A3E4-35096FE60A84}"/>
              </a:ext>
            </a:extLst>
          </p:cNvPr>
          <p:cNvSpPr txBox="1"/>
          <p:nvPr/>
        </p:nvSpPr>
        <p:spPr>
          <a:xfrm>
            <a:off x="8170523" y="69941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0.108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578369-4E87-5241-BD26-766EFAA4F8BD}"/>
              </a:ext>
            </a:extLst>
          </p:cNvPr>
          <p:cNvSpPr txBox="1"/>
          <p:nvPr/>
        </p:nvSpPr>
        <p:spPr>
          <a:xfrm>
            <a:off x="6288074" y="244192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0.309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DC0C5A-7853-E04D-BBC4-B743BD92CF73}"/>
              </a:ext>
            </a:extLst>
          </p:cNvPr>
          <p:cNvSpPr txBox="1"/>
          <p:nvPr/>
        </p:nvSpPr>
        <p:spPr>
          <a:xfrm>
            <a:off x="8229600" y="250067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0.151</a:t>
            </a:r>
          </a:p>
        </p:txBody>
      </p:sp>
    </p:spTree>
    <p:extLst>
      <p:ext uri="{BB962C8B-B14F-4D97-AF65-F5344CB8AC3E}">
        <p14:creationId xmlns:p14="http://schemas.microsoft.com/office/powerpoint/2010/main" val="2679150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4757" y="73143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0.108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0732" y="249697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0.309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3511" y="70261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0.432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55562" y="247010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CFA9C9-2D1A-5743-A36F-EF7351E925DA}"/>
              </a:ext>
            </a:extLst>
          </p:cNvPr>
          <p:cNvSpPr txBox="1"/>
          <p:nvPr/>
        </p:nvSpPr>
        <p:spPr>
          <a:xfrm>
            <a:off x="6211565" y="68139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0.432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40B81B-41B9-F441-A3E4-35096FE60A84}"/>
              </a:ext>
            </a:extLst>
          </p:cNvPr>
          <p:cNvSpPr txBox="1"/>
          <p:nvPr/>
        </p:nvSpPr>
        <p:spPr>
          <a:xfrm>
            <a:off x="8170523" y="69941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0.108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578369-4E87-5241-BD26-766EFAA4F8BD}"/>
              </a:ext>
            </a:extLst>
          </p:cNvPr>
          <p:cNvSpPr txBox="1"/>
          <p:nvPr/>
        </p:nvSpPr>
        <p:spPr>
          <a:xfrm>
            <a:off x="6288074" y="244192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0.309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DC0C5A-7853-E04D-BBC4-B743BD92CF73}"/>
              </a:ext>
            </a:extLst>
          </p:cNvPr>
          <p:cNvSpPr txBox="1"/>
          <p:nvPr/>
        </p:nvSpPr>
        <p:spPr>
          <a:xfrm>
            <a:off x="8229600" y="250067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0.151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DA3BD7-79FF-2740-88B8-F48B5026D265}"/>
              </a:ext>
            </a:extLst>
          </p:cNvPr>
          <p:cNvSpPr txBox="1"/>
          <p:nvPr/>
        </p:nvSpPr>
        <p:spPr>
          <a:xfrm>
            <a:off x="362874" y="5328046"/>
            <a:ext cx="3088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 = 0.741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0A7BF6-4225-C94F-B014-A2A2FC6BF0EF}"/>
              </a:ext>
            </a:extLst>
          </p:cNvPr>
          <p:cNvSpPr txBox="1"/>
          <p:nvPr/>
        </p:nvSpPr>
        <p:spPr>
          <a:xfrm>
            <a:off x="3527644" y="5328046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.432+.151+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		         .432+.151=1.166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.108+.151=.259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.108+.151=0.259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E25F24-0C54-1247-9742-5768D6434AA6}"/>
              </a:ext>
            </a:extLst>
          </p:cNvPr>
          <p:cNvSpPr txBox="1"/>
          <p:nvPr/>
        </p:nvSpPr>
        <p:spPr>
          <a:xfrm>
            <a:off x="6308627" y="5295056"/>
            <a:ext cx="267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.432+.309=0.741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CB3E07-A49D-364A-960E-09AE15811522}"/>
              </a:ext>
            </a:extLst>
          </p:cNvPr>
          <p:cNvSpPr/>
          <p:nvPr/>
        </p:nvSpPr>
        <p:spPr>
          <a:xfrm>
            <a:off x="362874" y="5181594"/>
            <a:ext cx="8662593" cy="15453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947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75945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2761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3080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62874" y="3799582"/>
            <a:ext cx="8662593" cy="15453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13023C-006D-BE46-A948-3051548B2028}"/>
              </a:ext>
            </a:extLst>
          </p:cNvPr>
          <p:cNvSpPr txBox="1"/>
          <p:nvPr/>
        </p:nvSpPr>
        <p:spPr>
          <a:xfrm>
            <a:off x="362874" y="5328046"/>
            <a:ext cx="3088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 = 0.741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512C7C-B736-AF40-AFD2-B59C3F01F3DF}"/>
              </a:ext>
            </a:extLst>
          </p:cNvPr>
          <p:cNvSpPr txBox="1"/>
          <p:nvPr/>
        </p:nvSpPr>
        <p:spPr>
          <a:xfrm>
            <a:off x="3527644" y="5328046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.432+.151+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		         .432+.151=1.166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.108+.151=.259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.108+.151=0.259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33B924-48F8-124F-8D24-150F6CB5C635}"/>
              </a:ext>
            </a:extLst>
          </p:cNvPr>
          <p:cNvSpPr txBox="1"/>
          <p:nvPr/>
        </p:nvSpPr>
        <p:spPr>
          <a:xfrm>
            <a:off x="6308627" y="5295056"/>
            <a:ext cx="267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.432+.309=0.741</a:t>
            </a:r>
          </a:p>
        </p:txBody>
      </p:sp>
    </p:spTree>
    <p:extLst>
      <p:ext uri="{BB962C8B-B14F-4D97-AF65-F5344CB8AC3E}">
        <p14:creationId xmlns:p14="http://schemas.microsoft.com/office/powerpoint/2010/main" val="356103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52424"/>
              </p:ext>
            </p:extLst>
          </p:nvPr>
        </p:nvGraphicFramePr>
        <p:xfrm>
          <a:off x="457200" y="2321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39243"/>
              </p:ext>
            </p:extLst>
          </p:nvPr>
        </p:nvGraphicFramePr>
        <p:xfrm>
          <a:off x="457200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12102"/>
              </p:ext>
            </p:extLst>
          </p:nvPr>
        </p:nvGraphicFramePr>
        <p:xfrm>
          <a:off x="457200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2133" y="1693333"/>
            <a:ext cx="125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5 iterations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21162"/>
              </p:ext>
            </p:extLst>
          </p:nvPr>
        </p:nvGraphicFramePr>
        <p:xfrm>
          <a:off x="3674525" y="2321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14350"/>
              </p:ext>
            </p:extLst>
          </p:nvPr>
        </p:nvGraphicFramePr>
        <p:xfrm>
          <a:off x="3674525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0838"/>
              </p:ext>
            </p:extLst>
          </p:nvPr>
        </p:nvGraphicFramePr>
        <p:xfrm>
          <a:off x="3674525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99458" y="1693333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 iterations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92958"/>
              </p:ext>
            </p:extLst>
          </p:nvPr>
        </p:nvGraphicFramePr>
        <p:xfrm>
          <a:off x="6451600" y="2321125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26486"/>
              </p:ext>
            </p:extLst>
          </p:nvPr>
        </p:nvGraphicFramePr>
        <p:xfrm>
          <a:off x="6637859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74099"/>
              </p:ext>
            </p:extLst>
          </p:nvPr>
        </p:nvGraphicFramePr>
        <p:xfrm>
          <a:off x="6637859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62792" y="1693333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</p:spTree>
    <p:extLst>
      <p:ext uri="{BB962C8B-B14F-4D97-AF65-F5344CB8AC3E}">
        <p14:creationId xmlns:p14="http://schemas.microsoft.com/office/powerpoint/2010/main" val="5977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word-level model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47800" y="3367087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23"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3367087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638800" y="3519487"/>
            <a:ext cx="1524000" cy="609600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00" y="1371600"/>
            <a:ext cx="8077200" cy="1981200"/>
            <a:chOff x="457200" y="4648200"/>
            <a:chExt cx="8077200" cy="1981200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3200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The old man is happy. He has fished many times.  </a:t>
              </a:r>
            </a:p>
            <a:p>
              <a:pPr marL="0" indent="0">
                <a:buNone/>
              </a:pPr>
              <a:r>
                <a:rPr lang="en-US" sz="2000" dirty="0"/>
                <a:t>His wife talks to him.  </a:t>
              </a:r>
            </a:p>
            <a:p>
              <a:pPr marL="0" indent="0">
                <a:buNone/>
              </a:pPr>
              <a:r>
                <a:rPr lang="en-US" sz="2000" dirty="0"/>
                <a:t>The sharks await.</a:t>
              </a:r>
            </a:p>
            <a:p>
              <a:pPr marL="0" indent="0">
                <a:buNone/>
              </a:pPr>
              <a:r>
                <a:rPr lang="en-US" sz="2000" dirty="0"/>
                <a:t>…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876800" y="4648200"/>
              <a:ext cx="3657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2000" dirty="0"/>
                <a:t>El </a:t>
              </a:r>
              <a:r>
                <a:rPr lang="en-US" sz="2000" dirty="0" err="1"/>
                <a:t>viejo</a:t>
              </a:r>
              <a:r>
                <a:rPr lang="en-US" sz="2000" dirty="0"/>
                <a:t> </a:t>
              </a:r>
              <a:r>
                <a:rPr lang="en-US" sz="2000" dirty="0" err="1"/>
                <a:t>est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á</a:t>
              </a:r>
              <a:r>
                <a:rPr lang="en-US" sz="2000" dirty="0"/>
                <a:t> </a:t>
              </a:r>
              <a:r>
                <a:rPr lang="en-US" sz="2000" dirty="0" err="1"/>
                <a:t>feliz</a:t>
              </a:r>
              <a:r>
                <a:rPr lang="en-US" sz="2000" dirty="0"/>
                <a:t> </a:t>
              </a:r>
              <a:r>
                <a:rPr lang="en-US" sz="2000" dirty="0" err="1"/>
                <a:t>porque</a:t>
              </a:r>
              <a:r>
                <a:rPr lang="en-US" sz="2000" dirty="0"/>
                <a:t> ha </a:t>
              </a:r>
              <a:r>
                <a:rPr lang="en-US" sz="2000" dirty="0" err="1"/>
                <a:t>pescado</a:t>
              </a:r>
              <a:r>
                <a:rPr lang="en-US" sz="2000" dirty="0"/>
                <a:t> </a:t>
              </a:r>
              <a:r>
                <a:rPr lang="en-US" sz="2000" dirty="0" err="1"/>
                <a:t>muchos</a:t>
              </a:r>
              <a:r>
                <a:rPr lang="en-US" sz="2000" dirty="0"/>
                <a:t> </a:t>
              </a:r>
              <a:r>
                <a:rPr lang="en-US" sz="2000" dirty="0" err="1"/>
                <a:t>veces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Su </a:t>
              </a:r>
              <a:r>
                <a:rPr lang="en-US" sz="2000" dirty="0" err="1"/>
                <a:t>mujer</a:t>
              </a:r>
              <a:r>
                <a:rPr lang="en-US" sz="2000" dirty="0"/>
                <a:t> </a:t>
              </a:r>
              <a:r>
                <a:rPr lang="en-US" sz="2000" dirty="0" err="1"/>
                <a:t>habla</a:t>
              </a:r>
              <a:r>
                <a:rPr lang="en-US" sz="2000" dirty="0"/>
                <a:t> con 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é</a:t>
              </a:r>
              <a:r>
                <a:rPr lang="en-US" sz="2000" dirty="0" err="1"/>
                <a:t>l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Los </a:t>
              </a:r>
              <a:r>
                <a:rPr lang="en-US" sz="2000" dirty="0" err="1"/>
                <a:t>tiburones</a:t>
              </a:r>
              <a:r>
                <a:rPr lang="en-US" sz="2000" dirty="0"/>
                <a:t> </a:t>
              </a:r>
              <a:r>
                <a:rPr lang="en-US" sz="2000" dirty="0" err="1"/>
                <a:t>esperan</a:t>
              </a:r>
              <a:r>
                <a:rPr lang="en-US" sz="2000" dirty="0"/>
                <a:t>.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…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3657600" y="49529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3657600" y="5562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3657600" y="5943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126455" y="4724400"/>
          <a:ext cx="1125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24" name="Equation" r:id="rId5" imgW="571500" imgH="228600" progId="Equation.3">
                  <p:embed/>
                </p:oleObj>
              </mc:Choice>
              <mc:Fallback>
                <p:oleObj name="Equation" r:id="rId5" imgW="571500" imgH="2286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6455" y="4724400"/>
                        <a:ext cx="1125538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4487" y="4724400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: probability that </a:t>
            </a:r>
            <a:r>
              <a:rPr lang="en-US" sz="2000" i="1" dirty="0"/>
              <a:t>e</a:t>
            </a:r>
            <a:r>
              <a:rPr lang="en-US" sz="2000" dirty="0"/>
              <a:t> is translated as </a:t>
            </a:r>
            <a:r>
              <a:rPr lang="en-US" sz="2000" i="1" dirty="0"/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410200"/>
            <a:ext cx="39830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do we learn these?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What data would be useful?</a:t>
            </a:r>
          </a:p>
        </p:txBody>
      </p:sp>
    </p:spTree>
    <p:extLst>
      <p:ext uri="{BB962C8B-B14F-4D97-AF65-F5344CB8AC3E}">
        <p14:creationId xmlns:p14="http://schemas.microsoft.com/office/powerpoint/2010/main" val="3485180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E-step</a:t>
            </a:r>
          </a:p>
          <a:p>
            <a:pPr lvl="1"/>
            <a:r>
              <a:rPr lang="en-US" sz="2400" dirty="0"/>
              <a:t>Enumerate all possible alignments</a:t>
            </a:r>
          </a:p>
          <a:p>
            <a:pPr lvl="1"/>
            <a:r>
              <a:rPr lang="en-US" sz="2400" dirty="0"/>
              <a:t>Calculate </a:t>
            </a:r>
            <a:r>
              <a:rPr lang="en-US" sz="2400" dirty="0">
                <a:solidFill>
                  <a:srgbClr val="FF6600"/>
                </a:solidFill>
              </a:rPr>
              <a:t>how probable the alignments </a:t>
            </a:r>
            <a:r>
              <a:rPr lang="en-US" sz="2400" dirty="0"/>
              <a:t>are under the current model (i.e. p(</a:t>
            </a:r>
            <a:r>
              <a:rPr lang="en-US" sz="2400" dirty="0" err="1"/>
              <a:t>f|e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800" dirty="0"/>
              <a:t>M-step</a:t>
            </a:r>
          </a:p>
          <a:p>
            <a:pPr lvl="1"/>
            <a:r>
              <a:rPr lang="en-US" sz="2400" dirty="0"/>
              <a:t>Recalculate </a:t>
            </a:r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using counts from </a:t>
            </a:r>
            <a:r>
              <a:rPr lang="en-US" sz="2400" b="1" dirty="0"/>
              <a:t>all</a:t>
            </a:r>
            <a:r>
              <a:rPr lang="en-US" sz="2400" dirty="0"/>
              <a:t> alignments, </a:t>
            </a:r>
            <a:r>
              <a:rPr lang="en-US" sz="2400" b="1" dirty="0"/>
              <a:t>weighted</a:t>
            </a:r>
            <a:r>
              <a:rPr lang="en-US" sz="24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9375" y="5715000"/>
            <a:ext cx="311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does it work?</a:t>
            </a:r>
          </a:p>
        </p:txBody>
      </p:sp>
    </p:spTree>
    <p:extLst>
      <p:ext uri="{BB962C8B-B14F-4D97-AF65-F5344CB8AC3E}">
        <p14:creationId xmlns:p14="http://schemas.microsoft.com/office/powerpoint/2010/main" val="2847921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E-step</a:t>
            </a:r>
          </a:p>
          <a:p>
            <a:pPr lvl="1"/>
            <a:r>
              <a:rPr lang="en-US" sz="2400" dirty="0"/>
              <a:t>Enumerate all possible alignments</a:t>
            </a:r>
          </a:p>
          <a:p>
            <a:pPr lvl="1"/>
            <a:r>
              <a:rPr lang="en-US" sz="2400" dirty="0"/>
              <a:t>Calculate </a:t>
            </a:r>
            <a:r>
              <a:rPr lang="en-US" sz="2400" dirty="0">
                <a:solidFill>
                  <a:srgbClr val="FF6600"/>
                </a:solidFill>
              </a:rPr>
              <a:t>how probable the alignments </a:t>
            </a:r>
            <a:r>
              <a:rPr lang="en-US" sz="2400" dirty="0"/>
              <a:t>are under the current model (i.e. p(</a:t>
            </a:r>
            <a:r>
              <a:rPr lang="en-US" sz="2400" dirty="0" err="1"/>
              <a:t>f|e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800" dirty="0"/>
              <a:t>M-step</a:t>
            </a:r>
          </a:p>
          <a:p>
            <a:pPr lvl="1"/>
            <a:r>
              <a:rPr lang="en-US" sz="2400" dirty="0"/>
              <a:t>Recalculate </a:t>
            </a:r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using counts from </a:t>
            </a:r>
            <a:r>
              <a:rPr lang="en-US" sz="2400" b="1" dirty="0"/>
              <a:t>all</a:t>
            </a:r>
            <a:r>
              <a:rPr lang="en-US" sz="2400" dirty="0"/>
              <a:t> alignments, </a:t>
            </a:r>
            <a:r>
              <a:rPr lang="en-US" sz="2400" b="1" dirty="0"/>
              <a:t>weighted</a:t>
            </a:r>
            <a:r>
              <a:rPr lang="en-US" sz="24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9375" y="5715000"/>
            <a:ext cx="311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does it 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57492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5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M-step</a:t>
            </a:r>
          </a:p>
          <a:p>
            <a:pPr lvl="1"/>
            <a:r>
              <a:rPr lang="en-US" sz="1800" dirty="0"/>
              <a:t>Recalculate </a:t>
            </a:r>
            <a:r>
              <a:rPr lang="en-US" sz="1800" dirty="0">
                <a:solidFill>
                  <a:srgbClr val="FF6600"/>
                </a:solidFill>
              </a:rPr>
              <a:t>p(</a:t>
            </a:r>
            <a:r>
              <a:rPr lang="en-US" sz="1800" dirty="0" err="1">
                <a:solidFill>
                  <a:srgbClr val="FF6600"/>
                </a:solidFill>
              </a:rPr>
              <a:t>f|e</a:t>
            </a:r>
            <a:r>
              <a:rPr lang="en-US" sz="1800" dirty="0">
                <a:solidFill>
                  <a:srgbClr val="FF6600"/>
                </a:solidFill>
              </a:rPr>
              <a:t>)</a:t>
            </a:r>
            <a:r>
              <a:rPr lang="en-US" sz="1800" dirty="0"/>
              <a:t> using counts from </a:t>
            </a:r>
            <a:r>
              <a:rPr lang="en-US" sz="1800" b="1" dirty="0"/>
              <a:t>all</a:t>
            </a:r>
            <a:r>
              <a:rPr lang="en-US" sz="1800" dirty="0"/>
              <a:t> alignments, </a:t>
            </a:r>
            <a:r>
              <a:rPr lang="en-US" sz="1800" b="1" dirty="0"/>
              <a:t>weighted</a:t>
            </a:r>
            <a:r>
              <a:rPr lang="en-US" sz="1800" dirty="0"/>
              <a:t> by how probable they 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71" y="1524000"/>
            <a:ext cx="155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Intuitively: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11480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E-step</a:t>
            </a:r>
          </a:p>
          <a:p>
            <a:pPr lvl="1"/>
            <a:r>
              <a:rPr lang="en-US" sz="1800" dirty="0"/>
              <a:t>Calculate </a:t>
            </a:r>
            <a:r>
              <a:rPr lang="en-US" sz="1800" dirty="0">
                <a:solidFill>
                  <a:srgbClr val="FF6600"/>
                </a:solidFill>
              </a:rPr>
              <a:t>how probable the alignments </a:t>
            </a:r>
            <a:r>
              <a:rPr lang="en-US" sz="1800" dirty="0"/>
              <a:t>are under the current model (i.e. p(</a:t>
            </a:r>
            <a:r>
              <a:rPr lang="en-US" sz="1800" dirty="0" err="1"/>
              <a:t>f|e</a:t>
            </a:r>
            <a:r>
              <a:rPr lang="en-US" sz="1800" dirty="0"/>
              <a:t>))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4267200" y="-609600"/>
            <a:ext cx="304800" cy="7315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51714" y="3276600"/>
            <a:ext cx="5787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Things that co-occur will have higher probabilities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4267200" y="1524000"/>
            <a:ext cx="304800" cy="7315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1307" y="5410200"/>
            <a:ext cx="7202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Alignments that contain things with higher p(</a:t>
            </a:r>
            <a:r>
              <a:rPr lang="en-US" sz="2000" dirty="0" err="1">
                <a:solidFill>
                  <a:srgbClr val="0000FF"/>
                </a:solidFill>
              </a:rPr>
              <a:t>f|e</a:t>
            </a:r>
            <a:r>
              <a:rPr lang="en-US" sz="2000" dirty="0">
                <a:solidFill>
                  <a:srgbClr val="0000FF"/>
                </a:solidFill>
              </a:rPr>
              <a:t>) will be scored higher</a:t>
            </a:r>
          </a:p>
        </p:txBody>
      </p:sp>
    </p:spTree>
    <p:extLst>
      <p:ext uri="{BB962C8B-B14F-4D97-AF65-F5344CB8AC3E}">
        <p14:creationId xmlns:p14="http://schemas.microsoft.com/office/powerpoint/2010/main" val="779950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probability of “the” occurring in a sentence?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4267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this right?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68170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sentences with “the”</a:t>
            </a:r>
          </a:p>
          <a:p>
            <a:endParaRPr lang="en-US" sz="2000" dirty="0"/>
          </a:p>
          <a:p>
            <a:r>
              <a:rPr lang="en-US" sz="2000" dirty="0"/>
              <a:t>   total number of sentences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3215106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52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probability of “the” occurring in a sentence?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1752" y="426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No.  This is an </a:t>
            </a:r>
            <a:r>
              <a:rPr lang="en-US" sz="2800" i="1" dirty="0">
                <a:solidFill>
                  <a:srgbClr val="0000FF"/>
                </a:solidFill>
              </a:rPr>
              <a:t>estimate</a:t>
            </a:r>
            <a:r>
              <a:rPr lang="en-US" sz="2800" dirty="0">
                <a:solidFill>
                  <a:srgbClr val="0000FF"/>
                </a:solidFill>
              </a:rPr>
              <a:t> based on our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68170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sentences with “the”</a:t>
            </a:r>
          </a:p>
          <a:p>
            <a:endParaRPr lang="en-US" sz="2000" dirty="0"/>
          </a:p>
          <a:p>
            <a:r>
              <a:rPr lang="en-US" sz="2000" dirty="0"/>
              <a:t>   total number of sentences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3215106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0" y="5715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called the </a:t>
            </a:r>
            <a:r>
              <a:rPr lang="en-US" sz="2400" dirty="0">
                <a:solidFill>
                  <a:srgbClr val="FF6600"/>
                </a:solidFill>
              </a:rPr>
              <a:t>maximum likelihood estimation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871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MLE for heads?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p(head) = 0.60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likelihood of the data under this model (each coin flip is a data point)?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29000" y="4038600"/>
            <a:ext cx="1905000" cy="114300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647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flip a coin 100 times.  60 times you get heads.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MLE for heads: p(head) = 0.60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is the likelihood of the data under this model (each coin flip is a data point)?</a:t>
            </a:r>
          </a:p>
          <a:p>
            <a:pPr lvl="1"/>
            <a:endParaRPr lang="en-US" dirty="0"/>
          </a:p>
        </p:txBody>
      </p:sp>
      <p:graphicFrame>
        <p:nvGraphicFramePr>
          <p:cNvPr id="893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8229"/>
              </p:ext>
            </p:extLst>
          </p:nvPr>
        </p:nvGraphicFramePr>
        <p:xfrm>
          <a:off x="2624138" y="4803775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338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803775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561969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log(0.60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</a:t>
            </a:r>
            <a:r>
              <a:rPr lang="en-US" sz="2400" dirty="0">
                <a:solidFill>
                  <a:srgbClr val="0000FF"/>
                </a:solidFill>
              </a:rPr>
              <a:t>) = -67.3</a:t>
            </a:r>
          </a:p>
        </p:txBody>
      </p:sp>
    </p:spTree>
    <p:extLst>
      <p:ext uri="{BB962C8B-B14F-4D97-AF65-F5344CB8AC3E}">
        <p14:creationId xmlns:p14="http://schemas.microsoft.com/office/powerpoint/2010/main" val="34945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p(heads</a:t>
            </a:r>
            <a:r>
              <a:rPr lang="en-US" dirty="0"/>
              <a:t>) = 0.5</a:t>
            </a:r>
          </a:p>
          <a:p>
            <a:pPr marL="365760" lvl="1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log(0.50</a:t>
            </a:r>
            <a:r>
              <a:rPr lang="en-US" sz="2800" baseline="30000" dirty="0">
                <a:solidFill>
                  <a:srgbClr val="0000FF"/>
                </a:solidFill>
              </a:rPr>
              <a:t>60</a:t>
            </a:r>
            <a:r>
              <a:rPr lang="en-US" sz="2800" dirty="0">
                <a:solidFill>
                  <a:srgbClr val="0000FF"/>
                </a:solidFill>
              </a:rPr>
              <a:t> * 0.50</a:t>
            </a:r>
            <a:r>
              <a:rPr lang="en-US" sz="2800" baseline="30000" dirty="0">
                <a:solidFill>
                  <a:srgbClr val="0000FF"/>
                </a:solidFill>
              </a:rPr>
              <a:t>40</a:t>
            </a:r>
            <a:r>
              <a:rPr lang="en-US" sz="2800" dirty="0">
                <a:solidFill>
                  <a:srgbClr val="0000FF"/>
                </a:solidFill>
              </a:rPr>
              <a:t>) =-69.3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p(heads</a:t>
            </a:r>
            <a:r>
              <a:rPr lang="en-US" dirty="0"/>
              <a:t>) = 0.7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log(0.70</a:t>
            </a:r>
            <a:r>
              <a:rPr lang="en-US" sz="2800" baseline="30000" dirty="0">
                <a:solidFill>
                  <a:srgbClr val="0000FF"/>
                </a:solidFill>
              </a:rPr>
              <a:t>60</a:t>
            </a:r>
            <a:r>
              <a:rPr lang="en-US" sz="2800" dirty="0">
                <a:solidFill>
                  <a:srgbClr val="0000FF"/>
                </a:solidFill>
              </a:rPr>
              <a:t> * 0.30</a:t>
            </a:r>
            <a:r>
              <a:rPr lang="en-US" sz="2800" baseline="30000" dirty="0">
                <a:solidFill>
                  <a:srgbClr val="0000FF"/>
                </a:solidFill>
              </a:rPr>
              <a:t>40</a:t>
            </a:r>
            <a:r>
              <a:rPr lang="en-US" sz="2800" dirty="0">
                <a:solidFill>
                  <a:srgbClr val="0000FF"/>
                </a:solidFill>
              </a:rPr>
              <a:t>)=-69.5 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0926"/>
              </p:ext>
            </p:extLst>
          </p:nvPr>
        </p:nvGraphicFramePr>
        <p:xfrm>
          <a:off x="1524000" y="2362200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362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7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alignment: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EM algorithm tries to find parameters of the model (p(</a:t>
            </a:r>
            <a:r>
              <a:rPr lang="en-US" sz="2800" dirty="0" err="1"/>
              <a:t>f|e</a:t>
            </a:r>
            <a:r>
              <a:rPr lang="en-US" sz="2800" dirty="0"/>
              <a:t>)) that </a:t>
            </a:r>
            <a:r>
              <a:rPr lang="en-US" sz="2800" i="1" dirty="0">
                <a:solidFill>
                  <a:srgbClr val="FF8080"/>
                </a:solidFill>
              </a:rPr>
              <a:t>maximize the likelihood of the data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 our case: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Each iteration, we increase (or keep the same) the likelihood of the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68176"/>
              </p:ext>
            </p:extLst>
          </p:nvPr>
        </p:nvGraphicFramePr>
        <p:xfrm>
          <a:off x="1752600" y="3886200"/>
          <a:ext cx="5127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83" name="Equation" r:id="rId3" imgW="2603500" imgH="393700" progId="Equation.3">
                  <p:embed/>
                </p:oleObj>
              </mc:Choice>
              <mc:Fallback>
                <p:oleObj name="Equation" r:id="rId3" imgW="2603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3886200"/>
                        <a:ext cx="512762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59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56590"/>
              </p:ext>
            </p:extLst>
          </p:nvPr>
        </p:nvGraphicFramePr>
        <p:xfrm>
          <a:off x="2682778" y="5446931"/>
          <a:ext cx="1598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67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778" y="5446931"/>
                        <a:ext cx="15986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669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59178" y="53340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57DAFF-85F7-F740-8319-75DF24DA586C}"/>
              </a:ext>
            </a:extLst>
          </p:cNvPr>
          <p:cNvSpPr txBox="1"/>
          <p:nvPr/>
        </p:nvSpPr>
        <p:spPr>
          <a:xfrm>
            <a:off x="5638800" y="50292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p(el | the) = ?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p(Los | the) = ?</a:t>
            </a:r>
          </a:p>
        </p:txBody>
      </p:sp>
    </p:spTree>
    <p:extLst>
      <p:ext uri="{BB962C8B-B14F-4D97-AF65-F5344CB8AC3E}">
        <p14:creationId xmlns:p14="http://schemas.microsoft.com/office/powerpoint/2010/main" val="1810408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5985" y="1988403"/>
            <a:ext cx="3653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concerns/issues?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Anything underspecified?</a:t>
            </a:r>
          </a:p>
        </p:txBody>
      </p:sp>
    </p:spTree>
    <p:extLst>
      <p:ext uri="{BB962C8B-B14F-4D97-AF65-F5344CB8AC3E}">
        <p14:creationId xmlns:p14="http://schemas.microsoft.com/office/powerpoint/2010/main" val="3079684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950" y="1988403"/>
            <a:ext cx="273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do we stop?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3581400"/>
            <a:ext cx="1219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48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5584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Repeat for a fixed number of iterations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Repeat until parameters don’t change (much)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Repeat until likelihood of data doesn’t change much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3581400"/>
            <a:ext cx="1219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6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88403"/>
            <a:ext cx="816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For |E| English words and |F| foreign words, how many alignments are there?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74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Each foreign word can be aligned to any of the English words (or NULL)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(|E|+1)</a:t>
            </a:r>
            <a:r>
              <a:rPr lang="en-US" sz="2400" b="1" baseline="30000" dirty="0">
                <a:solidFill>
                  <a:srgbClr val="0000FF"/>
                </a:solidFill>
              </a:rPr>
              <a:t>|F|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1676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33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07615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94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74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p(el ↔ the) = 0.5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p(Los ↔ the) = 0.5</a:t>
            </a:r>
          </a:p>
        </p:txBody>
      </p:sp>
    </p:spTree>
    <p:extLst>
      <p:ext uri="{BB962C8B-B14F-4D97-AF65-F5344CB8AC3E}">
        <p14:creationId xmlns:p14="http://schemas.microsoft.com/office/powerpoint/2010/main" val="35809339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aligned words (e, f) in pair (E,F):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/>
              <a:t>	count(e</a:t>
            </a:r>
            <a:r>
              <a:rPr lang="en-US" dirty="0" err="1"/>
              <a:t>,f</a:t>
            </a:r>
            <a:r>
              <a:rPr lang="en-US" dirty="0"/>
              <a:t>) +=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/>
              <a:t>	count(e</a:t>
            </a:r>
            <a:r>
              <a:rPr lang="en-US" dirty="0"/>
              <a:t>) +=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</a:t>
            </a:r>
            <a:r>
              <a:rPr lang="en-US"/>
              <a:t>= count(e</a:t>
            </a:r>
            <a:r>
              <a:rPr lang="en-US" dirty="0" err="1"/>
              <a:t>,f</a:t>
            </a:r>
            <a:r>
              <a:rPr lang="en-US" dirty="0"/>
              <a:t>) </a:t>
            </a:r>
            <a:r>
              <a:rPr lang="en-US"/>
              <a:t>/ count(e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74388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e in E:</a:t>
            </a:r>
          </a:p>
          <a:p>
            <a:pPr marL="0" indent="0">
              <a:buNone/>
            </a:pPr>
            <a:r>
              <a:rPr lang="en-US" dirty="0"/>
              <a:t>		for f in F:</a:t>
            </a:r>
          </a:p>
          <a:p>
            <a:pPr marL="0" indent="0">
              <a:buNone/>
            </a:pPr>
            <a:r>
              <a:rPr lang="en-US" dirty="0"/>
              <a:t>			if f aligned-to e: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	count(e</a:t>
            </a:r>
            <a:r>
              <a:rPr lang="en-US" dirty="0" err="1"/>
              <a:t>,f</a:t>
            </a:r>
            <a:r>
              <a:rPr lang="en-US" dirty="0"/>
              <a:t>) += 1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	count(e</a:t>
            </a:r>
            <a:r>
              <a:rPr lang="en-US" dirty="0"/>
              <a:t>) +=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</a:t>
            </a:r>
            <a:r>
              <a:rPr lang="en-US"/>
              <a:t>= count(e</a:t>
            </a:r>
            <a:r>
              <a:rPr lang="en-US" dirty="0" err="1"/>
              <a:t>,f</a:t>
            </a:r>
            <a:r>
              <a:rPr lang="en-US" dirty="0"/>
              <a:t>) </a:t>
            </a:r>
            <a:r>
              <a:rPr lang="en-US"/>
              <a:t>/ count(e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31432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(E, F) in corpus:</a:t>
            </a:r>
          </a:p>
          <a:p>
            <a:pPr marL="0" indent="0">
              <a:buNone/>
            </a:pPr>
            <a:r>
              <a:rPr lang="en-US" sz="2000" dirty="0"/>
              <a:t>	for aligned words (e, f) in pair (E,F):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/>
              <a:t>	count(e</a:t>
            </a:r>
            <a:r>
              <a:rPr lang="en-US" sz="2000" dirty="0" err="1"/>
              <a:t>,f</a:t>
            </a:r>
            <a:r>
              <a:rPr lang="en-US" sz="2000" dirty="0"/>
              <a:t>) += 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/>
              <a:t>	count(e</a:t>
            </a:r>
            <a:r>
              <a:rPr lang="en-US" sz="2000" dirty="0"/>
              <a:t>) += 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all (</a:t>
            </a:r>
            <a:r>
              <a:rPr lang="en-US" sz="2000" dirty="0" err="1"/>
              <a:t>e,f</a:t>
            </a:r>
            <a:r>
              <a:rPr lang="en-US" sz="2000" dirty="0"/>
              <a:t>) in count:</a:t>
            </a:r>
          </a:p>
          <a:p>
            <a:pPr marL="0" indent="0">
              <a:buNone/>
            </a:pPr>
            <a:r>
              <a:rPr lang="en-US" sz="2000" dirty="0"/>
              <a:t>	p(</a:t>
            </a:r>
            <a:r>
              <a:rPr lang="en-US" sz="2000" dirty="0" err="1"/>
              <a:t>f|e</a:t>
            </a:r>
            <a:r>
              <a:rPr lang="en-US" sz="2000" dirty="0"/>
              <a:t>) </a:t>
            </a:r>
            <a:r>
              <a:rPr lang="en-US" sz="2000"/>
              <a:t>= count(e</a:t>
            </a:r>
            <a:r>
              <a:rPr lang="en-US" sz="2000" dirty="0" err="1"/>
              <a:t>,f</a:t>
            </a:r>
            <a:r>
              <a:rPr lang="en-US" sz="2000" dirty="0"/>
              <a:t>) </a:t>
            </a:r>
            <a:r>
              <a:rPr lang="en-US" sz="2000"/>
              <a:t>/ count(e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2556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sz="2000" dirty="0">
                <a:latin typeface="+mn-lt"/>
              </a:rPr>
              <a:t>for (E, F) in corpus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for e in E: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for f in F: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if f aligned-to e: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     count(</a:t>
            </a:r>
            <a:r>
              <a:rPr lang="en-US" sz="2000" dirty="0" err="1">
                <a:latin typeface="+mn-lt"/>
              </a:rPr>
              <a:t>e,f</a:t>
            </a:r>
            <a:r>
              <a:rPr lang="en-US" sz="2000" dirty="0">
                <a:latin typeface="+mn-lt"/>
              </a:rPr>
              <a:t>) += 1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     count(e) +=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883" y="4495800"/>
            <a:ext cx="317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these equivalent?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4191000"/>
            <a:ext cx="114300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5800" y="4114800"/>
            <a:ext cx="10668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9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48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10200" y="5105400"/>
            <a:ext cx="3714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</a:t>
            </a:r>
            <a:r>
              <a:rPr lang="en-US" sz="2400" dirty="0" err="1">
                <a:solidFill>
                  <a:srgbClr val="0000FF"/>
                </a:solidFill>
              </a:rPr>
              <a:t>viejo</a:t>
            </a:r>
            <a:r>
              <a:rPr lang="en-US" sz="2400" dirty="0">
                <a:solidFill>
                  <a:srgbClr val="0000FF"/>
                </a:solidFill>
              </a:rPr>
              <a:t> ↔ man) 0.8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</a:t>
            </a:r>
            <a:r>
              <a:rPr lang="en-US" sz="2400" dirty="0" err="1">
                <a:solidFill>
                  <a:srgbClr val="0000FF"/>
                </a:solidFill>
              </a:rPr>
              <a:t>viejo</a:t>
            </a:r>
            <a:r>
              <a:rPr lang="en-US" sz="2400" dirty="0">
                <a:solidFill>
                  <a:srgbClr val="0000FF"/>
                </a:solidFill>
              </a:rPr>
              <a:t> ↔ old) 0.2</a:t>
            </a:r>
          </a:p>
        </p:txBody>
      </p:sp>
    </p:spTree>
    <p:extLst>
      <p:ext uri="{BB962C8B-B14F-4D97-AF65-F5344CB8AC3E}">
        <p14:creationId xmlns:p14="http://schemas.microsoft.com/office/powerpoint/2010/main" val="260264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36451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14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51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p(el | the) = 0.5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p(Los | the) = 0.5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096000"/>
            <a:ext cx="358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Any problems concerns?</a:t>
            </a:r>
          </a:p>
        </p:txBody>
      </p:sp>
    </p:spTree>
    <p:extLst>
      <p:ext uri="{BB962C8B-B14F-4D97-AF65-F5344CB8AC3E}">
        <p14:creationId xmlns:p14="http://schemas.microsoft.com/office/powerpoint/2010/main" val="33525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18E1-2DA1-E640-B698-E119D883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C3ED5-0BFF-2049-91F3-06246B11DAB3}"/>
              </a:ext>
            </a:extLst>
          </p:cNvPr>
          <p:cNvSpPr txBox="1"/>
          <p:nvPr/>
        </p:nvSpPr>
        <p:spPr>
          <a:xfrm>
            <a:off x="1143000" y="56460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Key: use </a:t>
            </a:r>
            <a:r>
              <a:rPr lang="en-US" sz="2400" b="1" i="1" dirty="0">
                <a:solidFill>
                  <a:srgbClr val="0000CC"/>
                </a:solidFill>
              </a:rPr>
              <a:t>expected</a:t>
            </a:r>
            <a:r>
              <a:rPr lang="en-US" sz="2400" dirty="0">
                <a:solidFill>
                  <a:srgbClr val="0000CC"/>
                </a:solidFill>
              </a:rPr>
              <a:t> counts (i.e., how likely based on the current model), rather than actual counts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FA00A-8B34-E346-B436-5D424AA00168}"/>
              </a:ext>
            </a:extLst>
          </p:cNvPr>
          <p:cNvSpPr/>
          <p:nvPr/>
        </p:nvSpPr>
        <p:spPr>
          <a:xfrm>
            <a:off x="1828800" y="14969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dirty="0"/>
              <a:t>if f aligned-to e:</a:t>
            </a:r>
          </a:p>
          <a:p>
            <a:pPr marL="0" indent="0" algn="l">
              <a:buNone/>
            </a:pPr>
            <a:r>
              <a:rPr lang="en-US" dirty="0"/>
              <a:t>                    count(</a:t>
            </a:r>
            <a:r>
              <a:rPr lang="en-US" dirty="0" err="1"/>
              <a:t>e,f</a:t>
            </a:r>
            <a:r>
              <a:rPr lang="en-US" dirty="0"/>
              <a:t>) += 1</a:t>
            </a:r>
          </a:p>
          <a:p>
            <a:pPr marL="0" indent="0" algn="l">
              <a:buNone/>
            </a:pPr>
            <a:r>
              <a:rPr lang="en-US" dirty="0"/>
              <a:t>                    count(e) += 1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5AAFB64-C79B-854E-8C4C-6958F3EDD7EB}"/>
              </a:ext>
            </a:extLst>
          </p:cNvPr>
          <p:cNvSpPr/>
          <p:nvPr/>
        </p:nvSpPr>
        <p:spPr>
          <a:xfrm rot="5400000">
            <a:off x="3173377" y="2645604"/>
            <a:ext cx="892245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45B61F-5903-524B-BE08-AD26B1CC8D67}"/>
                  </a:ext>
                </a:extLst>
              </p:cNvPr>
              <p:cNvSpPr/>
              <p:nvPr/>
            </p:nvSpPr>
            <p:spPr>
              <a:xfrm>
                <a:off x="1828800" y="3884437"/>
                <a:ext cx="5715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probability that f is aligned to e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FF6600"/>
                    </a:solidFill>
                  </a:rPr>
                  <a:t>in this pair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dirty="0"/>
                  <a:t>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45B61F-5903-524B-BE08-AD26B1CC8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84437"/>
                <a:ext cx="5715000" cy="923330"/>
              </a:xfrm>
              <a:prstGeom prst="rect">
                <a:avLst/>
              </a:prstGeom>
              <a:blipFill>
                <a:blip r:embed="rId2"/>
                <a:stretch>
                  <a:fillRect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210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e in E:</a:t>
            </a:r>
          </a:p>
          <a:p>
            <a:pPr marL="0" indent="0">
              <a:buNone/>
            </a:pPr>
            <a:r>
              <a:rPr lang="en-US" dirty="0"/>
              <a:t>		for f in F:</a:t>
            </a:r>
          </a:p>
          <a:p>
            <a:pPr marL="0" indent="0">
              <a:buNone/>
            </a:pPr>
            <a:r>
              <a:rPr lang="en-US" dirty="0"/>
              <a:t>			p(f -&gt; e): probability that f is aligned to e</a:t>
            </a:r>
            <a:r>
              <a:rPr lang="en-US" i="1" dirty="0"/>
              <a:t> </a:t>
            </a:r>
            <a:r>
              <a:rPr lang="en-US" i="1" dirty="0">
                <a:solidFill>
                  <a:srgbClr val="FF6600"/>
                </a:solidFill>
              </a:rPr>
              <a:t>in this pair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/>
              <a:t>			count(</a:t>
            </a:r>
            <a:r>
              <a:rPr lang="en-US" dirty="0" err="1"/>
              <a:t>e,f</a:t>
            </a:r>
            <a:r>
              <a:rPr lang="en-US" dirty="0"/>
              <a:t>) += p( f -&gt; e)</a:t>
            </a:r>
          </a:p>
          <a:p>
            <a:pPr marL="0" indent="0">
              <a:buNone/>
            </a:pPr>
            <a:r>
              <a:rPr lang="en-US" dirty="0"/>
              <a:t>			count(e) += p(f -&gt; 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= count(</a:t>
            </a:r>
            <a:r>
              <a:rPr lang="en-US" dirty="0" err="1"/>
              <a:t>e,f</a:t>
            </a:r>
            <a:r>
              <a:rPr lang="en-US" dirty="0"/>
              <a:t>) / count(e)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7ABAE-691F-D742-B4F7-62E691BC465D}"/>
              </a:ext>
            </a:extLst>
          </p:cNvPr>
          <p:cNvSpPr txBox="1"/>
          <p:nvPr/>
        </p:nvSpPr>
        <p:spPr>
          <a:xfrm>
            <a:off x="1143000" y="56460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Key: use </a:t>
            </a:r>
            <a:r>
              <a:rPr lang="en-US" sz="2400" b="1" i="1" dirty="0">
                <a:solidFill>
                  <a:srgbClr val="0000CC"/>
                </a:solidFill>
              </a:rPr>
              <a:t>expected</a:t>
            </a:r>
            <a:r>
              <a:rPr lang="en-US" sz="2400" dirty="0">
                <a:solidFill>
                  <a:srgbClr val="0000CC"/>
                </a:solidFill>
              </a:rPr>
              <a:t> counts (i.e., how likely based on the current model), rather than actual counts</a:t>
            </a:r>
          </a:p>
        </p:txBody>
      </p:sp>
    </p:spTree>
    <p:extLst>
      <p:ext uri="{BB962C8B-B14F-4D97-AF65-F5344CB8AC3E}">
        <p14:creationId xmlns:p14="http://schemas.microsoft.com/office/powerpoint/2010/main" val="37566450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343400"/>
                <a:ext cx="8458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?</a:t>
                </a:r>
              </a:p>
              <a:p>
                <a:pPr algn="l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Put another way, of all things that y could align to in this sentence, how likely is it to be a?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8458200" cy="1815882"/>
              </a:xfrm>
              <a:prstGeom prst="rect">
                <a:avLst/>
              </a:prstGeom>
              <a:blipFill>
                <a:blip r:embed="rId3"/>
                <a:stretch>
                  <a:fillRect l="-1349" t="-3472" r="-300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0967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528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Of all things that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could align to, how likely is it to be 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715000"/>
            <a:ext cx="234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Does that do 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248400"/>
            <a:ext cx="753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No! p(y | a) is how likely y is to align to a over the whole data set.</a:t>
            </a:r>
          </a:p>
        </p:txBody>
      </p:sp>
    </p:spTree>
    <p:extLst>
      <p:ext uri="{BB962C8B-B14F-4D97-AF65-F5344CB8AC3E}">
        <p14:creationId xmlns:p14="http://schemas.microsoft.com/office/powerpoint/2010/main" val="15786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2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Of all things that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could align to, how likely is it to be 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5715000"/>
            <a:ext cx="3124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5715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p(y | a) + p(y | b) + p(y | c)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8095C6-7BAD-CD4D-AD41-41A0C035C380}"/>
              </a:ext>
            </a:extLst>
          </p:cNvPr>
          <p:cNvCxnSpPr/>
          <p:nvPr/>
        </p:nvCxnSpPr>
        <p:spPr>
          <a:xfrm flipV="1">
            <a:off x="3657600" y="3048000"/>
            <a:ext cx="0" cy="4572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6F14C-6B68-E040-9BF1-6C45C55C0C88}"/>
              </a:ext>
            </a:extLst>
          </p:cNvPr>
          <p:cNvCxnSpPr>
            <a:cxnSpLocks/>
          </p:cNvCxnSpPr>
          <p:nvPr/>
        </p:nvCxnSpPr>
        <p:spPr>
          <a:xfrm flipV="1">
            <a:off x="3733800" y="3048000"/>
            <a:ext cx="152400" cy="4572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5A3265-B02C-3749-9C6B-5CBD0B87BAF4}"/>
              </a:ext>
            </a:extLst>
          </p:cNvPr>
          <p:cNvCxnSpPr>
            <a:cxnSpLocks/>
          </p:cNvCxnSpPr>
          <p:nvPr/>
        </p:nvCxnSpPr>
        <p:spPr>
          <a:xfrm flipV="1">
            <a:off x="3733800" y="3048000"/>
            <a:ext cx="381000" cy="533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6459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for e in E:</a:t>
                </a:r>
              </a:p>
              <a:p>
                <a:pPr marL="0" indent="0">
                  <a:buNone/>
                </a:pPr>
                <a:r>
                  <a:rPr lang="en-US" dirty="0"/>
                  <a:t>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773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8080"/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381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8080"/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22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E83070-B013-A84A-8E1A-66A9625529D4}"/>
              </a:ext>
            </a:extLst>
          </p:cNvPr>
          <p:cNvSpPr txBox="1"/>
          <p:nvPr/>
        </p:nvSpPr>
        <p:spPr>
          <a:xfrm>
            <a:off x="1828800" y="6019800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Where are the E and M steps?</a:t>
            </a:r>
          </a:p>
        </p:txBody>
      </p:sp>
    </p:spTree>
    <p:extLst>
      <p:ext uri="{BB962C8B-B14F-4D97-AF65-F5344CB8AC3E}">
        <p14:creationId xmlns:p14="http://schemas.microsoft.com/office/powerpoint/2010/main" val="36029615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for e in 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	</a:t>
                </a:r>
                <a:r>
                  <a:rPr lang="en-US" dirty="0"/>
                  <a:t>								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count(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for all 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in count: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p(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f|e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count(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80B6E3-4DC8-1B4E-A454-A1A8C545134A}"/>
              </a:ext>
            </a:extLst>
          </p:cNvPr>
          <p:cNvSpPr/>
          <p:nvPr/>
        </p:nvSpPr>
        <p:spPr>
          <a:xfrm>
            <a:off x="0" y="577222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58367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33400" y="495300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Getting data like this is expensive!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Even if we had it, what happens when we switch to a new domain/corpus</a:t>
            </a:r>
          </a:p>
        </p:txBody>
      </p:sp>
    </p:spTree>
    <p:extLst>
      <p:ext uri="{BB962C8B-B14F-4D97-AF65-F5344CB8AC3E}">
        <p14:creationId xmlns:p14="http://schemas.microsoft.com/office/powerpoint/2010/main" val="22565287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for e in 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for f in F: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</a:t>
                </a:r>
                <a:r>
                  <a:rPr lang="en-US" dirty="0">
                    <a:solidFill>
                      <a:srgbClr val="0000CC"/>
                    </a:solidFill>
                  </a:rPr>
                  <a:t>count(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</a:t>
                </a:r>
                <a:r>
                  <a:rPr lang="en-US" dirty="0">
                    <a:solidFill>
                      <a:srgbClr val="0000CC"/>
                    </a:solidFill>
                  </a:rPr>
                  <a:t>for all 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in count: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		p(</a:t>
                </a:r>
                <a:r>
                  <a:rPr lang="en-US" dirty="0" err="1">
                    <a:solidFill>
                      <a:srgbClr val="0000CC"/>
                    </a:solidFill>
                  </a:rPr>
                  <a:t>f|e</a:t>
                </a:r>
                <a:r>
                  <a:rPr lang="en-US" dirty="0">
                    <a:solidFill>
                      <a:srgbClr val="0000CC"/>
                    </a:solidFill>
                  </a:rPr>
                  <a:t>) = count(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80B6E3-4DC8-1B4E-A454-A1A8C545134A}"/>
              </a:ext>
            </a:extLst>
          </p:cNvPr>
          <p:cNvSpPr/>
          <p:nvPr/>
        </p:nvSpPr>
        <p:spPr>
          <a:xfrm>
            <a:off x="0" y="577222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16868191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FA52-FB6B-0F4E-A2DA-87E0E16D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CC3700-C969-E142-8149-BDCE84340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Sometimes foreign words don’t have a direct correspondence to an English word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Adding a NULL word allows for p(f | NULL), i.e. words that appear, but are not associated explicitly with an English word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Implementation: add “NULL” (</a:t>
            </a:r>
            <a:r>
              <a:rPr lang="en-US" sz="2400" b="1" dirty="0">
                <a:solidFill>
                  <a:srgbClr val="0000CC"/>
                </a:solidFill>
              </a:rPr>
              <a:t>or some unique string representing NULL</a:t>
            </a:r>
            <a:r>
              <a:rPr lang="en-US" sz="2400" dirty="0"/>
              <a:t>) to each of the English sentences, often at the beginning	of the sentence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3852FA-68D8-3F49-AEEC-F83B6930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46529"/>
              </p:ext>
            </p:extLst>
          </p:nvPr>
        </p:nvGraphicFramePr>
        <p:xfrm>
          <a:off x="2895600" y="56388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NULL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2851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word-level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Rarely used in practice for modern MT system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2381072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4209872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/>
              <a:t>i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960787"/>
              </p:ext>
            </p:extLst>
          </p:nvPr>
        </p:nvGraphicFramePr>
        <p:xfrm>
          <a:off x="1828800" y="2762072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1" name="Equation" r:id="rId4" imgW="139700" imgH="203200" progId="Equation.3">
                  <p:embed/>
                </p:oleObj>
              </mc:Choice>
              <mc:Fallback>
                <p:oleObj name="Equation" r:id="rId4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762072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23699"/>
              </p:ext>
            </p:extLst>
          </p:nvPr>
        </p:nvGraphicFramePr>
        <p:xfrm>
          <a:off x="25209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2" name="Equation" r:id="rId6" imgW="165100" imgH="203200" progId="Equation.3">
                  <p:embed/>
                </p:oleObj>
              </mc:Choice>
              <mc:Fallback>
                <p:oleObj name="Equation" r:id="rId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09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14875"/>
              </p:ext>
            </p:extLst>
          </p:nvPr>
        </p:nvGraphicFramePr>
        <p:xfrm>
          <a:off x="31416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3" name="Equation" r:id="rId8" imgW="152400" imgH="215900" progId="Equation.3">
                  <p:embed/>
                </p:oleObj>
              </mc:Choice>
              <mc:Fallback>
                <p:oleObj name="Equation" r:id="rId8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16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31950"/>
              </p:ext>
            </p:extLst>
          </p:nvPr>
        </p:nvGraphicFramePr>
        <p:xfrm>
          <a:off x="3738563" y="27620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4" name="Equation" r:id="rId10" imgW="165100" imgH="203200" progId="Equation.3">
                  <p:embed/>
                </p:oleObj>
              </mc:Choice>
              <mc:Fallback>
                <p:oleObj name="Equation" r:id="rId1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38563" y="27620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880584"/>
              </p:ext>
            </p:extLst>
          </p:nvPr>
        </p:nvGraphicFramePr>
        <p:xfrm>
          <a:off x="43608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5" name="Equation" r:id="rId12" imgW="152400" imgH="215900" progId="Equation.3">
                  <p:embed/>
                </p:oleObj>
              </mc:Choice>
              <mc:Fallback>
                <p:oleObj name="Equation" r:id="rId1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608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036102"/>
              </p:ext>
            </p:extLst>
          </p:nvPr>
        </p:nvGraphicFramePr>
        <p:xfrm>
          <a:off x="4929188" y="27493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6" name="Equation" r:id="rId14" imgW="165100" imgH="215900" progId="Equation.3">
                  <p:embed/>
                </p:oleObj>
              </mc:Choice>
              <mc:Fallback>
                <p:oleObj name="Equation" r:id="rId1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9188" y="27493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54779"/>
              </p:ext>
            </p:extLst>
          </p:nvPr>
        </p:nvGraphicFramePr>
        <p:xfrm>
          <a:off x="57975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7" name="Equation" r:id="rId16" imgW="165100" imgH="203200" progId="Equation.3">
                  <p:embed/>
                </p:oleObj>
              </mc:Choice>
              <mc:Fallback>
                <p:oleObj name="Equation" r:id="rId1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975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69452"/>
              </p:ext>
            </p:extLst>
          </p:nvPr>
        </p:nvGraphicFramePr>
        <p:xfrm>
          <a:off x="1735138" y="3752672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8" name="Equation" r:id="rId18" imgW="152400" imgH="203200" progId="Equation.3">
                  <p:embed/>
                </p:oleObj>
              </mc:Choice>
              <mc:Fallback>
                <p:oleObj name="Equation" r:id="rId18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5138" y="3752672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96903"/>
              </p:ext>
            </p:extLst>
          </p:nvPr>
        </p:nvGraphicFramePr>
        <p:xfrm>
          <a:off x="234315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9" name="Equation" r:id="rId20" imgW="165100" imgH="203200" progId="Equation.3">
                  <p:embed/>
                </p:oleObj>
              </mc:Choice>
              <mc:Fallback>
                <p:oleObj name="Equation" r:id="rId2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4315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28215"/>
              </p:ext>
            </p:extLst>
          </p:nvPr>
        </p:nvGraphicFramePr>
        <p:xfrm>
          <a:off x="2819400" y="37399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60" name="Equation" r:id="rId22" imgW="152400" imgH="215900" progId="Equation.3">
                  <p:embed/>
                </p:oleObj>
              </mc:Choice>
              <mc:Fallback>
                <p:oleObj name="Equation" r:id="rId2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19400" y="37399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47448"/>
              </p:ext>
            </p:extLst>
          </p:nvPr>
        </p:nvGraphicFramePr>
        <p:xfrm>
          <a:off x="3429000" y="37526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61" name="Equation" r:id="rId24" imgW="165100" imgH="203200" progId="Equation.3">
                  <p:embed/>
                </p:oleObj>
              </mc:Choice>
              <mc:Fallback>
                <p:oleObj name="Equation" r:id="rId24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29000" y="37526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16765"/>
              </p:ext>
            </p:extLst>
          </p:nvPr>
        </p:nvGraphicFramePr>
        <p:xfrm>
          <a:off x="426720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62" name="Equation" r:id="rId26" imgW="165100" imgH="215900" progId="Equation.3">
                  <p:embed/>
                </p:oleObj>
              </mc:Choice>
              <mc:Fallback>
                <p:oleObj name="Equation" r:id="rId2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6720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4583"/>
              </p:ext>
            </p:extLst>
          </p:nvPr>
        </p:nvGraphicFramePr>
        <p:xfrm>
          <a:off x="5010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63" name="Equation" r:id="rId28" imgW="165100" imgH="215900" progId="Equation.3">
                  <p:embed/>
                </p:oleObj>
              </mc:Choice>
              <mc:Fallback>
                <p:oleObj name="Equation" r:id="rId28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10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65736"/>
              </p:ext>
            </p:extLst>
          </p:nvPr>
        </p:nvGraphicFramePr>
        <p:xfrm>
          <a:off x="533400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64" name="Equation" r:id="rId30" imgW="165100" imgH="203200" progId="Equation.3">
                  <p:embed/>
                </p:oleObj>
              </mc:Choice>
              <mc:Fallback>
                <p:oleObj name="Equation" r:id="rId3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3400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09882"/>
              </p:ext>
            </p:extLst>
          </p:nvPr>
        </p:nvGraphicFramePr>
        <p:xfrm>
          <a:off x="5937250" y="3739972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65" name="Equation" r:id="rId32" imgW="152400" imgH="215900" progId="Equation.3">
                  <p:embed/>
                </p:oleObj>
              </mc:Choice>
              <mc:Fallback>
                <p:oleObj name="Equation" r:id="rId3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937250" y="3739972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04659"/>
              </p:ext>
            </p:extLst>
          </p:nvPr>
        </p:nvGraphicFramePr>
        <p:xfrm>
          <a:off x="6534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66" name="Equation" r:id="rId34" imgW="165100" imgH="215900" progId="Equation.3">
                  <p:embed/>
                </p:oleObj>
              </mc:Choice>
              <mc:Fallback>
                <p:oleObj name="Equation" r:id="rId3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34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 flipV="1">
            <a:off x="25146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905000" y="3219272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0480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3219272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962400" y="3219272"/>
            <a:ext cx="457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219200" y="3219272"/>
            <a:ext cx="3810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5520"/>
              </p:ext>
            </p:extLst>
          </p:nvPr>
        </p:nvGraphicFramePr>
        <p:xfrm>
          <a:off x="1041400" y="2749372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67" name="Equation" r:id="rId36" imgW="165100" imgH="215900" progId="Equation.3">
                  <p:embed/>
                </p:oleObj>
              </mc:Choice>
              <mc:Fallback>
                <p:oleObj name="Equation" r:id="rId3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041400" y="2749372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 flipV="1">
            <a:off x="4572000" y="3143072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0"/>
          </p:cNvCxnSpPr>
          <p:nvPr/>
        </p:nvCxnSpPr>
        <p:spPr bwMode="auto">
          <a:xfrm flipH="1" flipV="1">
            <a:off x="5181600" y="3143072"/>
            <a:ext cx="151447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943600" y="3143072"/>
            <a:ext cx="15240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4800" y="5048072"/>
            <a:ext cx="71414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Two key side effects of training a word-level model: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Word-level alignment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p(f | e): translation dictionary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5943600"/>
            <a:ext cx="2237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How do I get this?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191000" y="5638800"/>
            <a:ext cx="20574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653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05875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7635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45399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23947"/>
            <a:ext cx="430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should these be aligned?</a:t>
            </a:r>
          </a:p>
        </p:txBody>
      </p:sp>
    </p:spTree>
    <p:extLst>
      <p:ext uri="{BB962C8B-B14F-4D97-AF65-F5344CB8AC3E}">
        <p14:creationId xmlns:p14="http://schemas.microsoft.com/office/powerpoint/2010/main" val="10023093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50871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53139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39623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4678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286000"/>
            <a:ext cx="6096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62600" y="2286000"/>
            <a:ext cx="68580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3576935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031891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Word-level alignment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81797"/>
              </p:ext>
            </p:extLst>
          </p:nvPr>
        </p:nvGraphicFramePr>
        <p:xfrm>
          <a:off x="1524000" y="1905000"/>
          <a:ext cx="53466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73" name="Equation" r:id="rId3" imgW="2374900" imgH="203200" progId="Equation.3">
                  <p:embed/>
                </p:oleObj>
              </mc:Choice>
              <mc:Fallback>
                <p:oleObj name="Equation" r:id="rId3" imgW="2374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05000"/>
                        <a:ext cx="53466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891135"/>
            <a:ext cx="342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Which for IBM model 1 is: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2692"/>
              </p:ext>
            </p:extLst>
          </p:nvPr>
        </p:nvGraphicFramePr>
        <p:xfrm>
          <a:off x="1749425" y="3238500"/>
          <a:ext cx="54895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74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238500"/>
                        <a:ext cx="54895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43400"/>
            <a:ext cx="715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Given a model (i.e. trained p(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f|e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)), how do we find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</a:rPr>
              <a:t>Align each foreign word (f in F) to the English word (e in E) with highest p(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f|e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77714"/>
              </p:ext>
            </p:extLst>
          </p:nvPr>
        </p:nvGraphicFramePr>
        <p:xfrm>
          <a:off x="2057400" y="6019800"/>
          <a:ext cx="3459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75" name="Equation" r:id="rId7" imgW="1536700" imgH="228600" progId="Equation.3">
                  <p:embed/>
                </p:oleObj>
              </mc:Choice>
              <mc:Fallback>
                <p:oleObj name="Equation" r:id="rId7" imgW="153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6019800"/>
                        <a:ext cx="3459162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362200" y="4343400"/>
            <a:ext cx="4804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good of an alignment is this?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EB65D5-D328-AB40-B017-AABAE26A46CD}"/>
              </a:ext>
            </a:extLst>
          </p:cNvPr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44669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6026822"/>
            <a:ext cx="376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884BCBF-5289-CC45-8C17-C9F7BE3E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9EE11D-1492-BB40-90A3-4B18801D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0B5CC4-5EE2-9A40-A02E-26453ADD15E6}"/>
              </a:ext>
            </a:extLst>
          </p:cNvPr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469CFB-CC9F-CC41-B1F1-B7791ECCFC74}"/>
              </a:ext>
            </a:extLst>
          </p:cNvPr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4B66C4-1A56-CF49-ADA4-A8E7F94810BE}"/>
              </a:ext>
            </a:extLst>
          </p:cNvPr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EC594B-E90C-EE43-917B-CFF7956172EB}"/>
              </a:ext>
            </a:extLst>
          </p:cNvPr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0BC7FB-5619-1B4C-B868-3167ACC953BB}"/>
              </a:ext>
            </a:extLst>
          </p:cNvPr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0B28CB-E146-5E44-8FA9-32B9B44D0C6B}"/>
              </a:ext>
            </a:extLst>
          </p:cNvPr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8C62F3-E962-9C4B-8E00-A313170F1597}"/>
              </a:ext>
            </a:extLst>
          </p:cNvPr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21F8D2-FA75-1848-B425-3F5AD4889BDD}"/>
              </a:ext>
            </a:extLst>
          </p:cNvPr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D233D00-08EC-CD46-BD56-10601934A436}"/>
              </a:ext>
            </a:extLst>
          </p:cNvPr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EBC95D-4322-4A43-BAD6-E1CF990E83DC}"/>
              </a:ext>
            </a:extLst>
          </p:cNvPr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40BDB66-7649-7B46-9A23-F60B671809A6}"/>
              </a:ext>
            </a:extLst>
          </p:cNvPr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249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590800" y="5638800"/>
            <a:ext cx="295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 and recall!</a:t>
            </a:r>
          </a:p>
        </p:txBody>
      </p:sp>
    </p:spTree>
    <p:extLst>
      <p:ext uri="{BB962C8B-B14F-4D97-AF65-F5344CB8AC3E}">
        <p14:creationId xmlns:p14="http://schemas.microsoft.com/office/powerpoint/2010/main" val="25861902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57200" y="5638800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638800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963" y="5410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45597" y="58674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4963" y="5867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8400" y="5486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159034" y="59436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8593" y="59436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625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3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Annotator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3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Annotator 2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54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38800" y="54102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0525696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22654</TotalTime>
  <Words>7827</Words>
  <Application>Microsoft Macintosh PowerPoint</Application>
  <PresentationFormat>On-screen Show (4:3)</PresentationFormat>
  <Paragraphs>1679</Paragraphs>
  <Slides>89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6" baseType="lpstr">
      <vt:lpstr>Arial</vt:lpstr>
      <vt:lpstr>Calibri</vt:lpstr>
      <vt:lpstr>Cambria Math</vt:lpstr>
      <vt:lpstr>Tahoma</vt:lpstr>
      <vt:lpstr>Default Design</vt:lpstr>
      <vt:lpstr>Office Theme</vt:lpstr>
      <vt:lpstr>Equation</vt:lpstr>
      <vt:lpstr>Word Alignment</vt:lpstr>
      <vt:lpstr>Admin</vt:lpstr>
      <vt:lpstr>Language translation</vt:lpstr>
      <vt:lpstr>Word models: IBM Model 1</vt:lpstr>
      <vt:lpstr>Training a word-level model</vt:lpstr>
      <vt:lpstr>Thought experiment</vt:lpstr>
      <vt:lpstr>Thought experiment</vt:lpstr>
      <vt:lpstr>Thought experiment</vt:lpstr>
      <vt:lpstr>Thought experiment #2</vt:lpstr>
      <vt:lpstr>Thought experiment #2</vt:lpstr>
      <vt:lpstr>Thought experiment #2</vt:lpstr>
      <vt:lpstr>Training without alignments</vt:lpstr>
      <vt:lpstr>Training without alignments</vt:lpstr>
      <vt:lpstr>Training without alignments</vt:lpstr>
      <vt:lpstr>Training without alignments</vt:lpstr>
      <vt:lpstr>Training without alignments</vt:lpstr>
      <vt:lpstr>One the one hand</vt:lpstr>
      <vt:lpstr>One the other hand</vt:lpstr>
      <vt:lpstr>One the other hand</vt:lpstr>
      <vt:lpstr>One the other hand</vt:lpstr>
      <vt:lpstr>Our friend the chain rule</vt:lpstr>
      <vt:lpstr>Our friend the chain rule</vt:lpstr>
      <vt:lpstr>One the other hand</vt:lpstr>
      <vt:lpstr>One the other hand</vt:lpstr>
      <vt:lpstr>Have we gotten anywhere?</vt:lpstr>
      <vt:lpstr>Training without alignments</vt:lpstr>
      <vt:lpstr>EM algorithm  (something from nothing)</vt:lpstr>
      <vt:lpstr>EM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Iterate…</vt:lpstr>
      <vt:lpstr>EM alignment</vt:lpstr>
      <vt:lpstr>EM alignment</vt:lpstr>
      <vt:lpstr>EM alignment</vt:lpstr>
      <vt:lpstr>An aside: estimating probabilities</vt:lpstr>
      <vt:lpstr>Estimating probabilities</vt:lpstr>
      <vt:lpstr>Maximum Likelihood Estimation (MLE)</vt:lpstr>
      <vt:lpstr>Maximum Likelihood Estimation (MLE)</vt:lpstr>
      <vt:lpstr>MLE example</vt:lpstr>
      <vt:lpstr>MLE example</vt:lpstr>
      <vt:lpstr>EM alignment: the math</vt:lpstr>
      <vt:lpstr>Implementation details</vt:lpstr>
      <vt:lpstr>Implementation details</vt:lpstr>
      <vt:lpstr>Implementation details</vt:lpstr>
      <vt:lpstr>Implementation details</vt:lpstr>
      <vt:lpstr>Implementation details</vt:lpstr>
      <vt:lpstr>Thought experiment</vt:lpstr>
      <vt:lpstr>If we had the alignments</vt:lpstr>
      <vt:lpstr>If we had the alignments</vt:lpstr>
      <vt:lpstr>If we had the alignments</vt:lpstr>
      <vt:lpstr>Thought experiment #2</vt:lpstr>
      <vt:lpstr>Without the alignments</vt:lpstr>
      <vt:lpstr>Without the alignments</vt:lpstr>
      <vt:lpstr>Without alignments</vt:lpstr>
      <vt:lpstr>Without alignments</vt:lpstr>
      <vt:lpstr>Without alignments</vt:lpstr>
      <vt:lpstr>Without the alignments</vt:lpstr>
      <vt:lpstr>EM: without the alignments</vt:lpstr>
      <vt:lpstr>EM: without the alignments</vt:lpstr>
      <vt:lpstr>EM: without the alignments</vt:lpstr>
      <vt:lpstr>EM: without the alignments</vt:lpstr>
      <vt:lpstr>EM: without the alignments</vt:lpstr>
      <vt:lpstr>NULL</vt:lpstr>
      <vt:lpstr>Benefits of word-level model</vt:lpstr>
      <vt:lpstr>Word alignment</vt:lpstr>
      <vt:lpstr>Word alignment</vt:lpstr>
      <vt:lpstr>Word-level alignment</vt:lpstr>
      <vt:lpstr>Word-alignment Evaluation</vt:lpstr>
      <vt:lpstr>Word-alignment Evaluation</vt:lpstr>
      <vt:lpstr>Word-alignment Evaluation</vt:lpstr>
      <vt:lpstr>Word-alignment Evaluation</vt:lpstr>
    </vt:vector>
  </TitlesOfParts>
  <Company>USC/ISI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 Statistical Machine Translation</dc:title>
  <dc:creator> </dc:creator>
  <cp:lastModifiedBy>Microsoft Office User</cp:lastModifiedBy>
  <cp:revision>790</cp:revision>
  <cp:lastPrinted>2023-03-27T18:10:10Z</cp:lastPrinted>
  <dcterms:created xsi:type="dcterms:W3CDTF">2011-04-04T17:18:47Z</dcterms:created>
  <dcterms:modified xsi:type="dcterms:W3CDTF">2023-03-27T23:20:13Z</dcterms:modified>
</cp:coreProperties>
</file>