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358" r:id="rId3"/>
    <p:sldId id="291" r:id="rId4"/>
    <p:sldId id="374" r:id="rId5"/>
    <p:sldId id="479" r:id="rId6"/>
    <p:sldId id="376" r:id="rId7"/>
    <p:sldId id="377" r:id="rId8"/>
    <p:sldId id="378" r:id="rId9"/>
    <p:sldId id="379" r:id="rId10"/>
    <p:sldId id="380" r:id="rId11"/>
    <p:sldId id="476" r:id="rId12"/>
    <p:sldId id="424" r:id="rId13"/>
    <p:sldId id="432" r:id="rId14"/>
    <p:sldId id="425" r:id="rId15"/>
    <p:sldId id="426" r:id="rId16"/>
    <p:sldId id="508" r:id="rId17"/>
    <p:sldId id="509" r:id="rId18"/>
    <p:sldId id="619" r:id="rId19"/>
    <p:sldId id="620" r:id="rId20"/>
    <p:sldId id="621" r:id="rId21"/>
    <p:sldId id="339" r:id="rId22"/>
    <p:sldId id="622" r:id="rId23"/>
    <p:sldId id="674" r:id="rId24"/>
    <p:sldId id="630" r:id="rId25"/>
    <p:sldId id="631" r:id="rId26"/>
    <p:sldId id="635" r:id="rId27"/>
    <p:sldId id="676" r:id="rId28"/>
    <p:sldId id="636" r:id="rId29"/>
    <p:sldId id="662" r:id="rId30"/>
    <p:sldId id="637" r:id="rId31"/>
    <p:sldId id="638" r:id="rId32"/>
    <p:sldId id="642" r:id="rId33"/>
    <p:sldId id="641" r:id="rId34"/>
    <p:sldId id="645" r:id="rId35"/>
    <p:sldId id="647" r:id="rId36"/>
    <p:sldId id="648" r:id="rId37"/>
    <p:sldId id="649" r:id="rId38"/>
    <p:sldId id="650" r:id="rId39"/>
    <p:sldId id="663" r:id="rId40"/>
    <p:sldId id="665" r:id="rId41"/>
    <p:sldId id="666" r:id="rId42"/>
    <p:sldId id="667" r:id="rId43"/>
    <p:sldId id="653" r:id="rId44"/>
    <p:sldId id="655" r:id="rId45"/>
    <p:sldId id="656" r:id="rId46"/>
    <p:sldId id="657" r:id="rId47"/>
    <p:sldId id="677" r:id="rId48"/>
    <p:sldId id="659" r:id="rId49"/>
    <p:sldId id="658" r:id="rId50"/>
    <p:sldId id="661" r:id="rId51"/>
    <p:sldId id="660" r:id="rId52"/>
    <p:sldId id="681" r:id="rId53"/>
    <p:sldId id="679" r:id="rId54"/>
    <p:sldId id="680" r:id="rId55"/>
    <p:sldId id="67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 autoAdjust="0"/>
    <p:restoredTop sz="94558"/>
  </p:normalViewPr>
  <p:slideViewPr>
    <p:cSldViewPr snapToObjects="1">
      <p:cViewPr varScale="1">
        <p:scale>
          <a:sx n="121" d="100"/>
          <a:sy n="121" d="100"/>
        </p:scale>
        <p:origin x="12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0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predict 1 for the correct (positive) word and 0 for all </a:t>
            </a:r>
            <a:r>
              <a:rPr lang="en-US"/>
              <a:t>other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8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6C2-1B2C-4329-BE8D-E32811738F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2/06/26/technology/in-a-big-network-of-computers-evidence-of-machine-learning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 Applied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Spring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XOR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1463178"/>
              </p:ext>
            </p:extLst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xor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51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9" y="0"/>
            <a:ext cx="9144000" cy="6081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EA4B2-DFB0-7549-9647-EAD8DFF14319}"/>
              </a:ext>
            </a:extLst>
          </p:cNvPr>
          <p:cNvSpPr txBox="1"/>
          <p:nvPr/>
        </p:nvSpPr>
        <p:spPr>
          <a:xfrm>
            <a:off x="560445" y="6248400"/>
            <a:ext cx="8267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Trained a NN with 1B connections on 10M snapshots from </a:t>
            </a:r>
            <a:r>
              <a:rPr lang="en-US" dirty="0" err="1"/>
              <a:t>youtube</a:t>
            </a:r>
            <a:r>
              <a:rPr lang="en-US" dirty="0"/>
              <a:t> on 16,000 processors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194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http://www.nytimes.com/2012/06/26/technology/in-a-big-network-of-computers-evidence-of-machine-learning.html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98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55203"/>
            <a:ext cx="8308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a branch of machine learning based on a set of algorithms that attempt to model high level abstractions in data by using a deep graph with multiple processing layers, composed of multiple linear and non-linear transformations.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265003"/>
            <a:ext cx="8308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part of a broader family of machine learning methods based on learning representations of data.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90027"/>
            <a:ext cx="2286000" cy="20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Key: learning better features that abstract from the “raw”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>
                <a:solidFill>
                  <a:srgbClr val="FF6600"/>
                </a:solidFill>
              </a:rPr>
              <a:t>learned</a:t>
            </a:r>
            <a:r>
              <a:rPr lang="en-US" dirty="0"/>
              <a:t> feature representations based on large amounts of data, generally unsupervised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classifiers with multiple layers of learning</a:t>
            </a:r>
          </a:p>
        </p:txBody>
      </p:sp>
    </p:spTree>
    <p:extLst>
      <p:ext uri="{BB962C8B-B14F-4D97-AF65-F5344CB8AC3E}">
        <p14:creationId xmlns:p14="http://schemas.microsoft.com/office/powerpoint/2010/main" val="252495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5b due Monday 3/27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 for the rest of the semester mostly up to date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s://encrypted-tbn1.gstatic.com/images?q=tbn:ANd9GcQ-1rHkamhDd8jaylUzd9ZLACpZeFJeUbYXt8ulOFnLR3-GhW0v"/>
          <p:cNvPicPr>
            <a:picLocks noChangeAspect="1" noChangeArrowheads="1"/>
          </p:cNvPicPr>
          <p:nvPr/>
        </p:nvPicPr>
        <p:blipFill>
          <a:blip r:embed="rId3" cstate="print"/>
          <a:srcRect l="33803" r="10141" b="21695"/>
          <a:stretch>
            <a:fillRect/>
          </a:stretch>
        </p:blipFill>
        <p:spPr bwMode="auto">
          <a:xfrm>
            <a:off x="227248" y="3810000"/>
            <a:ext cx="1312888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" y="1611868"/>
            <a:ext cx="8229600" cy="1219200"/>
          </a:xfrm>
        </p:spPr>
        <p:txBody>
          <a:bodyPr>
            <a:normAutofit/>
          </a:bodyPr>
          <a:lstStyle/>
          <a:p>
            <a:pPr marL="742950" lvl="2" indent="-342900"/>
            <a:r>
              <a:rPr lang="en-US" sz="2400" dirty="0"/>
              <a:t>Train </a:t>
            </a:r>
            <a:r>
              <a:rPr lang="en-US" sz="2400" i="1" dirty="0"/>
              <a:t>multiple layers</a:t>
            </a:r>
            <a:r>
              <a:rPr lang="en-US" sz="2400" dirty="0"/>
              <a:t> of features/abstractions from data.</a:t>
            </a:r>
          </a:p>
          <a:p>
            <a:pPr marL="742950" lvl="2" indent="-342900"/>
            <a:r>
              <a:rPr lang="en-US" sz="2400" dirty="0"/>
              <a:t>Try to discover </a:t>
            </a:r>
            <a:r>
              <a:rPr lang="en-US" sz="2400" i="1" dirty="0"/>
              <a:t>representation</a:t>
            </a:r>
            <a:r>
              <a:rPr lang="en-US" sz="2400" dirty="0"/>
              <a:t> that makes decisions easy.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87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7" name="Down Arrow 6"/>
          <p:cNvSpPr/>
          <p:nvPr/>
        </p:nvSpPr>
        <p:spPr>
          <a:xfrm rot="5400000" flipV="1">
            <a:off x="12734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 flipV="1">
            <a:off x="38642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65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27212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 flipV="1">
            <a:off x="53120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643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41690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21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Classifier</a:t>
            </a:r>
          </a:p>
        </p:txBody>
      </p:sp>
      <p:sp>
        <p:nvSpPr>
          <p:cNvPr id="15" name="Down Arrow 14"/>
          <p:cNvSpPr/>
          <p:nvPr/>
        </p:nvSpPr>
        <p:spPr>
          <a:xfrm rot="5400000" flipV="1">
            <a:off x="56168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1048" y="4114800"/>
            <a:ext cx="11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“Cat”?</a:t>
            </a:r>
          </a:p>
        </p:txBody>
      </p:sp>
      <p:sp>
        <p:nvSpPr>
          <p:cNvPr id="19" name="Down Arrow 18"/>
          <p:cNvSpPr/>
          <p:nvPr/>
        </p:nvSpPr>
        <p:spPr>
          <a:xfrm rot="5400000" flipV="1">
            <a:off x="7123347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0" y="2819400"/>
            <a:ext cx="6019800" cy="3124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5400" y="5943600"/>
            <a:ext cx="643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Learning:  train layers of features so that classifier works well.</a:t>
            </a:r>
          </a:p>
        </p:txBody>
      </p:sp>
      <p:sp>
        <p:nvSpPr>
          <p:cNvPr id="22" name="Down Arrow 21"/>
          <p:cNvSpPr/>
          <p:nvPr/>
        </p:nvSpPr>
        <p:spPr>
          <a:xfrm rot="5400000" flipV="1">
            <a:off x="4076700" y="940832"/>
            <a:ext cx="609600" cy="46482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More abstract representation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2346" y="6442346"/>
            <a:ext cx="336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adapted from: Adam Coates</a:t>
            </a:r>
          </a:p>
        </p:txBody>
      </p:sp>
    </p:spTree>
    <p:extLst>
      <p:ext uri="{BB962C8B-B14F-4D97-AF65-F5344CB8AC3E}">
        <p14:creationId xmlns:p14="http://schemas.microsoft.com/office/powerpoint/2010/main" val="339915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775" t="19150" r="737" b="1410"/>
          <a:stretch/>
        </p:blipFill>
        <p:spPr>
          <a:xfrm>
            <a:off x="97361" y="1778604"/>
            <a:ext cx="8950048" cy="367360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43754" y="1478521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22739" y="1488795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73925" y="1474407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7241" y="1474407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49470" y="1482572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52786" y="1484743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15107" y="1226028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85291" y="1226028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45627" y="122541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350618" y="122541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725708" y="122541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39754" y="122541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8606" y="1036498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770784" y="1036498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013863" y="1036498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646956" y="1473381"/>
            <a:ext cx="15456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Fully-connected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74017" y="5423452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708099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59285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036053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334830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83420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04924" y="54234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97361" y="395503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32x32</a:t>
            </a:r>
            <a:endParaRPr lang="zh-TW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22101" y="565027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16x16</a:t>
            </a:r>
            <a:endParaRPr lang="zh-TW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904438" y="5650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8x8</a:t>
            </a:r>
            <a:endParaRPr lang="zh-TW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174966" y="5650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4x4</a:t>
            </a:r>
            <a:endParaRPr lang="zh-TW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312" y="5446238"/>
            <a:ext cx="9298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Weights: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63680" y="5673361"/>
            <a:ext cx="6126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</a:t>
            </a:r>
            <a:endParaRPr lang="zh-TW" altLang="en-US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71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for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2165366"/>
            <a:ext cx="472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Traditional NN models: 1-2 hidden layers</a:t>
            </a:r>
          </a:p>
          <a:p>
            <a:endParaRPr lang="en-US" sz="2000" dirty="0"/>
          </a:p>
          <a:p>
            <a:r>
              <a:rPr lang="en-US" sz="2000" dirty="0"/>
              <a:t>Deep learning NN models: 3+ hidden layers </a:t>
            </a:r>
          </a:p>
        </p:txBody>
      </p:sp>
    </p:spTree>
    <p:extLst>
      <p:ext uri="{BB962C8B-B14F-4D97-AF65-F5344CB8AC3E}">
        <p14:creationId xmlns:p14="http://schemas.microsoft.com/office/powerpoint/2010/main" val="99193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makes “deep learning” hard for NNs?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95F3B-EA9F-FF49-89FF-EDFF64205D40}"/>
              </a:ext>
            </a:extLst>
          </p:cNvPr>
          <p:cNvSpPr txBox="1"/>
          <p:nvPr/>
        </p:nvSpPr>
        <p:spPr>
          <a:xfrm>
            <a:off x="3975255" y="5419636"/>
            <a:ext cx="50034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Modified errors tend to get diluted as they get combined with many layers of weight corrections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DAB8F96-411F-4849-A483-9EFD6C925658}"/>
              </a:ext>
            </a:extLst>
          </p:cNvPr>
          <p:cNvSpPr/>
          <p:nvPr/>
        </p:nvSpPr>
        <p:spPr bwMode="auto">
          <a:xfrm>
            <a:off x="5715000" y="3657599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14E623B-BCEF-8942-9026-07A749424A5C}"/>
              </a:ext>
            </a:extLst>
          </p:cNvPr>
          <p:cNvCxnSpPr>
            <a:stCxn id="41" idx="4"/>
          </p:cNvCxnSpPr>
          <p:nvPr/>
        </p:nvCxnSpPr>
        <p:spPr bwMode="auto">
          <a:xfrm rot="5400000">
            <a:off x="5676900" y="4838699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221C0D6-E5CF-F64C-9804-DD34910C67CA}"/>
              </a:ext>
            </a:extLst>
          </p:cNvPr>
          <p:cNvSpPr txBox="1"/>
          <p:nvPr/>
        </p:nvSpPr>
        <p:spPr>
          <a:xfrm>
            <a:off x="6248399" y="4495799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~w * error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280846-3647-CC45-A925-09605BD2C39A}"/>
              </a:ext>
            </a:extLst>
          </p:cNvPr>
          <p:cNvCxnSpPr>
            <a:endCxn id="41" idx="1"/>
          </p:cNvCxnSpPr>
          <p:nvPr/>
        </p:nvCxnSpPr>
        <p:spPr bwMode="auto">
          <a:xfrm rot="16200000" flipH="1">
            <a:off x="5257800" y="3200399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89CA50F-FDEF-6643-8557-F1F489704403}"/>
              </a:ext>
            </a:extLst>
          </p:cNvPr>
          <p:cNvCxnSpPr>
            <a:endCxn id="41" idx="0"/>
          </p:cNvCxnSpPr>
          <p:nvPr/>
        </p:nvCxnSpPr>
        <p:spPr bwMode="auto">
          <a:xfrm rot="5400000">
            <a:off x="5676900" y="3238499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81E82CB-61EB-3943-9F21-B646C5602526}"/>
              </a:ext>
            </a:extLst>
          </p:cNvPr>
          <p:cNvCxnSpPr>
            <a:endCxn id="41" idx="7"/>
          </p:cNvCxnSpPr>
          <p:nvPr/>
        </p:nvCxnSpPr>
        <p:spPr bwMode="auto">
          <a:xfrm rot="5400000">
            <a:off x="6213008" y="3124199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A9DA675-C553-BA4E-87DE-CE06B6A4137C}"/>
              </a:ext>
            </a:extLst>
          </p:cNvPr>
          <p:cNvSpPr txBox="1"/>
          <p:nvPr/>
        </p:nvSpPr>
        <p:spPr>
          <a:xfrm>
            <a:off x="5029200" y="31241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EC1F20-03C6-F940-89E7-8FE2B740B183}"/>
              </a:ext>
            </a:extLst>
          </p:cNvPr>
          <p:cNvSpPr txBox="1"/>
          <p:nvPr/>
        </p:nvSpPr>
        <p:spPr>
          <a:xfrm>
            <a:off x="5638800" y="28955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9C0EDA-7B0B-BD4F-AA1D-3E1CA41BC17C}"/>
              </a:ext>
            </a:extLst>
          </p:cNvPr>
          <p:cNvSpPr txBox="1"/>
          <p:nvPr/>
        </p:nvSpPr>
        <p:spPr>
          <a:xfrm>
            <a:off x="6629400" y="30435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10376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Growing 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Driven by:</a:t>
            </a:r>
          </a:p>
          <a:p>
            <a:pPr lvl="1"/>
            <a:r>
              <a:rPr lang="en-US" dirty="0"/>
              <a:t>Increase in data availability</a:t>
            </a:r>
          </a:p>
          <a:p>
            <a:pPr lvl="1"/>
            <a:r>
              <a:rPr lang="en-US" dirty="0"/>
              <a:t>Increase in computational power</a:t>
            </a:r>
          </a:p>
          <a:p>
            <a:pPr lvl="1"/>
            <a:r>
              <a:rPr lang="en-US" dirty="0"/>
              <a:t>Parallelizability of many of the algorithms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Involves more than just neural networks (though, they’re a very popular model)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73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people have heard of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6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 generalized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2AC6A-C228-9245-8ECF-EA2D60858B1F}"/>
              </a:ext>
            </a:extLst>
          </p:cNvPr>
          <p:cNvSpPr txBox="1"/>
          <p:nvPr/>
        </p:nvSpPr>
        <p:spPr>
          <a:xfrm>
            <a:off x="1370174" y="5105400"/>
            <a:ext cx="6290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was our projection for assignment 5?</a:t>
            </a:r>
          </a:p>
        </p:txBody>
      </p:sp>
    </p:spTree>
    <p:extLst>
      <p:ext uri="{BB962C8B-B14F-4D97-AF65-F5344CB8AC3E}">
        <p14:creationId xmlns:p14="http://schemas.microsoft.com/office/powerpoint/2010/main" val="33457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 generalized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312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w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910C2-B1C3-5646-AC07-19F5BB4F5D08}"/>
              </a:ext>
            </a:extLst>
          </p:cNvPr>
          <p:cNvSpPr txBox="1"/>
          <p:nvPr/>
        </p:nvSpPr>
        <p:spPr>
          <a:xfrm>
            <a:off x="838200" y="4800600"/>
            <a:ext cx="745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dimension is the co-occurrence of </a:t>
            </a:r>
            <a:r>
              <a:rPr lang="en-US" sz="2800" i="1" dirty="0">
                <a:solidFill>
                  <a:srgbClr val="0000FF"/>
                </a:solidFill>
              </a:rPr>
              <a:t>word</a:t>
            </a:r>
            <a:r>
              <a:rPr lang="en-US" sz="2800" dirty="0">
                <a:solidFill>
                  <a:srgbClr val="0000FF"/>
                </a:solidFill>
              </a:rPr>
              <a:t> with 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i</a:t>
            </a:r>
            <a:endParaRPr lang="en-US" sz="2800" i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5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943600" y="5056300"/>
            <a:ext cx="18288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43600" y="4065700"/>
            <a:ext cx="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67327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836" y="4063424"/>
            <a:ext cx="7529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717436" y="4191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4038600"/>
            <a:ext cx="255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[r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, r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, …, </a:t>
            </a:r>
            <a:r>
              <a:rPr lang="en-US" sz="3600" dirty="0" err="1">
                <a:solidFill>
                  <a:srgbClr val="FF0000"/>
                </a:solidFill>
              </a:rPr>
              <a:t>r</a:t>
            </a:r>
            <a:r>
              <a:rPr lang="en-US" sz="3600" baseline="-25000" dirty="0" err="1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FF0000"/>
                </a:solidFill>
              </a:rPr>
              <a:t>]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810000"/>
            <a:ext cx="83789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5090755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crimson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750953" y="51816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24317" y="5029200"/>
            <a:ext cx="262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[c</a:t>
            </a:r>
            <a:r>
              <a:rPr lang="en-US" sz="3600" baseline="-25000" dirty="0">
                <a:solidFill>
                  <a:srgbClr val="FF6600"/>
                </a:solidFill>
              </a:rPr>
              <a:t>1</a:t>
            </a:r>
            <a:r>
              <a:rPr lang="en-US" sz="3600" dirty="0">
                <a:solidFill>
                  <a:srgbClr val="FF6600"/>
                </a:solidFill>
              </a:rPr>
              <a:t>, c</a:t>
            </a:r>
            <a:r>
              <a:rPr lang="en-US" sz="3600" baseline="-25000" dirty="0">
                <a:solidFill>
                  <a:srgbClr val="FF6600"/>
                </a:solidFill>
              </a:rPr>
              <a:t>2</a:t>
            </a:r>
            <a:r>
              <a:rPr lang="en-US" sz="3600" dirty="0">
                <a:solidFill>
                  <a:srgbClr val="FF6600"/>
                </a:solidFill>
              </a:rPr>
              <a:t>, …, c</a:t>
            </a:r>
            <a:r>
              <a:rPr lang="en-US" sz="3600" baseline="-25000" dirty="0">
                <a:solidFill>
                  <a:srgbClr val="FF6600"/>
                </a:solidFill>
              </a:rPr>
              <a:t>d</a:t>
            </a:r>
            <a:r>
              <a:rPr lang="en-US" sz="3600" dirty="0">
                <a:solidFill>
                  <a:srgbClr val="FF6600"/>
                </a:solidFill>
              </a:rPr>
              <a:t>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5163" y="5100961"/>
            <a:ext cx="1237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[r</a:t>
            </a:r>
            <a:r>
              <a:rPr lang="en-US" sz="1600" baseline="-250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FF0000"/>
                </a:solidFill>
              </a:rPr>
              <a:t>, r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, …, </a:t>
            </a:r>
            <a:r>
              <a:rPr lang="en-US" sz="1600" dirty="0" err="1">
                <a:solidFill>
                  <a:srgbClr val="FF0000"/>
                </a:solidFill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</a:rPr>
              <a:t>d</a:t>
            </a:r>
            <a:r>
              <a:rPr lang="en-US" sz="1600" dirty="0">
                <a:solidFill>
                  <a:srgbClr val="FF0000"/>
                </a:solidFill>
              </a:rPr>
              <a:t>]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1363" y="5410200"/>
            <a:ext cx="126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[c</a:t>
            </a:r>
            <a:r>
              <a:rPr lang="en-US" sz="1600" baseline="-25000" dirty="0">
                <a:solidFill>
                  <a:srgbClr val="FF6600"/>
                </a:solidFill>
              </a:rPr>
              <a:t>1</a:t>
            </a:r>
            <a:r>
              <a:rPr lang="en-US" sz="1600" dirty="0">
                <a:solidFill>
                  <a:srgbClr val="FF6600"/>
                </a:solidFill>
              </a:rPr>
              <a:t>, c</a:t>
            </a:r>
            <a:r>
              <a:rPr lang="en-US" sz="1600" baseline="-25000" dirty="0">
                <a:solidFill>
                  <a:srgbClr val="FF6600"/>
                </a:solidFill>
              </a:rPr>
              <a:t>2</a:t>
            </a:r>
            <a:r>
              <a:rPr lang="en-US" sz="1600" dirty="0">
                <a:solidFill>
                  <a:srgbClr val="FF6600"/>
                </a:solidFill>
              </a:rPr>
              <a:t>, …, c</a:t>
            </a:r>
            <a:r>
              <a:rPr lang="en-US" sz="1600" baseline="-25000" dirty="0">
                <a:solidFill>
                  <a:srgbClr val="FF6600"/>
                </a:solidFill>
              </a:rPr>
              <a:t>d</a:t>
            </a:r>
            <a:r>
              <a:rPr lang="en-US" sz="1600" dirty="0">
                <a:solidFill>
                  <a:srgbClr val="FF6600"/>
                </a:solidFill>
              </a:rPr>
              <a:t>] </a:t>
            </a:r>
          </a:p>
        </p:txBody>
      </p:sp>
      <p:sp>
        <p:nvSpPr>
          <p:cNvPr id="23" name="Oval 22"/>
          <p:cNvSpPr/>
          <p:nvPr/>
        </p:nvSpPr>
        <p:spPr>
          <a:xfrm>
            <a:off x="7714237" y="5257800"/>
            <a:ext cx="134363" cy="154615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90437" y="5486400"/>
            <a:ext cx="134363" cy="154615"/>
          </a:xfrm>
          <a:prstGeom prst="ellipse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4369" y="6005155"/>
            <a:ext cx="123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D70A"/>
                </a:solidFill>
              </a:rPr>
              <a:t>yellow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750953" y="6096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24317" y="59436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D70A"/>
                </a:solidFill>
              </a:rPr>
              <a:t>[y</a:t>
            </a:r>
            <a:r>
              <a:rPr lang="en-US" sz="3600" baseline="-25000" dirty="0">
                <a:solidFill>
                  <a:srgbClr val="FFD70A"/>
                </a:solidFill>
              </a:rPr>
              <a:t>1</a:t>
            </a:r>
            <a:r>
              <a:rPr lang="en-US" sz="3600" dirty="0">
                <a:solidFill>
                  <a:srgbClr val="FFD70A"/>
                </a:solidFill>
              </a:rPr>
              <a:t>, y</a:t>
            </a:r>
            <a:r>
              <a:rPr lang="en-US" sz="3600" baseline="-25000" dirty="0">
                <a:solidFill>
                  <a:srgbClr val="FFD70A"/>
                </a:solidFill>
              </a:rPr>
              <a:t>2</a:t>
            </a:r>
            <a:r>
              <a:rPr lang="en-US" sz="3600" dirty="0">
                <a:solidFill>
                  <a:srgbClr val="FFD70A"/>
                </a:solidFill>
              </a:rPr>
              <a:t>, …, </a:t>
            </a:r>
            <a:r>
              <a:rPr lang="en-US" sz="3600" dirty="0" err="1">
                <a:solidFill>
                  <a:srgbClr val="FFD70A"/>
                </a:solidFill>
              </a:rPr>
              <a:t>y</a:t>
            </a:r>
            <a:r>
              <a:rPr lang="en-US" sz="3600" baseline="-25000" dirty="0" err="1">
                <a:solidFill>
                  <a:srgbClr val="FFD70A"/>
                </a:solidFill>
              </a:rPr>
              <a:t>d</a:t>
            </a:r>
            <a:r>
              <a:rPr lang="en-US" sz="3600" dirty="0">
                <a:solidFill>
                  <a:srgbClr val="FFD70A"/>
                </a:solidFill>
              </a:rPr>
              <a:t>]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4191000"/>
            <a:ext cx="134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D70A"/>
                </a:solidFill>
              </a:rPr>
              <a:t>[y</a:t>
            </a:r>
            <a:r>
              <a:rPr lang="en-US" sz="1600" baseline="-25000" dirty="0">
                <a:solidFill>
                  <a:srgbClr val="FFD70A"/>
                </a:solidFill>
              </a:rPr>
              <a:t>1</a:t>
            </a:r>
            <a:r>
              <a:rPr lang="en-US" sz="1600" dirty="0">
                <a:solidFill>
                  <a:srgbClr val="FFD70A"/>
                </a:solidFill>
              </a:rPr>
              <a:t>, y</a:t>
            </a:r>
            <a:r>
              <a:rPr lang="en-US" sz="1600" baseline="-25000" dirty="0">
                <a:solidFill>
                  <a:srgbClr val="FFD70A"/>
                </a:solidFill>
              </a:rPr>
              <a:t>2</a:t>
            </a:r>
            <a:r>
              <a:rPr lang="en-US" sz="1600" dirty="0">
                <a:solidFill>
                  <a:srgbClr val="FFD70A"/>
                </a:solidFill>
              </a:rPr>
              <a:t>, …, </a:t>
            </a:r>
            <a:r>
              <a:rPr lang="en-US" sz="1600" dirty="0" err="1">
                <a:solidFill>
                  <a:srgbClr val="FFD70A"/>
                </a:solidFill>
              </a:rPr>
              <a:t>y</a:t>
            </a:r>
            <a:r>
              <a:rPr lang="en-US" sz="1600" baseline="-25000" dirty="0" err="1">
                <a:solidFill>
                  <a:srgbClr val="FFD70A"/>
                </a:solidFill>
              </a:rPr>
              <a:t>d</a:t>
            </a:r>
            <a:r>
              <a:rPr lang="en-US" sz="1600" dirty="0">
                <a:solidFill>
                  <a:srgbClr val="FFD70A"/>
                </a:solidFill>
              </a:rPr>
              <a:t>] </a:t>
            </a:r>
          </a:p>
        </p:txBody>
      </p:sp>
      <p:sp>
        <p:nvSpPr>
          <p:cNvPr id="29" name="Oval 28"/>
          <p:cNvSpPr/>
          <p:nvPr/>
        </p:nvSpPr>
        <p:spPr>
          <a:xfrm>
            <a:off x="8153400" y="4343400"/>
            <a:ext cx="134363" cy="154615"/>
          </a:xfrm>
          <a:prstGeom prst="ellipse">
            <a:avLst/>
          </a:prstGeom>
          <a:solidFill>
            <a:srgbClr val="FFD70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080248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idea of word representations is not new: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Co-occurrence matrices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Latent Semantic Analysis (LSA)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/>
              <a:t>New idea: learn word representation using a task-driven approach</a:t>
            </a:r>
          </a:p>
        </p:txBody>
      </p:sp>
    </p:spTree>
    <p:extLst>
      <p:ext uri="{BB962C8B-B14F-4D97-AF65-F5344CB8AC3E}">
        <p14:creationId xmlns:p14="http://schemas.microsoft.com/office/powerpoint/2010/main" val="364842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84" name="Equation" r:id="rId4" imgW="266700" imgH="368300" progId="Equation.3">
                  <p:embed/>
                </p:oleObj>
              </mc:Choice>
              <mc:Fallback>
                <p:oleObj name="Equation" r:id="rId4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85" name="Equation" r:id="rId6" imgW="342900" imgH="165100" progId="Equation.3">
                  <p:embed/>
                </p:oleObj>
              </mc:Choice>
              <mc:Fallback>
                <p:oleObj name="Equation" r:id="rId6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86" name="Equation" r:id="rId8" imgW="723900" imgH="342900" progId="Equation.3">
                  <p:embed/>
                </p:oleObj>
              </mc:Choice>
              <mc:Fallback>
                <p:oleObj name="Equation" r:id="rId8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81200"/>
            <a:ext cx="6324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I like to eat </a:t>
            </a:r>
            <a:r>
              <a:rPr lang="en-US" dirty="0">
                <a:solidFill>
                  <a:srgbClr val="FF6600"/>
                </a:solidFill>
              </a:rPr>
              <a:t>bananas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with cream cheese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368" y="3429000"/>
            <a:ext cx="7664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Given a </a:t>
            </a:r>
            <a:r>
              <a:rPr lang="en-US" sz="2800" dirty="0">
                <a:solidFill>
                  <a:srgbClr val="00B050"/>
                </a:solidFill>
              </a:rPr>
              <a:t>context</a:t>
            </a:r>
            <a:r>
              <a:rPr lang="en-US" sz="2800" dirty="0"/>
              <a:t> of words</a:t>
            </a:r>
          </a:p>
          <a:p>
            <a:endParaRPr lang="en-US" sz="2800" dirty="0"/>
          </a:p>
          <a:p>
            <a:r>
              <a:rPr lang="en-US" sz="2800" dirty="0"/>
              <a:t>Predict what </a:t>
            </a:r>
            <a:r>
              <a:rPr lang="en-US" sz="2800" dirty="0">
                <a:solidFill>
                  <a:srgbClr val="EE6F2D"/>
                </a:solidFill>
              </a:rPr>
              <a:t>words</a:t>
            </a:r>
            <a:r>
              <a:rPr lang="en-US" sz="2800" dirty="0"/>
              <a:t> are likely to occur in that context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86000" y="2590800"/>
            <a:ext cx="381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2590800"/>
            <a:ext cx="3429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2590800"/>
            <a:ext cx="838200" cy="1752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78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text, can generate lots of examples: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 like to eat</a:t>
            </a:r>
          </a:p>
          <a:p>
            <a:endParaRPr lang="en-US" dirty="0"/>
          </a:p>
          <a:p>
            <a:r>
              <a:rPr lang="en-US" dirty="0"/>
              <a:t>I ___ to eat bananas</a:t>
            </a:r>
          </a:p>
          <a:p>
            <a:endParaRPr lang="en-US" dirty="0"/>
          </a:p>
          <a:p>
            <a:r>
              <a:rPr lang="en-US" dirty="0"/>
              <a:t>I like ___ eat bananas with</a:t>
            </a:r>
          </a:p>
          <a:p>
            <a:endParaRPr lang="en-US" dirty="0"/>
          </a:p>
          <a:p>
            <a:r>
              <a:rPr lang="en-US" dirty="0"/>
              <a:t>I like to ___ bananas with cream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  <a:p>
            <a:endParaRPr lang="en-US" dirty="0"/>
          </a:p>
          <a:p>
            <a:r>
              <a:rPr lang="en-US" dirty="0"/>
              <a:t>like</a:t>
            </a:r>
          </a:p>
          <a:p>
            <a:endParaRPr lang="en-US" dirty="0"/>
          </a:p>
          <a:p>
            <a:r>
              <a:rPr lang="en-US" dirty="0"/>
              <a:t>to</a:t>
            </a:r>
          </a:p>
          <a:p>
            <a:endParaRPr lang="en-US" dirty="0"/>
          </a:p>
          <a:p>
            <a:r>
              <a:rPr lang="en-US" dirty="0"/>
              <a:t>eat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37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 data like this to learn a distribution:</a:t>
            </a:r>
            <a:endParaRPr lang="en-US" sz="3200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47800" y="403860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5" name="Equation" r:id="rId3" imgW="1346200" imgH="215900" progId="Equation.3">
                  <p:embed/>
                </p:oleObj>
              </mc:Choice>
              <mc:Fallback>
                <p:oleObj name="Equation" r:id="rId3" imgW="1346200" imgH="215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03860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47800" y="2765425"/>
          <a:ext cx="38544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6" name="Equation" r:id="rId5" imgW="1092200" imgH="203200" progId="Equation.3">
                  <p:embed/>
                </p:oleObj>
              </mc:Choice>
              <mc:Fallback>
                <p:oleObj name="Equation" r:id="rId5" imgW="1092200" imgH="203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765425"/>
                        <a:ext cx="38544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390900" y="4152018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5028615" y="4152900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8067" y="5295885"/>
            <a:ext cx="141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3781" y="5295885"/>
            <a:ext cx="1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after</a:t>
            </a:r>
          </a:p>
        </p:txBody>
      </p:sp>
    </p:spTree>
    <p:extLst>
      <p:ext uri="{BB962C8B-B14F-4D97-AF65-F5344CB8AC3E}">
        <p14:creationId xmlns:p14="http://schemas.microsoft.com/office/powerpoint/2010/main" val="3967615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 a neural network on this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22748"/>
            <a:ext cx="4419600" cy="491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635639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2586891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input a “word” into a network?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1600200" cy="14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1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23" name="Right Brace 22"/>
          <p:cNvSpPr/>
          <p:nvPr/>
        </p:nvSpPr>
        <p:spPr>
          <a:xfrm>
            <a:off x="4618403" y="3786266"/>
            <a:ext cx="609600" cy="28531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57800" y="5017134"/>
            <a:ext cx="118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 nodes</a:t>
            </a:r>
          </a:p>
        </p:txBody>
      </p:sp>
    </p:spTree>
    <p:extLst>
      <p:ext uri="{BB962C8B-B14F-4D97-AF65-F5344CB8AC3E}">
        <p14:creationId xmlns:p14="http://schemas.microsoft.com/office/powerpoint/2010/main" val="873648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banana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14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79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76658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11430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3286724" cy="3657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05200" y="2895600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659868"/>
            <a:ext cx="181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100 to 1000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0794" y="624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blog.acolyer.org</a:t>
            </a:r>
            <a:r>
              <a:rPr lang="en-US" sz="1400" dirty="0"/>
              <a:t>/2016/04/21/the-amazing-power-of-word-vectors/</a:t>
            </a:r>
          </a:p>
        </p:txBody>
      </p:sp>
    </p:spTree>
    <p:extLst>
      <p:ext uri="{BB962C8B-B14F-4D97-AF65-F5344CB8AC3E}">
        <p14:creationId xmlns:p14="http://schemas.microsoft.com/office/powerpoint/2010/main" val="3559554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22" y="1676400"/>
            <a:ext cx="476658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3322" y="18288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300722" y="16764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7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85"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6836" y="2845475"/>
            <a:ext cx="2509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___ like to eat</a:t>
            </a:r>
          </a:p>
          <a:p>
            <a:endParaRPr lang="en-US" sz="1400" dirty="0"/>
          </a:p>
          <a:p>
            <a:r>
              <a:rPr lang="en-US" sz="1400" dirty="0"/>
              <a:t>I ___ to eat bananas</a:t>
            </a:r>
          </a:p>
          <a:p>
            <a:endParaRPr lang="en-US" sz="1400" dirty="0"/>
          </a:p>
          <a:p>
            <a:r>
              <a:rPr lang="en-US" sz="1400" dirty="0"/>
              <a:t>I like ___ eat bananas with</a:t>
            </a:r>
          </a:p>
          <a:p>
            <a:endParaRPr lang="en-US" sz="1400" dirty="0"/>
          </a:p>
          <a:p>
            <a:r>
              <a:rPr lang="en-US" sz="1400" dirty="0"/>
              <a:t>I like to ___ bananas with cream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3436" y="2743200"/>
            <a:ext cx="441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</a:p>
          <a:p>
            <a:endParaRPr lang="en-US" sz="1400" dirty="0"/>
          </a:p>
          <a:p>
            <a:r>
              <a:rPr lang="en-US" sz="1400" dirty="0"/>
              <a:t>like</a:t>
            </a:r>
          </a:p>
          <a:p>
            <a:endParaRPr lang="en-US" sz="1400" dirty="0"/>
          </a:p>
          <a:p>
            <a:r>
              <a:rPr lang="en-US" sz="1400" dirty="0"/>
              <a:t>to</a:t>
            </a:r>
          </a:p>
          <a:p>
            <a:endParaRPr lang="en-US" sz="1400" dirty="0"/>
          </a:p>
          <a:p>
            <a:r>
              <a:rPr lang="en-US" sz="1400" dirty="0"/>
              <a:t>eat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2427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7387" y="1447800"/>
            <a:ext cx="2841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>
                <a:solidFill>
                  <a:srgbClr val="008000"/>
                </a:solidFill>
              </a:rPr>
              <a:t>I like to ___ bananas with cream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36347" y="1295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3431" y="2071304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247" y="2907268"/>
            <a:ext cx="23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59622" y="3669268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8563" y="4495800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28598" y="2071304"/>
            <a:ext cx="4154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…</a:t>
            </a:r>
          </a:p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37157" y="26302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1364319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14400" y="2251840"/>
            <a:ext cx="762000" cy="3352800"/>
          </a:xfrm>
          <a:prstGeom prst="rect">
            <a:avLst/>
          </a:prstGeom>
          <a:solidFill>
            <a:srgbClr val="0000FF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3" y="1655673"/>
            <a:ext cx="135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VxN</a:t>
            </a:r>
            <a:r>
              <a:rPr lang="en-US" dirty="0">
                <a:solidFill>
                  <a:srgbClr val="0000FF"/>
                </a:solidFill>
              </a:rPr>
              <a:t> weights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5401" y="2010722"/>
            <a:ext cx="3660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weights for each word provide an N dimensional mapping of the word</a:t>
            </a:r>
          </a:p>
          <a:p>
            <a:endParaRPr lang="en-US" sz="2400" dirty="0"/>
          </a:p>
          <a:p>
            <a:r>
              <a:rPr lang="en-US" sz="2400" dirty="0"/>
              <a:t>Words that predict similarly should have similar weights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91C7ED-866D-0C47-9CF4-C0632C62A664}"/>
              </a:ext>
            </a:extLst>
          </p:cNvPr>
          <p:cNvSpPr txBox="1"/>
          <p:nvPr/>
        </p:nvSpPr>
        <p:spPr>
          <a:xfrm>
            <a:off x="5638800" y="5271143"/>
            <a:ext cx="2289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does this work?</a:t>
            </a:r>
          </a:p>
        </p:txBody>
      </p:sp>
    </p:spTree>
    <p:extLst>
      <p:ext uri="{BB962C8B-B14F-4D97-AF65-F5344CB8AC3E}">
        <p14:creationId xmlns:p14="http://schemas.microsoft.com/office/powerpoint/2010/main" val="1939773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660806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8" y="3810000"/>
            <a:ext cx="774319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32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67716"/>
            <a:ext cx="7719391" cy="291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2" y="3186716"/>
            <a:ext cx="763656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66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7958889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</p:spTree>
    <p:extLst>
      <p:ext uri="{BB962C8B-B14F-4D97-AF65-F5344CB8AC3E}">
        <p14:creationId xmlns:p14="http://schemas.microsoft.com/office/powerpoint/2010/main" val="2150305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13"/>
          <a:stretch/>
        </p:blipFill>
        <p:spPr>
          <a:xfrm>
            <a:off x="0" y="139700"/>
            <a:ext cx="9144000" cy="562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095" y="5939135"/>
            <a:ext cx="6611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2-Dimensional projection of the N-dimensional space</a:t>
            </a:r>
          </a:p>
        </p:txBody>
      </p:sp>
    </p:spTree>
    <p:extLst>
      <p:ext uri="{BB962C8B-B14F-4D97-AF65-F5344CB8AC3E}">
        <p14:creationId xmlns:p14="http://schemas.microsoft.com/office/powerpoint/2010/main" val="3062154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780E-E9E8-C54C-82CB-26963A71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DE00A-54AE-BA44-9171-898CEE1B64E3}"/>
              </a:ext>
            </a:extLst>
          </p:cNvPr>
          <p:cNvSpPr/>
          <p:nvPr/>
        </p:nvSpPr>
        <p:spPr>
          <a:xfrm>
            <a:off x="2209800" y="3124200"/>
            <a:ext cx="4159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projector.tensorflow.org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53951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Bag Of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3200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0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models: skip-gram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1000"/>
            <a:ext cx="3581400" cy="43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8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2669052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model for learning word representations from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become a popular pre-processing step for learning a more robust feature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Models like word2vec have also been incorporated into other learning approaches (e.g. translation tasks)</a:t>
            </a:r>
          </a:p>
        </p:txBody>
      </p:sp>
    </p:spTree>
    <p:extLst>
      <p:ext uri="{BB962C8B-B14F-4D97-AF65-F5344CB8AC3E}">
        <p14:creationId xmlns:p14="http://schemas.microsoft.com/office/powerpoint/2010/main" val="1239082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blog.acolyer.org</a:t>
            </a:r>
            <a:r>
              <a:rPr lang="en-US" dirty="0"/>
              <a:t>/2016/04/21/the-amazing-power-of-word-vectors/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code.google.com</a:t>
            </a:r>
            <a:r>
              <a:rPr lang="en-US" dirty="0"/>
              <a:t>/archive/p/word2vec/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https://deeplearning4j.org/word2vec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2776058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52F9-8BD3-7B48-97DB-667F33F8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with 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6A347-1AFA-2A4C-9B6F-0E71F72AAE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vectors.nlpl.eu</a:t>
            </a:r>
            <a:r>
              <a:rPr lang="en-US" dirty="0"/>
              <a:t>/explore/embeddings/</a:t>
            </a:r>
            <a:r>
              <a:rPr lang="en-US" dirty="0" err="1"/>
              <a:t>en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79306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3558-0A09-A347-8890-6F39DCCE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1746-9CA8-5347-AA49-4AE002FD4C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=zl99IZvW7rE</a:t>
            </a:r>
          </a:p>
        </p:txBody>
      </p:sp>
    </p:spTree>
    <p:extLst>
      <p:ext uri="{BB962C8B-B14F-4D97-AF65-F5344CB8AC3E}">
        <p14:creationId xmlns:p14="http://schemas.microsoft.com/office/powerpoint/2010/main" val="1296581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9578-99B4-4445-8ADF-F4EB10D4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0DD0-3813-2942-965B-BD76AEEA56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80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D793-5DD2-EC46-866F-9847D824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4343B8-91B7-FB4D-B376-763B7615BA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752600"/>
            <a:ext cx="5081708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9D979-DD2A-CE4E-8E94-BD4347895A15}"/>
              </a:ext>
            </a:extLst>
          </p:cNvPr>
          <p:cNvSpPr txBox="1"/>
          <p:nvPr/>
        </p:nvSpPr>
        <p:spPr>
          <a:xfrm>
            <a:off x="990600" y="4763869"/>
            <a:ext cx="214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Average: 22.8 (89%)</a:t>
            </a:r>
          </a:p>
          <a:p>
            <a:r>
              <a:rPr lang="en-US" dirty="0"/>
              <a:t>Median: 23 (90%)</a:t>
            </a:r>
          </a:p>
        </p:txBody>
      </p:sp>
    </p:spTree>
    <p:extLst>
      <p:ext uri="{BB962C8B-B14F-4D97-AF65-F5344CB8AC3E}">
        <p14:creationId xmlns:p14="http://schemas.microsoft.com/office/powerpoint/2010/main" val="71813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13274</TotalTime>
  <Words>1517</Words>
  <Application>Microsoft Macintosh PowerPoint</Application>
  <PresentationFormat>On-screen Show (4:3)</PresentationFormat>
  <Paragraphs>428</Paragraphs>
  <Slides>55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Neural networks Applied</vt:lpstr>
      <vt:lpstr>Admin</vt:lpstr>
      <vt:lpstr>PowerPoint Presentation</vt:lpstr>
      <vt:lpstr>Activation functions</vt:lpstr>
      <vt:lpstr>Many other activation functions</vt:lpstr>
      <vt:lpstr>Neural network</vt:lpstr>
      <vt:lpstr>Neural network</vt:lpstr>
      <vt:lpstr>Neural network</vt:lpstr>
      <vt:lpstr>Neural network</vt:lpstr>
      <vt:lpstr>Neural network</vt:lpstr>
      <vt:lpstr>PowerPoint Presentation</vt:lpstr>
      <vt:lpstr>Learning in multilayer networks</vt:lpstr>
      <vt:lpstr>Backpropagation: intuition</vt:lpstr>
      <vt:lpstr>Backpropagation: intuition</vt:lpstr>
      <vt:lpstr>Backpropagation: intuition</vt:lpstr>
      <vt:lpstr>PowerPoint Presentation</vt:lpstr>
      <vt:lpstr>PowerPoint Presentation</vt:lpstr>
      <vt:lpstr>Deep learning</vt:lpstr>
      <vt:lpstr>Deep learning</vt:lpstr>
      <vt:lpstr>Deep learning</vt:lpstr>
      <vt:lpstr>PowerPoint Presentation</vt:lpstr>
      <vt:lpstr>Deep learning for neural networks</vt:lpstr>
      <vt:lpstr>Challenges</vt:lpstr>
      <vt:lpstr>Deep learning</vt:lpstr>
      <vt:lpstr>word2vec</vt:lpstr>
      <vt:lpstr>Word representations generalized</vt:lpstr>
      <vt:lpstr>Word representations generalized</vt:lpstr>
      <vt:lpstr>Word representations</vt:lpstr>
      <vt:lpstr>Word representations</vt:lpstr>
      <vt:lpstr>A prediction problem</vt:lpstr>
      <vt:lpstr>A prediction problem</vt:lpstr>
      <vt:lpstr>A prediction problem</vt:lpstr>
      <vt:lpstr>Train a neural network on this problem</vt:lpstr>
      <vt:lpstr>Encoding words</vt:lpstr>
      <vt:lpstr>“One-hot” encoding</vt:lpstr>
      <vt:lpstr>“One-hot” encoding</vt:lpstr>
      <vt:lpstr>“One-hot” encoding</vt:lpstr>
      <vt:lpstr>PowerPoint Presentation</vt:lpstr>
      <vt:lpstr>Another view</vt:lpstr>
      <vt:lpstr>Training: backpropagation</vt:lpstr>
      <vt:lpstr>Training: backpropagation</vt:lpstr>
      <vt:lpstr>Word representation</vt:lpstr>
      <vt:lpstr>Results</vt:lpstr>
      <vt:lpstr>Results</vt:lpstr>
      <vt:lpstr>Results</vt:lpstr>
      <vt:lpstr>Results</vt:lpstr>
      <vt:lpstr>Visualized</vt:lpstr>
      <vt:lpstr>Continuous Bag Of Words</vt:lpstr>
      <vt:lpstr>Other models: skip-gram</vt:lpstr>
      <vt:lpstr>word2vec</vt:lpstr>
      <vt:lpstr>word2vec resources </vt:lpstr>
      <vt:lpstr>Playing with word2vec</vt:lpstr>
      <vt:lpstr>10 minutes</vt:lpstr>
      <vt:lpstr>PowerPoint Presentation</vt:lpstr>
      <vt:lpstr>Quiz 2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955</cp:revision>
  <cp:lastPrinted>2016-10-25T20:29:19Z</cp:lastPrinted>
  <dcterms:created xsi:type="dcterms:W3CDTF">2011-01-25T19:35:23Z</dcterms:created>
  <dcterms:modified xsi:type="dcterms:W3CDTF">2023-03-20T19:26:40Z</dcterms:modified>
</cp:coreProperties>
</file>