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256" r:id="rId2"/>
    <p:sldId id="358" r:id="rId3"/>
    <p:sldId id="365" r:id="rId4"/>
    <p:sldId id="366" r:id="rId5"/>
    <p:sldId id="367" r:id="rId6"/>
    <p:sldId id="448" r:id="rId7"/>
    <p:sldId id="263" r:id="rId8"/>
    <p:sldId id="449" r:id="rId9"/>
    <p:sldId id="291" r:id="rId10"/>
    <p:sldId id="374" r:id="rId11"/>
    <p:sldId id="479" r:id="rId12"/>
    <p:sldId id="339" r:id="rId13"/>
    <p:sldId id="450" r:id="rId14"/>
    <p:sldId id="340" r:id="rId15"/>
    <p:sldId id="451" r:id="rId16"/>
    <p:sldId id="452" r:id="rId17"/>
    <p:sldId id="376" r:id="rId18"/>
    <p:sldId id="377" r:id="rId19"/>
    <p:sldId id="378" r:id="rId20"/>
    <p:sldId id="379" r:id="rId21"/>
    <p:sldId id="380" r:id="rId22"/>
    <p:sldId id="386" r:id="rId23"/>
    <p:sldId id="388" r:id="rId24"/>
    <p:sldId id="382" r:id="rId25"/>
    <p:sldId id="383" r:id="rId26"/>
    <p:sldId id="389" r:id="rId27"/>
    <p:sldId id="393" r:id="rId28"/>
    <p:sldId id="394" r:id="rId29"/>
    <p:sldId id="390" r:id="rId30"/>
    <p:sldId id="391" r:id="rId31"/>
    <p:sldId id="384" r:id="rId32"/>
    <p:sldId id="321" r:id="rId33"/>
    <p:sldId id="352" r:id="rId34"/>
    <p:sldId id="353" r:id="rId35"/>
    <p:sldId id="354" r:id="rId36"/>
    <p:sldId id="355" r:id="rId37"/>
    <p:sldId id="356" r:id="rId38"/>
    <p:sldId id="357" r:id="rId39"/>
    <p:sldId id="453" r:id="rId40"/>
    <p:sldId id="359" r:id="rId41"/>
    <p:sldId id="360" r:id="rId42"/>
    <p:sldId id="361" r:id="rId43"/>
    <p:sldId id="362" r:id="rId44"/>
    <p:sldId id="364" r:id="rId45"/>
    <p:sldId id="36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4" r:id="rId66"/>
    <p:sldId id="475" r:id="rId67"/>
    <p:sldId id="476" r:id="rId68"/>
    <p:sldId id="477" r:id="rId69"/>
    <p:sldId id="300" r:id="rId70"/>
    <p:sldId id="473" r:id="rId71"/>
    <p:sldId id="298" r:id="rId72"/>
    <p:sldId id="431" r:id="rId73"/>
    <p:sldId id="287" r:id="rId74"/>
    <p:sldId id="422" r:id="rId75"/>
    <p:sldId id="423" r:id="rId76"/>
    <p:sldId id="424" r:id="rId77"/>
    <p:sldId id="432" r:id="rId78"/>
    <p:sldId id="425" r:id="rId79"/>
    <p:sldId id="426" r:id="rId80"/>
    <p:sldId id="427" r:id="rId81"/>
    <p:sldId id="428" r:id="rId82"/>
    <p:sldId id="433" r:id="rId83"/>
    <p:sldId id="478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4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34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35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77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36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37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7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  <p:extLst>
      <p:ext uri="{BB962C8B-B14F-4D97-AF65-F5344CB8AC3E}">
        <p14:creationId xmlns:p14="http://schemas.microsoft.com/office/powerpoint/2010/main" val="182489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39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9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40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41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8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42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4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43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  <p:extLst>
      <p:ext uri="{BB962C8B-B14F-4D97-AF65-F5344CB8AC3E}">
        <p14:creationId xmlns:p14="http://schemas.microsoft.com/office/powerpoint/2010/main" val="31693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1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44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0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45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3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46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1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47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5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1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1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70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77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66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1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67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8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69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9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70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7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0409-ED6F-4D47-9321-5EFCAD8EEFFE}" type="slidenum">
              <a:rPr lang="en-US"/>
              <a:pPr/>
              <a:t>71</a:t>
            </a:fld>
            <a:endParaRPr lang="en-US"/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2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02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3887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78" name="Equation" r:id="rId5" imgW="889000" imgH="368300" progId="Equation.3">
                  <p:embed/>
                </p:oleObj>
              </mc:Choice>
              <mc:Fallback>
                <p:oleObj name="Equation" r:id="rId5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>
            <a:extLst>
              <a:ext uri="{FF2B5EF4-FFF2-40B4-BE49-F238E27FC236}">
                <a16:creationId xmlns:a16="http://schemas.microsoft.com/office/drawing/2014/main" id="{7291008A-DE82-DB4F-924E-C5966D84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8F1891-462A-A440-99A3-77C7042113B7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8F1891-462A-A440-99A3-77C704211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1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 Box 1045">
            <a:extLst>
              <a:ext uri="{FF2B5EF4-FFF2-40B4-BE49-F238E27FC236}">
                <a16:creationId xmlns:a16="http://schemas.microsoft.com/office/drawing/2014/main" id="{6EF71460-B7AE-9B42-BB5E-8616946C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17AF9D-2BF2-2D44-8018-31482BD19D9F}"/>
                  </a:ext>
                </a:extLst>
              </p:cNvPr>
              <p:cNvSpPr txBox="1"/>
              <p:nvPr/>
            </p:nvSpPr>
            <p:spPr>
              <a:xfrm>
                <a:off x="6172200" y="160020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17AF9D-2BF2-2D44-8018-31482BD19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00200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30612" r="-1538" b="-3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41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019F47DC-FDDD-8D43-85E8-539C68BA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BFD10-E4C7-0F43-9208-996172F05180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BBFD10-E4C7-0F43-9208-996172F05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0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AF9D07DF-CA14-A942-A012-9BC4B801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1B96DF-61A8-5148-B9FC-EFA813FC530C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1B96DF-61A8-5148-B9FC-EFA813FC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0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4CADA-1D1A-434C-A0F1-49A7B310C010}"/>
                  </a:ext>
                </a:extLst>
              </p:cNvPr>
              <p:cNvSpPr txBox="1"/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54CADA-1D1A-434C-A0F1-49A7B310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41747"/>
                <a:ext cx="2472408" cy="617861"/>
              </a:xfrm>
              <a:prstGeom prst="rect">
                <a:avLst/>
              </a:prstGeom>
              <a:blipFill>
                <a:blip r:embed="rId3"/>
                <a:stretch>
                  <a:fillRect l="-9744" t="-226000" r="-15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90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5a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Quiz on Wednesday (and that’s it for the day!)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threshold 0)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/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blipFill>
                <a:blip r:embed="rId2"/>
                <a:stretch>
                  <a:fillRect l="-9744" t="-224000" r="-1026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04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28187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15366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Examples - Logical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  <p:extLst>
      <p:ext uri="{BB962C8B-B14F-4D97-AF65-F5344CB8AC3E}">
        <p14:creationId xmlns:p14="http://schemas.microsoft.com/office/powerpoint/2010/main" val="80817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318726"/>
              </p:ext>
            </p:extLst>
          </p:nvPr>
        </p:nvGraphicFramePr>
        <p:xfrm>
          <a:off x="25908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0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4294967295"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03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4294967295"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8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0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266558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</p:spTree>
    <p:extLst>
      <p:ext uri="{BB962C8B-B14F-4D97-AF65-F5344CB8AC3E}">
        <p14:creationId xmlns:p14="http://schemas.microsoft.com/office/powerpoint/2010/main" val="206636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1755618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2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05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4294967295"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9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76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6019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44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49537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063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7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60525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6003925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384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40513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</p:spTree>
    <p:extLst>
      <p:ext uri="{BB962C8B-B14F-4D97-AF65-F5344CB8AC3E}">
        <p14:creationId xmlns:p14="http://schemas.microsoft.com/office/powerpoint/2010/main" val="4134320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4294967295"/>
          </p:nvPr>
        </p:nvGraphicFramePr>
        <p:xfrm>
          <a:off x="73914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10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</p:spTree>
    <p:extLst>
      <p:ext uri="{BB962C8B-B14F-4D97-AF65-F5344CB8AC3E}">
        <p14:creationId xmlns:p14="http://schemas.microsoft.com/office/powerpoint/2010/main" val="2068572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4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  <p:extLst>
      <p:ext uri="{BB962C8B-B14F-4D97-AF65-F5344CB8AC3E}">
        <p14:creationId xmlns:p14="http://schemas.microsoft.com/office/powerpoint/2010/main" val="246985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4927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59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632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6909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1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2473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1541284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neuron (perceptron)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75358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FF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833251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</p:spTree>
    <p:extLst>
      <p:ext uri="{BB962C8B-B14F-4D97-AF65-F5344CB8AC3E}">
        <p14:creationId xmlns:p14="http://schemas.microsoft.com/office/powerpoint/2010/main" val="2253914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3806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348460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3826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20040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80506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98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405265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could we adjust to make it right?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162627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3262833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472535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weight doesn’t matter, so don’t change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57200" y="44151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8A163DCF-5AE1-E94A-B2D4-C9654EA6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4752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1137" y="6229648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increase any of these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31197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16719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400" y="55581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Text Box 1045">
            <a:extLst>
              <a:ext uri="{FF2B5EF4-FFF2-40B4-BE49-F238E27FC236}">
                <a16:creationId xmlns:a16="http://schemas.microsoft.com/office/drawing/2014/main" id="{14DE772A-7BE9-734C-9F9C-2A6982CD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1089526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348473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decrease the threshold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276600" y="45675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DAE56A47-82D9-F749-9D23-7C5DCEE5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013244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Run through the training data multiple times until convergence, some number of iterations, or until weights don’t change (much)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643449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2454181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17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XOR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1463178"/>
              </p:ext>
            </p:extLst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13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 few missing details, but not much more than this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Keeps adjusting weights as long as it makes mistakes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Run through the training data multiple times until convergence, some number of iterations, or until weights don’t change (much)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497530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7095" y="-154405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Linearly Separable</a:t>
            </a:r>
          </a:p>
        </p:txBody>
      </p:sp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77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data set is </a:t>
            </a:r>
            <a:r>
              <a:rPr lang="en-US" sz="2800" dirty="0">
                <a:solidFill>
                  <a:srgbClr val="FF6B09"/>
                </a:solidFill>
              </a:rPr>
              <a:t>linearly separable </a:t>
            </a:r>
            <a:r>
              <a:rPr lang="en-US" sz="2800" dirty="0"/>
              <a:t>if you can separate one example type from the other with a line (plane)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62484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188455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1102698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86" name="Line 1070"/>
          <p:cNvSpPr>
            <a:spLocks noChangeShapeType="1"/>
          </p:cNvSpPr>
          <p:nvPr/>
        </p:nvSpPr>
        <p:spPr bwMode="auto">
          <a:xfrm>
            <a:off x="990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Line 1071"/>
          <p:cNvSpPr>
            <a:spLocks noChangeShapeType="1"/>
          </p:cNvSpPr>
          <p:nvPr/>
        </p:nvSpPr>
        <p:spPr bwMode="auto">
          <a:xfrm>
            <a:off x="685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Oval 1073"/>
          <p:cNvSpPr>
            <a:spLocks noChangeArrowheads="1"/>
          </p:cNvSpPr>
          <p:nvPr/>
        </p:nvSpPr>
        <p:spPr bwMode="auto">
          <a:xfrm>
            <a:off x="914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Oval 1074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Oval 1075"/>
          <p:cNvSpPr>
            <a:spLocks noChangeArrowheads="1"/>
          </p:cNvSpPr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Oval 1079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1081"/>
          <p:cNvSpPr txBox="1">
            <a:spLocks noChangeArrowheads="1"/>
          </p:cNvSpPr>
          <p:nvPr/>
        </p:nvSpPr>
        <p:spPr bwMode="auto">
          <a:xfrm>
            <a:off x="3810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097" name="Text Box 1082"/>
          <p:cNvSpPr txBox="1">
            <a:spLocks noChangeArrowheads="1"/>
          </p:cNvSpPr>
          <p:nvPr/>
        </p:nvSpPr>
        <p:spPr bwMode="auto">
          <a:xfrm>
            <a:off x="838200" y="64452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098" name="Line 1084"/>
          <p:cNvSpPr>
            <a:spLocks noChangeShapeType="1"/>
          </p:cNvSpPr>
          <p:nvPr/>
        </p:nvSpPr>
        <p:spPr bwMode="auto">
          <a:xfrm>
            <a:off x="1066800" y="4114800"/>
            <a:ext cx="1676400" cy="2514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18" name="Line 1121"/>
          <p:cNvSpPr>
            <a:spLocks noChangeShapeType="1"/>
          </p:cNvSpPr>
          <p:nvPr/>
        </p:nvSpPr>
        <p:spPr bwMode="auto">
          <a:xfrm>
            <a:off x="38100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9" name="Line 1122"/>
          <p:cNvSpPr>
            <a:spLocks noChangeShapeType="1"/>
          </p:cNvSpPr>
          <p:nvPr/>
        </p:nvSpPr>
        <p:spPr bwMode="auto">
          <a:xfrm>
            <a:off x="35052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0" name="Oval 1125"/>
          <p:cNvSpPr>
            <a:spLocks noChangeArrowheads="1"/>
          </p:cNvSpPr>
          <p:nvPr/>
        </p:nvSpPr>
        <p:spPr bwMode="auto">
          <a:xfrm>
            <a:off x="37338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2" name="Oval 112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4" name="Text Box 1131"/>
          <p:cNvSpPr txBox="1">
            <a:spLocks noChangeArrowheads="1"/>
          </p:cNvSpPr>
          <p:nvPr/>
        </p:nvSpPr>
        <p:spPr bwMode="auto">
          <a:xfrm>
            <a:off x="32004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25" name="Text Box 1132"/>
          <p:cNvSpPr txBox="1">
            <a:spLocks noChangeArrowheads="1"/>
          </p:cNvSpPr>
          <p:nvPr/>
        </p:nvSpPr>
        <p:spPr bwMode="auto">
          <a:xfrm>
            <a:off x="3657600" y="6477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26" name="Line 1133"/>
          <p:cNvSpPr>
            <a:spLocks noChangeShapeType="1"/>
          </p:cNvSpPr>
          <p:nvPr/>
        </p:nvSpPr>
        <p:spPr bwMode="auto">
          <a:xfrm>
            <a:off x="3124200" y="4800600"/>
            <a:ext cx="1676400" cy="190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9" name="Oval 1136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0" name="Oval 1137"/>
          <p:cNvSpPr>
            <a:spLocks noChangeArrowheads="1"/>
          </p:cNvSpPr>
          <p:nvPr/>
        </p:nvSpPr>
        <p:spPr bwMode="auto">
          <a:xfrm>
            <a:off x="4800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0" name="Line 1173"/>
          <p:cNvSpPr>
            <a:spLocks noChangeShapeType="1"/>
          </p:cNvSpPr>
          <p:nvPr/>
        </p:nvSpPr>
        <p:spPr bwMode="auto">
          <a:xfrm>
            <a:off x="6781800" y="4038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1" name="Line 1174"/>
          <p:cNvSpPr>
            <a:spLocks noChangeShapeType="1"/>
          </p:cNvSpPr>
          <p:nvPr/>
        </p:nvSpPr>
        <p:spPr bwMode="auto">
          <a:xfrm>
            <a:off x="6477000" y="609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2" name="Oval 1177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5" name="Text Box 1183"/>
          <p:cNvSpPr txBox="1">
            <a:spLocks noChangeArrowheads="1"/>
          </p:cNvSpPr>
          <p:nvPr/>
        </p:nvSpPr>
        <p:spPr bwMode="auto">
          <a:xfrm>
            <a:off x="6172200" y="5911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56" name="Text Box 1184"/>
          <p:cNvSpPr txBox="1">
            <a:spLocks noChangeArrowheads="1"/>
          </p:cNvSpPr>
          <p:nvPr/>
        </p:nvSpPr>
        <p:spPr bwMode="auto">
          <a:xfrm>
            <a:off x="6629400" y="6400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9" name="Oval 1188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0" name="Oval 1189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1" name="Oval 1190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2421" y="450503"/>
            <a:ext cx="500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40233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1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Perceptrons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1969 book by Marvin </a:t>
            </a:r>
            <a:r>
              <a:rPr lang="en-US" sz="2800" dirty="0" err="1"/>
              <a:t>Minsky</a:t>
            </a:r>
            <a:r>
              <a:rPr lang="en-US" sz="2800" dirty="0"/>
              <a:t> and Seymour </a:t>
            </a:r>
            <a:r>
              <a:rPr lang="en-US" sz="2800" dirty="0" err="1"/>
              <a:t>Papert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The problem is that they can only work for classification problems that are linearly separable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Insufficiently expressive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“Important research problem” to investigate multilayer networks although they were pessimistic about their value</a:t>
            </a:r>
          </a:p>
        </p:txBody>
      </p:sp>
    </p:spTree>
    <p:extLst>
      <p:ext uri="{BB962C8B-B14F-4D97-AF65-F5344CB8AC3E}">
        <p14:creationId xmlns:p14="http://schemas.microsoft.com/office/powerpoint/2010/main" val="1044896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4937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99472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812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94211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r>
                <a:rPr lang="en-US" sz="1800"/>
                <a:t> </a:t>
              </a:r>
              <a:endParaRPr lang="en-US" sz="1800" baseline="-25000"/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endParaRPr lang="en-US" sz="1400" baseline="-25000"/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r>
                <a:rPr lang="en-US" sz="1800"/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5633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16906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0668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83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16764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1336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1336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Neurons often have many, many connected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33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A00A-5B7F-2C4F-8238-11A4602A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reader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CF21-CF8B-E64C-8159-94ED27569A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722" y="3581400"/>
            <a:ext cx="8153400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web.media.mit.edu</a:t>
            </a:r>
            <a:r>
              <a:rPr lang="en-US" dirty="0"/>
              <a:t>/~</a:t>
            </a:r>
            <a:r>
              <a:rPr lang="en-US" dirty="0" err="1"/>
              <a:t>guysatat</a:t>
            </a:r>
            <a:r>
              <a:rPr lang="en-US" dirty="0"/>
              <a:t>/</a:t>
            </a:r>
            <a:r>
              <a:rPr lang="en-US" dirty="0" err="1"/>
              <a:t>MindReader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63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64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65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13107</TotalTime>
  <Words>2617</Words>
  <Application>Microsoft Macintosh PowerPoint</Application>
  <PresentationFormat>On-screen Show (4:3)</PresentationFormat>
  <Paragraphs>1039</Paragraphs>
  <Slides>83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Cambria Math</vt:lpstr>
      <vt:lpstr>Times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Neural Networks</vt:lpstr>
      <vt:lpstr>Our Nervous System</vt:lpstr>
      <vt:lpstr>Our nervous system:  the computer science view</vt:lpstr>
      <vt:lpstr>Artificial Neural Networks</vt:lpstr>
      <vt:lpstr>PowerPoint Presentation</vt:lpstr>
      <vt:lpstr>PowerPoint Presentation</vt:lpstr>
      <vt:lpstr>PowerPoint Presentation</vt:lpstr>
      <vt:lpstr>Activation functions</vt:lpstr>
      <vt:lpstr>Many other 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Computation (assume threshold 0)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History of Neural Networks</vt:lpstr>
      <vt:lpstr>Training the perceptron</vt:lpstr>
      <vt:lpstr>Examples - Logical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Training a neuron (perceptron)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XOR</vt:lpstr>
      <vt:lpstr>PowerPoint Presentation</vt:lpstr>
      <vt:lpstr>PowerPoint Presentation</vt:lpstr>
      <vt:lpstr>Linearly Separable</vt:lpstr>
      <vt:lpstr>PowerPoint Presentation</vt:lpstr>
      <vt:lpstr>Perceptrons</vt:lpstr>
      <vt:lpstr>XOR</vt:lpstr>
      <vt:lpstr>XOR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Mind reader game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949</cp:revision>
  <cp:lastPrinted>2023-03-06T20:21:32Z</cp:lastPrinted>
  <dcterms:created xsi:type="dcterms:W3CDTF">2011-01-25T19:35:23Z</dcterms:created>
  <dcterms:modified xsi:type="dcterms:W3CDTF">2023-03-06T20:21:40Z</dcterms:modified>
</cp:coreProperties>
</file>