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339" r:id="rId3"/>
    <p:sldId id="397" r:id="rId4"/>
    <p:sldId id="262" r:id="rId5"/>
    <p:sldId id="398" r:id="rId6"/>
    <p:sldId id="276" r:id="rId7"/>
    <p:sldId id="433" r:id="rId8"/>
    <p:sldId id="399" r:id="rId9"/>
    <p:sldId id="344" r:id="rId10"/>
    <p:sldId id="345" r:id="rId11"/>
    <p:sldId id="346" r:id="rId12"/>
    <p:sldId id="347" r:id="rId13"/>
    <p:sldId id="434" r:id="rId14"/>
    <p:sldId id="349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91" r:id="rId51"/>
    <p:sldId id="436" r:id="rId52"/>
    <p:sldId id="392" r:id="rId53"/>
    <p:sldId id="415" r:id="rId54"/>
    <p:sldId id="416" r:id="rId55"/>
    <p:sldId id="417" r:id="rId56"/>
    <p:sldId id="418" r:id="rId57"/>
    <p:sldId id="423" r:id="rId58"/>
    <p:sldId id="419" r:id="rId59"/>
    <p:sldId id="422" r:id="rId60"/>
    <p:sldId id="425" r:id="rId61"/>
    <p:sldId id="420" r:id="rId62"/>
    <p:sldId id="421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367" autoAdjust="0"/>
  </p:normalViewPr>
  <p:slideViewPr>
    <p:cSldViewPr snapToGrid="0" snapToObjects="1">
      <p:cViewPr varScale="1">
        <p:scale>
          <a:sx n="99" d="100"/>
          <a:sy n="99" d="100"/>
        </p:scale>
        <p:origin x="2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82848E-DE31-6742-AF50-015545A81C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2BC73-24AE-8243-B68C-DD5F76220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758A-98A8-E349-B15A-9D98A484A356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300CA-5E09-CF40-B8BE-E15E1C31D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E88C9-2E63-9D41-A70C-B3669940E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D1031-A540-C649-9D6A-F543A383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3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hypernym</a:t>
            </a:r>
            <a:r>
              <a:rPr lang="en-US" dirty="0"/>
              <a:t>: word whose meaning includes</a:t>
            </a:r>
            <a:r>
              <a:rPr lang="en-US" baseline="0" dirty="0"/>
              <a:t> the meaning of another word</a:t>
            </a:r>
          </a:p>
          <a:p>
            <a:r>
              <a:rPr lang="en-US" baseline="0" dirty="0"/>
              <a:t>hyponym: opposite (e.g. “is-a” relationship) a bike is-a vehicle (vehicle is a </a:t>
            </a:r>
            <a:r>
              <a:rPr lang="en-US" baseline="0" dirty="0" err="1"/>
              <a:t>hypernym</a:t>
            </a:r>
            <a:r>
              <a:rPr lang="en-US" baseline="0" dirty="0"/>
              <a:t> of bike)</a:t>
            </a:r>
          </a:p>
          <a:p>
            <a:r>
              <a:rPr lang="en-US" dirty="0" err="1"/>
              <a:t>holonym</a:t>
            </a:r>
            <a:r>
              <a:rPr lang="en-US" dirty="0"/>
              <a:t>/</a:t>
            </a:r>
            <a:r>
              <a:rPr lang="en-US" dirty="0" err="1"/>
              <a:t>meronym</a:t>
            </a:r>
            <a:r>
              <a:rPr lang="en-US" dirty="0"/>
              <a:t>:</a:t>
            </a:r>
            <a:r>
              <a:rPr lang="en-US" baseline="0" dirty="0"/>
              <a:t> X is a </a:t>
            </a:r>
            <a:r>
              <a:rPr lang="en-US" baseline="0" dirty="0" err="1"/>
              <a:t>holonym</a:t>
            </a:r>
            <a:r>
              <a:rPr lang="en-US" baseline="0" dirty="0"/>
              <a:t> of Y if </a:t>
            </a:r>
            <a:r>
              <a:rPr lang="en-US" baseline="0" dirty="0" err="1"/>
              <a:t>Ys</a:t>
            </a:r>
            <a:r>
              <a:rPr lang="en-US" baseline="0" dirty="0"/>
              <a:t> are parts of </a:t>
            </a:r>
            <a:r>
              <a:rPr lang="en-US" baseline="0" dirty="0" err="1"/>
              <a:t>Xs</a:t>
            </a:r>
            <a:r>
              <a:rPr lang="en-US" baseline="0" dirty="0"/>
              <a:t> (bike is a </a:t>
            </a:r>
            <a:r>
              <a:rPr lang="en-US" baseline="0" dirty="0" err="1"/>
              <a:t>holonym</a:t>
            </a:r>
            <a:r>
              <a:rPr lang="en-US" baseline="0" dirty="0"/>
              <a:t> of tire)</a:t>
            </a:r>
          </a:p>
          <a:p>
            <a:r>
              <a:rPr lang="en-US" baseline="0" dirty="0" err="1"/>
              <a:t>troponym</a:t>
            </a:r>
            <a:r>
              <a:rPr lang="en-US" baseline="0" dirty="0"/>
              <a:t>: (verbs) verb Y is a </a:t>
            </a:r>
            <a:r>
              <a:rPr lang="en-US" baseline="0" dirty="0" err="1"/>
              <a:t>troponym</a:t>
            </a:r>
            <a:r>
              <a:rPr lang="en-US" baseline="0" dirty="0"/>
              <a:t> of verb X if the activity Y is doing X in some manner (saunter is a </a:t>
            </a:r>
            <a:r>
              <a:rPr lang="en-US" baseline="0" dirty="0" err="1"/>
              <a:t>troponym</a:t>
            </a:r>
            <a:r>
              <a:rPr lang="en-US" baseline="0" dirty="0"/>
              <a:t> of walk)</a:t>
            </a:r>
          </a:p>
          <a:p>
            <a:r>
              <a:rPr lang="en-US" baseline="0" dirty="0"/>
              <a:t>entailment: (verbs) </a:t>
            </a:r>
            <a:r>
              <a:rPr lang="en-US" baseline="0" dirty="0" err="1"/>
              <a:t>verby</a:t>
            </a:r>
            <a:r>
              <a:rPr lang="en-US" baseline="0" dirty="0"/>
              <a:t> Y is entailed by X if by doing X you must be doing Y (sleep is entailed by snore)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7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31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32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33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F95B9-7091-DA42-9C49-5D2D115484AB}" type="slidenum">
              <a:rPr lang="en-US"/>
              <a:pPr/>
              <a:t>34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yahoo and</a:t>
            </a:r>
            <a:r>
              <a:rPr lang="en-US" baseline="0" dirty="0"/>
              <a:t> some others allow you API access to their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yahoo and</a:t>
            </a:r>
            <a:r>
              <a:rPr lang="en-US" baseline="0" dirty="0"/>
              <a:t> some others allow you API access to their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9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ordnet.princeton.e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CS159 Spring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4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13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similar are two words?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43" y="2397118"/>
            <a:ext cx="764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sim(w</a:t>
            </a:r>
            <a:r>
              <a:rPr lang="en-US" sz="3600" baseline="-25000" dirty="0"/>
              <a:t>1</a:t>
            </a:r>
            <a:r>
              <a:rPr lang="en-US" sz="3600" dirty="0"/>
              <a:t>, w</a:t>
            </a:r>
            <a:r>
              <a:rPr lang="en-US" sz="3600" baseline="-25000" dirty="0"/>
              <a:t>2</a:t>
            </a:r>
            <a:r>
              <a:rPr lang="en-US" sz="3600" dirty="0"/>
              <a:t>) = </a:t>
            </a:r>
            <a:r>
              <a:rPr lang="en-US" sz="3600" dirty="0">
                <a:latin typeface="Arial"/>
                <a:cs typeface="Arial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303484" y="4089930"/>
            <a:ext cx="441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?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353577" y="2466642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4843" y="4129276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59034" y="3909912"/>
            <a:ext cx="699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w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50460" y="3402992"/>
            <a:ext cx="1079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1</a:t>
            </a: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2</a:t>
            </a:r>
            <a:endParaRPr lang="en-US" sz="4000" dirty="0">
              <a:solidFill>
                <a:srgbClr val="0000FF"/>
              </a:solidFill>
              <a:latin typeface="Tw Cen MT (Body)"/>
              <a:cs typeface="Tw Cen MT (Body)"/>
            </a:endParaRP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12940" y="3569923"/>
            <a:ext cx="26367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applications?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3577" y="5834387"/>
            <a:ext cx="493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list: w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are synonyms</a:t>
            </a:r>
          </a:p>
        </p:txBody>
      </p:sp>
    </p:spTree>
    <p:extLst>
      <p:ext uri="{BB962C8B-B14F-4D97-AF65-F5344CB8AC3E}">
        <p14:creationId xmlns:p14="http://schemas.microsoft.com/office/powerpoint/2010/main" val="50467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89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General text similarity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Thesaurus generation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Automatic 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Text-to-text</a:t>
            </a:r>
          </a:p>
          <a:p>
            <a:pPr lvl="1"/>
            <a:r>
              <a:rPr lang="en-US" dirty="0"/>
              <a:t>paraphrasing</a:t>
            </a:r>
          </a:p>
          <a:p>
            <a:pPr lvl="1"/>
            <a:r>
              <a:rPr lang="en-US" dirty="0"/>
              <a:t>summarization</a:t>
            </a:r>
          </a:p>
          <a:p>
            <a:pPr lvl="1"/>
            <a:r>
              <a:rPr lang="en-US" dirty="0"/>
              <a:t>machine translation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information retrieval (search)</a:t>
            </a:r>
          </a:p>
        </p:txBody>
      </p:sp>
    </p:spTree>
    <p:extLst>
      <p:ext uri="{BB962C8B-B14F-4D97-AF65-F5344CB8AC3E}">
        <p14:creationId xmlns:p14="http://schemas.microsoft.com/office/powerpoint/2010/main" val="350272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13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similar are two words?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343" y="2397118"/>
            <a:ext cx="764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sim(w</a:t>
            </a:r>
            <a:r>
              <a:rPr lang="en-US" sz="3600" baseline="-25000" dirty="0"/>
              <a:t>1</a:t>
            </a:r>
            <a:r>
              <a:rPr lang="en-US" sz="3600" dirty="0"/>
              <a:t>, w</a:t>
            </a:r>
            <a:r>
              <a:rPr lang="en-US" sz="3600" baseline="-25000" dirty="0"/>
              <a:t>2</a:t>
            </a:r>
            <a:r>
              <a:rPr lang="en-US" sz="3600" dirty="0"/>
              <a:t>) = </a:t>
            </a:r>
            <a:r>
              <a:rPr lang="en-US" sz="3600" dirty="0">
                <a:latin typeface="Arial"/>
                <a:cs typeface="Arial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303484" y="4089930"/>
            <a:ext cx="441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?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353577" y="2466642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4843" y="4129276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59034" y="3909912"/>
            <a:ext cx="699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w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50460" y="3402992"/>
            <a:ext cx="1079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1</a:t>
            </a: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2</a:t>
            </a:r>
            <a:endParaRPr lang="en-US" sz="4000" dirty="0">
              <a:solidFill>
                <a:srgbClr val="0000FF"/>
              </a:solidFill>
              <a:latin typeface="Tw Cen MT (Body)"/>
              <a:cs typeface="Tw Cen MT (Body)"/>
            </a:endParaRPr>
          </a:p>
          <a:p>
            <a:r>
              <a:rPr lang="en-US" sz="4000" dirty="0">
                <a:solidFill>
                  <a:srgbClr val="0000FF"/>
                </a:solidFill>
                <a:latin typeface="Tw Cen MT (Body)"/>
                <a:cs typeface="Tw Cen MT (Body)"/>
              </a:rPr>
              <a:t>w</a:t>
            </a:r>
            <a:r>
              <a:rPr lang="en-US" sz="4000" baseline="-25000" dirty="0">
                <a:solidFill>
                  <a:srgbClr val="0000FF"/>
                </a:solidFill>
                <a:latin typeface="Tw Cen MT (Body)"/>
                <a:cs typeface="Tw Cen MT (Body)"/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3577" y="5834387"/>
            <a:ext cx="493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list: w</a:t>
            </a:r>
            <a:r>
              <a:rPr lang="en-US" sz="2800" baseline="-25000" dirty="0">
                <a:solidFill>
                  <a:srgbClr val="0000FF"/>
                </a:solidFill>
              </a:rPr>
              <a:t>1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are synonyms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A4DC1-AC1E-8647-9AFF-58C5E42B3FCD}"/>
              </a:ext>
            </a:extLst>
          </p:cNvPr>
          <p:cNvSpPr txBox="1"/>
          <p:nvPr/>
        </p:nvSpPr>
        <p:spPr>
          <a:xfrm>
            <a:off x="5807560" y="3612876"/>
            <a:ext cx="263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ideas? useful resources?</a:t>
            </a:r>
          </a:p>
        </p:txBody>
      </p:sp>
    </p:spTree>
    <p:extLst>
      <p:ext uri="{BB962C8B-B14F-4D97-AF65-F5344CB8AC3E}">
        <p14:creationId xmlns:p14="http://schemas.microsoft.com/office/powerpoint/2010/main" val="278674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2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Four categories of approaches (maybe more)</a:t>
            </a:r>
          </a:p>
          <a:p>
            <a:pPr lvl="1"/>
            <a:r>
              <a:rPr lang="en-US" dirty="0"/>
              <a:t>Character-based</a:t>
            </a:r>
          </a:p>
          <a:p>
            <a:pPr lvl="2"/>
            <a:r>
              <a:rPr lang="en-US" dirty="0"/>
              <a:t>turned vs. </a:t>
            </a:r>
            <a:r>
              <a:rPr lang="en-US" dirty="0" err="1"/>
              <a:t>truned</a:t>
            </a:r>
            <a:endParaRPr lang="en-US" dirty="0"/>
          </a:p>
          <a:p>
            <a:pPr lvl="2"/>
            <a:r>
              <a:rPr lang="en-US" dirty="0"/>
              <a:t>cognates (night, </a:t>
            </a:r>
            <a:r>
              <a:rPr lang="en-US" dirty="0" err="1"/>
              <a:t>nacht</a:t>
            </a:r>
            <a:r>
              <a:rPr lang="en-US" dirty="0"/>
              <a:t>, </a:t>
            </a:r>
            <a:r>
              <a:rPr lang="en-US" dirty="0" err="1"/>
              <a:t>nicht</a:t>
            </a:r>
            <a:r>
              <a:rPr lang="en-US" dirty="0"/>
              <a:t>, </a:t>
            </a:r>
            <a:r>
              <a:rPr lang="en-US" dirty="0" err="1"/>
              <a:t>natt</a:t>
            </a:r>
            <a:r>
              <a:rPr lang="en-US" dirty="0"/>
              <a:t>, </a:t>
            </a:r>
            <a:r>
              <a:rPr lang="en-US" dirty="0" err="1"/>
              <a:t>nat</a:t>
            </a:r>
            <a:r>
              <a:rPr lang="en-US" dirty="0"/>
              <a:t>, </a:t>
            </a:r>
            <a:r>
              <a:rPr lang="en-US" dirty="0" err="1"/>
              <a:t>noc</a:t>
            </a:r>
            <a:r>
              <a:rPr lang="en-US" dirty="0"/>
              <a:t>, </a:t>
            </a:r>
            <a:r>
              <a:rPr lang="en-US" dirty="0" err="1"/>
              <a:t>noch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Semantic web-based (e.g. </a:t>
            </a:r>
            <a:r>
              <a:rPr lang="en-US" dirty="0" err="1"/>
              <a:t>WordNet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Dictionary-based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Character-based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turned</a:t>
            </a:r>
            <a:r>
              <a:rPr lang="en-US" sz="4800" dirty="0"/>
              <a:t>, </a:t>
            </a:r>
            <a:r>
              <a:rPr lang="en-US" sz="4800" i="1" dirty="0" err="1">
                <a:solidFill>
                  <a:srgbClr val="0000FF"/>
                </a:solidFill>
              </a:rPr>
              <a:t>truned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5504" y="3737429"/>
            <a:ext cx="6898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might we do this using only the words (i.e. no outside resources?</a:t>
            </a:r>
          </a:p>
        </p:txBody>
      </p:sp>
    </p:spTree>
    <p:extLst>
      <p:ext uri="{BB962C8B-B14F-4D97-AF65-F5344CB8AC3E}">
        <p14:creationId xmlns:p14="http://schemas.microsoft.com/office/powerpoint/2010/main" val="321731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 (</a:t>
            </a:r>
            <a:r>
              <a:rPr lang="en-US" dirty="0" err="1"/>
              <a:t>Levenshtein</a:t>
            </a:r>
            <a:r>
              <a:rPr lang="en-US" dirty="0"/>
              <a:t> distance)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95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edit distance between w</a:t>
            </a:r>
            <a:r>
              <a:rPr lang="en-US" baseline="-25000" dirty="0"/>
              <a:t>1</a:t>
            </a:r>
            <a:r>
              <a:rPr lang="en-US" dirty="0"/>
              <a:t> and w</a:t>
            </a:r>
            <a:r>
              <a:rPr lang="en-US" baseline="-25000" dirty="0"/>
              <a:t>2</a:t>
            </a:r>
            <a:r>
              <a:rPr lang="en-US" dirty="0"/>
              <a:t> is the minimum number of operations to transform w</a:t>
            </a:r>
            <a:r>
              <a:rPr lang="en-US" baseline="-25000" dirty="0"/>
              <a:t>1</a:t>
            </a:r>
            <a:r>
              <a:rPr lang="en-US" dirty="0"/>
              <a:t> into w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Operations:</a:t>
            </a:r>
          </a:p>
          <a:p>
            <a:pPr lvl="1"/>
            <a:r>
              <a:rPr lang="en-US" dirty="0"/>
              <a:t>insertion</a:t>
            </a:r>
          </a:p>
          <a:p>
            <a:pPr lvl="1"/>
            <a:r>
              <a:rPr lang="en-US" dirty="0"/>
              <a:t>deletion</a:t>
            </a:r>
          </a:p>
          <a:p>
            <a:pPr lvl="1"/>
            <a:r>
              <a:rPr lang="en-US" dirty="0"/>
              <a:t>substitution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4596190"/>
            <a:ext cx="6221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EDIT(turned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truned</a:t>
            </a:r>
            <a:r>
              <a:rPr lang="en-US" sz="2800" dirty="0">
                <a:solidFill>
                  <a:srgbClr val="FF0000"/>
                </a:solidFill>
              </a:rPr>
              <a:t>) = 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EDIT(computer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, commuter) = 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EDIT(banana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, apple) = ?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EDIT(wombat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/>
                <a:cs typeface="Arial"/>
              </a:rPr>
              <a:t>worcester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) = ?</a:t>
            </a:r>
          </a:p>
        </p:txBody>
      </p:sp>
    </p:spTree>
    <p:extLst>
      <p:ext uri="{BB962C8B-B14F-4D97-AF65-F5344CB8AC3E}">
        <p14:creationId xmlns:p14="http://schemas.microsoft.com/office/powerpoint/2010/main" val="407833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 distance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41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00FF"/>
                </a:solidFill>
              </a:rPr>
              <a:t>EDIT(turned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truned</a:t>
            </a:r>
            <a:r>
              <a:rPr lang="en-US" sz="3200" dirty="0">
                <a:solidFill>
                  <a:srgbClr val="0000FF"/>
                </a:solidFill>
              </a:rPr>
              <a:t>) = 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delete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insert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u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EDIT(computer, commuter) = 1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EDIT(banana, apple) = 5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delete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a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replace a with 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EDIT(wombat, </a:t>
            </a:r>
            <a:r>
              <a:rPr lang="en-US" sz="3200" dirty="0" err="1">
                <a:solidFill>
                  <a:srgbClr val="0000FF"/>
                </a:solidFill>
                <a:latin typeface="Arial"/>
                <a:cs typeface="Arial"/>
              </a:rPr>
              <a:t>worcester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) =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0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edit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92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all operations equally likely?</a:t>
            </a:r>
          </a:p>
          <a:p>
            <a:pPr lvl="1"/>
            <a:r>
              <a:rPr lang="en-US" dirty="0"/>
              <a:t>No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Improvement: give different weights to different operations</a:t>
            </a:r>
          </a:p>
          <a:p>
            <a:pPr lvl="1"/>
            <a:r>
              <a:rPr lang="en-US" dirty="0"/>
              <a:t>replacing a for </a:t>
            </a:r>
            <a:r>
              <a:rPr lang="en-US" dirty="0" err="1"/>
              <a:t>e</a:t>
            </a:r>
            <a:r>
              <a:rPr lang="en-US" dirty="0"/>
              <a:t> is more likely than </a:t>
            </a:r>
            <a:r>
              <a:rPr lang="en-US" dirty="0" err="1"/>
              <a:t>z</a:t>
            </a:r>
            <a:r>
              <a:rPr lang="en-US" dirty="0"/>
              <a:t> for </a:t>
            </a:r>
            <a:r>
              <a:rPr lang="en-US" dirty="0" err="1"/>
              <a:t>y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 for weightings?</a:t>
            </a:r>
          </a:p>
          <a:p>
            <a:pPr lvl="1"/>
            <a:r>
              <a:rPr lang="en-US" dirty="0"/>
              <a:t>Learn from actual data (known typos, known similar words)</a:t>
            </a:r>
          </a:p>
          <a:p>
            <a:pPr lvl="1"/>
            <a:r>
              <a:rPr lang="en-US" dirty="0"/>
              <a:t>Intuitions: phonetics</a:t>
            </a:r>
          </a:p>
          <a:p>
            <a:pPr lvl="1"/>
            <a:r>
              <a:rPr lang="en-US" dirty="0"/>
              <a:t>Intuitions: keyboard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9757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turned</a:t>
            </a:r>
            <a:r>
              <a:rPr lang="en-US" sz="4800" dirty="0"/>
              <a:t>, </a:t>
            </a:r>
            <a:r>
              <a:rPr lang="en-US" sz="4800" i="1" dirty="0" err="1">
                <a:solidFill>
                  <a:srgbClr val="0000FF"/>
                </a:solidFill>
              </a:rPr>
              <a:t>truned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193473"/>
            <a:ext cx="796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way to leverage our vector-based similarity approaches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165161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Assignment 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Quiz #2 Thursday</a:t>
            </a:r>
          </a:p>
          <a:p>
            <a:pPr lvl="1"/>
            <a:r>
              <a:rPr lang="en-US" dirty="0"/>
              <a:t>45 minutes</a:t>
            </a:r>
          </a:p>
          <a:p>
            <a:pPr lvl="1"/>
            <a:r>
              <a:rPr lang="en-US" dirty="0"/>
              <a:t>Open book and notes</a:t>
            </a:r>
          </a:p>
          <a:p>
            <a:pPr lvl="1"/>
            <a:r>
              <a:rPr lang="en-US" dirty="0"/>
              <a:t>Done with class after that</a:t>
            </a:r>
          </a:p>
          <a:p>
            <a:pPr marL="6858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5</a:t>
            </a:r>
          </a:p>
          <a:p>
            <a:pPr lvl="1"/>
            <a:r>
              <a:rPr lang="en-US" dirty="0"/>
              <a:t>Two part assignment</a:t>
            </a:r>
          </a:p>
          <a:p>
            <a:pPr lvl="1"/>
            <a:r>
              <a:rPr lang="en-US" dirty="0"/>
              <a:t>A due before spring break</a:t>
            </a:r>
          </a:p>
          <a:p>
            <a:pPr lvl="1"/>
            <a:r>
              <a:rPr lang="en-US" dirty="0"/>
              <a:t>Have a proper spring break!</a:t>
            </a:r>
          </a:p>
          <a:p>
            <a:pPr lvl="1"/>
            <a:r>
              <a:rPr lang="en-US" dirty="0"/>
              <a:t>B due a week after spring break</a:t>
            </a:r>
          </a:p>
        </p:txBody>
      </p:sp>
    </p:spTree>
    <p:extLst>
      <p:ext uri="{BB962C8B-B14F-4D97-AF65-F5344CB8AC3E}">
        <p14:creationId xmlns:p14="http://schemas.microsoft.com/office/powerpoint/2010/main" val="171733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turned</a:t>
            </a:r>
            <a:r>
              <a:rPr lang="en-US" sz="4800" dirty="0"/>
              <a:t>, </a:t>
            </a:r>
            <a:r>
              <a:rPr lang="en-US" sz="4800" i="1" dirty="0" err="1">
                <a:solidFill>
                  <a:srgbClr val="0000FF"/>
                </a:solidFill>
              </a:rPr>
              <a:t>truned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219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898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5356" y="2804308"/>
            <a:ext cx="874433" cy="8224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16200000" flipH="1">
            <a:off x="4693928" y="2881374"/>
            <a:ext cx="874433" cy="6683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0619" y="3006432"/>
            <a:ext cx="309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Generate a feature vector based on the characters</a:t>
            </a:r>
          </a:p>
          <a:p>
            <a:r>
              <a:rPr lang="en-US" dirty="0">
                <a:solidFill>
                  <a:srgbClr val="0000FF"/>
                </a:solidFill>
              </a:rPr>
              <a:t>(or could also use the set based measures at the character level)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2571" y="5213048"/>
            <a:ext cx="192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problems?</a:t>
            </a:r>
          </a:p>
        </p:txBody>
      </p:sp>
    </p:spTree>
    <p:extLst>
      <p:ext uri="{BB962C8B-B14F-4D97-AF65-F5344CB8AC3E}">
        <p14:creationId xmlns:p14="http://schemas.microsoft.com/office/powerpoint/2010/main" val="46182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restful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fluster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219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898" y="3652763"/>
            <a:ext cx="888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a:	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c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d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e</a:t>
            </a:r>
            <a:r>
              <a:rPr lang="en-US" sz="2000" dirty="0"/>
              <a:t>:	1</a:t>
            </a:r>
          </a:p>
          <a:p>
            <a:r>
              <a:rPr lang="en-US" sz="2000" dirty="0" err="1"/>
              <a:t>f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g</a:t>
            </a:r>
            <a:r>
              <a:rPr lang="en-US" sz="2000" dirty="0"/>
              <a:t>:	0</a:t>
            </a:r>
          </a:p>
          <a:p>
            <a:r>
              <a:rPr lang="en-US" sz="2000" dirty="0"/>
              <a:t>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5356" y="2804308"/>
            <a:ext cx="874433" cy="8224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16200000" flipH="1">
            <a:off x="4693928" y="2881374"/>
            <a:ext cx="874433" cy="6683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0619" y="3006432"/>
            <a:ext cx="309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Character level loses a lot of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2571" y="5213048"/>
            <a:ext cx="192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367356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character-based word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83" y="1947333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restful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fluster</a:t>
            </a:r>
            <a:r>
              <a:rPr lang="en-US" sz="4800" dirty="0"/>
              <a:t>) = </a:t>
            </a:r>
            <a:r>
              <a:rPr lang="en-US" sz="4800" dirty="0">
                <a:latin typeface="Arial"/>
                <a:cs typeface="Arial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219" y="3652763"/>
            <a:ext cx="888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aa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ab</a:t>
            </a:r>
            <a:r>
              <a:rPr lang="en-US" sz="2000" dirty="0"/>
              <a:t>:	0</a:t>
            </a:r>
          </a:p>
          <a:p>
            <a:r>
              <a:rPr lang="en-US" sz="2000" dirty="0"/>
              <a:t>ac:	0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es</a:t>
            </a:r>
            <a:r>
              <a:rPr lang="en-US" sz="2000" dirty="0"/>
              <a:t>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fu: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re:	1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0898" y="3652763"/>
            <a:ext cx="888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aa</a:t>
            </a:r>
            <a:r>
              <a:rPr lang="en-US" sz="2000" dirty="0"/>
              <a:t>:	0</a:t>
            </a:r>
          </a:p>
          <a:p>
            <a:r>
              <a:rPr lang="en-US" sz="2000" dirty="0" err="1"/>
              <a:t>ab</a:t>
            </a:r>
            <a:r>
              <a:rPr lang="en-US" sz="2000" dirty="0"/>
              <a:t>:	0</a:t>
            </a:r>
          </a:p>
          <a:p>
            <a:r>
              <a:rPr lang="en-US" sz="2000" dirty="0"/>
              <a:t>ac:	0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er</a:t>
            </a:r>
            <a:r>
              <a:rPr lang="en-US" sz="2000" dirty="0"/>
              <a:t>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/>
              <a:t>fl:	1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 err="1"/>
              <a:t>lu</a:t>
            </a:r>
            <a:r>
              <a:rPr lang="en-US" sz="2000" dirty="0"/>
              <a:t>:	1</a:t>
            </a:r>
          </a:p>
          <a:p>
            <a:r>
              <a:rPr lang="en-US" sz="2000" dirty="0"/>
              <a:t>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175356" y="2804308"/>
            <a:ext cx="874433" cy="8224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16200000" flipH="1">
            <a:off x="4693927" y="2881374"/>
            <a:ext cx="874434" cy="6683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0619" y="3006432"/>
            <a:ext cx="309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Use character bigrams or even trigrams</a:t>
            </a:r>
          </a:p>
        </p:txBody>
      </p:sp>
    </p:spTree>
    <p:extLst>
      <p:ext uri="{BB962C8B-B14F-4D97-AF65-F5344CB8AC3E}">
        <p14:creationId xmlns:p14="http://schemas.microsoft.com/office/powerpoint/2010/main" val="203943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general categories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Semantic web-based (e.g. </a:t>
            </a:r>
            <a:r>
              <a:rPr lang="en-US" dirty="0" err="1">
                <a:solidFill>
                  <a:srgbClr val="0000FF"/>
                </a:solidFill>
              </a:rPr>
              <a:t>WordNet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/>
              <a:t>Dictionary-based</a:t>
            </a:r>
          </a:p>
          <a:p>
            <a:pPr lvl="1"/>
            <a:r>
              <a:rPr lang="en-US" dirty="0"/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5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749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3000"/>
              </a:lnSpc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Lexical database for English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155,287 words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206,941 word senses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117,659  </a:t>
            </a:r>
            <a:r>
              <a:rPr lang="en-GB" sz="24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synsets</a:t>
            </a: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(synonym sets)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~400K relations between senses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Parts of speech: nouns, verbs, adjectives, adverbs</a:t>
            </a: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Word graph, with word senses as nodes and edges as relationships</a:t>
            </a: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>
              <a:spcBef>
                <a:spcPts val="675"/>
              </a:spcBef>
              <a:buSzPct val="52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Psycholinguistics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WN attempts to model human lexical memory</a:t>
            </a:r>
          </a:p>
          <a:p>
            <a:pPr lvl="1">
              <a:spcBef>
                <a:spcPts val="575"/>
              </a:spcBef>
              <a:buSzPct val="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Design based on psychological testing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Created by researchers at Princeton</a:t>
            </a:r>
          </a:p>
          <a:p>
            <a:pPr lvl="1"/>
            <a:r>
              <a:rPr lang="en-US" dirty="0">
                <a:hlinkClick r:id="rId2"/>
              </a:rPr>
              <a:t>http://wordnet.princeton.edu/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programmatic interfaces</a:t>
            </a:r>
          </a:p>
        </p:txBody>
      </p:sp>
    </p:spTree>
    <p:extLst>
      <p:ext uri="{BB962C8B-B14F-4D97-AF65-F5344CB8AC3E}">
        <p14:creationId xmlns:p14="http://schemas.microsoft.com/office/powerpoint/2010/main" val="19327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synonym</a:t>
            </a:r>
          </a:p>
          <a:p>
            <a:r>
              <a:rPr lang="en-US" dirty="0">
                <a:solidFill>
                  <a:srgbClr val="FF0000"/>
                </a:solidFill>
              </a:rPr>
              <a:t>antonym</a:t>
            </a:r>
          </a:p>
          <a:p>
            <a:r>
              <a:rPr lang="en-US" dirty="0" err="1">
                <a:solidFill>
                  <a:srgbClr val="FF0000"/>
                </a:solidFill>
              </a:rPr>
              <a:t>hypernyms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hyponyms</a:t>
            </a:r>
          </a:p>
          <a:p>
            <a:r>
              <a:rPr lang="en-US" dirty="0" err="1">
                <a:solidFill>
                  <a:srgbClr val="FF0000"/>
                </a:solidFill>
              </a:rPr>
              <a:t>holonym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meronym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troponym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entailment</a:t>
            </a:r>
          </a:p>
          <a:p>
            <a:r>
              <a:rPr lang="en-US" dirty="0"/>
              <a:t>(and a few others)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96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68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synonym – X and Y have similar meaning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antonym – X and Y have opposite meanings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hypernyms</a:t>
            </a:r>
            <a:r>
              <a:rPr lang="en-US" dirty="0"/>
              <a:t> – subclass</a:t>
            </a:r>
          </a:p>
          <a:p>
            <a:pPr lvl="1"/>
            <a:r>
              <a:rPr lang="en-US" dirty="0"/>
              <a:t>beagle is a </a:t>
            </a:r>
            <a:r>
              <a:rPr lang="en-US" dirty="0" err="1"/>
              <a:t>hypernym</a:t>
            </a:r>
            <a:r>
              <a:rPr lang="en-US" dirty="0"/>
              <a:t> of dog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hyponyms – superclass</a:t>
            </a:r>
          </a:p>
          <a:p>
            <a:pPr lvl="1"/>
            <a:r>
              <a:rPr lang="en-US" dirty="0"/>
              <a:t>dog is a hyponym of beagle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holonym</a:t>
            </a:r>
            <a:r>
              <a:rPr lang="en-US" dirty="0"/>
              <a:t> – contains part</a:t>
            </a:r>
          </a:p>
          <a:p>
            <a:pPr lvl="1"/>
            <a:r>
              <a:rPr lang="en-US" dirty="0"/>
              <a:t>car is a </a:t>
            </a:r>
            <a:r>
              <a:rPr lang="en-US" dirty="0" err="1"/>
              <a:t>holonym</a:t>
            </a:r>
            <a:r>
              <a:rPr lang="en-US" dirty="0"/>
              <a:t> of wheel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meronym</a:t>
            </a:r>
            <a:r>
              <a:rPr lang="en-US" dirty="0"/>
              <a:t> – part of</a:t>
            </a:r>
          </a:p>
          <a:p>
            <a:pPr lvl="1"/>
            <a:r>
              <a:rPr lang="en-US" dirty="0"/>
              <a:t>wheel is a </a:t>
            </a:r>
            <a:r>
              <a:rPr lang="en-US" dirty="0" err="1"/>
              <a:t>meronym</a:t>
            </a:r>
            <a:r>
              <a:rPr lang="en-US" dirty="0"/>
              <a:t> of car</a:t>
            </a:r>
          </a:p>
        </p:txBody>
      </p:sp>
    </p:spTree>
    <p:extLst>
      <p:ext uri="{BB962C8B-B14F-4D97-AF65-F5344CB8AC3E}">
        <p14:creationId xmlns:p14="http://schemas.microsoft.com/office/powerpoint/2010/main" val="1478350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1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troponym</a:t>
            </a:r>
            <a:r>
              <a:rPr lang="en-US" dirty="0"/>
              <a:t> – for verbs, a more specific way of doing an action</a:t>
            </a:r>
          </a:p>
          <a:p>
            <a:pPr lvl="1"/>
            <a:r>
              <a:rPr lang="en-US" dirty="0"/>
              <a:t>run is a </a:t>
            </a:r>
            <a:r>
              <a:rPr lang="en-US" dirty="0" err="1"/>
              <a:t>troponym</a:t>
            </a:r>
            <a:r>
              <a:rPr lang="en-US" dirty="0"/>
              <a:t> of move</a:t>
            </a:r>
          </a:p>
          <a:p>
            <a:pPr lvl="1"/>
            <a:r>
              <a:rPr lang="en-US" dirty="0"/>
              <a:t>dice is a </a:t>
            </a:r>
            <a:r>
              <a:rPr lang="en-US" dirty="0" err="1"/>
              <a:t>troponym</a:t>
            </a:r>
            <a:r>
              <a:rPr lang="en-US" dirty="0"/>
              <a:t> of cut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entailment – for verbs, one activity leads to the next</a:t>
            </a:r>
          </a:p>
          <a:p>
            <a:pPr lvl="1"/>
            <a:r>
              <a:rPr lang="en-US" dirty="0"/>
              <a:t>sleep is entailed by snore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(and a few others)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8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7" y="1702405"/>
            <a:ext cx="5155595" cy="5155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5524" y="2177143"/>
            <a:ext cx="2730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Graph, where nodes are words and edges are relationships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There is some hierarchical information, for example with 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hyp-er/o-nomy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43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</a:t>
            </a:r>
            <a:r>
              <a:rPr lang="en-US" dirty="0">
                <a:solidFill>
                  <a:srgbClr val="0000FF"/>
                </a:solidFill>
              </a:rPr>
              <a:t>run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55FD1-3907-1B47-8BA6-55602BBE6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60" y="1652471"/>
            <a:ext cx="3561125" cy="49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Topics</a:t>
            </a:r>
          </a:p>
          <a:p>
            <a:pPr lvl="1"/>
            <a:r>
              <a:rPr lang="en-US" dirty="0"/>
              <a:t>Linguistics 101</a:t>
            </a:r>
          </a:p>
          <a:p>
            <a:pPr lvl="1"/>
            <a:r>
              <a:rPr lang="en-US" dirty="0"/>
              <a:t>Parsing</a:t>
            </a:r>
          </a:p>
          <a:p>
            <a:pPr lvl="2"/>
            <a:r>
              <a:rPr lang="en-US" dirty="0"/>
              <a:t>Grammars, CFGs, PCFGs</a:t>
            </a:r>
          </a:p>
          <a:p>
            <a:pPr lvl="2"/>
            <a:r>
              <a:rPr lang="en-US" dirty="0"/>
              <a:t>Top-down vs. bottom-up</a:t>
            </a:r>
          </a:p>
          <a:p>
            <a:pPr lvl="2"/>
            <a:r>
              <a:rPr lang="en-US" dirty="0"/>
              <a:t>CKY algorithm</a:t>
            </a:r>
          </a:p>
          <a:p>
            <a:pPr lvl="2"/>
            <a:r>
              <a:rPr lang="en-US" dirty="0"/>
              <a:t>Grammar learning</a:t>
            </a:r>
          </a:p>
          <a:p>
            <a:pPr lvl="2"/>
            <a:r>
              <a:rPr lang="en-US" dirty="0"/>
              <a:t>Evaluation</a:t>
            </a:r>
          </a:p>
          <a:p>
            <a:pPr lvl="2"/>
            <a:r>
              <a:rPr lang="en-US" dirty="0"/>
              <a:t>Improved models</a:t>
            </a:r>
          </a:p>
          <a:p>
            <a:pPr lvl="1"/>
            <a:r>
              <a:rPr lang="en-US" dirty="0"/>
              <a:t>Text similarity (conceptual coverage)</a:t>
            </a:r>
          </a:p>
          <a:p>
            <a:pPr lvl="2"/>
            <a:r>
              <a:rPr lang="en-US" dirty="0"/>
              <a:t>Will also be covered on Quiz #3, though</a:t>
            </a:r>
          </a:p>
        </p:txBody>
      </p:sp>
    </p:spTree>
    <p:extLst>
      <p:ext uri="{BB962C8B-B14F-4D97-AF65-F5344CB8AC3E}">
        <p14:creationId xmlns:p14="http://schemas.microsoft.com/office/powerpoint/2010/main" val="1602672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</a:t>
            </a:r>
            <a:r>
              <a:rPr lang="en-US" dirty="0">
                <a:solidFill>
                  <a:srgbClr val="0000FF"/>
                </a:solidFill>
              </a:rPr>
              <a:t>run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9162F-19D6-584E-BD90-FDEEA4B94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019300"/>
            <a:ext cx="803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3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4" name="TextBox 33"/>
          <p:cNvSpPr txBox="1"/>
          <p:nvPr/>
        </p:nvSpPr>
        <p:spPr>
          <a:xfrm>
            <a:off x="208568" y="5551714"/>
            <a:ext cx="837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To utilize </a:t>
            </a:r>
            <a:r>
              <a:rPr lang="en-US" sz="2400" dirty="0" err="1">
                <a:solidFill>
                  <a:srgbClr val="0000FF"/>
                </a:solidFill>
              </a:rPr>
              <a:t>WordNet</a:t>
            </a:r>
            <a:r>
              <a:rPr lang="en-US" sz="2400" dirty="0">
                <a:solidFill>
                  <a:srgbClr val="0000FF"/>
                </a:solidFill>
              </a:rPr>
              <a:t>, we often want to think about some graph-based measure.</a:t>
            </a:r>
          </a:p>
        </p:txBody>
      </p:sp>
    </p:spTree>
    <p:extLst>
      <p:ext uri="{BB962C8B-B14F-4D97-AF65-F5344CB8AC3E}">
        <p14:creationId xmlns:p14="http://schemas.microsoft.com/office/powerpoint/2010/main" val="160363194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4827399" y="4863934"/>
            <a:ext cx="4316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Rank the following based on similarity: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wolf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dog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wolf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amphibian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terrier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wolf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SIM(</a:t>
            </a:r>
            <a:r>
              <a:rPr lang="en-US" sz="2000" i="1" dirty="0" err="1">
                <a:solidFill>
                  <a:srgbClr val="FF0000"/>
                </a:solidFill>
              </a:rPr>
              <a:t>dachshund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>
                <a:solidFill>
                  <a:srgbClr val="FF0000"/>
                </a:solidFill>
              </a:rPr>
              <a:t>terrier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778068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4977418" y="3511406"/>
            <a:ext cx="431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dachshund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dog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amphibian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2728" y="5450398"/>
            <a:ext cx="723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information/heuristics did you use to rank these?</a:t>
            </a:r>
          </a:p>
        </p:txBody>
      </p:sp>
    </p:spTree>
    <p:extLst>
      <p:ext uri="{BB962C8B-B14F-4D97-AF65-F5344CB8AC3E}">
        <p14:creationId xmlns:p14="http://schemas.microsoft.com/office/powerpoint/2010/main" val="99976051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22238"/>
            <a:ext cx="7543800" cy="10207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WordNet-like Hierarchy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203805" y="1606549"/>
            <a:ext cx="6127751" cy="3297238"/>
            <a:chOff x="2099468" y="1793081"/>
            <a:chExt cx="6127751" cy="3297238"/>
          </a:xfrm>
        </p:grpSpPr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104231" y="3255168"/>
              <a:ext cx="656247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wolf</a:t>
              </a:r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4385468" y="3255168"/>
              <a:ext cx="59152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CC0000"/>
                </a:buClr>
                <a:buFont typeface="Garamond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0000"/>
                  </a:solidFill>
                  <a:latin typeface="Garamond" charset="0"/>
                </a:rPr>
                <a:t>dog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9468" y="1793081"/>
              <a:ext cx="6127751" cy="3297238"/>
              <a:chOff x="1008" y="949"/>
              <a:chExt cx="3860" cy="2077"/>
            </a:xfrm>
          </p:grpSpPr>
          <p:sp>
            <p:nvSpPr>
              <p:cNvPr id="8197" name="Text Box 5"/>
              <p:cNvSpPr txBox="1">
                <a:spLocks noChangeArrowheads="1"/>
              </p:cNvSpPr>
              <p:nvPr/>
            </p:nvSpPr>
            <p:spPr bwMode="auto">
              <a:xfrm>
                <a:off x="1877" y="949"/>
                <a:ext cx="656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Garamond" charset="0"/>
                  </a:rPr>
                  <a:t>animal</a:t>
                </a: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1852" y="1861"/>
                <a:ext cx="5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horse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4015" y="1381"/>
                <a:ext cx="853" cy="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amphibian</a:t>
                </a:r>
              </a:p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000" dirty="0">
                  <a:solidFill>
                    <a:srgbClr val="000000"/>
                  </a:solidFill>
                  <a:latin typeface="Garamond" charset="0"/>
                </a:endParaRP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3288" y="1381"/>
                <a:ext cx="63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reptile</a:t>
                </a:r>
              </a:p>
            </p:txBody>
          </p:sp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2145" y="1381"/>
                <a:ext cx="82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mammal</a:t>
                </a:r>
              </a:p>
            </p:txBody>
          </p:sp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008" y="1381"/>
                <a:ext cx="40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fish</a:t>
                </a:r>
              </a:p>
            </p:txBody>
          </p:sp>
          <p:sp>
            <p:nvSpPr>
              <p:cNvPr id="8203" name="Text Box 11"/>
              <p:cNvSpPr txBox="1">
                <a:spLocks noChangeArrowheads="1"/>
              </p:cNvSpPr>
              <p:nvPr/>
            </p:nvSpPr>
            <p:spPr bwMode="auto">
              <a:xfrm>
                <a:off x="2330" y="2773"/>
                <a:ext cx="87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dachshund</a:t>
                </a:r>
              </a:p>
            </p:txBody>
          </p:sp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2710" y="2341"/>
                <a:ext cx="1081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hunting dog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936" y="2341"/>
                <a:ext cx="690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stallion</a:t>
                </a:r>
              </a:p>
            </p:txBody>
          </p:sp>
          <p:sp>
            <p:nvSpPr>
              <p:cNvPr id="8206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341"/>
                <a:ext cx="533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mare</a:t>
                </a:r>
              </a:p>
            </p:txBody>
          </p:sp>
          <p:sp>
            <p:nvSpPr>
              <p:cNvPr id="8207" name="Text Box 15"/>
              <p:cNvSpPr txBox="1">
                <a:spLocks noChangeArrowheads="1"/>
              </p:cNvSpPr>
              <p:nvPr/>
            </p:nvSpPr>
            <p:spPr bwMode="auto">
              <a:xfrm>
                <a:off x="3018" y="1861"/>
                <a:ext cx="362" cy="2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>
                    <a:solidFill>
                      <a:srgbClr val="000000"/>
                    </a:solidFill>
                    <a:latin typeface="Garamond" charset="0"/>
                  </a:rPr>
                  <a:t>cat</a:t>
                </a: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330" y="2773"/>
                <a:ext cx="534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buFont typeface="Garamond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charset="0"/>
                  </a:rPr>
                  <a:t>terrier</a:t>
                </a:r>
              </a:p>
            </p:txBody>
          </p:sp>
          <p:cxnSp>
            <p:nvCxnSpPr>
              <p:cNvPr id="8209" name="AutoShape 17"/>
              <p:cNvCxnSpPr>
                <a:cxnSpLocks noChangeShapeType="1"/>
                <a:stCxn id="8203" idx="0"/>
                <a:endCxn id="8204" idx="2"/>
              </p:cNvCxnSpPr>
              <p:nvPr/>
            </p:nvCxnSpPr>
            <p:spPr bwMode="auto">
              <a:xfrm rot="5400000" flipH="1" flipV="1">
                <a:off x="2917" y="2440"/>
                <a:ext cx="181" cy="485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0" name="AutoShape 18"/>
              <p:cNvCxnSpPr>
                <a:cxnSpLocks noChangeShapeType="1"/>
                <a:stCxn id="8208" idx="0"/>
                <a:endCxn id="8204" idx="2"/>
              </p:cNvCxnSpPr>
              <p:nvPr/>
            </p:nvCxnSpPr>
            <p:spPr bwMode="auto">
              <a:xfrm rot="16200000" flipV="1">
                <a:off x="3333" y="2509"/>
                <a:ext cx="181" cy="346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1" name="AutoShape 19"/>
              <p:cNvCxnSpPr>
                <a:cxnSpLocks noChangeShapeType="1"/>
                <a:stCxn id="8206" idx="0"/>
                <a:endCxn id="8198" idx="2"/>
              </p:cNvCxnSpPr>
              <p:nvPr/>
            </p:nvCxnSpPr>
            <p:spPr bwMode="auto">
              <a:xfrm flipV="1">
                <a:off x="1514" y="2112"/>
                <a:ext cx="619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2" name="AutoShape 20"/>
              <p:cNvCxnSpPr>
                <a:cxnSpLocks noChangeShapeType="1"/>
                <a:stCxn id="8205" idx="0"/>
                <a:endCxn id="8198" idx="2"/>
              </p:cNvCxnSpPr>
              <p:nvPr/>
            </p:nvCxnSpPr>
            <p:spPr bwMode="auto">
              <a:xfrm flipH="1" flipV="1">
                <a:off x="2133" y="2112"/>
                <a:ext cx="147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3" name="AutoShape 21"/>
              <p:cNvCxnSpPr>
                <a:cxnSpLocks noChangeShapeType="1"/>
                <a:stCxn id="8204" idx="0"/>
              </p:cNvCxnSpPr>
              <p:nvPr/>
            </p:nvCxnSpPr>
            <p:spPr bwMode="auto">
              <a:xfrm flipH="1" flipV="1">
                <a:off x="2715" y="2111"/>
                <a:ext cx="536" cy="230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4" name="AutoShape 22"/>
              <p:cNvCxnSpPr>
                <a:cxnSpLocks noChangeShapeType="1"/>
                <a:endCxn id="8201" idx="2"/>
              </p:cNvCxnSpPr>
              <p:nvPr/>
            </p:nvCxnSpPr>
            <p:spPr bwMode="auto">
              <a:xfrm flipV="1">
                <a:off x="1529" y="1632"/>
                <a:ext cx="102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5" name="AutoShape 23"/>
              <p:cNvCxnSpPr>
                <a:cxnSpLocks noChangeShapeType="1"/>
                <a:stCxn id="8198" idx="0"/>
                <a:endCxn id="8201" idx="2"/>
              </p:cNvCxnSpPr>
              <p:nvPr/>
            </p:nvCxnSpPr>
            <p:spPr bwMode="auto">
              <a:xfrm flipV="1">
                <a:off x="2133" y="1632"/>
                <a:ext cx="42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6" name="AutoShape 24"/>
              <p:cNvCxnSpPr>
                <a:cxnSpLocks noChangeShapeType="1"/>
                <a:endCxn id="8201" idx="2"/>
              </p:cNvCxnSpPr>
              <p:nvPr/>
            </p:nvCxnSpPr>
            <p:spPr bwMode="auto">
              <a:xfrm flipH="1" flipV="1">
                <a:off x="2556" y="1632"/>
                <a:ext cx="158" cy="228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7" name="AutoShape 25"/>
              <p:cNvCxnSpPr>
                <a:cxnSpLocks noChangeShapeType="1"/>
                <a:stCxn id="8207" idx="0"/>
                <a:endCxn id="8201" idx="2"/>
              </p:cNvCxnSpPr>
              <p:nvPr/>
            </p:nvCxnSpPr>
            <p:spPr bwMode="auto">
              <a:xfrm flipH="1" flipV="1">
                <a:off x="2556" y="1632"/>
                <a:ext cx="643" cy="229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8" name="AutoShape 26"/>
              <p:cNvCxnSpPr>
                <a:cxnSpLocks noChangeShapeType="1"/>
                <a:stCxn id="8202" idx="0"/>
                <a:endCxn id="8197" idx="2"/>
              </p:cNvCxnSpPr>
              <p:nvPr/>
            </p:nvCxnSpPr>
            <p:spPr bwMode="auto">
              <a:xfrm flipV="1">
                <a:off x="1208" y="1200"/>
                <a:ext cx="997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19" name="AutoShape 27"/>
              <p:cNvCxnSpPr>
                <a:cxnSpLocks noChangeShapeType="1"/>
                <a:stCxn id="8201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351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0" name="AutoShape 28"/>
              <p:cNvCxnSpPr>
                <a:cxnSpLocks noChangeShapeType="1"/>
                <a:stCxn id="8200" idx="0"/>
                <a:endCxn id="8197" idx="2"/>
              </p:cNvCxnSpPr>
              <p:nvPr/>
            </p:nvCxnSpPr>
            <p:spPr bwMode="auto">
              <a:xfrm flipH="1" flipV="1">
                <a:off x="2205" y="1200"/>
                <a:ext cx="1399" cy="181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8221" name="AutoShape 29"/>
              <p:cNvCxnSpPr>
                <a:cxnSpLocks noChangeShapeType="1"/>
                <a:stCxn id="8199" idx="0"/>
                <a:endCxn id="8197" idx="2"/>
              </p:cNvCxnSpPr>
              <p:nvPr/>
            </p:nvCxnSpPr>
            <p:spPr bwMode="auto">
              <a:xfrm rot="16200000" flipV="1">
                <a:off x="3233" y="172"/>
                <a:ext cx="181" cy="2237"/>
              </a:xfrm>
              <a:prstGeom prst="straightConnector1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2" name="TextBox 31"/>
          <p:cNvSpPr txBox="1"/>
          <p:nvPr/>
        </p:nvSpPr>
        <p:spPr>
          <a:xfrm>
            <a:off x="4977418" y="3511406"/>
            <a:ext cx="431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dachshund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dog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terrier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err="1">
                <a:solidFill>
                  <a:srgbClr val="0000FF"/>
                </a:solidFill>
              </a:rPr>
              <a:t>SIM(</a:t>
            </a:r>
            <a:r>
              <a:rPr lang="en-US" sz="2000" i="1" dirty="0" err="1">
                <a:solidFill>
                  <a:srgbClr val="0000FF"/>
                </a:solidFill>
              </a:rPr>
              <a:t>wolf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i="1" dirty="0">
                <a:solidFill>
                  <a:srgbClr val="0000FF"/>
                </a:solidFill>
              </a:rPr>
              <a:t>amphibian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r>
              <a:rPr lang="en-US" sz="2000" dirty="0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3863" y="4919008"/>
            <a:ext cx="7230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 path length is important (but not the only thing)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 words that share the same ancestor are related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6600"/>
                </a:solidFill>
              </a:rPr>
              <a:t> words lower down in the hierarchy are finer grained and therefore closer</a:t>
            </a:r>
          </a:p>
          <a:p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906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similarity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043" y="1635152"/>
            <a:ext cx="8887653" cy="47981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path length doesn’t work very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ideas:</a:t>
            </a:r>
          </a:p>
          <a:p>
            <a:pPr lvl="1"/>
            <a:r>
              <a:rPr lang="en-US" dirty="0"/>
              <a:t>path length scaled by the depth (Leacock and </a:t>
            </a:r>
            <a:r>
              <a:rPr lang="en-US" dirty="0" err="1"/>
              <a:t>Chodorow</a:t>
            </a:r>
            <a:r>
              <a:rPr lang="en-US" dirty="0"/>
              <a:t>, 1998)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a little cheating: </a:t>
            </a:r>
          </a:p>
          <a:p>
            <a:pPr lvl="1"/>
            <a:r>
              <a:rPr lang="en-US" dirty="0"/>
              <a:t>Measure the “</a:t>
            </a:r>
            <a:r>
              <a:rPr lang="en-US" dirty="0">
                <a:solidFill>
                  <a:srgbClr val="FF6600"/>
                </a:solidFill>
              </a:rPr>
              <a:t>information content</a:t>
            </a:r>
            <a:r>
              <a:rPr lang="en-US" dirty="0"/>
              <a:t>” of a word using a corpus: how specific is a word?</a:t>
            </a:r>
          </a:p>
          <a:p>
            <a:pPr lvl="2"/>
            <a:r>
              <a:rPr lang="en-US" dirty="0"/>
              <a:t>words higher up tend to have less information content</a:t>
            </a:r>
          </a:p>
          <a:p>
            <a:pPr lvl="2"/>
            <a:r>
              <a:rPr lang="en-US" dirty="0"/>
              <a:t>more frequent words (and ancestors of more frequent words) tend to have less information content</a:t>
            </a:r>
          </a:p>
        </p:txBody>
      </p:sp>
    </p:spTree>
    <p:extLst>
      <p:ext uri="{BB962C8B-B14F-4D97-AF65-F5344CB8AC3E}">
        <p14:creationId xmlns:p14="http://schemas.microsoft.com/office/powerpoint/2010/main" val="2389850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similarity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981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Utilizing information content:</a:t>
            </a:r>
          </a:p>
          <a:p>
            <a:pPr lvl="1"/>
            <a:r>
              <a:rPr lang="en-US" dirty="0"/>
              <a:t>information content of the lowest common parent (</a:t>
            </a:r>
            <a:r>
              <a:rPr lang="en-US" dirty="0" err="1"/>
              <a:t>Resnik</a:t>
            </a:r>
            <a:r>
              <a:rPr lang="en-US" dirty="0"/>
              <a:t>, 1995)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information content of the words minus information content of the lowest common parent (Jiang and </a:t>
            </a:r>
            <a:r>
              <a:rPr lang="en-US" dirty="0" err="1"/>
              <a:t>Conrath</a:t>
            </a:r>
            <a:r>
              <a:rPr lang="en-US" dirty="0"/>
              <a:t>, 1997)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information content of the lowest common parent divided by the information content of the words (Lin, 1998)</a:t>
            </a:r>
          </a:p>
        </p:txBody>
      </p:sp>
    </p:spTree>
    <p:extLst>
      <p:ext uri="{BB962C8B-B14F-4D97-AF65-F5344CB8AC3E}">
        <p14:creationId xmlns:p14="http://schemas.microsoft.com/office/powerpoint/2010/main" val="435728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general categories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Semantic web-based (e.g.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WordNet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Dictionary-based</a:t>
            </a:r>
          </a:p>
          <a:p>
            <a:pPr lvl="1"/>
            <a:r>
              <a:rPr lang="en-US" dirty="0"/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2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4048" y="2085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 large, nocturnal, burrowing mammal, </a:t>
            </a:r>
            <a:r>
              <a:rPr lang="en-US" i="1" dirty="0" err="1">
                <a:solidFill>
                  <a:srgbClr val="000090"/>
                </a:solidFill>
              </a:rPr>
              <a:t>Orycteropus</a:t>
            </a:r>
            <a:r>
              <a:rPr lang="en-US" i="1" dirty="0">
                <a:solidFill>
                  <a:srgbClr val="000090"/>
                </a:solidFill>
              </a:rPr>
              <a:t> </a:t>
            </a:r>
            <a:r>
              <a:rPr lang="en-US" i="1" dirty="0" err="1">
                <a:solidFill>
                  <a:srgbClr val="000090"/>
                </a:solidFill>
              </a:rPr>
              <a:t>afer</a:t>
            </a:r>
            <a:r>
              <a:rPr lang="en-US" i="1" dirty="0">
                <a:solidFill>
                  <a:srgbClr val="000090"/>
                </a:solidFill>
              </a:rPr>
              <a:t>,  </a:t>
            </a:r>
            <a:r>
              <a:rPr lang="en-US" i="1" dirty="0" err="1">
                <a:solidFill>
                  <a:srgbClr val="000090"/>
                </a:solidFill>
              </a:rPr>
              <a:t>ofcentral</a:t>
            </a:r>
            <a:r>
              <a:rPr lang="en-US" i="1" dirty="0">
                <a:solidFill>
                  <a:srgbClr val="000090"/>
                </a:solidFill>
              </a:rPr>
              <a:t> and southern Africa, feeding on ants and termites </a:t>
            </a:r>
            <a:r>
              <a:rPr lang="en-US" i="1" dirty="0" err="1">
                <a:solidFill>
                  <a:srgbClr val="000090"/>
                </a:solidFill>
              </a:rPr>
              <a:t>andhaving</a:t>
            </a:r>
            <a:r>
              <a:rPr lang="en-US" i="1" dirty="0">
                <a:solidFill>
                  <a:srgbClr val="000090"/>
                </a:solidFill>
              </a:rPr>
              <a:t> a long, extensile tongue, strong claws, and long ears.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03" y="231666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aardvark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553" y="1536096"/>
            <a:ext cx="144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7169" y="1536096"/>
            <a:ext cx="28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Dictionary blurb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94048" y="36164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One of a breed of small hounds having long ears, short legs, and a usually black, tan, and white coat.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903" y="406400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beagle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4048" y="509124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Any carnivore of the family </a:t>
            </a:r>
            <a:r>
              <a:rPr lang="en-US" dirty="0" err="1">
                <a:solidFill>
                  <a:srgbClr val="000090"/>
                </a:solidFill>
              </a:rPr>
              <a:t>Canidae</a:t>
            </a:r>
            <a:r>
              <a:rPr lang="en-US" dirty="0">
                <a:solidFill>
                  <a:srgbClr val="000090"/>
                </a:solidFill>
              </a:rPr>
              <a:t>, having prominent canine teeth and, in the wild state, a long and slender muzzle, a deep-</a:t>
            </a:r>
            <a:r>
              <a:rPr lang="en-US" dirty="0" err="1">
                <a:solidFill>
                  <a:srgbClr val="000090"/>
                </a:solidFill>
              </a:rPr>
              <a:t>chested</a:t>
            </a:r>
            <a:r>
              <a:rPr lang="en-US" dirty="0">
                <a:solidFill>
                  <a:srgbClr val="000090"/>
                </a:solidFill>
              </a:rPr>
              <a:t> muscular body, a bushy tail, and large, erect ears. Compare </a:t>
            </a:r>
            <a:r>
              <a:rPr lang="en-US" dirty="0" err="1">
                <a:solidFill>
                  <a:srgbClr val="000090"/>
                </a:solidFill>
              </a:rPr>
              <a:t>canid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903" y="582990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4264783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2741358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dog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beagle</a:t>
            </a:r>
            <a:r>
              <a:rPr lang="en-US" sz="4800" dirty="0"/>
              <a:t>) = 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667" y="3721072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</a:t>
            </a:r>
            <a:r>
              <a:rPr lang="en-US" sz="4800" dirty="0"/>
              <a:t>(                           ,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4356" y="3721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One of a breed of small hounds having long ears, short legs, and a usually black, tan, and white coat.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4356" y="491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Any carnivore of the family </a:t>
            </a:r>
            <a:r>
              <a:rPr lang="en-US" dirty="0" err="1">
                <a:solidFill>
                  <a:srgbClr val="000090"/>
                </a:solidFill>
              </a:rPr>
              <a:t>Canidae</a:t>
            </a:r>
            <a:r>
              <a:rPr lang="en-US" dirty="0">
                <a:solidFill>
                  <a:srgbClr val="000090"/>
                </a:solidFill>
              </a:rPr>
              <a:t>, having prominent canine teeth and, in the wild state, a long and slender muzzle, a deep-</a:t>
            </a:r>
            <a:r>
              <a:rPr lang="en-US" dirty="0" err="1">
                <a:solidFill>
                  <a:srgbClr val="000090"/>
                </a:solidFill>
              </a:rPr>
              <a:t>chested</a:t>
            </a:r>
            <a:r>
              <a:rPr lang="en-US" dirty="0">
                <a:solidFill>
                  <a:srgbClr val="000090"/>
                </a:solidFill>
              </a:rPr>
              <a:t> muscular body, a bushy tail, and large, erect ears. Compare </a:t>
            </a:r>
            <a:r>
              <a:rPr lang="en-US" dirty="0" err="1">
                <a:solidFill>
                  <a:srgbClr val="000090"/>
                </a:solidFill>
              </a:rPr>
              <a:t>canid</a:t>
            </a:r>
            <a:r>
              <a:rPr lang="en-US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2168" y="5107872"/>
            <a:ext cx="460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430" y="1790094"/>
            <a:ext cx="67523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Utilize our text similarity measures</a:t>
            </a:r>
          </a:p>
        </p:txBody>
      </p:sp>
    </p:spTree>
    <p:extLst>
      <p:ext uri="{BB962C8B-B14F-4D97-AF65-F5344CB8AC3E}">
        <p14:creationId xmlns:p14="http://schemas.microsoft.com/office/powerpoint/2010/main" val="229523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12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common question in NLP is how similar are texts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01483" y="2472389"/>
            <a:ext cx="6554576" cy="1052285"/>
            <a:chOff x="1563738" y="2721429"/>
            <a:chExt cx="6554576" cy="1052285"/>
          </a:xfrm>
        </p:grpSpPr>
        <p:grpSp>
          <p:nvGrpSpPr>
            <p:cNvPr id="14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8300" y="5062814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76392" y="4226672"/>
            <a:ext cx="696688" cy="693432"/>
            <a:chOff x="1669143" y="3531810"/>
            <a:chExt cx="834572" cy="1052285"/>
          </a:xfrm>
        </p:grpSpPr>
        <p:sp>
          <p:nvSpPr>
            <p:cNvPr id="35" name="Rectangle 3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876392" y="5074133"/>
            <a:ext cx="696688" cy="693432"/>
            <a:chOff x="1669143" y="3531810"/>
            <a:chExt cx="834572" cy="1052285"/>
          </a:xfrm>
        </p:grpSpPr>
        <p:sp>
          <p:nvSpPr>
            <p:cNvPr id="43" name="Rectangle 4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894581" y="5919965"/>
            <a:ext cx="696688" cy="693432"/>
            <a:chOff x="1669143" y="3531810"/>
            <a:chExt cx="834572" cy="1052285"/>
          </a:xfrm>
        </p:grpSpPr>
        <p:sp>
          <p:nvSpPr>
            <p:cNvPr id="51" name="Rectangle 5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032434" y="5105435"/>
            <a:ext cx="498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/>
                <a:cs typeface="Arial"/>
              </a:rPr>
              <a:t>?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6817" y="278131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6817" y="522695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5" y="1754633"/>
            <a:ext cx="3499733" cy="4807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7524" y="2400964"/>
            <a:ext cx="434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about words that have multiple senses/parts of speech?</a:t>
            </a:r>
          </a:p>
        </p:txBody>
      </p:sp>
    </p:spTree>
    <p:extLst>
      <p:ext uri="{BB962C8B-B14F-4D97-AF65-F5344CB8AC3E}">
        <p14:creationId xmlns:p14="http://schemas.microsoft.com/office/powerpoint/2010/main" val="4135568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5" y="1754633"/>
            <a:ext cx="3499733" cy="4807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4286" y="2007810"/>
            <a:ext cx="4194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part of speech tagging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word sense disambiguation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most frequent sense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average similarity between all senses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max similarity between all senses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sum of similarity between all senses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8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+ </a:t>
            </a:r>
            <a:r>
              <a:rPr lang="en-US" dirty="0" err="1"/>
              <a:t>WordNet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WordNet</a:t>
            </a:r>
            <a:r>
              <a:rPr lang="en-US" dirty="0"/>
              <a:t> also includes a “gloss” similar to a dictionary definition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variants include the overlap of the word senses as well as those word senses that are related (e.g. </a:t>
            </a:r>
            <a:r>
              <a:rPr lang="en-US" dirty="0" err="1"/>
              <a:t>hypernym</a:t>
            </a:r>
            <a:r>
              <a:rPr lang="en-US" dirty="0"/>
              <a:t>, hyponym, etc.)</a:t>
            </a:r>
          </a:p>
          <a:p>
            <a:pPr lvl="1"/>
            <a:r>
              <a:rPr lang="en-US" dirty="0"/>
              <a:t>incorporates some of the path information as well</a:t>
            </a:r>
          </a:p>
          <a:p>
            <a:pPr lvl="1"/>
            <a:r>
              <a:rPr lang="en-US" dirty="0" err="1"/>
              <a:t>Banerjee</a:t>
            </a:r>
            <a:r>
              <a:rPr lang="en-US" dirty="0"/>
              <a:t> and Pedersen, 2003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2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16459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Four general categories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Character-based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turned vs.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truned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cognates (night,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nicht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noch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Semantic web-based (e.g.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WordNet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Dictionary-based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Distributional similarity-based</a:t>
            </a:r>
          </a:p>
          <a:p>
            <a:pPr lvl="2"/>
            <a:r>
              <a:rPr lang="en-US" dirty="0"/>
              <a:t>similar words occur in similar contexts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80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 approaches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903" y="231666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aardvark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553" y="1536096"/>
            <a:ext cx="144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4302" y="1545926"/>
            <a:ext cx="356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ANY</a:t>
            </a:r>
            <a:r>
              <a:rPr lang="en-US" sz="2400" dirty="0">
                <a:solidFill>
                  <a:srgbClr val="0000FF"/>
                </a:solidFill>
              </a:rPr>
              <a:t> blurb with the 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903" y="406400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beagle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903" y="5829905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dog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4959050" y="2066748"/>
            <a:ext cx="834572" cy="1052285"/>
            <a:chOff x="1669143" y="3531810"/>
            <a:chExt cx="834572" cy="1052285"/>
          </a:xfrm>
        </p:grpSpPr>
        <p:sp>
          <p:nvSpPr>
            <p:cNvPr id="28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3"/>
          <p:cNvGrpSpPr/>
          <p:nvPr/>
        </p:nvGrpSpPr>
        <p:grpSpPr>
          <a:xfrm>
            <a:off x="4946955" y="3610427"/>
            <a:ext cx="834572" cy="1052285"/>
            <a:chOff x="1669143" y="3531810"/>
            <a:chExt cx="834572" cy="1052285"/>
          </a:xfrm>
        </p:grpSpPr>
        <p:sp>
          <p:nvSpPr>
            <p:cNvPr id="36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3"/>
          <p:cNvGrpSpPr/>
          <p:nvPr/>
        </p:nvGrpSpPr>
        <p:grpSpPr>
          <a:xfrm>
            <a:off x="4946955" y="5340047"/>
            <a:ext cx="834572" cy="1052285"/>
            <a:chOff x="1669143" y="3531810"/>
            <a:chExt cx="834572" cy="1052285"/>
          </a:xfrm>
        </p:grpSpPr>
        <p:sp>
          <p:nvSpPr>
            <p:cNvPr id="44" name="Rectangle 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6797518" y="3895876"/>
            <a:ext cx="228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2500845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71524"/>
            <a:ext cx="7926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is a breed of small to medium-sized dog. A member of the Hound Group, it is similar in appearance to the Foxhound but smaller, with shorter leg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Beagles</a:t>
            </a:r>
            <a:r>
              <a:rPr lang="en-US" dirty="0"/>
              <a:t> are intelligent, and are popular as pets because of their size, even temper, and lack of inherited health problems.</a:t>
            </a:r>
          </a:p>
          <a:p>
            <a:endParaRPr lang="en-US" dirty="0"/>
          </a:p>
          <a:p>
            <a:r>
              <a:rPr lang="en-US" dirty="0"/>
              <a:t>Dogs of similar size and purpose to the modern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can be traced in Ancient Greece[2] back to around the 5th century BC.</a:t>
            </a:r>
          </a:p>
          <a:p>
            <a:endParaRPr lang="en-US" dirty="0"/>
          </a:p>
          <a:p>
            <a:r>
              <a:rPr lang="en-US" dirty="0"/>
              <a:t>From medieval times,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was used as a generic description for the smaller hounds, though these dogs differed considerably from the modern breed.</a:t>
            </a:r>
          </a:p>
          <a:p>
            <a:endParaRPr lang="en-US" dirty="0"/>
          </a:p>
          <a:p>
            <a:r>
              <a:rPr lang="en-US" dirty="0"/>
              <a:t>In the 1840s, a standard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type was beginning to develop: the distinction between the North Country Beagle and Southern </a:t>
            </a:r>
          </a:p>
        </p:txBody>
      </p:sp>
    </p:spTree>
    <p:extLst>
      <p:ext uri="{BB962C8B-B14F-4D97-AF65-F5344CB8AC3E}">
        <p14:creationId xmlns:p14="http://schemas.microsoft.com/office/powerpoint/2010/main" val="1788500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Corpus-based: feature extraction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2684036"/>
            <a:ext cx="8153400" cy="3411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We’d like to utilize our vector-based approach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How could we we create a vector from these occurrences?</a:t>
            </a:r>
            <a:endParaRPr lang="en-US" sz="2400" dirty="0"/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word counts from all documents with the word in it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word counts from all sentences with the word in it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all word counts from all words within </a:t>
            </a:r>
            <a:r>
              <a:rPr lang="en-US" sz="2000" b="1" i="1" dirty="0">
                <a:solidFill>
                  <a:srgbClr val="0000FF"/>
                </a:solidFill>
              </a:rPr>
              <a:t>X</a:t>
            </a:r>
            <a:r>
              <a:rPr lang="en-US" sz="2000" dirty="0">
                <a:solidFill>
                  <a:srgbClr val="0000FF"/>
                </a:solidFill>
              </a:rPr>
              <a:t> words of the word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collect all words counts from words in specific relationship: subject-object,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40644"/>
            <a:ext cx="7926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is a breed of small to medium-sized dog. A member of the Hound Group, it is similar in appearance to the Foxhound but smaller, with shorter leg</a:t>
            </a:r>
          </a:p>
        </p:txBody>
      </p:sp>
    </p:spTree>
    <p:extLst>
      <p:ext uri="{BB962C8B-B14F-4D97-AF65-F5344CB8AC3E}">
        <p14:creationId xmlns:p14="http://schemas.microsoft.com/office/powerpoint/2010/main" val="24414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Word-context co-occurrence vectors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971524"/>
            <a:ext cx="7926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The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is a breed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 small to medium-sized dog. A member of the Hound Group, it is similar in appearance to the Foxhound but smaller, with shorter leg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Beagles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are intelligent, and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are popular as pets because of their size, even temper, and lack of inherited health problems.</a:t>
            </a:r>
          </a:p>
          <a:p>
            <a:endParaRPr lang="en-US" dirty="0"/>
          </a:p>
          <a:p>
            <a:r>
              <a:rPr lang="en-US" dirty="0">
                <a:solidFill>
                  <a:srgbClr val="BFBFBF"/>
                </a:solidFill>
              </a:rPr>
              <a:t>Dogs of similar size and purpose </a:t>
            </a:r>
            <a:r>
              <a:rPr lang="en-US" dirty="0">
                <a:solidFill>
                  <a:srgbClr val="008000"/>
                </a:solidFill>
              </a:rPr>
              <a:t>to the modern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can be traced</a:t>
            </a:r>
            <a:r>
              <a:rPr lang="en-US" dirty="0"/>
              <a:t> </a:t>
            </a:r>
            <a:r>
              <a:rPr lang="en-US" dirty="0">
                <a:solidFill>
                  <a:srgbClr val="BFBFBF"/>
                </a:solidFill>
              </a:rPr>
              <a:t>in Ancient Greece[2] back to around the 5th century BC.</a:t>
            </a: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From medieval times,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was used as</a:t>
            </a:r>
            <a:r>
              <a:rPr lang="en-US" dirty="0">
                <a:solidFill>
                  <a:srgbClr val="BFBFBF"/>
                </a:solidFill>
              </a:rPr>
              <a:t> a generic description for the smaller hounds, though these dogs differed considerably from the modern breed.</a:t>
            </a:r>
          </a:p>
          <a:p>
            <a:endParaRPr lang="en-US" dirty="0"/>
          </a:p>
          <a:p>
            <a:r>
              <a:rPr lang="en-US" dirty="0">
                <a:solidFill>
                  <a:srgbClr val="BFBFBF"/>
                </a:solidFill>
              </a:rPr>
              <a:t>In the </a:t>
            </a:r>
            <a:r>
              <a:rPr lang="en-US" dirty="0">
                <a:solidFill>
                  <a:srgbClr val="008000"/>
                </a:solidFill>
              </a:rPr>
              <a:t>1840s, a standard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type was beginning</a:t>
            </a:r>
            <a:r>
              <a:rPr lang="en-US" dirty="0">
                <a:solidFill>
                  <a:srgbClr val="BFBFBF"/>
                </a:solidFill>
              </a:rPr>
              <a:t> to develop: the distinction between the North Country Beagle and Southern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972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Word-context co-occurrence vectors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410" y="2552095"/>
            <a:ext cx="4539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The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is a breed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Beagles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are intelligent, and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to the modern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can be traced</a:t>
            </a:r>
            <a:endParaRPr lang="en-US" dirty="0">
              <a:solidFill>
                <a:srgbClr val="BFBFBF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From medieval times,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was used as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1840s, a standard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Beagle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type was beginning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17143" y="3556001"/>
            <a:ext cx="810381" cy="471714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35524" y="2552095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2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2</a:t>
            </a:r>
          </a:p>
          <a:p>
            <a:r>
              <a:rPr lang="en-US" dirty="0"/>
              <a:t>breed:		1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1</a:t>
            </a:r>
          </a:p>
          <a:p>
            <a:r>
              <a:rPr lang="en-US" dirty="0"/>
              <a:t>and:			1</a:t>
            </a:r>
          </a:p>
          <a:p>
            <a:r>
              <a:rPr lang="en-US" dirty="0"/>
              <a:t>to:			1</a:t>
            </a:r>
          </a:p>
          <a:p>
            <a:r>
              <a:rPr lang="en-US" dirty="0"/>
              <a:t>modern: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6095" y="5975048"/>
            <a:ext cx="46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Often do some preprocessing like lowercasing and removing stop words</a:t>
            </a:r>
          </a:p>
        </p:txBody>
      </p:sp>
    </p:spTree>
    <p:extLst>
      <p:ext uri="{BB962C8B-B14F-4D97-AF65-F5344CB8AC3E}">
        <p14:creationId xmlns:p14="http://schemas.microsoft.com/office/powerpoint/2010/main" val="19902347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Corpus-based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7791" y="1607986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4800" i="1" dirty="0" err="1">
                <a:solidFill>
                  <a:srgbClr val="0000FF"/>
                </a:solidFill>
              </a:rPr>
              <a:t>dog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beagle</a:t>
            </a:r>
            <a:r>
              <a:rPr lang="en-US" sz="4800" dirty="0"/>
              <a:t>) = 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791" y="2603478"/>
            <a:ext cx="764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sim(</a:t>
            </a:r>
            <a:r>
              <a:rPr lang="en-US" sz="2800" i="1" dirty="0" err="1">
                <a:solidFill>
                  <a:srgbClr val="0000FF"/>
                </a:solidFill>
              </a:rPr>
              <a:t>context_vector(dog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  <a:r>
              <a:rPr lang="en-US" sz="4800" i="1" dirty="0"/>
              <a:t>,</a:t>
            </a:r>
            <a:r>
              <a:rPr lang="en-US" sz="4800" i="1" dirty="0">
                <a:solidFill>
                  <a:srgbClr val="0000FF"/>
                </a:solidFill>
              </a:rPr>
              <a:t> </a:t>
            </a:r>
            <a:r>
              <a:rPr lang="en-US" sz="2800" i="1" dirty="0" err="1">
                <a:solidFill>
                  <a:srgbClr val="0000FF"/>
                </a:solidFill>
              </a:rPr>
              <a:t>context_vector(beagle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  <a:r>
              <a:rPr lang="en-US" sz="4800" dirty="0"/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1239" y="3434475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2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2</a:t>
            </a:r>
          </a:p>
          <a:p>
            <a:r>
              <a:rPr lang="en-US" dirty="0"/>
              <a:t>breed:		1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1</a:t>
            </a:r>
          </a:p>
          <a:p>
            <a:r>
              <a:rPr lang="en-US" dirty="0"/>
              <a:t>and:			1</a:t>
            </a:r>
          </a:p>
          <a:p>
            <a:r>
              <a:rPr lang="en-US" dirty="0"/>
              <a:t>to:			1</a:t>
            </a:r>
          </a:p>
          <a:p>
            <a:r>
              <a:rPr lang="en-US" dirty="0"/>
              <a:t>modern: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2020" y="3434475"/>
            <a:ext cx="1959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5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4</a:t>
            </a:r>
          </a:p>
          <a:p>
            <a:r>
              <a:rPr lang="en-US" dirty="0"/>
              <a:t>breeds:		2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5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578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0339" y="418465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 rot="17992015">
            <a:off x="6111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obama</a:t>
            </a: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 rot="17992015">
            <a:off x="915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17992015">
            <a:off x="1296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7992015">
            <a:off x="16017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17992015">
            <a:off x="19065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17992015">
            <a:off x="2211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 rot="17992015">
            <a:off x="2592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17992015">
            <a:off x="320683" y="5106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214441" y="2631284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Obama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7904" y="5851754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Frequency of word occurrence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810" y="1802190"/>
            <a:ext cx="71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now, let’s ignore word order: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1739" y="3837090"/>
            <a:ext cx="3520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“Bag of words representation”: multi-dimensional vector, one dimension per word in our vocabulary</a:t>
            </a:r>
          </a:p>
        </p:txBody>
      </p:sp>
    </p:spTree>
    <p:extLst>
      <p:ext uri="{BB962C8B-B14F-4D97-AF65-F5344CB8AC3E}">
        <p14:creationId xmlns:p14="http://schemas.microsoft.com/office/powerpoint/2010/main" val="1146912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448" y="2688591"/>
            <a:ext cx="3970564" cy="1334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591" y="5103096"/>
            <a:ext cx="83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3727508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198" y="1647376"/>
            <a:ext cx="3970564" cy="1334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2316670"/>
            <a:ext cx="185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beagle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56595" y="2265049"/>
            <a:ext cx="929670" cy="3693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5101566" y="3297568"/>
            <a:ext cx="545482" cy="3693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198" y="3912909"/>
            <a:ext cx="4434507" cy="2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56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similarity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60" y="2763861"/>
            <a:ext cx="4434507" cy="26746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721467" y="2975429"/>
            <a:ext cx="818152" cy="4475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21467" y="4530877"/>
            <a:ext cx="818152" cy="45236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33143" y="2515810"/>
            <a:ext cx="30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Concatenate the snippets for the top </a:t>
            </a:r>
            <a:r>
              <a:rPr lang="en-US" sz="2000" b="1" i="1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results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8783" y="4530877"/>
            <a:ext cx="30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Concatenate the web page text for the top </a:t>
            </a:r>
            <a:r>
              <a:rPr lang="en-US" sz="2000" b="1" i="1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results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27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feature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874" y="1600200"/>
            <a:ext cx="8417174" cy="1860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TF- IDF weighting takes into account the general importance of a feature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distributional similarity, we have the feature (</a:t>
            </a:r>
            <a:r>
              <a:rPr lang="en-US" sz="2400" i="1" dirty="0">
                <a:solidFill>
                  <a:srgbClr val="660066"/>
                </a:solidFill>
              </a:rPr>
              <a:t>f</a:t>
            </a:r>
            <a:r>
              <a:rPr lang="en-US" sz="2400" i="1" baseline="-25000" dirty="0">
                <a:solidFill>
                  <a:srgbClr val="660066"/>
                </a:solidFill>
              </a:rPr>
              <a:t>i</a:t>
            </a:r>
            <a:r>
              <a:rPr lang="en-US" sz="2400" i="1" dirty="0"/>
              <a:t>)</a:t>
            </a:r>
            <a:r>
              <a:rPr lang="en-US" sz="2400" dirty="0"/>
              <a:t>, but we also have the word itself (</a:t>
            </a:r>
            <a:r>
              <a:rPr lang="en-US" sz="2400" b="1" i="1" dirty="0">
                <a:solidFill>
                  <a:srgbClr val="008000"/>
                </a:solidFill>
              </a:rPr>
              <a:t>w</a:t>
            </a:r>
            <a:r>
              <a:rPr lang="en-US" sz="2400" dirty="0"/>
              <a:t>) that we can use for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sim</a:t>
            </a:r>
            <a:r>
              <a:rPr lang="en-US" sz="4400" dirty="0"/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dog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i="1" dirty="0"/>
              <a:t>,</a:t>
            </a:r>
            <a:r>
              <a:rPr lang="en-US" sz="4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beagle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dirty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94" y="4147380"/>
            <a:ext cx="19594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and: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to: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modern: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5975" y="4147380"/>
            <a:ext cx="1959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4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breeds: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7484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feature weighting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sim</a:t>
            </a:r>
            <a:r>
              <a:rPr lang="en-US" sz="4400" dirty="0"/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dog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i="1" dirty="0"/>
              <a:t>,</a:t>
            </a:r>
            <a:r>
              <a:rPr lang="en-US" sz="4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beagle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dirty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194" y="4147380"/>
            <a:ext cx="19594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and: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to: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modern: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5975" y="4147380"/>
            <a:ext cx="19594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the:		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is: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a:			4</a:t>
            </a:r>
          </a:p>
          <a:p>
            <a:r>
              <a:rPr lang="en-US" sz="1600" dirty="0">
                <a:solidFill>
                  <a:srgbClr val="660066"/>
                </a:solidFill>
              </a:rPr>
              <a:t>breeds:		2</a:t>
            </a:r>
          </a:p>
          <a:p>
            <a:r>
              <a:rPr lang="en-US" sz="1600" dirty="0">
                <a:solidFill>
                  <a:srgbClr val="660066"/>
                </a:solidFill>
              </a:rPr>
              <a:t>are:			1</a:t>
            </a:r>
          </a:p>
          <a:p>
            <a:r>
              <a:rPr lang="en-US" sz="1600" dirty="0">
                <a:solidFill>
                  <a:srgbClr val="660066"/>
                </a:solidFill>
              </a:rPr>
              <a:t>intelligent:	5</a:t>
            </a:r>
          </a:p>
          <a:p>
            <a:r>
              <a:rPr lang="en-US" sz="1600" dirty="0">
                <a:solidFill>
                  <a:srgbClr val="660066"/>
                </a:solidFill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46" y="2135386"/>
            <a:ext cx="732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Feature weighting ideas given this additional information?</a:t>
            </a:r>
          </a:p>
        </p:txBody>
      </p:sp>
    </p:spTree>
    <p:extLst>
      <p:ext uri="{BB962C8B-B14F-4D97-AF65-F5344CB8AC3E}">
        <p14:creationId xmlns:p14="http://schemas.microsoft.com/office/powerpoint/2010/main" val="2531186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feature weighting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46" y="3316383"/>
            <a:ext cx="764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sim</a:t>
            </a:r>
            <a:r>
              <a:rPr lang="en-US" sz="4400" dirty="0"/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dog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i="1" dirty="0"/>
              <a:t>,</a:t>
            </a:r>
            <a:r>
              <a:rPr lang="en-US" sz="4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context_vector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b="1" i="1" dirty="0">
                <a:solidFill>
                  <a:srgbClr val="008000"/>
                </a:solidFill>
              </a:rPr>
              <a:t>beagle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4400" dirty="0"/>
              <a:t>)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530778" y="1588105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count </a:t>
            </a:r>
            <a:r>
              <a:rPr lang="en-US" sz="2400" i="1" dirty="0">
                <a:solidFill>
                  <a:srgbClr val="008000"/>
                </a:solidFill>
              </a:rPr>
              <a:t>how likely </a:t>
            </a:r>
            <a:r>
              <a:rPr lang="en-US" sz="2400" dirty="0"/>
              <a:t>feature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 and word </a:t>
            </a:r>
            <a:r>
              <a:rPr lang="en-US" sz="2400" i="1" dirty="0"/>
              <a:t>w</a:t>
            </a:r>
            <a:r>
              <a:rPr lang="en-US" sz="2400" dirty="0"/>
              <a:t> are to occur together</a:t>
            </a:r>
          </a:p>
          <a:p>
            <a:pPr lvl="1"/>
            <a:r>
              <a:rPr lang="en-US" sz="2400" dirty="0"/>
              <a:t>incorporates co-occurrence</a:t>
            </a:r>
          </a:p>
          <a:p>
            <a:pPr lvl="1"/>
            <a:r>
              <a:rPr lang="en-US" sz="2400" dirty="0"/>
              <a:t>but also incorporates how often </a:t>
            </a:r>
            <a:r>
              <a:rPr lang="en-US" sz="2400" i="1" dirty="0" err="1"/>
              <a:t>w</a:t>
            </a:r>
            <a:r>
              <a:rPr lang="en-US" sz="2400" dirty="0"/>
              <a:t> and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i</a:t>
            </a:r>
            <a:r>
              <a:rPr lang="en-US" sz="2400" dirty="0"/>
              <a:t> occur in other instances</a:t>
            </a:r>
          </a:p>
          <a:p>
            <a:pPr lvl="3"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265265" y="4871066"/>
            <a:ext cx="286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IDF capture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3338" y="5628490"/>
            <a:ext cx="6446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 really.  IDF only accounts for </a:t>
            </a:r>
            <a:r>
              <a:rPr lang="en-US" sz="2400" i="1" dirty="0">
                <a:solidFill>
                  <a:srgbClr val="0000FF"/>
                </a:solidFill>
              </a:rPr>
              <a:t>f</a:t>
            </a:r>
            <a:r>
              <a:rPr lang="en-US" sz="2400" i="1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regardless of </a:t>
            </a:r>
            <a:r>
              <a:rPr lang="en-US" sz="2400" i="1" dirty="0">
                <a:solidFill>
                  <a:srgbClr val="0000FF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50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6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190" y="4107896"/>
            <a:ext cx="8357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When will this be high and when will this be low?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What happens if x and y are independent/dependent?</a:t>
            </a:r>
          </a:p>
        </p:txBody>
      </p:sp>
    </p:spTree>
    <p:extLst>
      <p:ext uri="{BB962C8B-B14F-4D97-AF65-F5344CB8AC3E}">
        <p14:creationId xmlns:p14="http://schemas.microsoft.com/office/powerpoint/2010/main" val="3137433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17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9" name="Equation" r:id="rId4" imgW="2159000" imgH="419100" progId="Equation.3">
                  <p:embed/>
                </p:oleObj>
              </mc:Choice>
              <mc:Fallback>
                <p:oleObj name="Equation" r:id="rId4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609812"/>
            <a:ext cx="831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x and y are </a:t>
            </a:r>
            <a:r>
              <a:rPr lang="en-US" sz="2400" dirty="0">
                <a:solidFill>
                  <a:srgbClr val="FF6600"/>
                </a:solidFill>
              </a:rPr>
              <a:t>independent</a:t>
            </a:r>
            <a:r>
              <a:rPr lang="en-US" sz="2400" dirty="0">
                <a:solidFill>
                  <a:srgbClr val="0000FF"/>
                </a:solidFill>
              </a:rPr>
              <a:t> (i.e. one occurring doesn’t impact the other occurring) then: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14713" y="4976813"/>
          <a:ext cx="11604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0" name="Equation" r:id="rId6" imgW="558800" imgH="203200" progId="Equation.3">
                  <p:embed/>
                </p:oleObj>
              </mc:Choice>
              <mc:Fallback>
                <p:oleObj name="Equation" r:id="rId6" imgW="558800" imgH="203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4976813"/>
                        <a:ext cx="11604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57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17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5" name="Equation" r:id="rId4" imgW="2159000" imgH="419100" progId="Equation.3">
                  <p:embed/>
                </p:oleObj>
              </mc:Choice>
              <mc:Fallback>
                <p:oleObj name="Equation" r:id="rId4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609812"/>
            <a:ext cx="8318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x and y are </a:t>
            </a:r>
            <a:r>
              <a:rPr lang="en-US" sz="2400" dirty="0">
                <a:solidFill>
                  <a:srgbClr val="FF6600"/>
                </a:solidFill>
              </a:rPr>
              <a:t>independent</a:t>
            </a:r>
            <a:r>
              <a:rPr lang="en-US" sz="2400" dirty="0">
                <a:solidFill>
                  <a:srgbClr val="0000FF"/>
                </a:solidFill>
              </a:rPr>
              <a:t> (i.e. one occurring doesn’t impact the other occurring) then: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8410" y="5966999"/>
            <a:ext cx="3852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do to the sum?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07873" y="4977268"/>
          <a:ext cx="23733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6" name="Equation" r:id="rId6" imgW="1143000" imgH="203200" progId="Equation.3">
                  <p:embed/>
                </p:oleObj>
              </mc:Choice>
              <mc:Fallback>
                <p:oleObj name="Equation" r:id="rId6" imgW="1143000" imgH="203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873" y="4977268"/>
                        <a:ext cx="23733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78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867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bit more probability </a:t>
            </a:r>
            <a:r>
              <a:rPr lang="en-US" dirty="0" err="1">
                <a:sym typeface="Wingdings"/>
              </a:rPr>
              <a:t>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784" y="2386994"/>
          <a:ext cx="4484311" cy="87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6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84" y="2386994"/>
                        <a:ext cx="4484311" cy="870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24" y="3609812"/>
            <a:ext cx="831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they are </a:t>
            </a:r>
            <a:r>
              <a:rPr lang="en-US" sz="2400" dirty="0">
                <a:solidFill>
                  <a:srgbClr val="FF6600"/>
                </a:solidFill>
              </a:rPr>
              <a:t>dependent</a:t>
            </a:r>
            <a:r>
              <a:rPr lang="en-US" sz="2400" dirty="0">
                <a:solidFill>
                  <a:srgbClr val="0000FF"/>
                </a:solidFill>
              </a:rPr>
              <a:t> then: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51982" y="4242808"/>
          <a:ext cx="44561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7" name="Equation" r:id="rId5" imgW="2146300" imgH="203200" progId="Equation.3">
                  <p:embed/>
                </p:oleObj>
              </mc:Choice>
              <mc:Fallback>
                <p:oleObj name="Equation" r:id="rId5" imgW="2146300" imgH="203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82" y="4242808"/>
                        <a:ext cx="44561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43075" y="5737847"/>
          <a:ext cx="42465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8" name="Equation" r:id="rId7" imgW="2044700" imgH="457200" progId="Equation.3">
                  <p:embed/>
                </p:oleObj>
              </mc:Choice>
              <mc:Fallback>
                <p:oleObj name="Equation" r:id="rId7" imgW="204470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737847"/>
                        <a:ext cx="424656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472331" y="4846767"/>
            <a:ext cx="512693" cy="675751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62" y="210457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762" y="464457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524" y="166914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029" y="418290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476" y="2636762"/>
            <a:ext cx="3520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Multi-dimensional vectors, one dimension per word in our vocabulary</a:t>
            </a: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011714" y="3236926"/>
            <a:ext cx="1366762" cy="1782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3011714" y="2818194"/>
            <a:ext cx="1366762" cy="4187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22726" y="1881405"/>
          <a:ext cx="42465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2" name="Equation" r:id="rId3" imgW="2044700" imgH="457200" progId="Equation.3">
                  <p:embed/>
                </p:oleObj>
              </mc:Choice>
              <mc:Fallback>
                <p:oleObj name="Equation" r:id="rId3" imgW="204470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726" y="1881405"/>
                        <a:ext cx="4246563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84855" y="3122436"/>
            <a:ext cx="2992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this asking?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When is this high?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5375" y="4871819"/>
            <a:ext cx="6261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How much more likely are we to see y given x has a particular value!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138584" y="1712680"/>
            <a:ext cx="1258429" cy="1246644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Point-wise mutual information</a:t>
            </a: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1394203" y="2648403"/>
          <a:ext cx="448468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5" name="Equation" r:id="rId3" imgW="2159000" imgH="419100" progId="Equation.3">
                  <p:embed/>
                </p:oleObj>
              </mc:Choice>
              <mc:Fallback>
                <p:oleObj name="Equation" r:id="rId3" imgW="2159000" imgH="419100" progId="Equation.3">
                  <p:embed/>
                  <p:pic>
                    <p:nvPicPr>
                      <p:cNvPr id="118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203" y="2648403"/>
                        <a:ext cx="448468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1463373" y="4622189"/>
          <a:ext cx="32702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6" name="Equation" r:id="rId5" imgW="1574800" imgH="393700" progId="Equation.3">
                  <p:embed/>
                </p:oleObj>
              </mc:Choice>
              <mc:Fallback>
                <p:oleObj name="Equation" r:id="rId5" imgW="1574800" imgH="393700" progId="Equation.3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373" y="4622189"/>
                        <a:ext cx="32702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76" y="1959431"/>
            <a:ext cx="382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Mutual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476" y="3953829"/>
            <a:ext cx="556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Point-wise mutual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0952" y="2648403"/>
            <a:ext cx="229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How related are two variables (i.e. over all possible values/events)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952" y="4344004"/>
            <a:ext cx="229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How related are two particular events/values</a:t>
            </a:r>
          </a:p>
        </p:txBody>
      </p:sp>
    </p:spTree>
    <p:extLst>
      <p:ext uri="{BB962C8B-B14F-4D97-AF65-F5344CB8AC3E}">
        <p14:creationId xmlns:p14="http://schemas.microsoft.com/office/powerpoint/2010/main" val="475690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3041" y="1600200"/>
            <a:ext cx="8762393" cy="1822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Mutual information is often used for feature selection in many problem areas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PMI weighting weights co-occurrences based on their correlation (i.e. high PMI)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3422952"/>
            <a:ext cx="344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00FF"/>
                </a:solidFill>
              </a:rPr>
              <a:t>context_vector(beagle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638" y="3946172"/>
            <a:ext cx="195942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the:			2</a:t>
            </a:r>
          </a:p>
          <a:p>
            <a:r>
              <a:rPr lang="en-US" dirty="0"/>
              <a:t>is:			1</a:t>
            </a:r>
          </a:p>
          <a:p>
            <a:r>
              <a:rPr lang="en-US" dirty="0"/>
              <a:t>a:			2</a:t>
            </a:r>
          </a:p>
          <a:p>
            <a:r>
              <a:rPr lang="en-US" dirty="0"/>
              <a:t>breed:		1</a:t>
            </a:r>
          </a:p>
          <a:p>
            <a:r>
              <a:rPr lang="en-US" dirty="0"/>
              <a:t>are:			1</a:t>
            </a:r>
          </a:p>
          <a:p>
            <a:r>
              <a:rPr lang="en-US" dirty="0"/>
              <a:t>intelligent:	1</a:t>
            </a:r>
          </a:p>
          <a:p>
            <a:r>
              <a:rPr lang="en-US" dirty="0"/>
              <a:t>and:			1</a:t>
            </a:r>
          </a:p>
          <a:p>
            <a:r>
              <a:rPr lang="en-US" dirty="0"/>
              <a:t>to:			1</a:t>
            </a:r>
          </a:p>
          <a:p>
            <a:r>
              <a:rPr lang="en-US" dirty="0"/>
              <a:t>modern:		1</a:t>
            </a:r>
          </a:p>
          <a:p>
            <a:r>
              <a:rPr lang="en-US" dirty="0"/>
              <a:t>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02857" y="3946172"/>
            <a:ext cx="1935238" cy="2024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74380" y="3613754"/>
          <a:ext cx="1669641" cy="52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9" name="Equation" r:id="rId3" imgW="1257300" imgH="393700" progId="Equation.3">
                  <p:embed/>
                </p:oleObj>
              </mc:Choice>
              <mc:Fallback>
                <p:oleObj name="Equation" r:id="rId3" imgW="1257300" imgH="3937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380" y="3613754"/>
                        <a:ext cx="1669641" cy="5228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902857" y="4763811"/>
            <a:ext cx="1935238" cy="2024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4851400" y="4498975"/>
          <a:ext cx="18732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0" name="Equation" r:id="rId5" imgW="1409700" imgH="393700" progId="Equation.3">
                  <p:embed/>
                </p:oleObj>
              </mc:Choice>
              <mc:Fallback>
                <p:oleObj name="Equation" r:id="rId5" imgW="1409700" imgH="393700" progId="Equation.3">
                  <p:embed/>
                  <p:pic>
                    <p:nvPicPr>
                      <p:cNvPr id="119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498975"/>
                        <a:ext cx="187325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01136" y="3979608"/>
            <a:ext cx="186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we calculate these?</a:t>
            </a:r>
          </a:p>
        </p:txBody>
      </p:sp>
    </p:spTree>
    <p:extLst>
      <p:ext uri="{BB962C8B-B14F-4D97-AF65-F5344CB8AC3E}">
        <p14:creationId xmlns:p14="http://schemas.microsoft.com/office/powerpoint/2010/main" val="219657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622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One of the most common weighting schemes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TF</a:t>
            </a:r>
            <a:r>
              <a:rPr lang="en-US" dirty="0"/>
              <a:t> = term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IDF</a:t>
            </a:r>
            <a:r>
              <a:rPr lang="en-US" dirty="0"/>
              <a:t> = inverse document frequency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351505" y="3462421"/>
          <a:ext cx="34131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3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131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05" y="3462421"/>
                        <a:ext cx="34131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053" y="5377978"/>
            <a:ext cx="6831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then use this with any of our similarity measures!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729533" y="3427781"/>
            <a:ext cx="387684" cy="168251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8327" y="4462880"/>
            <a:ext cx="31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IDF (word importance weight 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3322366" y="4002960"/>
            <a:ext cx="387684" cy="53215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1281" y="4502107"/>
            <a:ext cx="5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TF</a:t>
            </a:r>
          </a:p>
        </p:txBody>
      </p:sp>
    </p:spTree>
    <p:extLst>
      <p:ext uri="{BB962C8B-B14F-4D97-AF65-F5344CB8AC3E}">
        <p14:creationId xmlns:p14="http://schemas.microsoft.com/office/powerpoint/2010/main" val="8590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48306"/>
              </p:ext>
            </p:extLst>
          </p:nvPr>
        </p:nvGraphicFramePr>
        <p:xfrm>
          <a:off x="1881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20082"/>
              </p:ext>
            </p:extLst>
          </p:nvPr>
        </p:nvGraphicFramePr>
        <p:xfrm>
          <a:off x="1995488" y="5475288"/>
          <a:ext cx="28051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475288"/>
                        <a:ext cx="28051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17619" y="2105025"/>
            <a:ext cx="5676900" cy="1144588"/>
            <a:chOff x="1047068" y="2105025"/>
            <a:chExt cx="5676900" cy="1144588"/>
          </a:xfrm>
        </p:grpSpPr>
        <p:graphicFrame>
          <p:nvGraphicFramePr>
            <p:cNvPr id="70658" name="Content Placeholder 3"/>
            <p:cNvGraphicFramePr>
              <a:graphicFrameLocks noChangeAspect="1"/>
            </p:cNvGraphicFramePr>
            <p:nvPr/>
          </p:nvGraphicFramePr>
          <p:xfrm>
            <a:off x="1047068" y="2105025"/>
            <a:ext cx="56769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Equation" r:id="rId7" imgW="3149600" imgH="635000" progId="Equation.3">
                    <p:embed/>
                  </p:oleObj>
                </mc:Choice>
                <mc:Fallback>
                  <p:oleObj name="Equation" r:id="rId7" imgW="3149600" imgH="63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068" y="2105025"/>
                          <a:ext cx="5676900" cy="1144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586739" y="2660952"/>
              <a:ext cx="2137229" cy="588661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1848" y="4802574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a’ and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’ are length normalized versions of the vectors</a:t>
            </a:r>
          </a:p>
        </p:txBody>
      </p:sp>
    </p:spTree>
    <p:extLst>
      <p:ext uri="{BB962C8B-B14F-4D97-AF65-F5344CB8AC3E}">
        <p14:creationId xmlns:p14="http://schemas.microsoft.com/office/powerpoint/2010/main" val="316884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8005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importance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frequency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893" y="3141580"/>
            <a:ext cx="2820737" cy="949158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5893" y="5574632"/>
            <a:ext cx="71276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 model of word similarity!</a:t>
            </a:r>
          </a:p>
        </p:txBody>
      </p:sp>
    </p:spTree>
    <p:extLst>
      <p:ext uri="{BB962C8B-B14F-4D97-AF65-F5344CB8AC3E}">
        <p14:creationId xmlns:p14="http://schemas.microsoft.com/office/powerpoint/2010/main" val="38493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1716</TotalTime>
  <Words>3349</Words>
  <Application>Microsoft Macintosh PowerPoint</Application>
  <PresentationFormat>On-screen Show (4:3)</PresentationFormat>
  <Paragraphs>658</Paragraphs>
  <Slides>62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Garamond</vt:lpstr>
      <vt:lpstr>Tw Cen MT</vt:lpstr>
      <vt:lpstr>Tw Cen MT (Body)</vt:lpstr>
      <vt:lpstr>Verdana</vt:lpstr>
      <vt:lpstr>Wingdings</vt:lpstr>
      <vt:lpstr>Wingdings 2</vt:lpstr>
      <vt:lpstr>Median</vt:lpstr>
      <vt:lpstr>Equation</vt:lpstr>
      <vt:lpstr>Word Similarity</vt:lpstr>
      <vt:lpstr>Admin</vt:lpstr>
      <vt:lpstr>Quiz #2</vt:lpstr>
      <vt:lpstr>Text Similarity</vt:lpstr>
      <vt:lpstr>Bag of words representation</vt:lpstr>
      <vt:lpstr>Vector based word</vt:lpstr>
      <vt:lpstr>TF-IDF</vt:lpstr>
      <vt:lpstr>Normalized distance measures</vt:lpstr>
      <vt:lpstr>Our problems</vt:lpstr>
      <vt:lpstr>Word overlap problems</vt:lpstr>
      <vt:lpstr>Word similarity</vt:lpstr>
      <vt:lpstr>Word similarity applications</vt:lpstr>
      <vt:lpstr>Word similarity</vt:lpstr>
      <vt:lpstr>Word similarity</vt:lpstr>
      <vt:lpstr>Character-based similarity</vt:lpstr>
      <vt:lpstr>Edit distance (Levenshtein distance)</vt:lpstr>
      <vt:lpstr>Edit distance</vt:lpstr>
      <vt:lpstr>Better edit distance</vt:lpstr>
      <vt:lpstr>Vector character-based word similarity</vt:lpstr>
      <vt:lpstr>Vector character-based word similarity</vt:lpstr>
      <vt:lpstr>Vector character-based word similarity</vt:lpstr>
      <vt:lpstr>Vector character-based word similarity</vt:lpstr>
      <vt:lpstr>Word similarity</vt:lpstr>
      <vt:lpstr>WordNet</vt:lpstr>
      <vt:lpstr>WordNet relations</vt:lpstr>
      <vt:lpstr>WordNet relations</vt:lpstr>
      <vt:lpstr>WordNet relations</vt:lpstr>
      <vt:lpstr>WordNet</vt:lpstr>
      <vt:lpstr>WordNet: run</vt:lpstr>
      <vt:lpstr>WordNet: run</vt:lpstr>
      <vt:lpstr>WordNet-like Hierarchy </vt:lpstr>
      <vt:lpstr>WordNet-like Hierarchy </vt:lpstr>
      <vt:lpstr>WordNet-like Hierarchy </vt:lpstr>
      <vt:lpstr>WordNet-like Hierarchy </vt:lpstr>
      <vt:lpstr>WordNet similarity measures</vt:lpstr>
      <vt:lpstr>WordNet similarity measures</vt:lpstr>
      <vt:lpstr>Word similarity</vt:lpstr>
      <vt:lpstr>Dictionary-based similarity</vt:lpstr>
      <vt:lpstr>Dictionary-based similarity</vt:lpstr>
      <vt:lpstr>Dictionary-based similarity</vt:lpstr>
      <vt:lpstr>Dictionary-based similarity</vt:lpstr>
      <vt:lpstr>Dictionary + WordNet</vt:lpstr>
      <vt:lpstr>Word similarity</vt:lpstr>
      <vt:lpstr>Corpus-based approaches</vt:lpstr>
      <vt:lpstr>Corpus-based</vt:lpstr>
      <vt:lpstr>Corpus-based: feature extraction</vt:lpstr>
      <vt:lpstr>Word-context co-occurrence vectors</vt:lpstr>
      <vt:lpstr>Word-context co-occurrence vectors</vt:lpstr>
      <vt:lpstr>Corpus-based similarity</vt:lpstr>
      <vt:lpstr>Web-based similarity</vt:lpstr>
      <vt:lpstr>Web-based similarity</vt:lpstr>
      <vt:lpstr>Web-based similarity</vt:lpstr>
      <vt:lpstr>Another feature weighting</vt:lpstr>
      <vt:lpstr>Another feature weighting</vt:lpstr>
      <vt:lpstr>Another feature weighting</vt:lpstr>
      <vt:lpstr>Mutual information</vt:lpstr>
      <vt:lpstr>Mutual information</vt:lpstr>
      <vt:lpstr>Mutual information</vt:lpstr>
      <vt:lpstr>Mutual information</vt:lpstr>
      <vt:lpstr>Mutual information</vt:lpstr>
      <vt:lpstr>Point-wise mutual information</vt:lpstr>
      <vt:lpstr>PMI weighting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Microsoft Office User</cp:lastModifiedBy>
  <cp:revision>168</cp:revision>
  <cp:lastPrinted>2023-03-01T19:21:04Z</cp:lastPrinted>
  <dcterms:created xsi:type="dcterms:W3CDTF">2011-03-21T22:01:10Z</dcterms:created>
  <dcterms:modified xsi:type="dcterms:W3CDTF">2023-03-01T19:21:06Z</dcterms:modified>
</cp:coreProperties>
</file>