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0"/>
  </p:notesMasterIdLst>
  <p:handoutMasterIdLst>
    <p:handoutMasterId r:id="rId51"/>
  </p:handoutMasterIdLst>
  <p:sldIdLst>
    <p:sldId id="424" r:id="rId2"/>
    <p:sldId id="256" r:id="rId3"/>
    <p:sldId id="388" r:id="rId4"/>
    <p:sldId id="416" r:id="rId5"/>
    <p:sldId id="392" r:id="rId6"/>
    <p:sldId id="395" r:id="rId7"/>
    <p:sldId id="430" r:id="rId8"/>
    <p:sldId id="429" r:id="rId9"/>
    <p:sldId id="383" r:id="rId10"/>
    <p:sldId id="385" r:id="rId11"/>
    <p:sldId id="432" r:id="rId12"/>
    <p:sldId id="386" r:id="rId13"/>
    <p:sldId id="389" r:id="rId14"/>
    <p:sldId id="390" r:id="rId15"/>
    <p:sldId id="265" r:id="rId16"/>
    <p:sldId id="393" r:id="rId17"/>
    <p:sldId id="394" r:id="rId18"/>
    <p:sldId id="391" r:id="rId19"/>
    <p:sldId id="321" r:id="rId20"/>
    <p:sldId id="396" r:id="rId21"/>
    <p:sldId id="419" r:id="rId22"/>
    <p:sldId id="418" r:id="rId23"/>
    <p:sldId id="404" r:id="rId24"/>
    <p:sldId id="397" r:id="rId25"/>
    <p:sldId id="398" r:id="rId26"/>
    <p:sldId id="406" r:id="rId27"/>
    <p:sldId id="399" r:id="rId28"/>
    <p:sldId id="400" r:id="rId29"/>
    <p:sldId id="402" r:id="rId30"/>
    <p:sldId id="403" r:id="rId31"/>
    <p:sldId id="401" r:id="rId32"/>
    <p:sldId id="414" r:id="rId33"/>
    <p:sldId id="415" r:id="rId34"/>
    <p:sldId id="407" r:id="rId35"/>
    <p:sldId id="426" r:id="rId36"/>
    <p:sldId id="421" r:id="rId37"/>
    <p:sldId id="422" r:id="rId38"/>
    <p:sldId id="427" r:id="rId39"/>
    <p:sldId id="408" r:id="rId40"/>
    <p:sldId id="425" r:id="rId41"/>
    <p:sldId id="409" r:id="rId42"/>
    <p:sldId id="410" r:id="rId43"/>
    <p:sldId id="420" r:id="rId44"/>
    <p:sldId id="411" r:id="rId45"/>
    <p:sldId id="428" r:id="rId46"/>
    <p:sldId id="405" r:id="rId47"/>
    <p:sldId id="431" r:id="rId48"/>
    <p:sldId id="423"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2585" autoAdjust="0"/>
  </p:normalViewPr>
  <p:slideViewPr>
    <p:cSldViewPr snapToObjects="1">
      <p:cViewPr varScale="1">
        <p:scale>
          <a:sx n="105" d="100"/>
          <a:sy n="105" d="100"/>
        </p:scale>
        <p:origin x="2384" y="176"/>
      </p:cViewPr>
      <p:guideLst>
        <p:guide orient="horz" pos="2160"/>
        <p:guide pos="2880"/>
      </p:guideLst>
    </p:cSldViewPr>
  </p:slideViewPr>
  <p:outlineViewPr>
    <p:cViewPr>
      <p:scale>
        <a:sx n="33" d="100"/>
        <a:sy n="33" d="100"/>
      </p:scale>
      <p:origin x="0" y="157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B3C930-FD02-2344-BFDC-58AC268926E5}" type="datetimeFigureOut">
              <a:rPr lang="en-US" smtClean="0"/>
              <a:t>1/18/23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572567-D350-274F-9BBF-C24EF3576704}" type="slidenum">
              <a:rPr lang="en-US" smtClean="0"/>
              <a:t>‹#›</a:t>
            </a:fld>
            <a:endParaRPr lang="en-US"/>
          </a:p>
        </p:txBody>
      </p:sp>
    </p:spTree>
    <p:extLst>
      <p:ext uri="{BB962C8B-B14F-4D97-AF65-F5344CB8AC3E}">
        <p14:creationId xmlns:p14="http://schemas.microsoft.com/office/powerpoint/2010/main" val="1273676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044C75-2ABB-3148-9A78-7DDA8348875D}" type="datetimeFigureOut">
              <a:rPr lang="en-US" smtClean="0"/>
              <a:pPr/>
              <a:t>1/18/23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725B8-B1F5-A44F-9082-266AD9B58EE5}" type="slidenum">
              <a:rPr lang="en-US" smtClean="0"/>
              <a:pPr/>
              <a:t>‹#›</a:t>
            </a:fld>
            <a:endParaRPr lang="en-US"/>
          </a:p>
        </p:txBody>
      </p:sp>
    </p:spTree>
    <p:extLst>
      <p:ext uri="{BB962C8B-B14F-4D97-AF65-F5344CB8AC3E}">
        <p14:creationId xmlns:p14="http://schemas.microsoft.com/office/powerpoint/2010/main" val="341133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725B8-B1F5-A44F-9082-266AD9B58EE5}" type="slidenum">
              <a:rPr lang="en-US" smtClean="0"/>
              <a:pPr/>
              <a:t>4</a:t>
            </a:fld>
            <a:endParaRPr lang="en-US"/>
          </a:p>
        </p:txBody>
      </p:sp>
    </p:spTree>
    <p:extLst>
      <p:ext uri="{BB962C8B-B14F-4D97-AF65-F5344CB8AC3E}">
        <p14:creationId xmlns:p14="http://schemas.microsoft.com/office/powerpoint/2010/main" val="386563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a:t> besides being a complex problem, there’s a lot of data! (which is a good thing and a bad thing)</a:t>
            </a:r>
          </a:p>
          <a:p>
            <a:pPr>
              <a:buFontTx/>
              <a:buChar char="-"/>
            </a:pPr>
            <a:r>
              <a:rPr lang="en-US" baseline="0" dirty="0"/>
              <a:t> some people may say… outsource it and there are frameworks, like mechanical Turk</a:t>
            </a:r>
          </a:p>
          <a:p>
            <a:pPr>
              <a:buFontTx/>
              <a:buChar char="-"/>
            </a:pPr>
            <a:r>
              <a:rPr lang="en-US" dirty="0"/>
              <a:t> world population: ~7M</a:t>
            </a:r>
          </a:p>
          <a:p>
            <a:pPr>
              <a:buFontTx/>
              <a:buChar char="-"/>
            </a:pPr>
            <a:r>
              <a:rPr lang="en-US" dirty="0"/>
              <a:t> let’s say you had a simple task to perform on each web page</a:t>
            </a:r>
            <a:r>
              <a:rPr lang="en-US" baseline="0" dirty="0"/>
              <a:t> that only took 10 seconds to do.  If every single person in the world worked on this non-stop, they would have to work for 20 days straight.</a:t>
            </a:r>
          </a:p>
          <a:p>
            <a:pPr>
              <a:buFontTx/>
              <a:buChar char="-"/>
            </a:pPr>
            <a:r>
              <a:rPr lang="en-US" baseline="0" dirty="0"/>
              <a:t> what if it’s a task like translating the page or finding information that requires specialization?</a:t>
            </a:r>
            <a:endParaRPr lang="en-US" dirty="0"/>
          </a:p>
          <a:p>
            <a:pPr>
              <a:buFontTx/>
              <a:buChar char="-"/>
            </a:pPr>
            <a:endParaRPr lang="en-US" dirty="0"/>
          </a:p>
        </p:txBody>
      </p:sp>
      <p:sp>
        <p:nvSpPr>
          <p:cNvPr id="4" name="Slide Number Placeholder 3"/>
          <p:cNvSpPr>
            <a:spLocks noGrp="1"/>
          </p:cNvSpPr>
          <p:nvPr>
            <p:ph type="sldNum" sz="quarter" idx="10"/>
          </p:nvPr>
        </p:nvSpPr>
        <p:spPr/>
        <p:txBody>
          <a:bodyPr/>
          <a:lstStyle/>
          <a:p>
            <a:fld id="{90E6B112-CED4-9448-B5B6-43255090C75D}"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n-US" baseline="0" dirty="0"/>
              <a:t> web pages are just the beginning…</a:t>
            </a:r>
            <a:endParaRPr lang="en-US" dirty="0"/>
          </a:p>
        </p:txBody>
      </p:sp>
      <p:sp>
        <p:nvSpPr>
          <p:cNvPr id="4" name="Slide Number Placeholder 3"/>
          <p:cNvSpPr>
            <a:spLocks noGrp="1"/>
          </p:cNvSpPr>
          <p:nvPr>
            <p:ph type="sldNum" sz="quarter" idx="10"/>
          </p:nvPr>
        </p:nvSpPr>
        <p:spPr/>
        <p:txBody>
          <a:bodyPr/>
          <a:lstStyle/>
          <a:p>
            <a:fld id="{90E6B112-CED4-9448-B5B6-43255090C75D}"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a:t> Iraqi Head (</a:t>
            </a:r>
          </a:p>
        </p:txBody>
      </p:sp>
      <p:sp>
        <p:nvSpPr>
          <p:cNvPr id="4" name="Slide Number Placeholder 3"/>
          <p:cNvSpPr>
            <a:spLocks noGrp="1"/>
          </p:cNvSpPr>
          <p:nvPr>
            <p:ph type="sldNum" sz="quarter" idx="10"/>
          </p:nvPr>
        </p:nvSpPr>
        <p:spPr/>
        <p:txBody>
          <a:bodyPr/>
          <a:lstStyle/>
          <a:p>
            <a:fld id="{D8C725B8-B1F5-A44F-9082-266AD9B58EE5}"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17505A4-D4E3-EE45-B4C1-B13DBDED28F9}" type="datetimeFigureOut">
              <a:rPr lang="en-US" smtClean="0"/>
              <a:pPr/>
              <a:t>1/18/23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F17505A4-D4E3-EE45-B4C1-B13DBDED28F9}" type="datetimeFigureOut">
              <a:rPr lang="en-US" smtClean="0"/>
              <a:pPr/>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17505A4-D4E3-EE45-B4C1-B13DBDED28F9}" type="datetimeFigureOut">
              <a:rPr lang="en-US" smtClean="0"/>
              <a:pPr/>
              <a:t>1/18/23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9EFB2-9F4F-6B45-BD7A-3AFC65991A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F17505A4-D4E3-EE45-B4C1-B13DBDED28F9}" type="datetimeFigureOut">
              <a:rPr lang="en-US" smtClean="0"/>
              <a:pPr/>
              <a:t>1/18/23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9EFB2-9F4F-6B45-BD7A-3AFC65991A3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17505A4-D4E3-EE45-B4C1-B13DBDED28F9}" type="datetimeFigureOut">
              <a:rPr lang="en-US" smtClean="0"/>
              <a:pPr/>
              <a:t>1/18/23</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17505A4-D4E3-EE45-B4C1-B13DBDED28F9}" type="datetimeFigureOut">
              <a:rPr lang="en-US" smtClean="0"/>
              <a:pPr/>
              <a:t>1/18/23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7505A4-D4E3-EE45-B4C1-B13DBDED28F9}" type="datetimeFigureOut">
              <a:rPr lang="en-US" smtClean="0"/>
              <a:pPr/>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F17505A4-D4E3-EE45-B4C1-B13DBDED28F9}" type="datetimeFigureOut">
              <a:rPr lang="en-US" smtClean="0"/>
              <a:pPr/>
              <a:t>1/18/23</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F17505A4-D4E3-EE45-B4C1-B13DBDED28F9}" type="datetimeFigureOut">
              <a:rPr lang="en-US" smtClean="0"/>
              <a:pPr/>
              <a:t>1/18/23</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17505A4-D4E3-EE45-B4C1-B13DBDED28F9}" type="datetimeFigureOut">
              <a:rPr lang="en-US" smtClean="0"/>
              <a:pPr/>
              <a:t>1/18/23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17505A4-D4E3-EE45-B4C1-B13DBDED28F9}" type="datetimeFigureOut">
              <a:rPr lang="en-US" smtClean="0"/>
              <a:pPr/>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EFB2-9F4F-6B45-BD7A-3AFC65991A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17505A4-D4E3-EE45-B4C1-B13DBDED28F9}" type="datetimeFigureOut">
              <a:rPr lang="en-US" smtClean="0"/>
              <a:pPr/>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17505A4-D4E3-EE45-B4C1-B13DBDED28F9}" type="datetimeFigureOut">
              <a:rPr lang="en-US" smtClean="0"/>
              <a:pPr/>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17505A4-D4E3-EE45-B4C1-B13DBDED28F9}" type="datetimeFigureOut">
              <a:rPr lang="en-US" smtClean="0"/>
              <a:pPr/>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17505A4-D4E3-EE45-B4C1-B13DBDED28F9}" type="datetimeFigureOut">
              <a:rPr lang="en-US" smtClean="0"/>
              <a:pPr/>
              <a:t>1/18/23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F17505A4-D4E3-EE45-B4C1-B13DBDED28F9}" type="datetimeFigureOut">
              <a:rPr lang="en-US" smtClean="0"/>
              <a:pPr/>
              <a:t>1/18/23</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AF79EFB2-9F4F-6B45-BD7A-3AFC65991A33}"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7505A4-D4E3-EE45-B4C1-B13DBDED28F9}" type="datetimeFigureOut">
              <a:rPr lang="en-US" smtClean="0"/>
              <a:pPr/>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17505A4-D4E3-EE45-B4C1-B13DBDED28F9}" type="datetimeFigureOut">
              <a:rPr lang="en-US" smtClean="0"/>
              <a:pPr/>
              <a:t>1/18/23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9EFB2-9F4F-6B45-BD7A-3AFC65991A33}"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7505A4-D4E3-EE45-B4C1-B13DBDED28F9}" type="datetimeFigureOut">
              <a:rPr lang="en-US" smtClean="0"/>
              <a:pPr/>
              <a:t>1/18/23</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AF79EFB2-9F4F-6B45-BD7A-3AFC65991A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7505A4-D4E3-EE45-B4C1-B13DBDED28F9}" type="datetimeFigureOut">
              <a:rPr lang="en-US" smtClean="0"/>
              <a:pPr/>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F17505A4-D4E3-EE45-B4C1-B13DBDED28F9}" type="datetimeFigureOut">
              <a:rPr lang="en-US" smtClean="0"/>
              <a:pPr/>
              <a:t>1/18/23</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AF79EFB2-9F4F-6B45-BD7A-3AFC65991A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s.pomona.edu/~dkauchak/classes/cs159/"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translate.google.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m/shopping" TargetMode="External"/><Relationship Id="rId2" Type="http://schemas.openxmlformats.org/officeDocument/2006/relationships/hyperlink" Target="http://www.dealtime.com"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rtw.ml.cmu.edu/rtw/"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newsblaster.cs.columbia.edu/"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1100" y="1117600"/>
            <a:ext cx="6769100" cy="4610100"/>
          </a:xfrm>
          <a:prstGeom prst="rect">
            <a:avLst/>
          </a:prstGeom>
        </p:spPr>
      </p:pic>
    </p:spTree>
    <p:extLst>
      <p:ext uri="{BB962C8B-B14F-4D97-AF65-F5344CB8AC3E}">
        <p14:creationId xmlns:p14="http://schemas.microsoft.com/office/powerpoint/2010/main" val="4283854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NLP?</a:t>
            </a:r>
          </a:p>
        </p:txBody>
      </p:sp>
      <p:grpSp>
        <p:nvGrpSpPr>
          <p:cNvPr id="3" name="Group 5"/>
          <p:cNvGrpSpPr/>
          <p:nvPr/>
        </p:nvGrpSpPr>
        <p:grpSpPr>
          <a:xfrm>
            <a:off x="498474" y="2514600"/>
            <a:ext cx="7807326" cy="1632466"/>
            <a:chOff x="498474" y="2514600"/>
            <a:chExt cx="7807326" cy="1632466"/>
          </a:xfrm>
        </p:grpSpPr>
        <p:sp>
          <p:nvSpPr>
            <p:cNvPr id="4" name="Rectangle 3"/>
            <p:cNvSpPr/>
            <p:nvPr/>
          </p:nvSpPr>
          <p:spPr>
            <a:xfrm>
              <a:off x="498474" y="2514600"/>
              <a:ext cx="7807326" cy="707886"/>
            </a:xfrm>
            <a:prstGeom prst="rect">
              <a:avLst/>
            </a:prstGeom>
          </p:spPr>
          <p:txBody>
            <a:bodyPr wrap="square">
              <a:spAutoFit/>
            </a:bodyPr>
            <a:lstStyle/>
            <a:p>
              <a:r>
                <a:rPr lang="en-US" sz="2000" dirty="0"/>
                <a:t>The goal of this new field is to get computers to perform useful tasks involving human language…</a:t>
              </a:r>
            </a:p>
          </p:txBody>
        </p:sp>
        <p:sp>
          <p:nvSpPr>
            <p:cNvPr id="5" name="TextBox 4"/>
            <p:cNvSpPr txBox="1"/>
            <p:nvPr/>
          </p:nvSpPr>
          <p:spPr>
            <a:xfrm>
              <a:off x="5943600" y="3777734"/>
              <a:ext cx="2111187" cy="369332"/>
            </a:xfrm>
            <a:prstGeom prst="rect">
              <a:avLst/>
            </a:prstGeom>
            <a:noFill/>
          </p:spPr>
          <p:txBody>
            <a:bodyPr wrap="square" rtlCol="0">
              <a:spAutoFit/>
            </a:bodyPr>
            <a:lstStyle/>
            <a:p>
              <a:r>
                <a:rPr lang="en-US" dirty="0"/>
                <a:t>- The book</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A3B72-6D77-C248-B920-FC91715644B9}"/>
              </a:ext>
            </a:extLst>
          </p:cNvPr>
          <p:cNvSpPr>
            <a:spLocks noGrp="1"/>
          </p:cNvSpPr>
          <p:nvPr>
            <p:ph type="title"/>
          </p:nvPr>
        </p:nvSpPr>
        <p:spPr/>
        <p:txBody>
          <a:bodyPr/>
          <a:lstStyle/>
          <a:p>
            <a:r>
              <a:rPr lang="en-US" dirty="0"/>
              <a:t>Where </a:t>
            </a:r>
            <a:r>
              <a:rPr lang="en-US"/>
              <a:t>have you seen NLP used?</a:t>
            </a:r>
          </a:p>
        </p:txBody>
      </p:sp>
      <p:sp>
        <p:nvSpPr>
          <p:cNvPr id="3" name="Content Placeholder 2">
            <a:extLst>
              <a:ext uri="{FF2B5EF4-FFF2-40B4-BE49-F238E27FC236}">
                <a16:creationId xmlns:a16="http://schemas.microsoft.com/office/drawing/2014/main" id="{56E984C9-EE7E-B84A-BD7F-C56D9BE0F86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60301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Natural text</a:t>
            </a:r>
          </a:p>
        </p:txBody>
      </p:sp>
      <p:sp>
        <p:nvSpPr>
          <p:cNvPr id="3" name="Content Placeholder 2"/>
          <p:cNvSpPr>
            <a:spLocks noGrp="1"/>
          </p:cNvSpPr>
          <p:nvPr>
            <p:ph idx="1"/>
          </p:nvPr>
        </p:nvSpPr>
        <p:spPr>
          <a:xfrm>
            <a:off x="498474" y="3695701"/>
            <a:ext cx="7556313" cy="647699"/>
          </a:xfrm>
        </p:spPr>
        <p:txBody>
          <a:bodyPr/>
          <a:lstStyle/>
          <a:p>
            <a:pPr marL="0" indent="0">
              <a:buNone/>
            </a:pPr>
            <a:r>
              <a:rPr lang="en-US" dirty="0"/>
              <a:t>Natural text is written by people, generally for people</a:t>
            </a:r>
          </a:p>
          <a:p>
            <a:endParaRPr lang="en-US" dirty="0"/>
          </a:p>
        </p:txBody>
      </p:sp>
      <p:pic>
        <p:nvPicPr>
          <p:cNvPr id="4" name="Picture 3"/>
          <p:cNvPicPr>
            <a:picLocks noChangeAspect="1"/>
          </p:cNvPicPr>
          <p:nvPr/>
        </p:nvPicPr>
        <p:blipFill>
          <a:blip r:embed="rId2"/>
          <a:stretch>
            <a:fillRect/>
          </a:stretch>
        </p:blipFill>
        <p:spPr>
          <a:xfrm>
            <a:off x="7315200" y="52568"/>
            <a:ext cx="1752600" cy="1852432"/>
          </a:xfrm>
          <a:prstGeom prst="rect">
            <a:avLst/>
          </a:prstGeom>
        </p:spPr>
      </p:pic>
      <p:sp>
        <p:nvSpPr>
          <p:cNvPr id="5" name="Rectangle 4"/>
          <p:cNvSpPr/>
          <p:nvPr/>
        </p:nvSpPr>
        <p:spPr>
          <a:xfrm>
            <a:off x="663387" y="1600200"/>
            <a:ext cx="7391400" cy="1200328"/>
          </a:xfrm>
          <a:prstGeom prst="rect">
            <a:avLst/>
          </a:prstGeom>
        </p:spPr>
        <p:txBody>
          <a:bodyPr wrap="square">
            <a:spAutoFit/>
          </a:bodyPr>
          <a:lstStyle/>
          <a:p>
            <a:pPr algn="l"/>
            <a:r>
              <a:rPr lang="en-US" sz="2400" dirty="0"/>
              <a:t>“A growing number of businesses are making </a:t>
            </a:r>
            <a:r>
              <a:rPr lang="en-US" sz="2400" dirty="0" err="1"/>
              <a:t>Facebook</a:t>
            </a:r>
            <a:r>
              <a:rPr lang="en-US" sz="2400" dirty="0"/>
              <a:t> an indispensible part of hanging out their shingles. Small businesses are using …”</a:t>
            </a:r>
          </a:p>
        </p:txBody>
      </p:sp>
      <p:sp>
        <p:nvSpPr>
          <p:cNvPr id="6" name="TextBox 5"/>
          <p:cNvSpPr txBox="1"/>
          <p:nvPr/>
        </p:nvSpPr>
        <p:spPr>
          <a:xfrm>
            <a:off x="990600" y="5213866"/>
            <a:ext cx="7197726" cy="830997"/>
          </a:xfrm>
          <a:prstGeom prst="rect">
            <a:avLst/>
          </a:prstGeom>
          <a:noFill/>
        </p:spPr>
        <p:txBody>
          <a:bodyPr wrap="square" rtlCol="0">
            <a:spAutoFit/>
          </a:bodyPr>
          <a:lstStyle/>
          <a:p>
            <a:r>
              <a:rPr lang="en-US" sz="2400" dirty="0">
                <a:solidFill>
                  <a:srgbClr val="FF0000"/>
                </a:solidFill>
              </a:rPr>
              <a:t>Why do we even care about natural text in computer science?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1625"/>
            <a:ext cx="7467600" cy="1143000"/>
          </a:xfrm>
        </p:spPr>
        <p:txBody>
          <a:bodyPr/>
          <a:lstStyle/>
          <a:p>
            <a:r>
              <a:rPr lang="en-US" dirty="0"/>
              <a:t>Why do we need computers for dealing with natural text?</a:t>
            </a:r>
          </a:p>
        </p:txBody>
      </p:sp>
      <p:pic>
        <p:nvPicPr>
          <p:cNvPr id="3" name="Picture 2">
            <a:extLst>
              <a:ext uri="{FF2B5EF4-FFF2-40B4-BE49-F238E27FC236}">
                <a16:creationId xmlns:a16="http://schemas.microsoft.com/office/drawing/2014/main" id="{7845976D-3D39-184A-A0FD-D086F4E27D14}"/>
              </a:ext>
            </a:extLst>
          </p:cNvPr>
          <p:cNvPicPr>
            <a:picLocks noChangeAspect="1"/>
          </p:cNvPicPr>
          <p:nvPr/>
        </p:nvPicPr>
        <p:blipFill>
          <a:blip r:embed="rId3"/>
          <a:stretch>
            <a:fillRect/>
          </a:stretch>
        </p:blipFill>
        <p:spPr>
          <a:xfrm>
            <a:off x="2057400" y="1472760"/>
            <a:ext cx="5156200" cy="5003800"/>
          </a:xfrm>
          <a:prstGeom prst="rect">
            <a:avLst/>
          </a:prstGeom>
        </p:spPr>
      </p:pic>
      <p:sp>
        <p:nvSpPr>
          <p:cNvPr id="6" name="Rectangle 5">
            <a:extLst>
              <a:ext uri="{FF2B5EF4-FFF2-40B4-BE49-F238E27FC236}">
                <a16:creationId xmlns:a16="http://schemas.microsoft.com/office/drawing/2014/main" id="{68AF6427-ECBD-5E42-A6D3-DBEA0F37CF52}"/>
              </a:ext>
            </a:extLst>
          </p:cNvPr>
          <p:cNvSpPr/>
          <p:nvPr/>
        </p:nvSpPr>
        <p:spPr>
          <a:xfrm>
            <a:off x="1295400" y="6504801"/>
            <a:ext cx="8229600" cy="276999"/>
          </a:xfrm>
          <a:prstGeom prst="rect">
            <a:avLst/>
          </a:prstGeom>
        </p:spPr>
        <p:txBody>
          <a:bodyPr wrap="square">
            <a:spAutoFit/>
          </a:bodyPr>
          <a:lstStyle/>
          <a:p>
            <a:r>
              <a:rPr lang="en-US" sz="1200" dirty="0"/>
              <a:t>https://</a:t>
            </a:r>
            <a:r>
              <a:rPr lang="en-US" sz="1200" dirty="0" err="1"/>
              <a:t>searchengineland.com</a:t>
            </a:r>
            <a:r>
              <a:rPr lang="en-US" sz="1200" dirty="0"/>
              <a:t>/googles-search-indexes-hits-130-trillion-pages-documents-263378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371600" y="228600"/>
            <a:ext cx="7313612" cy="1143000"/>
          </a:xfrm>
        </p:spPr>
        <p:txBody>
          <a:bodyPr/>
          <a:lstStyle/>
          <a:p>
            <a:r>
              <a:rPr lang="en-US" sz="3200" dirty="0"/>
              <a:t>Web is just the start…</a:t>
            </a:r>
          </a:p>
        </p:txBody>
      </p:sp>
      <p:pic>
        <p:nvPicPr>
          <p:cNvPr id="110601" name="Picture 9" descr="mail"/>
          <p:cNvPicPr>
            <a:picLocks noChangeAspect="1" noChangeArrowheads="1"/>
          </p:cNvPicPr>
          <p:nvPr/>
        </p:nvPicPr>
        <p:blipFill>
          <a:blip r:embed="rId3"/>
          <a:srcRect/>
          <a:stretch>
            <a:fillRect/>
          </a:stretch>
        </p:blipFill>
        <p:spPr bwMode="auto">
          <a:xfrm>
            <a:off x="963202" y="2209800"/>
            <a:ext cx="2333625" cy="1371600"/>
          </a:xfrm>
          <a:prstGeom prst="rect">
            <a:avLst/>
          </a:prstGeom>
          <a:noFill/>
        </p:spPr>
      </p:pic>
      <p:sp>
        <p:nvSpPr>
          <p:cNvPr id="110607" name="Text Box 15"/>
          <p:cNvSpPr txBox="1">
            <a:spLocks noChangeArrowheads="1"/>
          </p:cNvSpPr>
          <p:nvPr/>
        </p:nvSpPr>
        <p:spPr bwMode="auto">
          <a:xfrm>
            <a:off x="734602" y="1600200"/>
            <a:ext cx="1905000" cy="457200"/>
          </a:xfrm>
          <a:prstGeom prst="rect">
            <a:avLst/>
          </a:prstGeom>
          <a:noFill/>
          <a:ln w="9525">
            <a:noFill/>
            <a:miter lim="800000"/>
            <a:headEnd/>
            <a:tailEnd/>
          </a:ln>
          <a:effectLst/>
        </p:spPr>
        <p:txBody>
          <a:bodyPr>
            <a:spAutoFit/>
          </a:bodyPr>
          <a:lstStyle/>
          <a:p>
            <a:pPr>
              <a:spcBef>
                <a:spcPct val="50000"/>
              </a:spcBef>
            </a:pPr>
            <a:r>
              <a:rPr lang="en-US" sz="2400" dirty="0">
                <a:latin typeface="Verdana" pitchFamily="34" charset="0"/>
              </a:rPr>
              <a:t>e-mail</a:t>
            </a:r>
          </a:p>
        </p:txBody>
      </p:sp>
      <p:grpSp>
        <p:nvGrpSpPr>
          <p:cNvPr id="2" name="Group 17"/>
          <p:cNvGrpSpPr>
            <a:grpSpLocks/>
          </p:cNvGrpSpPr>
          <p:nvPr/>
        </p:nvGrpSpPr>
        <p:grpSpPr bwMode="auto">
          <a:xfrm>
            <a:off x="6172200" y="1487170"/>
            <a:ext cx="533400" cy="762000"/>
            <a:chOff x="1680" y="3024"/>
            <a:chExt cx="336" cy="480"/>
          </a:xfrm>
        </p:grpSpPr>
        <p:sp>
          <p:nvSpPr>
            <p:cNvPr id="110610" name="Rectangle 18"/>
            <p:cNvSpPr>
              <a:spLocks noChangeArrowheads="1"/>
            </p:cNvSpPr>
            <p:nvPr/>
          </p:nvSpPr>
          <p:spPr bwMode="auto">
            <a:xfrm>
              <a:off x="1680" y="3024"/>
              <a:ext cx="336" cy="480"/>
            </a:xfrm>
            <a:prstGeom prst="rect">
              <a:avLst/>
            </a:prstGeom>
            <a:noFill/>
            <a:ln w="9525">
              <a:solidFill>
                <a:schemeClr val="tx1"/>
              </a:solidFill>
              <a:miter lim="800000"/>
              <a:headEnd/>
              <a:tailEnd/>
            </a:ln>
            <a:effectLst/>
          </p:spPr>
          <p:txBody>
            <a:bodyPr wrap="none" anchor="ctr"/>
            <a:lstStyle/>
            <a:p>
              <a:endParaRPr lang="en-US"/>
            </a:p>
          </p:txBody>
        </p:sp>
        <p:sp>
          <p:nvSpPr>
            <p:cNvPr id="110611" name="Line 19"/>
            <p:cNvSpPr>
              <a:spLocks noChangeShapeType="1"/>
            </p:cNvSpPr>
            <p:nvPr/>
          </p:nvSpPr>
          <p:spPr bwMode="auto">
            <a:xfrm>
              <a:off x="1728" y="3120"/>
              <a:ext cx="240" cy="0"/>
            </a:xfrm>
            <a:prstGeom prst="line">
              <a:avLst/>
            </a:prstGeom>
            <a:noFill/>
            <a:ln w="9525">
              <a:solidFill>
                <a:schemeClr val="tx1"/>
              </a:solidFill>
              <a:miter lim="800000"/>
              <a:headEnd/>
              <a:tailEnd/>
            </a:ln>
            <a:effectLst/>
          </p:spPr>
          <p:txBody>
            <a:bodyPr wrap="none"/>
            <a:lstStyle/>
            <a:p>
              <a:endParaRPr lang="en-US"/>
            </a:p>
          </p:txBody>
        </p:sp>
        <p:sp>
          <p:nvSpPr>
            <p:cNvPr id="110612" name="Line 20"/>
            <p:cNvSpPr>
              <a:spLocks noChangeShapeType="1"/>
            </p:cNvSpPr>
            <p:nvPr/>
          </p:nvSpPr>
          <p:spPr bwMode="auto">
            <a:xfrm>
              <a:off x="1728" y="3216"/>
              <a:ext cx="240" cy="0"/>
            </a:xfrm>
            <a:prstGeom prst="line">
              <a:avLst/>
            </a:prstGeom>
            <a:noFill/>
            <a:ln w="9525">
              <a:solidFill>
                <a:schemeClr val="tx1"/>
              </a:solidFill>
              <a:miter lim="800000"/>
              <a:headEnd/>
              <a:tailEnd/>
            </a:ln>
            <a:effectLst/>
          </p:spPr>
          <p:txBody>
            <a:bodyPr wrap="none"/>
            <a:lstStyle/>
            <a:p>
              <a:endParaRPr lang="en-US"/>
            </a:p>
          </p:txBody>
        </p:sp>
        <p:sp>
          <p:nvSpPr>
            <p:cNvPr id="110613" name="Line 21"/>
            <p:cNvSpPr>
              <a:spLocks noChangeShapeType="1"/>
            </p:cNvSpPr>
            <p:nvPr/>
          </p:nvSpPr>
          <p:spPr bwMode="auto">
            <a:xfrm>
              <a:off x="1728" y="3312"/>
              <a:ext cx="240" cy="0"/>
            </a:xfrm>
            <a:prstGeom prst="line">
              <a:avLst/>
            </a:prstGeom>
            <a:noFill/>
            <a:ln w="9525">
              <a:solidFill>
                <a:schemeClr val="tx1"/>
              </a:solidFill>
              <a:miter lim="800000"/>
              <a:headEnd/>
              <a:tailEnd/>
            </a:ln>
            <a:effectLst/>
          </p:spPr>
          <p:txBody>
            <a:bodyPr wrap="none"/>
            <a:lstStyle/>
            <a:p>
              <a:endParaRPr lang="en-US"/>
            </a:p>
          </p:txBody>
        </p:sp>
        <p:sp>
          <p:nvSpPr>
            <p:cNvPr id="110614" name="Line 22"/>
            <p:cNvSpPr>
              <a:spLocks noChangeShapeType="1"/>
            </p:cNvSpPr>
            <p:nvPr/>
          </p:nvSpPr>
          <p:spPr bwMode="auto">
            <a:xfrm>
              <a:off x="1728" y="3264"/>
              <a:ext cx="240" cy="0"/>
            </a:xfrm>
            <a:prstGeom prst="line">
              <a:avLst/>
            </a:prstGeom>
            <a:noFill/>
            <a:ln w="9525">
              <a:solidFill>
                <a:schemeClr val="tx1"/>
              </a:solidFill>
              <a:miter lim="800000"/>
              <a:headEnd/>
              <a:tailEnd/>
            </a:ln>
            <a:effectLst/>
          </p:spPr>
          <p:txBody>
            <a:bodyPr wrap="none"/>
            <a:lstStyle/>
            <a:p>
              <a:endParaRPr lang="en-US"/>
            </a:p>
          </p:txBody>
        </p:sp>
        <p:sp>
          <p:nvSpPr>
            <p:cNvPr id="110615" name="Line 23"/>
            <p:cNvSpPr>
              <a:spLocks noChangeShapeType="1"/>
            </p:cNvSpPr>
            <p:nvPr/>
          </p:nvSpPr>
          <p:spPr bwMode="auto">
            <a:xfrm>
              <a:off x="1728" y="3168"/>
              <a:ext cx="240" cy="0"/>
            </a:xfrm>
            <a:prstGeom prst="line">
              <a:avLst/>
            </a:prstGeom>
            <a:noFill/>
            <a:ln w="9525">
              <a:solidFill>
                <a:schemeClr val="tx1"/>
              </a:solidFill>
              <a:miter lim="800000"/>
              <a:headEnd/>
              <a:tailEnd/>
            </a:ln>
            <a:effectLst/>
          </p:spPr>
          <p:txBody>
            <a:bodyPr wrap="none"/>
            <a:lstStyle/>
            <a:p>
              <a:endParaRPr lang="en-US"/>
            </a:p>
          </p:txBody>
        </p:sp>
        <p:sp>
          <p:nvSpPr>
            <p:cNvPr id="110616" name="Line 24"/>
            <p:cNvSpPr>
              <a:spLocks noChangeShapeType="1"/>
            </p:cNvSpPr>
            <p:nvPr/>
          </p:nvSpPr>
          <p:spPr bwMode="auto">
            <a:xfrm>
              <a:off x="1728" y="3360"/>
              <a:ext cx="240" cy="0"/>
            </a:xfrm>
            <a:prstGeom prst="line">
              <a:avLst/>
            </a:prstGeom>
            <a:noFill/>
            <a:ln w="9525">
              <a:solidFill>
                <a:schemeClr val="tx1"/>
              </a:solidFill>
              <a:miter lim="800000"/>
              <a:headEnd/>
              <a:tailEnd/>
            </a:ln>
            <a:effectLst/>
          </p:spPr>
          <p:txBody>
            <a:bodyPr wrap="none"/>
            <a:lstStyle/>
            <a:p>
              <a:endParaRPr lang="en-US"/>
            </a:p>
          </p:txBody>
        </p:sp>
        <p:sp>
          <p:nvSpPr>
            <p:cNvPr id="110617" name="Line 25"/>
            <p:cNvSpPr>
              <a:spLocks noChangeShapeType="1"/>
            </p:cNvSpPr>
            <p:nvPr/>
          </p:nvSpPr>
          <p:spPr bwMode="auto">
            <a:xfrm>
              <a:off x="1728" y="3408"/>
              <a:ext cx="240" cy="0"/>
            </a:xfrm>
            <a:prstGeom prst="line">
              <a:avLst/>
            </a:prstGeom>
            <a:noFill/>
            <a:ln w="9525">
              <a:solidFill>
                <a:schemeClr val="tx1"/>
              </a:solidFill>
              <a:miter lim="800000"/>
              <a:headEnd/>
              <a:tailEnd/>
            </a:ln>
            <a:effectLst/>
          </p:spPr>
          <p:txBody>
            <a:bodyPr wrap="none"/>
            <a:lstStyle/>
            <a:p>
              <a:endParaRPr lang="en-US"/>
            </a:p>
          </p:txBody>
        </p:sp>
      </p:grpSp>
      <p:sp>
        <p:nvSpPr>
          <p:cNvPr id="22" name="Text Box 26"/>
          <p:cNvSpPr txBox="1">
            <a:spLocks noChangeArrowheads="1"/>
          </p:cNvSpPr>
          <p:nvPr/>
        </p:nvSpPr>
        <p:spPr bwMode="auto">
          <a:xfrm>
            <a:off x="609600" y="4419600"/>
            <a:ext cx="2438400" cy="830997"/>
          </a:xfrm>
          <a:prstGeom prst="rect">
            <a:avLst/>
          </a:prstGeom>
          <a:noFill/>
          <a:ln w="9525">
            <a:noFill/>
            <a:miter lim="800000"/>
            <a:headEnd/>
            <a:tailEnd/>
          </a:ln>
          <a:effectLst/>
        </p:spPr>
        <p:txBody>
          <a:bodyPr>
            <a:spAutoFit/>
          </a:bodyPr>
          <a:lstStyle/>
          <a:p>
            <a:pPr>
              <a:spcBef>
                <a:spcPct val="50000"/>
              </a:spcBef>
            </a:pPr>
            <a:r>
              <a:rPr lang="en-US" sz="2400" dirty="0">
                <a:latin typeface="Verdana" pitchFamily="34" charset="0"/>
              </a:rPr>
              <a:t>corporate</a:t>
            </a:r>
            <a:br>
              <a:rPr lang="en-US" sz="2400" dirty="0">
                <a:latin typeface="Verdana" pitchFamily="34" charset="0"/>
              </a:rPr>
            </a:br>
            <a:r>
              <a:rPr lang="en-US" sz="2400" dirty="0">
                <a:latin typeface="Verdana" pitchFamily="34" charset="0"/>
              </a:rPr>
              <a:t>databases</a:t>
            </a:r>
          </a:p>
        </p:txBody>
      </p:sp>
      <p:sp>
        <p:nvSpPr>
          <p:cNvPr id="23" name="Can 22"/>
          <p:cNvSpPr/>
          <p:nvPr/>
        </p:nvSpPr>
        <p:spPr bwMode="auto">
          <a:xfrm>
            <a:off x="1752600" y="5334000"/>
            <a:ext cx="990600" cy="12192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omic Sans MS" pitchFamily="66" charset="0"/>
            </a:endParaRPr>
          </a:p>
        </p:txBody>
      </p:sp>
      <p:pic>
        <p:nvPicPr>
          <p:cNvPr id="24" name="Picture 23"/>
          <p:cNvPicPr>
            <a:picLocks noChangeAspect="1"/>
          </p:cNvPicPr>
          <p:nvPr/>
        </p:nvPicPr>
        <p:blipFill>
          <a:blip r:embed="rId4"/>
          <a:stretch>
            <a:fillRect/>
          </a:stretch>
        </p:blipFill>
        <p:spPr>
          <a:xfrm>
            <a:off x="5410200" y="2526268"/>
            <a:ext cx="2057400" cy="609600"/>
          </a:xfrm>
          <a:prstGeom prst="rect">
            <a:avLst/>
          </a:prstGeom>
        </p:spPr>
      </p:pic>
      <p:sp>
        <p:nvSpPr>
          <p:cNvPr id="27" name="TextBox 26"/>
          <p:cNvSpPr txBox="1"/>
          <p:nvPr/>
        </p:nvSpPr>
        <p:spPr>
          <a:xfrm>
            <a:off x="5170089" y="3212068"/>
            <a:ext cx="2960741" cy="369332"/>
          </a:xfrm>
          <a:prstGeom prst="rect">
            <a:avLst/>
          </a:prstGeom>
          <a:noFill/>
        </p:spPr>
        <p:txBody>
          <a:bodyPr wrap="none" rtlCol="0">
            <a:spAutoFit/>
          </a:bodyPr>
          <a:lstStyle/>
          <a:p>
            <a:r>
              <a:rPr lang="en-US" b="1" dirty="0">
                <a:solidFill>
                  <a:srgbClr val="FF0000"/>
                </a:solidFill>
              </a:rPr>
              <a:t>~500 million</a:t>
            </a:r>
            <a:r>
              <a:rPr lang="en-US" dirty="0"/>
              <a:t> tweets a day</a:t>
            </a:r>
          </a:p>
        </p:txBody>
      </p:sp>
      <p:sp>
        <p:nvSpPr>
          <p:cNvPr id="28" name="TextBox 27"/>
          <p:cNvSpPr txBox="1"/>
          <p:nvPr/>
        </p:nvSpPr>
        <p:spPr>
          <a:xfrm>
            <a:off x="4377453" y="3962400"/>
            <a:ext cx="1170888" cy="523220"/>
          </a:xfrm>
          <a:prstGeom prst="rect">
            <a:avLst/>
          </a:prstGeom>
          <a:noFill/>
        </p:spPr>
        <p:txBody>
          <a:bodyPr wrap="none" rtlCol="0">
            <a:spAutoFit/>
          </a:bodyPr>
          <a:lstStyle/>
          <a:p>
            <a:r>
              <a:rPr lang="en-US" sz="2800" dirty="0"/>
              <a:t>Blogs:</a:t>
            </a:r>
          </a:p>
        </p:txBody>
      </p:sp>
      <p:sp>
        <p:nvSpPr>
          <p:cNvPr id="29" name="TextBox 28"/>
          <p:cNvSpPr txBox="1"/>
          <p:nvPr/>
        </p:nvSpPr>
        <p:spPr>
          <a:xfrm>
            <a:off x="5514288" y="4050268"/>
            <a:ext cx="3206565" cy="369332"/>
          </a:xfrm>
          <a:prstGeom prst="rect">
            <a:avLst/>
          </a:prstGeom>
          <a:noFill/>
        </p:spPr>
        <p:txBody>
          <a:bodyPr wrap="none" rtlCol="0">
            <a:spAutoFit/>
          </a:bodyPr>
          <a:lstStyle/>
          <a:p>
            <a:r>
              <a:rPr lang="en-US" b="1" dirty="0">
                <a:solidFill>
                  <a:srgbClr val="FF0000"/>
                </a:solidFill>
              </a:rPr>
              <a:t>~200 million</a:t>
            </a:r>
            <a:r>
              <a:rPr lang="en-US" dirty="0"/>
              <a:t> different blogs</a:t>
            </a:r>
          </a:p>
        </p:txBody>
      </p:sp>
      <p:sp>
        <p:nvSpPr>
          <p:cNvPr id="30" name="TextBox 29"/>
          <p:cNvSpPr txBox="1"/>
          <p:nvPr/>
        </p:nvSpPr>
        <p:spPr>
          <a:xfrm>
            <a:off x="775984" y="3657600"/>
            <a:ext cx="2969274" cy="369332"/>
          </a:xfrm>
          <a:prstGeom prst="rect">
            <a:avLst/>
          </a:prstGeom>
          <a:noFill/>
        </p:spPr>
        <p:txBody>
          <a:bodyPr wrap="none" rtlCol="0">
            <a:spAutoFit/>
          </a:bodyPr>
          <a:lstStyle/>
          <a:p>
            <a:r>
              <a:rPr lang="en-US" b="1" dirty="0">
                <a:solidFill>
                  <a:srgbClr val="FF0000"/>
                </a:solidFill>
              </a:rPr>
              <a:t>~300 billion </a:t>
            </a:r>
            <a:r>
              <a:rPr lang="en-US" dirty="0"/>
              <a:t>e-mails a day</a:t>
            </a:r>
          </a:p>
        </p:txBody>
      </p:sp>
      <p:pic>
        <p:nvPicPr>
          <p:cNvPr id="4" name="Picture 3"/>
          <p:cNvPicPr>
            <a:picLocks noChangeAspect="1"/>
          </p:cNvPicPr>
          <p:nvPr/>
        </p:nvPicPr>
        <p:blipFill>
          <a:blip r:embed="rId5"/>
          <a:stretch>
            <a:fillRect/>
          </a:stretch>
        </p:blipFill>
        <p:spPr>
          <a:xfrm>
            <a:off x="5975350" y="4858603"/>
            <a:ext cx="1308100" cy="1244600"/>
          </a:xfrm>
          <a:prstGeom prst="rect">
            <a:avLst/>
          </a:prstGeom>
        </p:spPr>
      </p:pic>
      <p:sp>
        <p:nvSpPr>
          <p:cNvPr id="5" name="TextBox 4"/>
          <p:cNvSpPr txBox="1"/>
          <p:nvPr/>
        </p:nvSpPr>
        <p:spPr>
          <a:xfrm>
            <a:off x="6051550" y="6128603"/>
            <a:ext cx="1211239" cy="369332"/>
          </a:xfrm>
          <a:prstGeom prst="rect">
            <a:avLst/>
          </a:prstGeom>
          <a:noFill/>
        </p:spPr>
        <p:txBody>
          <a:bodyPr wrap="none" rtlCol="0">
            <a:spAutoFit/>
          </a:bodyPr>
          <a:lstStyle/>
          <a:p>
            <a:r>
              <a:rPr lang="en-US" dirty="0"/>
              <a:t>Facebook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is NLP hard? </a:t>
            </a:r>
            <a:endParaRPr lang="en-US" dirty="0"/>
          </a:p>
        </p:txBody>
      </p:sp>
      <p:sp>
        <p:nvSpPr>
          <p:cNvPr id="7" name="Content Placeholder 6"/>
          <p:cNvSpPr>
            <a:spLocks noGrp="1"/>
          </p:cNvSpPr>
          <p:nvPr>
            <p:ph idx="1"/>
          </p:nvPr>
        </p:nvSpPr>
        <p:spPr>
          <a:xfrm>
            <a:off x="498474" y="1371600"/>
            <a:ext cx="7556313" cy="5029200"/>
          </a:xfrm>
        </p:spPr>
        <p:txBody>
          <a:bodyPr>
            <a:normAutofit/>
          </a:bodyPr>
          <a:lstStyle/>
          <a:p>
            <a:pPr marL="0" indent="0">
              <a:buNone/>
            </a:pPr>
            <a:r>
              <a:rPr lang="en-US" dirty="0"/>
              <a:t>Iraqi Head Seeks Arms </a:t>
            </a:r>
          </a:p>
          <a:p>
            <a:pPr marL="0" indent="0">
              <a:buNone/>
            </a:pPr>
            <a:r>
              <a:rPr lang="en-US" dirty="0"/>
              <a:t>Juvenile Court to Try Shooting Defendant </a:t>
            </a:r>
          </a:p>
          <a:p>
            <a:pPr marL="0" indent="0">
              <a:buNone/>
            </a:pPr>
            <a:r>
              <a:rPr lang="en-US" dirty="0"/>
              <a:t>Stolen Painting Found by Tree </a:t>
            </a:r>
          </a:p>
          <a:p>
            <a:pPr marL="0" indent="0">
              <a:buNone/>
            </a:pPr>
            <a:r>
              <a:rPr lang="en-US" dirty="0"/>
              <a:t>Kids Make Nutritious Snacks </a:t>
            </a:r>
          </a:p>
          <a:p>
            <a:pPr marL="0" indent="0">
              <a:buNone/>
            </a:pPr>
            <a:r>
              <a:rPr lang="en-US" dirty="0"/>
              <a:t>Local HS Dropouts Cut in Half </a:t>
            </a:r>
          </a:p>
          <a:p>
            <a:pPr marL="0" indent="0">
              <a:buNone/>
            </a:pPr>
            <a:r>
              <a:rPr lang="en-US" dirty="0"/>
              <a:t>Obesity Study Looks for Larger Test Group</a:t>
            </a:r>
          </a:p>
          <a:p>
            <a:pPr marL="0" indent="0">
              <a:buNone/>
            </a:pPr>
            <a:r>
              <a:rPr lang="en-US" dirty="0"/>
              <a:t>British Left Waffles on Falkland Islands</a:t>
            </a:r>
          </a:p>
          <a:p>
            <a:pPr marL="0" indent="0">
              <a:buNone/>
            </a:pPr>
            <a:r>
              <a:rPr lang="en-US" dirty="0"/>
              <a:t>Red Tape Holds Up New Bridges</a:t>
            </a:r>
          </a:p>
          <a:p>
            <a:pPr marL="0" indent="0">
              <a:buNone/>
            </a:pPr>
            <a:r>
              <a:rPr lang="en-US" dirty="0"/>
              <a:t>Hospitals Are Sued by 7 Foot Doctors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NLP hard?</a:t>
            </a:r>
          </a:p>
        </p:txBody>
      </p:sp>
      <p:sp>
        <p:nvSpPr>
          <p:cNvPr id="3" name="Content Placeholder 2"/>
          <p:cNvSpPr>
            <a:spLocks noGrp="1"/>
          </p:cNvSpPr>
          <p:nvPr>
            <p:ph idx="1"/>
          </p:nvPr>
        </p:nvSpPr>
        <p:spPr/>
        <p:txBody>
          <a:bodyPr/>
          <a:lstStyle/>
          <a:p>
            <a:pPr marL="0" indent="0">
              <a:buNone/>
            </a:pPr>
            <a:r>
              <a:rPr lang="en-US" dirty="0">
                <a:solidFill>
                  <a:srgbClr val="0000FF"/>
                </a:solidFill>
              </a:rPr>
              <a:t>User:</a:t>
            </a:r>
            <a:r>
              <a:rPr lang="en-US" dirty="0"/>
              <a:t>  Where is Escape Room playing in the Claremont Area?</a:t>
            </a:r>
          </a:p>
          <a:p>
            <a:pPr marL="0" indent="0">
              <a:buNone/>
            </a:pPr>
            <a:r>
              <a:rPr lang="en-US" dirty="0">
                <a:solidFill>
                  <a:srgbClr val="008000"/>
                </a:solidFill>
              </a:rPr>
              <a:t>System:</a:t>
            </a:r>
            <a:r>
              <a:rPr lang="en-US" dirty="0"/>
              <a:t>  Escape Room is playing at the Edwards in La Verne.</a:t>
            </a:r>
          </a:p>
          <a:p>
            <a:pPr marL="0" indent="0">
              <a:buNone/>
            </a:pPr>
            <a:r>
              <a:rPr lang="en-US" dirty="0">
                <a:solidFill>
                  <a:srgbClr val="0000FF"/>
                </a:solidFill>
              </a:rPr>
              <a:t>User:</a:t>
            </a:r>
            <a:r>
              <a:rPr lang="en-US" dirty="0"/>
              <a:t> When is </a:t>
            </a:r>
            <a:r>
              <a:rPr lang="en-US" dirty="0">
                <a:solidFill>
                  <a:srgbClr val="FF0000"/>
                </a:solidFill>
              </a:rPr>
              <a:t>it</a:t>
            </a:r>
            <a:r>
              <a:rPr lang="en-US" dirty="0"/>
              <a:t> playing </a:t>
            </a:r>
            <a:r>
              <a:rPr lang="en-US" dirty="0">
                <a:solidFill>
                  <a:srgbClr val="FF0000"/>
                </a:solidFill>
              </a:rPr>
              <a:t>there</a:t>
            </a:r>
            <a:r>
              <a:rPr lang="en-US" dirty="0"/>
              <a:t>?</a:t>
            </a:r>
          </a:p>
          <a:p>
            <a:pPr marL="0" indent="0">
              <a:buNone/>
            </a:pPr>
            <a:r>
              <a:rPr lang="en-US" dirty="0">
                <a:solidFill>
                  <a:srgbClr val="008000"/>
                </a:solidFill>
              </a:rPr>
              <a:t>System:</a:t>
            </a:r>
            <a:r>
              <a:rPr lang="en-US" dirty="0"/>
              <a:t> It’s playing at 2pm, 5pm and 8pm</a:t>
            </a:r>
          </a:p>
          <a:p>
            <a:pPr marL="0" indent="0">
              <a:buNone/>
            </a:pPr>
            <a:r>
              <a:rPr lang="en-US" dirty="0">
                <a:solidFill>
                  <a:srgbClr val="0000FF"/>
                </a:solidFill>
              </a:rPr>
              <a:t>User:</a:t>
            </a:r>
            <a:r>
              <a:rPr lang="en-US" dirty="0"/>
              <a:t> I’d like 1 adult and 2 children for </a:t>
            </a:r>
            <a:r>
              <a:rPr lang="en-US" dirty="0">
                <a:solidFill>
                  <a:srgbClr val="FF0000"/>
                </a:solidFill>
              </a:rPr>
              <a:t>the first show</a:t>
            </a:r>
            <a:r>
              <a:rPr lang="en-US" dirty="0"/>
              <a:t>. How much would </a:t>
            </a:r>
            <a:r>
              <a:rPr lang="en-US" dirty="0">
                <a:solidFill>
                  <a:srgbClr val="FF0000"/>
                </a:solidFill>
              </a:rPr>
              <a:t>that</a:t>
            </a:r>
            <a:r>
              <a:rPr lang="en-US" dirty="0"/>
              <a:t> cost?</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NLP hard?</a:t>
            </a:r>
          </a:p>
        </p:txBody>
      </p:sp>
      <p:sp>
        <p:nvSpPr>
          <p:cNvPr id="3" name="Content Placeholder 2"/>
          <p:cNvSpPr>
            <a:spLocks noGrp="1"/>
          </p:cNvSpPr>
          <p:nvPr>
            <p:ph idx="1"/>
          </p:nvPr>
        </p:nvSpPr>
        <p:spPr>
          <a:xfrm>
            <a:off x="498474" y="1752600"/>
            <a:ext cx="7883526" cy="4144963"/>
          </a:xfrm>
        </p:spPr>
        <p:txBody>
          <a:bodyPr>
            <a:noAutofit/>
          </a:bodyPr>
          <a:lstStyle/>
          <a:p>
            <a:pPr marL="0" indent="0">
              <a:buNone/>
            </a:pPr>
            <a:r>
              <a:rPr lang="en-US" sz="2400" dirty="0"/>
              <a:t>Natural language:</a:t>
            </a:r>
          </a:p>
          <a:p>
            <a:pPr lvl="1"/>
            <a:r>
              <a:rPr lang="en-US" sz="2000" dirty="0"/>
              <a:t>is highly ambiguous at many different levels</a:t>
            </a:r>
          </a:p>
          <a:p>
            <a:pPr lvl="1"/>
            <a:r>
              <a:rPr lang="en-US" sz="2000" dirty="0"/>
              <a:t>is complex and contains subtle use of context to convey meaning</a:t>
            </a:r>
          </a:p>
          <a:p>
            <a:pPr lvl="1"/>
            <a:r>
              <a:rPr lang="en-US" sz="2000" dirty="0"/>
              <a:t>is probabilistic?</a:t>
            </a:r>
          </a:p>
          <a:p>
            <a:pPr lvl="1"/>
            <a:r>
              <a:rPr lang="en-US" sz="2000" dirty="0"/>
              <a:t>involves reasoning about the world</a:t>
            </a:r>
          </a:p>
          <a:p>
            <a:pPr lvl="1"/>
            <a:r>
              <a:rPr lang="en-US" sz="2000" dirty="0"/>
              <a:t>is highly social</a:t>
            </a:r>
          </a:p>
          <a:p>
            <a:pPr lvl="1"/>
            <a:r>
              <a:rPr lang="en-US" sz="2000" dirty="0"/>
              <a:t>is a key part in how people interact</a:t>
            </a:r>
          </a:p>
          <a:p>
            <a:pPr lvl="1"/>
            <a:endParaRPr lang="en-US" sz="2000" dirty="0"/>
          </a:p>
          <a:p>
            <a:pPr marL="0" indent="0">
              <a:buNone/>
            </a:pPr>
            <a:r>
              <a:rPr lang="en-US" sz="2400" dirty="0"/>
              <a:t>However, some NLP problems can be surprisingly easy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levels of NLP</a:t>
            </a:r>
          </a:p>
        </p:txBody>
      </p:sp>
      <p:sp>
        <p:nvSpPr>
          <p:cNvPr id="4" name="TextBox 3"/>
          <p:cNvSpPr txBox="1"/>
          <p:nvPr/>
        </p:nvSpPr>
        <p:spPr>
          <a:xfrm>
            <a:off x="1219200" y="5572780"/>
            <a:ext cx="7086601" cy="523220"/>
          </a:xfrm>
          <a:prstGeom prst="rect">
            <a:avLst/>
          </a:prstGeom>
          <a:noFill/>
        </p:spPr>
        <p:txBody>
          <a:bodyPr wrap="square" rtlCol="0">
            <a:spAutoFit/>
          </a:bodyPr>
          <a:lstStyle/>
          <a:p>
            <a:r>
              <a:rPr lang="en-US" sz="2800" dirty="0"/>
              <a:t>words: morphology, classes of words</a:t>
            </a:r>
          </a:p>
        </p:txBody>
      </p:sp>
      <p:sp>
        <p:nvSpPr>
          <p:cNvPr id="5" name="TextBox 4"/>
          <p:cNvSpPr txBox="1"/>
          <p:nvPr/>
        </p:nvSpPr>
        <p:spPr>
          <a:xfrm>
            <a:off x="1219200" y="4343400"/>
            <a:ext cx="6835587" cy="523220"/>
          </a:xfrm>
          <a:prstGeom prst="rect">
            <a:avLst/>
          </a:prstGeom>
          <a:noFill/>
        </p:spPr>
        <p:txBody>
          <a:bodyPr wrap="square" rtlCol="0">
            <a:spAutoFit/>
          </a:bodyPr>
          <a:lstStyle/>
          <a:p>
            <a:r>
              <a:rPr lang="en-US" sz="2800" dirty="0"/>
              <a:t>syntax: phrases, how do words interact</a:t>
            </a:r>
          </a:p>
        </p:txBody>
      </p:sp>
      <p:sp>
        <p:nvSpPr>
          <p:cNvPr id="6" name="TextBox 5"/>
          <p:cNvSpPr txBox="1"/>
          <p:nvPr/>
        </p:nvSpPr>
        <p:spPr>
          <a:xfrm>
            <a:off x="1219200" y="3282315"/>
            <a:ext cx="5997387" cy="523220"/>
          </a:xfrm>
          <a:prstGeom prst="rect">
            <a:avLst/>
          </a:prstGeom>
          <a:noFill/>
        </p:spPr>
        <p:txBody>
          <a:bodyPr wrap="square" rtlCol="0">
            <a:spAutoFit/>
          </a:bodyPr>
          <a:lstStyle/>
          <a:p>
            <a:r>
              <a:rPr lang="en-US" sz="2800" dirty="0"/>
              <a:t>semantics: what does it mean?</a:t>
            </a:r>
          </a:p>
        </p:txBody>
      </p:sp>
      <p:sp>
        <p:nvSpPr>
          <p:cNvPr id="7" name="TextBox 6"/>
          <p:cNvSpPr txBox="1"/>
          <p:nvPr/>
        </p:nvSpPr>
        <p:spPr>
          <a:xfrm>
            <a:off x="1219200" y="1834515"/>
            <a:ext cx="6477000" cy="954107"/>
          </a:xfrm>
          <a:prstGeom prst="rect">
            <a:avLst/>
          </a:prstGeom>
          <a:noFill/>
        </p:spPr>
        <p:txBody>
          <a:bodyPr wrap="square" rtlCol="0">
            <a:spAutoFit/>
          </a:bodyPr>
          <a:lstStyle/>
          <a:p>
            <a:r>
              <a:rPr lang="en-US" sz="2800" dirty="0"/>
              <a:t>pragmatics/discourse: how does the context affect the interpretation?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4" name="TextBox 3"/>
          <p:cNvSpPr txBox="1"/>
          <p:nvPr/>
        </p:nvSpPr>
        <p:spPr>
          <a:xfrm>
            <a:off x="498474" y="2819400"/>
            <a:ext cx="6816726" cy="954107"/>
          </a:xfrm>
          <a:prstGeom prst="rect">
            <a:avLst/>
          </a:prstGeom>
          <a:noFill/>
        </p:spPr>
        <p:txBody>
          <a:bodyPr wrap="square" rtlCol="0">
            <a:spAutoFit/>
          </a:bodyPr>
          <a:lstStyle/>
          <a:p>
            <a:r>
              <a:rPr lang="en-US" sz="2800" dirty="0"/>
              <a:t>What are some places where you have seen NLP used?</a:t>
            </a:r>
          </a:p>
        </p:txBody>
      </p:sp>
      <p:sp>
        <p:nvSpPr>
          <p:cNvPr id="5" name="TextBox 4"/>
          <p:cNvSpPr txBox="1"/>
          <p:nvPr/>
        </p:nvSpPr>
        <p:spPr>
          <a:xfrm>
            <a:off x="533400" y="4431268"/>
            <a:ext cx="6816726" cy="523220"/>
          </a:xfrm>
          <a:prstGeom prst="rect">
            <a:avLst/>
          </a:prstGeom>
          <a:noFill/>
        </p:spPr>
        <p:txBody>
          <a:bodyPr wrap="square" rtlCol="0">
            <a:spAutoFit/>
          </a:bodyPr>
          <a:lstStyle/>
          <a:p>
            <a:r>
              <a:rPr lang="en-US" sz="2800" dirty="0"/>
              <a:t>What are NLP problems?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Natural Language Processing</a:t>
            </a:r>
          </a:p>
        </p:txBody>
      </p:sp>
      <p:sp>
        <p:nvSpPr>
          <p:cNvPr id="3" name="Subtitle 2"/>
          <p:cNvSpPr>
            <a:spLocks noGrp="1"/>
          </p:cNvSpPr>
          <p:nvPr>
            <p:ph type="subTitle" idx="1"/>
          </p:nvPr>
        </p:nvSpPr>
        <p:spPr/>
        <p:txBody>
          <a:bodyPr>
            <a:normAutofit/>
          </a:bodyPr>
          <a:lstStyle/>
          <a:p>
            <a:r>
              <a:rPr lang="en-US" sz="1800" dirty="0"/>
              <a:t>CS159 – Spring 2023</a:t>
            </a:r>
          </a:p>
          <a:p>
            <a:r>
              <a:rPr lang="en-US" sz="1800" dirty="0"/>
              <a:t>David Kauchak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600200"/>
            <a:ext cx="7556313" cy="4525963"/>
          </a:xfrm>
        </p:spPr>
        <p:txBody>
          <a:bodyPr>
            <a:normAutofit/>
          </a:bodyPr>
          <a:lstStyle/>
          <a:p>
            <a:pPr marL="0" indent="0">
              <a:buNone/>
            </a:pPr>
            <a:r>
              <a:rPr lang="en-US" sz="2800" dirty="0"/>
              <a:t>Lots of problems of varying difficulty</a:t>
            </a:r>
          </a:p>
          <a:p>
            <a:pPr marL="0" indent="0">
              <a:buNone/>
            </a:pPr>
            <a:r>
              <a:rPr lang="en-US" sz="2800" dirty="0"/>
              <a:t>Easier</a:t>
            </a:r>
          </a:p>
          <a:p>
            <a:pPr marL="228600" lvl="1" indent="0">
              <a:buNone/>
            </a:pPr>
            <a:r>
              <a:rPr lang="en-US" sz="2400" dirty="0"/>
              <a:t>Word segmentation: where are the words?</a:t>
            </a:r>
          </a:p>
          <a:p>
            <a:pPr lvl="1"/>
            <a:endParaRPr lang="en-US" sz="2400" dirty="0"/>
          </a:p>
          <a:p>
            <a:pPr lvl="1"/>
            <a:endParaRPr lang="en-US" sz="2400" dirty="0"/>
          </a:p>
          <a:p>
            <a:pPr lvl="1"/>
            <a:endParaRPr lang="en-US" sz="2400" dirty="0"/>
          </a:p>
          <a:p>
            <a:pPr lvl="1">
              <a:buNone/>
            </a:pPr>
            <a:endParaRPr lang="en-US" sz="2400" dirty="0"/>
          </a:p>
        </p:txBody>
      </p:sp>
      <p:sp>
        <p:nvSpPr>
          <p:cNvPr id="4" name="TextBox 3"/>
          <p:cNvSpPr txBox="1"/>
          <p:nvPr/>
        </p:nvSpPr>
        <p:spPr>
          <a:xfrm>
            <a:off x="1371600" y="3664803"/>
            <a:ext cx="6096000" cy="830997"/>
          </a:xfrm>
          <a:prstGeom prst="rect">
            <a:avLst/>
          </a:prstGeom>
          <a:noFill/>
        </p:spPr>
        <p:txBody>
          <a:bodyPr wrap="square" rtlCol="0">
            <a:spAutoFit/>
          </a:bodyPr>
          <a:lstStyle/>
          <a:p>
            <a:r>
              <a:rPr lang="en-US" sz="2400" dirty="0">
                <a:solidFill>
                  <a:srgbClr val="0000FF"/>
                </a:solidFill>
              </a:rPr>
              <a:t>I would’ve liked Dr. Dave to finish early. But he didn’t.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600200"/>
            <a:ext cx="7556313" cy="4525963"/>
          </a:xfrm>
        </p:spPr>
        <p:txBody>
          <a:bodyPr>
            <a:normAutofit/>
          </a:bodyPr>
          <a:lstStyle/>
          <a:p>
            <a:pPr marL="0" indent="0">
              <a:buNone/>
            </a:pPr>
            <a:r>
              <a:rPr lang="en-US" sz="2800" dirty="0"/>
              <a:t>Lots of problems of varying difficulty</a:t>
            </a:r>
          </a:p>
          <a:p>
            <a:pPr marL="0" indent="0">
              <a:buNone/>
            </a:pPr>
            <a:r>
              <a:rPr lang="en-US" sz="2800" dirty="0"/>
              <a:t>Easier</a:t>
            </a:r>
          </a:p>
          <a:p>
            <a:pPr marL="228600" lvl="1" indent="0">
              <a:buNone/>
            </a:pPr>
            <a:r>
              <a:rPr lang="en-US" sz="2400" dirty="0"/>
              <a:t>Word segmentation: where are the words?</a:t>
            </a:r>
          </a:p>
          <a:p>
            <a:pPr lvl="1"/>
            <a:endParaRPr lang="en-US" sz="2400" dirty="0"/>
          </a:p>
          <a:p>
            <a:pPr lvl="1"/>
            <a:endParaRPr lang="en-US" sz="2400" dirty="0"/>
          </a:p>
          <a:p>
            <a:pPr lvl="1"/>
            <a:endParaRPr lang="en-US" sz="2400" dirty="0"/>
          </a:p>
          <a:p>
            <a:pPr lvl="1">
              <a:buNone/>
            </a:pPr>
            <a:endParaRPr lang="en-US" sz="2400" dirty="0"/>
          </a:p>
        </p:txBody>
      </p:sp>
      <p:pic>
        <p:nvPicPr>
          <p:cNvPr id="5" name="Picture 4"/>
          <p:cNvPicPr>
            <a:picLocks noChangeAspect="1"/>
          </p:cNvPicPr>
          <p:nvPr/>
        </p:nvPicPr>
        <p:blipFill>
          <a:blip r:embed="rId2"/>
          <a:stretch>
            <a:fillRect/>
          </a:stretch>
        </p:blipFill>
        <p:spPr>
          <a:xfrm>
            <a:off x="1219200" y="3429000"/>
            <a:ext cx="6183443" cy="1143000"/>
          </a:xfrm>
          <a:prstGeom prst="rect">
            <a:avLst/>
          </a:prstGeom>
        </p:spPr>
      </p:pic>
      <p:pic>
        <p:nvPicPr>
          <p:cNvPr id="6" name="Picture 5"/>
          <p:cNvPicPr>
            <a:picLocks noChangeAspect="1"/>
          </p:cNvPicPr>
          <p:nvPr/>
        </p:nvPicPr>
        <p:blipFill>
          <a:blip r:embed="rId3"/>
          <a:stretch>
            <a:fillRect/>
          </a:stretch>
        </p:blipFill>
        <p:spPr>
          <a:xfrm>
            <a:off x="1295399" y="5105400"/>
            <a:ext cx="6853003" cy="990600"/>
          </a:xfrm>
          <a:prstGeom prst="rect">
            <a:avLst/>
          </a:prstGeom>
        </p:spPr>
      </p:pic>
    </p:spTree>
    <p:extLst>
      <p:ext uri="{BB962C8B-B14F-4D97-AF65-F5344CB8AC3E}">
        <p14:creationId xmlns:p14="http://schemas.microsoft.com/office/powerpoint/2010/main" val="159140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600200"/>
            <a:ext cx="7556313" cy="4525963"/>
          </a:xfrm>
        </p:spPr>
        <p:txBody>
          <a:bodyPr>
            <a:normAutofit/>
          </a:bodyPr>
          <a:lstStyle/>
          <a:p>
            <a:pPr marL="0" indent="0">
              <a:buNone/>
            </a:pPr>
            <a:r>
              <a:rPr lang="en-US" sz="2800" dirty="0"/>
              <a:t>Lots of problems of varying difficulty</a:t>
            </a:r>
          </a:p>
          <a:p>
            <a:pPr marL="0" indent="0">
              <a:buNone/>
            </a:pPr>
            <a:r>
              <a:rPr lang="en-US" sz="2800" dirty="0"/>
              <a:t>Easier</a:t>
            </a:r>
          </a:p>
          <a:p>
            <a:pPr lvl="1"/>
            <a:r>
              <a:rPr lang="en-US" sz="2400" dirty="0"/>
              <a:t>Speech segmentation</a:t>
            </a:r>
          </a:p>
          <a:p>
            <a:pPr lvl="1"/>
            <a:endParaRPr lang="en-US" sz="2400" dirty="0"/>
          </a:p>
          <a:p>
            <a:pPr lvl="1"/>
            <a:r>
              <a:rPr lang="en-US" sz="2400" dirty="0"/>
              <a:t>Sentence splitting (aka sentence breaking, sentence boundary disambiguation)</a:t>
            </a:r>
          </a:p>
          <a:p>
            <a:pPr lvl="1"/>
            <a:endParaRPr lang="en-US" sz="2400" dirty="0"/>
          </a:p>
          <a:p>
            <a:pPr lvl="1"/>
            <a:endParaRPr lang="en-US" sz="2400" dirty="0"/>
          </a:p>
          <a:p>
            <a:pPr lvl="1"/>
            <a:r>
              <a:rPr lang="en-US" sz="2400" dirty="0"/>
              <a:t>Language identification</a:t>
            </a:r>
          </a:p>
          <a:p>
            <a:pPr lvl="1"/>
            <a:endParaRPr lang="en-US" sz="2400" dirty="0"/>
          </a:p>
        </p:txBody>
      </p:sp>
      <p:sp>
        <p:nvSpPr>
          <p:cNvPr id="6" name="TextBox 5"/>
          <p:cNvSpPr txBox="1"/>
          <p:nvPr/>
        </p:nvSpPr>
        <p:spPr>
          <a:xfrm>
            <a:off x="1295400" y="5848290"/>
            <a:ext cx="3429000" cy="400110"/>
          </a:xfrm>
          <a:prstGeom prst="rect">
            <a:avLst/>
          </a:prstGeom>
          <a:noFill/>
        </p:spPr>
        <p:txBody>
          <a:bodyPr wrap="square" rtlCol="0">
            <a:spAutoFit/>
          </a:bodyPr>
          <a:lstStyle/>
          <a:p>
            <a:r>
              <a:rPr lang="en-US" sz="2000" dirty="0">
                <a:solidFill>
                  <a:srgbClr val="0000FF"/>
                </a:solidFill>
              </a:rPr>
              <a:t>Soy un maestro con </a:t>
            </a:r>
            <a:r>
              <a:rPr lang="en-US" sz="2000" dirty="0" err="1">
                <a:solidFill>
                  <a:srgbClr val="0000FF"/>
                </a:solidFill>
              </a:rPr>
              <a:t>queso</a:t>
            </a:r>
            <a:r>
              <a:rPr lang="en-US" sz="2000" dirty="0">
                <a:solidFill>
                  <a:srgbClr val="0000FF"/>
                </a:solidFill>
              </a:rPr>
              <a:t>.</a:t>
            </a:r>
          </a:p>
        </p:txBody>
      </p:sp>
      <p:sp>
        <p:nvSpPr>
          <p:cNvPr id="7" name="TextBox 6"/>
          <p:cNvSpPr txBox="1"/>
          <p:nvPr/>
        </p:nvSpPr>
        <p:spPr>
          <a:xfrm>
            <a:off x="1219200" y="4572000"/>
            <a:ext cx="7467600" cy="400110"/>
          </a:xfrm>
          <a:prstGeom prst="rect">
            <a:avLst/>
          </a:prstGeom>
          <a:noFill/>
        </p:spPr>
        <p:txBody>
          <a:bodyPr wrap="square" rtlCol="0">
            <a:spAutoFit/>
          </a:bodyPr>
          <a:lstStyle/>
          <a:p>
            <a:r>
              <a:rPr lang="en-US" sz="2000" dirty="0">
                <a:solidFill>
                  <a:srgbClr val="0000FF"/>
                </a:solidFill>
              </a:rPr>
              <a:t>I would’ve liked Dr. Dave to finish early. But he didn’t. </a:t>
            </a:r>
          </a:p>
        </p:txBody>
      </p:sp>
    </p:spTree>
    <p:extLst>
      <p:ext uri="{BB962C8B-B14F-4D97-AF65-F5344CB8AC3E}">
        <p14:creationId xmlns:p14="http://schemas.microsoft.com/office/powerpoint/2010/main" val="3759907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600200"/>
            <a:ext cx="7556313" cy="4525963"/>
          </a:xfrm>
        </p:spPr>
        <p:txBody>
          <a:bodyPr/>
          <a:lstStyle/>
          <a:p>
            <a:pPr marL="0" indent="0">
              <a:buNone/>
            </a:pPr>
            <a:r>
              <a:rPr lang="en-US" sz="2400" dirty="0"/>
              <a:t>Easier continued</a:t>
            </a:r>
          </a:p>
          <a:p>
            <a:pPr lvl="1"/>
            <a:r>
              <a:rPr lang="en-US" sz="2000" dirty="0" err="1"/>
              <a:t>truecasing</a:t>
            </a:r>
            <a:endParaRPr lang="en-US" sz="2000" dirty="0"/>
          </a:p>
          <a:p>
            <a:pPr lvl="1"/>
            <a:endParaRPr lang="en-US" sz="2000" dirty="0"/>
          </a:p>
          <a:p>
            <a:pPr lvl="1">
              <a:buNone/>
            </a:pPr>
            <a:endParaRPr lang="en-US" sz="2000" dirty="0"/>
          </a:p>
          <a:p>
            <a:pPr lvl="1"/>
            <a:r>
              <a:rPr lang="en-US" sz="2000" dirty="0"/>
              <a:t>spell checking</a:t>
            </a:r>
          </a:p>
          <a:p>
            <a:pPr lvl="1"/>
            <a:endParaRPr lang="en-US" sz="2000" dirty="0"/>
          </a:p>
          <a:p>
            <a:pPr lvl="1"/>
            <a:endParaRPr lang="en-US" sz="2000" dirty="0"/>
          </a:p>
          <a:p>
            <a:pPr lvl="1"/>
            <a:r>
              <a:rPr lang="en-US" sz="2000" dirty="0"/>
              <a:t>OCR</a:t>
            </a:r>
          </a:p>
          <a:p>
            <a:pPr lvl="1"/>
            <a:endParaRPr lang="en-US" sz="2000" dirty="0"/>
          </a:p>
        </p:txBody>
      </p:sp>
      <p:sp>
        <p:nvSpPr>
          <p:cNvPr id="4" name="Rectangle 3"/>
          <p:cNvSpPr/>
          <p:nvPr/>
        </p:nvSpPr>
        <p:spPr>
          <a:xfrm>
            <a:off x="1501586" y="2419290"/>
            <a:ext cx="7032813" cy="400110"/>
          </a:xfrm>
          <a:prstGeom prst="rect">
            <a:avLst/>
          </a:prstGeom>
        </p:spPr>
        <p:txBody>
          <a:bodyPr wrap="square">
            <a:spAutoFit/>
          </a:bodyPr>
          <a:lstStyle/>
          <a:p>
            <a:r>
              <a:rPr lang="en-US" sz="2000" dirty="0">
                <a:solidFill>
                  <a:srgbClr val="0000FF"/>
                </a:solidFill>
              </a:rPr>
              <a:t>i would’ve liked dr. </a:t>
            </a:r>
            <a:r>
              <a:rPr lang="en-US" sz="2000" dirty="0" err="1">
                <a:solidFill>
                  <a:srgbClr val="0000FF"/>
                </a:solidFill>
              </a:rPr>
              <a:t>dave</a:t>
            </a:r>
            <a:r>
              <a:rPr lang="en-US" sz="2000" dirty="0">
                <a:solidFill>
                  <a:srgbClr val="0000FF"/>
                </a:solidFill>
              </a:rPr>
              <a:t> to finish early. but he didn’t. </a:t>
            </a:r>
          </a:p>
        </p:txBody>
      </p:sp>
      <p:sp>
        <p:nvSpPr>
          <p:cNvPr id="5" name="Rectangle 4"/>
          <p:cNvSpPr/>
          <p:nvPr/>
        </p:nvSpPr>
        <p:spPr>
          <a:xfrm>
            <a:off x="1501587" y="3610967"/>
            <a:ext cx="7642413" cy="400110"/>
          </a:xfrm>
          <a:prstGeom prst="rect">
            <a:avLst/>
          </a:prstGeom>
        </p:spPr>
        <p:txBody>
          <a:bodyPr wrap="square">
            <a:spAutoFit/>
          </a:bodyPr>
          <a:lstStyle/>
          <a:p>
            <a:r>
              <a:rPr lang="en-US" sz="2000" dirty="0">
                <a:solidFill>
                  <a:srgbClr val="0000FF"/>
                </a:solidFill>
              </a:rPr>
              <a:t>Identifying </a:t>
            </a:r>
            <a:r>
              <a:rPr lang="en-US" sz="2000" dirty="0" err="1">
                <a:solidFill>
                  <a:srgbClr val="0000FF"/>
                </a:solidFill>
              </a:rPr>
              <a:t>mispellings</a:t>
            </a:r>
            <a:r>
              <a:rPr lang="en-US" sz="2000" dirty="0">
                <a:solidFill>
                  <a:srgbClr val="0000FF"/>
                </a:solidFill>
              </a:rPr>
              <a:t> is challenging especially in the dessert.</a:t>
            </a:r>
          </a:p>
        </p:txBody>
      </p:sp>
      <p:pic>
        <p:nvPicPr>
          <p:cNvPr id="9" name="Picture 8"/>
          <p:cNvPicPr>
            <a:picLocks noChangeAspect="1"/>
          </p:cNvPicPr>
          <p:nvPr/>
        </p:nvPicPr>
        <p:blipFill>
          <a:blip r:embed="rId2"/>
          <a:stretch>
            <a:fillRect/>
          </a:stretch>
        </p:blipFill>
        <p:spPr>
          <a:xfrm>
            <a:off x="1676400" y="4914900"/>
            <a:ext cx="638629" cy="838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143000"/>
            <a:ext cx="7556313" cy="4525963"/>
          </a:xfrm>
        </p:spPr>
        <p:txBody>
          <a:bodyPr/>
          <a:lstStyle/>
          <a:p>
            <a:pPr marL="0" indent="0">
              <a:buNone/>
            </a:pPr>
            <a:r>
              <a:rPr lang="en-US" dirty="0"/>
              <a:t>Moderately difficult</a:t>
            </a:r>
          </a:p>
          <a:p>
            <a:pPr lvl="1"/>
            <a:r>
              <a:rPr lang="en-US" dirty="0"/>
              <a:t>morphological analysis/stemming</a:t>
            </a:r>
          </a:p>
          <a:p>
            <a:pPr lvl="1"/>
            <a:endParaRPr lang="en-US" dirty="0"/>
          </a:p>
          <a:p>
            <a:pPr lvl="1"/>
            <a:endParaRPr lang="en-US" dirty="0"/>
          </a:p>
          <a:p>
            <a:pPr lvl="1"/>
            <a:endParaRPr lang="en-US" dirty="0"/>
          </a:p>
          <a:p>
            <a:pPr lvl="1"/>
            <a:endParaRPr lang="en-US" dirty="0"/>
          </a:p>
          <a:p>
            <a:pPr lvl="1"/>
            <a:endParaRPr lang="en-US" dirty="0"/>
          </a:p>
          <a:p>
            <a:pPr lvl="1"/>
            <a:r>
              <a:rPr lang="en-US" dirty="0"/>
              <a:t>speech recognition</a:t>
            </a:r>
          </a:p>
          <a:p>
            <a:pPr lvl="1"/>
            <a:endParaRPr lang="en-US" dirty="0"/>
          </a:p>
          <a:p>
            <a:pPr lvl="1"/>
            <a:endParaRPr lang="en-US" dirty="0"/>
          </a:p>
          <a:p>
            <a:pPr lvl="1"/>
            <a:endParaRPr lang="en-US" dirty="0"/>
          </a:p>
          <a:p>
            <a:pPr lvl="1"/>
            <a:r>
              <a:rPr lang="en-US" dirty="0"/>
              <a:t>text classification</a:t>
            </a:r>
          </a:p>
          <a:p>
            <a:pPr lvl="1"/>
            <a:endParaRPr lang="en-US" dirty="0"/>
          </a:p>
        </p:txBody>
      </p:sp>
      <p:sp>
        <p:nvSpPr>
          <p:cNvPr id="6" name="Rectangle 5"/>
          <p:cNvSpPr/>
          <p:nvPr/>
        </p:nvSpPr>
        <p:spPr>
          <a:xfrm>
            <a:off x="1752600" y="1981200"/>
            <a:ext cx="1143000" cy="1477328"/>
          </a:xfrm>
          <a:prstGeom prst="rect">
            <a:avLst/>
          </a:prstGeom>
        </p:spPr>
        <p:txBody>
          <a:bodyPr wrap="square">
            <a:spAutoFit/>
          </a:bodyPr>
          <a:lstStyle/>
          <a:p>
            <a:r>
              <a:rPr lang="en-US" dirty="0">
                <a:solidFill>
                  <a:srgbClr val="0000FF"/>
                </a:solidFill>
              </a:rPr>
              <a:t>smarter</a:t>
            </a:r>
          </a:p>
          <a:p>
            <a:r>
              <a:rPr lang="en-US" dirty="0">
                <a:solidFill>
                  <a:srgbClr val="0000FF"/>
                </a:solidFill>
              </a:rPr>
              <a:t>smarter</a:t>
            </a:r>
          </a:p>
          <a:p>
            <a:r>
              <a:rPr lang="en-US" dirty="0">
                <a:solidFill>
                  <a:srgbClr val="0000FF"/>
                </a:solidFill>
              </a:rPr>
              <a:t>smartly</a:t>
            </a:r>
          </a:p>
          <a:p>
            <a:r>
              <a:rPr lang="en-US" dirty="0">
                <a:solidFill>
                  <a:srgbClr val="0000FF"/>
                </a:solidFill>
              </a:rPr>
              <a:t>smartest</a:t>
            </a:r>
          </a:p>
          <a:p>
            <a:r>
              <a:rPr lang="en-US" dirty="0">
                <a:solidFill>
                  <a:srgbClr val="0000FF"/>
                </a:solidFill>
              </a:rPr>
              <a:t>smart</a:t>
            </a:r>
          </a:p>
        </p:txBody>
      </p:sp>
      <p:sp>
        <p:nvSpPr>
          <p:cNvPr id="7" name="Right Arrow 6"/>
          <p:cNvSpPr/>
          <p:nvPr/>
        </p:nvSpPr>
        <p:spPr>
          <a:xfrm>
            <a:off x="2971801" y="2438400"/>
            <a:ext cx="685799"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438400"/>
            <a:ext cx="1143000" cy="369332"/>
          </a:xfrm>
          <a:prstGeom prst="rect">
            <a:avLst/>
          </a:prstGeom>
        </p:spPr>
        <p:txBody>
          <a:bodyPr wrap="square">
            <a:spAutoFit/>
          </a:bodyPr>
          <a:lstStyle/>
          <a:p>
            <a:r>
              <a:rPr lang="en-US" dirty="0">
                <a:solidFill>
                  <a:srgbClr val="0000FF"/>
                </a:solidFill>
              </a:rPr>
              <a:t>smart</a:t>
            </a:r>
          </a:p>
        </p:txBody>
      </p:sp>
      <p:pic>
        <p:nvPicPr>
          <p:cNvPr id="9" name="Picture 56" descr="signal"/>
          <p:cNvPicPr>
            <a:picLocks noChangeAspect="1" noChangeArrowheads="1"/>
          </p:cNvPicPr>
          <p:nvPr/>
        </p:nvPicPr>
        <p:blipFill>
          <a:blip r:embed="rId2"/>
          <a:srcRect/>
          <a:stretch>
            <a:fillRect/>
          </a:stretch>
        </p:blipFill>
        <p:spPr bwMode="auto">
          <a:xfrm>
            <a:off x="1911812" y="4181475"/>
            <a:ext cx="1295400" cy="752475"/>
          </a:xfrm>
          <a:prstGeom prst="rect">
            <a:avLst/>
          </a:prstGeom>
          <a:noFill/>
          <a:ln w="9525">
            <a:noFill/>
            <a:miter lim="800000"/>
            <a:headEnd/>
            <a:tailEnd/>
          </a:ln>
          <a:effectLst/>
        </p:spPr>
      </p:pic>
      <p:pic>
        <p:nvPicPr>
          <p:cNvPr id="10" name="Picture 9"/>
          <p:cNvPicPr>
            <a:picLocks noChangeAspect="1"/>
          </p:cNvPicPr>
          <p:nvPr/>
        </p:nvPicPr>
        <p:blipFill>
          <a:blip r:embed="rId3"/>
          <a:srcRect r="7216"/>
          <a:stretch>
            <a:fillRect/>
          </a:stretch>
        </p:blipFill>
        <p:spPr>
          <a:xfrm>
            <a:off x="1371600" y="5638800"/>
            <a:ext cx="1143000" cy="977900"/>
          </a:xfrm>
          <a:prstGeom prst="rect">
            <a:avLst/>
          </a:prstGeom>
        </p:spPr>
      </p:pic>
      <p:sp>
        <p:nvSpPr>
          <p:cNvPr id="11" name="TextBox 10"/>
          <p:cNvSpPr txBox="1"/>
          <p:nvPr/>
        </p:nvSpPr>
        <p:spPr>
          <a:xfrm>
            <a:off x="2590800" y="5943600"/>
            <a:ext cx="837489" cy="369332"/>
          </a:xfrm>
          <a:prstGeom prst="rect">
            <a:avLst/>
          </a:prstGeom>
          <a:noFill/>
        </p:spPr>
        <p:txBody>
          <a:bodyPr wrap="none" rtlCol="0">
            <a:spAutoFit/>
          </a:bodyPr>
          <a:lstStyle/>
          <a:p>
            <a:r>
              <a:rPr lang="en-US" dirty="0"/>
              <a:t>SPAM</a:t>
            </a:r>
          </a:p>
        </p:txBody>
      </p:sp>
      <p:sp>
        <p:nvSpPr>
          <p:cNvPr id="14" name="TextBox 13"/>
          <p:cNvSpPr txBox="1"/>
          <p:nvPr/>
        </p:nvSpPr>
        <p:spPr>
          <a:xfrm>
            <a:off x="3752239" y="5360769"/>
            <a:ext cx="573970" cy="646331"/>
          </a:xfrm>
          <a:prstGeom prst="rect">
            <a:avLst/>
          </a:prstGeom>
          <a:noFill/>
        </p:spPr>
        <p:txBody>
          <a:bodyPr wrap="none" rtlCol="0">
            <a:spAutoFit/>
          </a:bodyPr>
          <a:lstStyle/>
          <a:p>
            <a:r>
              <a:rPr lang="en-US" sz="3600" dirty="0" err="1">
                <a:sym typeface="Wingdings"/>
              </a:rPr>
              <a:t></a:t>
            </a:r>
            <a:endParaRPr lang="en-US" sz="3600" dirty="0"/>
          </a:p>
        </p:txBody>
      </p:sp>
      <p:sp>
        <p:nvSpPr>
          <p:cNvPr id="15" name="TextBox 14"/>
          <p:cNvSpPr txBox="1"/>
          <p:nvPr/>
        </p:nvSpPr>
        <p:spPr>
          <a:xfrm>
            <a:off x="4285639" y="5360769"/>
            <a:ext cx="573970" cy="646331"/>
          </a:xfrm>
          <a:prstGeom prst="rect">
            <a:avLst/>
          </a:prstGeom>
          <a:noFill/>
        </p:spPr>
        <p:txBody>
          <a:bodyPr wrap="none" rtlCol="0">
            <a:spAutoFit/>
          </a:bodyPr>
          <a:lstStyle/>
          <a:p>
            <a:r>
              <a:rPr lang="en-US" sz="3600" dirty="0" err="1">
                <a:sym typeface="Wingdings"/>
              </a:rPr>
              <a:t></a:t>
            </a:r>
            <a:endParaRPr lang="en-US" sz="3600" dirty="0"/>
          </a:p>
        </p:txBody>
      </p:sp>
      <p:sp>
        <p:nvSpPr>
          <p:cNvPr id="16" name="TextBox 15"/>
          <p:cNvSpPr txBox="1"/>
          <p:nvPr/>
        </p:nvSpPr>
        <p:spPr>
          <a:xfrm>
            <a:off x="3657600" y="5970369"/>
            <a:ext cx="1313839" cy="646331"/>
          </a:xfrm>
          <a:prstGeom prst="rect">
            <a:avLst/>
          </a:prstGeom>
          <a:noFill/>
        </p:spPr>
        <p:txBody>
          <a:bodyPr wrap="square" rtlCol="0">
            <a:spAutoFit/>
          </a:bodyPr>
          <a:lstStyle/>
          <a:p>
            <a:r>
              <a:rPr lang="en-US" dirty="0"/>
              <a:t>sentiment analysis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371600"/>
            <a:ext cx="7556313" cy="1981200"/>
          </a:xfrm>
        </p:spPr>
        <p:txBody>
          <a:bodyPr/>
          <a:lstStyle/>
          <a:p>
            <a:pPr marL="0" indent="0">
              <a:buNone/>
            </a:pPr>
            <a:r>
              <a:rPr lang="en-US" dirty="0"/>
              <a:t>Moderately difficult continued</a:t>
            </a:r>
          </a:p>
          <a:p>
            <a:pPr lvl="1"/>
            <a:r>
              <a:rPr lang="en-US" dirty="0"/>
              <a:t>text segmentation: break up text by topics</a:t>
            </a:r>
          </a:p>
          <a:p>
            <a:pPr lvl="1"/>
            <a:r>
              <a:rPr lang="en-US" dirty="0"/>
              <a:t>part of speech tagging (and inducing word classes)</a:t>
            </a:r>
          </a:p>
          <a:p>
            <a:pPr lvl="1"/>
            <a:r>
              <a:rPr lang="en-US" dirty="0"/>
              <a:t>parsing</a:t>
            </a:r>
          </a:p>
          <a:p>
            <a:pPr lvl="1"/>
            <a:endParaRPr lang="en-US" dirty="0"/>
          </a:p>
          <a:p>
            <a:pPr lvl="1"/>
            <a:endParaRPr lang="en-US" dirty="0"/>
          </a:p>
          <a:p>
            <a:pPr lvl="1"/>
            <a:endParaRPr lang="en-US" dirty="0"/>
          </a:p>
        </p:txBody>
      </p:sp>
      <p:sp>
        <p:nvSpPr>
          <p:cNvPr id="4" name="TextBox 3"/>
          <p:cNvSpPr txBox="1"/>
          <p:nvPr/>
        </p:nvSpPr>
        <p:spPr>
          <a:xfrm>
            <a:off x="2667000" y="6244729"/>
            <a:ext cx="3733800" cy="461665"/>
          </a:xfrm>
          <a:prstGeom prst="rect">
            <a:avLst/>
          </a:prstGeom>
          <a:noFill/>
        </p:spPr>
        <p:txBody>
          <a:bodyPr wrap="square" rtlCol="0">
            <a:spAutoFit/>
          </a:bodyPr>
          <a:lstStyle/>
          <a:p>
            <a:r>
              <a:rPr lang="en-US" sz="2400" dirty="0"/>
              <a:t>I eat sushi with tuna</a:t>
            </a:r>
          </a:p>
        </p:txBody>
      </p:sp>
      <p:cxnSp>
        <p:nvCxnSpPr>
          <p:cNvPr id="5" name="Straight Connector 4"/>
          <p:cNvCxnSpPr/>
          <p:nvPr/>
        </p:nvCxnSpPr>
        <p:spPr>
          <a:xfrm rot="5400000">
            <a:off x="2628900" y="6054229"/>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514600" y="5406529"/>
            <a:ext cx="838200" cy="369332"/>
          </a:xfrm>
          <a:prstGeom prst="rect">
            <a:avLst/>
          </a:prstGeom>
          <a:noFill/>
        </p:spPr>
        <p:txBody>
          <a:bodyPr wrap="square" rtlCol="0">
            <a:spAutoFit/>
          </a:bodyPr>
          <a:lstStyle/>
          <a:p>
            <a:r>
              <a:rPr lang="en-US" dirty="0"/>
              <a:t>PRP</a:t>
            </a:r>
          </a:p>
        </p:txBody>
      </p:sp>
      <p:sp>
        <p:nvSpPr>
          <p:cNvPr id="7" name="TextBox 6"/>
          <p:cNvSpPr txBox="1"/>
          <p:nvPr/>
        </p:nvSpPr>
        <p:spPr>
          <a:xfrm>
            <a:off x="2590800" y="4656197"/>
            <a:ext cx="990600" cy="369332"/>
          </a:xfrm>
          <a:prstGeom prst="rect">
            <a:avLst/>
          </a:prstGeom>
          <a:noFill/>
        </p:spPr>
        <p:txBody>
          <a:bodyPr wrap="square" rtlCol="0">
            <a:spAutoFit/>
          </a:bodyPr>
          <a:lstStyle/>
          <a:p>
            <a:r>
              <a:rPr lang="en-US" dirty="0"/>
              <a:t>NP</a:t>
            </a:r>
          </a:p>
        </p:txBody>
      </p:sp>
      <p:cxnSp>
        <p:nvCxnSpPr>
          <p:cNvPr id="8" name="Straight Connector 7"/>
          <p:cNvCxnSpPr/>
          <p:nvPr/>
        </p:nvCxnSpPr>
        <p:spPr>
          <a:xfrm rot="5400000">
            <a:off x="2629694" y="5215235"/>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3009900" y="6042561"/>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048000" y="5406529"/>
            <a:ext cx="990600" cy="369332"/>
          </a:xfrm>
          <a:prstGeom prst="rect">
            <a:avLst/>
          </a:prstGeom>
          <a:noFill/>
        </p:spPr>
        <p:txBody>
          <a:bodyPr wrap="square" rtlCol="0">
            <a:spAutoFit/>
          </a:bodyPr>
          <a:lstStyle/>
          <a:p>
            <a:r>
              <a:rPr lang="en-US" dirty="0"/>
              <a:t>V</a:t>
            </a:r>
          </a:p>
        </p:txBody>
      </p:sp>
      <p:cxnSp>
        <p:nvCxnSpPr>
          <p:cNvPr id="11" name="Straight Connector 10"/>
          <p:cNvCxnSpPr/>
          <p:nvPr/>
        </p:nvCxnSpPr>
        <p:spPr>
          <a:xfrm rot="5400000">
            <a:off x="3543300" y="6042561"/>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581400" y="5406529"/>
            <a:ext cx="381000" cy="369332"/>
          </a:xfrm>
          <a:prstGeom prst="rect">
            <a:avLst/>
          </a:prstGeom>
          <a:noFill/>
        </p:spPr>
        <p:txBody>
          <a:bodyPr wrap="square" rtlCol="0">
            <a:spAutoFit/>
          </a:bodyPr>
          <a:lstStyle/>
          <a:p>
            <a:r>
              <a:rPr lang="en-US" dirty="0"/>
              <a:t>N</a:t>
            </a:r>
          </a:p>
        </p:txBody>
      </p:sp>
      <p:cxnSp>
        <p:nvCxnSpPr>
          <p:cNvPr id="13" name="Straight Connector 12"/>
          <p:cNvCxnSpPr/>
          <p:nvPr/>
        </p:nvCxnSpPr>
        <p:spPr>
          <a:xfrm rot="5400000">
            <a:off x="4305300" y="6042561"/>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343400" y="5406529"/>
            <a:ext cx="533400" cy="369332"/>
          </a:xfrm>
          <a:prstGeom prst="rect">
            <a:avLst/>
          </a:prstGeom>
          <a:noFill/>
        </p:spPr>
        <p:txBody>
          <a:bodyPr wrap="square" rtlCol="0">
            <a:spAutoFit/>
          </a:bodyPr>
          <a:lstStyle/>
          <a:p>
            <a:r>
              <a:rPr lang="en-US" dirty="0"/>
              <a:t>IN</a:t>
            </a:r>
          </a:p>
        </p:txBody>
      </p:sp>
      <p:sp>
        <p:nvSpPr>
          <p:cNvPr id="15" name="TextBox 14"/>
          <p:cNvSpPr txBox="1"/>
          <p:nvPr/>
        </p:nvSpPr>
        <p:spPr>
          <a:xfrm>
            <a:off x="5029200" y="5406529"/>
            <a:ext cx="533400" cy="369332"/>
          </a:xfrm>
          <a:prstGeom prst="rect">
            <a:avLst/>
          </a:prstGeom>
          <a:noFill/>
        </p:spPr>
        <p:txBody>
          <a:bodyPr wrap="square" rtlCol="0">
            <a:spAutoFit/>
          </a:bodyPr>
          <a:lstStyle/>
          <a:p>
            <a:r>
              <a:rPr lang="en-US" dirty="0"/>
              <a:t>N</a:t>
            </a:r>
          </a:p>
        </p:txBody>
      </p:sp>
      <p:cxnSp>
        <p:nvCxnSpPr>
          <p:cNvPr id="16" name="Straight Connector 15"/>
          <p:cNvCxnSpPr/>
          <p:nvPr/>
        </p:nvCxnSpPr>
        <p:spPr>
          <a:xfrm rot="5400000">
            <a:off x="4991894" y="6053435"/>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648200" y="4656197"/>
            <a:ext cx="685800" cy="369332"/>
          </a:xfrm>
          <a:prstGeom prst="rect">
            <a:avLst/>
          </a:prstGeom>
          <a:noFill/>
        </p:spPr>
        <p:txBody>
          <a:bodyPr wrap="square" rtlCol="0">
            <a:spAutoFit/>
          </a:bodyPr>
          <a:lstStyle/>
          <a:p>
            <a:r>
              <a:rPr lang="en-US" dirty="0"/>
              <a:t>PP</a:t>
            </a:r>
          </a:p>
        </p:txBody>
      </p:sp>
      <p:cxnSp>
        <p:nvCxnSpPr>
          <p:cNvPr id="18" name="Straight Connector 17"/>
          <p:cNvCxnSpPr>
            <a:stCxn id="14" idx="0"/>
          </p:cNvCxnSpPr>
          <p:nvPr/>
        </p:nvCxnSpPr>
        <p:spPr>
          <a:xfrm rot="5400000" flipH="1" flipV="1">
            <a:off x="4552950" y="5082679"/>
            <a:ext cx="3810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V="1">
            <a:off x="4863584" y="5088513"/>
            <a:ext cx="369332" cy="26670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962400" y="4046597"/>
            <a:ext cx="609600" cy="369332"/>
          </a:xfrm>
          <a:prstGeom prst="rect">
            <a:avLst/>
          </a:prstGeom>
          <a:noFill/>
        </p:spPr>
        <p:txBody>
          <a:bodyPr wrap="square" rtlCol="0">
            <a:spAutoFit/>
          </a:bodyPr>
          <a:lstStyle/>
          <a:p>
            <a:r>
              <a:rPr lang="en-US" dirty="0"/>
              <a:t>NP</a:t>
            </a:r>
          </a:p>
        </p:txBody>
      </p:sp>
      <p:cxnSp>
        <p:nvCxnSpPr>
          <p:cNvPr id="21" name="Straight Connector 20"/>
          <p:cNvCxnSpPr>
            <a:stCxn id="12" idx="0"/>
          </p:cNvCxnSpPr>
          <p:nvPr/>
        </p:nvCxnSpPr>
        <p:spPr>
          <a:xfrm rot="5400000" flipH="1" flipV="1">
            <a:off x="3409950" y="4777879"/>
            <a:ext cx="9906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20" idx="2"/>
          </p:cNvCxnSpPr>
          <p:nvPr/>
        </p:nvCxnSpPr>
        <p:spPr>
          <a:xfrm rot="10800000">
            <a:off x="4267200" y="4415929"/>
            <a:ext cx="5334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429000" y="3436997"/>
            <a:ext cx="609600" cy="369332"/>
          </a:xfrm>
          <a:prstGeom prst="rect">
            <a:avLst/>
          </a:prstGeom>
          <a:noFill/>
        </p:spPr>
        <p:txBody>
          <a:bodyPr wrap="square" rtlCol="0">
            <a:spAutoFit/>
          </a:bodyPr>
          <a:lstStyle/>
          <a:p>
            <a:r>
              <a:rPr lang="en-US" dirty="0"/>
              <a:t>VP</a:t>
            </a:r>
          </a:p>
        </p:txBody>
      </p:sp>
      <p:cxnSp>
        <p:nvCxnSpPr>
          <p:cNvPr id="24" name="Straight Connector 23"/>
          <p:cNvCxnSpPr/>
          <p:nvPr/>
        </p:nvCxnSpPr>
        <p:spPr>
          <a:xfrm rot="5400000" flipH="1" flipV="1">
            <a:off x="2591197" y="4416326"/>
            <a:ext cx="1600200" cy="38020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23" idx="2"/>
          </p:cNvCxnSpPr>
          <p:nvPr/>
        </p:nvCxnSpPr>
        <p:spPr>
          <a:xfrm rot="10800000">
            <a:off x="3733800" y="3806329"/>
            <a:ext cx="3048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971800" y="2751197"/>
            <a:ext cx="609600" cy="369332"/>
          </a:xfrm>
          <a:prstGeom prst="rect">
            <a:avLst/>
          </a:prstGeom>
          <a:noFill/>
        </p:spPr>
        <p:txBody>
          <a:bodyPr wrap="square" rtlCol="0">
            <a:spAutoFit/>
          </a:bodyPr>
          <a:lstStyle/>
          <a:p>
            <a:r>
              <a:rPr lang="en-US" dirty="0"/>
              <a:t>S</a:t>
            </a:r>
          </a:p>
        </p:txBody>
      </p:sp>
      <p:cxnSp>
        <p:nvCxnSpPr>
          <p:cNvPr id="27" name="Straight Connector 26"/>
          <p:cNvCxnSpPr/>
          <p:nvPr/>
        </p:nvCxnSpPr>
        <p:spPr>
          <a:xfrm rot="5400000" flipH="1" flipV="1">
            <a:off x="2165469" y="3773666"/>
            <a:ext cx="1535668" cy="229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3201194" y="3120529"/>
            <a:ext cx="380206" cy="31646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3" y="1447801"/>
            <a:ext cx="7556313" cy="4571999"/>
          </a:xfrm>
        </p:spPr>
        <p:txBody>
          <a:bodyPr>
            <a:normAutofit/>
          </a:bodyPr>
          <a:lstStyle/>
          <a:p>
            <a:pPr marL="0" indent="0">
              <a:buNone/>
            </a:pPr>
            <a:r>
              <a:rPr lang="en-US" dirty="0"/>
              <a:t>Moderately difficult continued</a:t>
            </a:r>
          </a:p>
          <a:p>
            <a:pPr lvl="1"/>
            <a:r>
              <a:rPr lang="en-US" dirty="0"/>
              <a:t>word sense disambiguation</a:t>
            </a:r>
          </a:p>
          <a:p>
            <a:pPr lvl="1"/>
            <a:endParaRPr lang="en-US" dirty="0"/>
          </a:p>
          <a:p>
            <a:pPr lvl="1"/>
            <a:endParaRPr lang="en-US" dirty="0"/>
          </a:p>
          <a:p>
            <a:pPr lvl="1"/>
            <a:endParaRPr lang="en-US" dirty="0"/>
          </a:p>
          <a:p>
            <a:pPr lvl="1"/>
            <a:endParaRPr lang="en-US" dirty="0"/>
          </a:p>
          <a:p>
            <a:pPr lvl="1"/>
            <a:r>
              <a:rPr lang="en-US" dirty="0"/>
              <a:t>grammar correction</a:t>
            </a:r>
          </a:p>
          <a:p>
            <a:pPr lvl="1"/>
            <a:endParaRPr lang="en-US" dirty="0"/>
          </a:p>
          <a:p>
            <a:pPr lvl="1"/>
            <a:endParaRPr lang="en-US" dirty="0"/>
          </a:p>
          <a:p>
            <a:pPr lvl="1"/>
            <a:endParaRPr lang="en-US" dirty="0"/>
          </a:p>
          <a:p>
            <a:pPr lvl="1"/>
            <a:r>
              <a:rPr lang="en-US" dirty="0"/>
              <a:t>speech synthesis</a:t>
            </a:r>
          </a:p>
        </p:txBody>
      </p:sp>
      <p:sp>
        <p:nvSpPr>
          <p:cNvPr id="4" name="TextBox 3"/>
          <p:cNvSpPr txBox="1"/>
          <p:nvPr/>
        </p:nvSpPr>
        <p:spPr>
          <a:xfrm>
            <a:off x="1066800" y="2362200"/>
            <a:ext cx="7315200" cy="1015663"/>
          </a:xfrm>
          <a:prstGeom prst="rect">
            <a:avLst/>
          </a:prstGeom>
          <a:noFill/>
        </p:spPr>
        <p:txBody>
          <a:bodyPr wrap="square" rtlCol="0">
            <a:spAutoFit/>
          </a:bodyPr>
          <a:lstStyle/>
          <a:p>
            <a:r>
              <a:rPr lang="en-US" sz="2000" dirty="0">
                <a:solidFill>
                  <a:srgbClr val="0000FF"/>
                </a:solidFill>
              </a:rPr>
              <a:t>As he walked along the side of the stream, he spotted some money by the </a:t>
            </a:r>
            <a:r>
              <a:rPr lang="en-US" sz="2000" dirty="0">
                <a:solidFill>
                  <a:srgbClr val="FF0000"/>
                </a:solidFill>
              </a:rPr>
              <a:t>bank</a:t>
            </a:r>
            <a:r>
              <a:rPr lang="en-US" sz="2000" dirty="0">
                <a:solidFill>
                  <a:srgbClr val="0000FF"/>
                </a:solidFill>
              </a:rPr>
              <a:t>.  The money had gotten muddy from being so close to the water.</a:t>
            </a:r>
          </a:p>
        </p:txBody>
      </p:sp>
      <p:pic>
        <p:nvPicPr>
          <p:cNvPr id="5" name="Picture 4"/>
          <p:cNvPicPr>
            <a:picLocks noChangeAspect="1"/>
          </p:cNvPicPr>
          <p:nvPr/>
        </p:nvPicPr>
        <p:blipFill>
          <a:blip r:embed="rId2"/>
          <a:stretch>
            <a:fillRect/>
          </a:stretch>
        </p:blipFill>
        <p:spPr>
          <a:xfrm>
            <a:off x="1717813" y="4038600"/>
            <a:ext cx="3844787" cy="838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874837"/>
            <a:ext cx="8188326" cy="4144963"/>
          </a:xfrm>
        </p:spPr>
        <p:txBody>
          <a:bodyPr>
            <a:normAutofit/>
          </a:bodyPr>
          <a:lstStyle/>
          <a:p>
            <a:pPr marL="0" indent="0">
              <a:buNone/>
            </a:pPr>
            <a:r>
              <a:rPr lang="en-US" sz="2400" dirty="0"/>
              <a:t>Hard (many of these contain many smaller problems)</a:t>
            </a:r>
          </a:p>
          <a:p>
            <a:pPr marL="228600" lvl="1" indent="0">
              <a:buNone/>
            </a:pPr>
            <a:endParaRPr lang="en-US" sz="2000" dirty="0"/>
          </a:p>
          <a:p>
            <a:pPr marL="228600" lvl="1" indent="0">
              <a:buNone/>
            </a:pPr>
            <a:r>
              <a:rPr lang="en-US" sz="2000" dirty="0"/>
              <a:t>Machine translation</a:t>
            </a:r>
          </a:p>
        </p:txBody>
      </p:sp>
      <p:sp>
        <p:nvSpPr>
          <p:cNvPr id="4" name="Text Box 3"/>
          <p:cNvSpPr txBox="1">
            <a:spLocks noChangeArrowheads="1"/>
          </p:cNvSpPr>
          <p:nvPr/>
        </p:nvSpPr>
        <p:spPr bwMode="auto">
          <a:xfrm>
            <a:off x="457200" y="3873500"/>
            <a:ext cx="3810000" cy="1069975"/>
          </a:xfrm>
          <a:prstGeom prst="rect">
            <a:avLst/>
          </a:prstGeom>
          <a:noFill/>
          <a:ln w="9525">
            <a:noFill/>
            <a:miter lim="800000"/>
            <a:headEnd/>
            <a:tailEnd/>
          </a:ln>
          <a:effectLst/>
        </p:spPr>
        <p:txBody>
          <a:bodyPr>
            <a:prstTxWarp prst="textNoShape">
              <a:avLst/>
            </a:prstTxWarp>
            <a:spAutoFit/>
          </a:bodyPr>
          <a:lstStyle/>
          <a:p>
            <a:pPr algn="l"/>
            <a:r>
              <a:rPr lang="ja-JP" altLang="en-US" sz="1600" dirty="0">
                <a:latin typeface="Arial Unicode MS" pitchFamily="-111" charset="0"/>
                <a:ea typeface="Arial Unicode MS" pitchFamily="-111" charset="0"/>
                <a:cs typeface="Arial Unicode MS" pitchFamily="-111" charset="0"/>
              </a:rPr>
              <a:t>美国关岛国际机场及其办公室均接获一名自称沙地阿拉伯富商拉登等发出的电子邮件，威胁将会向机场等公众地方发动生化袭击後，关岛经保持高度戒备。</a:t>
            </a:r>
            <a:endParaRPr lang="en-US" sz="1600" dirty="0">
              <a:latin typeface="Times New Roman" pitchFamily="-111" charset="0"/>
            </a:endParaRPr>
          </a:p>
        </p:txBody>
      </p:sp>
      <p:sp>
        <p:nvSpPr>
          <p:cNvPr id="5" name="Text Box 4"/>
          <p:cNvSpPr txBox="1">
            <a:spLocks noChangeArrowheads="1"/>
          </p:cNvSpPr>
          <p:nvPr/>
        </p:nvSpPr>
        <p:spPr bwMode="auto">
          <a:xfrm>
            <a:off x="5041900" y="3810000"/>
            <a:ext cx="4102100" cy="1368425"/>
          </a:xfrm>
          <a:prstGeom prst="rect">
            <a:avLst/>
          </a:prstGeom>
          <a:noFill/>
          <a:ln w="9525">
            <a:noFill/>
            <a:miter lim="800000"/>
            <a:headEnd/>
            <a:tailEnd/>
          </a:ln>
          <a:effectLst/>
        </p:spPr>
        <p:txBody>
          <a:bodyPr>
            <a:prstTxWarp prst="textNoShape">
              <a:avLst/>
            </a:prstTxWarp>
            <a:spAutoFit/>
          </a:bodyPr>
          <a:lstStyle/>
          <a:p>
            <a:pPr algn="l"/>
            <a:r>
              <a:rPr lang="en-US" sz="1400"/>
              <a:t>The U.S. island of Guam is maintaining a high state of alert after the Guam</a:t>
            </a:r>
            <a:r>
              <a:rPr lang="en-US" sz="1400" b="1"/>
              <a:t> </a:t>
            </a:r>
            <a:r>
              <a:rPr lang="en-US" sz="1400"/>
              <a:t>airport and its offices both received an e-mail from someone calling himself the Saudi Arabian Osama bin Laden and threatening a biological/chemical attack against public places such as the airport . </a:t>
            </a:r>
          </a:p>
        </p:txBody>
      </p:sp>
      <p:sp>
        <p:nvSpPr>
          <p:cNvPr id="6" name="AutoShape 5"/>
          <p:cNvSpPr>
            <a:spLocks noChangeArrowheads="1"/>
          </p:cNvSpPr>
          <p:nvPr/>
        </p:nvSpPr>
        <p:spPr bwMode="auto">
          <a:xfrm>
            <a:off x="4267200" y="4368800"/>
            <a:ext cx="571500" cy="292100"/>
          </a:xfrm>
          <a:prstGeom prst="rightArrow">
            <a:avLst>
              <a:gd name="adj1" fmla="val 50000"/>
              <a:gd name="adj2" fmla="val 48913"/>
            </a:avLst>
          </a:prstGeom>
          <a:solidFill>
            <a:schemeClr val="tx1"/>
          </a:solidFill>
          <a:ln w="9525">
            <a:solidFill>
              <a:schemeClr val="tx1"/>
            </a:solidFill>
            <a:miter lim="800000"/>
            <a:headEnd type="none" w="sm" len="sm"/>
            <a:tailEnd type="none" w="sm" len="sm"/>
          </a:ln>
          <a:effectLst/>
        </p:spPr>
        <p:txBody>
          <a:bodyPr wrap="none" anchor="ctr">
            <a:prstTxWarp prst="textNoShape">
              <a:avLst/>
            </a:prstTxWarp>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981201"/>
            <a:ext cx="7556313" cy="609600"/>
          </a:xfrm>
        </p:spPr>
        <p:txBody>
          <a:bodyPr>
            <a:normAutofit/>
          </a:bodyPr>
          <a:lstStyle/>
          <a:p>
            <a:pPr marL="0" indent="0">
              <a:buNone/>
            </a:pPr>
            <a:r>
              <a:rPr lang="en-US" sz="2400" dirty="0"/>
              <a:t>Information extraction</a:t>
            </a:r>
          </a:p>
        </p:txBody>
      </p:sp>
      <p:sp>
        <p:nvSpPr>
          <p:cNvPr id="4" name="Rectangle 3"/>
          <p:cNvSpPr/>
          <p:nvPr/>
        </p:nvSpPr>
        <p:spPr>
          <a:xfrm>
            <a:off x="1682320" y="2662535"/>
            <a:ext cx="5023280" cy="461665"/>
          </a:xfrm>
          <a:prstGeom prst="rect">
            <a:avLst/>
          </a:prstGeom>
        </p:spPr>
        <p:txBody>
          <a:bodyPr wrap="none">
            <a:spAutoFit/>
          </a:bodyPr>
          <a:lstStyle/>
          <a:p>
            <a:r>
              <a:rPr lang="en-US" sz="2400" dirty="0"/>
              <a:t>IBM hired Fred Smith as president.</a:t>
            </a:r>
          </a:p>
        </p:txBody>
      </p:sp>
      <p:pic>
        <p:nvPicPr>
          <p:cNvPr id="5" name="Picture 4"/>
          <p:cNvPicPr>
            <a:picLocks noChangeAspect="1"/>
          </p:cNvPicPr>
          <p:nvPr/>
        </p:nvPicPr>
        <p:blipFill>
          <a:blip r:embed="rId2"/>
          <a:stretch>
            <a:fillRect/>
          </a:stretch>
        </p:blipFill>
        <p:spPr>
          <a:xfrm>
            <a:off x="2362200" y="4267200"/>
            <a:ext cx="3797300" cy="10922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343087" y="1282700"/>
            <a:ext cx="7556313" cy="4144963"/>
          </a:xfrm>
        </p:spPr>
        <p:txBody>
          <a:bodyPr/>
          <a:lstStyle/>
          <a:p>
            <a:pPr marL="0" indent="0">
              <a:buNone/>
            </a:pPr>
            <a:r>
              <a:rPr lang="en-US" dirty="0"/>
              <a:t>Summarization</a:t>
            </a:r>
          </a:p>
        </p:txBody>
      </p:sp>
      <p:pic>
        <p:nvPicPr>
          <p:cNvPr id="4" name="Picture 3"/>
          <p:cNvPicPr>
            <a:picLocks noChangeAspect="1"/>
          </p:cNvPicPr>
          <p:nvPr/>
        </p:nvPicPr>
        <p:blipFill>
          <a:blip r:embed="rId2"/>
          <a:stretch>
            <a:fillRect/>
          </a:stretch>
        </p:blipFill>
        <p:spPr>
          <a:xfrm>
            <a:off x="1244600" y="1803400"/>
            <a:ext cx="6654800" cy="4292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914400"/>
          </a:xfrm>
        </p:spPr>
        <p:txBody>
          <a:bodyPr>
            <a:normAutofit/>
          </a:bodyPr>
          <a:lstStyle/>
          <a:p>
            <a:r>
              <a:rPr lang="en-US" dirty="0"/>
              <a:t>Administrative stuff</a:t>
            </a:r>
          </a:p>
        </p:txBody>
      </p:sp>
      <p:sp>
        <p:nvSpPr>
          <p:cNvPr id="3" name="Content Placeholder 2"/>
          <p:cNvSpPr>
            <a:spLocks noGrp="1"/>
          </p:cNvSpPr>
          <p:nvPr>
            <p:ph sz="quarter" idx="1"/>
          </p:nvPr>
        </p:nvSpPr>
        <p:spPr>
          <a:xfrm>
            <a:off x="304800" y="1219200"/>
            <a:ext cx="8077200" cy="5257800"/>
          </a:xfrm>
        </p:spPr>
        <p:txBody>
          <a:bodyPr>
            <a:normAutofit/>
          </a:bodyPr>
          <a:lstStyle/>
          <a:p>
            <a:pPr marL="0" indent="0">
              <a:buNone/>
            </a:pPr>
            <a:r>
              <a:rPr lang="en-US" dirty="0">
                <a:hlinkClick r:id="rId2"/>
              </a:rPr>
              <a:t>http://www.cs.pomona.edu/classes/cs159/</a:t>
            </a:r>
            <a:endParaRPr lang="en-US" dirty="0"/>
          </a:p>
          <a:p>
            <a:pPr lvl="1"/>
            <a:r>
              <a:rPr lang="en-US" sz="2000" dirty="0"/>
              <a:t>Office hours, schedule, assigned readings, assignments</a:t>
            </a:r>
          </a:p>
          <a:p>
            <a:pPr lvl="1"/>
            <a:r>
              <a:rPr lang="en-US" sz="2000" dirty="0"/>
              <a:t>Everything will be posted there</a:t>
            </a:r>
          </a:p>
          <a:p>
            <a:pPr marL="0" indent="0">
              <a:buNone/>
            </a:pPr>
            <a:r>
              <a:rPr lang="en-US" sz="2400" dirty="0"/>
              <a:t>Read the administrative section of the webpage</a:t>
            </a:r>
          </a:p>
          <a:p>
            <a:pPr lvl="1"/>
            <a:r>
              <a:rPr lang="en-US" sz="2000" dirty="0"/>
              <a:t>~7 assignments (in a variety of languages)</a:t>
            </a:r>
          </a:p>
          <a:p>
            <a:pPr lvl="1"/>
            <a:r>
              <a:rPr lang="en-US" sz="2000" dirty="0"/>
              <a:t>4 quizzes</a:t>
            </a:r>
          </a:p>
          <a:p>
            <a:pPr lvl="1"/>
            <a:r>
              <a:rPr lang="en-US" sz="2000" dirty="0"/>
              <a:t>final project for the last 3-4 weeks</a:t>
            </a:r>
          </a:p>
          <a:p>
            <a:pPr lvl="2"/>
            <a:r>
              <a:rPr lang="en-US" sz="2000" dirty="0"/>
              <a:t>teams of 2-3 people</a:t>
            </a:r>
          </a:p>
          <a:p>
            <a:pPr lvl="1"/>
            <a:r>
              <a:rPr lang="en-US" sz="2000" dirty="0"/>
              <a:t>Readings</a:t>
            </a:r>
          </a:p>
          <a:p>
            <a:pPr marL="0" indent="0">
              <a:buNone/>
            </a:pPr>
            <a:r>
              <a:rPr lang="en-US" sz="2400" dirty="0"/>
              <a:t>Academic Honesty Collaboration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511174" y="1600200"/>
            <a:ext cx="7556313" cy="1905000"/>
          </a:xfrm>
        </p:spPr>
        <p:txBody>
          <a:bodyPr>
            <a:normAutofit fontScale="92500" lnSpcReduction="20000"/>
          </a:bodyPr>
          <a:lstStyle/>
          <a:p>
            <a:pPr marL="0" indent="0">
              <a:buNone/>
            </a:pPr>
            <a:r>
              <a:rPr lang="en-US" dirty="0"/>
              <a:t>Natural language understanding</a:t>
            </a:r>
          </a:p>
          <a:p>
            <a:pPr lvl="1"/>
            <a:r>
              <a:rPr lang="en-US" dirty="0"/>
              <a:t>Text =&gt; semantic representation (e.g. logic, probabilistic relationships)</a:t>
            </a:r>
          </a:p>
          <a:p>
            <a:pPr marL="0" indent="0">
              <a:buNone/>
            </a:pPr>
            <a:endParaRPr lang="en-US" dirty="0"/>
          </a:p>
          <a:p>
            <a:pPr marL="0" indent="0">
              <a:buNone/>
            </a:pPr>
            <a:r>
              <a:rPr lang="en-US" dirty="0"/>
              <a:t>Information retrieval and question answering</a:t>
            </a:r>
          </a:p>
        </p:txBody>
      </p:sp>
      <p:sp>
        <p:nvSpPr>
          <p:cNvPr id="4" name="Rectangle 3"/>
          <p:cNvSpPr/>
          <p:nvPr/>
        </p:nvSpPr>
        <p:spPr>
          <a:xfrm>
            <a:off x="1447800" y="3657600"/>
            <a:ext cx="6606987" cy="646331"/>
          </a:xfrm>
          <a:prstGeom prst="rect">
            <a:avLst/>
          </a:prstGeom>
        </p:spPr>
        <p:txBody>
          <a:bodyPr wrap="square">
            <a:spAutoFit/>
          </a:bodyPr>
          <a:lstStyle/>
          <a:p>
            <a:r>
              <a:rPr lang="en-US" dirty="0">
                <a:solidFill>
                  <a:srgbClr val="0000FF"/>
                </a:solidFill>
              </a:rPr>
              <a:t>"How many programmers in the child care department make over $50,000?”</a:t>
            </a:r>
          </a:p>
        </p:txBody>
      </p:sp>
      <p:sp>
        <p:nvSpPr>
          <p:cNvPr id="5" name="Rectangle 4"/>
          <p:cNvSpPr/>
          <p:nvPr/>
        </p:nvSpPr>
        <p:spPr>
          <a:xfrm>
            <a:off x="1447800" y="4535269"/>
            <a:ext cx="6606987" cy="369332"/>
          </a:xfrm>
          <a:prstGeom prst="rect">
            <a:avLst/>
          </a:prstGeom>
        </p:spPr>
        <p:txBody>
          <a:bodyPr wrap="square">
            <a:spAutoFit/>
          </a:bodyPr>
          <a:lstStyle/>
          <a:p>
            <a:r>
              <a:rPr lang="en-US" dirty="0">
                <a:solidFill>
                  <a:srgbClr val="0000FF"/>
                </a:solidFill>
              </a:rPr>
              <a:t>“Who was the fourteenth president?”</a:t>
            </a:r>
          </a:p>
        </p:txBody>
      </p:sp>
      <p:sp>
        <p:nvSpPr>
          <p:cNvPr id="6" name="Rectangle 5"/>
          <p:cNvSpPr/>
          <p:nvPr/>
        </p:nvSpPr>
        <p:spPr>
          <a:xfrm>
            <a:off x="1447800" y="5269468"/>
            <a:ext cx="6606987" cy="369332"/>
          </a:xfrm>
          <a:prstGeom prst="rect">
            <a:avLst/>
          </a:prstGeom>
        </p:spPr>
        <p:txBody>
          <a:bodyPr wrap="square">
            <a:spAutoFit/>
          </a:bodyPr>
          <a:lstStyle/>
          <a:p>
            <a:r>
              <a:rPr lang="en-US" dirty="0">
                <a:solidFill>
                  <a:srgbClr val="0000FF"/>
                </a:solidFill>
              </a:rPr>
              <a:t>“How did he die?”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981201"/>
            <a:ext cx="7556313" cy="609600"/>
          </a:xfrm>
        </p:spPr>
        <p:txBody>
          <a:bodyPr/>
          <a:lstStyle/>
          <a:p>
            <a:pPr marL="0" indent="0">
              <a:buNone/>
            </a:pPr>
            <a:r>
              <a:rPr lang="en-US" dirty="0"/>
              <a:t>Text simplification</a:t>
            </a:r>
          </a:p>
        </p:txBody>
      </p:sp>
      <p:sp>
        <p:nvSpPr>
          <p:cNvPr id="4" name="Rectangle 3"/>
          <p:cNvSpPr/>
          <p:nvPr/>
        </p:nvSpPr>
        <p:spPr>
          <a:xfrm>
            <a:off x="1447800" y="2590800"/>
            <a:ext cx="7162800" cy="1200328"/>
          </a:xfrm>
          <a:prstGeom prst="rect">
            <a:avLst/>
          </a:prstGeom>
        </p:spPr>
        <p:txBody>
          <a:bodyPr wrap="square">
            <a:spAutoFit/>
          </a:bodyPr>
          <a:lstStyle/>
          <a:p>
            <a:r>
              <a:rPr lang="en-US" sz="2400" dirty="0"/>
              <a:t>Alfonso Perez Munoz, usually referred to as Alfonso, is a former Spanish footballer, in the striker position.</a:t>
            </a:r>
          </a:p>
        </p:txBody>
      </p:sp>
      <p:sp>
        <p:nvSpPr>
          <p:cNvPr id="5" name="Rectangle 4"/>
          <p:cNvSpPr/>
          <p:nvPr/>
        </p:nvSpPr>
        <p:spPr>
          <a:xfrm>
            <a:off x="1447800" y="5253335"/>
            <a:ext cx="7162800" cy="461665"/>
          </a:xfrm>
          <a:prstGeom prst="rect">
            <a:avLst/>
          </a:prstGeom>
        </p:spPr>
        <p:txBody>
          <a:bodyPr wrap="square">
            <a:spAutoFit/>
          </a:bodyPr>
          <a:lstStyle/>
          <a:p>
            <a:r>
              <a:rPr lang="en-US" sz="2400" dirty="0"/>
              <a:t>Alfonso Perez is a former Spanish football player.</a:t>
            </a:r>
          </a:p>
        </p:txBody>
      </p:sp>
      <p:sp>
        <p:nvSpPr>
          <p:cNvPr id="6" name="Down Arrow 5"/>
          <p:cNvSpPr/>
          <p:nvPr/>
        </p:nvSpPr>
        <p:spPr>
          <a:xfrm>
            <a:off x="3810000" y="3928765"/>
            <a:ext cx="609600" cy="82927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p:txBody>
          <a:bodyPr>
            <a:normAutofit/>
          </a:bodyPr>
          <a:lstStyle/>
          <a:p>
            <a:pPr marL="0" indent="0">
              <a:buNone/>
            </a:pPr>
            <a:r>
              <a:rPr lang="en-US" sz="2400" dirty="0"/>
              <a:t>Many of the “easy” and “medium” problems have reasonable solutions</a:t>
            </a:r>
          </a:p>
          <a:p>
            <a:pPr lvl="1"/>
            <a:r>
              <a:rPr lang="en-US" sz="2000" dirty="0"/>
              <a:t>spell checkers</a:t>
            </a:r>
          </a:p>
          <a:p>
            <a:pPr lvl="1"/>
            <a:endParaRPr lang="en-US" sz="2000" dirty="0"/>
          </a:p>
          <a:p>
            <a:pPr lvl="1"/>
            <a:endParaRPr lang="en-US" sz="2000" dirty="0"/>
          </a:p>
          <a:p>
            <a:pPr lvl="1"/>
            <a:endParaRPr lang="en-US" sz="2000" dirty="0"/>
          </a:p>
          <a:p>
            <a:pPr lvl="1"/>
            <a:endParaRPr lang="en-US" sz="2000" dirty="0"/>
          </a:p>
          <a:p>
            <a:pPr lvl="1"/>
            <a:r>
              <a:rPr lang="en-US" sz="2000" dirty="0"/>
              <a:t>sentence splitters</a:t>
            </a:r>
          </a:p>
          <a:p>
            <a:pPr lvl="1"/>
            <a:r>
              <a:rPr lang="en-US" sz="2000" dirty="0"/>
              <a:t>word </a:t>
            </a:r>
            <a:r>
              <a:rPr lang="en-US" sz="2000" dirty="0" err="1"/>
              <a:t>segmenters</a:t>
            </a:r>
            <a:r>
              <a:rPr lang="en-US" sz="2000" dirty="0"/>
              <a:t>/</a:t>
            </a:r>
            <a:r>
              <a:rPr lang="en-US" sz="2000" dirty="0" err="1"/>
              <a:t>tokenizers</a:t>
            </a:r>
            <a:endParaRPr lang="en-US" sz="2000" dirty="0"/>
          </a:p>
        </p:txBody>
      </p:sp>
      <p:pic>
        <p:nvPicPr>
          <p:cNvPr id="5" name="Picture 4"/>
          <p:cNvPicPr>
            <a:picLocks noChangeAspect="1"/>
          </p:cNvPicPr>
          <p:nvPr/>
        </p:nvPicPr>
        <p:blipFill>
          <a:blip r:embed="rId2"/>
          <a:stretch>
            <a:fillRect/>
          </a:stretch>
        </p:blipFill>
        <p:spPr>
          <a:xfrm>
            <a:off x="1600200" y="3591983"/>
            <a:ext cx="1485900" cy="342900"/>
          </a:xfrm>
          <a:prstGeom prst="rect">
            <a:avLst/>
          </a:prstGeom>
        </p:spPr>
      </p:pic>
      <p:pic>
        <p:nvPicPr>
          <p:cNvPr id="6" name="Picture 5"/>
          <p:cNvPicPr>
            <a:picLocks noChangeAspect="1"/>
          </p:cNvPicPr>
          <p:nvPr/>
        </p:nvPicPr>
        <p:blipFill>
          <a:blip r:embed="rId3"/>
          <a:stretch>
            <a:fillRect/>
          </a:stretch>
        </p:blipFill>
        <p:spPr>
          <a:xfrm>
            <a:off x="4495800" y="2895600"/>
            <a:ext cx="2044700" cy="2019300"/>
          </a:xfrm>
          <a:prstGeom prst="rect">
            <a:avLst/>
          </a:prstGeom>
        </p:spPr>
      </p:pic>
      <p:sp>
        <p:nvSpPr>
          <p:cNvPr id="7" name="Right Arrow 6"/>
          <p:cNvSpPr/>
          <p:nvPr/>
        </p:nvSpPr>
        <p:spPr>
          <a:xfrm>
            <a:off x="3352800" y="3560233"/>
            <a:ext cx="685800" cy="4021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1371600" y="5715000"/>
            <a:ext cx="5880100" cy="2667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57200" y="1447801"/>
            <a:ext cx="7556313" cy="762000"/>
          </a:xfrm>
        </p:spPr>
        <p:txBody>
          <a:bodyPr/>
          <a:lstStyle/>
          <a:p>
            <a:pPr marL="0" indent="0">
              <a:buNone/>
            </a:pPr>
            <a:r>
              <a:rPr lang="en-US" dirty="0"/>
              <a:t>Parsing</a:t>
            </a:r>
          </a:p>
          <a:p>
            <a:pPr marL="228600" lvl="1" indent="0">
              <a:buNone/>
            </a:pPr>
            <a:r>
              <a:rPr lang="en-US" dirty="0"/>
              <a:t>Stanford Parser (http://nlp.stanford.edu:8080/parser/)</a:t>
            </a:r>
          </a:p>
        </p:txBody>
      </p:sp>
      <p:pic>
        <p:nvPicPr>
          <p:cNvPr id="4" name="Picture 3"/>
          <p:cNvPicPr>
            <a:picLocks noChangeAspect="1"/>
          </p:cNvPicPr>
          <p:nvPr/>
        </p:nvPicPr>
        <p:blipFill>
          <a:blip r:embed="rId2"/>
          <a:stretch>
            <a:fillRect/>
          </a:stretch>
        </p:blipFill>
        <p:spPr>
          <a:xfrm>
            <a:off x="2286000" y="2438400"/>
            <a:ext cx="3581400" cy="376301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98474" y="1570037"/>
            <a:ext cx="7556313" cy="563563"/>
          </a:xfrm>
        </p:spPr>
        <p:txBody>
          <a:bodyPr>
            <a:noAutofit/>
          </a:bodyPr>
          <a:lstStyle/>
          <a:p>
            <a:pPr marL="0" indent="0">
              <a:buNone/>
            </a:pPr>
            <a:r>
              <a:rPr lang="en-US" sz="2400" dirty="0"/>
              <a:t>Machine translation</a:t>
            </a:r>
          </a:p>
        </p:txBody>
      </p:sp>
      <p:sp>
        <p:nvSpPr>
          <p:cNvPr id="4" name="TextBox 3"/>
          <p:cNvSpPr txBox="1"/>
          <p:nvPr/>
        </p:nvSpPr>
        <p:spPr>
          <a:xfrm>
            <a:off x="2053167" y="3207834"/>
            <a:ext cx="1514357" cy="461665"/>
          </a:xfrm>
          <a:prstGeom prst="rect">
            <a:avLst/>
          </a:prstGeom>
          <a:noFill/>
        </p:spPr>
        <p:txBody>
          <a:bodyPr wrap="none" rtlCol="0">
            <a:spAutoFit/>
          </a:bodyPr>
          <a:lstStyle/>
          <a:p>
            <a:r>
              <a:rPr lang="en-US" sz="2400" dirty="0">
                <a:solidFill>
                  <a:srgbClr val="FF0000"/>
                </a:solidFill>
              </a:rPr>
              <a:t>How is it?</a:t>
            </a:r>
          </a:p>
        </p:txBody>
      </p:sp>
      <p:pic>
        <p:nvPicPr>
          <p:cNvPr id="5" name="Picture 4"/>
          <p:cNvPicPr>
            <a:picLocks noChangeAspect="1"/>
          </p:cNvPicPr>
          <p:nvPr/>
        </p:nvPicPr>
        <p:blipFill>
          <a:blip r:embed="rId2"/>
          <a:stretch>
            <a:fillRect/>
          </a:stretch>
        </p:blipFill>
        <p:spPr>
          <a:xfrm>
            <a:off x="381000" y="4800600"/>
            <a:ext cx="8534400" cy="10471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98474" y="1570037"/>
            <a:ext cx="7556313" cy="4144963"/>
          </a:xfrm>
        </p:spPr>
        <p:txBody>
          <a:bodyPr>
            <a:noAutofit/>
          </a:bodyPr>
          <a:lstStyle/>
          <a:p>
            <a:pPr marL="0" indent="0">
              <a:buNone/>
            </a:pPr>
            <a:r>
              <a:rPr lang="en-US" sz="2400" dirty="0"/>
              <a:t>Machine translation</a:t>
            </a:r>
          </a:p>
          <a:p>
            <a:pPr lvl="1"/>
            <a:r>
              <a:rPr lang="en-US" sz="2000" dirty="0"/>
              <a:t>Getting better every year</a:t>
            </a:r>
          </a:p>
          <a:p>
            <a:pPr lvl="1"/>
            <a:r>
              <a:rPr lang="en-US" sz="2000" dirty="0"/>
              <a:t>enough to get the </a:t>
            </a:r>
            <a:r>
              <a:rPr lang="en-US" sz="2000" dirty="0" err="1"/>
              <a:t>jist</a:t>
            </a:r>
            <a:r>
              <a:rPr lang="en-US" sz="2000" dirty="0"/>
              <a:t> of most content, but still no where near a human translation</a:t>
            </a:r>
          </a:p>
          <a:p>
            <a:pPr lvl="1"/>
            <a:r>
              <a:rPr lang="en-US" sz="2000" dirty="0"/>
              <a:t>better for some types of text</a:t>
            </a:r>
          </a:p>
          <a:p>
            <a:pPr lvl="1"/>
            <a:endParaRPr lang="en-US" sz="2000" dirty="0"/>
          </a:p>
          <a:p>
            <a:pPr marL="0" indent="0">
              <a:buNone/>
            </a:pPr>
            <a:r>
              <a:rPr lang="en-US" sz="2400" dirty="0">
                <a:hlinkClick r:id="rId2"/>
              </a:rPr>
              <a:t>http://translate.google.com</a:t>
            </a:r>
            <a:endParaRPr lang="en-US" sz="2400" dirty="0"/>
          </a:p>
          <a:p>
            <a:pPr marL="0" indent="0">
              <a:buNone/>
            </a:pPr>
            <a:r>
              <a:rPr lang="en-US" sz="2400" dirty="0"/>
              <a:t>Many commercial versions…</a:t>
            </a:r>
          </a:p>
          <a:p>
            <a:pPr lvl="1"/>
            <a:r>
              <a:rPr lang="en-US" sz="2000" dirty="0" err="1"/>
              <a:t>systran</a:t>
            </a:r>
            <a:endParaRPr lang="en-US" sz="2000" dirty="0"/>
          </a:p>
          <a:p>
            <a:pPr lvl="1"/>
            <a:r>
              <a:rPr lang="en-US" sz="2000" dirty="0"/>
              <a:t>language weaver</a:t>
            </a:r>
          </a:p>
        </p:txBody>
      </p:sp>
    </p:spTree>
    <p:extLst>
      <p:ext uri="{BB962C8B-B14F-4D97-AF65-F5344CB8AC3E}">
        <p14:creationId xmlns:p14="http://schemas.microsoft.com/office/powerpoint/2010/main" val="3626276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292287" y="1600200"/>
            <a:ext cx="7556313" cy="4144963"/>
          </a:xfrm>
        </p:spPr>
        <p:txBody>
          <a:bodyPr>
            <a:noAutofit/>
          </a:bodyPr>
          <a:lstStyle/>
          <a:p>
            <a:pPr marL="0" indent="0">
              <a:buNone/>
            </a:pPr>
            <a:r>
              <a:rPr lang="en-US" sz="2400" dirty="0"/>
              <a:t>Information extraction</a:t>
            </a:r>
          </a:p>
          <a:p>
            <a:pPr lvl="1"/>
            <a:r>
              <a:rPr lang="en-US" sz="2000" dirty="0"/>
              <a:t>Structured documents (very good!)</a:t>
            </a:r>
          </a:p>
          <a:p>
            <a:pPr lvl="2"/>
            <a:r>
              <a:rPr lang="en-US" sz="2000" dirty="0">
                <a:hlinkClick r:id="rId2"/>
              </a:rPr>
              <a:t>www.dealtime.com</a:t>
            </a:r>
            <a:endParaRPr lang="en-US" sz="2000" dirty="0"/>
          </a:p>
          <a:p>
            <a:pPr lvl="2"/>
            <a:r>
              <a:rPr lang="en-US" sz="2000" dirty="0">
                <a:hlinkClick r:id="rId3"/>
              </a:rPr>
              <a:t>www.google.com/shopping</a:t>
            </a:r>
            <a:endParaRPr lang="en-US" sz="2000" dirty="0"/>
          </a:p>
          <a:p>
            <a:pPr lvl="1"/>
            <a:r>
              <a:rPr lang="en-US" sz="2000" dirty="0"/>
              <a:t>AKT technologies</a:t>
            </a:r>
          </a:p>
          <a:p>
            <a:pPr lvl="1"/>
            <a:endParaRPr lang="en-US" sz="2000" dirty="0"/>
          </a:p>
          <a:p>
            <a:pPr lvl="1"/>
            <a:r>
              <a:rPr lang="en-US" sz="2000" dirty="0"/>
              <a:t>Lots of these</a:t>
            </a:r>
          </a:p>
          <a:p>
            <a:pPr lvl="2"/>
            <a:r>
              <a:rPr lang="en-US" sz="2000" dirty="0" err="1"/>
              <a:t>FlipDog</a:t>
            </a:r>
            <a:endParaRPr lang="en-US" sz="2000" dirty="0"/>
          </a:p>
          <a:p>
            <a:pPr lvl="2"/>
            <a:r>
              <a:rPr lang="en-US" sz="2000" dirty="0" err="1"/>
              <a:t>WhizBang</a:t>
            </a:r>
            <a:r>
              <a:rPr lang="en-US" sz="2000" dirty="0"/>
              <a:t>! Labs</a:t>
            </a:r>
          </a:p>
          <a:p>
            <a:pPr lvl="2"/>
            <a:r>
              <a:rPr lang="en-US" sz="2000" dirty="0"/>
              <a:t>…</a:t>
            </a:r>
          </a:p>
          <a:p>
            <a:pPr lvl="2"/>
            <a:r>
              <a:rPr lang="en-US" sz="2000" dirty="0"/>
              <a:t>work fairly well</a:t>
            </a:r>
          </a:p>
        </p:txBody>
      </p:sp>
      <p:pic>
        <p:nvPicPr>
          <p:cNvPr id="4" name="Picture 3"/>
          <p:cNvPicPr>
            <a:picLocks noChangeAspect="1"/>
          </p:cNvPicPr>
          <p:nvPr/>
        </p:nvPicPr>
        <p:blipFill>
          <a:blip r:embed="rId4"/>
          <a:stretch>
            <a:fillRect/>
          </a:stretch>
        </p:blipFill>
        <p:spPr>
          <a:xfrm>
            <a:off x="3486150" y="3369365"/>
            <a:ext cx="5657850" cy="3488635"/>
          </a:xfrm>
          <a:prstGeom prst="rect">
            <a:avLst/>
          </a:prstGeom>
        </p:spPr>
      </p:pic>
    </p:spTree>
    <p:extLst>
      <p:ext uri="{BB962C8B-B14F-4D97-AF65-F5344CB8AC3E}">
        <p14:creationId xmlns:p14="http://schemas.microsoft.com/office/powerpoint/2010/main" val="1241219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98474" y="1600201"/>
            <a:ext cx="7556313" cy="1295400"/>
          </a:xfrm>
        </p:spPr>
        <p:txBody>
          <a:bodyPr>
            <a:normAutofit/>
          </a:bodyPr>
          <a:lstStyle/>
          <a:p>
            <a:pPr marL="0" indent="0">
              <a:buNone/>
            </a:pPr>
            <a:r>
              <a:rPr lang="en-US" sz="2400" dirty="0"/>
              <a:t>CMU’s NELL (Never Ending Language Learner)</a:t>
            </a:r>
          </a:p>
          <a:p>
            <a:pPr marL="0" indent="0">
              <a:buNone/>
            </a:pPr>
            <a:r>
              <a:rPr lang="en-US" sz="2400" dirty="0">
                <a:hlinkClick r:id="rId2"/>
              </a:rPr>
              <a:t>http://rtw.ml.cmu.edu/rtw/</a:t>
            </a:r>
            <a:endParaRPr lang="en-US" sz="2400" dirty="0"/>
          </a:p>
          <a:p>
            <a:endParaRPr lang="en-US" sz="2400" dirty="0"/>
          </a:p>
        </p:txBody>
      </p:sp>
      <p:pic>
        <p:nvPicPr>
          <p:cNvPr id="4" name="Picture 3"/>
          <p:cNvPicPr>
            <a:picLocks noChangeAspect="1"/>
          </p:cNvPicPr>
          <p:nvPr/>
        </p:nvPicPr>
        <p:blipFill>
          <a:blip r:embed="rId3"/>
          <a:stretch>
            <a:fillRect/>
          </a:stretch>
        </p:blipFill>
        <p:spPr>
          <a:xfrm>
            <a:off x="2133600" y="2898287"/>
            <a:ext cx="4343400" cy="3807313"/>
          </a:xfrm>
          <a:prstGeom prst="rect">
            <a:avLst/>
          </a:prstGeom>
        </p:spPr>
      </p:pic>
    </p:spTree>
    <p:extLst>
      <p:ext uri="{BB962C8B-B14F-4D97-AF65-F5344CB8AC3E}">
        <p14:creationId xmlns:p14="http://schemas.microsoft.com/office/powerpoint/2010/main" val="529435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4" name="TextBox 3"/>
          <p:cNvSpPr txBox="1"/>
          <p:nvPr/>
        </p:nvSpPr>
        <p:spPr>
          <a:xfrm>
            <a:off x="509057" y="1741501"/>
            <a:ext cx="2691249" cy="369332"/>
          </a:xfrm>
          <a:prstGeom prst="rect">
            <a:avLst/>
          </a:prstGeom>
          <a:noFill/>
        </p:spPr>
        <p:txBody>
          <a:bodyPr wrap="none" rtlCol="0">
            <a:spAutoFit/>
          </a:bodyPr>
          <a:lstStyle/>
          <a:p>
            <a:r>
              <a:rPr lang="en-US" dirty="0">
                <a:solidFill>
                  <a:srgbClr val="FF0000"/>
                </a:solidFill>
              </a:rPr>
              <a:t>Why do people do this?</a:t>
            </a:r>
          </a:p>
        </p:txBody>
      </p:sp>
      <p:pic>
        <p:nvPicPr>
          <p:cNvPr id="3" name="Picture 2">
            <a:extLst>
              <a:ext uri="{FF2B5EF4-FFF2-40B4-BE49-F238E27FC236}">
                <a16:creationId xmlns:a16="http://schemas.microsoft.com/office/drawing/2014/main" id="{621951A3-0A0A-904E-9FE5-C56D255D7F8D}"/>
              </a:ext>
            </a:extLst>
          </p:cNvPr>
          <p:cNvPicPr>
            <a:picLocks noChangeAspect="1"/>
          </p:cNvPicPr>
          <p:nvPr/>
        </p:nvPicPr>
        <p:blipFill>
          <a:blip r:embed="rId2"/>
          <a:stretch>
            <a:fillRect/>
          </a:stretch>
        </p:blipFill>
        <p:spPr>
          <a:xfrm>
            <a:off x="990600" y="2125301"/>
            <a:ext cx="4668271" cy="475472"/>
          </a:xfrm>
          <a:prstGeom prst="rect">
            <a:avLst/>
          </a:prstGeom>
        </p:spPr>
      </p:pic>
    </p:spTree>
    <p:extLst>
      <p:ext uri="{BB962C8B-B14F-4D97-AF65-F5344CB8AC3E}">
        <p14:creationId xmlns:p14="http://schemas.microsoft.com/office/powerpoint/2010/main" val="3020387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98474" y="1722437"/>
            <a:ext cx="7556313" cy="563563"/>
          </a:xfrm>
        </p:spPr>
        <p:txBody>
          <a:bodyPr>
            <a:noAutofit/>
          </a:bodyPr>
          <a:lstStyle/>
          <a:p>
            <a:pPr marL="0" indent="0">
              <a:buNone/>
            </a:pPr>
            <a:r>
              <a:rPr lang="en-US" sz="2400" dirty="0"/>
              <a:t>Information retrieval/query answering</a:t>
            </a:r>
          </a:p>
        </p:txBody>
      </p:sp>
      <p:sp>
        <p:nvSpPr>
          <p:cNvPr id="5" name="TextBox 4"/>
          <p:cNvSpPr txBox="1"/>
          <p:nvPr/>
        </p:nvSpPr>
        <p:spPr>
          <a:xfrm>
            <a:off x="1295400" y="2971800"/>
            <a:ext cx="4197934" cy="1938992"/>
          </a:xfrm>
          <a:prstGeom prst="rect">
            <a:avLst/>
          </a:prstGeom>
          <a:noFill/>
        </p:spPr>
        <p:txBody>
          <a:bodyPr wrap="none" rtlCol="0">
            <a:spAutoFit/>
          </a:bodyPr>
          <a:lstStyle/>
          <a:p>
            <a:r>
              <a:rPr lang="en-US" sz="2400" dirty="0">
                <a:solidFill>
                  <a:srgbClr val="FF0000"/>
                </a:solidFill>
              </a:rPr>
              <a:t>How are search engines?</a:t>
            </a:r>
          </a:p>
          <a:p>
            <a:endParaRPr lang="en-US" sz="2400" dirty="0">
              <a:solidFill>
                <a:srgbClr val="FF0000"/>
              </a:solidFill>
            </a:endParaRPr>
          </a:p>
          <a:p>
            <a:r>
              <a:rPr lang="en-US" sz="2400" dirty="0">
                <a:solidFill>
                  <a:srgbClr val="FF0000"/>
                </a:solidFill>
              </a:rPr>
              <a:t>What are/aren’t the good at?</a:t>
            </a:r>
          </a:p>
          <a:p>
            <a:endParaRPr lang="en-US" sz="2400" dirty="0">
              <a:solidFill>
                <a:srgbClr val="FF0000"/>
              </a:solidFill>
            </a:endParaRPr>
          </a:p>
          <a:p>
            <a:r>
              <a:rPr lang="en-US" sz="2400" dirty="0">
                <a:solidFill>
                  <a:srgbClr val="FF0000"/>
                </a:solidFill>
              </a:rPr>
              <a:t>How do they work?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stuff</a:t>
            </a:r>
          </a:p>
        </p:txBody>
      </p:sp>
      <p:sp>
        <p:nvSpPr>
          <p:cNvPr id="3" name="Content Placeholder 2"/>
          <p:cNvSpPr>
            <a:spLocks noGrp="1"/>
          </p:cNvSpPr>
          <p:nvPr>
            <p:ph idx="1"/>
          </p:nvPr>
        </p:nvSpPr>
        <p:spPr>
          <a:xfrm>
            <a:off x="498474" y="1493837"/>
            <a:ext cx="7556313" cy="4144963"/>
          </a:xfrm>
        </p:spPr>
        <p:txBody>
          <a:bodyPr>
            <a:normAutofit/>
          </a:bodyPr>
          <a:lstStyle/>
          <a:p>
            <a:pPr marL="0" indent="0">
              <a:buNone/>
            </a:pPr>
            <a:r>
              <a:rPr lang="en-US" sz="2400" dirty="0"/>
              <a:t>Assignment 0 posted already</a:t>
            </a:r>
          </a:p>
          <a:p>
            <a:pPr lvl="1"/>
            <a:r>
              <a:rPr lang="en-US" sz="2000" dirty="0"/>
              <a:t>Shouldn’t take too long</a:t>
            </a:r>
          </a:p>
          <a:p>
            <a:pPr lvl="1"/>
            <a:r>
              <a:rPr lang="en-US" sz="2000" dirty="0"/>
              <a:t>Due Friday by 5pm</a:t>
            </a:r>
          </a:p>
          <a:p>
            <a:pPr marL="0" indent="0">
              <a:buNone/>
            </a:pPr>
            <a:r>
              <a:rPr lang="en-US" sz="2400" dirty="0"/>
              <a:t>Assignment 1 posted</a:t>
            </a:r>
            <a:endParaRPr lang="en-US" sz="2200" dirty="0"/>
          </a:p>
          <a:p>
            <a:pPr lvl="1"/>
            <a:r>
              <a:rPr lang="en-US" sz="2000" dirty="0"/>
              <a:t>Won’t cover all material until next Monday</a:t>
            </a:r>
          </a:p>
          <a:p>
            <a:pPr lvl="1"/>
            <a:r>
              <a:rPr lang="en-US" sz="2000" dirty="0"/>
              <a:t>Due Monday 1/30 at 1pm</a:t>
            </a:r>
          </a:p>
          <a:p>
            <a:pPr marL="0" indent="0">
              <a:buNone/>
            </a:pPr>
            <a:endParaRPr lang="en-US" sz="2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98474" y="1722437"/>
            <a:ext cx="7556313" cy="4144963"/>
          </a:xfrm>
        </p:spPr>
        <p:txBody>
          <a:bodyPr>
            <a:noAutofit/>
          </a:bodyPr>
          <a:lstStyle/>
          <a:p>
            <a:pPr marL="0" indent="0">
              <a:buNone/>
            </a:pPr>
            <a:r>
              <a:rPr lang="en-US" sz="2400" dirty="0"/>
              <a:t>Information retrieval/query answering</a:t>
            </a:r>
          </a:p>
          <a:p>
            <a:pPr marL="228600" lvl="1" indent="0">
              <a:buNone/>
            </a:pPr>
            <a:r>
              <a:rPr lang="en-US" sz="2000" dirty="0"/>
              <a:t>search engines:</a:t>
            </a:r>
          </a:p>
          <a:p>
            <a:pPr lvl="2"/>
            <a:r>
              <a:rPr lang="en-US" sz="2000" dirty="0"/>
              <a:t>pretty good for some things</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2"/>
            <a:r>
              <a:rPr lang="en-US" sz="2000" dirty="0"/>
              <a:t>does mostly pattern matching and ranking</a:t>
            </a:r>
          </a:p>
          <a:p>
            <a:pPr lvl="3"/>
            <a:r>
              <a:rPr lang="en-US" sz="2000" dirty="0"/>
              <a:t>no deep understanding</a:t>
            </a:r>
          </a:p>
          <a:p>
            <a:pPr lvl="3"/>
            <a:r>
              <a:rPr lang="en-US" sz="2000" dirty="0"/>
              <a:t>still requires user to “find” the answer</a:t>
            </a:r>
          </a:p>
        </p:txBody>
      </p:sp>
      <p:pic>
        <p:nvPicPr>
          <p:cNvPr id="4" name="Picture 3"/>
          <p:cNvPicPr>
            <a:picLocks noChangeAspect="1"/>
          </p:cNvPicPr>
          <p:nvPr/>
        </p:nvPicPr>
        <p:blipFill>
          <a:blip r:embed="rId2"/>
          <a:stretch>
            <a:fillRect/>
          </a:stretch>
        </p:blipFill>
        <p:spPr>
          <a:xfrm>
            <a:off x="1143000" y="3543300"/>
            <a:ext cx="6024063" cy="1295400"/>
          </a:xfrm>
          <a:prstGeom prst="rect">
            <a:avLst/>
          </a:prstGeom>
        </p:spPr>
      </p:pic>
    </p:spTree>
    <p:extLst>
      <p:ext uri="{BB962C8B-B14F-4D97-AF65-F5344CB8AC3E}">
        <p14:creationId xmlns:p14="http://schemas.microsoft.com/office/powerpoint/2010/main" val="2523875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p:txBody>
          <a:bodyPr/>
          <a:lstStyle/>
          <a:p>
            <a:pPr marL="0" indent="0">
              <a:buNone/>
            </a:pPr>
            <a:r>
              <a:rPr lang="en-US" dirty="0"/>
              <a:t>Question answering</a:t>
            </a:r>
          </a:p>
          <a:p>
            <a:pPr lvl="1"/>
            <a:r>
              <a:rPr lang="en-US" dirty="0"/>
              <a:t>wolfram alpha</a:t>
            </a:r>
          </a:p>
          <a:p>
            <a:pPr lvl="2"/>
            <a:endParaRPr lang="en-US" dirty="0"/>
          </a:p>
        </p:txBody>
      </p:sp>
      <p:pic>
        <p:nvPicPr>
          <p:cNvPr id="4" name="Picture 3"/>
          <p:cNvPicPr>
            <a:picLocks noChangeAspect="1"/>
          </p:cNvPicPr>
          <p:nvPr/>
        </p:nvPicPr>
        <p:blipFill>
          <a:blip r:embed="rId2"/>
          <a:stretch>
            <a:fillRect/>
          </a:stretch>
        </p:blipFill>
        <p:spPr>
          <a:xfrm>
            <a:off x="838200" y="2895600"/>
            <a:ext cx="7467600" cy="35433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381000" y="1219201"/>
            <a:ext cx="7556313" cy="533400"/>
          </a:xfrm>
        </p:spPr>
        <p:txBody>
          <a:bodyPr/>
          <a:lstStyle/>
          <a:p>
            <a:pPr marL="0" indent="0">
              <a:buNone/>
            </a:pPr>
            <a:r>
              <a:rPr lang="en-US" dirty="0"/>
              <a:t>Question answering: wolfram alpha</a:t>
            </a:r>
          </a:p>
          <a:p>
            <a:pPr lvl="2"/>
            <a:endParaRPr lang="en-US" dirty="0"/>
          </a:p>
        </p:txBody>
      </p:sp>
      <p:pic>
        <p:nvPicPr>
          <p:cNvPr id="4" name="Picture 3"/>
          <p:cNvPicPr>
            <a:picLocks noChangeAspect="1"/>
          </p:cNvPicPr>
          <p:nvPr/>
        </p:nvPicPr>
        <p:blipFill>
          <a:blip r:embed="rId2"/>
          <a:stretch>
            <a:fillRect/>
          </a:stretch>
        </p:blipFill>
        <p:spPr>
          <a:xfrm>
            <a:off x="1447800" y="1859998"/>
            <a:ext cx="5181600" cy="4693202"/>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answering</a:t>
            </a:r>
          </a:p>
        </p:txBody>
      </p:sp>
      <p:pic>
        <p:nvPicPr>
          <p:cNvPr id="4" name="Picture 3"/>
          <p:cNvPicPr>
            <a:picLocks noChangeAspect="1"/>
          </p:cNvPicPr>
          <p:nvPr/>
        </p:nvPicPr>
        <p:blipFill>
          <a:blip r:embed="rId2"/>
          <a:stretch>
            <a:fillRect/>
          </a:stretch>
        </p:blipFill>
        <p:spPr>
          <a:xfrm>
            <a:off x="228600" y="2971800"/>
            <a:ext cx="8573302" cy="3594100"/>
          </a:xfrm>
          <a:prstGeom prst="rect">
            <a:avLst/>
          </a:prstGeom>
        </p:spPr>
      </p:pic>
      <p:pic>
        <p:nvPicPr>
          <p:cNvPr id="5" name="Picture 4"/>
          <p:cNvPicPr>
            <a:picLocks noChangeAspect="1"/>
          </p:cNvPicPr>
          <p:nvPr/>
        </p:nvPicPr>
        <p:blipFill>
          <a:blip r:embed="rId3"/>
          <a:stretch>
            <a:fillRect/>
          </a:stretch>
        </p:blipFill>
        <p:spPr>
          <a:xfrm>
            <a:off x="191902" y="1295400"/>
            <a:ext cx="2032000" cy="1524000"/>
          </a:xfrm>
          <a:prstGeom prst="rect">
            <a:avLst/>
          </a:prstGeom>
        </p:spPr>
      </p:pic>
    </p:spTree>
    <p:extLst>
      <p:ext uri="{BB962C8B-B14F-4D97-AF65-F5344CB8AC3E}">
        <p14:creationId xmlns:p14="http://schemas.microsoft.com/office/powerpoint/2010/main" val="1985191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381000" y="1447800"/>
            <a:ext cx="7556313" cy="4144963"/>
          </a:xfrm>
        </p:spPr>
        <p:txBody>
          <a:bodyPr>
            <a:normAutofit/>
          </a:bodyPr>
          <a:lstStyle/>
          <a:p>
            <a:pPr marL="0" indent="0">
              <a:buNone/>
            </a:pPr>
            <a:r>
              <a:rPr lang="en-US" sz="3200" dirty="0"/>
              <a:t>Question answering</a:t>
            </a:r>
          </a:p>
          <a:p>
            <a:pPr lvl="1"/>
            <a:r>
              <a:rPr lang="en-US" sz="2800" dirty="0"/>
              <a:t>Many others systems</a:t>
            </a:r>
          </a:p>
          <a:p>
            <a:pPr lvl="2"/>
            <a:r>
              <a:rPr lang="en-US" sz="2800" dirty="0"/>
              <a:t>TREC question answering competition</a:t>
            </a:r>
          </a:p>
          <a:p>
            <a:pPr lvl="2"/>
            <a:r>
              <a:rPr lang="en-US" sz="2800" dirty="0"/>
              <a:t>language computer </a:t>
            </a:r>
            <a:r>
              <a:rPr lang="en-US" sz="2800" dirty="0" err="1"/>
              <a:t>corp</a:t>
            </a:r>
            <a:endParaRPr lang="en-US" sz="2800" dirty="0"/>
          </a:p>
          <a:p>
            <a:pPr lvl="2"/>
            <a:r>
              <a:rPr lang="en-US" sz="2800" dirty="0" err="1"/>
              <a:t>answerbus</a:t>
            </a:r>
            <a:endParaRPr lang="en-US" sz="2800" dirty="0"/>
          </a:p>
          <a:p>
            <a:pPr lvl="2"/>
            <a:r>
              <a:rPr lang="en-US" sz="2800" dirty="0"/>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98474" y="1447801"/>
            <a:ext cx="7556313" cy="1447800"/>
          </a:xfrm>
        </p:spPr>
        <p:txBody>
          <a:bodyPr>
            <a:normAutofit/>
          </a:bodyPr>
          <a:lstStyle/>
          <a:p>
            <a:pPr marL="0" indent="0">
              <a:buNone/>
            </a:pPr>
            <a:r>
              <a:rPr lang="en-US" sz="2800" dirty="0"/>
              <a:t>Summarization</a:t>
            </a:r>
          </a:p>
          <a:p>
            <a:pPr marL="228600" lvl="1" indent="0">
              <a:buNone/>
            </a:pPr>
            <a:r>
              <a:rPr lang="en-US" sz="2400" dirty="0" err="1"/>
              <a:t>NewsBlaster</a:t>
            </a:r>
            <a:r>
              <a:rPr lang="en-US" sz="2400" dirty="0"/>
              <a:t> (Columbia)</a:t>
            </a:r>
            <a:r>
              <a:rPr lang="en-US" sz="2400" dirty="0">
                <a:hlinkClick r:id="rId2"/>
              </a:rPr>
              <a:t>http://newsblaster.cs.columbia.edu/</a:t>
            </a:r>
            <a:endParaRPr lang="en-US" sz="2400" dirty="0"/>
          </a:p>
          <a:p>
            <a:pPr lvl="2">
              <a:buNone/>
            </a:pPr>
            <a:endParaRPr lang="en-US" sz="2400" dirty="0"/>
          </a:p>
        </p:txBody>
      </p:sp>
      <p:pic>
        <p:nvPicPr>
          <p:cNvPr id="4" name="Picture 3"/>
          <p:cNvPicPr>
            <a:picLocks noChangeAspect="1"/>
          </p:cNvPicPr>
          <p:nvPr/>
        </p:nvPicPr>
        <p:blipFill>
          <a:blip r:embed="rId3"/>
          <a:stretch>
            <a:fillRect/>
          </a:stretch>
        </p:blipFill>
        <p:spPr>
          <a:xfrm>
            <a:off x="1219200" y="3124200"/>
            <a:ext cx="6029325" cy="3429000"/>
          </a:xfrm>
          <a:prstGeom prst="rect">
            <a:avLst/>
          </a:prstGeom>
        </p:spPr>
      </p:pic>
    </p:spTree>
    <p:extLst>
      <p:ext uri="{BB962C8B-B14F-4D97-AF65-F5344CB8AC3E}">
        <p14:creationId xmlns:p14="http://schemas.microsoft.com/office/powerpoint/2010/main" val="27018761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98474" y="1417637"/>
            <a:ext cx="7556313" cy="4144963"/>
          </a:xfrm>
        </p:spPr>
        <p:txBody>
          <a:bodyPr>
            <a:noAutofit/>
          </a:bodyPr>
          <a:lstStyle/>
          <a:p>
            <a:pPr marL="0" indent="0">
              <a:buNone/>
            </a:pPr>
            <a:r>
              <a:rPr lang="en-US" sz="2400" dirty="0"/>
              <a:t>Voice recognition</a:t>
            </a:r>
          </a:p>
          <a:p>
            <a:pPr lvl="1"/>
            <a:r>
              <a:rPr lang="en-US" sz="2000" dirty="0"/>
              <a:t>pretty good, particularly with speaker training</a:t>
            </a:r>
          </a:p>
          <a:p>
            <a:pPr lvl="2"/>
            <a:r>
              <a:rPr lang="en-US" sz="2000" dirty="0"/>
              <a:t>Apple OS/Siri</a:t>
            </a:r>
          </a:p>
          <a:p>
            <a:pPr lvl="2"/>
            <a:r>
              <a:rPr lang="en-US" sz="2000" dirty="0"/>
              <a:t>Android/Google</a:t>
            </a:r>
          </a:p>
          <a:p>
            <a:pPr lvl="2"/>
            <a:r>
              <a:rPr lang="en-US" sz="2000" dirty="0"/>
              <a:t>Alexa, Google Assistant, </a:t>
            </a:r>
            <a:r>
              <a:rPr lang="en-US" sz="2000" dirty="0" err="1"/>
              <a:t>etc</a:t>
            </a:r>
            <a:r>
              <a:rPr lang="en-US" sz="2000" dirty="0"/>
              <a:t>…</a:t>
            </a:r>
          </a:p>
          <a:p>
            <a:pPr lvl="2"/>
            <a:r>
              <a:rPr lang="en-US" sz="2000" dirty="0"/>
              <a:t>IBM </a:t>
            </a:r>
            <a:r>
              <a:rPr lang="en-US" sz="2000" dirty="0" err="1"/>
              <a:t>ViaVoice</a:t>
            </a:r>
            <a:endParaRPr lang="en-US" sz="2000" dirty="0"/>
          </a:p>
          <a:p>
            <a:pPr lvl="2"/>
            <a:r>
              <a:rPr lang="en-US" sz="2000" dirty="0"/>
              <a:t>Dragon Naturally Speaking</a:t>
            </a:r>
          </a:p>
          <a:p>
            <a:pPr marL="0" indent="0">
              <a:buNone/>
            </a:pPr>
            <a:r>
              <a:rPr lang="en-US" sz="2400" dirty="0"/>
              <a:t>Speech generation</a:t>
            </a:r>
          </a:p>
          <a:p>
            <a:pPr lvl="1"/>
            <a:r>
              <a:rPr lang="en-US" sz="2000" dirty="0"/>
              <a:t>The systems can generate the words, but getting the subtle nuances right is still tricky</a:t>
            </a:r>
          </a:p>
          <a:p>
            <a:pPr lvl="2"/>
            <a:r>
              <a:rPr lang="en-US" sz="2000" dirty="0"/>
              <a:t>Apple OS</a:t>
            </a:r>
          </a:p>
          <a:p>
            <a:pPr lvl="2"/>
            <a:r>
              <a:rPr lang="en-US" sz="2000" dirty="0"/>
              <a:t>http://</a:t>
            </a:r>
            <a:r>
              <a:rPr lang="en-US" sz="2000" dirty="0" err="1"/>
              <a:t>translate.google.com</a:t>
            </a:r>
            <a:endParaRPr lang="en-US"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E9782-E39D-8544-B80B-E750AB936251}"/>
              </a:ext>
            </a:extLst>
          </p:cNvPr>
          <p:cNvSpPr>
            <a:spLocks noGrp="1"/>
          </p:cNvSpPr>
          <p:nvPr>
            <p:ph type="title"/>
          </p:nvPr>
        </p:nvSpPr>
        <p:spPr/>
        <p:txBody>
          <a:bodyPr/>
          <a:lstStyle/>
          <a:p>
            <a:r>
              <a:rPr lang="en-US" dirty="0" err="1"/>
              <a:t>ChatGPT</a:t>
            </a:r>
            <a:endParaRPr lang="en-US" dirty="0"/>
          </a:p>
        </p:txBody>
      </p:sp>
      <p:sp>
        <p:nvSpPr>
          <p:cNvPr id="6" name="Content Placeholder 5">
            <a:extLst>
              <a:ext uri="{FF2B5EF4-FFF2-40B4-BE49-F238E27FC236}">
                <a16:creationId xmlns:a16="http://schemas.microsoft.com/office/drawing/2014/main" id="{81DF2E59-D553-4E40-9D7B-FD183785F2E4}"/>
              </a:ext>
            </a:extLst>
          </p:cNvPr>
          <p:cNvSpPr>
            <a:spLocks noGrp="1"/>
          </p:cNvSpPr>
          <p:nvPr>
            <p:ph idx="1"/>
          </p:nvPr>
        </p:nvSpPr>
        <p:spPr/>
        <p:txBody>
          <a:bodyPr/>
          <a:lstStyle/>
          <a:p>
            <a:pPr marL="0" indent="0">
              <a:buNone/>
            </a:pPr>
            <a:r>
              <a:rPr lang="en-US" dirty="0"/>
              <a:t>Language generator + </a:t>
            </a:r>
          </a:p>
          <a:p>
            <a:pPr marL="0" indent="0">
              <a:buNone/>
            </a:pPr>
            <a:r>
              <a:rPr lang="en-US" dirty="0"/>
              <a:t>Can solve some combination of the previous problems</a:t>
            </a:r>
          </a:p>
        </p:txBody>
      </p:sp>
      <p:pic>
        <p:nvPicPr>
          <p:cNvPr id="4" name="Picture 3">
            <a:extLst>
              <a:ext uri="{FF2B5EF4-FFF2-40B4-BE49-F238E27FC236}">
                <a16:creationId xmlns:a16="http://schemas.microsoft.com/office/drawing/2014/main" id="{D3776105-818D-CD49-B9B6-FC19F041CBDA}"/>
              </a:ext>
            </a:extLst>
          </p:cNvPr>
          <p:cNvPicPr>
            <a:picLocks noChangeAspect="1"/>
          </p:cNvPicPr>
          <p:nvPr/>
        </p:nvPicPr>
        <p:blipFill>
          <a:blip r:embed="rId2"/>
          <a:stretch>
            <a:fillRect/>
          </a:stretch>
        </p:blipFill>
        <p:spPr>
          <a:xfrm>
            <a:off x="4191000" y="228600"/>
            <a:ext cx="3327400" cy="1168400"/>
          </a:xfrm>
          <a:prstGeom prst="rect">
            <a:avLst/>
          </a:prstGeom>
        </p:spPr>
      </p:pic>
    </p:spTree>
    <p:extLst>
      <p:ext uri="{BB962C8B-B14F-4D97-AF65-F5344CB8AC3E}">
        <p14:creationId xmlns:p14="http://schemas.microsoft.com/office/powerpoint/2010/main" val="1221693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problems</a:t>
            </a:r>
          </a:p>
        </p:txBody>
      </p:sp>
      <p:sp>
        <p:nvSpPr>
          <p:cNvPr id="3" name="Content Placeholder 2"/>
          <p:cNvSpPr>
            <a:spLocks noGrp="1"/>
          </p:cNvSpPr>
          <p:nvPr>
            <p:ph idx="1"/>
          </p:nvPr>
        </p:nvSpPr>
        <p:spPr>
          <a:xfrm>
            <a:off x="498474" y="1600200"/>
            <a:ext cx="7556313" cy="4525963"/>
          </a:xfrm>
        </p:spPr>
        <p:txBody>
          <a:bodyPr/>
          <a:lstStyle/>
          <a:p>
            <a:pPr marL="0" indent="0">
              <a:buNone/>
            </a:pPr>
            <a:r>
              <a:rPr lang="en-US" dirty="0"/>
              <a:t>Many problems </a:t>
            </a:r>
            <a:r>
              <a:rPr lang="en-US" dirty="0" err="1"/>
              <a:t>untackled</a:t>
            </a:r>
            <a:r>
              <a:rPr lang="en-US"/>
              <a:t>/undiscovered</a:t>
            </a:r>
            <a:r>
              <a:rPr lang="en-US" dirty="0"/>
              <a:t>!</a:t>
            </a:r>
          </a:p>
        </p:txBody>
      </p:sp>
    </p:spTree>
    <p:extLst>
      <p:ext uri="{BB962C8B-B14F-4D97-AF65-F5344CB8AC3E}">
        <p14:creationId xmlns:p14="http://schemas.microsoft.com/office/powerpoint/2010/main" val="148721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expect…</a:t>
            </a:r>
          </a:p>
        </p:txBody>
      </p:sp>
      <p:sp>
        <p:nvSpPr>
          <p:cNvPr id="3" name="Content Placeholder 2"/>
          <p:cNvSpPr>
            <a:spLocks noGrp="1"/>
          </p:cNvSpPr>
          <p:nvPr>
            <p:ph idx="1"/>
          </p:nvPr>
        </p:nvSpPr>
        <p:spPr>
          <a:xfrm>
            <a:off x="498474" y="1371600"/>
            <a:ext cx="7556313" cy="5105400"/>
          </a:xfrm>
        </p:spPr>
        <p:txBody>
          <a:bodyPr>
            <a:noAutofit/>
          </a:bodyPr>
          <a:lstStyle/>
          <a:p>
            <a:pPr marL="0" indent="0">
              <a:buNone/>
            </a:pPr>
            <a:r>
              <a:rPr lang="en-US" sz="2400" dirty="0"/>
              <a:t>This course will be challenging for many of you</a:t>
            </a:r>
          </a:p>
          <a:p>
            <a:pPr lvl="1"/>
            <a:r>
              <a:rPr lang="en-US" sz="2000" dirty="0"/>
              <a:t>assignments will be non-trivial</a:t>
            </a:r>
          </a:p>
          <a:p>
            <a:pPr lvl="1"/>
            <a:r>
              <a:rPr lang="en-US" sz="2000" dirty="0"/>
              <a:t>content can be challenging</a:t>
            </a:r>
          </a:p>
          <a:p>
            <a:pPr marL="0" indent="0">
              <a:buNone/>
            </a:pPr>
            <a:r>
              <a:rPr lang="en-US" sz="2400" dirty="0"/>
              <a:t>But it is a fun field!</a:t>
            </a:r>
          </a:p>
          <a:p>
            <a:pPr marL="0" indent="0">
              <a:buNone/>
            </a:pPr>
            <a:r>
              <a:rPr lang="en-US" sz="2400" dirty="0"/>
              <a:t>We’ll cover</a:t>
            </a:r>
          </a:p>
          <a:p>
            <a:pPr lvl="1"/>
            <a:r>
              <a:rPr lang="en-US" sz="2000" dirty="0"/>
              <a:t>basic linguistics</a:t>
            </a:r>
          </a:p>
          <a:p>
            <a:pPr lvl="1"/>
            <a:r>
              <a:rPr lang="en-US" sz="2000" dirty="0"/>
              <a:t>probability</a:t>
            </a:r>
          </a:p>
          <a:p>
            <a:pPr lvl="1"/>
            <a:r>
              <a:rPr lang="en-US" sz="2000" dirty="0"/>
              <a:t>the common problems</a:t>
            </a:r>
          </a:p>
          <a:p>
            <a:pPr lvl="1"/>
            <a:r>
              <a:rPr lang="en-US" sz="2000" dirty="0"/>
              <a:t>many techniques and algorithms</a:t>
            </a:r>
          </a:p>
          <a:p>
            <a:pPr lvl="1"/>
            <a:r>
              <a:rPr lang="en-US" sz="2000" dirty="0"/>
              <a:t>common machine learning techniques</a:t>
            </a:r>
          </a:p>
          <a:p>
            <a:pPr lvl="1"/>
            <a:r>
              <a:rPr lang="en-US" sz="2000" dirty="0"/>
              <a:t>some recent advances in neural networks for language processing</a:t>
            </a:r>
          </a:p>
          <a:p>
            <a:pPr lvl="1"/>
            <a:r>
              <a:rPr lang="en-US" sz="2000" dirty="0"/>
              <a:t>NLP applications</a:t>
            </a:r>
          </a:p>
          <a:p>
            <a:pPr lvl="1"/>
            <a:endParaRPr lang="en-US" sz="2000" dirty="0"/>
          </a:p>
          <a:p>
            <a:pPr lvl="1"/>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and goals</a:t>
            </a:r>
          </a:p>
        </p:txBody>
      </p:sp>
      <p:sp>
        <p:nvSpPr>
          <p:cNvPr id="3" name="Content Placeholder 2"/>
          <p:cNvSpPr>
            <a:spLocks noGrp="1"/>
          </p:cNvSpPr>
          <p:nvPr>
            <p:ph idx="1"/>
          </p:nvPr>
        </p:nvSpPr>
        <p:spPr>
          <a:xfrm>
            <a:off x="574674" y="1447800"/>
            <a:ext cx="8188326" cy="4525963"/>
          </a:xfrm>
        </p:spPr>
        <p:txBody>
          <a:bodyPr>
            <a:noAutofit/>
          </a:bodyPr>
          <a:lstStyle/>
          <a:p>
            <a:pPr marL="0" indent="0">
              <a:buNone/>
            </a:pPr>
            <a:r>
              <a:rPr lang="en-US" dirty="0"/>
              <a:t>Requirements</a:t>
            </a:r>
          </a:p>
          <a:p>
            <a:pPr lvl="1"/>
            <a:r>
              <a:rPr lang="en-US" dirty="0"/>
              <a:t>Competent programmer</a:t>
            </a:r>
          </a:p>
          <a:p>
            <a:pPr lvl="2"/>
            <a:r>
              <a:rPr lang="en-US" dirty="0"/>
              <a:t>Some assignments in Java, but I will allow/encourage other languages after the first few assignments</a:t>
            </a:r>
          </a:p>
          <a:p>
            <a:pPr lvl="1"/>
            <a:r>
              <a:rPr lang="en-US" dirty="0"/>
              <a:t>Comfortable with mathematical thinking</a:t>
            </a:r>
          </a:p>
          <a:p>
            <a:pPr lvl="2"/>
            <a:r>
              <a:rPr lang="en-US" dirty="0"/>
              <a:t>We’ll use a fair amount of probability, which I will review</a:t>
            </a:r>
          </a:p>
          <a:p>
            <a:pPr lvl="2"/>
            <a:r>
              <a:rPr lang="en-US" dirty="0"/>
              <a:t>Other basic concepts, like logs, summation, etc.</a:t>
            </a:r>
          </a:p>
          <a:p>
            <a:pPr lvl="1"/>
            <a:r>
              <a:rPr lang="en-US" dirty="0"/>
              <a:t>Data structures</a:t>
            </a:r>
          </a:p>
          <a:p>
            <a:pPr lvl="2"/>
            <a:r>
              <a:rPr lang="en-US" dirty="0"/>
              <a:t>trees, </a:t>
            </a:r>
            <a:r>
              <a:rPr lang="en-US" dirty="0" err="1"/>
              <a:t>hashtables</a:t>
            </a:r>
            <a:r>
              <a:rPr lang="en-US" dirty="0"/>
              <a:t>, etc.</a:t>
            </a:r>
          </a:p>
          <a:p>
            <a:pPr marL="0" indent="0">
              <a:buNone/>
            </a:pPr>
            <a:r>
              <a:rPr lang="en-US" dirty="0"/>
              <a:t>Goals</a:t>
            </a:r>
          </a:p>
          <a:p>
            <a:pPr lvl="1"/>
            <a:r>
              <a:rPr lang="en-US" dirty="0"/>
              <a:t>Learn the problems and techniques of NLP</a:t>
            </a:r>
          </a:p>
          <a:p>
            <a:pPr lvl="1"/>
            <a:r>
              <a:rPr lang="en-US" dirty="0"/>
              <a:t>Build real NLP tools</a:t>
            </a:r>
          </a:p>
          <a:p>
            <a:pPr lvl="1"/>
            <a:r>
              <a:rPr lang="en-US" dirty="0"/>
              <a:t>Understand what the current research problems are in the field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632DB-C622-2F46-81E4-3EE46ADB5A8F}"/>
              </a:ext>
            </a:extLst>
          </p:cNvPr>
          <p:cNvSpPr>
            <a:spLocks noGrp="1"/>
          </p:cNvSpPr>
          <p:nvPr>
            <p:ph type="title"/>
          </p:nvPr>
        </p:nvSpPr>
        <p:spPr/>
        <p:txBody>
          <a:bodyPr/>
          <a:lstStyle/>
          <a:p>
            <a:r>
              <a:rPr lang="en-US" dirty="0"/>
              <a:t>Getting to know each other</a:t>
            </a:r>
          </a:p>
        </p:txBody>
      </p:sp>
      <p:sp>
        <p:nvSpPr>
          <p:cNvPr id="3" name="Content Placeholder 2">
            <a:extLst>
              <a:ext uri="{FF2B5EF4-FFF2-40B4-BE49-F238E27FC236}">
                <a16:creationId xmlns:a16="http://schemas.microsoft.com/office/drawing/2014/main" id="{7841183C-2E6F-D14A-8841-9697C5918534}"/>
              </a:ext>
            </a:extLst>
          </p:cNvPr>
          <p:cNvSpPr>
            <a:spLocks noGrp="1"/>
          </p:cNvSpPr>
          <p:nvPr>
            <p:ph idx="1"/>
          </p:nvPr>
        </p:nvSpPr>
        <p:spPr/>
        <p:txBody>
          <a:bodyPr/>
          <a:lstStyle/>
          <a:p>
            <a:pPr marL="0" indent="0">
              <a:buNone/>
            </a:pPr>
            <a:r>
              <a:rPr lang="en-US" dirty="0"/>
              <a:t>What’s your name?</a:t>
            </a:r>
          </a:p>
          <a:p>
            <a:pPr marL="0" indent="0">
              <a:buNone/>
            </a:pPr>
            <a:r>
              <a:rPr lang="en-US" dirty="0"/>
              <a:t>What year?</a:t>
            </a:r>
          </a:p>
          <a:p>
            <a:pPr marL="0" indent="0">
              <a:buNone/>
            </a:pPr>
            <a:r>
              <a:rPr lang="en-US" dirty="0"/>
              <a:t>What has been your favorite CS class?</a:t>
            </a:r>
          </a:p>
          <a:p>
            <a:pPr marL="0" indent="0">
              <a:buNone/>
            </a:pPr>
            <a:r>
              <a:rPr lang="en-US" dirty="0"/>
              <a:t>What’s been your least favorite CS class?</a:t>
            </a:r>
          </a:p>
          <a:p>
            <a:pPr marL="0" indent="0">
              <a:buNone/>
            </a:pPr>
            <a:r>
              <a:rPr lang="en-US" dirty="0"/>
              <a:t>Why are you taking this class?</a:t>
            </a:r>
          </a:p>
        </p:txBody>
      </p:sp>
    </p:spTree>
    <p:extLst>
      <p:ext uri="{BB962C8B-B14F-4D97-AF65-F5344CB8AC3E}">
        <p14:creationId xmlns:p14="http://schemas.microsoft.com/office/powerpoint/2010/main" val="3134967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Videos before class</a:t>
            </a: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22352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NLP?</a:t>
            </a:r>
          </a:p>
        </p:txBody>
      </p:sp>
      <p:grpSp>
        <p:nvGrpSpPr>
          <p:cNvPr id="6" name="Group 5"/>
          <p:cNvGrpSpPr/>
          <p:nvPr/>
        </p:nvGrpSpPr>
        <p:grpSpPr>
          <a:xfrm>
            <a:off x="498474" y="2514600"/>
            <a:ext cx="7807326" cy="1632466"/>
            <a:chOff x="498474" y="2514600"/>
            <a:chExt cx="7807326" cy="1632466"/>
          </a:xfrm>
        </p:grpSpPr>
        <p:sp>
          <p:nvSpPr>
            <p:cNvPr id="4" name="Rectangle 3"/>
            <p:cNvSpPr/>
            <p:nvPr/>
          </p:nvSpPr>
          <p:spPr>
            <a:xfrm>
              <a:off x="498474" y="2514600"/>
              <a:ext cx="7807326" cy="1015663"/>
            </a:xfrm>
            <a:prstGeom prst="rect">
              <a:avLst/>
            </a:prstGeom>
          </p:spPr>
          <p:txBody>
            <a:bodyPr wrap="square">
              <a:spAutoFit/>
            </a:bodyPr>
            <a:lstStyle/>
            <a:p>
              <a:r>
                <a:rPr lang="en-US" sz="2000" dirty="0"/>
                <a:t>Natural language processing (NLP) is a field of computer science and linguistics concerned with the interactions between computers and human (natural) languages.</a:t>
              </a:r>
            </a:p>
          </p:txBody>
        </p:sp>
        <p:sp>
          <p:nvSpPr>
            <p:cNvPr id="5" name="TextBox 4"/>
            <p:cNvSpPr txBox="1"/>
            <p:nvPr/>
          </p:nvSpPr>
          <p:spPr>
            <a:xfrm>
              <a:off x="6606987" y="3777734"/>
              <a:ext cx="1447800" cy="369332"/>
            </a:xfrm>
            <a:prstGeom prst="rect">
              <a:avLst/>
            </a:prstGeom>
            <a:noFill/>
          </p:spPr>
          <p:txBody>
            <a:bodyPr wrap="square" rtlCol="0">
              <a:spAutoFit/>
            </a:bodyPr>
            <a:lstStyle/>
            <a:p>
              <a:r>
                <a:rPr lang="en-US" dirty="0"/>
                <a:t>- Wikipedia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2720</TotalTime>
  <Words>1666</Words>
  <Application>Microsoft Macintosh PowerPoint</Application>
  <PresentationFormat>On-screen Show (4:3)</PresentationFormat>
  <Paragraphs>326</Paragraphs>
  <Slides>48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 Unicode MS</vt:lpstr>
      <vt:lpstr>Arial</vt:lpstr>
      <vt:lpstr>Calibri</vt:lpstr>
      <vt:lpstr>Comic Sans MS</vt:lpstr>
      <vt:lpstr>Rockwell</vt:lpstr>
      <vt:lpstr>Times New Roman</vt:lpstr>
      <vt:lpstr>Verdana</vt:lpstr>
      <vt:lpstr>Wingdings</vt:lpstr>
      <vt:lpstr>Advantage</vt:lpstr>
      <vt:lpstr>PowerPoint Presentation</vt:lpstr>
      <vt:lpstr>Natural Language Processing</vt:lpstr>
      <vt:lpstr>Administrative stuff</vt:lpstr>
      <vt:lpstr>Administrative stuff</vt:lpstr>
      <vt:lpstr>What to expect…</vt:lpstr>
      <vt:lpstr>Requirements and goals</vt:lpstr>
      <vt:lpstr>Getting to know each other</vt:lpstr>
      <vt:lpstr>Videos before class</vt:lpstr>
      <vt:lpstr>What is NLP?</vt:lpstr>
      <vt:lpstr>What is NLP?</vt:lpstr>
      <vt:lpstr>Where have you seen NLP used?</vt:lpstr>
      <vt:lpstr>Key: Natural text</vt:lpstr>
      <vt:lpstr>Why do we need computers for dealing with natural text?</vt:lpstr>
      <vt:lpstr>Web is just the start…</vt:lpstr>
      <vt:lpstr>Why is NLP hard? </vt:lpstr>
      <vt:lpstr>Why is NLP hard?</vt:lpstr>
      <vt:lpstr>Why is NLP hard?</vt:lpstr>
      <vt:lpstr>Different levels of NLP</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Where are we now?</vt:lpstr>
      <vt:lpstr>Where are we now?</vt:lpstr>
      <vt:lpstr>Where are we now?</vt:lpstr>
      <vt:lpstr>Where are we now?</vt:lpstr>
      <vt:lpstr>Where are we now?</vt:lpstr>
      <vt:lpstr>Where are we now?</vt:lpstr>
      <vt:lpstr>Where are we now?</vt:lpstr>
      <vt:lpstr>Where are we now?</vt:lpstr>
      <vt:lpstr>Where are we now?</vt:lpstr>
      <vt:lpstr>Where are we now?</vt:lpstr>
      <vt:lpstr>Where are we now?</vt:lpstr>
      <vt:lpstr>Question answering</vt:lpstr>
      <vt:lpstr>Where are we now?</vt:lpstr>
      <vt:lpstr>Where are we now?</vt:lpstr>
      <vt:lpstr>Where are we now?</vt:lpstr>
      <vt:lpstr>ChatGPT</vt:lpstr>
      <vt:lpstr>Other problems</vt:lpstr>
    </vt:vector>
  </TitlesOfParts>
  <Company>Pomona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Kauchak</dc:creator>
  <cp:lastModifiedBy>Microsoft Office User</cp:lastModifiedBy>
  <cp:revision>188</cp:revision>
  <cp:lastPrinted>2020-08-25T21:32:11Z</cp:lastPrinted>
  <dcterms:created xsi:type="dcterms:W3CDTF">2011-01-19T20:39:30Z</dcterms:created>
  <dcterms:modified xsi:type="dcterms:W3CDTF">2023-01-18T19:35:17Z</dcterms:modified>
</cp:coreProperties>
</file>