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1"/>
  </p:notesMasterIdLst>
  <p:handoutMasterIdLst>
    <p:handoutMasterId r:id="rId112"/>
  </p:handoutMasterIdLst>
  <p:sldIdLst>
    <p:sldId id="256" r:id="rId2"/>
    <p:sldId id="356" r:id="rId3"/>
    <p:sldId id="532" r:id="rId4"/>
    <p:sldId id="533" r:id="rId5"/>
    <p:sldId id="534" r:id="rId6"/>
    <p:sldId id="535" r:id="rId7"/>
    <p:sldId id="536" r:id="rId8"/>
    <p:sldId id="537" r:id="rId9"/>
    <p:sldId id="538" r:id="rId10"/>
    <p:sldId id="539" r:id="rId11"/>
    <p:sldId id="540" r:id="rId12"/>
    <p:sldId id="541" r:id="rId13"/>
    <p:sldId id="542" r:id="rId14"/>
    <p:sldId id="543" r:id="rId15"/>
    <p:sldId id="544" r:id="rId16"/>
    <p:sldId id="545" r:id="rId17"/>
    <p:sldId id="546" r:id="rId18"/>
    <p:sldId id="547" r:id="rId19"/>
    <p:sldId id="548" r:id="rId20"/>
    <p:sldId id="549" r:id="rId21"/>
    <p:sldId id="550" r:id="rId22"/>
    <p:sldId id="551" r:id="rId23"/>
    <p:sldId id="552" r:id="rId24"/>
    <p:sldId id="553" r:id="rId25"/>
    <p:sldId id="554" r:id="rId26"/>
    <p:sldId id="555" r:id="rId27"/>
    <p:sldId id="556" r:id="rId28"/>
    <p:sldId id="557" r:id="rId29"/>
    <p:sldId id="558" r:id="rId30"/>
    <p:sldId id="559" r:id="rId31"/>
    <p:sldId id="560" r:id="rId32"/>
    <p:sldId id="561" r:id="rId33"/>
    <p:sldId id="562" r:id="rId34"/>
    <p:sldId id="563" r:id="rId35"/>
    <p:sldId id="564" r:id="rId36"/>
    <p:sldId id="565" r:id="rId37"/>
    <p:sldId id="566" r:id="rId38"/>
    <p:sldId id="567" r:id="rId39"/>
    <p:sldId id="568" r:id="rId40"/>
    <p:sldId id="569" r:id="rId41"/>
    <p:sldId id="570" r:id="rId42"/>
    <p:sldId id="571" r:id="rId43"/>
    <p:sldId id="572" r:id="rId44"/>
    <p:sldId id="573" r:id="rId45"/>
    <p:sldId id="574" r:id="rId46"/>
    <p:sldId id="575" r:id="rId47"/>
    <p:sldId id="576" r:id="rId48"/>
    <p:sldId id="577" r:id="rId49"/>
    <p:sldId id="578" r:id="rId50"/>
    <p:sldId id="579" r:id="rId51"/>
    <p:sldId id="580" r:id="rId52"/>
    <p:sldId id="581" r:id="rId53"/>
    <p:sldId id="582" r:id="rId54"/>
    <p:sldId id="583" r:id="rId55"/>
    <p:sldId id="584" r:id="rId56"/>
    <p:sldId id="585" r:id="rId57"/>
    <p:sldId id="586" r:id="rId58"/>
    <p:sldId id="587" r:id="rId59"/>
    <p:sldId id="588" r:id="rId60"/>
    <p:sldId id="589" r:id="rId61"/>
    <p:sldId id="590" r:id="rId62"/>
    <p:sldId id="591" r:id="rId63"/>
    <p:sldId id="592" r:id="rId64"/>
    <p:sldId id="593" r:id="rId65"/>
    <p:sldId id="594" r:id="rId66"/>
    <p:sldId id="595" r:id="rId67"/>
    <p:sldId id="596" r:id="rId68"/>
    <p:sldId id="597" r:id="rId69"/>
    <p:sldId id="598" r:id="rId70"/>
    <p:sldId id="599" r:id="rId71"/>
    <p:sldId id="600" r:id="rId72"/>
    <p:sldId id="601" r:id="rId73"/>
    <p:sldId id="602" r:id="rId74"/>
    <p:sldId id="603" r:id="rId75"/>
    <p:sldId id="604" r:id="rId76"/>
    <p:sldId id="606" r:id="rId77"/>
    <p:sldId id="607" r:id="rId78"/>
    <p:sldId id="608" r:id="rId79"/>
    <p:sldId id="609" r:id="rId80"/>
    <p:sldId id="610" r:id="rId81"/>
    <p:sldId id="611" r:id="rId82"/>
    <p:sldId id="612" r:id="rId83"/>
    <p:sldId id="613" r:id="rId84"/>
    <p:sldId id="614" r:id="rId85"/>
    <p:sldId id="615" r:id="rId86"/>
    <p:sldId id="616" r:id="rId87"/>
    <p:sldId id="617" r:id="rId88"/>
    <p:sldId id="618" r:id="rId89"/>
    <p:sldId id="619" r:id="rId90"/>
    <p:sldId id="620" r:id="rId91"/>
    <p:sldId id="621" r:id="rId92"/>
    <p:sldId id="622" r:id="rId93"/>
    <p:sldId id="623" r:id="rId94"/>
    <p:sldId id="624" r:id="rId95"/>
    <p:sldId id="625" r:id="rId96"/>
    <p:sldId id="626" r:id="rId97"/>
    <p:sldId id="627" r:id="rId98"/>
    <p:sldId id="628" r:id="rId99"/>
    <p:sldId id="629" r:id="rId100"/>
    <p:sldId id="630" r:id="rId101"/>
    <p:sldId id="631" r:id="rId102"/>
    <p:sldId id="632" r:id="rId103"/>
    <p:sldId id="633" r:id="rId104"/>
    <p:sldId id="634" r:id="rId105"/>
    <p:sldId id="635" r:id="rId106"/>
    <p:sldId id="636" r:id="rId107"/>
    <p:sldId id="637" r:id="rId108"/>
    <p:sldId id="638" r:id="rId109"/>
    <p:sldId id="639" r:id="rId1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52" autoAdjust="0"/>
    <p:restoredTop sz="94694"/>
  </p:normalViewPr>
  <p:slideViewPr>
    <p:cSldViewPr snapToObjects="1">
      <p:cViewPr varScale="1">
        <p:scale>
          <a:sx n="121" d="100"/>
          <a:sy n="121" d="100"/>
        </p:scale>
        <p:origin x="157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537A7-D180-5E45-9F81-ED2A8076F9E2}" type="datetimeFigureOut">
              <a:rPr lang="en-US" smtClean="0"/>
              <a:t>9/22/20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A02AC-0286-3D4E-A507-C167A4928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24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9/22/20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5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E7BB4-588A-954E-9F91-924839C0279B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5E4C1-1B52-064B-878A-3174341CEF8A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D986A8-6389-FE4F-9A1D-A6D0609F5672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8B803-1B05-7E49-A1EB-983278865673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04B7E-20DA-D945-B52B-C529245AB253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07C5E8-8DE4-864E-BB9A-96BE0F725C6F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B08AAF-DB8C-AF4E-9254-59E130BEDF08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0026B-0F2E-6E41-9D9E-9636189C8CD6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80D40-6A6E-E94E-A198-9B362EFA3737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98286-79E9-F944-AB46-BBFE890ECBEB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6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56B10-5914-924B-BF95-562EED5387C8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CF2A0-A003-9145-B94C-9A09E0A84F54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E2962-C5E7-344B-A897-DF7439467297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829AD2-D97B-9041-A7FB-4391342BBC50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F3B145-0A3D-D846-A0B1-5A1E08D058EE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BB67D-2E7E-AB47-8015-3C3FD5C52DA4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A48A0B-F853-E74F-BF9D-EF6196C3A5B4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D02C5-6CAF-1747-89D5-729DC97DD2AB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C9302-EBE4-8147-B928-F829147E6451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61E8B-1185-1949-883D-85BF699AFBAB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1DB47B-3FF4-F74F-84A3-7A179DC1E941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59E71-0447-F549-A592-72D2A49C8917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763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9967331-9C35-4741-AD72-9466E1D79325}" type="slidenum">
              <a:rPr lang="en-US" sz="1200" b="0"/>
              <a:pPr algn="r"/>
              <a:t>35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968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F0BD55-0E7D-5740-B3AC-653C3B377736}" type="slidenum">
              <a:rPr lang="en-US" sz="1200" b="0"/>
              <a:pPr algn="r"/>
              <a:t>36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173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AD07999-7195-1D41-87DC-60C0C6C96198}" type="slidenum">
              <a:rPr lang="en-US" sz="1200" b="0"/>
              <a:pPr algn="r"/>
              <a:t>37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378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8ACACFB-0A6A-8442-8C86-B6C74D47E01D}" type="slidenum">
              <a:rPr lang="en-US" sz="1200" b="0"/>
              <a:pPr algn="r"/>
              <a:t>38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582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FAAFB7EB-4D68-3847-B848-E3AB22760AB6}" type="slidenum">
              <a:rPr lang="en-US" sz="1200" b="0"/>
              <a:pPr algn="r"/>
              <a:t>39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787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CD4B4A5-DAE3-E549-8B6D-71F8CDB80863}" type="slidenum">
              <a:rPr lang="en-US" sz="1200" b="0"/>
              <a:pPr algn="r"/>
              <a:t>40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992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EC412B5-17F1-F74B-AA37-DB5082C63C77}" type="slidenum">
              <a:rPr lang="en-US" sz="1200" b="0"/>
              <a:pPr algn="r"/>
              <a:t>41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197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953648B-5E49-A649-BE9D-342C98C575A6}" type="slidenum">
              <a:rPr lang="en-US" sz="1200" b="0"/>
              <a:pPr algn="r"/>
              <a:t>42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2A76E-61CC-C843-AD46-22831FB52B8D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85F369-22DD-DD48-AB48-7B1634627B3E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B31F53-197E-4144-BA20-027FBB53D3F9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0C5F3E-09A7-6943-BA66-2208C635CF21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402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73D60-0245-DF47-B5C1-BD38071D85E1}" type="slidenum">
              <a:rPr lang="en-US" sz="1200" b="0"/>
              <a:pPr algn="r"/>
              <a:t>46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360142-116A-4D4C-8C64-8ABDC6EF0683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606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8EBCE580-0D91-BC47-B5C1-CC684587D5C7}" type="slidenum">
              <a:rPr lang="en-US" sz="1200" b="0"/>
              <a:pPr algn="r"/>
              <a:t>48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3A81D9-BB53-E440-A1C8-6960A7700FB5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00B4A5-981D-9243-A364-A933A51328A6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1C4309-F675-4341-9E6F-C7335BD8AC48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363DDD-CF42-0D45-906F-F34EF2917881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395D15-8634-F646-BE8C-DF181DD688BC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73019-2BF0-2547-A638-7C31D2D7C700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DD128-1368-E94A-8E96-CFD9F89AAD0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49593-2D8D-7144-81B1-25C19463C46A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80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C062D-A8F4-2A41-8078-5513E9FE8E83}" type="slidenum">
              <a:rPr lang="en-US"/>
              <a:pPr/>
              <a:t>93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94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D5C0AF-E36F-6F4C-9A34-DB8947510A34}" type="slidenum">
              <a:rPr lang="en-US"/>
              <a:pPr/>
              <a:t>96</a:t>
            </a:fld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3FF2A6B-D89F-0842-AC11-32466BB10EB5}" type="slidenum">
              <a:rPr lang="en-US" sz="1200">
                <a:latin typeface="Times New Roman" charset="0"/>
              </a:rPr>
              <a:pPr algn="r"/>
              <a:t>97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98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99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100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BCD0F-5A59-AB45-9D1C-6D42AAA9F054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101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626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B691018-2A62-0A42-AF7F-F81C1513AA09}" type="slidenum">
              <a:rPr lang="en-US" sz="1200">
                <a:latin typeface="Times New Roman" charset="0"/>
              </a:rPr>
              <a:pPr algn="r"/>
              <a:t>102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7284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983E7B2-AEB1-284B-A5DE-6E23CD9F1B89}" type="slidenum">
              <a:rPr lang="en-US" sz="1200">
                <a:latin typeface="Times New Roman" charset="0"/>
              </a:rPr>
              <a:pPr algn="r"/>
              <a:t>103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830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95FF4B5-735A-0843-95E3-9F7B34347E95}" type="slidenum">
              <a:rPr lang="en-US" sz="1200">
                <a:latin typeface="Times New Roman" charset="0"/>
              </a:rPr>
              <a:pPr algn="r"/>
              <a:t>104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933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DB93C70-0D1B-0740-A11E-E2452EB3BE7B}" type="slidenum">
              <a:rPr lang="en-US" sz="1200">
                <a:latin typeface="Times New Roman" charset="0"/>
              </a:rPr>
              <a:pPr algn="r"/>
              <a:t>105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32965CEA-580F-AF45-8629-11D7D0EB84A5}" type="slidenum">
              <a:rPr lang="en-US" sz="1200">
                <a:latin typeface="Times New Roman" charset="0"/>
              </a:rPr>
              <a:pPr algn="r"/>
              <a:t>106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138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BE8F9183-BC0C-5544-8E17-92509B64F7F0}" type="slidenum">
              <a:rPr lang="en-US" sz="1200">
                <a:latin typeface="Times New Roman" charset="0"/>
              </a:rPr>
              <a:pPr algn="r"/>
              <a:t>107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342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A1EC0-B9A2-FB4E-9044-719FC478D82B}" type="slidenum">
              <a:rPr lang="en-US" sz="1200">
                <a:latin typeface="Times New Roman" charset="0"/>
              </a:rPr>
              <a:pPr algn="r"/>
              <a:t>108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5EEB88E-7757-5A4B-AAD0-720926D7CF1D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109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97D96B-C80A-BE43-8266-EB2B5C142228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9/22/20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9/22/20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9/22/20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9/22/20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9/22/20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9/22/20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Fall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765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7656" name="Straight Connector 7"/>
            <p:cNvCxnSpPr>
              <a:cxnSpLocks noChangeShapeType="1"/>
              <a:stCxn id="27651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57" name="Straight Connector 9"/>
            <p:cNvCxnSpPr>
              <a:cxnSpLocks noChangeShapeType="1"/>
              <a:stCxn id="27651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7654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50671794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702050" y="22621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9600" y="5114664"/>
            <a:ext cx="3027492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NP	0.5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probability of the VP?</a:t>
            </a:r>
          </a:p>
        </p:txBody>
      </p:sp>
    </p:spTree>
    <p:extLst>
      <p:ext uri="{BB962C8B-B14F-4D97-AF65-F5344CB8AC3E}">
        <p14:creationId xmlns:p14="http://schemas.microsoft.com/office/powerpoint/2010/main" val="194613275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8696" name="TextBox 25"/>
          <p:cNvSpPr txBox="1">
            <a:spLocks noChangeArrowheads="1"/>
          </p:cNvSpPr>
          <p:nvPr/>
        </p:nvSpPr>
        <p:spPr bwMode="auto">
          <a:xfrm>
            <a:off x="3613150" y="2362200"/>
            <a:ext cx="11079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FF0000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VP:.5*.5*.054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     =.0135</a:t>
            </a:r>
          </a:p>
        </p:txBody>
      </p:sp>
      <p:cxnSp>
        <p:nvCxnSpPr>
          <p:cNvPr id="28697" name="Straight Arrow Connector 27"/>
          <p:cNvCxnSpPr>
            <a:cxnSpLocks noChangeShapeType="1"/>
            <a:stCxn id="28696" idx="1"/>
          </p:cNvCxnSpPr>
          <p:nvPr/>
        </p:nvCxnSpPr>
        <p:spPr bwMode="auto">
          <a:xfrm rot="10800000">
            <a:off x="2362200" y="2514600"/>
            <a:ext cx="1250950" cy="17076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698" name="Straight Arrow Connector 31"/>
          <p:cNvCxnSpPr>
            <a:cxnSpLocks noChangeShapeType="1"/>
          </p:cNvCxnSpPr>
          <p:nvPr/>
        </p:nvCxnSpPr>
        <p:spPr bwMode="auto">
          <a:xfrm rot="5400000">
            <a:off x="3467101" y="3086100"/>
            <a:ext cx="6858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Rectangle 25"/>
          <p:cNvSpPr/>
          <p:nvPr/>
        </p:nvSpPr>
        <p:spPr>
          <a:xfrm>
            <a:off x="609600" y="5114664"/>
            <a:ext cx="3027492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NP	0.5</a:t>
            </a:r>
          </a:p>
        </p:txBody>
      </p:sp>
    </p:spTree>
    <p:extLst>
      <p:ext uri="{BB962C8B-B14F-4D97-AF65-F5344CB8AC3E}">
        <p14:creationId xmlns:p14="http://schemas.microsoft.com/office/powerpoint/2010/main" val="55876986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9701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2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3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4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5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6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7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8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9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0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1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2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3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4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5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6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9717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8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9719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9720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29721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cxnSp>
        <p:nvCxnSpPr>
          <p:cNvPr id="29722" name="Straight Arrow Connector 32"/>
          <p:cNvCxnSpPr>
            <a:cxnSpLocks noChangeShapeType="1"/>
          </p:cNvCxnSpPr>
          <p:nvPr/>
        </p:nvCxnSpPr>
        <p:spPr bwMode="auto">
          <a:xfrm rot="10800000" flipV="1">
            <a:off x="2362200" y="2286000"/>
            <a:ext cx="13716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723" name="Straight Arrow Connector 34"/>
          <p:cNvCxnSpPr>
            <a:cxnSpLocks noChangeShapeType="1"/>
          </p:cNvCxnSpPr>
          <p:nvPr/>
        </p:nvCxnSpPr>
        <p:spPr bwMode="auto">
          <a:xfrm rot="5400000">
            <a:off x="3276600" y="2895600"/>
            <a:ext cx="1066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8627022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0725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6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7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8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9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0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1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2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3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4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5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6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7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8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9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0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0741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2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743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0744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0745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</p:spTree>
    <p:extLst>
      <p:ext uri="{BB962C8B-B14F-4D97-AF65-F5344CB8AC3E}">
        <p14:creationId xmlns:p14="http://schemas.microsoft.com/office/powerpoint/2010/main" val="32280134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1749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0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1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2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3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4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5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6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7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8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9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0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1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2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3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4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1765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6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767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1768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1769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rot="5400000">
            <a:off x="5334001" y="54864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  <a:endCxn id="34" idx="3"/>
          </p:cNvCxnSpPr>
          <p:nvPr/>
        </p:nvCxnSpPr>
        <p:spPr bwMode="auto">
          <a:xfrm rot="10800000" flipV="1">
            <a:off x="5278438" y="5105400"/>
            <a:ext cx="436562" cy="619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72348758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277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7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88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2789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90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791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2792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2793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cxnSp>
        <p:nvCxnSpPr>
          <p:cNvPr id="32801" name="Straight Arrow Connector 42"/>
          <p:cNvCxnSpPr>
            <a:cxnSpLocks noChangeShapeType="1"/>
            <a:endCxn id="32789" idx="3"/>
          </p:cNvCxnSpPr>
          <p:nvPr/>
        </p:nvCxnSpPr>
        <p:spPr bwMode="auto">
          <a:xfrm rot="10800000" flipV="1">
            <a:off x="4689475" y="4191000"/>
            <a:ext cx="1101725" cy="107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2802" name="Straight Arrow Connector 44"/>
          <p:cNvCxnSpPr>
            <a:cxnSpLocks noChangeShapeType="1"/>
          </p:cNvCxnSpPr>
          <p:nvPr/>
        </p:nvCxnSpPr>
        <p:spPr bwMode="auto">
          <a:xfrm rot="5400000">
            <a:off x="52959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66016720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381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381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3816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3817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3825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cxnSp>
        <p:nvCxnSpPr>
          <p:cNvPr id="33826" name="Straight Arrow Connector 41"/>
          <p:cNvCxnSpPr>
            <a:cxnSpLocks noChangeShapeType="1"/>
            <a:endCxn id="33812" idx="3"/>
          </p:cNvCxnSpPr>
          <p:nvPr/>
        </p:nvCxnSpPr>
        <p:spPr bwMode="auto">
          <a:xfrm rot="10800000" flipV="1">
            <a:off x="3346450" y="3352800"/>
            <a:ext cx="2368550" cy="3794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3827" name="Straight Arrow Connector 45"/>
          <p:cNvCxnSpPr>
            <a:cxnSpLocks noChangeShapeType="1"/>
          </p:cNvCxnSpPr>
          <p:nvPr/>
        </p:nvCxnSpPr>
        <p:spPr bwMode="auto">
          <a:xfrm rot="5400000">
            <a:off x="5334001" y="37338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19721271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4820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4821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2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3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4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5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6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7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8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9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0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1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2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3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4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5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6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4837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8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839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4840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4841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4849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4850" name="TextBox 40"/>
          <p:cNvSpPr txBox="1">
            <a:spLocks noChangeArrowheads="1"/>
          </p:cNvSpPr>
          <p:nvPr/>
        </p:nvSpPr>
        <p:spPr bwMode="auto">
          <a:xfrm>
            <a:off x="6657975" y="2060575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S:.05*.5*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  .000864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=.0000216</a:t>
            </a:r>
          </a:p>
        </p:txBody>
      </p:sp>
      <p:cxnSp>
        <p:nvCxnSpPr>
          <p:cNvPr id="34851" name="Straight Arrow Connector 46"/>
          <p:cNvCxnSpPr>
            <a:cxnSpLocks noChangeShapeType="1"/>
          </p:cNvCxnSpPr>
          <p:nvPr/>
        </p:nvCxnSpPr>
        <p:spPr bwMode="auto">
          <a:xfrm rot="10800000" flipV="1">
            <a:off x="2286000" y="2514600"/>
            <a:ext cx="3733800" cy="1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4852" name="Straight Arrow Connector 48"/>
          <p:cNvCxnSpPr>
            <a:cxnSpLocks noChangeShapeType="1"/>
          </p:cNvCxnSpPr>
          <p:nvPr/>
        </p:nvCxnSpPr>
        <p:spPr bwMode="auto">
          <a:xfrm rot="5400000">
            <a:off x="5524501" y="2705101"/>
            <a:ext cx="685798" cy="304800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7" name="Straight Arrow Connector 43"/>
          <p:cNvCxnSpPr>
            <a:cxnSpLocks noChangeShapeType="1"/>
          </p:cNvCxnSpPr>
          <p:nvPr/>
        </p:nvCxnSpPr>
        <p:spPr bwMode="auto">
          <a:xfrm rot="10800000" flipV="1">
            <a:off x="3886200" y="2655094"/>
            <a:ext cx="2133600" cy="8810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8" name="Straight Arrow Connector 54"/>
          <p:cNvCxnSpPr>
            <a:cxnSpLocks noChangeShapeType="1"/>
          </p:cNvCxnSpPr>
          <p:nvPr/>
        </p:nvCxnSpPr>
        <p:spPr bwMode="auto">
          <a:xfrm rot="5400000">
            <a:off x="4716860" y="3727848"/>
            <a:ext cx="2375694" cy="23018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9" name="TextBox 41"/>
          <p:cNvSpPr txBox="1">
            <a:spLocks noChangeArrowheads="1"/>
          </p:cNvSpPr>
          <p:nvPr/>
        </p:nvSpPr>
        <p:spPr bwMode="auto">
          <a:xfrm>
            <a:off x="6642100" y="2947987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S:.03*.0135*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  .032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=.00001296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9600" y="5132300"/>
            <a:ext cx="221773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3366FF"/>
                </a:solidFill>
                <a:latin typeface="Times New Roman" charset="0"/>
                <a:ea typeface="Times New Roman" charset="0"/>
                <a:cs typeface="Times New Roman" charset="0"/>
              </a:rPr>
              <a:t>S → VP PP	0.03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28060" y="5597351"/>
            <a:ext cx="2953340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90"/>
                </a:solidFill>
                <a:latin typeface="Times New Roman" charset="0"/>
                <a:ea typeface="Times New Roman" charset="0"/>
                <a:cs typeface="Times New Roman" charset="0"/>
              </a:rPr>
              <a:t>S → Verb NP	0.05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57975" y="4275667"/>
            <a:ext cx="2526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Which parse do we pick?</a:t>
            </a:r>
          </a:p>
        </p:txBody>
      </p:sp>
    </p:spTree>
    <p:extLst>
      <p:ext uri="{BB962C8B-B14F-4D97-AF65-F5344CB8AC3E}">
        <p14:creationId xmlns:p14="http://schemas.microsoft.com/office/powerpoint/2010/main" val="79679138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6869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0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1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2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3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4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5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6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7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8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9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0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1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2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3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4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6885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6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6887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6888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6889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6897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6898" name="TextBox 40"/>
          <p:cNvSpPr txBox="1">
            <a:spLocks noChangeArrowheads="1"/>
          </p:cNvSpPr>
          <p:nvPr/>
        </p:nvSpPr>
        <p:spPr bwMode="auto">
          <a:xfrm>
            <a:off x="5638800" y="2438400"/>
            <a:ext cx="109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S:.0000216</a:t>
            </a:r>
          </a:p>
        </p:txBody>
      </p:sp>
      <p:cxnSp>
        <p:nvCxnSpPr>
          <p:cNvPr id="36899" name="Straight Arrow Connector 44"/>
          <p:cNvCxnSpPr>
            <a:cxnSpLocks noChangeShapeType="1"/>
          </p:cNvCxnSpPr>
          <p:nvPr/>
        </p:nvCxnSpPr>
        <p:spPr bwMode="auto">
          <a:xfrm rot="10800000">
            <a:off x="2286000" y="2514600"/>
            <a:ext cx="3429000" cy="603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0" name="Straight Arrow Connector 46"/>
          <p:cNvCxnSpPr>
            <a:cxnSpLocks noChangeShapeType="1"/>
          </p:cNvCxnSpPr>
          <p:nvPr/>
        </p:nvCxnSpPr>
        <p:spPr bwMode="auto">
          <a:xfrm rot="5400000">
            <a:off x="5486400" y="28956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1" name="Straight Arrow Connector 55"/>
          <p:cNvCxnSpPr>
            <a:cxnSpLocks noChangeShapeType="1"/>
          </p:cNvCxnSpPr>
          <p:nvPr/>
        </p:nvCxnSpPr>
        <p:spPr bwMode="auto">
          <a:xfrm rot="10800000" flipV="1">
            <a:off x="3200400" y="3352800"/>
            <a:ext cx="25146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2" name="Straight Arrow Connector 57"/>
          <p:cNvCxnSpPr>
            <a:cxnSpLocks noChangeShapeType="1"/>
          </p:cNvCxnSpPr>
          <p:nvPr/>
        </p:nvCxnSpPr>
        <p:spPr bwMode="auto">
          <a:xfrm rot="16200000" flipH="1">
            <a:off x="5372100" y="3695700"/>
            <a:ext cx="7620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3" name="Straight Arrow Connector 59"/>
          <p:cNvCxnSpPr>
            <a:cxnSpLocks noChangeShapeType="1"/>
          </p:cNvCxnSpPr>
          <p:nvPr/>
        </p:nvCxnSpPr>
        <p:spPr bwMode="auto">
          <a:xfrm rot="10800000" flipV="1">
            <a:off x="4572000" y="4191000"/>
            <a:ext cx="12192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4" name="Straight Arrow Connector 61"/>
          <p:cNvCxnSpPr>
            <a:cxnSpLocks noChangeShapeType="1"/>
          </p:cNvCxnSpPr>
          <p:nvPr/>
        </p:nvCxnSpPr>
        <p:spPr bwMode="auto">
          <a:xfrm rot="5400000">
            <a:off x="52959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5" name="Straight Arrow Connector 65"/>
          <p:cNvCxnSpPr>
            <a:cxnSpLocks noChangeShapeType="1"/>
          </p:cNvCxnSpPr>
          <p:nvPr/>
        </p:nvCxnSpPr>
        <p:spPr bwMode="auto">
          <a:xfrm rot="10800000" flipV="1">
            <a:off x="5181600" y="51054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6" name="Straight Arrow Connector 67"/>
          <p:cNvCxnSpPr>
            <a:cxnSpLocks noChangeShapeType="1"/>
          </p:cNvCxnSpPr>
          <p:nvPr/>
        </p:nvCxnSpPr>
        <p:spPr bwMode="auto">
          <a:xfrm rot="16200000" flipH="1">
            <a:off x="5410200" y="5486400"/>
            <a:ext cx="6858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" name="TextBox 68"/>
          <p:cNvSpPr txBox="1"/>
          <p:nvPr/>
        </p:nvSpPr>
        <p:spPr>
          <a:xfrm>
            <a:off x="6546850" y="2209800"/>
            <a:ext cx="2657475" cy="1938338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Pick most probable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parse, i.e. take max to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combine probabilities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of multiple derivations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of each constituent in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each cell</a:t>
            </a:r>
          </a:p>
        </p:txBody>
      </p:sp>
    </p:spTree>
    <p:extLst>
      <p:ext uri="{BB962C8B-B14F-4D97-AF65-F5344CB8AC3E}">
        <p14:creationId xmlns:p14="http://schemas.microsoft.com/office/powerpoint/2010/main" val="422762348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PCFG Limitations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 err="1"/>
              <a:t>PCFGs</a:t>
            </a:r>
            <a:r>
              <a:rPr lang="en-US" sz="2800" dirty="0"/>
              <a:t> do not rely on specific words or concepts, only general structural disambiguation is possible (e.g. prefer to attach </a:t>
            </a:r>
            <a:r>
              <a:rPr lang="en-US" sz="2800" dirty="0" err="1"/>
              <a:t>PPs</a:t>
            </a:r>
            <a:r>
              <a:rPr lang="en-US" sz="2800" dirty="0"/>
              <a:t> to </a:t>
            </a:r>
            <a:r>
              <a:rPr lang="en-US" sz="2800" dirty="0" err="1"/>
              <a:t>Nominals</a:t>
            </a:r>
            <a:r>
              <a:rPr lang="en-US" sz="28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500" dirty="0"/>
              <a:t>Generic PCFGs cannot resolve syntactic ambiguities that require semantics to resolve, e.g. “ate with”: fork vs. meatballs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Smoothing/dealing with out of vocabulary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MLE estimates are not always the best</a:t>
            </a:r>
          </a:p>
        </p:txBody>
      </p:sp>
    </p:spTree>
    <p:extLst>
      <p:ext uri="{BB962C8B-B14F-4D97-AF65-F5344CB8AC3E}">
        <p14:creationId xmlns:p14="http://schemas.microsoft.com/office/powerpoint/2010/main" val="61723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8683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8684" name="Straight Connector 7"/>
            <p:cNvCxnSpPr>
              <a:cxnSpLocks noChangeShapeType="1"/>
              <a:stCxn id="28675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685" name="Straight Connector 9"/>
            <p:cNvCxnSpPr>
              <a:cxnSpLocks noChangeShapeType="1"/>
              <a:stCxn id="28675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8678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8680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8681" name="Straight Connector 13"/>
            <p:cNvCxnSpPr>
              <a:cxnSpLocks noChangeShapeType="1"/>
              <a:endCxn id="28680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682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7058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9704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9705" name="Straight Connector 7"/>
            <p:cNvCxnSpPr>
              <a:cxnSpLocks noChangeShapeType="1"/>
              <a:stCxn id="29699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06" name="Straight Connector 9"/>
            <p:cNvCxnSpPr>
              <a:cxnSpLocks noChangeShapeType="1"/>
              <a:stCxn id="29699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9701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9702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3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605417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30732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30733" name="Straight Connector 7"/>
            <p:cNvCxnSpPr>
              <a:cxnSpLocks noChangeShapeType="1"/>
              <a:stCxn id="3072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34" name="Straight Connector 9"/>
            <p:cNvCxnSpPr>
              <a:cxnSpLocks noChangeShapeType="1"/>
              <a:stCxn id="3072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725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30726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7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043238" y="3549650"/>
            <a:ext cx="727075" cy="928688"/>
            <a:chOff x="3621504" y="3609473"/>
            <a:chExt cx="726481" cy="929500"/>
          </a:xfrm>
        </p:grpSpPr>
        <p:sp>
          <p:nvSpPr>
            <p:cNvPr id="30729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0730" name="Straight Connector 14"/>
            <p:cNvCxnSpPr>
              <a:cxnSpLocks noChangeShapeType="1"/>
              <a:endCxn id="30729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731" name="TextBox 15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1490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1749" name="Straight Connector 7"/>
          <p:cNvCxnSpPr>
            <a:cxnSpLocks noChangeShapeType="1"/>
            <a:stCxn id="31747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0" name="Straight Connector 9"/>
          <p:cNvCxnSpPr>
            <a:cxnSpLocks noChangeShapeType="1"/>
            <a:stCxn id="31747" idx="2"/>
            <a:endCxn id="31748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1" name="Straight Connector 14"/>
          <p:cNvCxnSpPr>
            <a:cxnSpLocks noChangeShapeType="1"/>
            <a:stCxn id="31747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72096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2773" name="Straight Connector 7"/>
          <p:cNvCxnSpPr>
            <a:cxnSpLocks noChangeShapeType="1"/>
            <a:stCxn id="32771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4" name="Straight Connector 9"/>
          <p:cNvCxnSpPr>
            <a:cxnSpLocks noChangeShapeType="1"/>
            <a:stCxn id="32771" idx="2"/>
            <a:endCxn id="32772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5" name="Straight Connector 14"/>
          <p:cNvCxnSpPr>
            <a:cxnSpLocks noChangeShapeType="1"/>
            <a:stCxn id="32771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6913" y="2814638"/>
            <a:ext cx="725487" cy="930275"/>
            <a:chOff x="3621504" y="3609473"/>
            <a:chExt cx="726481" cy="929500"/>
          </a:xfrm>
        </p:grpSpPr>
        <p:sp>
          <p:nvSpPr>
            <p:cNvPr id="32777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2778" name="Straight Connector 11"/>
            <p:cNvCxnSpPr>
              <a:cxnSpLocks noChangeShapeType="1"/>
              <a:endCxn id="32777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779" name="TextBox 12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0966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3797" name="Straight Connector 9"/>
          <p:cNvCxnSpPr>
            <a:cxnSpLocks noChangeShapeType="1"/>
            <a:stCxn id="33795" idx="2"/>
            <a:endCxn id="3379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550519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4821" name="Straight Connector 9"/>
          <p:cNvCxnSpPr>
            <a:cxnSpLocks noChangeShapeType="1"/>
            <a:stCxn id="34819" idx="2"/>
            <a:endCxn id="3482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2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4823" name="Straight Connector 16"/>
          <p:cNvCxnSpPr>
            <a:cxnSpLocks noChangeShapeType="1"/>
            <a:stCxn id="34820" idx="2"/>
            <a:endCxn id="34822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100565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5845" name="Straight Connector 9"/>
          <p:cNvCxnSpPr>
            <a:cxnSpLocks noChangeShapeType="1"/>
            <a:stCxn id="35843" idx="2"/>
            <a:endCxn id="3584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6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5847" name="Straight Connector 16"/>
          <p:cNvCxnSpPr>
            <a:cxnSpLocks noChangeShapeType="1"/>
            <a:stCxn id="35844" idx="2"/>
            <a:endCxn id="35846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8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5849" name="Straight Connector 21"/>
          <p:cNvCxnSpPr>
            <a:cxnSpLocks noChangeShapeType="1"/>
            <a:stCxn id="35846" idx="2"/>
            <a:endCxn id="35848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75951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6869" name="Straight Connector 9"/>
          <p:cNvCxnSpPr>
            <a:cxnSpLocks noChangeShapeType="1"/>
            <a:stCxn id="36867" idx="2"/>
            <a:endCxn id="3686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0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6871" name="Straight Connector 16"/>
          <p:cNvCxnSpPr>
            <a:cxnSpLocks noChangeShapeType="1"/>
            <a:stCxn id="36868" idx="2"/>
            <a:endCxn id="36870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2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6873" name="Straight Connector 21"/>
          <p:cNvCxnSpPr>
            <a:cxnSpLocks noChangeShapeType="1"/>
            <a:stCxn id="36870" idx="2"/>
            <a:endCxn id="36872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4" name="TextBox 10"/>
          <p:cNvSpPr txBox="1">
            <a:spLocks noChangeArrowheads="1"/>
          </p:cNvSpPr>
          <p:nvPr/>
        </p:nvSpPr>
        <p:spPr bwMode="auto">
          <a:xfrm>
            <a:off x="4837113" y="3741738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36875" name="Straight Connector 11"/>
          <p:cNvCxnSpPr>
            <a:cxnSpLocks noChangeShapeType="1"/>
          </p:cNvCxnSpPr>
          <p:nvPr/>
        </p:nvCxnSpPr>
        <p:spPr bwMode="auto">
          <a:xfrm rot="16200000" flipH="1">
            <a:off x="4822825" y="4025901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6" name="TextBox 13"/>
          <p:cNvSpPr txBox="1">
            <a:spLocks noChangeArrowheads="1"/>
          </p:cNvSpPr>
          <p:nvPr/>
        </p:nvSpPr>
        <p:spPr bwMode="auto">
          <a:xfrm>
            <a:off x="4764088" y="4186238"/>
            <a:ext cx="62547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</p:spTree>
    <p:extLst>
      <p:ext uri="{BB962C8B-B14F-4D97-AF65-F5344CB8AC3E}">
        <p14:creationId xmlns:p14="http://schemas.microsoft.com/office/powerpoint/2010/main" val="2053117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 #1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7893" name="Straight Connector 9"/>
          <p:cNvCxnSpPr>
            <a:cxnSpLocks noChangeShapeType="1"/>
            <a:stCxn id="37891" idx="2"/>
            <a:endCxn id="3789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cxnSp>
        <p:nvCxnSpPr>
          <p:cNvPr id="37895" name="Straight Connector 14"/>
          <p:cNvCxnSpPr>
            <a:cxnSpLocks noChangeShapeType="1"/>
            <a:stCxn id="3789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6" name="Straight Connector 17"/>
          <p:cNvCxnSpPr>
            <a:cxnSpLocks noChangeShapeType="1"/>
            <a:stCxn id="3789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77727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8917" name="Straight Connector 9"/>
          <p:cNvCxnSpPr>
            <a:cxnSpLocks noChangeShapeType="1"/>
            <a:stCxn id="38915" idx="2"/>
            <a:endCxn id="3891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891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891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892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1" name="Straight Connector 14"/>
          <p:cNvCxnSpPr>
            <a:cxnSpLocks noChangeShapeType="1"/>
            <a:stCxn id="3891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2" name="Straight Connector 17"/>
          <p:cNvCxnSpPr>
            <a:cxnSpLocks noChangeShapeType="1"/>
            <a:stCxn id="3891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701010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9941" name="Straight Connector 9"/>
          <p:cNvCxnSpPr>
            <a:cxnSpLocks noChangeShapeType="1"/>
            <a:stCxn id="39939" idx="2"/>
            <a:endCxn id="3994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994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994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5" name="Straight Connector 14"/>
          <p:cNvCxnSpPr>
            <a:cxnSpLocks noChangeShapeType="1"/>
            <a:stCxn id="3994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6" name="Straight Connector 17"/>
          <p:cNvCxnSpPr>
            <a:cxnSpLocks noChangeShapeType="1"/>
            <a:stCxn id="3994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39948" name="Straight Connector 13"/>
          <p:cNvCxnSpPr>
            <a:cxnSpLocks noChangeShapeType="1"/>
            <a:endCxn id="39947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98690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0965" name="Straight Connector 9"/>
          <p:cNvCxnSpPr>
            <a:cxnSpLocks noChangeShapeType="1"/>
            <a:stCxn id="40963" idx="2"/>
            <a:endCxn id="4096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6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096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096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69" name="Straight Connector 14"/>
          <p:cNvCxnSpPr>
            <a:cxnSpLocks noChangeShapeType="1"/>
            <a:stCxn id="4096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0" name="Straight Connector 17"/>
          <p:cNvCxnSpPr>
            <a:cxnSpLocks noChangeShapeType="1"/>
            <a:stCxn id="4096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7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40972" name="Straight Connector 13"/>
          <p:cNvCxnSpPr>
            <a:cxnSpLocks noChangeShapeType="1"/>
            <a:endCxn id="40971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0974" name="TextBox 24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0975" name="Straight Connector 25"/>
            <p:cNvCxnSpPr>
              <a:cxnSpLocks noChangeShapeType="1"/>
              <a:stCxn id="40974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0976" name="TextBox 26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0190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198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198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1989" name="Straight Connector 9"/>
          <p:cNvCxnSpPr>
            <a:cxnSpLocks noChangeShapeType="1"/>
            <a:stCxn id="41987" idx="2"/>
            <a:endCxn id="4198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199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199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3" name="Straight Connector 14"/>
          <p:cNvCxnSpPr>
            <a:cxnSpLocks noChangeShapeType="1"/>
            <a:stCxn id="4198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4" name="Straight Connector 17"/>
          <p:cNvCxnSpPr>
            <a:cxnSpLocks noChangeShapeType="1"/>
            <a:stCxn id="4198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1996" name="Straight Connector 13"/>
          <p:cNvCxnSpPr>
            <a:cxnSpLocks noChangeShapeType="1"/>
            <a:endCxn id="41995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99942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301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3013" name="Straight Connector 9"/>
          <p:cNvCxnSpPr>
            <a:cxnSpLocks noChangeShapeType="1"/>
            <a:stCxn id="43011" idx="2"/>
            <a:endCxn id="4301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3015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3016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7" name="Straight Connector 14"/>
          <p:cNvCxnSpPr>
            <a:cxnSpLocks noChangeShapeType="1"/>
            <a:stCxn id="4301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8" name="Straight Connector 17"/>
          <p:cNvCxnSpPr>
            <a:cxnSpLocks noChangeShapeType="1"/>
            <a:stCxn id="4301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9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3020" name="Straight Connector 13"/>
          <p:cNvCxnSpPr>
            <a:cxnSpLocks noChangeShapeType="1"/>
            <a:endCxn id="43019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3022" name="TextBox 16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3023" name="Straight Connector 18"/>
            <p:cNvCxnSpPr>
              <a:cxnSpLocks noChangeShapeType="1"/>
              <a:stCxn id="43022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3024" name="TextBox 20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75173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4037" name="Straight Connector 9"/>
          <p:cNvCxnSpPr>
            <a:cxnSpLocks noChangeShapeType="1"/>
            <a:stCxn id="44035" idx="2"/>
            <a:endCxn id="4403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3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403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404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1" name="Straight Connector 14"/>
          <p:cNvCxnSpPr>
            <a:cxnSpLocks noChangeShapeType="1"/>
            <a:stCxn id="4403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2" name="Straight Connector 17"/>
          <p:cNvCxnSpPr>
            <a:cxnSpLocks noChangeShapeType="1"/>
            <a:stCxn id="4403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43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4044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5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912314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505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5061" name="Straight Connector 9"/>
          <p:cNvCxnSpPr>
            <a:cxnSpLocks noChangeShapeType="1"/>
            <a:stCxn id="45059" idx="2"/>
            <a:endCxn id="4506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506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506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5" name="Straight Connector 14"/>
          <p:cNvCxnSpPr>
            <a:cxnSpLocks noChangeShapeType="1"/>
            <a:stCxn id="4506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6" name="Straight Connector 17"/>
          <p:cNvCxnSpPr>
            <a:cxnSpLocks noChangeShapeType="1"/>
            <a:stCxn id="4506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5068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9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70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5071" name="Straight Connector 20"/>
          <p:cNvCxnSpPr>
            <a:cxnSpLocks noChangeShapeType="1"/>
            <a:endCxn id="45070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796745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608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6085" name="Straight Connector 9"/>
          <p:cNvCxnSpPr>
            <a:cxnSpLocks noChangeShapeType="1"/>
            <a:stCxn id="46083" idx="2"/>
            <a:endCxn id="4608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8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608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608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89" name="Straight Connector 14"/>
          <p:cNvCxnSpPr>
            <a:cxnSpLocks noChangeShapeType="1"/>
            <a:stCxn id="4608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0" name="Straight Connector 17"/>
          <p:cNvCxnSpPr>
            <a:cxnSpLocks noChangeShapeType="1"/>
            <a:stCxn id="4608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6092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3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4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6095" name="Straight Connector 20"/>
          <p:cNvCxnSpPr>
            <a:cxnSpLocks noChangeShapeType="1"/>
            <a:endCxn id="46094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6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6097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279648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710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7109" name="Straight Connector 9"/>
          <p:cNvCxnSpPr>
            <a:cxnSpLocks noChangeShapeType="1"/>
            <a:stCxn id="47107" idx="2"/>
            <a:endCxn id="4710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711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711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3" name="Straight Connector 14"/>
          <p:cNvCxnSpPr>
            <a:cxnSpLocks noChangeShapeType="1"/>
            <a:stCxn id="4710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4" name="Straight Connector 17"/>
          <p:cNvCxnSpPr>
            <a:cxnSpLocks noChangeShapeType="1"/>
            <a:stCxn id="4710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7116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7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8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7119" name="Straight Connector 20"/>
          <p:cNvCxnSpPr>
            <a:cxnSpLocks noChangeShapeType="1"/>
            <a:endCxn id="47118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0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7121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2" name="TextBox 22"/>
          <p:cNvSpPr txBox="1">
            <a:spLocks noChangeArrowheads="1"/>
          </p:cNvSpPr>
          <p:nvPr/>
        </p:nvSpPr>
        <p:spPr bwMode="auto">
          <a:xfrm>
            <a:off x="5160963" y="5907088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47123" name="Straight Connector 25"/>
          <p:cNvCxnSpPr>
            <a:cxnSpLocks noChangeShapeType="1"/>
            <a:stCxn id="47120" idx="2"/>
            <a:endCxn id="47122" idx="0"/>
          </p:cNvCxnSpPr>
          <p:nvPr/>
        </p:nvCxnSpPr>
        <p:spPr bwMode="auto">
          <a:xfrm rot="5400000">
            <a:off x="5322888" y="5664200"/>
            <a:ext cx="465138" cy="20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6471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Parsing is the field of NLP interested in automatically determining the syntactic structure of a sentence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parsing can also be thought of as determining what sentences are “valid” English sentences</a:t>
            </a:r>
          </a:p>
        </p:txBody>
      </p:sp>
    </p:spTree>
    <p:extLst>
      <p:ext uri="{BB962C8B-B14F-4D97-AF65-F5344CB8AC3E}">
        <p14:creationId xmlns:p14="http://schemas.microsoft.com/office/powerpoint/2010/main" val="3783788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</p:spTree>
    <p:extLst>
      <p:ext uri="{BB962C8B-B14F-4D97-AF65-F5344CB8AC3E}">
        <p14:creationId xmlns:p14="http://schemas.microsoft.com/office/powerpoint/2010/main" val="18545705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491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9158" name="Straight Connector 7"/>
          <p:cNvCxnSpPr>
            <a:cxnSpLocks noChangeShapeType="1"/>
            <a:stCxn id="49157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716609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018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0182" name="Straight Connector 7"/>
          <p:cNvCxnSpPr>
            <a:cxnSpLocks noChangeShapeType="1"/>
            <a:stCxn id="50181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83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</p:spTree>
    <p:extLst>
      <p:ext uri="{BB962C8B-B14F-4D97-AF65-F5344CB8AC3E}">
        <p14:creationId xmlns:p14="http://schemas.microsoft.com/office/powerpoint/2010/main" val="4228245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12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1206" name="Straight Connector 7"/>
          <p:cNvCxnSpPr>
            <a:cxnSpLocks noChangeShapeType="1"/>
            <a:stCxn id="51205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07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120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120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1210" name="Straight Connector 11"/>
          <p:cNvCxnSpPr>
            <a:cxnSpLocks noChangeShapeType="1"/>
            <a:stCxn id="5120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1" name="Straight Connector 14"/>
          <p:cNvCxnSpPr>
            <a:cxnSpLocks noChangeShapeType="1"/>
            <a:stCxn id="5120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1476860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222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2230" name="Straight Connector 7"/>
          <p:cNvCxnSpPr>
            <a:cxnSpLocks noChangeShapeType="1"/>
            <a:stCxn id="52229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1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223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223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2234" name="Straight Connector 11"/>
          <p:cNvCxnSpPr>
            <a:cxnSpLocks noChangeShapeType="1"/>
            <a:stCxn id="5223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5" name="Straight Connector 14"/>
          <p:cNvCxnSpPr>
            <a:cxnSpLocks noChangeShapeType="1"/>
            <a:stCxn id="5223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391025" y="4006850"/>
            <a:ext cx="481013" cy="1347788"/>
            <a:chOff x="3152274" y="4415590"/>
            <a:chExt cx="481222" cy="637674"/>
          </a:xfrm>
        </p:grpSpPr>
        <p:sp>
          <p:nvSpPr>
            <p:cNvPr id="52237" name="TextBox 15"/>
            <p:cNvSpPr txBox="1">
              <a:spLocks noChangeArrowheads="1"/>
            </p:cNvSpPr>
            <p:nvPr/>
          </p:nvSpPr>
          <p:spPr bwMode="auto">
            <a:xfrm>
              <a:off x="3152274" y="441559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52238" name="Straight Connector 16"/>
            <p:cNvCxnSpPr>
              <a:cxnSpLocks noChangeShapeType="1"/>
              <a:stCxn id="52237" idx="0"/>
            </p:cNvCxnSpPr>
            <p:nvPr/>
          </p:nvCxnSpPr>
          <p:spPr bwMode="auto">
            <a:xfrm rot="-5400000" flipH="1" flipV="1">
              <a:off x="3068043" y="472842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21201647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661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661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196614" name="Straight Connector 7"/>
          <p:cNvCxnSpPr>
            <a:cxnSpLocks noChangeShapeType="1"/>
            <a:stCxn id="196613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5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661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661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6618" name="Straight Connector 11"/>
          <p:cNvCxnSpPr>
            <a:cxnSpLocks noChangeShapeType="1"/>
            <a:stCxn id="19661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9" name="Straight Connector 14"/>
          <p:cNvCxnSpPr>
            <a:cxnSpLocks noChangeShapeType="1"/>
            <a:stCxn id="19661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9039925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866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866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198662" name="Straight Connector 7"/>
          <p:cNvCxnSpPr>
            <a:cxnSpLocks noChangeShapeType="1"/>
            <a:stCxn id="19866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6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19867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867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8674" name="Straight Connector 11"/>
          <p:cNvCxnSpPr>
            <a:cxnSpLocks noChangeShapeType="1"/>
            <a:stCxn id="19867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75" name="Straight Connector 14"/>
          <p:cNvCxnSpPr>
            <a:cxnSpLocks noChangeShapeType="1"/>
            <a:stCxn id="19867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1937443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070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20070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0710" name="Straight Connector 7"/>
          <p:cNvCxnSpPr>
            <a:cxnSpLocks noChangeShapeType="1"/>
            <a:stCxn id="20070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15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18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0719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0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0721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2" name="Straight Connector 21"/>
          <p:cNvCxnSpPr>
            <a:cxnSpLocks noChangeShapeType="1"/>
            <a:stCxn id="200720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3" name="Straight Connector 23"/>
          <p:cNvCxnSpPr>
            <a:cxnSpLocks noChangeShapeType="1"/>
            <a:stCxn id="200720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07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6" name="Straight Connector 11"/>
          <p:cNvCxnSpPr>
            <a:cxnSpLocks noChangeShapeType="1"/>
            <a:stCxn id="2007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7" name="Straight Connector 14"/>
          <p:cNvCxnSpPr>
            <a:cxnSpLocks noChangeShapeType="1"/>
            <a:stCxn id="2007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706292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27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27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2758" name="Straight Connector 7"/>
          <p:cNvCxnSpPr>
            <a:cxnSpLocks noChangeShapeType="1"/>
            <a:stCxn id="202757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6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276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276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0" name="Straight Connector 21"/>
          <p:cNvCxnSpPr>
            <a:cxnSpLocks noChangeShapeType="1"/>
            <a:stCxn id="20276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1" name="Straight Connector 23"/>
          <p:cNvCxnSpPr>
            <a:cxnSpLocks noChangeShapeType="1"/>
            <a:stCxn id="20276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277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277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5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2776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7" name="Straight Connector 11"/>
          <p:cNvCxnSpPr>
            <a:cxnSpLocks noChangeShapeType="1"/>
            <a:stCxn id="202776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8" name="Straight Connector 14"/>
          <p:cNvCxnSpPr>
            <a:cxnSpLocks noChangeShapeType="1"/>
            <a:stCxn id="202776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6240032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48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48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4806" name="Straight Connector 7"/>
          <p:cNvCxnSpPr>
            <a:cxnSpLocks noChangeShapeType="1"/>
            <a:stCxn id="204805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481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481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18" name="Straight Connector 21"/>
          <p:cNvCxnSpPr>
            <a:cxnSpLocks noChangeShapeType="1"/>
            <a:stCxn id="20481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9" name="Straight Connector 23"/>
          <p:cNvCxnSpPr>
            <a:cxnSpLocks noChangeShapeType="1"/>
            <a:stCxn id="20481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482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482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48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26" name="Straight Connector 11"/>
          <p:cNvCxnSpPr>
            <a:cxnSpLocks noChangeShapeType="1"/>
            <a:stCxn id="2048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7" name="Straight Connector 14"/>
          <p:cNvCxnSpPr>
            <a:cxnSpLocks noChangeShapeType="1"/>
            <a:stCxn id="2048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14245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1600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We have a grammar, determine the possible parse tree(s)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Let’s start with parsing with a CFG (no probabilities)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8074" y="3505200"/>
            <a:ext cx="209232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	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	NP  VP</a:t>
            </a:r>
          </a:p>
          <a:p>
            <a:r>
              <a:rPr lang="en-US" dirty="0"/>
              <a:t>NP 	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	PRP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 PP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 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</a:t>
            </a:r>
          </a:p>
          <a:p>
            <a:r>
              <a:rPr lang="en-US" dirty="0"/>
              <a:t>PRP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</a:t>
            </a:r>
          </a:p>
          <a:p>
            <a:r>
              <a:rPr lang="en-US" dirty="0"/>
              <a:t>V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eat</a:t>
            </a:r>
          </a:p>
          <a:p>
            <a:r>
              <a:rPr lang="en-US" dirty="0"/>
              <a:t>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sushi</a:t>
            </a:r>
          </a:p>
          <a:p>
            <a:r>
              <a:rPr lang="en-US" dirty="0"/>
              <a:t>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tuna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41859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4640028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approaches?  algorithms?</a:t>
            </a:r>
          </a:p>
        </p:txBody>
      </p:sp>
    </p:spTree>
    <p:extLst>
      <p:ext uri="{BB962C8B-B14F-4D97-AF65-F5344CB8AC3E}">
        <p14:creationId xmlns:p14="http://schemas.microsoft.com/office/powerpoint/2010/main" val="21600960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68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68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6854" name="Straight Connector 7"/>
          <p:cNvCxnSpPr>
            <a:cxnSpLocks noChangeShapeType="1"/>
            <a:stCxn id="206853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59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686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686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66" name="Straight Connector 21"/>
          <p:cNvCxnSpPr>
            <a:cxnSpLocks noChangeShapeType="1"/>
            <a:stCxn id="20686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67" name="Straight Connector 23"/>
          <p:cNvCxnSpPr>
            <a:cxnSpLocks noChangeShapeType="1"/>
            <a:stCxn id="20686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686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687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2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6873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6874" name="Straight Connector 29"/>
          <p:cNvCxnSpPr>
            <a:cxnSpLocks noChangeShapeType="1"/>
            <a:stCxn id="206872" idx="2"/>
            <a:endCxn id="206864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5" name="Straight Connector 31"/>
          <p:cNvCxnSpPr>
            <a:cxnSpLocks noChangeShapeType="1"/>
            <a:stCxn id="206872" idx="2"/>
            <a:endCxn id="206873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687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78" name="Straight Connector 11"/>
          <p:cNvCxnSpPr>
            <a:cxnSpLocks noChangeShapeType="1"/>
            <a:stCxn id="20687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9" name="Straight Connector 14"/>
          <p:cNvCxnSpPr>
            <a:cxnSpLocks noChangeShapeType="1"/>
            <a:stCxn id="20687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5225118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89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89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8902" name="Straight Connector 7"/>
          <p:cNvCxnSpPr>
            <a:cxnSpLocks noChangeShapeType="1"/>
            <a:stCxn id="20890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891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2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8913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14" name="Straight Connector 21"/>
          <p:cNvCxnSpPr>
            <a:cxnSpLocks noChangeShapeType="1"/>
            <a:stCxn id="208912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5" name="Straight Connector 23"/>
          <p:cNvCxnSpPr>
            <a:cxnSpLocks noChangeShapeType="1"/>
            <a:stCxn id="208912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6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8917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8918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9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20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8921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8922" name="Straight Connector 29"/>
          <p:cNvCxnSpPr>
            <a:cxnSpLocks noChangeShapeType="1"/>
            <a:stCxn id="208920" idx="2"/>
            <a:endCxn id="208912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23" name="Straight Connector 31"/>
          <p:cNvCxnSpPr>
            <a:cxnSpLocks noChangeShapeType="1"/>
            <a:stCxn id="208920" idx="2"/>
            <a:endCxn id="208921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592888" y="4440238"/>
            <a:ext cx="565150" cy="709612"/>
            <a:chOff x="4692315" y="5125453"/>
            <a:chExt cx="565444" cy="709864"/>
          </a:xfrm>
        </p:grpSpPr>
        <p:sp>
          <p:nvSpPr>
            <p:cNvPr id="208925" name="TextBox 30"/>
            <p:cNvSpPr txBox="1">
              <a:spLocks noChangeArrowheads="1"/>
            </p:cNvSpPr>
            <p:nvPr/>
          </p:nvSpPr>
          <p:spPr bwMode="auto">
            <a:xfrm>
              <a:off x="4776537" y="52096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208926" name="Straight Connector 32"/>
            <p:cNvCxnSpPr>
              <a:cxnSpLocks noChangeShapeType="1"/>
            </p:cNvCxnSpPr>
            <p:nvPr/>
          </p:nvCxnSpPr>
          <p:spPr bwMode="auto">
            <a:xfrm rot="-5400000" flipH="1" flipV="1">
              <a:off x="4692305" y="5510474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8927" name="TextBox 33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892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892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30" name="Straight Connector 11"/>
          <p:cNvCxnSpPr>
            <a:cxnSpLocks noChangeShapeType="1"/>
            <a:stCxn id="20892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31" name="Straight Connector 14"/>
          <p:cNvCxnSpPr>
            <a:cxnSpLocks noChangeShapeType="1"/>
            <a:stCxn id="20892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0075756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094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094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10950" name="Straight Connector 7"/>
          <p:cNvCxnSpPr>
            <a:cxnSpLocks noChangeShapeType="1"/>
            <a:stCxn id="21094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095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095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56" name="Straight Connector 21"/>
          <p:cNvCxnSpPr>
            <a:cxnSpLocks noChangeShapeType="1"/>
            <a:stCxn id="21095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7" name="Straight Connector 23"/>
          <p:cNvCxnSpPr>
            <a:cxnSpLocks noChangeShapeType="1"/>
            <a:stCxn id="21095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095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096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6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0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10971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72" name="Straight Connector 11"/>
          <p:cNvCxnSpPr>
            <a:cxnSpLocks noChangeShapeType="1"/>
            <a:stCxn id="210971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73" name="Straight Connector 14"/>
          <p:cNvCxnSpPr>
            <a:cxnSpLocks noChangeShapeType="1"/>
            <a:stCxn id="210971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4" name="Line 30"/>
          <p:cNvSpPr>
            <a:spLocks noChangeShapeType="1"/>
          </p:cNvSpPr>
          <p:nvPr/>
        </p:nvSpPr>
        <p:spPr bwMode="auto">
          <a:xfrm flipH="1">
            <a:off x="4559300" y="3962400"/>
            <a:ext cx="146050" cy="706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5" name="Line 31"/>
          <p:cNvSpPr>
            <a:spLocks noChangeShapeType="1"/>
          </p:cNvSpPr>
          <p:nvPr/>
        </p:nvSpPr>
        <p:spPr bwMode="auto">
          <a:xfrm>
            <a:off x="4767263" y="3962400"/>
            <a:ext cx="487362" cy="2190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7" name="TextBox 30"/>
          <p:cNvSpPr txBox="1">
            <a:spLocks noChangeArrowheads="1"/>
          </p:cNvSpPr>
          <p:nvPr/>
        </p:nvSpPr>
        <p:spPr bwMode="auto">
          <a:xfrm>
            <a:off x="4579938" y="368300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0979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226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32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617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</a:t>
            </a:r>
          </a:p>
        </p:txBody>
      </p:sp>
      <p:sp>
        <p:nvSpPr>
          <p:cNvPr id="532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3254" name="Straight Connector 7"/>
          <p:cNvCxnSpPr>
            <a:cxnSpLocks noChangeShapeType="1"/>
            <a:stCxn id="53253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325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325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3260" name="Straight Connector 21"/>
          <p:cNvCxnSpPr>
            <a:cxnSpLocks noChangeShapeType="1"/>
            <a:stCxn id="5325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1" name="Straight Connector 23"/>
          <p:cNvCxnSpPr>
            <a:cxnSpLocks noChangeShapeType="1"/>
            <a:stCxn id="5325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2" name="TextBox 20"/>
          <p:cNvSpPr txBox="1">
            <a:spLocks noChangeArrowheads="1"/>
          </p:cNvSpPr>
          <p:nvPr/>
        </p:nvSpPr>
        <p:spPr bwMode="auto">
          <a:xfrm>
            <a:off x="5826126" y="5991225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326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326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6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767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427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2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</a:t>
            </a:r>
          </a:p>
        </p:txBody>
      </p:sp>
      <p:sp>
        <p:nvSpPr>
          <p:cNvPr id="5427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4278" name="Straight Connector 7"/>
          <p:cNvCxnSpPr>
            <a:cxnSpLocks noChangeShapeType="1"/>
            <a:stCxn id="5427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4280" name="Straight Connector 9"/>
          <p:cNvCxnSpPr>
            <a:cxnSpLocks noChangeShapeType="1"/>
            <a:stCxn id="54279" idx="2"/>
            <a:endCxn id="5427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428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428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4286" name="Straight Connector 21"/>
          <p:cNvCxnSpPr>
            <a:cxnSpLocks noChangeShapeType="1"/>
            <a:stCxn id="5428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87" name="Straight Connector 23"/>
          <p:cNvCxnSpPr>
            <a:cxnSpLocks noChangeShapeType="1"/>
            <a:stCxn id="5428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428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429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9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9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22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53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553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5302" name="Straight Connector 7"/>
          <p:cNvCxnSpPr>
            <a:cxnSpLocks noChangeShapeType="1"/>
            <a:stCxn id="5530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3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5304" name="Straight Connector 9"/>
          <p:cNvCxnSpPr>
            <a:cxnSpLocks noChangeShapeType="1"/>
            <a:stCxn id="55303" idx="2"/>
            <a:endCxn id="55301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5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55306" name="Straight Connector 11"/>
          <p:cNvCxnSpPr>
            <a:cxnSpLocks noChangeShapeType="1"/>
            <a:stCxn id="55305" idx="2"/>
            <a:endCxn id="55303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531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5316" name="Straight Connector 21"/>
          <p:cNvCxnSpPr>
            <a:cxnSpLocks noChangeShapeType="1"/>
            <a:stCxn id="5531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7" name="Straight Connector 23"/>
          <p:cNvCxnSpPr>
            <a:cxnSpLocks noChangeShapeType="1"/>
            <a:stCxn id="5531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531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532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2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2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669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21299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2997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212998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2999" name="Straight Connector 7"/>
          <p:cNvCxnSpPr>
            <a:cxnSpLocks noChangeShapeType="1"/>
            <a:stCxn id="212998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0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3001" name="Straight Connector 9"/>
          <p:cNvCxnSpPr>
            <a:cxnSpLocks noChangeShapeType="1"/>
            <a:stCxn id="213000" idx="2"/>
            <a:endCxn id="212998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2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213003" name="Straight Connector 11"/>
          <p:cNvCxnSpPr>
            <a:cxnSpLocks noChangeShapeType="1"/>
            <a:stCxn id="213002" idx="2"/>
            <a:endCxn id="213000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04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5" name="TextBox 15"/>
          <p:cNvSpPr txBox="1">
            <a:spLocks noChangeArrowheads="1"/>
          </p:cNvSpPr>
          <p:nvPr/>
        </p:nvSpPr>
        <p:spPr bwMode="auto">
          <a:xfrm>
            <a:off x="4243388" y="37068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21300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300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3009" name="Straight Connector 21"/>
          <p:cNvCxnSpPr>
            <a:cxnSpLocks noChangeShapeType="1"/>
            <a:stCxn id="21300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0" name="Straight Connector 23"/>
          <p:cNvCxnSpPr>
            <a:cxnSpLocks noChangeShapeType="1"/>
            <a:stCxn id="21300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301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301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5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6" name="Line 24"/>
          <p:cNvSpPr>
            <a:spLocks noChangeShapeType="1"/>
          </p:cNvSpPr>
          <p:nvPr/>
        </p:nvSpPr>
        <p:spPr bwMode="auto">
          <a:xfrm flipH="1">
            <a:off x="4438650" y="4170363"/>
            <a:ext cx="47625" cy="292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7" name="Line 25"/>
          <p:cNvSpPr>
            <a:spLocks noChangeShapeType="1"/>
          </p:cNvSpPr>
          <p:nvPr/>
        </p:nvSpPr>
        <p:spPr bwMode="auto">
          <a:xfrm>
            <a:off x="4608513" y="4121150"/>
            <a:ext cx="328612" cy="1333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633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451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451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4518" name="Straight Connector 7"/>
          <p:cNvCxnSpPr>
            <a:cxnSpLocks noChangeShapeType="1"/>
            <a:stCxn id="6451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1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0" name="Straight Connector 9"/>
          <p:cNvCxnSpPr>
            <a:cxnSpLocks noChangeShapeType="1"/>
            <a:stCxn id="64519" idx="2"/>
            <a:endCxn id="6451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1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2" name="Straight Connector 11"/>
          <p:cNvCxnSpPr>
            <a:cxnSpLocks noChangeShapeType="1"/>
            <a:stCxn id="64521" idx="2"/>
            <a:endCxn id="64519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2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4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64525" name="Straight Connector 16"/>
          <p:cNvCxnSpPr>
            <a:cxnSpLocks noChangeShapeType="1"/>
            <a:stCxn id="64521" idx="2"/>
            <a:endCxn id="64524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452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452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4530" name="Straight Connector 21"/>
          <p:cNvCxnSpPr>
            <a:cxnSpLocks noChangeShapeType="1"/>
            <a:stCxn id="6452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1" name="Straight Connector 23"/>
          <p:cNvCxnSpPr>
            <a:cxnSpLocks noChangeShapeType="1"/>
            <a:stCxn id="6452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453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453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7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857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504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504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5046" name="Straight Connector 7"/>
          <p:cNvCxnSpPr>
            <a:cxnSpLocks noChangeShapeType="1"/>
            <a:stCxn id="21504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7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48" name="Straight Connector 9"/>
          <p:cNvCxnSpPr>
            <a:cxnSpLocks noChangeShapeType="1"/>
            <a:stCxn id="215047" idx="2"/>
            <a:endCxn id="215045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9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50" name="Straight Connector 11"/>
          <p:cNvCxnSpPr>
            <a:cxnSpLocks noChangeShapeType="1"/>
            <a:stCxn id="215049" idx="2"/>
            <a:endCxn id="215047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2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215053" name="Straight Connector 16"/>
          <p:cNvCxnSpPr>
            <a:cxnSpLocks noChangeShapeType="1"/>
            <a:stCxn id="215049" idx="2"/>
            <a:endCxn id="215052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505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505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5058" name="Straight Connector 21"/>
          <p:cNvCxnSpPr>
            <a:cxnSpLocks noChangeShapeType="1"/>
            <a:stCxn id="21505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9" name="Straight Connector 23"/>
          <p:cNvCxnSpPr>
            <a:cxnSpLocks noChangeShapeType="1"/>
            <a:stCxn id="21505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506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506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6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4" name="TextBox 35"/>
          <p:cNvSpPr txBox="1">
            <a:spLocks noChangeArrowheads="1"/>
          </p:cNvSpPr>
          <p:nvPr/>
        </p:nvSpPr>
        <p:spPr bwMode="auto">
          <a:xfrm>
            <a:off x="4206875" y="4051300"/>
            <a:ext cx="481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5065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15066" name="Straight Connector 39"/>
          <p:cNvCxnSpPr>
            <a:cxnSpLocks noChangeShapeType="1"/>
            <a:endCxn id="215054" idx="0"/>
          </p:cNvCxnSpPr>
          <p:nvPr/>
        </p:nvCxnSpPr>
        <p:spPr bwMode="auto">
          <a:xfrm rot="16200000" flipH="1">
            <a:off x="4305300" y="4368800"/>
            <a:ext cx="554038" cy="206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15067" name="Straight Connector 41"/>
          <p:cNvCxnSpPr>
            <a:cxnSpLocks noChangeShapeType="1"/>
          </p:cNvCxnSpPr>
          <p:nvPr/>
        </p:nvCxnSpPr>
        <p:spPr bwMode="auto">
          <a:xfrm>
            <a:off x="4608513" y="4090988"/>
            <a:ext cx="517525" cy="120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0241495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554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554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5542" name="Straight Connector 7"/>
          <p:cNvCxnSpPr>
            <a:cxnSpLocks noChangeShapeType="1"/>
            <a:stCxn id="6554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3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5544" name="Straight Connector 9"/>
          <p:cNvCxnSpPr>
            <a:cxnSpLocks noChangeShapeType="1"/>
            <a:stCxn id="65543" idx="2"/>
            <a:endCxn id="65541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5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554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554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5549" name="Straight Connector 21"/>
          <p:cNvCxnSpPr>
            <a:cxnSpLocks noChangeShapeType="1"/>
            <a:stCxn id="6554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0" name="Straight Connector 23"/>
          <p:cNvCxnSpPr>
            <a:cxnSpLocks noChangeShapeType="1"/>
            <a:stCxn id="6554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555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555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5" name="Straight Connector 40"/>
          <p:cNvCxnSpPr>
            <a:cxnSpLocks noChangeShapeType="1"/>
            <a:stCxn id="65543" idx="2"/>
          </p:cNvCxnSpPr>
          <p:nvPr/>
        </p:nvCxnSpPr>
        <p:spPr bwMode="auto">
          <a:xfrm rot="16200000" flipH="1">
            <a:off x="3640138" y="3917950"/>
            <a:ext cx="309562" cy="782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6" name="TextBox 42"/>
          <p:cNvSpPr txBox="1">
            <a:spLocks noChangeArrowheads="1"/>
          </p:cNvSpPr>
          <p:nvPr/>
        </p:nvSpPr>
        <p:spPr bwMode="auto">
          <a:xfrm>
            <a:off x="3886200" y="4403725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</p:spTree>
    <p:extLst>
      <p:ext uri="{BB962C8B-B14F-4D97-AF65-F5344CB8AC3E}">
        <p14:creationId xmlns:p14="http://schemas.microsoft.com/office/powerpoint/2010/main" val="125077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76400"/>
            <a:ext cx="7556313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Top-down parsing</a:t>
            </a:r>
          </a:p>
          <a:p>
            <a:pPr lvl="1"/>
            <a:r>
              <a:rPr lang="en-US" sz="2000" dirty="0"/>
              <a:t>ends up doing a lot of repeated work</a:t>
            </a:r>
          </a:p>
          <a:p>
            <a:pPr lvl="1"/>
            <a:r>
              <a:rPr lang="en-US" sz="2000" dirty="0"/>
              <a:t>doesn’t take into account the words in the sentence until the end!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Bottom-up parsing</a:t>
            </a:r>
          </a:p>
          <a:p>
            <a:pPr lvl="1"/>
            <a:r>
              <a:rPr lang="en-US" sz="2000" dirty="0"/>
              <a:t>constrain based on the words</a:t>
            </a:r>
          </a:p>
          <a:p>
            <a:pPr lvl="1"/>
            <a:r>
              <a:rPr lang="en-US" sz="2000" dirty="0"/>
              <a:t>avoids repeated work (dynamic programming)</a:t>
            </a:r>
          </a:p>
          <a:p>
            <a:pPr lvl="1"/>
            <a:r>
              <a:rPr lang="en-US" sz="2000" dirty="0"/>
              <a:t>doesn’t take into account the high-level structure until the end!</a:t>
            </a:r>
          </a:p>
          <a:p>
            <a:pPr lvl="1"/>
            <a:r>
              <a:rPr lang="en-US" sz="2000" dirty="0"/>
              <a:t>CKY parser</a:t>
            </a:r>
          </a:p>
        </p:txBody>
      </p:sp>
    </p:spTree>
    <p:extLst>
      <p:ext uri="{BB962C8B-B14F-4D97-AF65-F5344CB8AC3E}">
        <p14:creationId xmlns:p14="http://schemas.microsoft.com/office/powerpoint/2010/main" val="21497426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656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656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6566" name="Straight Connector 7"/>
          <p:cNvCxnSpPr>
            <a:cxnSpLocks noChangeShapeType="1"/>
            <a:stCxn id="6656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7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6568" name="Straight Connector 9"/>
          <p:cNvCxnSpPr>
            <a:cxnSpLocks noChangeShapeType="1"/>
            <a:stCxn id="66567" idx="2"/>
            <a:endCxn id="66565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9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6570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1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6572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6573" name="Straight Connector 21"/>
          <p:cNvCxnSpPr>
            <a:cxnSpLocks noChangeShapeType="1"/>
            <a:stCxn id="66571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4" name="Straight Connector 23"/>
          <p:cNvCxnSpPr>
            <a:cxnSpLocks noChangeShapeType="1"/>
            <a:stCxn id="66571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5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6576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6577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8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9" name="Straight Connector 40"/>
          <p:cNvCxnSpPr>
            <a:cxnSpLocks noChangeShapeType="1"/>
            <a:stCxn id="66567" idx="2"/>
            <a:endCxn id="66571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305821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758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758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7590" name="Straight Connector 7"/>
          <p:cNvCxnSpPr>
            <a:cxnSpLocks noChangeShapeType="1"/>
            <a:stCxn id="67589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1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7592" name="Straight Connector 9"/>
          <p:cNvCxnSpPr>
            <a:cxnSpLocks noChangeShapeType="1"/>
            <a:stCxn id="67591" idx="2"/>
            <a:endCxn id="67589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3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7594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5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7596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7597" name="Straight Connector 21"/>
          <p:cNvCxnSpPr>
            <a:cxnSpLocks noChangeShapeType="1"/>
            <a:stCxn id="67595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598" name="Straight Connector 23"/>
          <p:cNvCxnSpPr>
            <a:cxnSpLocks noChangeShapeType="1"/>
            <a:stCxn id="67595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9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7600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7601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2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3" name="Straight Connector 40"/>
          <p:cNvCxnSpPr>
            <a:cxnSpLocks noChangeShapeType="1"/>
            <a:stCxn id="67591" idx="2"/>
            <a:endCxn id="67595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604" name="TextBox 28"/>
          <p:cNvSpPr txBox="1">
            <a:spLocks noChangeArrowheads="1"/>
          </p:cNvSpPr>
          <p:nvPr/>
        </p:nvSpPr>
        <p:spPr bwMode="auto">
          <a:xfrm>
            <a:off x="3255963" y="2919413"/>
            <a:ext cx="328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67605" name="Straight Connector 35"/>
          <p:cNvCxnSpPr>
            <a:cxnSpLocks noChangeShapeType="1"/>
            <a:stCxn id="67604" idx="2"/>
            <a:endCxn id="67591" idx="0"/>
          </p:cNvCxnSpPr>
          <p:nvPr/>
        </p:nvCxnSpPr>
        <p:spPr bwMode="auto">
          <a:xfrm rot="5400000">
            <a:off x="3194050" y="3529013"/>
            <a:ext cx="434975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0694793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Pros/Cons?</a:t>
            </a:r>
          </a:p>
          <a:p>
            <a:pPr lvl="1"/>
            <a:r>
              <a:rPr lang="en-US" sz="2400" dirty="0"/>
              <a:t>Top-down:</a:t>
            </a:r>
          </a:p>
          <a:p>
            <a:pPr lvl="2"/>
            <a:r>
              <a:rPr lang="en-US" sz="2000" dirty="0"/>
              <a:t>Only examines parses that could be valid parses (i.e. with an S on top)</a:t>
            </a:r>
          </a:p>
          <a:p>
            <a:pPr lvl="2"/>
            <a:r>
              <a:rPr lang="en-US" sz="2000" dirty="0"/>
              <a:t>Doesn’t take into account the actual words!</a:t>
            </a:r>
          </a:p>
          <a:p>
            <a:pPr lvl="1"/>
            <a:r>
              <a:rPr lang="en-US" sz="2400" dirty="0"/>
              <a:t>Bottom-up:</a:t>
            </a:r>
          </a:p>
          <a:p>
            <a:pPr lvl="2"/>
            <a:r>
              <a:rPr lang="en-US" sz="2000" dirty="0"/>
              <a:t>Only examines structures that have the actual words as the leaves</a:t>
            </a:r>
          </a:p>
          <a:p>
            <a:pPr lvl="2"/>
            <a:r>
              <a:rPr lang="en-US" sz="2000" dirty="0"/>
              <a:t>Examines sub-parses that may NOT result in a valid parse!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parsing hard?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Actual grammars are large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Lots of ambiguity!</a:t>
            </a:r>
          </a:p>
          <a:p>
            <a:pPr lvl="1"/>
            <a:r>
              <a:rPr lang="en-US" dirty="0"/>
              <a:t>Most sentences have many parses</a:t>
            </a:r>
          </a:p>
          <a:p>
            <a:pPr lvl="1"/>
            <a:r>
              <a:rPr lang="en-US" dirty="0"/>
              <a:t>Some sentences have a lot of parses</a:t>
            </a:r>
          </a:p>
          <a:p>
            <a:pPr lvl="1"/>
            <a:r>
              <a:rPr lang="en-US" dirty="0"/>
              <a:t>Even for sentences that are not ambiguous, there is often ambiguity for </a:t>
            </a:r>
            <a:r>
              <a:rPr lang="en-US" dirty="0" err="1"/>
              <a:t>subtrees</a:t>
            </a:r>
            <a:r>
              <a:rPr lang="en-US" dirty="0"/>
              <a:t> (i.e. multiple ways to parse a phrase)</a:t>
            </a:r>
          </a:p>
        </p:txBody>
      </p:sp>
    </p:spTree>
    <p:extLst>
      <p:ext uri="{BB962C8B-B14F-4D97-AF65-F5344CB8AC3E}">
        <p14:creationId xmlns:p14="http://schemas.microsoft.com/office/powerpoint/2010/main" val="38945885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parsing hard?</a:t>
            </a:r>
          </a:p>
        </p:txBody>
      </p:sp>
      <p:sp>
        <p:nvSpPr>
          <p:cNvPr id="4" name="Text Box 152"/>
          <p:cNvSpPr txBox="1">
            <a:spLocks noChangeArrowheads="1"/>
          </p:cNvSpPr>
          <p:nvPr/>
        </p:nvSpPr>
        <p:spPr bwMode="auto">
          <a:xfrm>
            <a:off x="1371600" y="2086108"/>
            <a:ext cx="6245216" cy="51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sz="2800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4063424"/>
            <a:ext cx="7086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are some interpretations?</a:t>
            </a:r>
          </a:p>
        </p:txBody>
      </p:sp>
    </p:spTree>
    <p:extLst>
      <p:ext uri="{BB962C8B-B14F-4D97-AF65-F5344CB8AC3E}">
        <p14:creationId xmlns:p14="http://schemas.microsoft.com/office/powerpoint/2010/main" val="5693645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82945" tIns="41473" rIns="82945" bIns="41473"/>
          <a:lstStyle/>
          <a:p>
            <a:r>
              <a:rPr lang="en-US" sz="2900" dirty="0"/>
              <a:t>Structural Ambiguity Can Give Exponential Parses</a:t>
            </a:r>
            <a:endParaRPr lang="en-US" dirty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713600" y="5867177"/>
            <a:ext cx="5667840" cy="354277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endParaRPr lang="en-US" sz="400" dirty="0"/>
          </a:p>
          <a:p>
            <a:pPr defTabSz="828013"/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658880" y="5809570"/>
            <a:ext cx="5667840" cy="3542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r>
              <a:rPr lang="en-US" dirty="0">
                <a:solidFill>
                  <a:srgbClr val="000000"/>
                </a:solidFill>
              </a:rPr>
              <a:t>    Me          See        A man       The telescope          The hill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484800" y="5870056"/>
            <a:ext cx="123840" cy="247706"/>
            <a:chOff x="4500" y="8640"/>
            <a:chExt cx="720" cy="1440"/>
          </a:xfrm>
        </p:grpSpPr>
        <p:sp>
          <p:nvSpPr>
            <p:cNvPr id="19588" name="Oval 7"/>
            <p:cNvSpPr>
              <a:spLocks noChangeArrowheads="1"/>
            </p:cNvSpPr>
            <p:nvPr/>
          </p:nvSpPr>
          <p:spPr bwMode="auto">
            <a:xfrm>
              <a:off x="4680" y="8640"/>
              <a:ext cx="360" cy="3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9" name="Line 8"/>
            <p:cNvSpPr>
              <a:spLocks noChangeShapeType="1"/>
            </p:cNvSpPr>
            <p:nvPr/>
          </p:nvSpPr>
          <p:spPr bwMode="auto">
            <a:xfrm>
              <a:off x="4860" y="900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0" name="Line 9"/>
            <p:cNvSpPr>
              <a:spLocks noChangeShapeType="1"/>
            </p:cNvSpPr>
            <p:nvPr/>
          </p:nvSpPr>
          <p:spPr bwMode="auto">
            <a:xfrm flipH="1">
              <a:off x="450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1" name="Line 10"/>
            <p:cNvSpPr>
              <a:spLocks noChangeShapeType="1"/>
            </p:cNvSpPr>
            <p:nvPr/>
          </p:nvSpPr>
          <p:spPr bwMode="auto">
            <a:xfrm>
              <a:off x="486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2" name="Line 11"/>
            <p:cNvSpPr>
              <a:spLocks noChangeShapeType="1"/>
            </p:cNvSpPr>
            <p:nvPr/>
          </p:nvSpPr>
          <p:spPr bwMode="auto">
            <a:xfrm flipH="1">
              <a:off x="450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3" name="Line 12"/>
            <p:cNvSpPr>
              <a:spLocks noChangeShapeType="1"/>
            </p:cNvSpPr>
            <p:nvPr/>
          </p:nvSpPr>
          <p:spPr bwMode="auto">
            <a:xfrm>
              <a:off x="486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4" name="AutoShape 13"/>
          <p:cNvSpPr>
            <a:spLocks noChangeArrowheads="1"/>
          </p:cNvSpPr>
          <p:nvPr/>
        </p:nvSpPr>
        <p:spPr bwMode="auto">
          <a:xfrm>
            <a:off x="1797120" y="5881577"/>
            <a:ext cx="156960" cy="156977"/>
          </a:xfrm>
          <a:prstGeom prst="smileyFace">
            <a:avLst>
              <a:gd name="adj" fmla="val 4653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438080" y="5890218"/>
            <a:ext cx="207360" cy="207382"/>
            <a:chOff x="4500" y="9000"/>
            <a:chExt cx="1440" cy="1260"/>
          </a:xfrm>
        </p:grpSpPr>
        <p:sp>
          <p:nvSpPr>
            <p:cNvPr id="19585" name="AutoShape 15"/>
            <p:cNvSpPr>
              <a:spLocks noChangeArrowheads="1"/>
            </p:cNvSpPr>
            <p:nvPr/>
          </p:nvSpPr>
          <p:spPr bwMode="auto">
            <a:xfrm>
              <a:off x="4500" y="9000"/>
              <a:ext cx="1440" cy="18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6" name="Line 16"/>
            <p:cNvSpPr>
              <a:spLocks noChangeShapeType="1"/>
            </p:cNvSpPr>
            <p:nvPr/>
          </p:nvSpPr>
          <p:spPr bwMode="auto">
            <a:xfrm flipH="1">
              <a:off x="468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7" name="Line 17"/>
            <p:cNvSpPr>
              <a:spLocks noChangeShapeType="1"/>
            </p:cNvSpPr>
            <p:nvPr/>
          </p:nvSpPr>
          <p:spPr bwMode="auto">
            <a:xfrm>
              <a:off x="522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6" name="Freeform 18"/>
          <p:cNvSpPr>
            <a:spLocks/>
          </p:cNvSpPr>
          <p:nvPr/>
        </p:nvSpPr>
        <p:spPr bwMode="auto">
          <a:xfrm>
            <a:off x="6166080" y="5890218"/>
            <a:ext cx="414720" cy="207382"/>
          </a:xfrm>
          <a:custGeom>
            <a:avLst/>
            <a:gdLst>
              <a:gd name="T0" fmla="*/ 0 w 1800"/>
              <a:gd name="T1" fmla="*/ 1260 h 1290"/>
              <a:gd name="T2" fmla="*/ 360 w 1800"/>
              <a:gd name="T3" fmla="*/ 1080 h 1290"/>
              <a:gd name="T4" fmla="*/ 900 w 1800"/>
              <a:gd name="T5" fmla="*/ 0 h 1290"/>
              <a:gd name="T6" fmla="*/ 1440 w 1800"/>
              <a:gd name="T7" fmla="*/ 1080 h 1290"/>
              <a:gd name="T8" fmla="*/ 1800 w 1800"/>
              <a:gd name="T9" fmla="*/ 1260 h 1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0"/>
              <a:gd name="T16" fmla="*/ 0 h 1290"/>
              <a:gd name="T17" fmla="*/ 1800 w 1800"/>
              <a:gd name="T18" fmla="*/ 1290 h 1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00" h="1290">
                <a:moveTo>
                  <a:pt x="0" y="1260"/>
                </a:moveTo>
                <a:cubicBezTo>
                  <a:pt x="105" y="1275"/>
                  <a:pt x="210" y="1290"/>
                  <a:pt x="360" y="1080"/>
                </a:cubicBezTo>
                <a:cubicBezTo>
                  <a:pt x="510" y="870"/>
                  <a:pt x="720" y="0"/>
                  <a:pt x="900" y="0"/>
                </a:cubicBezTo>
                <a:cubicBezTo>
                  <a:pt x="1080" y="0"/>
                  <a:pt x="1290" y="870"/>
                  <a:pt x="1440" y="1080"/>
                </a:cubicBezTo>
                <a:cubicBezTo>
                  <a:pt x="1590" y="1290"/>
                  <a:pt x="1695" y="1275"/>
                  <a:pt x="1800" y="126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427840" y="5871497"/>
            <a:ext cx="414720" cy="174258"/>
            <a:chOff x="3272" y="7785"/>
            <a:chExt cx="720" cy="301"/>
          </a:xfrm>
        </p:grpSpPr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535" y="7785"/>
              <a:ext cx="239" cy="301"/>
              <a:chOff x="6120" y="9180"/>
              <a:chExt cx="1080" cy="1440"/>
            </a:xfrm>
          </p:grpSpPr>
          <p:sp>
            <p:nvSpPr>
              <p:cNvPr id="19580" name="Arc 21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1" name="Line 22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2" name="Line 23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3" name="Arc 24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4" name="Freeform 25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79" name="Line 26"/>
            <p:cNvSpPr>
              <a:spLocks noChangeShapeType="1"/>
            </p:cNvSpPr>
            <p:nvPr/>
          </p:nvSpPr>
          <p:spPr bwMode="auto">
            <a:xfrm>
              <a:off x="3272" y="8079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53"/>
          <p:cNvGrpSpPr>
            <a:grpSpLocks/>
          </p:cNvGrpSpPr>
          <p:nvPr/>
        </p:nvGrpSpPr>
        <p:grpSpPr bwMode="auto">
          <a:xfrm>
            <a:off x="691200" y="1659054"/>
            <a:ext cx="3732480" cy="1185244"/>
            <a:chOff x="480" y="1152"/>
            <a:chExt cx="2592" cy="823"/>
          </a:xfrm>
        </p:grpSpPr>
        <p:sp>
          <p:nvSpPr>
            <p:cNvPr id="19557" name="AutoShape 27"/>
            <p:cNvSpPr>
              <a:spLocks noChangeArrowheads="1"/>
            </p:cNvSpPr>
            <p:nvPr/>
          </p:nvSpPr>
          <p:spPr bwMode="auto">
            <a:xfrm>
              <a:off x="2059" y="120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2323" y="1216"/>
              <a:ext cx="144" cy="144"/>
              <a:chOff x="4500" y="9000"/>
              <a:chExt cx="1440" cy="1260"/>
            </a:xfrm>
          </p:grpSpPr>
          <p:sp>
            <p:nvSpPr>
              <p:cNvPr id="19575" name="AutoShape 29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6" name="Line 30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7" name="Line 31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1711" y="1159"/>
              <a:ext cx="86" cy="171"/>
              <a:chOff x="4500" y="8640"/>
              <a:chExt cx="720" cy="1440"/>
            </a:xfrm>
          </p:grpSpPr>
          <p:sp>
            <p:nvSpPr>
              <p:cNvPr id="19569" name="Oval 33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0" name="Line 34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1" name="Line 35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2" name="Line 36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3" name="Line 37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4" name="Line 38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890" y="1152"/>
              <a:ext cx="95" cy="121"/>
              <a:chOff x="6120" y="9180"/>
              <a:chExt cx="1080" cy="1440"/>
            </a:xfrm>
          </p:grpSpPr>
          <p:sp>
            <p:nvSpPr>
              <p:cNvPr id="19564" name="Arc 40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5" name="Line 41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6" name="Line 42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7" name="Arc 43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8" name="Freeform 44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61" name="Line 45"/>
            <p:cNvSpPr>
              <a:spLocks noChangeShapeType="1"/>
            </p:cNvSpPr>
            <p:nvPr/>
          </p:nvSpPr>
          <p:spPr bwMode="auto">
            <a:xfrm flipH="1">
              <a:off x="1808" y="1260"/>
              <a:ext cx="219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2" name="Freeform 46"/>
            <p:cNvSpPr>
              <a:spLocks/>
            </p:cNvSpPr>
            <p:nvPr/>
          </p:nvSpPr>
          <p:spPr bwMode="auto">
            <a:xfrm>
              <a:off x="1350" y="1305"/>
              <a:ext cx="1441" cy="288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3" name="Text Box 67"/>
            <p:cNvSpPr txBox="1">
              <a:spLocks noChangeArrowheads="1"/>
            </p:cNvSpPr>
            <p:nvPr/>
          </p:nvSpPr>
          <p:spPr bwMode="auto">
            <a:xfrm>
              <a:off x="480" y="1526"/>
              <a:ext cx="259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that has a telescope when I saw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0" name="Group 154"/>
          <p:cNvGrpSpPr>
            <a:grpSpLocks/>
          </p:cNvGrpSpPr>
          <p:nvPr/>
        </p:nvGrpSpPr>
        <p:grpSpPr bwMode="auto">
          <a:xfrm>
            <a:off x="676800" y="2972471"/>
            <a:ext cx="3539520" cy="1065712"/>
            <a:chOff x="470" y="2064"/>
            <a:chExt cx="2458" cy="740"/>
          </a:xfrm>
        </p:grpSpPr>
        <p:sp>
          <p:nvSpPr>
            <p:cNvPr id="19537" name="AutoShape 48"/>
            <p:cNvSpPr>
              <a:spLocks noChangeArrowheads="1"/>
            </p:cNvSpPr>
            <p:nvPr/>
          </p:nvSpPr>
          <p:spPr bwMode="auto">
            <a:xfrm>
              <a:off x="1158" y="227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8" name="AutoShape 49"/>
            <p:cNvSpPr>
              <a:spLocks noChangeArrowheads="1"/>
            </p:cNvSpPr>
            <p:nvPr/>
          </p:nvSpPr>
          <p:spPr bwMode="auto">
            <a:xfrm>
              <a:off x="2305" y="2120"/>
              <a:ext cx="143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9" name="Line 50"/>
            <p:cNvSpPr>
              <a:spLocks noChangeShapeType="1"/>
            </p:cNvSpPr>
            <p:nvPr/>
          </p:nvSpPr>
          <p:spPr bwMode="auto">
            <a:xfrm flipH="1">
              <a:off x="2336" y="2140"/>
              <a:ext cx="41" cy="1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0" name="Line 51"/>
            <p:cNvSpPr>
              <a:spLocks noChangeShapeType="1"/>
            </p:cNvSpPr>
            <p:nvPr/>
          </p:nvSpPr>
          <p:spPr bwMode="auto">
            <a:xfrm>
              <a:off x="2377" y="2140"/>
              <a:ext cx="54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>
              <a:off x="1562" y="2126"/>
              <a:ext cx="95" cy="121"/>
              <a:chOff x="6120" y="9180"/>
              <a:chExt cx="1080" cy="1440"/>
            </a:xfrm>
          </p:grpSpPr>
          <p:sp>
            <p:nvSpPr>
              <p:cNvPr id="19552" name="Arc 5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3" name="Line 5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4" name="Line 5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5" name="Arc 5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6" name="Freeform 5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2" name="Line 58"/>
            <p:cNvSpPr>
              <a:spLocks noChangeShapeType="1"/>
            </p:cNvSpPr>
            <p:nvPr/>
          </p:nvSpPr>
          <p:spPr bwMode="auto">
            <a:xfrm flipV="1">
              <a:off x="1296" y="2107"/>
              <a:ext cx="810" cy="2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3" name="Freeform 59"/>
            <p:cNvSpPr>
              <a:spLocks/>
            </p:cNvSpPr>
            <p:nvPr/>
          </p:nvSpPr>
          <p:spPr bwMode="auto">
            <a:xfrm>
              <a:off x="1806" y="2228"/>
              <a:ext cx="864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60"/>
            <p:cNvGrpSpPr>
              <a:grpSpLocks/>
            </p:cNvGrpSpPr>
            <p:nvPr/>
          </p:nvGrpSpPr>
          <p:grpSpPr bwMode="auto">
            <a:xfrm>
              <a:off x="2094" y="2064"/>
              <a:ext cx="86" cy="171"/>
              <a:chOff x="4500" y="8640"/>
              <a:chExt cx="720" cy="1440"/>
            </a:xfrm>
          </p:grpSpPr>
          <p:sp>
            <p:nvSpPr>
              <p:cNvPr id="19546" name="Oval 61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7" name="Line 62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8" name="Line 63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9" name="Line 64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0" name="Line 65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1" name="Line 66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5" name="Text Box 68"/>
            <p:cNvSpPr txBox="1">
              <a:spLocks noChangeArrowheads="1"/>
            </p:cNvSpPr>
            <p:nvPr/>
          </p:nvSpPr>
          <p:spPr bwMode="auto">
            <a:xfrm>
              <a:off x="470" y="2355"/>
              <a:ext cx="2458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the hill that has a telescope on it.”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3" name="Group 155"/>
          <p:cNvGrpSpPr>
            <a:grpSpLocks/>
          </p:cNvGrpSpPr>
          <p:nvPr/>
        </p:nvGrpSpPr>
        <p:grpSpPr bwMode="auto">
          <a:xfrm>
            <a:off x="676800" y="4226845"/>
            <a:ext cx="3746880" cy="1049870"/>
            <a:chOff x="470" y="2935"/>
            <a:chExt cx="2602" cy="729"/>
          </a:xfrm>
        </p:grpSpPr>
        <p:sp>
          <p:nvSpPr>
            <p:cNvPr id="19516" name="AutoShape 69"/>
            <p:cNvSpPr>
              <a:spLocks noChangeArrowheads="1"/>
            </p:cNvSpPr>
            <p:nvPr/>
          </p:nvSpPr>
          <p:spPr bwMode="auto">
            <a:xfrm>
              <a:off x="1710" y="299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7" name="AutoShape 70"/>
            <p:cNvSpPr>
              <a:spLocks noChangeArrowheads="1"/>
            </p:cNvSpPr>
            <p:nvPr/>
          </p:nvSpPr>
          <p:spPr bwMode="auto">
            <a:xfrm>
              <a:off x="1843" y="3023"/>
              <a:ext cx="144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71"/>
            <p:cNvGrpSpPr>
              <a:grpSpLocks/>
            </p:cNvGrpSpPr>
            <p:nvPr/>
          </p:nvGrpSpPr>
          <p:grpSpPr bwMode="auto">
            <a:xfrm>
              <a:off x="1861" y="3043"/>
              <a:ext cx="108" cy="81"/>
              <a:chOff x="6092" y="11198"/>
              <a:chExt cx="270" cy="309"/>
            </a:xfrm>
          </p:grpSpPr>
          <p:sp>
            <p:nvSpPr>
              <p:cNvPr id="19535" name="Line 72"/>
              <p:cNvSpPr>
                <a:spLocks noChangeShapeType="1"/>
              </p:cNvSpPr>
              <p:nvPr/>
            </p:nvSpPr>
            <p:spPr bwMode="auto">
              <a:xfrm flipH="1">
                <a:off x="6092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6" name="Line 73"/>
              <p:cNvSpPr>
                <a:spLocks noChangeShapeType="1"/>
              </p:cNvSpPr>
              <p:nvPr/>
            </p:nvSpPr>
            <p:spPr bwMode="auto">
              <a:xfrm>
                <a:off x="6227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74"/>
            <p:cNvGrpSpPr>
              <a:grpSpLocks/>
            </p:cNvGrpSpPr>
            <p:nvPr/>
          </p:nvGrpSpPr>
          <p:grpSpPr bwMode="auto">
            <a:xfrm>
              <a:off x="2232" y="2976"/>
              <a:ext cx="86" cy="172"/>
              <a:chOff x="4500" y="8640"/>
              <a:chExt cx="720" cy="1440"/>
            </a:xfrm>
          </p:grpSpPr>
          <p:sp>
            <p:nvSpPr>
              <p:cNvPr id="19529" name="Oval 75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0" name="Line 76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1" name="Line 77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2" name="Line 78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3" name="Line 79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4" name="Line 80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81"/>
            <p:cNvGrpSpPr>
              <a:grpSpLocks/>
            </p:cNvGrpSpPr>
            <p:nvPr/>
          </p:nvGrpSpPr>
          <p:grpSpPr bwMode="auto">
            <a:xfrm>
              <a:off x="2042" y="2935"/>
              <a:ext cx="96" cy="122"/>
              <a:chOff x="6120" y="9180"/>
              <a:chExt cx="1080" cy="1440"/>
            </a:xfrm>
          </p:grpSpPr>
          <p:sp>
            <p:nvSpPr>
              <p:cNvPr id="19524" name="Arc 82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5" name="Line 83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6" name="Line 84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7" name="Arc 85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8" name="Freeform 86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21" name="Line 87"/>
            <p:cNvSpPr>
              <a:spLocks noChangeShapeType="1"/>
            </p:cNvSpPr>
            <p:nvPr/>
          </p:nvSpPr>
          <p:spPr bwMode="auto">
            <a:xfrm>
              <a:off x="1826" y="3032"/>
              <a:ext cx="401" cy="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2" name="Freeform 88"/>
            <p:cNvSpPr>
              <a:spLocks/>
            </p:cNvSpPr>
            <p:nvPr/>
          </p:nvSpPr>
          <p:spPr bwMode="auto">
            <a:xfrm>
              <a:off x="1296" y="3120"/>
              <a:ext cx="1440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3" name="Text Box 89"/>
            <p:cNvSpPr txBox="1">
              <a:spLocks noChangeArrowheads="1"/>
            </p:cNvSpPr>
            <p:nvPr/>
          </p:nvSpPr>
          <p:spPr bwMode="auto">
            <a:xfrm>
              <a:off x="470" y="3215"/>
              <a:ext cx="260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when I used the telescope to see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7" name="Group 156"/>
          <p:cNvGrpSpPr>
            <a:grpSpLocks/>
          </p:cNvGrpSpPr>
          <p:nvPr/>
        </p:nvGrpSpPr>
        <p:grpSpPr bwMode="auto">
          <a:xfrm>
            <a:off x="4838400" y="1608649"/>
            <a:ext cx="3594240" cy="1166522"/>
            <a:chOff x="3360" y="1117"/>
            <a:chExt cx="2496" cy="810"/>
          </a:xfrm>
        </p:grpSpPr>
        <p:sp>
          <p:nvSpPr>
            <p:cNvPr id="19495" name="AutoShape 90"/>
            <p:cNvSpPr>
              <a:spLocks noChangeArrowheads="1"/>
            </p:cNvSpPr>
            <p:nvPr/>
          </p:nvSpPr>
          <p:spPr bwMode="auto">
            <a:xfrm>
              <a:off x="3768" y="136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6" name="Freeform 91"/>
            <p:cNvSpPr>
              <a:spLocks/>
            </p:cNvSpPr>
            <p:nvPr/>
          </p:nvSpPr>
          <p:spPr bwMode="auto">
            <a:xfrm>
              <a:off x="4272" y="1296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" name="Group 92"/>
            <p:cNvGrpSpPr>
              <a:grpSpLocks/>
            </p:cNvGrpSpPr>
            <p:nvPr/>
          </p:nvGrpSpPr>
          <p:grpSpPr bwMode="auto">
            <a:xfrm>
              <a:off x="4824" y="1117"/>
              <a:ext cx="84" cy="114"/>
              <a:chOff x="4500" y="9000"/>
              <a:chExt cx="1440" cy="1260"/>
            </a:xfrm>
          </p:grpSpPr>
          <p:sp>
            <p:nvSpPr>
              <p:cNvPr id="19513" name="AutoShape 93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4" name="Line 94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5" name="Line 95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96"/>
            <p:cNvGrpSpPr>
              <a:grpSpLocks/>
            </p:cNvGrpSpPr>
            <p:nvPr/>
          </p:nvGrpSpPr>
          <p:grpSpPr bwMode="auto">
            <a:xfrm>
              <a:off x="4758" y="1139"/>
              <a:ext cx="86" cy="172"/>
              <a:chOff x="4500" y="8640"/>
              <a:chExt cx="720" cy="1440"/>
            </a:xfrm>
          </p:grpSpPr>
          <p:sp>
            <p:nvSpPr>
              <p:cNvPr id="19507" name="Oval 97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8" name="Line 98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9" name="Line 99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0" name="Line 100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1" name="Line 101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2" name="Line 102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103"/>
            <p:cNvGrpSpPr>
              <a:grpSpLocks/>
            </p:cNvGrpSpPr>
            <p:nvPr/>
          </p:nvGrpSpPr>
          <p:grpSpPr bwMode="auto">
            <a:xfrm>
              <a:off x="4017" y="1296"/>
              <a:ext cx="96" cy="120"/>
              <a:chOff x="6120" y="9180"/>
              <a:chExt cx="1080" cy="1440"/>
            </a:xfrm>
          </p:grpSpPr>
          <p:sp>
            <p:nvSpPr>
              <p:cNvPr id="19502" name="Arc 104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3" name="Line 105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4" name="Line 106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5" name="Arc 107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6" name="Freeform 108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00" name="Line 109"/>
            <p:cNvSpPr>
              <a:spLocks noChangeShapeType="1"/>
            </p:cNvSpPr>
            <p:nvPr/>
          </p:nvSpPr>
          <p:spPr bwMode="auto">
            <a:xfrm flipV="1">
              <a:off x="3913" y="1256"/>
              <a:ext cx="865" cy="1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1" name="Text Box 149"/>
            <p:cNvSpPr txBox="1">
              <a:spLocks noChangeArrowheads="1"/>
            </p:cNvSpPr>
            <p:nvPr/>
          </p:nvSpPr>
          <p:spPr bwMode="auto">
            <a:xfrm>
              <a:off x="3360" y="1478"/>
              <a:ext cx="2496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a hill and who had a telescope.”</a:t>
              </a:r>
            </a:p>
          </p:txBody>
        </p:sp>
      </p:grpSp>
      <p:grpSp>
        <p:nvGrpSpPr>
          <p:cNvPr id="21" name="Group 157"/>
          <p:cNvGrpSpPr>
            <a:grpSpLocks/>
          </p:cNvGrpSpPr>
          <p:nvPr/>
        </p:nvGrpSpPr>
        <p:grpSpPr bwMode="auto">
          <a:xfrm>
            <a:off x="4838400" y="2816935"/>
            <a:ext cx="3663360" cy="1221249"/>
            <a:chOff x="3360" y="1956"/>
            <a:chExt cx="2544" cy="848"/>
          </a:xfrm>
        </p:grpSpPr>
        <p:sp>
          <p:nvSpPr>
            <p:cNvPr id="19475" name="AutoShape 130"/>
            <p:cNvSpPr>
              <a:spLocks noChangeArrowheads="1"/>
            </p:cNvSpPr>
            <p:nvPr/>
          </p:nvSpPr>
          <p:spPr bwMode="auto">
            <a:xfrm>
              <a:off x="3768" y="2175"/>
              <a:ext cx="110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6" name="Freeform 131"/>
            <p:cNvSpPr>
              <a:spLocks/>
            </p:cNvSpPr>
            <p:nvPr/>
          </p:nvSpPr>
          <p:spPr bwMode="auto">
            <a:xfrm>
              <a:off x="4272" y="2112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7" name="AutoShape 132"/>
            <p:cNvSpPr>
              <a:spLocks noChangeArrowheads="1"/>
            </p:cNvSpPr>
            <p:nvPr/>
          </p:nvSpPr>
          <p:spPr bwMode="auto">
            <a:xfrm rot="-523284">
              <a:off x="3905" y="2181"/>
              <a:ext cx="144" cy="21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8" name="Line 133"/>
            <p:cNvSpPr>
              <a:spLocks noChangeShapeType="1"/>
            </p:cNvSpPr>
            <p:nvPr/>
          </p:nvSpPr>
          <p:spPr bwMode="auto">
            <a:xfrm flipH="1">
              <a:off x="3924" y="2202"/>
              <a:ext cx="52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9" name="Line 134"/>
            <p:cNvSpPr>
              <a:spLocks noChangeShapeType="1"/>
            </p:cNvSpPr>
            <p:nvPr/>
          </p:nvSpPr>
          <p:spPr bwMode="auto">
            <a:xfrm>
              <a:off x="3976" y="2202"/>
              <a:ext cx="54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" name="Group 135"/>
            <p:cNvGrpSpPr>
              <a:grpSpLocks/>
            </p:cNvGrpSpPr>
            <p:nvPr/>
          </p:nvGrpSpPr>
          <p:grpSpPr bwMode="auto">
            <a:xfrm>
              <a:off x="4667" y="1956"/>
              <a:ext cx="86" cy="171"/>
              <a:chOff x="4500" y="8640"/>
              <a:chExt cx="720" cy="1440"/>
            </a:xfrm>
          </p:grpSpPr>
          <p:sp>
            <p:nvSpPr>
              <p:cNvPr id="19489" name="Oval 136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0" name="Line 137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1" name="Line 138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2" name="Line 139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3" name="Line 140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4" name="Line 141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142"/>
            <p:cNvGrpSpPr>
              <a:grpSpLocks/>
            </p:cNvGrpSpPr>
            <p:nvPr/>
          </p:nvGrpSpPr>
          <p:grpSpPr bwMode="auto">
            <a:xfrm>
              <a:off x="4217" y="2021"/>
              <a:ext cx="96" cy="120"/>
              <a:chOff x="6120" y="9180"/>
              <a:chExt cx="1080" cy="1440"/>
            </a:xfrm>
          </p:grpSpPr>
          <p:sp>
            <p:nvSpPr>
              <p:cNvPr id="19484" name="Arc 14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5" name="Line 14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6" name="Line 14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7" name="Arc 14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8" name="Freeform 14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482" name="Line 148"/>
            <p:cNvSpPr>
              <a:spLocks noChangeShapeType="1"/>
            </p:cNvSpPr>
            <p:nvPr/>
          </p:nvSpPr>
          <p:spPr bwMode="auto">
            <a:xfrm flipV="1">
              <a:off x="3888" y="2081"/>
              <a:ext cx="751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3" name="Text Box 150"/>
            <p:cNvSpPr txBox="1">
              <a:spLocks noChangeArrowheads="1"/>
            </p:cNvSpPr>
            <p:nvPr/>
          </p:nvSpPr>
          <p:spPr bwMode="auto">
            <a:xfrm>
              <a:off x="3360" y="2355"/>
              <a:ext cx="254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“Using a telescope, I saw a man who was on a hill.”</a:t>
              </a:r>
              <a:r>
                <a:rPr lang="en-US" dirty="0"/>
                <a:t> </a:t>
              </a:r>
            </a:p>
          </p:txBody>
        </p:sp>
      </p:grpSp>
      <p:sp>
        <p:nvSpPr>
          <p:cNvPr id="19473" name="Text Box 151"/>
          <p:cNvSpPr txBox="1">
            <a:spLocks noChangeArrowheads="1"/>
          </p:cNvSpPr>
          <p:nvPr/>
        </p:nvSpPr>
        <p:spPr bwMode="auto">
          <a:xfrm>
            <a:off x="6220800" y="4216763"/>
            <a:ext cx="1451520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18" tIns="41460" rIns="82918" bIns="41460">
            <a:prstTxWarp prst="textNoShape">
              <a:avLst/>
            </a:prstTxWarp>
            <a:spAutoFit/>
          </a:bodyPr>
          <a:lstStyle/>
          <a:p>
            <a:pPr defTabSz="828013">
              <a:spcBef>
                <a:spcPct val="50000"/>
              </a:spcBef>
            </a:pPr>
            <a:r>
              <a:rPr lang="en-US" dirty="0"/>
              <a:t>. . .</a:t>
            </a:r>
          </a:p>
        </p:txBody>
      </p:sp>
      <p:sp>
        <p:nvSpPr>
          <p:cNvPr id="19474" name="Text Box 152"/>
          <p:cNvSpPr txBox="1">
            <a:spLocks noChangeArrowheads="1"/>
          </p:cNvSpPr>
          <p:nvPr/>
        </p:nvSpPr>
        <p:spPr bwMode="auto">
          <a:xfrm>
            <a:off x="1952640" y="5325679"/>
            <a:ext cx="4074587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</p:spTree>
    <p:extLst>
      <p:ext uri="{BB962C8B-B14F-4D97-AF65-F5344CB8AC3E}">
        <p14:creationId xmlns:p14="http://schemas.microsoft.com/office/powerpoint/2010/main" val="21655914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Programming Parsing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avoid extensive repeated work you must cache intermediate results, specifically found constituents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Caching (</a:t>
            </a:r>
            <a:r>
              <a:rPr lang="en-US" dirty="0" err="1"/>
              <a:t>memoizing</a:t>
            </a:r>
            <a:r>
              <a:rPr lang="en-US" dirty="0"/>
              <a:t>) is critical to obtaining a polynomial time parsing algorithm for CFGs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Dynamic programming algorithms based on both top-down and bottom-up search can achieve O(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 recognition time where </a:t>
            </a:r>
            <a:r>
              <a:rPr lang="en-US" i="1" dirty="0"/>
              <a:t>n</a:t>
            </a:r>
            <a:r>
              <a:rPr lang="en-US" dirty="0"/>
              <a:t> is the length of the input string.</a:t>
            </a:r>
          </a:p>
        </p:txBody>
      </p:sp>
    </p:spTree>
    <p:extLst>
      <p:ext uri="{BB962C8B-B14F-4D97-AF65-F5344CB8AC3E}">
        <p14:creationId xmlns:p14="http://schemas.microsoft.com/office/powerpoint/2010/main" val="40423805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Programming Parsing Methods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CKY</a:t>
            </a:r>
            <a:r>
              <a:rPr lang="en-US" dirty="0"/>
              <a:t> (</a:t>
            </a:r>
            <a:r>
              <a:rPr lang="en-US" dirty="0" err="1"/>
              <a:t>Cocke-Kasami-Younger</a:t>
            </a:r>
            <a:r>
              <a:rPr lang="en-US" dirty="0"/>
              <a:t>) algorithm based on bottom-up parsing and requires first normalizing the grammar.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Earley</a:t>
            </a:r>
            <a:r>
              <a:rPr lang="en-US" b="1" dirty="0">
                <a:solidFill>
                  <a:srgbClr val="FF0000"/>
                </a:solidFill>
              </a:rPr>
              <a:t> parser </a:t>
            </a:r>
            <a:r>
              <a:rPr lang="en-US" dirty="0"/>
              <a:t>is based on top-down parsing and does not require normalizing grammar but is more complex.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both fall under the general category of </a:t>
            </a:r>
            <a:r>
              <a:rPr lang="en-US" b="1" dirty="0">
                <a:solidFill>
                  <a:srgbClr val="FF0000"/>
                </a:solidFill>
              </a:rPr>
              <a:t>chart parsers</a:t>
            </a:r>
            <a:r>
              <a:rPr lang="en-US" dirty="0"/>
              <a:t> which retain completed constituents in a chart</a:t>
            </a:r>
          </a:p>
        </p:txBody>
      </p:sp>
    </p:spTree>
    <p:extLst>
      <p:ext uri="{BB962C8B-B14F-4D97-AF65-F5344CB8AC3E}">
        <p14:creationId xmlns:p14="http://schemas.microsoft.com/office/powerpoint/2010/main" val="9052089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24600" y="4626114"/>
            <a:ext cx="2289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/>
                <a:cs typeface="Arial"/>
              </a:rPr>
              <a:t>what does this cell represent?</a:t>
            </a:r>
          </a:p>
        </p:txBody>
      </p:sp>
    </p:spTree>
    <p:extLst>
      <p:ext uri="{BB962C8B-B14F-4D97-AF65-F5344CB8AC3E}">
        <p14:creationId xmlns:p14="http://schemas.microsoft.com/office/powerpoint/2010/main" val="251451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all constituents spanning </a:t>
            </a:r>
          </a:p>
          <a:p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1-3 or “the man with” </a:t>
            </a:r>
          </a:p>
        </p:txBody>
      </p:sp>
    </p:spTree>
    <p:extLst>
      <p:ext uri="{BB962C8B-B14F-4D97-AF65-F5344CB8AC3E}">
        <p14:creationId xmlns:p14="http://schemas.microsoft.com/office/powerpoint/2010/main" val="3037863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Top-down parsing</a:t>
            </a:r>
          </a:p>
          <a:p>
            <a:pPr lvl="1"/>
            <a:r>
              <a:rPr lang="en-US" sz="2000" dirty="0"/>
              <a:t>start at the top (usually S) and apply rules</a:t>
            </a:r>
          </a:p>
          <a:p>
            <a:pPr lvl="1"/>
            <a:r>
              <a:rPr lang="en-US" sz="2000" dirty="0"/>
              <a:t>matching left-hand sides and replacing with right-hand sides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Bottom-up parsing</a:t>
            </a:r>
          </a:p>
          <a:p>
            <a:pPr lvl="1"/>
            <a:r>
              <a:rPr lang="en-US" sz="1800" dirty="0"/>
              <a:t>start at the bottom (i.e. words) and build the parse tree up from there</a:t>
            </a:r>
          </a:p>
          <a:p>
            <a:pPr lvl="1"/>
            <a:r>
              <a:rPr lang="en-US" sz="1800" dirty="0"/>
              <a:t>matching right-hand sides and replacing with left-hand sides</a:t>
            </a:r>
          </a:p>
          <a:p>
            <a:pPr lvl="2"/>
            <a:endParaRPr lang="en-US" sz="1600" dirty="0"/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3238500" y="5637212"/>
            <a:ext cx="1905000" cy="992188"/>
            <a:chOff x="1968" y="2160"/>
            <a:chExt cx="1200" cy="624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4076700" y="6170612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H="1" flipV="1">
            <a:off x="4686300" y="6399212"/>
            <a:ext cx="1508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H="1" flipV="1">
            <a:off x="4837113" y="6094412"/>
            <a:ext cx="4587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V="1">
            <a:off x="3543300" y="5942012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3086100" y="5561012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 flipH="1" flipV="1">
            <a:off x="4305300" y="5561012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15"/>
          <p:cNvGrpSpPr>
            <a:grpSpLocks/>
          </p:cNvGrpSpPr>
          <p:nvPr/>
        </p:nvGrpSpPr>
        <p:grpSpPr bwMode="auto">
          <a:xfrm>
            <a:off x="3048000" y="3048000"/>
            <a:ext cx="1905000" cy="990600"/>
            <a:chOff x="1968" y="2160"/>
            <a:chExt cx="1200" cy="624"/>
          </a:xfrm>
        </p:grpSpPr>
        <p:sp>
          <p:nvSpPr>
            <p:cNvPr id="23" name="Line 16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Line 21"/>
          <p:cNvSpPr>
            <a:spLocks noChangeShapeType="1"/>
          </p:cNvSpPr>
          <p:nvPr/>
        </p:nvSpPr>
        <p:spPr bwMode="auto">
          <a:xfrm flipV="1">
            <a:off x="3886200" y="3581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2"/>
          <p:cNvSpPr>
            <a:spLocks noChangeShapeType="1"/>
          </p:cNvSpPr>
          <p:nvPr/>
        </p:nvSpPr>
        <p:spPr bwMode="auto">
          <a:xfrm flipH="1" flipV="1">
            <a:off x="4494213" y="3810000"/>
            <a:ext cx="153987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23"/>
          <p:cNvSpPr>
            <a:spLocks noChangeShapeType="1"/>
          </p:cNvSpPr>
          <p:nvPr/>
        </p:nvSpPr>
        <p:spPr bwMode="auto">
          <a:xfrm flipH="1" flipV="1">
            <a:off x="4114800" y="2971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 flipV="1">
            <a:off x="3352800" y="33528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V="1">
            <a:off x="2895600" y="29718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flipH="1" flipV="1">
            <a:off x="4648200" y="3503613"/>
            <a:ext cx="381000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572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/>
                <a:cs typeface="Arial"/>
              </a:rPr>
              <a:t>how could we figure this out?</a:t>
            </a:r>
          </a:p>
        </p:txBody>
      </p:sp>
    </p:spTree>
    <p:extLst>
      <p:ext uri="{BB962C8B-B14F-4D97-AF65-F5344CB8AC3E}">
        <p14:creationId xmlns:p14="http://schemas.microsoft.com/office/powerpoint/2010/main" val="24548343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Arial"/>
                <a:cs typeface="Arial"/>
              </a:rPr>
              <a:t>Cell[</a:t>
            </a:r>
            <a:r>
              <a:rPr lang="en-US" sz="2400" i="1" dirty="0" err="1">
                <a:latin typeface="Arial"/>
                <a:cs typeface="Arial"/>
              </a:rPr>
              <a:t>i,j</a:t>
            </a:r>
            <a:r>
              <a:rPr lang="en-US" sz="2400" dirty="0"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latin typeface="Arial"/>
                <a:cs typeface="Arial"/>
              </a:rPr>
              <a:t>i</a:t>
            </a:r>
            <a:r>
              <a:rPr lang="en-US" sz="2400" dirty="0">
                <a:latin typeface="Arial"/>
                <a:cs typeface="Arial"/>
              </a:rPr>
              <a:t> through </a:t>
            </a:r>
            <a:r>
              <a:rPr lang="en-US" sz="2400" i="1" dirty="0" err="1">
                <a:latin typeface="Arial"/>
                <a:cs typeface="Arial"/>
              </a:rPr>
              <a:t>j</a:t>
            </a:r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Key: rules are binary and only have two constituents on the right hand side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48400" y="5881688"/>
            <a:ext cx="152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VP -&gt; </a:t>
            </a:r>
            <a:r>
              <a:rPr lang="en-US" dirty="0">
                <a:solidFill>
                  <a:srgbClr val="008000"/>
                </a:solidFill>
              </a:rPr>
              <a:t>VB NP</a:t>
            </a:r>
          </a:p>
          <a:p>
            <a:r>
              <a:rPr lang="en-US" dirty="0"/>
              <a:t>NP -&gt; </a:t>
            </a:r>
            <a:r>
              <a:rPr lang="en-US" dirty="0">
                <a:solidFill>
                  <a:srgbClr val="008000"/>
                </a:solidFill>
              </a:rPr>
              <a:t>DT NN </a:t>
            </a:r>
          </a:p>
        </p:txBody>
      </p:sp>
    </p:spTree>
    <p:extLst>
      <p:ext uri="{BB962C8B-B14F-4D97-AF65-F5344CB8AC3E}">
        <p14:creationId xmlns:p14="http://schemas.microsoft.com/office/powerpoint/2010/main" val="229713285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4189413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“the” with any for “man with”</a:t>
            </a:r>
          </a:p>
        </p:txBody>
      </p:sp>
    </p:spTree>
    <p:extLst>
      <p:ext uri="{BB962C8B-B14F-4D97-AF65-F5344CB8AC3E}">
        <p14:creationId xmlns:p14="http://schemas.microsoft.com/office/powerpoint/2010/main" val="8617233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860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“the man” with any for “with”</a:t>
            </a:r>
          </a:p>
        </p:txBody>
      </p:sp>
    </p:spTree>
    <p:extLst>
      <p:ext uri="{BB962C8B-B14F-4D97-AF65-F5344CB8AC3E}">
        <p14:creationId xmlns:p14="http://schemas.microsoft.com/office/powerpoint/2010/main" val="683257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/>
                <a:cs typeface="Arial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80577" y="4495800"/>
            <a:ext cx="30718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combinations do we need to consider when trying to put constituents here?</a:t>
            </a:r>
          </a:p>
        </p:txBody>
      </p:sp>
    </p:spTree>
    <p:extLst>
      <p:ext uri="{BB962C8B-B14F-4D97-AF65-F5344CB8AC3E}">
        <p14:creationId xmlns:p14="http://schemas.microsoft.com/office/powerpoint/2010/main" val="6174170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64038" y="33528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54038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“Film” with any for “the man with trust”</a:t>
            </a:r>
          </a:p>
        </p:txBody>
      </p:sp>
    </p:spTree>
    <p:extLst>
      <p:ext uri="{BB962C8B-B14F-4D97-AF65-F5344CB8AC3E}">
        <p14:creationId xmlns:p14="http://schemas.microsoft.com/office/powerpoint/2010/main" val="378676968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41910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 the” with any for “man with trust”</a:t>
            </a:r>
          </a:p>
        </p:txBody>
      </p:sp>
    </p:spTree>
    <p:extLst>
      <p:ext uri="{BB962C8B-B14F-4D97-AF65-F5344CB8AC3E}">
        <p14:creationId xmlns:p14="http://schemas.microsoft.com/office/powerpoint/2010/main" val="400334934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38400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 the man” with any for “with trust”</a:t>
            </a:r>
          </a:p>
        </p:txBody>
      </p:sp>
    </p:spTree>
    <p:extLst>
      <p:ext uri="{BB962C8B-B14F-4D97-AF65-F5344CB8AC3E}">
        <p14:creationId xmlns:p14="http://schemas.microsoft.com/office/powerpoint/2010/main" val="285668104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8674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00425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 the man with” with any for “trust”</a:t>
            </a:r>
          </a:p>
        </p:txBody>
      </p:sp>
    </p:spTree>
    <p:extLst>
      <p:ext uri="{BB962C8B-B14F-4D97-AF65-F5344CB8AC3E}">
        <p14:creationId xmlns:p14="http://schemas.microsoft.com/office/powerpoint/2010/main" val="77833468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if our rules weren’t binary?</a:t>
            </a:r>
          </a:p>
        </p:txBody>
      </p:sp>
    </p:spTree>
    <p:extLst>
      <p:ext uri="{BB962C8B-B14F-4D97-AF65-F5344CB8AC3E}">
        <p14:creationId xmlns:p14="http://schemas.microsoft.com/office/powerpoint/2010/main" val="121045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Parsing Example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5510213" y="1731963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41938" y="2478088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24581" name="Straight Connector 9"/>
          <p:cNvCxnSpPr>
            <a:cxnSpLocks noChangeShapeType="1"/>
            <a:stCxn id="24579" idx="2"/>
            <a:endCxn id="24580" idx="0"/>
          </p:cNvCxnSpPr>
          <p:nvPr/>
        </p:nvCxnSpPr>
        <p:spPr bwMode="auto">
          <a:xfrm rot="5400000">
            <a:off x="5497512" y="2301876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2" name="TextBox 12"/>
          <p:cNvSpPr txBox="1">
            <a:spLocks noChangeArrowheads="1"/>
          </p:cNvSpPr>
          <p:nvPr/>
        </p:nvSpPr>
        <p:spPr bwMode="auto">
          <a:xfrm>
            <a:off x="5005388" y="3224213"/>
            <a:ext cx="1316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24583" name="TextBox 19"/>
          <p:cNvSpPr txBox="1">
            <a:spLocks noChangeArrowheads="1"/>
          </p:cNvSpPr>
          <p:nvPr/>
        </p:nvSpPr>
        <p:spPr bwMode="auto">
          <a:xfrm>
            <a:off x="4968875" y="4090988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24584" name="Straight Connector 21"/>
          <p:cNvCxnSpPr>
            <a:cxnSpLocks noChangeShapeType="1"/>
          </p:cNvCxnSpPr>
          <p:nvPr/>
        </p:nvCxnSpPr>
        <p:spPr bwMode="auto">
          <a:xfrm rot="16200000" flipH="1">
            <a:off x="5114131" y="380127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5" name="Straight Connector 14"/>
          <p:cNvCxnSpPr>
            <a:cxnSpLocks noChangeShapeType="1"/>
            <a:stCxn id="24580" idx="2"/>
          </p:cNvCxnSpPr>
          <p:nvPr/>
        </p:nvCxnSpPr>
        <p:spPr bwMode="auto">
          <a:xfrm rot="5400000">
            <a:off x="5319713" y="2960688"/>
            <a:ext cx="430212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6" name="Straight Connector 17"/>
          <p:cNvCxnSpPr>
            <a:cxnSpLocks noChangeShapeType="1"/>
            <a:stCxn id="24580" idx="2"/>
          </p:cNvCxnSpPr>
          <p:nvPr/>
        </p:nvCxnSpPr>
        <p:spPr bwMode="auto">
          <a:xfrm rot="16200000" flipH="1">
            <a:off x="5626101" y="2919412"/>
            <a:ext cx="430212" cy="347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7" name="TextBox 10"/>
          <p:cNvSpPr txBox="1">
            <a:spLocks noChangeArrowheads="1"/>
          </p:cNvSpPr>
          <p:nvPr/>
        </p:nvSpPr>
        <p:spPr bwMode="auto">
          <a:xfrm>
            <a:off x="5846763" y="4078288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4588" name="Straight Connector 13"/>
          <p:cNvCxnSpPr>
            <a:cxnSpLocks noChangeShapeType="1"/>
          </p:cNvCxnSpPr>
          <p:nvPr/>
        </p:nvCxnSpPr>
        <p:spPr bwMode="auto">
          <a:xfrm rot="16200000" flipH="1">
            <a:off x="5805488" y="3821113"/>
            <a:ext cx="541337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9" name="Straight Connector 18"/>
          <p:cNvCxnSpPr>
            <a:cxnSpLocks noChangeShapeType="1"/>
          </p:cNvCxnSpPr>
          <p:nvPr/>
        </p:nvCxnSpPr>
        <p:spPr bwMode="auto">
          <a:xfrm>
            <a:off x="6040438" y="3536950"/>
            <a:ext cx="830262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0" name="TextBox 15"/>
          <p:cNvSpPr txBox="1">
            <a:spLocks noChangeArrowheads="1"/>
          </p:cNvSpPr>
          <p:nvPr/>
        </p:nvSpPr>
        <p:spPr bwMode="auto">
          <a:xfrm>
            <a:off x="5846763" y="4945063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24591" name="Straight Connector 20"/>
          <p:cNvCxnSpPr>
            <a:cxnSpLocks noChangeShapeType="1"/>
            <a:endCxn id="24590" idx="0"/>
          </p:cNvCxnSpPr>
          <p:nvPr/>
        </p:nvCxnSpPr>
        <p:spPr bwMode="auto">
          <a:xfrm rot="5400000">
            <a:off x="5907087" y="4692651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2" name="TextBox 16"/>
          <p:cNvSpPr txBox="1">
            <a:spLocks noChangeArrowheads="1"/>
          </p:cNvSpPr>
          <p:nvPr/>
        </p:nvSpPr>
        <p:spPr bwMode="auto">
          <a:xfrm>
            <a:off x="6629400" y="495776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4593" name="Straight Connector 23"/>
          <p:cNvCxnSpPr>
            <a:cxnSpLocks noChangeShapeType="1"/>
          </p:cNvCxnSpPr>
          <p:nvPr/>
        </p:nvCxnSpPr>
        <p:spPr bwMode="auto">
          <a:xfrm rot="5400000">
            <a:off x="6592887" y="4703763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4" name="TextBox 22"/>
          <p:cNvSpPr txBox="1">
            <a:spLocks noChangeArrowheads="1"/>
          </p:cNvSpPr>
          <p:nvPr/>
        </p:nvSpPr>
        <p:spPr bwMode="auto">
          <a:xfrm>
            <a:off x="6616700" y="5822950"/>
            <a:ext cx="766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24595" name="Straight Connector 25"/>
          <p:cNvCxnSpPr>
            <a:cxnSpLocks noChangeShapeType="1"/>
            <a:stCxn id="24592" idx="2"/>
            <a:endCxn id="24594" idx="0"/>
          </p:cNvCxnSpPr>
          <p:nvPr/>
        </p:nvCxnSpPr>
        <p:spPr bwMode="auto">
          <a:xfrm rot="5400000">
            <a:off x="6778625" y="5580063"/>
            <a:ext cx="465137" cy="20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6" name="TextBox 24"/>
          <p:cNvSpPr txBox="1">
            <a:spLocks noChangeArrowheads="1"/>
          </p:cNvSpPr>
          <p:nvPr/>
        </p:nvSpPr>
        <p:spPr bwMode="auto">
          <a:xfrm>
            <a:off x="1300163" y="3621088"/>
            <a:ext cx="187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that flight</a:t>
            </a:r>
          </a:p>
        </p:txBody>
      </p:sp>
      <p:sp>
        <p:nvSpPr>
          <p:cNvPr id="24597" name="Right Arrow 26"/>
          <p:cNvSpPr>
            <a:spLocks noChangeArrowheads="1"/>
          </p:cNvSpPr>
          <p:nvPr/>
        </p:nvSpPr>
        <p:spPr bwMode="auto">
          <a:xfrm>
            <a:off x="3368675" y="3670300"/>
            <a:ext cx="1468438" cy="276225"/>
          </a:xfrm>
          <a:prstGeom prst="rightArrow">
            <a:avLst>
              <a:gd name="adj1" fmla="val 50000"/>
              <a:gd name="adj2" fmla="val 50109"/>
            </a:avLst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130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33400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 for “Film” with any for “the man” with any for “with trust”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38400" y="3320138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312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order should we fill the entries in the chart?</a:t>
            </a:r>
          </a:p>
        </p:txBody>
      </p:sp>
    </p:spTree>
    <p:extLst>
      <p:ext uri="{BB962C8B-B14F-4D97-AF65-F5344CB8AC3E}">
        <p14:creationId xmlns:p14="http://schemas.microsoft.com/office/powerpoint/2010/main" val="55400702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29000" y="33401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3531439" y="4293438"/>
            <a:ext cx="70952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3048000" y="3733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C819EC4-C0CD-9640-9A7F-C4A22102F472}"/>
              </a:ext>
            </a:extLst>
          </p:cNvPr>
          <p:cNvSpPr txBox="1"/>
          <p:nvPr/>
        </p:nvSpPr>
        <p:spPr>
          <a:xfrm>
            <a:off x="5708098" y="4572000"/>
            <a:ext cx="2859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Our dependencies are left and down</a:t>
            </a:r>
          </a:p>
        </p:txBody>
      </p:sp>
    </p:spTree>
    <p:extLst>
      <p:ext uri="{BB962C8B-B14F-4D97-AF65-F5344CB8AC3E}">
        <p14:creationId xmlns:p14="http://schemas.microsoft.com/office/powerpoint/2010/main" val="196427490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From bottom to top, left to right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723900" y="3238500"/>
            <a:ext cx="533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1219200" y="3656806"/>
            <a:ext cx="13716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1789906" y="4228306"/>
            <a:ext cx="23622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914400" y="6477000"/>
            <a:ext cx="2819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15901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Top-left along the diagonals moving to the right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066800" y="3048000"/>
            <a:ext cx="3733800" cy="3200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981200" y="3048000"/>
            <a:ext cx="2819400" cy="25146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71800" y="3048000"/>
            <a:ext cx="1828800" cy="1676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67586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unary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94248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Often, we will leave unary rules rather than converting to CNF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Do these complicate the algorithm?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0000FF"/>
                </a:solidFill>
              </a:rPr>
              <a:t>Must check whenever we add a constituent to see if any unary rules apply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848683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VP</a:t>
            </a:r>
          </a:p>
          <a:p>
            <a:r>
              <a:rPr lang="en-US" dirty="0"/>
              <a:t>VP -&gt; VB NP</a:t>
            </a:r>
          </a:p>
          <a:p>
            <a:r>
              <a:rPr lang="en-US" dirty="0"/>
              <a:t>VP -&gt; VP2 PP</a:t>
            </a:r>
          </a:p>
          <a:p>
            <a:r>
              <a:rPr lang="en-US" dirty="0"/>
              <a:t>VP2 -&gt; VB NP</a:t>
            </a:r>
          </a:p>
          <a:p>
            <a:r>
              <a:rPr lang="en-US" dirty="0"/>
              <a:t>NP -&gt; DT NN </a:t>
            </a:r>
          </a:p>
          <a:p>
            <a:r>
              <a:rPr lang="en-US" dirty="0"/>
              <a:t>NP -&gt; NN</a:t>
            </a:r>
          </a:p>
          <a:p>
            <a:r>
              <a:rPr lang="en-US" dirty="0"/>
              <a:t>NP -&gt; NP PP</a:t>
            </a:r>
          </a:p>
          <a:p>
            <a:r>
              <a:rPr lang="en-US" dirty="0"/>
              <a:t>PP -&gt; IN NP</a:t>
            </a:r>
          </a:p>
          <a:p>
            <a:r>
              <a:rPr lang="en-US" dirty="0"/>
              <a:t>DT -&gt; the</a:t>
            </a:r>
          </a:p>
          <a:p>
            <a:r>
              <a:rPr lang="en-US" dirty="0"/>
              <a:t>IN -&gt; with</a:t>
            </a:r>
          </a:p>
          <a:p>
            <a:r>
              <a:rPr lang="en-US" dirty="0"/>
              <a:t>VB -&gt; film</a:t>
            </a:r>
          </a:p>
          <a:p>
            <a:r>
              <a:rPr lang="en-US" dirty="0"/>
              <a:t>VB -&gt; trust</a:t>
            </a:r>
          </a:p>
          <a:p>
            <a:r>
              <a:rPr lang="en-US" dirty="0"/>
              <a:t>NN -&gt; man</a:t>
            </a:r>
          </a:p>
          <a:p>
            <a:r>
              <a:rPr lang="en-US" dirty="0"/>
              <a:t>NN -&gt; film</a:t>
            </a:r>
          </a:p>
          <a:p>
            <a:r>
              <a:rPr lang="en-US" dirty="0"/>
              <a:t>NN -&gt; trust</a:t>
            </a:r>
          </a:p>
        </p:txBody>
      </p:sp>
    </p:spTree>
    <p:extLst>
      <p:ext uri="{BB962C8B-B14F-4D97-AF65-F5344CB8AC3E}">
        <p14:creationId xmlns:p14="http://schemas.microsoft.com/office/powerpoint/2010/main" val="331810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305620526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63662941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49395270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3840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894814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5607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5608" name="Straight Connector 7"/>
            <p:cNvCxnSpPr>
              <a:cxnSpLocks noChangeShapeType="1"/>
              <a:stCxn id="2560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5609" name="Straight Connector 9"/>
            <p:cNvCxnSpPr>
              <a:cxnSpLocks noChangeShapeType="1"/>
              <a:stCxn id="2560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9155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198915368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343400" y="242947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VP2</a:t>
            </a:r>
          </a:p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74136548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some things to talk about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33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After we fill in the chart, </a:t>
            </a:r>
            <a:r>
              <a:rPr lang="en-US" dirty="0">
                <a:solidFill>
                  <a:srgbClr val="FF0000"/>
                </a:solidFill>
              </a:rPr>
              <a:t>how do we know if there is a parse?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If there is an </a:t>
            </a:r>
            <a:r>
              <a:rPr lang="en-US" b="1" dirty="0">
                <a:solidFill>
                  <a:srgbClr val="0000FF"/>
                </a:solidFill>
              </a:rPr>
              <a:t>S</a:t>
            </a:r>
            <a:r>
              <a:rPr lang="en-US" dirty="0">
                <a:solidFill>
                  <a:srgbClr val="0000FF"/>
                </a:solidFill>
              </a:rPr>
              <a:t> in the upper right corner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if we want an actual tree/parse?</a:t>
            </a:r>
            <a:endParaRPr lang="en-US" dirty="0"/>
          </a:p>
          <a:p>
            <a:pPr lvl="1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733800"/>
            <a:ext cx="3270250" cy="285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37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333691654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133223798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248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580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5438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153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rot="5400000">
            <a:off x="6444973" y="4081184"/>
            <a:ext cx="294246" cy="23019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6200000" flipH="1">
            <a:off x="6791560" y="4115597"/>
            <a:ext cx="359889" cy="2270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6200000" flipH="1">
            <a:off x="7467840" y="4102894"/>
            <a:ext cx="305913" cy="15399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697793" y="3922931"/>
            <a:ext cx="608007" cy="47555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667500" y="5239057"/>
            <a:ext cx="1905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409330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Where do these arrows/references come from?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386365524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add a constituent in a cell, we’re applying a rule</a:t>
            </a:r>
          </a:p>
          <a:p>
            <a:endParaRPr lang="en-US" sz="2400" dirty="0"/>
          </a:p>
          <a:p>
            <a:r>
              <a:rPr lang="en-US" sz="2400" dirty="0"/>
              <a:t>The references represent the smaller constituents we used to build this constituent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1313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 </a:t>
            </a:r>
            <a:r>
              <a:rPr lang="en-US" sz="2800" dirty="0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sz="2800" dirty="0">
                <a:solidFill>
                  <a:srgbClr val="0000FF"/>
                </a:solidFill>
              </a:rPr>
              <a:t> VP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345529716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19397"/>
            <a:ext cx="3505198" cy="1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add a constituent in a cell, we’re applying a rule</a:t>
            </a:r>
          </a:p>
          <a:p>
            <a:endParaRPr lang="en-US" sz="2400" dirty="0"/>
          </a:p>
          <a:p>
            <a:r>
              <a:rPr lang="en-US" sz="2400" dirty="0"/>
              <a:t>The references represent the smaller constituents we used to build this constituent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20480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VP </a:t>
            </a:r>
            <a:r>
              <a:rPr lang="en-US" sz="2800" dirty="0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sz="2800" dirty="0">
                <a:solidFill>
                  <a:srgbClr val="0000FF"/>
                </a:solidFill>
              </a:rPr>
              <a:t> VB NP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6817697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95598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about ambiguous parses?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10800000">
            <a:off x="2819400" y="2667000"/>
            <a:ext cx="1600198" cy="86616"/>
          </a:xfrm>
          <a:prstGeom prst="straightConnector1">
            <a:avLst/>
          </a:prstGeom>
          <a:ln w="28575" cap="flat" cmpd="sng" algn="ctr">
            <a:solidFill>
              <a:srgbClr val="B95B22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H="1">
            <a:off x="3819294" y="3874522"/>
            <a:ext cx="1807827" cy="2385"/>
          </a:xfrm>
          <a:prstGeom prst="straightConnector1">
            <a:avLst/>
          </a:prstGeom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148031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663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6636" name="Straight Connector 7"/>
            <p:cNvCxnSpPr>
              <a:cxnSpLocks noChangeShapeType="1"/>
              <a:stCxn id="26627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637" name="Straight Connector 9"/>
            <p:cNvCxnSpPr>
              <a:cxnSpLocks noChangeShapeType="1"/>
              <a:stCxn id="26627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26630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6632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6633" name="Straight Connector 13"/>
            <p:cNvCxnSpPr>
              <a:cxnSpLocks noChangeShapeType="1"/>
              <a:endCxn id="26632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634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065416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CKY: retrieving the parse</a:t>
            </a:r>
            <a:endParaRPr lang="en-US" dirty="0"/>
          </a:p>
        </p:txBody>
      </p:sp>
      <p:sp>
        <p:nvSpPr>
          <p:cNvPr id="45" name="Content Placeholder 44"/>
          <p:cNvSpPr>
            <a:spLocks noGrp="1"/>
          </p:cNvSpPr>
          <p:nvPr>
            <p:ph sz="quarter" idx="1"/>
          </p:nvPr>
        </p:nvSpPr>
        <p:spPr>
          <a:xfrm>
            <a:off x="3375990" y="1600200"/>
            <a:ext cx="5390057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We can store multiple derivations of each constituent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This representation is called a “parse forest”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It is often convenient to leave it in this form, rather than enumerate all possible parses.  </a:t>
            </a:r>
            <a:r>
              <a:rPr lang="en-US" sz="2800" dirty="0">
                <a:solidFill>
                  <a:srgbClr val="FF0000"/>
                </a:solidFill>
              </a:rPr>
              <a:t>Why?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81200"/>
            <a:ext cx="3147391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01442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some things to think about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35063" y="2615862"/>
            <a:ext cx="209232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VP</a:t>
            </a:r>
          </a:p>
          <a:p>
            <a:r>
              <a:rPr lang="en-US" dirty="0"/>
              <a:t>VP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VB NP</a:t>
            </a:r>
          </a:p>
          <a:p>
            <a:r>
              <a:rPr lang="en-US" dirty="0">
                <a:solidFill>
                  <a:srgbClr val="FF0000"/>
                </a:solidFill>
              </a:rPr>
              <a:t>VP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FF0000"/>
                </a:solidFill>
              </a:rPr>
              <a:t> VB NP PP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DT NN 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NN</a:t>
            </a:r>
          </a:p>
          <a:p>
            <a:r>
              <a:rPr lang="en-US" dirty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2615862"/>
            <a:ext cx="20923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VP</a:t>
            </a:r>
          </a:p>
          <a:p>
            <a:r>
              <a:rPr lang="en-US" dirty="0"/>
              <a:t>VP </a:t>
            </a:r>
            <a:r>
              <a:rPr lang="en-US" dirty="0">
                <a:sym typeface="Symbol" charset="2"/>
              </a:rPr>
              <a:t> </a:t>
            </a:r>
            <a:r>
              <a:rPr lang="en-US" dirty="0"/>
              <a:t>VB NP</a:t>
            </a:r>
          </a:p>
          <a:p>
            <a:r>
              <a:rPr lang="en-US" dirty="0">
                <a:solidFill>
                  <a:srgbClr val="FF0000"/>
                </a:solidFill>
              </a:rPr>
              <a:t>VP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FF0000"/>
                </a:solidFill>
              </a:rPr>
              <a:t> VP2 PP</a:t>
            </a:r>
          </a:p>
          <a:p>
            <a:r>
              <a:rPr lang="en-US" dirty="0">
                <a:solidFill>
                  <a:srgbClr val="FF0000"/>
                </a:solidFill>
              </a:rPr>
              <a:t>VP2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FF0000"/>
                </a:solidFill>
              </a:rPr>
              <a:t> VB NP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DT NN 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NN</a:t>
            </a:r>
          </a:p>
          <a:p>
            <a:r>
              <a:rPr lang="en-US" dirty="0"/>
              <a:t>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8200" y="1828800"/>
            <a:ext cx="2479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Actual grammar</a:t>
            </a:r>
          </a:p>
        </p:txBody>
      </p:sp>
      <p:sp>
        <p:nvSpPr>
          <p:cNvPr id="7" name="Rectangle 6"/>
          <p:cNvSpPr/>
          <p:nvPr/>
        </p:nvSpPr>
        <p:spPr>
          <a:xfrm>
            <a:off x="1447800" y="1828800"/>
            <a:ext cx="798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CNF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648" y="4875787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We get a CNF parse tree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600" y="4724400"/>
            <a:ext cx="27373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but want one for the actual grammar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24200" y="59537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184912255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ambiguity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NP  VP</a:t>
            </a:r>
          </a:p>
          <a:p>
            <a:r>
              <a:rPr lang="en-US" sz="1400" dirty="0"/>
              <a:t>NP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PRP</a:t>
            </a:r>
          </a:p>
          <a:p>
            <a:r>
              <a:rPr lang="en-US" sz="1400" dirty="0"/>
              <a:t>NP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N PP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</a:t>
            </a:r>
            <a:r>
              <a:rPr lang="en-US" sz="1400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sz="1400" dirty="0">
                <a:solidFill>
                  <a:srgbClr val="FF0000"/>
                </a:solidFill>
              </a:rPr>
              <a:t> V NP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</a:t>
            </a:r>
            <a:r>
              <a:rPr lang="en-US" sz="1400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sz="1400" dirty="0">
                <a:solidFill>
                  <a:srgbClr val="FF0000"/>
                </a:solidFill>
              </a:rPr>
              <a:t> V NP PP</a:t>
            </a:r>
          </a:p>
          <a:p>
            <a:r>
              <a:rPr lang="en-US" sz="1400" dirty="0"/>
              <a:t>PP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IN N</a:t>
            </a:r>
          </a:p>
          <a:p>
            <a:r>
              <a:rPr lang="en-US" sz="1400" dirty="0"/>
              <a:t>PRP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I</a:t>
            </a:r>
          </a:p>
          <a:p>
            <a:r>
              <a:rPr lang="en-US" sz="1400" dirty="0"/>
              <a:t>V </a:t>
            </a:r>
            <a:r>
              <a:rPr lang="en-US" sz="1400" dirty="0">
                <a:sym typeface="Symbol" charset="2"/>
              </a:rPr>
              <a:t> </a:t>
            </a:r>
            <a:r>
              <a:rPr lang="en-US" sz="1400" dirty="0"/>
              <a:t>eat</a:t>
            </a:r>
          </a:p>
          <a:p>
            <a:r>
              <a:rPr lang="en-US" sz="1400" dirty="0"/>
              <a:t>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sushi</a:t>
            </a:r>
          </a:p>
          <a:p>
            <a:r>
              <a:rPr lang="en-US" sz="1400" dirty="0"/>
              <a:t>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tuna</a:t>
            </a:r>
          </a:p>
          <a:p>
            <a:r>
              <a:rPr lang="en-US" sz="1400" dirty="0"/>
              <a:t>IN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with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98474" y="6248400"/>
            <a:ext cx="7159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can we decide between these?</a:t>
            </a:r>
          </a:p>
        </p:txBody>
      </p:sp>
    </p:spTree>
    <p:extLst>
      <p:ext uri="{BB962C8B-B14F-4D97-AF65-F5344CB8AC3E}">
        <p14:creationId xmlns:p14="http://schemas.microsoft.com/office/powerpoint/2010/main" val="52126885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  <a:cs typeface="굴림" charset="-127"/>
              </a:rPr>
              <a:t>A Simple PCFG</a:t>
            </a:r>
          </a:p>
        </p:txBody>
      </p:sp>
      <p:graphicFrame>
        <p:nvGraphicFramePr>
          <p:cNvPr id="520217" name="Group 25"/>
          <p:cNvGraphicFramePr>
            <a:graphicFrameLocks noGrp="1"/>
          </p:cNvGraphicFramePr>
          <p:nvPr/>
        </p:nvGraphicFramePr>
        <p:xfrm>
          <a:off x="1052513" y="2986088"/>
          <a:ext cx="7704137" cy="2627313"/>
        </p:xfrm>
        <a:graphic>
          <a:graphicData uri="http://schemas.openxmlformats.org/drawingml/2006/table">
            <a:tbl>
              <a:tblPr/>
              <a:tblGrid>
                <a:gridCol w="385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 VP       1.0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V  NP         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VP  PP        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NP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with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1.0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NP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PP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astronomers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ears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 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stars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telescope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Probabilities!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2513" y="3429000"/>
            <a:ext cx="3214687" cy="685800"/>
          </a:xfrm>
          <a:prstGeom prst="rect">
            <a:avLst/>
          </a:prstGeom>
          <a:solidFill>
            <a:srgbClr val="FF0000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416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4267200"/>
            <a:ext cx="4724400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0.7 * 1.0 * 0.4 * 0.18 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 0.0009072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8200" y="4267200"/>
            <a:ext cx="4572000" cy="9284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0.3 * 0.7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0.0006804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6858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8382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081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with </a:t>
            </a:r>
            <a:r>
              <a:rPr lang="en-US" dirty="0" err="1"/>
              <a:t>PCFGs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does this change our CKY algorithm?</a:t>
            </a:r>
          </a:p>
          <a:p>
            <a:pPr lvl="1"/>
            <a:r>
              <a:rPr lang="en-US" dirty="0"/>
              <a:t>We need to keep track of the probability of a constituent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do we calculate the probability of a constituent?</a:t>
            </a:r>
          </a:p>
          <a:p>
            <a:pPr lvl="1"/>
            <a:r>
              <a:rPr lang="en-US" dirty="0"/>
              <a:t>Product of the PCFG rule times the product of the probabilities of the sub-constituents (right hand sides)</a:t>
            </a:r>
          </a:p>
          <a:p>
            <a:pPr lvl="1"/>
            <a:r>
              <a:rPr lang="en-US" dirty="0"/>
              <a:t>Building up the product from the bottom-up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if there are multiple ways of deriving a particular constituent?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max: pick the most likely derivation of that constituent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65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Probabilistic CKY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537448" cy="452628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Include in each cell a probability for each non-terminal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Cell[</a:t>
            </a:r>
            <a:r>
              <a:rPr lang="en-US" i="1" dirty="0" err="1"/>
              <a:t>i</a:t>
            </a:r>
            <a:r>
              <a:rPr lang="en-US" dirty="0" err="1"/>
              <a:t>,</a:t>
            </a:r>
            <a:r>
              <a:rPr lang="en-US" i="1" dirty="0" err="1"/>
              <a:t>j</a:t>
            </a:r>
            <a:r>
              <a:rPr lang="en-US" dirty="0"/>
              <a:t>] must retain the </a:t>
            </a:r>
            <a:r>
              <a:rPr lang="en-US" i="1" dirty="0">
                <a:solidFill>
                  <a:srgbClr val="FF6600"/>
                </a:solidFill>
              </a:rPr>
              <a:t>most probable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/>
              <a:t>derivation of each constituent (non-terminal) covering words </a:t>
            </a:r>
            <a:r>
              <a:rPr lang="en-US" i="1" dirty="0" err="1"/>
              <a:t>i</a:t>
            </a:r>
            <a:r>
              <a:rPr lang="en-US" dirty="0"/>
              <a:t> through </a:t>
            </a:r>
            <a:r>
              <a:rPr lang="en-US" i="1" dirty="0">
                <a:latin typeface="Arial"/>
                <a:cs typeface="Arial"/>
              </a:rPr>
              <a:t>j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When transforming the grammar to CNF, must set production probabilities to preserve the probability of derivations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18340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/>
              <a:t> Probabilistic Grammar Conversion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09600" y="1546225"/>
            <a:ext cx="3621088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Aux NP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Proper-Noun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Noun 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26749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Original Grammar</a:t>
            </a:r>
          </a:p>
        </p:txBody>
      </p:sp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4648200" y="762000"/>
            <a:ext cx="32972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Chomsky Normal Form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4191000" y="1524000"/>
            <a:ext cx="3998913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X1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X1 → Aux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 | include | prefer</a:t>
            </a:r>
          </a:p>
          <a:p>
            <a:pPr>
              <a:lnSpc>
                <a:spcPct val="90000"/>
              </a:lnSpc>
            </a:pPr>
            <a:r>
              <a:rPr lang="en-US" dirty="0"/>
              <a:t>          </a:t>
            </a:r>
            <a:r>
              <a:rPr lang="en-US" b="1" dirty="0">
                <a:latin typeface="Times New Roman" charset="0"/>
              </a:rPr>
              <a:t>0.01     0.004    0.006</a:t>
            </a: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 I   |  he  |  she |  me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0.1   0.02  0.02    0.06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 | NWA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0.16           .04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| flight | meal | money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   0.03    0.15   0.06     0.06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 | include | prefer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0.1      0.04        0.06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352800" y="1546225"/>
            <a:ext cx="5334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 0.2</a:t>
            </a:r>
          </a:p>
          <a:p>
            <a:pPr>
              <a:lnSpc>
                <a:spcPct val="90000"/>
              </a:lnSpc>
            </a:pPr>
            <a:r>
              <a:rPr lang="en-US"/>
              <a:t> 0.6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r>
              <a:rPr lang="en-US"/>
              <a:t>1.0</a:t>
            </a:r>
          </a:p>
        </p:txBody>
      </p:sp>
      <p:sp>
        <p:nvSpPr>
          <p:cNvPr id="26632" name="Text Box 4"/>
          <p:cNvSpPr txBox="1">
            <a:spLocks noChangeArrowheads="1"/>
          </p:cNvSpPr>
          <p:nvPr/>
        </p:nvSpPr>
        <p:spPr bwMode="auto">
          <a:xfrm>
            <a:off x="8077200" y="1546225"/>
            <a:ext cx="8382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0.1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1.0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0.05</a:t>
            </a:r>
          </a:p>
          <a:p>
            <a:pPr>
              <a:lnSpc>
                <a:spcPct val="90000"/>
              </a:lnSpc>
            </a:pPr>
            <a:r>
              <a:rPr lang="en-US" dirty="0"/>
              <a:t>0.03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0.6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0.2</a:t>
            </a:r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r>
              <a:rPr lang="en-US" dirty="0"/>
              <a:t>0.3</a:t>
            </a:r>
          </a:p>
          <a:p>
            <a:pPr>
              <a:lnSpc>
                <a:spcPct val="90000"/>
              </a:lnSpc>
            </a:pPr>
            <a:r>
              <a:rPr lang="en-US" dirty="0"/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42052402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725863" y="31003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9215" y="5279851"/>
            <a:ext cx="340664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Nominal	0.60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probability of the NP?</a:t>
            </a:r>
          </a:p>
        </p:txBody>
      </p:sp>
    </p:spTree>
    <p:extLst>
      <p:ext uri="{BB962C8B-B14F-4D97-AF65-F5344CB8AC3E}">
        <p14:creationId xmlns:p14="http://schemas.microsoft.com/office/powerpoint/2010/main" val="191199935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81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FF0000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NP:.6*.6*.15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     =.054</a:t>
            </a:r>
          </a:p>
        </p:txBody>
      </p:sp>
      <p:cxnSp>
        <p:nvCxnSpPr>
          <p:cNvPr id="34" name="Straight Arrow Connector 33"/>
          <p:cNvCxnSpPr>
            <a:cxnSpLocks noChangeShapeType="1"/>
            <a:stCxn id="30" idx="1"/>
          </p:cNvCxnSpPr>
          <p:nvPr/>
        </p:nvCxnSpPr>
        <p:spPr bwMode="auto">
          <a:xfrm rot="10800000" flipV="1">
            <a:off x="3200400" y="3523566"/>
            <a:ext cx="457200" cy="21023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rot="16200000" flipH="1">
            <a:off x="3472656" y="3918744"/>
            <a:ext cx="690563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Rectangle 25"/>
          <p:cNvSpPr/>
          <p:nvPr/>
        </p:nvSpPr>
        <p:spPr>
          <a:xfrm>
            <a:off x="319215" y="5279851"/>
            <a:ext cx="340664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Nominal	0.60</a:t>
            </a:r>
          </a:p>
        </p:txBody>
      </p:sp>
    </p:spTree>
    <p:extLst>
      <p:ext uri="{BB962C8B-B14F-4D97-AF65-F5344CB8AC3E}">
        <p14:creationId xmlns:p14="http://schemas.microsoft.com/office/powerpoint/2010/main" val="2585394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6905</TotalTime>
  <Words>4981</Words>
  <Application>Microsoft Macintosh PowerPoint</Application>
  <PresentationFormat>On-screen Show (4:3)</PresentationFormat>
  <Paragraphs>1900</Paragraphs>
  <Slides>109</Slides>
  <Notes>88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109</vt:i4>
      </vt:variant>
    </vt:vector>
  </HeadingPairs>
  <TitlesOfParts>
    <vt:vector size="118" baseType="lpstr">
      <vt:lpstr>Arial</vt:lpstr>
      <vt:lpstr>Calibri</vt:lpstr>
      <vt:lpstr>Lucida Sans</vt:lpstr>
      <vt:lpstr>Times</vt:lpstr>
      <vt:lpstr>Times New Roman</vt:lpstr>
      <vt:lpstr>Tw Cen MT</vt:lpstr>
      <vt:lpstr>Wingdings</vt:lpstr>
      <vt:lpstr>Wingdings 2</vt:lpstr>
      <vt:lpstr>Median</vt:lpstr>
      <vt:lpstr>Parsing</vt:lpstr>
      <vt:lpstr>Admin</vt:lpstr>
      <vt:lpstr>Parsing</vt:lpstr>
      <vt:lpstr>Parsing</vt:lpstr>
      <vt:lpstr>Parsing</vt:lpstr>
      <vt:lpstr>Parsing</vt:lpstr>
      <vt:lpstr>Parsing Example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Parsing</vt:lpstr>
      <vt:lpstr>Why is parsing hard?</vt:lpstr>
      <vt:lpstr>Why is parsing hard?</vt:lpstr>
      <vt:lpstr>Structural Ambiguity Can Give Exponential Parses</vt:lpstr>
      <vt:lpstr>Dynamic Programming Parsing</vt:lpstr>
      <vt:lpstr>Dynamic Programming Parsing Methods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unary rules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CKY: some things to talk about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some things to think about</vt:lpstr>
      <vt:lpstr>Parsing ambiguity</vt:lpstr>
      <vt:lpstr>A Simple PCFG</vt:lpstr>
      <vt:lpstr>PowerPoint Presentation</vt:lpstr>
      <vt:lpstr>Parsing with PCFGs</vt:lpstr>
      <vt:lpstr>Probabilistic CKY</vt:lpstr>
      <vt:lpstr> Probabilistic Grammar Conversion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Generic PCFG Limitations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Microsoft Office User</cp:lastModifiedBy>
  <cp:revision>422</cp:revision>
  <cp:lastPrinted>2020-09-23T03:34:56Z</cp:lastPrinted>
  <dcterms:created xsi:type="dcterms:W3CDTF">2011-02-09T18:38:39Z</dcterms:created>
  <dcterms:modified xsi:type="dcterms:W3CDTF">2020-09-23T03:34:57Z</dcterms:modified>
</cp:coreProperties>
</file>