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9"/>
  </p:notesMasterIdLst>
  <p:sldIdLst>
    <p:sldId id="256" r:id="rId2"/>
    <p:sldId id="356" r:id="rId3"/>
    <p:sldId id="495" r:id="rId4"/>
    <p:sldId id="496" r:id="rId5"/>
    <p:sldId id="497" r:id="rId6"/>
    <p:sldId id="501" r:id="rId7"/>
    <p:sldId id="606" r:id="rId8"/>
    <p:sldId id="502" r:id="rId9"/>
    <p:sldId id="607" r:id="rId10"/>
    <p:sldId id="503" r:id="rId11"/>
    <p:sldId id="608" r:id="rId12"/>
    <p:sldId id="504" r:id="rId13"/>
    <p:sldId id="505" r:id="rId14"/>
    <p:sldId id="506" r:id="rId15"/>
    <p:sldId id="507" r:id="rId16"/>
    <p:sldId id="508" r:id="rId17"/>
    <p:sldId id="509" r:id="rId18"/>
    <p:sldId id="510" r:id="rId19"/>
    <p:sldId id="511" r:id="rId20"/>
    <p:sldId id="512" r:id="rId21"/>
    <p:sldId id="513" r:id="rId22"/>
    <p:sldId id="514" r:id="rId23"/>
    <p:sldId id="515" r:id="rId24"/>
    <p:sldId id="516" r:id="rId25"/>
    <p:sldId id="517" r:id="rId26"/>
    <p:sldId id="518" r:id="rId27"/>
    <p:sldId id="519" r:id="rId28"/>
    <p:sldId id="520" r:id="rId29"/>
    <p:sldId id="521" r:id="rId30"/>
    <p:sldId id="522" r:id="rId31"/>
    <p:sldId id="523" r:id="rId32"/>
    <p:sldId id="524" r:id="rId33"/>
    <p:sldId id="525" r:id="rId34"/>
    <p:sldId id="526" r:id="rId35"/>
    <p:sldId id="527" r:id="rId36"/>
    <p:sldId id="611" r:id="rId37"/>
    <p:sldId id="612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60" autoAdjust="0"/>
    <p:restoredTop sz="93318"/>
  </p:normalViewPr>
  <p:slideViewPr>
    <p:cSldViewPr snapToObjects="1">
      <p:cViewPr varScale="1">
        <p:scale>
          <a:sx n="142" d="100"/>
          <a:sy n="142" d="100"/>
        </p:scale>
        <p:origin x="58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0213A-4496-8E41-939D-6D779164903A}" type="datetimeFigureOut">
              <a:rPr lang="en-US" smtClean="0"/>
              <a:pPr/>
              <a:t>9/17/20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9A50-EED1-FA4E-868B-D30F9FDBA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57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| is shorthand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728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385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3188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43FF2A6B-D89F-0842-AC11-32466BB10EB5}" type="slidenum">
              <a:rPr lang="en-US" sz="1200">
                <a:latin typeface="Times New Roman" charset="0"/>
              </a:rPr>
              <a:pPr algn="r"/>
              <a:t>35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3C062D-A8F4-2A41-8078-5513E9FE8E83}" type="slidenum">
              <a:rPr lang="en-US"/>
              <a:pPr/>
              <a:t>21</a:t>
            </a:fld>
            <a:endParaRPr lang="en-US"/>
          </a:p>
        </p:txBody>
      </p:sp>
      <p:sp>
        <p:nvSpPr>
          <p:cNvPr id="5212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7" y="4344134"/>
            <a:ext cx="5028988" cy="41139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AA8BF7-14A6-7D4C-9849-FF9F59174B91}" type="slidenum">
              <a:rPr lang="en-US"/>
              <a:pPr/>
              <a:t>22</a:t>
            </a:fld>
            <a:endParaRPr lang="en-US"/>
          </a:p>
        </p:txBody>
      </p:sp>
      <p:sp>
        <p:nvSpPr>
          <p:cNvPr id="523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7" y="4344134"/>
            <a:ext cx="5028988" cy="41139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AA8BF7-14A6-7D4C-9849-FF9F59174B91}" type="slidenum">
              <a:rPr lang="en-US"/>
              <a:pPr/>
              <a:t>23</a:t>
            </a:fld>
            <a:endParaRPr lang="en-US"/>
          </a:p>
        </p:txBody>
      </p:sp>
      <p:sp>
        <p:nvSpPr>
          <p:cNvPr id="523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7" y="4344134"/>
            <a:ext cx="5028988" cy="41139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AA8BF7-14A6-7D4C-9849-FF9F59174B91}" type="slidenum">
              <a:rPr lang="en-US"/>
              <a:pPr/>
              <a:t>24</a:t>
            </a:fld>
            <a:endParaRPr lang="en-US"/>
          </a:p>
        </p:txBody>
      </p:sp>
      <p:sp>
        <p:nvSpPr>
          <p:cNvPr id="523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7" y="4344134"/>
            <a:ext cx="5028988" cy="41139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05344971-9A47-DA4C-8547-DD269BE38CA0}" type="slidenum">
              <a:rPr lang="en-US" b="1">
                <a:solidFill>
                  <a:srgbClr val="000000"/>
                </a:solidFill>
                <a:latin typeface="Times New Roman" charset="0"/>
              </a:rPr>
              <a:pPr/>
              <a:t>26</a:t>
            </a:fld>
            <a:endParaRPr lang="en-US" b="1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3C40C1-33C4-C744-B78D-43897C3C4B5F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3C40C1-33C4-C744-B78D-43897C3C4B5F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3C40C1-33C4-C744-B78D-43897C3C4B5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9/17/20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6FE768-D535-DB4F-A86D-18423950C428}" type="datetimeFigureOut">
              <a:rPr lang="en-US" smtClean="0"/>
              <a:pPr/>
              <a:t>9/17/20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9/17/20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9/17/20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9/17/20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9/17/20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6FE768-D535-DB4F-A86D-18423950C428}" type="datetimeFigureOut">
              <a:rPr lang="en-US" smtClean="0"/>
              <a:pPr/>
              <a:t>9/17/20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9/17/20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Grammars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David Kauchak</a:t>
            </a:r>
          </a:p>
          <a:p>
            <a:r>
              <a:rPr lang="en-US" dirty="0"/>
              <a:t>CS159 – Fall 2020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34200" y="6211669"/>
            <a:ext cx="2514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some slides adapted from Ray Mooney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Derivations in a CFG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S </a:t>
            </a:r>
            <a:r>
              <a:rPr lang="en-US" sz="2400" dirty="0">
                <a:sym typeface="Symbol" charset="2"/>
              </a:rPr>
              <a:t> NP VP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VP   V NP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NP  </a:t>
            </a:r>
            <a:r>
              <a:rPr lang="en-US" sz="2400" b="1" dirty="0" err="1">
                <a:solidFill>
                  <a:srgbClr val="008000"/>
                </a:solidFill>
                <a:sym typeface="Symbol" charset="2"/>
              </a:rPr>
              <a:t>DetP</a:t>
            </a: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 N </a:t>
            </a:r>
            <a:r>
              <a:rPr lang="en-US" sz="2400" dirty="0">
                <a:sym typeface="Symbol" charset="2"/>
              </a:rPr>
              <a:t>|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AdjP N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  </a:t>
            </a: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| </a:t>
            </a: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AdjP</a:t>
            </a:r>
            <a:endParaRPr lang="en-US" sz="2400" dirty="0">
              <a:sym typeface="Symbol" charset="2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N   boy | girl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   sees | likes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  big | small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  very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olidFill>
                  <a:srgbClr val="000000"/>
                </a:solidFill>
                <a:sym typeface="Symbol" charset="2"/>
              </a:rPr>
              <a:t>DetP</a:t>
            </a:r>
            <a:r>
              <a:rPr lang="en-US" sz="2400" dirty="0">
                <a:solidFill>
                  <a:srgbClr val="000000"/>
                </a:solidFill>
                <a:sym typeface="Symbol" charset="2"/>
              </a:rPr>
              <a:t>   a | the</a:t>
            </a:r>
            <a:br>
              <a:rPr lang="en-US" sz="2400" dirty="0">
                <a:solidFill>
                  <a:srgbClr val="000000"/>
                </a:solidFill>
                <a:sym typeface="Symbol" charset="2"/>
              </a:rPr>
            </a:br>
            <a:br>
              <a:rPr lang="en-US" sz="2800" dirty="0">
                <a:sym typeface="Symbol" charset="2"/>
              </a:rPr>
            </a:br>
            <a:endParaRPr lang="en-US" sz="2800" dirty="0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4800600" y="3581400"/>
            <a:ext cx="1795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 err="1"/>
              <a:t>DetP</a:t>
            </a:r>
            <a:r>
              <a:rPr lang="en-US" sz="2800" dirty="0"/>
              <a:t> N VP</a:t>
            </a:r>
          </a:p>
        </p:txBody>
      </p:sp>
    </p:spTree>
    <p:extLst>
      <p:ext uri="{BB962C8B-B14F-4D97-AF65-F5344CB8AC3E}">
        <p14:creationId xmlns:p14="http://schemas.microsoft.com/office/powerpoint/2010/main" val="1101998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Derivations in a CFG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S </a:t>
            </a:r>
            <a:r>
              <a:rPr lang="en-US" sz="2400" dirty="0">
                <a:sym typeface="Symbol" charset="2"/>
              </a:rPr>
              <a:t> NP VP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VP   V NP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sz="2400" dirty="0">
                <a:sym typeface="Symbol" charset="2"/>
              </a:rPr>
              <a:t>NP 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N |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AdjP N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  </a:t>
            </a: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| </a:t>
            </a: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AdjP</a:t>
            </a:r>
            <a:endParaRPr lang="en-US" sz="2400" dirty="0">
              <a:sym typeface="Symbol" charset="2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N   boy</a:t>
            </a:r>
            <a:r>
              <a:rPr lang="en-US" sz="2400" dirty="0">
                <a:solidFill>
                  <a:srgbClr val="008000"/>
                </a:solidFill>
                <a:sym typeface="Symbol" charset="2"/>
              </a:rPr>
              <a:t> </a:t>
            </a:r>
            <a:r>
              <a:rPr lang="en-US" sz="2400" dirty="0">
                <a:sym typeface="Symbol" charset="2"/>
              </a:rPr>
              <a:t>| girl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   sees | likes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  big | small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  very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 dirty="0" err="1">
                <a:solidFill>
                  <a:srgbClr val="008000"/>
                </a:solidFill>
                <a:sym typeface="Symbol" charset="2"/>
              </a:rPr>
              <a:t>DetP</a:t>
            </a: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   </a:t>
            </a:r>
            <a:r>
              <a:rPr lang="en-US" sz="2400" dirty="0">
                <a:sym typeface="Symbol" charset="2"/>
              </a:rPr>
              <a:t>a | </a:t>
            </a: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the</a:t>
            </a:r>
            <a:br>
              <a:rPr lang="en-US" sz="2400" dirty="0">
                <a:solidFill>
                  <a:srgbClr val="008000"/>
                </a:solidFill>
                <a:sym typeface="Symbol" charset="2"/>
              </a:rPr>
            </a:br>
            <a:br>
              <a:rPr lang="en-US" sz="2800" dirty="0">
                <a:sym typeface="Symbol" charset="2"/>
              </a:rPr>
            </a:br>
            <a:endParaRPr lang="en-US" sz="2800" dirty="0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4800600" y="3581400"/>
            <a:ext cx="1795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 err="1"/>
              <a:t>DetP</a:t>
            </a:r>
            <a:r>
              <a:rPr lang="en-US" sz="2800" dirty="0"/>
              <a:t> N VP</a:t>
            </a:r>
          </a:p>
        </p:txBody>
      </p:sp>
    </p:spTree>
    <p:extLst>
      <p:ext uri="{BB962C8B-B14F-4D97-AF65-F5344CB8AC3E}">
        <p14:creationId xmlns:p14="http://schemas.microsoft.com/office/powerpoint/2010/main" val="1906230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Derivations in a CFG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S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NP VP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VP </a:t>
            </a:r>
            <a:r>
              <a:rPr lang="en-US" sz="2400" b="1" dirty="0" err="1">
                <a:solidFill>
                  <a:srgbClr val="008000"/>
                </a:solidFill>
                <a:sym typeface="Symbol" charset="2"/>
              </a:rPr>
              <a:t></a:t>
            </a: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  V NP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sz="2400" dirty="0">
                <a:sym typeface="Symbol" charset="2"/>
              </a:rPr>
              <a:t>NP 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N |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AdjP N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</a:t>
            </a: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| Adv </a:t>
            </a:r>
            <a:r>
              <a:rPr lang="en-US" sz="2400" dirty="0" err="1">
                <a:sym typeface="Symbol" charset="2"/>
              </a:rPr>
              <a:t>AdjP</a:t>
            </a:r>
            <a:endParaRPr lang="en-US" sz="2400" dirty="0">
              <a:sym typeface="Symbol" charset="2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N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boy | girl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V </a:t>
            </a:r>
            <a:r>
              <a:rPr lang="en-US" sz="2400" b="1" dirty="0" err="1">
                <a:solidFill>
                  <a:srgbClr val="008000"/>
                </a:solidFill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sees | </a:t>
            </a: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likes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big | small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Adv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very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a | the</a:t>
            </a:r>
            <a:br>
              <a:rPr lang="en-US" sz="2400" dirty="0">
                <a:sym typeface="Symbol" charset="2"/>
              </a:rPr>
            </a:br>
            <a:br>
              <a:rPr lang="en-US" sz="2800" dirty="0">
                <a:sym typeface="Symbol" charset="2"/>
              </a:rPr>
            </a:br>
            <a:endParaRPr lang="en-US" sz="2800" dirty="0"/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4495800" y="3581400"/>
            <a:ext cx="18875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the boy VP</a:t>
            </a:r>
          </a:p>
        </p:txBody>
      </p:sp>
    </p:spTree>
    <p:extLst>
      <p:ext uri="{BB962C8B-B14F-4D97-AF65-F5344CB8AC3E}">
        <p14:creationId xmlns:p14="http://schemas.microsoft.com/office/powerpoint/2010/main" val="1080785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Derivations in a CFG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S </a:t>
            </a:r>
            <a:r>
              <a:rPr lang="en-US" sz="2400" dirty="0">
                <a:sym typeface="Symbol" charset="2"/>
              </a:rPr>
              <a:t> NP VP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VP   V NP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NP  </a:t>
            </a:r>
            <a:r>
              <a:rPr lang="en-US" sz="2400" b="1" dirty="0" err="1">
                <a:solidFill>
                  <a:srgbClr val="008000"/>
                </a:solidFill>
                <a:sym typeface="Symbol" charset="2"/>
              </a:rPr>
              <a:t>DetP</a:t>
            </a: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 N</a:t>
            </a:r>
            <a:r>
              <a:rPr lang="en-US" sz="2400" dirty="0">
                <a:solidFill>
                  <a:srgbClr val="008000"/>
                </a:solidFill>
                <a:sym typeface="Symbol" charset="2"/>
              </a:rPr>
              <a:t> </a:t>
            </a:r>
            <a:r>
              <a:rPr lang="en-US" sz="2400" dirty="0">
                <a:sym typeface="Symbol" charset="2"/>
              </a:rPr>
              <a:t>|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AdjP N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  </a:t>
            </a: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| </a:t>
            </a: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AdjP</a:t>
            </a:r>
            <a:endParaRPr lang="en-US" sz="2400" dirty="0">
              <a:sym typeface="Symbol" charset="2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N </a:t>
            </a:r>
            <a:r>
              <a:rPr lang="en-US" sz="2400" dirty="0">
                <a:sym typeface="Symbol" charset="2"/>
              </a:rPr>
              <a:t>  boy | </a:t>
            </a: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girl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   sees | likes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  big | small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  very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 dirty="0" err="1">
                <a:solidFill>
                  <a:srgbClr val="008000"/>
                </a:solidFill>
                <a:sym typeface="Symbol" charset="2"/>
              </a:rPr>
              <a:t>DetP</a:t>
            </a: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   a</a:t>
            </a:r>
            <a:r>
              <a:rPr lang="en-US" sz="2400" dirty="0">
                <a:solidFill>
                  <a:srgbClr val="008000"/>
                </a:solidFill>
                <a:sym typeface="Symbol" charset="2"/>
              </a:rPr>
              <a:t> </a:t>
            </a:r>
            <a:r>
              <a:rPr lang="en-US" sz="2400" dirty="0">
                <a:sym typeface="Symbol" charset="2"/>
              </a:rPr>
              <a:t>| the</a:t>
            </a:r>
            <a:br>
              <a:rPr lang="en-US" sz="2400" dirty="0">
                <a:sym typeface="Symbol" charset="2"/>
              </a:rPr>
            </a:br>
            <a:br>
              <a:rPr lang="en-US" sz="2800" dirty="0">
                <a:sym typeface="Symbol" charset="2"/>
              </a:rPr>
            </a:br>
            <a:endParaRPr lang="en-US" sz="2800" dirty="0"/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4191000" y="3581400"/>
            <a:ext cx="27098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the boy likes NP</a:t>
            </a:r>
          </a:p>
        </p:txBody>
      </p:sp>
    </p:spTree>
    <p:extLst>
      <p:ext uri="{BB962C8B-B14F-4D97-AF65-F5344CB8AC3E}">
        <p14:creationId xmlns:p14="http://schemas.microsoft.com/office/powerpoint/2010/main" val="36820484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Derivations in a CFG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S </a:t>
            </a:r>
            <a:r>
              <a:rPr lang="en-US" sz="2400" dirty="0">
                <a:sym typeface="Symbol" charset="2"/>
              </a:rPr>
              <a:t> NP VP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VP   V NP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sz="2400" dirty="0">
                <a:sym typeface="Symbol" charset="2"/>
              </a:rPr>
              <a:t>NP 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N |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AdjP N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AdjP   </a:t>
            </a: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| Adv AdjP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N   boy | girl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   sees | likes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  big | small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Adv   very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  a | the</a:t>
            </a:r>
            <a:br>
              <a:rPr lang="en-US" sz="2400" dirty="0">
                <a:sym typeface="Symbol" charset="2"/>
              </a:rPr>
            </a:br>
            <a:br>
              <a:rPr lang="en-US" sz="2800" dirty="0">
                <a:sym typeface="Symbol" charset="2"/>
              </a:rPr>
            </a:br>
            <a:endParaRPr lang="en-US" sz="2800" dirty="0"/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4191000" y="3657600"/>
            <a:ext cx="30622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the boy likes a girl</a:t>
            </a:r>
          </a:p>
        </p:txBody>
      </p:sp>
    </p:spTree>
    <p:extLst>
      <p:ext uri="{BB962C8B-B14F-4D97-AF65-F5344CB8AC3E}">
        <p14:creationId xmlns:p14="http://schemas.microsoft.com/office/powerpoint/2010/main" val="30422576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Derivations in a CFG;</a:t>
            </a:r>
            <a:br>
              <a:rPr lang="en-US"/>
            </a:br>
            <a:r>
              <a:rPr lang="en-US"/>
              <a:t>Order of Derivation Irrelevant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S </a:t>
            </a:r>
            <a:r>
              <a:rPr lang="en-US" sz="2400" dirty="0">
                <a:sym typeface="Symbol" charset="2"/>
              </a:rPr>
              <a:t> NP VP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sz="2400" b="1" dirty="0">
                <a:solidFill>
                  <a:srgbClr val="0000FF"/>
                </a:solidFill>
                <a:sym typeface="Symbol" charset="2"/>
              </a:rPr>
              <a:t>VP   V NP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sz="2400" b="1" dirty="0">
                <a:solidFill>
                  <a:srgbClr val="0000FF"/>
                </a:solidFill>
                <a:sym typeface="Symbol" charset="2"/>
              </a:rPr>
              <a:t>NP  </a:t>
            </a:r>
            <a:r>
              <a:rPr lang="en-US" sz="2400" b="1" dirty="0" err="1">
                <a:solidFill>
                  <a:srgbClr val="0000FF"/>
                </a:solidFill>
                <a:sym typeface="Symbol" charset="2"/>
              </a:rPr>
              <a:t>DetP</a:t>
            </a:r>
            <a:r>
              <a:rPr lang="en-US" sz="2400" b="1" dirty="0">
                <a:solidFill>
                  <a:srgbClr val="0000FF"/>
                </a:solidFill>
                <a:sym typeface="Symbol" charset="2"/>
              </a:rPr>
              <a:t> N </a:t>
            </a:r>
            <a:r>
              <a:rPr lang="en-US" sz="2400" dirty="0">
                <a:solidFill>
                  <a:srgbClr val="000000"/>
                </a:solidFill>
                <a:sym typeface="Symbol" charset="2"/>
              </a:rPr>
              <a:t>|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>
                <a:solidFill>
                  <a:srgbClr val="000000"/>
                </a:solidFill>
                <a:sym typeface="Symbol" charset="2"/>
              </a:rPr>
              <a:t>AdjP N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  </a:t>
            </a: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| </a:t>
            </a: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AdjP</a:t>
            </a:r>
            <a:endParaRPr lang="en-US" sz="2400" dirty="0">
              <a:sym typeface="Symbol" charset="2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N   boy | girl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   sees | likes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  big | small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  very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  a | the</a:t>
            </a:r>
            <a:br>
              <a:rPr lang="en-US" sz="2400" dirty="0">
                <a:sym typeface="Symbol" charset="2"/>
              </a:rPr>
            </a:br>
            <a:br>
              <a:rPr lang="en-US" sz="2800" dirty="0">
                <a:sym typeface="Symbol" charset="2"/>
              </a:rPr>
            </a:br>
            <a:endParaRPr lang="en-US" sz="2800" dirty="0"/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5290898" y="2891492"/>
            <a:ext cx="10991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NP VP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rot="10800000" flipV="1">
            <a:off x="4724400" y="3414712"/>
            <a:ext cx="1066800" cy="92868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6200000" flipH="1">
            <a:off x="5926931" y="3445668"/>
            <a:ext cx="914400" cy="8810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3733800" y="4495800"/>
            <a:ext cx="169196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 err="1"/>
              <a:t>DetP</a:t>
            </a:r>
            <a:r>
              <a:rPr lang="en-US" sz="2800" dirty="0"/>
              <a:t> N VP</a:t>
            </a: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6324600" y="4495800"/>
            <a:ext cx="14377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NP V NP</a:t>
            </a:r>
          </a:p>
        </p:txBody>
      </p:sp>
      <p:sp>
        <p:nvSpPr>
          <p:cNvPr id="29" name="Down Arrow 28"/>
          <p:cNvSpPr/>
          <p:nvPr/>
        </p:nvSpPr>
        <p:spPr>
          <a:xfrm>
            <a:off x="5334000" y="5247620"/>
            <a:ext cx="1056077" cy="61978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4412455" y="6110287"/>
            <a:ext cx="30622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the boy likes a girl</a:t>
            </a:r>
          </a:p>
        </p:txBody>
      </p:sp>
    </p:spTree>
    <p:extLst>
      <p:ext uri="{BB962C8B-B14F-4D97-AF65-F5344CB8AC3E}">
        <p14:creationId xmlns:p14="http://schemas.microsoft.com/office/powerpoint/2010/main" val="456102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Derivations of CFGs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524000"/>
            <a:ext cx="8475535" cy="17526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dirty="0"/>
              <a:t>String rewriting system: we derive a string </a:t>
            </a:r>
          </a:p>
          <a:p>
            <a:pPr marL="0" indent="0" eaLnBrk="1" hangingPunct="1">
              <a:buNone/>
            </a:pPr>
            <a:endParaRPr lang="en-US" dirty="0"/>
          </a:p>
          <a:p>
            <a:pPr marL="0" indent="0" eaLnBrk="1" hangingPunct="1">
              <a:buNone/>
            </a:pPr>
            <a:r>
              <a:rPr lang="en-US" dirty="0"/>
              <a:t>Derivation history shows the constituent tree: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90513" y="4660106"/>
            <a:ext cx="30622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the boy likes a girl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5181600" y="4247357"/>
            <a:ext cx="457200" cy="34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V="1">
            <a:off x="4724400" y="4247357"/>
            <a:ext cx="457200" cy="34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181600" y="5296694"/>
            <a:ext cx="8334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boy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4724400" y="5068094"/>
            <a:ext cx="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267200" y="5296694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the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6096000" y="5296694"/>
            <a:ext cx="969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likes</a:t>
            </a: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H="1">
            <a:off x="5105400" y="3496469"/>
            <a:ext cx="1117600" cy="382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6223000" y="3496469"/>
            <a:ext cx="990600" cy="407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267200" y="4534694"/>
            <a:ext cx="820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DetP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4930775" y="3879057"/>
            <a:ext cx="55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7924800" y="5090319"/>
            <a:ext cx="457200" cy="350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 flipH="1">
            <a:off x="7467600" y="5090319"/>
            <a:ext cx="457200" cy="350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8001000" y="6134894"/>
            <a:ext cx="742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girl</a:t>
            </a:r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7467600" y="5890419"/>
            <a:ext cx="0" cy="350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7269163" y="6147594"/>
            <a:ext cx="396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a</a:t>
            </a: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7620000" y="4722019"/>
            <a:ext cx="55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7056438" y="5482432"/>
            <a:ext cx="820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DetP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5994400" y="3086894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6908800" y="3904457"/>
            <a:ext cx="534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 flipH="1">
            <a:off x="6527800" y="4255294"/>
            <a:ext cx="609600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7213600" y="4255294"/>
            <a:ext cx="609600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5638800" y="5068094"/>
            <a:ext cx="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5410200" y="4610894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</a:t>
            </a:r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>
            <a:off x="8305800" y="5906294"/>
            <a:ext cx="0" cy="350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8153400" y="5449094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</a:t>
            </a:r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6324600" y="4687094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</a:t>
            </a:r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>
            <a:off x="6477000" y="5068094"/>
            <a:ext cx="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8269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Parsing is the field of NLP interested in automatically determining the syntactic structure of a sentence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Parsing can be thought of as determining what sentences are “valid” English sentences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As a byproduct, we often can get the structure</a:t>
            </a:r>
          </a:p>
        </p:txBody>
      </p:sp>
    </p:spTree>
    <p:extLst>
      <p:ext uri="{BB962C8B-B14F-4D97-AF65-F5344CB8AC3E}">
        <p14:creationId xmlns:p14="http://schemas.microsoft.com/office/powerpoint/2010/main" val="28770815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Given a CFG and a sentence, determine the possible parse </a:t>
            </a:r>
            <a:r>
              <a:rPr lang="en-US" dirty="0" err="1"/>
              <a:t>tree(s</a:t>
            </a:r>
            <a:r>
              <a:rPr lang="en-US" dirty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3200400"/>
            <a:ext cx="209232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 -&gt; NP  VP</a:t>
            </a:r>
          </a:p>
          <a:p>
            <a:r>
              <a:rPr lang="en-US" dirty="0"/>
              <a:t>NP -&gt; N</a:t>
            </a:r>
          </a:p>
          <a:p>
            <a:r>
              <a:rPr lang="en-US" dirty="0"/>
              <a:t>NP -&gt; PRP</a:t>
            </a:r>
          </a:p>
          <a:p>
            <a:r>
              <a:rPr lang="en-US" dirty="0"/>
              <a:t>NP -&gt; N PP</a:t>
            </a:r>
          </a:p>
          <a:p>
            <a:r>
              <a:rPr lang="en-US" dirty="0"/>
              <a:t>VP -&gt; V NP</a:t>
            </a:r>
          </a:p>
          <a:p>
            <a:r>
              <a:rPr lang="en-US" dirty="0"/>
              <a:t>VP -&gt; V NP PP</a:t>
            </a:r>
          </a:p>
          <a:p>
            <a:r>
              <a:rPr lang="en-US" dirty="0"/>
              <a:t>PP -&gt; IN N</a:t>
            </a:r>
          </a:p>
          <a:p>
            <a:r>
              <a:rPr lang="en-US" dirty="0"/>
              <a:t>PRP -&gt; I</a:t>
            </a:r>
          </a:p>
          <a:p>
            <a:r>
              <a:rPr lang="en-US" dirty="0"/>
              <a:t>V -&gt; eat</a:t>
            </a:r>
          </a:p>
          <a:p>
            <a:r>
              <a:rPr lang="en-US" dirty="0"/>
              <a:t>N -&gt; sushi</a:t>
            </a:r>
          </a:p>
          <a:p>
            <a:r>
              <a:rPr lang="en-US" dirty="0"/>
              <a:t>N -&gt; tuna</a:t>
            </a:r>
          </a:p>
          <a:p>
            <a:r>
              <a:rPr lang="en-US" dirty="0"/>
              <a:t>IN -&gt; with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62400" y="2969567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eat sushi with tuna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778126" y="3810000"/>
            <a:ext cx="5943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parse trees are possible for this sentence?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How did you do it?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What if the grammar is much larger?</a:t>
            </a:r>
          </a:p>
        </p:txBody>
      </p:sp>
    </p:spTree>
    <p:extLst>
      <p:ext uri="{BB962C8B-B14F-4D97-AF65-F5344CB8AC3E}">
        <p14:creationId xmlns:p14="http://schemas.microsoft.com/office/powerpoint/2010/main" val="6531559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0874" y="56343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eat sushi with tuna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612774" y="5443835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98474" y="4796135"/>
            <a:ext cx="8382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PRP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4674" y="4045803"/>
            <a:ext cx="990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613568" y="4604841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993774" y="5432167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31874" y="4796135"/>
            <a:ext cx="990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1527174" y="5432167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65274" y="4796135"/>
            <a:ext cx="3810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2289174" y="5432167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327274" y="4796135"/>
            <a:ext cx="5334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13074" y="4796135"/>
            <a:ext cx="5334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2975768" y="5443041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632074" y="4045803"/>
            <a:ext cx="6858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18" name="Straight Connector 17"/>
          <p:cNvCxnSpPr>
            <a:stCxn id="14" idx="0"/>
          </p:cNvCxnSpPr>
          <p:nvPr/>
        </p:nvCxnSpPr>
        <p:spPr>
          <a:xfrm rot="5400000" flipH="1" flipV="1">
            <a:off x="2536824" y="4472285"/>
            <a:ext cx="381000" cy="2667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V="1">
            <a:off x="2847458" y="4478119"/>
            <a:ext cx="369332" cy="2667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46274" y="3436203"/>
            <a:ext cx="609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21" name="Straight Connector 20"/>
          <p:cNvCxnSpPr>
            <a:stCxn id="12" idx="0"/>
          </p:cNvCxnSpPr>
          <p:nvPr/>
        </p:nvCxnSpPr>
        <p:spPr>
          <a:xfrm rot="5400000" flipH="1" flipV="1">
            <a:off x="1393824" y="4167485"/>
            <a:ext cx="990600" cy="2667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20" idx="2"/>
          </p:cNvCxnSpPr>
          <p:nvPr/>
        </p:nvCxnSpPr>
        <p:spPr>
          <a:xfrm rot="10800000">
            <a:off x="2251074" y="3805535"/>
            <a:ext cx="533400" cy="24026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412874" y="2826603"/>
            <a:ext cx="609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VP</a:t>
            </a:r>
          </a:p>
        </p:txBody>
      </p:sp>
      <p:cxnSp>
        <p:nvCxnSpPr>
          <p:cNvPr id="24" name="Straight Connector 23"/>
          <p:cNvCxnSpPr/>
          <p:nvPr/>
        </p:nvCxnSpPr>
        <p:spPr>
          <a:xfrm rot="5400000" flipH="1" flipV="1">
            <a:off x="575071" y="3805932"/>
            <a:ext cx="1600200" cy="38020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23" idx="2"/>
          </p:cNvCxnSpPr>
          <p:nvPr/>
        </p:nvCxnSpPr>
        <p:spPr>
          <a:xfrm rot="10800000">
            <a:off x="1717674" y="3195935"/>
            <a:ext cx="304800" cy="24026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955674" y="2140803"/>
            <a:ext cx="609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cxnSp>
        <p:nvCxnSpPr>
          <p:cNvPr id="27" name="Straight Connector 26"/>
          <p:cNvCxnSpPr/>
          <p:nvPr/>
        </p:nvCxnSpPr>
        <p:spPr>
          <a:xfrm rot="5400000" flipH="1" flipV="1">
            <a:off x="149343" y="3163272"/>
            <a:ext cx="1535668" cy="22939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>
            <a:off x="1185068" y="2510135"/>
            <a:ext cx="380206" cy="31646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962400" y="56343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eat sushi with tuna</a:t>
            </a:r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3924300" y="5443835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810000" y="4796135"/>
            <a:ext cx="8382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PRP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886200" y="4045803"/>
            <a:ext cx="990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3925094" y="4604841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4305300" y="5432167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343400" y="4796135"/>
            <a:ext cx="990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</a:p>
        </p:txBody>
      </p:sp>
      <p:cxnSp>
        <p:nvCxnSpPr>
          <p:cNvPr id="36" name="Straight Connector 35"/>
          <p:cNvCxnSpPr/>
          <p:nvPr/>
        </p:nvCxnSpPr>
        <p:spPr>
          <a:xfrm rot="5400000">
            <a:off x="4838700" y="5432167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876800" y="4796135"/>
            <a:ext cx="3810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38" name="Straight Connector 37"/>
          <p:cNvCxnSpPr/>
          <p:nvPr/>
        </p:nvCxnSpPr>
        <p:spPr>
          <a:xfrm rot="5400000">
            <a:off x="5600700" y="5432167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638800" y="4796135"/>
            <a:ext cx="5334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324600" y="4796135"/>
            <a:ext cx="5334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41" name="Straight Connector 40"/>
          <p:cNvCxnSpPr/>
          <p:nvPr/>
        </p:nvCxnSpPr>
        <p:spPr>
          <a:xfrm rot="5400000">
            <a:off x="6287294" y="5443041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943600" y="4045803"/>
            <a:ext cx="6858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43" name="Straight Connector 42"/>
          <p:cNvCxnSpPr>
            <a:stCxn id="39" idx="0"/>
          </p:cNvCxnSpPr>
          <p:nvPr/>
        </p:nvCxnSpPr>
        <p:spPr>
          <a:xfrm rot="5400000" flipH="1" flipV="1">
            <a:off x="5848350" y="4472285"/>
            <a:ext cx="381000" cy="2667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 flipV="1">
            <a:off x="6158984" y="4478119"/>
            <a:ext cx="369332" cy="2667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876800" y="3962400"/>
            <a:ext cx="609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46" name="Straight Connector 45"/>
          <p:cNvCxnSpPr>
            <a:stCxn id="37" idx="0"/>
          </p:cNvCxnSpPr>
          <p:nvPr/>
        </p:nvCxnSpPr>
        <p:spPr>
          <a:xfrm rot="5400000" flipH="1" flipV="1">
            <a:off x="4876800" y="4605635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724400" y="2826603"/>
            <a:ext cx="609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VP</a:t>
            </a:r>
          </a:p>
        </p:txBody>
      </p:sp>
      <p:cxnSp>
        <p:nvCxnSpPr>
          <p:cNvPr id="49" name="Straight Connector 48"/>
          <p:cNvCxnSpPr/>
          <p:nvPr/>
        </p:nvCxnSpPr>
        <p:spPr>
          <a:xfrm rot="5400000" flipH="1" flipV="1">
            <a:off x="3886597" y="3805932"/>
            <a:ext cx="1600200" cy="38020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endCxn id="48" idx="2"/>
          </p:cNvCxnSpPr>
          <p:nvPr/>
        </p:nvCxnSpPr>
        <p:spPr>
          <a:xfrm rot="5400000" flipH="1" flipV="1">
            <a:off x="4645571" y="3578771"/>
            <a:ext cx="766465" cy="79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267200" y="2140803"/>
            <a:ext cx="609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cxnSp>
        <p:nvCxnSpPr>
          <p:cNvPr id="52" name="Straight Connector 51"/>
          <p:cNvCxnSpPr/>
          <p:nvPr/>
        </p:nvCxnSpPr>
        <p:spPr>
          <a:xfrm rot="5400000" flipH="1" flipV="1">
            <a:off x="3460869" y="3163272"/>
            <a:ext cx="1535668" cy="22939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4496594" y="2510135"/>
            <a:ext cx="380206" cy="31646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0800000">
            <a:off x="5181602" y="3200401"/>
            <a:ext cx="990601" cy="84540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858000" y="1953716"/>
            <a:ext cx="209232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 -&gt; NP  VP</a:t>
            </a:r>
          </a:p>
          <a:p>
            <a:r>
              <a:rPr lang="en-US" sz="1400" dirty="0"/>
              <a:t>NP -&gt; PRP</a:t>
            </a:r>
          </a:p>
          <a:p>
            <a:r>
              <a:rPr lang="en-US" sz="1400" dirty="0"/>
              <a:t>NP -&gt; N PP</a:t>
            </a:r>
          </a:p>
          <a:p>
            <a:r>
              <a:rPr lang="en-US" sz="1400" dirty="0"/>
              <a:t>NP -&gt; N</a:t>
            </a:r>
          </a:p>
          <a:p>
            <a:r>
              <a:rPr lang="en-US" sz="1400" dirty="0">
                <a:solidFill>
                  <a:srgbClr val="FF0000"/>
                </a:solidFill>
              </a:rPr>
              <a:t>VP -&gt; V NP</a:t>
            </a:r>
          </a:p>
          <a:p>
            <a:r>
              <a:rPr lang="en-US" sz="1400" dirty="0">
                <a:solidFill>
                  <a:srgbClr val="FF0000"/>
                </a:solidFill>
              </a:rPr>
              <a:t>VP -&gt; V NP PP</a:t>
            </a:r>
          </a:p>
          <a:p>
            <a:r>
              <a:rPr lang="en-US" sz="1400" dirty="0"/>
              <a:t>PP -&gt; IN N</a:t>
            </a:r>
          </a:p>
          <a:p>
            <a:r>
              <a:rPr lang="en-US" sz="1400" dirty="0"/>
              <a:t>PRP -&gt; I</a:t>
            </a:r>
          </a:p>
          <a:p>
            <a:r>
              <a:rPr lang="en-US" sz="1400" dirty="0"/>
              <a:t>V -&gt; eat</a:t>
            </a:r>
          </a:p>
          <a:p>
            <a:r>
              <a:rPr lang="en-US" sz="1400" dirty="0"/>
              <a:t>N -&gt; sushi</a:t>
            </a:r>
          </a:p>
          <a:p>
            <a:r>
              <a:rPr lang="en-US" sz="1400" dirty="0"/>
              <a:t>N -&gt; tuna</a:t>
            </a:r>
          </a:p>
          <a:p>
            <a:r>
              <a:rPr lang="en-US" sz="1400" dirty="0"/>
              <a:t>IN -&gt; with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447800" y="6243935"/>
            <a:ext cx="6130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difference between these parses?</a:t>
            </a:r>
          </a:p>
        </p:txBody>
      </p:sp>
    </p:spTree>
    <p:extLst>
      <p:ext uri="{BB962C8B-B14F-4D97-AF65-F5344CB8AC3E}">
        <p14:creationId xmlns:p14="http://schemas.microsoft.com/office/powerpoint/2010/main" val="536671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Assignment 3 out today: due next Wednesday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Quiz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 ambiguity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0874" y="56343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eat sushi with tuna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612774" y="5443835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98474" y="4796135"/>
            <a:ext cx="8382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PRP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4674" y="4045803"/>
            <a:ext cx="990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613568" y="4604841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993774" y="5432167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31874" y="4796135"/>
            <a:ext cx="990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1527174" y="5432167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65274" y="4796135"/>
            <a:ext cx="3810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2289174" y="5432167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327274" y="4796135"/>
            <a:ext cx="5334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13074" y="4796135"/>
            <a:ext cx="5334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2975768" y="5443041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632074" y="4045803"/>
            <a:ext cx="6858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18" name="Straight Connector 17"/>
          <p:cNvCxnSpPr>
            <a:stCxn id="14" idx="0"/>
          </p:cNvCxnSpPr>
          <p:nvPr/>
        </p:nvCxnSpPr>
        <p:spPr>
          <a:xfrm rot="5400000" flipH="1" flipV="1">
            <a:off x="2536824" y="4472285"/>
            <a:ext cx="381000" cy="2667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V="1">
            <a:off x="2847458" y="4478119"/>
            <a:ext cx="369332" cy="2667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46274" y="3436203"/>
            <a:ext cx="609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21" name="Straight Connector 20"/>
          <p:cNvCxnSpPr>
            <a:stCxn id="12" idx="0"/>
          </p:cNvCxnSpPr>
          <p:nvPr/>
        </p:nvCxnSpPr>
        <p:spPr>
          <a:xfrm rot="5400000" flipH="1" flipV="1">
            <a:off x="1393824" y="4167485"/>
            <a:ext cx="990600" cy="2667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20" idx="2"/>
          </p:cNvCxnSpPr>
          <p:nvPr/>
        </p:nvCxnSpPr>
        <p:spPr>
          <a:xfrm rot="10800000">
            <a:off x="2251074" y="3805535"/>
            <a:ext cx="533400" cy="24026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412874" y="2826603"/>
            <a:ext cx="609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VP</a:t>
            </a:r>
          </a:p>
        </p:txBody>
      </p:sp>
      <p:cxnSp>
        <p:nvCxnSpPr>
          <p:cNvPr id="24" name="Straight Connector 23"/>
          <p:cNvCxnSpPr/>
          <p:nvPr/>
        </p:nvCxnSpPr>
        <p:spPr>
          <a:xfrm rot="5400000" flipH="1" flipV="1">
            <a:off x="575071" y="3805932"/>
            <a:ext cx="1600200" cy="38020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23" idx="2"/>
          </p:cNvCxnSpPr>
          <p:nvPr/>
        </p:nvCxnSpPr>
        <p:spPr>
          <a:xfrm rot="10800000">
            <a:off x="1717674" y="3195935"/>
            <a:ext cx="304800" cy="24026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955674" y="2140803"/>
            <a:ext cx="609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cxnSp>
        <p:nvCxnSpPr>
          <p:cNvPr id="27" name="Straight Connector 26"/>
          <p:cNvCxnSpPr/>
          <p:nvPr/>
        </p:nvCxnSpPr>
        <p:spPr>
          <a:xfrm rot="5400000" flipH="1" flipV="1">
            <a:off x="149343" y="3163272"/>
            <a:ext cx="1535668" cy="22939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>
            <a:off x="1185068" y="2510135"/>
            <a:ext cx="380206" cy="31646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962400" y="56343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eat sushi with tuna</a:t>
            </a:r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3924300" y="5443835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810000" y="4796135"/>
            <a:ext cx="8382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PRP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886200" y="4045803"/>
            <a:ext cx="990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3925094" y="4604841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4305300" y="5432167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343400" y="4796135"/>
            <a:ext cx="990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</a:p>
        </p:txBody>
      </p:sp>
      <p:cxnSp>
        <p:nvCxnSpPr>
          <p:cNvPr id="36" name="Straight Connector 35"/>
          <p:cNvCxnSpPr/>
          <p:nvPr/>
        </p:nvCxnSpPr>
        <p:spPr>
          <a:xfrm rot="5400000">
            <a:off x="4838700" y="5432167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876800" y="4796135"/>
            <a:ext cx="3810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38" name="Straight Connector 37"/>
          <p:cNvCxnSpPr/>
          <p:nvPr/>
        </p:nvCxnSpPr>
        <p:spPr>
          <a:xfrm rot="5400000">
            <a:off x="5600700" y="5432167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638800" y="4796135"/>
            <a:ext cx="5334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324600" y="47961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41" name="Straight Connector 40"/>
          <p:cNvCxnSpPr/>
          <p:nvPr/>
        </p:nvCxnSpPr>
        <p:spPr>
          <a:xfrm rot="5400000">
            <a:off x="6287294" y="5443041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943600" y="4045803"/>
            <a:ext cx="6858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43" name="Straight Connector 42"/>
          <p:cNvCxnSpPr>
            <a:stCxn id="39" idx="0"/>
          </p:cNvCxnSpPr>
          <p:nvPr/>
        </p:nvCxnSpPr>
        <p:spPr>
          <a:xfrm rot="5400000" flipH="1" flipV="1">
            <a:off x="5848350" y="4472285"/>
            <a:ext cx="381000" cy="2667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 flipV="1">
            <a:off x="6158984" y="4478119"/>
            <a:ext cx="369332" cy="2667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876800" y="3962400"/>
            <a:ext cx="609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46" name="Straight Connector 45"/>
          <p:cNvCxnSpPr>
            <a:stCxn id="37" idx="0"/>
          </p:cNvCxnSpPr>
          <p:nvPr/>
        </p:nvCxnSpPr>
        <p:spPr>
          <a:xfrm rot="5400000" flipH="1" flipV="1">
            <a:off x="4876800" y="4605635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724400" y="2826603"/>
            <a:ext cx="609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VP</a:t>
            </a:r>
          </a:p>
        </p:txBody>
      </p:sp>
      <p:cxnSp>
        <p:nvCxnSpPr>
          <p:cNvPr id="49" name="Straight Connector 48"/>
          <p:cNvCxnSpPr/>
          <p:nvPr/>
        </p:nvCxnSpPr>
        <p:spPr>
          <a:xfrm rot="5400000" flipH="1" flipV="1">
            <a:off x="3886597" y="3805932"/>
            <a:ext cx="1600200" cy="38020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endCxn id="48" idx="2"/>
          </p:cNvCxnSpPr>
          <p:nvPr/>
        </p:nvCxnSpPr>
        <p:spPr>
          <a:xfrm rot="5400000" flipH="1" flipV="1">
            <a:off x="4645571" y="3578771"/>
            <a:ext cx="766465" cy="79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267200" y="2140803"/>
            <a:ext cx="609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cxnSp>
        <p:nvCxnSpPr>
          <p:cNvPr id="52" name="Straight Connector 51"/>
          <p:cNvCxnSpPr/>
          <p:nvPr/>
        </p:nvCxnSpPr>
        <p:spPr>
          <a:xfrm rot="5400000" flipH="1" flipV="1">
            <a:off x="3460869" y="3163272"/>
            <a:ext cx="1535668" cy="22939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4496594" y="2510135"/>
            <a:ext cx="380206" cy="31646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0800000">
            <a:off x="5181602" y="3200401"/>
            <a:ext cx="990601" cy="84540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858000" y="1953716"/>
            <a:ext cx="209232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 -&gt; NP  VP</a:t>
            </a:r>
          </a:p>
          <a:p>
            <a:r>
              <a:rPr lang="en-US" sz="1400" dirty="0"/>
              <a:t>NP -&gt; PRP</a:t>
            </a:r>
          </a:p>
          <a:p>
            <a:r>
              <a:rPr lang="en-US" sz="1400" dirty="0"/>
              <a:t>NP -&gt; N PP</a:t>
            </a:r>
          </a:p>
          <a:p>
            <a:r>
              <a:rPr lang="en-US" sz="1400" dirty="0"/>
              <a:t>NP -&gt; N</a:t>
            </a:r>
          </a:p>
          <a:p>
            <a:r>
              <a:rPr lang="en-US" sz="1400" dirty="0">
                <a:solidFill>
                  <a:srgbClr val="FF0000"/>
                </a:solidFill>
              </a:rPr>
              <a:t>VP -&gt; V NP</a:t>
            </a:r>
          </a:p>
          <a:p>
            <a:r>
              <a:rPr lang="en-US" sz="1400" dirty="0">
                <a:solidFill>
                  <a:srgbClr val="FF0000"/>
                </a:solidFill>
              </a:rPr>
              <a:t>VP -&gt; V NP PP</a:t>
            </a:r>
          </a:p>
          <a:p>
            <a:r>
              <a:rPr lang="en-US" sz="1400" dirty="0"/>
              <a:t>PP -&gt; IN N</a:t>
            </a:r>
          </a:p>
          <a:p>
            <a:r>
              <a:rPr lang="en-US" sz="1400" dirty="0"/>
              <a:t>PRP -&gt; I</a:t>
            </a:r>
          </a:p>
          <a:p>
            <a:r>
              <a:rPr lang="en-US" sz="1400" dirty="0"/>
              <a:t>V -&gt; eat</a:t>
            </a:r>
          </a:p>
          <a:p>
            <a:r>
              <a:rPr lang="en-US" sz="1400" dirty="0"/>
              <a:t>N -&gt; sushi</a:t>
            </a:r>
          </a:p>
          <a:p>
            <a:r>
              <a:rPr lang="en-US" sz="1400" dirty="0"/>
              <a:t>N -&gt; tuna</a:t>
            </a:r>
          </a:p>
          <a:p>
            <a:r>
              <a:rPr lang="en-US" sz="1400" dirty="0"/>
              <a:t>IN -&gt; with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450974" y="6182380"/>
            <a:ext cx="7159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can we decide between these?</a:t>
            </a:r>
          </a:p>
        </p:txBody>
      </p:sp>
    </p:spTree>
    <p:extLst>
      <p:ext uri="{BB962C8B-B14F-4D97-AF65-F5344CB8AC3E}">
        <p14:creationId xmlns:p14="http://schemas.microsoft.com/office/powerpoint/2010/main" val="39613878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  <a:cs typeface="굴림" charset="-127"/>
              </a:rPr>
              <a:t>A Simple PCFG</a:t>
            </a:r>
          </a:p>
        </p:txBody>
      </p:sp>
      <p:graphicFrame>
        <p:nvGraphicFramePr>
          <p:cNvPr id="520217" name="Group 25"/>
          <p:cNvGraphicFramePr>
            <a:graphicFrameLocks noGrp="1"/>
          </p:cNvGraphicFramePr>
          <p:nvPr/>
        </p:nvGraphicFramePr>
        <p:xfrm>
          <a:off x="1052513" y="2986088"/>
          <a:ext cx="7704137" cy="2627313"/>
        </p:xfrm>
        <a:graphic>
          <a:graphicData uri="http://schemas.openxmlformats.org/drawingml/2006/table">
            <a:tbl>
              <a:tblPr/>
              <a:tblGrid>
                <a:gridCol w="3852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1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27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S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NP  VP       1.0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VP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V  NP         0.7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VP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VP  PP        0.3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PP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P  NP          1.0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P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with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       1.0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V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saw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        1.0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NP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NP PP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  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NP 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astronomers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0.1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     </a:t>
                      </a:r>
                      <a:endParaRPr kumimoji="0" lang="en-US" altLang="ko-K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charset="0"/>
                        <a:ea typeface="굴림" charset="-127"/>
                        <a:cs typeface="굴림" charset="-127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NP 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ears         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0.18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NP 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saw          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0.04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NP 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stars        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0.18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NP 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telescope  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16002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Probabilities!</a:t>
            </a:r>
          </a:p>
        </p:txBody>
      </p:sp>
      <p:sp>
        <p:nvSpPr>
          <p:cNvPr id="6" name="Rectangle 5"/>
          <p:cNvSpPr/>
          <p:nvPr/>
        </p:nvSpPr>
        <p:spPr>
          <a:xfrm>
            <a:off x="1052513" y="3429000"/>
            <a:ext cx="3214687" cy="685800"/>
          </a:xfrm>
          <a:prstGeom prst="rect">
            <a:avLst/>
          </a:prstGeom>
          <a:solidFill>
            <a:srgbClr val="FF0000">
              <a:alpha val="31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978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42" name="Picture 2"/>
          <p:cNvPicPr>
            <a:picLocks noChangeAspect="1" noChangeArrowheads="1"/>
          </p:cNvPicPr>
          <p:nvPr/>
        </p:nvPicPr>
        <p:blipFill>
          <a:blip r:embed="rId3"/>
          <a:srcRect l="16927" t="17708" r="28611" b="21875"/>
          <a:stretch>
            <a:fillRect/>
          </a:stretch>
        </p:blipFill>
        <p:spPr bwMode="auto">
          <a:xfrm>
            <a:off x="228600" y="228600"/>
            <a:ext cx="4472152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381000" y="4584918"/>
            <a:ext cx="8610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Just like </a:t>
            </a:r>
            <a:r>
              <a:rPr lang="en-US" sz="2800" i="1" dirty="0" err="1"/>
              <a:t>n</a:t>
            </a:r>
            <a:r>
              <a:rPr lang="en-US" sz="2800" dirty="0"/>
              <a:t>-gram language modeling, </a:t>
            </a:r>
            <a:r>
              <a:rPr lang="en-US" sz="2800" dirty="0" err="1"/>
              <a:t>PCFGs</a:t>
            </a:r>
            <a:r>
              <a:rPr lang="en-US" sz="2800" dirty="0"/>
              <a:t> break the sentence generation process into smaller steps/probabilities</a:t>
            </a:r>
          </a:p>
          <a:p>
            <a:endParaRPr lang="en-US" sz="2800" dirty="0"/>
          </a:p>
          <a:p>
            <a:r>
              <a:rPr lang="en-US" sz="2800" dirty="0"/>
              <a:t>The probability of a parse is the product of the PCFG rules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 l="17617" t="23008" r="30129" b="27083"/>
          <a:stretch>
            <a:fillRect/>
          </a:stretch>
        </p:blipFill>
        <p:spPr bwMode="auto">
          <a:xfrm>
            <a:off x="4724400" y="76200"/>
            <a:ext cx="4403791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72130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42" name="Picture 2"/>
          <p:cNvPicPr>
            <a:picLocks noChangeAspect="1" noChangeArrowheads="1"/>
          </p:cNvPicPr>
          <p:nvPr/>
        </p:nvPicPr>
        <p:blipFill>
          <a:blip r:embed="rId3"/>
          <a:srcRect l="16927" t="17708" r="28611" b="21875"/>
          <a:stretch>
            <a:fillRect/>
          </a:stretch>
        </p:blipFill>
        <p:spPr bwMode="auto">
          <a:xfrm>
            <a:off x="228600" y="228600"/>
            <a:ext cx="4472152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381000" y="4584918"/>
            <a:ext cx="8610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are the different interpretations here?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Which do you think is more likely?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 l="17617" t="23008" r="30129" b="27083"/>
          <a:stretch>
            <a:fillRect/>
          </a:stretch>
        </p:blipFill>
        <p:spPr bwMode="auto">
          <a:xfrm>
            <a:off x="4724400" y="76200"/>
            <a:ext cx="4403791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975153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42" name="Picture 2"/>
          <p:cNvPicPr>
            <a:picLocks noChangeAspect="1" noChangeArrowheads="1"/>
          </p:cNvPicPr>
          <p:nvPr/>
        </p:nvPicPr>
        <p:blipFill>
          <a:blip r:embed="rId3"/>
          <a:srcRect l="16927" t="17708" r="28611" b="21875"/>
          <a:stretch>
            <a:fillRect/>
          </a:stretch>
        </p:blipFill>
        <p:spPr bwMode="auto">
          <a:xfrm>
            <a:off x="228600" y="228600"/>
            <a:ext cx="4472152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 l="17617" t="23008" r="30129" b="27083"/>
          <a:stretch>
            <a:fillRect/>
          </a:stretch>
        </p:blipFill>
        <p:spPr bwMode="auto">
          <a:xfrm>
            <a:off x="4724400" y="76200"/>
            <a:ext cx="4403791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28600" y="4267200"/>
            <a:ext cx="4724400" cy="928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ko-KR" sz="2000" dirty="0">
                <a:solidFill>
                  <a:srgbClr val="0000FF"/>
                </a:solidFill>
                <a:ea typeface="굴림" charset="-127"/>
                <a:cs typeface="굴림" charset="-127"/>
              </a:rPr>
              <a:t>= 1.0 * 0.1 * 0.7 * 1.0 * 0.4 * 0.18 </a:t>
            </a:r>
          </a:p>
          <a:p>
            <a:pPr>
              <a:lnSpc>
                <a:spcPct val="90000"/>
              </a:lnSpc>
              <a:buFont typeface="Times" charset="0"/>
              <a:buNone/>
            </a:pPr>
            <a:r>
              <a:rPr lang="en-US" altLang="ko-KR" sz="2000" dirty="0">
                <a:solidFill>
                  <a:srgbClr val="0000FF"/>
                </a:solidFill>
                <a:ea typeface="굴림" charset="-127"/>
                <a:cs typeface="굴림" charset="-127"/>
              </a:rPr>
              <a:t>         * 1.0 * 1.0 * 0.18</a:t>
            </a:r>
          </a:p>
          <a:p>
            <a:pPr>
              <a:lnSpc>
                <a:spcPct val="90000"/>
              </a:lnSpc>
              <a:buFont typeface="Times" charset="0"/>
              <a:buNone/>
            </a:pPr>
            <a:r>
              <a:rPr lang="en-US" altLang="ko-KR" sz="2000" dirty="0">
                <a:solidFill>
                  <a:srgbClr val="0000FF"/>
                </a:solidFill>
                <a:ea typeface="굴림" charset="-127"/>
                <a:cs typeface="굴림" charset="-127"/>
              </a:rPr>
              <a:t>=  0.0009072</a:t>
            </a:r>
          </a:p>
        </p:txBody>
      </p:sp>
      <p:sp>
        <p:nvSpPr>
          <p:cNvPr id="7" name="Rectangle 6"/>
          <p:cNvSpPr/>
          <p:nvPr/>
        </p:nvSpPr>
        <p:spPr>
          <a:xfrm>
            <a:off x="4648200" y="4267200"/>
            <a:ext cx="4572000" cy="92845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ko-KR" sz="2000" dirty="0">
                <a:solidFill>
                  <a:srgbClr val="0000FF"/>
                </a:solidFill>
                <a:ea typeface="굴림" charset="-127"/>
                <a:cs typeface="굴림" charset="-127"/>
              </a:rPr>
              <a:t>= 1.0 * 0.1 * 0.3 * 0.7 * 1.0 * 0.18</a:t>
            </a:r>
          </a:p>
          <a:p>
            <a:pPr>
              <a:lnSpc>
                <a:spcPct val="90000"/>
              </a:lnSpc>
              <a:buFont typeface="Times" charset="0"/>
              <a:buNone/>
            </a:pPr>
            <a:r>
              <a:rPr lang="en-US" altLang="ko-KR" sz="2000" dirty="0">
                <a:solidFill>
                  <a:srgbClr val="0000FF"/>
                </a:solidFill>
                <a:ea typeface="굴림" charset="-127"/>
                <a:cs typeface="굴림" charset="-127"/>
              </a:rPr>
              <a:t>         * 1.0 * 1.0 * 0.18</a:t>
            </a:r>
          </a:p>
          <a:p>
            <a:pPr>
              <a:lnSpc>
                <a:spcPct val="90000"/>
              </a:lnSpc>
              <a:buFont typeface="Times" charset="0"/>
              <a:buNone/>
            </a:pPr>
            <a:r>
              <a:rPr lang="en-US" altLang="ko-KR" sz="2000" dirty="0">
                <a:solidFill>
                  <a:srgbClr val="0000FF"/>
                </a:solidFill>
                <a:ea typeface="굴림" charset="-127"/>
                <a:cs typeface="굴림" charset="-127"/>
              </a:rPr>
              <a:t>= 0.0006804 </a:t>
            </a:r>
          </a:p>
        </p:txBody>
      </p:sp>
      <p:sp>
        <p:nvSpPr>
          <p:cNvPr id="8" name="Rectangle 7"/>
          <p:cNvSpPr/>
          <p:nvPr/>
        </p:nvSpPr>
        <p:spPr>
          <a:xfrm>
            <a:off x="1676400" y="4267200"/>
            <a:ext cx="457200" cy="381000"/>
          </a:xfrm>
          <a:prstGeom prst="rect">
            <a:avLst/>
          </a:prstGeom>
          <a:solidFill>
            <a:srgbClr val="FF0000">
              <a:alpha val="3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96000" y="4267200"/>
            <a:ext cx="457200" cy="381000"/>
          </a:xfrm>
          <a:prstGeom prst="rect">
            <a:avLst/>
          </a:prstGeom>
          <a:solidFill>
            <a:srgbClr val="FF0000">
              <a:alpha val="3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315200" y="685800"/>
            <a:ext cx="685800" cy="381000"/>
          </a:xfrm>
          <a:prstGeom prst="rect">
            <a:avLst/>
          </a:prstGeom>
          <a:solidFill>
            <a:srgbClr val="FF0000">
              <a:alpha val="3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438400" y="838200"/>
            <a:ext cx="685800" cy="381000"/>
          </a:xfrm>
          <a:prstGeom prst="rect">
            <a:avLst/>
          </a:prstGeom>
          <a:solidFill>
            <a:srgbClr val="FF0000">
              <a:alpha val="3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2503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dirty="0"/>
              <a:t>Pick a model</a:t>
            </a:r>
          </a:p>
          <a:p>
            <a:pPr lvl="1"/>
            <a:r>
              <a:rPr lang="en-US" sz="2800" dirty="0"/>
              <a:t>e.g. CFG, PCFG, …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Train (or learn) a model</a:t>
            </a:r>
          </a:p>
          <a:p>
            <a:pPr lvl="1"/>
            <a:r>
              <a:rPr lang="en-US" sz="2800" dirty="0"/>
              <a:t>What CFG/PCFG rules should I use?</a:t>
            </a:r>
          </a:p>
          <a:p>
            <a:pPr lvl="1"/>
            <a:r>
              <a:rPr lang="en-US" sz="2800" dirty="0"/>
              <a:t>Parameters (e.g. PCFG probabilities)?</a:t>
            </a:r>
          </a:p>
          <a:p>
            <a:pPr lvl="1"/>
            <a:r>
              <a:rPr lang="en-US" sz="2800" dirty="0"/>
              <a:t>What kind of data do we have?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Parsing</a:t>
            </a:r>
          </a:p>
          <a:p>
            <a:pPr lvl="1"/>
            <a:r>
              <a:rPr lang="en-US" sz="2800" dirty="0"/>
              <a:t>Determine the parse tree(s) given a sentence</a:t>
            </a:r>
          </a:p>
        </p:txBody>
      </p:sp>
    </p:spTree>
    <p:extLst>
      <p:ext uri="{BB962C8B-B14F-4D97-AF65-F5344CB8AC3E}">
        <p14:creationId xmlns:p14="http://schemas.microsoft.com/office/powerpoint/2010/main" val="34313415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PCFG: Training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173" y="1644651"/>
            <a:ext cx="8270875" cy="117475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If we have example parsed sentences, how can we learn a set of </a:t>
            </a:r>
            <a:r>
              <a:rPr lang="en-US" sz="2800" dirty="0" err="1">
                <a:solidFill>
                  <a:srgbClr val="FF0000"/>
                </a:solidFill>
              </a:rPr>
              <a:t>PCFGs</a:t>
            </a:r>
            <a:r>
              <a:rPr lang="en-US" sz="2800" dirty="0">
                <a:solidFill>
                  <a:srgbClr val="FF0000"/>
                </a:solidFill>
              </a:rPr>
              <a:t>?</a:t>
            </a:r>
          </a:p>
          <a:p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1989" name="Text Box 4"/>
          <p:cNvSpPr txBox="1">
            <a:spLocks noChangeArrowheads="1"/>
          </p:cNvSpPr>
          <p:nvPr/>
        </p:nvSpPr>
        <p:spPr bwMode="auto">
          <a:xfrm>
            <a:off x="1260475" y="5711825"/>
            <a:ext cx="269875" cy="925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</a:pPr>
            <a:r>
              <a:rPr lang="en-US" sz="2800" b="1">
                <a:solidFill>
                  <a:srgbClr val="000000"/>
                </a:solidFill>
                <a:latin typeface="Times New Roman" charset="0"/>
              </a:rPr>
              <a:t>.</a:t>
            </a:r>
          </a:p>
          <a:p>
            <a:pPr>
              <a:lnSpc>
                <a:spcPct val="65000"/>
              </a:lnSpc>
            </a:pPr>
            <a:r>
              <a:rPr lang="en-US" sz="2800" b="1">
                <a:solidFill>
                  <a:srgbClr val="000000"/>
                </a:solidFill>
                <a:latin typeface="Times New Roman" charset="0"/>
              </a:rPr>
              <a:t>.</a:t>
            </a:r>
          </a:p>
          <a:p>
            <a:pPr>
              <a:lnSpc>
                <a:spcPct val="65000"/>
              </a:lnSpc>
            </a:pPr>
            <a:r>
              <a:rPr lang="en-US" sz="2800" b="1">
                <a:solidFill>
                  <a:srgbClr val="000000"/>
                </a:solidFill>
                <a:latin typeface="Times New Roman" charset="0"/>
              </a:rPr>
              <a:t>.</a:t>
            </a:r>
          </a:p>
        </p:txBody>
      </p:sp>
      <p:sp>
        <p:nvSpPr>
          <p:cNvPr id="41990" name="Rectangle 5"/>
          <p:cNvSpPr>
            <a:spLocks noChangeArrowheads="1"/>
          </p:cNvSpPr>
          <p:nvPr/>
        </p:nvSpPr>
        <p:spPr bwMode="auto">
          <a:xfrm>
            <a:off x="554038" y="3495675"/>
            <a:ext cx="2255837" cy="32194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>
            <a:prstTxWarp prst="textNoShape">
              <a:avLst/>
            </a:prstTxWarp>
            <a:spAutoFit/>
          </a:bodyPr>
          <a:lstStyle/>
          <a:p>
            <a:endParaRPr lang="en-US" sz="2000" b="1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1991" name="Text Box 6"/>
          <p:cNvSpPr txBox="1">
            <a:spLocks noChangeArrowheads="1"/>
          </p:cNvSpPr>
          <p:nvPr/>
        </p:nvSpPr>
        <p:spPr bwMode="auto">
          <a:xfrm>
            <a:off x="1090613" y="3106738"/>
            <a:ext cx="124618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Times New Roman" charset="0"/>
              </a:rPr>
              <a:t>Tree Bank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819400" y="4494213"/>
            <a:ext cx="2878138" cy="1303337"/>
            <a:chOff x="1697" y="1859"/>
            <a:chExt cx="1813" cy="821"/>
          </a:xfrm>
        </p:grpSpPr>
        <p:sp>
          <p:nvSpPr>
            <p:cNvPr id="42038" name="Rectangle 8"/>
            <p:cNvSpPr>
              <a:spLocks noChangeArrowheads="1"/>
            </p:cNvSpPr>
            <p:nvPr/>
          </p:nvSpPr>
          <p:spPr bwMode="auto">
            <a:xfrm>
              <a:off x="2296" y="1859"/>
              <a:ext cx="1214" cy="821"/>
            </a:xfrm>
            <a:prstGeom prst="rect">
              <a:avLst/>
            </a:prstGeom>
            <a:solidFill>
              <a:srgbClr val="66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42039" name="Text Box 9"/>
            <p:cNvSpPr txBox="1">
              <a:spLocks noChangeArrowheads="1"/>
            </p:cNvSpPr>
            <p:nvPr/>
          </p:nvSpPr>
          <p:spPr bwMode="auto">
            <a:xfrm>
              <a:off x="2414" y="1867"/>
              <a:ext cx="967" cy="7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charset="0"/>
                </a:rPr>
                <a:t>Supervised</a:t>
              </a:r>
            </a:p>
            <a:p>
              <a:r>
                <a:rPr lang="en-US" sz="2400">
                  <a:solidFill>
                    <a:srgbClr val="000000"/>
                  </a:solidFill>
                  <a:latin typeface="Times New Roman" charset="0"/>
                </a:rPr>
                <a:t>PCFG</a:t>
              </a:r>
            </a:p>
            <a:p>
              <a:r>
                <a:rPr lang="en-US" sz="2400">
                  <a:solidFill>
                    <a:srgbClr val="000000"/>
                  </a:solidFill>
                  <a:latin typeface="Times New Roman" charset="0"/>
                </a:rPr>
                <a:t>Training</a:t>
              </a:r>
            </a:p>
          </p:txBody>
        </p:sp>
        <p:sp>
          <p:nvSpPr>
            <p:cNvPr id="42040" name="AutoShape 10"/>
            <p:cNvSpPr>
              <a:spLocks noChangeArrowheads="1"/>
            </p:cNvSpPr>
            <p:nvPr/>
          </p:nvSpPr>
          <p:spPr bwMode="auto">
            <a:xfrm>
              <a:off x="1697" y="2204"/>
              <a:ext cx="607" cy="138"/>
            </a:xfrm>
            <a:prstGeom prst="rightArrow">
              <a:avLst>
                <a:gd name="adj1" fmla="val 50000"/>
                <a:gd name="adj2" fmla="val 109964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rgbClr val="000000"/>
                </a:solidFill>
                <a:latin typeface="Times New Roman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715000" y="3886200"/>
            <a:ext cx="2640013" cy="2625725"/>
            <a:chOff x="3521" y="1476"/>
            <a:chExt cx="1663" cy="1654"/>
          </a:xfrm>
        </p:grpSpPr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4109" y="1476"/>
              <a:ext cx="1075" cy="1654"/>
              <a:chOff x="922" y="2666"/>
              <a:chExt cx="1075" cy="1654"/>
            </a:xfrm>
          </p:grpSpPr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922" y="2666"/>
                <a:ext cx="1075" cy="1405"/>
                <a:chOff x="929" y="2743"/>
                <a:chExt cx="1075" cy="1405"/>
              </a:xfrm>
            </p:grpSpPr>
            <p:grpSp>
              <p:nvGrpSpPr>
                <p:cNvPr id="6" name="Group 14"/>
                <p:cNvGrpSpPr>
                  <a:grpSpLocks/>
                </p:cNvGrpSpPr>
                <p:nvPr/>
              </p:nvGrpSpPr>
              <p:grpSpPr bwMode="auto">
                <a:xfrm>
                  <a:off x="935" y="2743"/>
                  <a:ext cx="1029" cy="1405"/>
                  <a:chOff x="712" y="2636"/>
                  <a:chExt cx="1029" cy="1405"/>
                </a:xfrm>
              </p:grpSpPr>
              <p:sp>
                <p:nvSpPr>
                  <p:cNvPr id="42036" name="Text 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12" y="2636"/>
                    <a:ext cx="805" cy="1398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90000" tIns="46800" rIns="90000" bIns="46800"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S →</a:t>
                    </a:r>
                    <a:r>
                      <a:rPr lang="en-US" sz="1000">
                        <a:solidFill>
                          <a:srgbClr val="000000"/>
                        </a:solidFill>
                        <a:latin typeface="Times New Roman" charset="0"/>
                      </a:rPr>
                      <a:t> </a:t>
                    </a:r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NP VP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S → VP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NP → Det A N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NP → NP PP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NP → PropN</a:t>
                    </a:r>
                  </a:p>
                  <a:p>
                    <a:r>
                      <a:rPr lang="pt-BR" sz="1400">
                        <a:solidFill>
                          <a:srgbClr val="000000"/>
                        </a:solidFill>
                        <a:latin typeface="Times New Roman" charset="0"/>
                      </a:rPr>
                      <a:t>A → ε</a:t>
                    </a:r>
                  </a:p>
                  <a:p>
                    <a:r>
                      <a:rPr lang="pt-BR" sz="1400">
                        <a:solidFill>
                          <a:srgbClr val="000000"/>
                        </a:solidFill>
                        <a:latin typeface="Times New Roman" charset="0"/>
                      </a:rPr>
                      <a:t>A → Adj A</a:t>
                    </a:r>
                    <a:endParaRPr lang="en-US" sz="1400">
                      <a:solidFill>
                        <a:srgbClr val="000000"/>
                      </a:solidFill>
                      <a:latin typeface="Times New Roman" charset="0"/>
                    </a:endParaRP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PP → Prep NP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VP → V NP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VP → VP PP</a:t>
                    </a:r>
                  </a:p>
                </p:txBody>
              </p:sp>
              <p:sp>
                <p:nvSpPr>
                  <p:cNvPr id="42037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87" y="2643"/>
                    <a:ext cx="254" cy="1398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90000" tIns="46800" rIns="90000" bIns="46800"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0.9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0.1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0.5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0.3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0.2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0.6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0.4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1.0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0.7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0.3</a:t>
                    </a:r>
                    <a:endParaRPr lang="en-US" sz="1200">
                      <a:solidFill>
                        <a:srgbClr val="000000"/>
                      </a:solidFill>
                      <a:latin typeface="Times New Roman" charset="0"/>
                    </a:endParaRPr>
                  </a:p>
                </p:txBody>
              </p:sp>
            </p:grpSp>
            <p:sp>
              <p:nvSpPr>
                <p:cNvPr id="42035" name="Rectangle 17"/>
                <p:cNvSpPr>
                  <a:spLocks noChangeArrowheads="1"/>
                </p:cNvSpPr>
                <p:nvPr/>
              </p:nvSpPr>
              <p:spPr bwMode="auto">
                <a:xfrm>
                  <a:off x="929" y="2757"/>
                  <a:ext cx="1075" cy="1390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000" tIns="46800" rIns="90000" bIns="46800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 sz="2000" b="1">
                    <a:solidFill>
                      <a:srgbClr val="000000"/>
                    </a:solidFill>
                    <a:latin typeface="Times New Roman" charset="0"/>
                  </a:endParaRPr>
                </a:p>
              </p:txBody>
            </p:sp>
          </p:grpSp>
          <p:sp>
            <p:nvSpPr>
              <p:cNvPr id="42033" name="Text Box 18"/>
              <p:cNvSpPr txBox="1">
                <a:spLocks noChangeArrowheads="1"/>
              </p:cNvSpPr>
              <p:nvPr/>
            </p:nvSpPr>
            <p:spPr bwMode="auto">
              <a:xfrm>
                <a:off x="1171" y="4070"/>
                <a:ext cx="602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latin typeface="Times New Roman" charset="0"/>
                  </a:rPr>
                  <a:t>English</a:t>
                </a:r>
              </a:p>
            </p:txBody>
          </p:sp>
        </p:grpSp>
        <p:sp>
          <p:nvSpPr>
            <p:cNvPr id="42031" name="AutoShape 19"/>
            <p:cNvSpPr>
              <a:spLocks noChangeArrowheads="1"/>
            </p:cNvSpPr>
            <p:nvPr/>
          </p:nvSpPr>
          <p:spPr bwMode="auto">
            <a:xfrm>
              <a:off x="3521" y="2193"/>
              <a:ext cx="607" cy="138"/>
            </a:xfrm>
            <a:prstGeom prst="rightArrow">
              <a:avLst>
                <a:gd name="adj1" fmla="val 50000"/>
                <a:gd name="adj2" fmla="val 109964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rgbClr val="000000"/>
                </a:solidFill>
                <a:latin typeface="Times New Roman" charset="0"/>
              </a:endParaRPr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647700" y="3527425"/>
            <a:ext cx="1493838" cy="1039813"/>
            <a:chOff x="2179" y="2993"/>
            <a:chExt cx="941" cy="655"/>
          </a:xfrm>
        </p:grpSpPr>
        <p:sp>
          <p:nvSpPr>
            <p:cNvPr id="42013" name="Text Box 21"/>
            <p:cNvSpPr txBox="1">
              <a:spLocks noChangeArrowheads="1"/>
            </p:cNvSpPr>
            <p:nvPr/>
          </p:nvSpPr>
          <p:spPr bwMode="auto">
            <a:xfrm>
              <a:off x="2361" y="2993"/>
              <a:ext cx="150" cy="1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 New Roman" charset="0"/>
                </a:rPr>
                <a:t>S</a:t>
              </a:r>
            </a:p>
          </p:txBody>
        </p:sp>
        <p:sp>
          <p:nvSpPr>
            <p:cNvPr id="42014" name="Text Box 22"/>
            <p:cNvSpPr txBox="1">
              <a:spLocks noChangeArrowheads="1"/>
            </p:cNvSpPr>
            <p:nvPr/>
          </p:nvSpPr>
          <p:spPr bwMode="auto">
            <a:xfrm>
              <a:off x="2241" y="3149"/>
              <a:ext cx="454" cy="1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 New Roman" charset="0"/>
                </a:rPr>
                <a:t>NP           VP</a:t>
              </a:r>
            </a:p>
          </p:txBody>
        </p:sp>
        <p:sp>
          <p:nvSpPr>
            <p:cNvPr id="42015" name="Text Box 23"/>
            <p:cNvSpPr txBox="1">
              <a:spLocks noChangeArrowheads="1"/>
            </p:cNvSpPr>
            <p:nvPr/>
          </p:nvSpPr>
          <p:spPr bwMode="auto">
            <a:xfrm>
              <a:off x="2179" y="3305"/>
              <a:ext cx="787" cy="1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 New Roman" charset="0"/>
                </a:rPr>
                <a:t>John       V     NP          PP</a:t>
              </a:r>
            </a:p>
          </p:txBody>
        </p:sp>
        <p:sp>
          <p:nvSpPr>
            <p:cNvPr id="42016" name="Text Box 24"/>
            <p:cNvSpPr txBox="1">
              <a:spLocks noChangeArrowheads="1"/>
            </p:cNvSpPr>
            <p:nvPr/>
          </p:nvSpPr>
          <p:spPr bwMode="auto">
            <a:xfrm>
              <a:off x="2386" y="3513"/>
              <a:ext cx="734" cy="1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 New Roman" charset="0"/>
                </a:rPr>
                <a:t>put    the dog  in the pen</a:t>
              </a:r>
            </a:p>
          </p:txBody>
        </p:sp>
        <p:sp>
          <p:nvSpPr>
            <p:cNvPr id="42017" name="Line 25"/>
            <p:cNvSpPr>
              <a:spLocks noChangeShapeType="1"/>
            </p:cNvSpPr>
            <p:nvPr/>
          </p:nvSpPr>
          <p:spPr bwMode="auto">
            <a:xfrm flipH="1">
              <a:off x="2326" y="3083"/>
              <a:ext cx="109" cy="1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18" name="Line 26"/>
            <p:cNvSpPr>
              <a:spLocks noChangeShapeType="1"/>
            </p:cNvSpPr>
            <p:nvPr/>
          </p:nvSpPr>
          <p:spPr bwMode="auto">
            <a:xfrm>
              <a:off x="2435" y="3083"/>
              <a:ext cx="158" cy="1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19" name="Line 27"/>
            <p:cNvSpPr>
              <a:spLocks noChangeShapeType="1"/>
            </p:cNvSpPr>
            <p:nvPr/>
          </p:nvSpPr>
          <p:spPr bwMode="auto">
            <a:xfrm flipH="1">
              <a:off x="2277" y="3258"/>
              <a:ext cx="24" cy="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20" name="Line 28"/>
            <p:cNvSpPr>
              <a:spLocks noChangeShapeType="1"/>
            </p:cNvSpPr>
            <p:nvPr/>
          </p:nvSpPr>
          <p:spPr bwMode="auto">
            <a:xfrm flipH="1">
              <a:off x="2485" y="3244"/>
              <a:ext cx="104" cy="10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21" name="Line 29"/>
            <p:cNvSpPr>
              <a:spLocks noChangeShapeType="1"/>
            </p:cNvSpPr>
            <p:nvPr/>
          </p:nvSpPr>
          <p:spPr bwMode="auto">
            <a:xfrm>
              <a:off x="2584" y="3239"/>
              <a:ext cx="30" cy="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22" name="Line 30"/>
            <p:cNvSpPr>
              <a:spLocks noChangeShapeType="1"/>
            </p:cNvSpPr>
            <p:nvPr/>
          </p:nvSpPr>
          <p:spPr bwMode="auto">
            <a:xfrm>
              <a:off x="2589" y="3248"/>
              <a:ext cx="295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23" name="Line 31"/>
            <p:cNvSpPr>
              <a:spLocks noChangeShapeType="1"/>
            </p:cNvSpPr>
            <p:nvPr/>
          </p:nvSpPr>
          <p:spPr bwMode="auto">
            <a:xfrm flipH="1">
              <a:off x="2472" y="3409"/>
              <a:ext cx="8" cy="1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24" name="Line 32"/>
            <p:cNvSpPr>
              <a:spLocks noChangeShapeType="1"/>
            </p:cNvSpPr>
            <p:nvPr/>
          </p:nvSpPr>
          <p:spPr bwMode="auto">
            <a:xfrm flipH="1">
              <a:off x="2572" y="3414"/>
              <a:ext cx="58" cy="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25" name="Line 33"/>
            <p:cNvSpPr>
              <a:spLocks noChangeShapeType="1"/>
            </p:cNvSpPr>
            <p:nvPr/>
          </p:nvSpPr>
          <p:spPr bwMode="auto">
            <a:xfrm>
              <a:off x="2572" y="3542"/>
              <a:ext cx="1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26" name="Line 34"/>
            <p:cNvSpPr>
              <a:spLocks noChangeShapeType="1"/>
            </p:cNvSpPr>
            <p:nvPr/>
          </p:nvSpPr>
          <p:spPr bwMode="auto">
            <a:xfrm>
              <a:off x="2630" y="3414"/>
              <a:ext cx="138" cy="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27" name="Line 35"/>
            <p:cNvSpPr>
              <a:spLocks noChangeShapeType="1"/>
            </p:cNvSpPr>
            <p:nvPr/>
          </p:nvSpPr>
          <p:spPr bwMode="auto">
            <a:xfrm flipH="1">
              <a:off x="2826" y="3409"/>
              <a:ext cx="70" cy="1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28" name="Line 36"/>
            <p:cNvSpPr>
              <a:spLocks noChangeShapeType="1"/>
            </p:cNvSpPr>
            <p:nvPr/>
          </p:nvSpPr>
          <p:spPr bwMode="auto">
            <a:xfrm flipV="1">
              <a:off x="2817" y="3537"/>
              <a:ext cx="271" cy="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29" name="Line 37"/>
            <p:cNvSpPr>
              <a:spLocks noChangeShapeType="1"/>
            </p:cNvSpPr>
            <p:nvPr/>
          </p:nvSpPr>
          <p:spPr bwMode="auto">
            <a:xfrm>
              <a:off x="2896" y="3400"/>
              <a:ext cx="192" cy="1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8" name="Group 38"/>
          <p:cNvGrpSpPr>
            <a:grpSpLocks/>
          </p:cNvGrpSpPr>
          <p:nvPr/>
        </p:nvGrpSpPr>
        <p:grpSpPr bwMode="auto">
          <a:xfrm>
            <a:off x="622300" y="4603750"/>
            <a:ext cx="1493838" cy="1039813"/>
            <a:chOff x="2179" y="2993"/>
            <a:chExt cx="941" cy="655"/>
          </a:xfrm>
        </p:grpSpPr>
        <p:sp>
          <p:nvSpPr>
            <p:cNvPr id="41996" name="Text Box 39"/>
            <p:cNvSpPr txBox="1">
              <a:spLocks noChangeArrowheads="1"/>
            </p:cNvSpPr>
            <p:nvPr/>
          </p:nvSpPr>
          <p:spPr bwMode="auto">
            <a:xfrm>
              <a:off x="2361" y="2993"/>
              <a:ext cx="150" cy="1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 New Roman" charset="0"/>
                </a:rPr>
                <a:t>S</a:t>
              </a:r>
            </a:p>
          </p:txBody>
        </p:sp>
        <p:sp>
          <p:nvSpPr>
            <p:cNvPr id="41997" name="Text Box 40"/>
            <p:cNvSpPr txBox="1">
              <a:spLocks noChangeArrowheads="1"/>
            </p:cNvSpPr>
            <p:nvPr/>
          </p:nvSpPr>
          <p:spPr bwMode="auto">
            <a:xfrm>
              <a:off x="2241" y="3149"/>
              <a:ext cx="454" cy="1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 New Roman" charset="0"/>
                </a:rPr>
                <a:t>NP           VP</a:t>
              </a:r>
            </a:p>
          </p:txBody>
        </p:sp>
        <p:sp>
          <p:nvSpPr>
            <p:cNvPr id="41998" name="Text Box 41"/>
            <p:cNvSpPr txBox="1">
              <a:spLocks noChangeArrowheads="1"/>
            </p:cNvSpPr>
            <p:nvPr/>
          </p:nvSpPr>
          <p:spPr bwMode="auto">
            <a:xfrm>
              <a:off x="2179" y="3305"/>
              <a:ext cx="787" cy="1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 New Roman" charset="0"/>
                </a:rPr>
                <a:t>John       V     NP          PP</a:t>
              </a:r>
            </a:p>
          </p:txBody>
        </p:sp>
        <p:sp>
          <p:nvSpPr>
            <p:cNvPr id="41999" name="Text Box 42"/>
            <p:cNvSpPr txBox="1">
              <a:spLocks noChangeArrowheads="1"/>
            </p:cNvSpPr>
            <p:nvPr/>
          </p:nvSpPr>
          <p:spPr bwMode="auto">
            <a:xfrm>
              <a:off x="2386" y="3513"/>
              <a:ext cx="734" cy="1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 New Roman" charset="0"/>
                </a:rPr>
                <a:t>put    the dog  in the pen</a:t>
              </a:r>
            </a:p>
          </p:txBody>
        </p:sp>
        <p:sp>
          <p:nvSpPr>
            <p:cNvPr id="42000" name="Line 43"/>
            <p:cNvSpPr>
              <a:spLocks noChangeShapeType="1"/>
            </p:cNvSpPr>
            <p:nvPr/>
          </p:nvSpPr>
          <p:spPr bwMode="auto">
            <a:xfrm flipH="1">
              <a:off x="2326" y="3083"/>
              <a:ext cx="109" cy="1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01" name="Line 44"/>
            <p:cNvSpPr>
              <a:spLocks noChangeShapeType="1"/>
            </p:cNvSpPr>
            <p:nvPr/>
          </p:nvSpPr>
          <p:spPr bwMode="auto">
            <a:xfrm>
              <a:off x="2435" y="3083"/>
              <a:ext cx="158" cy="1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02" name="Line 45"/>
            <p:cNvSpPr>
              <a:spLocks noChangeShapeType="1"/>
            </p:cNvSpPr>
            <p:nvPr/>
          </p:nvSpPr>
          <p:spPr bwMode="auto">
            <a:xfrm flipH="1">
              <a:off x="2277" y="3258"/>
              <a:ext cx="24" cy="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03" name="Line 46"/>
            <p:cNvSpPr>
              <a:spLocks noChangeShapeType="1"/>
            </p:cNvSpPr>
            <p:nvPr/>
          </p:nvSpPr>
          <p:spPr bwMode="auto">
            <a:xfrm flipH="1">
              <a:off x="2485" y="3244"/>
              <a:ext cx="104" cy="10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04" name="Line 47"/>
            <p:cNvSpPr>
              <a:spLocks noChangeShapeType="1"/>
            </p:cNvSpPr>
            <p:nvPr/>
          </p:nvSpPr>
          <p:spPr bwMode="auto">
            <a:xfrm>
              <a:off x="2584" y="3239"/>
              <a:ext cx="30" cy="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05" name="Line 48"/>
            <p:cNvSpPr>
              <a:spLocks noChangeShapeType="1"/>
            </p:cNvSpPr>
            <p:nvPr/>
          </p:nvSpPr>
          <p:spPr bwMode="auto">
            <a:xfrm>
              <a:off x="2589" y="3248"/>
              <a:ext cx="295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06" name="Line 49"/>
            <p:cNvSpPr>
              <a:spLocks noChangeShapeType="1"/>
            </p:cNvSpPr>
            <p:nvPr/>
          </p:nvSpPr>
          <p:spPr bwMode="auto">
            <a:xfrm flipH="1">
              <a:off x="2472" y="3409"/>
              <a:ext cx="8" cy="1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07" name="Line 50"/>
            <p:cNvSpPr>
              <a:spLocks noChangeShapeType="1"/>
            </p:cNvSpPr>
            <p:nvPr/>
          </p:nvSpPr>
          <p:spPr bwMode="auto">
            <a:xfrm flipH="1">
              <a:off x="2572" y="3414"/>
              <a:ext cx="58" cy="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08" name="Line 51"/>
            <p:cNvSpPr>
              <a:spLocks noChangeShapeType="1"/>
            </p:cNvSpPr>
            <p:nvPr/>
          </p:nvSpPr>
          <p:spPr bwMode="auto">
            <a:xfrm>
              <a:off x="2572" y="3542"/>
              <a:ext cx="1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09" name="Line 52"/>
            <p:cNvSpPr>
              <a:spLocks noChangeShapeType="1"/>
            </p:cNvSpPr>
            <p:nvPr/>
          </p:nvSpPr>
          <p:spPr bwMode="auto">
            <a:xfrm>
              <a:off x="2630" y="3414"/>
              <a:ext cx="138" cy="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10" name="Line 53"/>
            <p:cNvSpPr>
              <a:spLocks noChangeShapeType="1"/>
            </p:cNvSpPr>
            <p:nvPr/>
          </p:nvSpPr>
          <p:spPr bwMode="auto">
            <a:xfrm flipH="1">
              <a:off x="2826" y="3409"/>
              <a:ext cx="70" cy="1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11" name="Line 54"/>
            <p:cNvSpPr>
              <a:spLocks noChangeShapeType="1"/>
            </p:cNvSpPr>
            <p:nvPr/>
          </p:nvSpPr>
          <p:spPr bwMode="auto">
            <a:xfrm flipV="1">
              <a:off x="2817" y="3537"/>
              <a:ext cx="271" cy="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12" name="Line 55"/>
            <p:cNvSpPr>
              <a:spLocks noChangeShapeType="1"/>
            </p:cNvSpPr>
            <p:nvPr/>
          </p:nvSpPr>
          <p:spPr bwMode="auto">
            <a:xfrm>
              <a:off x="2896" y="3400"/>
              <a:ext cx="192" cy="1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125980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Extracting the rules</a:t>
            </a: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612774" y="5443835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8474" y="479613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4674" y="404580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613568" y="4604841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993774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31874" y="4796135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1527174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565274" y="4796135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2289174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327274" y="47961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2975768" y="5443041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632074" y="404580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19" name="Straight Connector 18"/>
          <p:cNvCxnSpPr>
            <a:stCxn id="16" idx="0"/>
          </p:cNvCxnSpPr>
          <p:nvPr/>
        </p:nvCxnSpPr>
        <p:spPr>
          <a:xfrm rot="5400000" flipH="1" flipV="1">
            <a:off x="2536824" y="4472285"/>
            <a:ext cx="381000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V="1">
            <a:off x="2847458" y="4478119"/>
            <a:ext cx="369332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946274" y="34362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22" name="Straight Connector 21"/>
          <p:cNvCxnSpPr>
            <a:stCxn id="14" idx="0"/>
          </p:cNvCxnSpPr>
          <p:nvPr/>
        </p:nvCxnSpPr>
        <p:spPr>
          <a:xfrm rot="5400000" flipH="1" flipV="1">
            <a:off x="1393824" y="4167485"/>
            <a:ext cx="990600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21" idx="2"/>
          </p:cNvCxnSpPr>
          <p:nvPr/>
        </p:nvCxnSpPr>
        <p:spPr>
          <a:xfrm rot="10800000">
            <a:off x="2251074" y="3805535"/>
            <a:ext cx="533400" cy="2402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412874" y="28266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VP</a:t>
            </a:r>
          </a:p>
        </p:txBody>
      </p:sp>
      <p:cxnSp>
        <p:nvCxnSpPr>
          <p:cNvPr id="25" name="Straight Connector 24"/>
          <p:cNvCxnSpPr/>
          <p:nvPr/>
        </p:nvCxnSpPr>
        <p:spPr>
          <a:xfrm rot="5400000" flipH="1" flipV="1">
            <a:off x="575071" y="3805932"/>
            <a:ext cx="1600200" cy="3802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24" idx="2"/>
          </p:cNvCxnSpPr>
          <p:nvPr/>
        </p:nvCxnSpPr>
        <p:spPr>
          <a:xfrm rot="10800000">
            <a:off x="1717674" y="3195935"/>
            <a:ext cx="304800" cy="2402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955674" y="21408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cxnSp>
        <p:nvCxnSpPr>
          <p:cNvPr id="28" name="Straight Connector 27"/>
          <p:cNvCxnSpPr/>
          <p:nvPr/>
        </p:nvCxnSpPr>
        <p:spPr>
          <a:xfrm rot="5400000" flipH="1" flipV="1">
            <a:off x="149343" y="3163272"/>
            <a:ext cx="1535668" cy="2293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0800000">
            <a:off x="1185068" y="2510135"/>
            <a:ext cx="380206" cy="3164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50874" y="56343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eat sushi with tuna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971800" y="4800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32" name="Right Arrow 31"/>
          <p:cNvSpPr/>
          <p:nvPr/>
        </p:nvSpPr>
        <p:spPr>
          <a:xfrm>
            <a:off x="3962400" y="3436203"/>
            <a:ext cx="609600" cy="990600"/>
          </a:xfrm>
          <a:prstGeom prst="right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286000" y="6183868"/>
            <a:ext cx="476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CFG rules occur in this tree?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334000" y="2392501"/>
            <a:ext cx="2667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 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</a:t>
            </a:r>
            <a:r>
              <a:rPr lang="en-US" sz="2000" dirty="0">
                <a:solidFill>
                  <a:srgbClr val="0000FF"/>
                </a:solidFill>
              </a:rPr>
              <a:t> 	NP VP</a:t>
            </a:r>
          </a:p>
          <a:p>
            <a:r>
              <a:rPr lang="en-US" sz="2000" dirty="0">
                <a:solidFill>
                  <a:srgbClr val="0000FF"/>
                </a:solidFill>
              </a:rPr>
              <a:t>NP 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</a:t>
            </a:r>
            <a:r>
              <a:rPr lang="en-US" sz="2000" dirty="0">
                <a:solidFill>
                  <a:srgbClr val="0000FF"/>
                </a:solidFill>
              </a:rPr>
              <a:t> 	PRP</a:t>
            </a:r>
          </a:p>
          <a:p>
            <a:r>
              <a:rPr lang="en-US" sz="2000" dirty="0">
                <a:solidFill>
                  <a:srgbClr val="0000FF"/>
                </a:solidFill>
              </a:rPr>
              <a:t>PRP 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</a:t>
            </a:r>
            <a:r>
              <a:rPr lang="en-US" sz="2000" dirty="0">
                <a:solidFill>
                  <a:srgbClr val="0000FF"/>
                </a:solidFill>
              </a:rPr>
              <a:t> 	I</a:t>
            </a:r>
          </a:p>
          <a:p>
            <a:r>
              <a:rPr lang="en-US" sz="2000" dirty="0">
                <a:solidFill>
                  <a:srgbClr val="0000FF"/>
                </a:solidFill>
              </a:rPr>
              <a:t>VP 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</a:t>
            </a:r>
            <a:r>
              <a:rPr lang="en-US" sz="2000" dirty="0">
                <a:solidFill>
                  <a:srgbClr val="0000FF"/>
                </a:solidFill>
              </a:rPr>
              <a:t> 	V NP</a:t>
            </a:r>
          </a:p>
          <a:p>
            <a:r>
              <a:rPr lang="en-US" sz="2000" dirty="0">
                <a:solidFill>
                  <a:srgbClr val="0000FF"/>
                </a:solidFill>
              </a:rPr>
              <a:t>V 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</a:t>
            </a:r>
            <a:r>
              <a:rPr lang="en-US" sz="2000" dirty="0">
                <a:solidFill>
                  <a:srgbClr val="0000FF"/>
                </a:solidFill>
              </a:rPr>
              <a:t> 	eat</a:t>
            </a:r>
          </a:p>
          <a:p>
            <a:r>
              <a:rPr lang="en-US" sz="2000" dirty="0">
                <a:solidFill>
                  <a:srgbClr val="0000FF"/>
                </a:solidFill>
              </a:rPr>
              <a:t>NP 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	</a:t>
            </a:r>
            <a:r>
              <a:rPr lang="en-US" sz="2000" dirty="0">
                <a:solidFill>
                  <a:srgbClr val="0000FF"/>
                </a:solidFill>
              </a:rPr>
              <a:t>N PP</a:t>
            </a:r>
          </a:p>
          <a:p>
            <a:r>
              <a:rPr lang="en-US" sz="2000" dirty="0">
                <a:solidFill>
                  <a:srgbClr val="0000FF"/>
                </a:solidFill>
              </a:rPr>
              <a:t>N 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</a:t>
            </a:r>
            <a:r>
              <a:rPr lang="en-US" sz="2000" dirty="0">
                <a:solidFill>
                  <a:srgbClr val="0000FF"/>
                </a:solidFill>
              </a:rPr>
              <a:t> 	sushi</a:t>
            </a:r>
          </a:p>
          <a:p>
            <a:r>
              <a:rPr lang="en-US" sz="2000" dirty="0">
                <a:solidFill>
                  <a:srgbClr val="0000FF"/>
                </a:solidFill>
              </a:rPr>
              <a:t>PP 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</a:t>
            </a:r>
            <a:r>
              <a:rPr lang="en-US" sz="2000" dirty="0">
                <a:solidFill>
                  <a:srgbClr val="0000FF"/>
                </a:solidFill>
              </a:rPr>
              <a:t> 	IN N</a:t>
            </a:r>
          </a:p>
          <a:p>
            <a:r>
              <a:rPr lang="en-US" sz="2000" dirty="0">
                <a:solidFill>
                  <a:srgbClr val="0000FF"/>
                </a:solidFill>
              </a:rPr>
              <a:t>IN 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</a:t>
            </a:r>
            <a:r>
              <a:rPr lang="en-US" sz="2000" dirty="0">
                <a:solidFill>
                  <a:srgbClr val="0000FF"/>
                </a:solidFill>
              </a:rPr>
              <a:t> 	with</a:t>
            </a:r>
          </a:p>
          <a:p>
            <a:r>
              <a:rPr lang="en-US" sz="2000" dirty="0">
                <a:solidFill>
                  <a:srgbClr val="0000FF"/>
                </a:solidFill>
              </a:rPr>
              <a:t>N 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</a:t>
            </a:r>
            <a:r>
              <a:rPr lang="en-US" sz="2000" dirty="0">
                <a:solidFill>
                  <a:srgbClr val="0000FF"/>
                </a:solidFill>
              </a:rPr>
              <a:t> 	tuna</a:t>
            </a:r>
          </a:p>
        </p:txBody>
      </p:sp>
    </p:spTree>
    <p:extLst>
      <p:ext uri="{BB962C8B-B14F-4D97-AF65-F5344CB8AC3E}">
        <p14:creationId xmlns:p14="http://schemas.microsoft.com/office/powerpoint/2010/main" val="80859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PCFG Probabilities</a:t>
            </a:r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We can extract the rules from the trees</a:t>
            </a:r>
          </a:p>
        </p:txBody>
      </p:sp>
      <p:sp>
        <p:nvSpPr>
          <p:cNvPr id="2" name="Rectangle 1"/>
          <p:cNvSpPr/>
          <p:nvPr/>
        </p:nvSpPr>
        <p:spPr>
          <a:xfrm>
            <a:off x="5029200" y="2430336"/>
            <a:ext cx="317909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</a:pP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S      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    NP  VP       1.0     </a:t>
            </a: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</a:pP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VP    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    V  NP         0.7</a:t>
            </a: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</a:pP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VP    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   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 VP  PP        0.3</a:t>
            </a: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</a:pP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PP    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   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P  NP          1.0</a:t>
            </a: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</a:pP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P      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 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  </a:t>
            </a:r>
            <a:r>
              <a:rPr lang="en-US" altLang="ko-KR" i="1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with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           1.0</a:t>
            </a: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</a:pP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V      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 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 </a:t>
            </a:r>
            <a:r>
              <a:rPr lang="en-US" altLang="ko-KR" i="1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saw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            1.0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81815" y="5410200"/>
            <a:ext cx="6172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do we go from the extracted CFG rules to PCFG rules?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66800" y="2286000"/>
            <a:ext cx="2133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</a:t>
            </a:r>
            <a:r>
              <a:rPr lang="en-US" sz="2000" dirty="0">
                <a:solidFill>
                  <a:srgbClr val="0000FF"/>
                </a:solidFill>
              </a:rPr>
              <a:t> 	NP VP</a:t>
            </a:r>
          </a:p>
          <a:p>
            <a:r>
              <a:rPr lang="en-US" sz="2000" dirty="0">
                <a:solidFill>
                  <a:srgbClr val="0000FF"/>
                </a:solidFill>
              </a:rPr>
              <a:t>NP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</a:t>
            </a:r>
            <a:r>
              <a:rPr lang="en-US" altLang="ko-KR" sz="2000" dirty="0">
                <a:solidFill>
                  <a:srgbClr val="0000FF"/>
                </a:solidFill>
                <a:sym typeface="Symbol" charset="2"/>
              </a:rPr>
              <a:t>	</a:t>
            </a:r>
            <a:r>
              <a:rPr lang="en-US" sz="2000" dirty="0">
                <a:solidFill>
                  <a:srgbClr val="0000FF"/>
                </a:solidFill>
              </a:rPr>
              <a:t>PRP</a:t>
            </a:r>
          </a:p>
          <a:p>
            <a:r>
              <a:rPr lang="en-US" sz="2000" dirty="0">
                <a:solidFill>
                  <a:srgbClr val="0000FF"/>
                </a:solidFill>
              </a:rPr>
              <a:t>PRP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</a:t>
            </a:r>
            <a:r>
              <a:rPr lang="en-US" altLang="ko-KR" sz="2000" dirty="0">
                <a:solidFill>
                  <a:srgbClr val="0000FF"/>
                </a:solidFill>
                <a:sym typeface="Symbol" charset="2"/>
              </a:rPr>
              <a:t>	</a:t>
            </a:r>
            <a:r>
              <a:rPr lang="en-US" sz="2000" dirty="0">
                <a:solidFill>
                  <a:srgbClr val="0000FF"/>
                </a:solidFill>
              </a:rPr>
              <a:t>I</a:t>
            </a:r>
          </a:p>
          <a:p>
            <a:r>
              <a:rPr lang="en-US" sz="2000" dirty="0">
                <a:solidFill>
                  <a:srgbClr val="0000FF"/>
                </a:solidFill>
              </a:rPr>
              <a:t>VP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	</a:t>
            </a:r>
            <a:r>
              <a:rPr lang="en-US" sz="2000" dirty="0">
                <a:solidFill>
                  <a:srgbClr val="0000FF"/>
                </a:solidFill>
              </a:rPr>
              <a:t>V NP</a:t>
            </a:r>
          </a:p>
          <a:p>
            <a:r>
              <a:rPr lang="en-US" sz="2000" dirty="0">
                <a:solidFill>
                  <a:srgbClr val="0000FF"/>
                </a:solidFill>
              </a:rPr>
              <a:t>V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	</a:t>
            </a:r>
            <a:r>
              <a:rPr lang="en-US" sz="2000" dirty="0">
                <a:solidFill>
                  <a:srgbClr val="0000FF"/>
                </a:solidFill>
              </a:rPr>
              <a:t>eat</a:t>
            </a:r>
          </a:p>
          <a:p>
            <a:r>
              <a:rPr lang="en-US" sz="2000" dirty="0">
                <a:solidFill>
                  <a:srgbClr val="0000FF"/>
                </a:solidFill>
              </a:rPr>
              <a:t>NP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	</a:t>
            </a:r>
            <a:r>
              <a:rPr lang="en-US" sz="2000" dirty="0">
                <a:solidFill>
                  <a:srgbClr val="0000FF"/>
                </a:solidFill>
              </a:rPr>
              <a:t>N PP</a:t>
            </a:r>
          </a:p>
          <a:p>
            <a:r>
              <a:rPr lang="en-US" sz="2000" dirty="0">
                <a:solidFill>
                  <a:srgbClr val="0000FF"/>
                </a:solidFill>
              </a:rPr>
              <a:t>N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	</a:t>
            </a:r>
            <a:r>
              <a:rPr lang="en-US" sz="2000" dirty="0">
                <a:solidFill>
                  <a:srgbClr val="0000FF"/>
                </a:solidFill>
              </a:rPr>
              <a:t>sushi</a:t>
            </a:r>
          </a:p>
          <a:p>
            <a:r>
              <a:rPr lang="en-US" sz="2000" dirty="0">
                <a:solidFill>
                  <a:srgbClr val="0000FF"/>
                </a:solidFill>
              </a:rPr>
              <a:t>…</a:t>
            </a:r>
          </a:p>
        </p:txBody>
      </p:sp>
      <p:sp>
        <p:nvSpPr>
          <p:cNvPr id="4" name="Right Arrow 3"/>
          <p:cNvSpPr/>
          <p:nvPr/>
        </p:nvSpPr>
        <p:spPr>
          <a:xfrm>
            <a:off x="3276600" y="2743200"/>
            <a:ext cx="1219200" cy="1295400"/>
          </a:xfrm>
          <a:prstGeom prst="right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4326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PCFG Probabilities</a:t>
            </a:r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295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Extract the rules from the trees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Calculate the probabilities using MLE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7379239"/>
              </p:ext>
            </p:extLst>
          </p:nvPr>
        </p:nvGraphicFramePr>
        <p:xfrm>
          <a:off x="1066800" y="4495800"/>
          <a:ext cx="59944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0" name="Equation" r:id="rId4" imgW="2997200" imgH="584200" progId="Equation.3">
                  <p:embed/>
                </p:oleObj>
              </mc:Choice>
              <mc:Fallback>
                <p:oleObj name="Equation" r:id="rId4" imgW="2997200" imgH="584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495800"/>
                        <a:ext cx="5994400" cy="116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9685064"/>
              </p:ext>
            </p:extLst>
          </p:nvPr>
        </p:nvGraphicFramePr>
        <p:xfrm>
          <a:off x="1784350" y="3200400"/>
          <a:ext cx="11112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1" name="Equation" r:id="rId6" imgW="444500" imgH="203200" progId="Equation.3">
                  <p:embed/>
                </p:oleObj>
              </mc:Choice>
              <mc:Fallback>
                <p:oleObj name="Equation" r:id="rId6" imgW="4445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784350" y="3200400"/>
                        <a:ext cx="111125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9082820"/>
              </p:ext>
            </p:extLst>
          </p:nvPr>
        </p:nvGraphicFramePr>
        <p:xfrm>
          <a:off x="4077397" y="3200400"/>
          <a:ext cx="20637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2" name="Equation" r:id="rId8" imgW="825500" imgH="203200" progId="Equation.3">
                  <p:embed/>
                </p:oleObj>
              </mc:Choice>
              <mc:Fallback>
                <p:oleObj name="Equation" r:id="rId8" imgW="8255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077397" y="3200400"/>
                        <a:ext cx="206375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ight Arrow 2"/>
          <p:cNvSpPr/>
          <p:nvPr/>
        </p:nvSpPr>
        <p:spPr>
          <a:xfrm>
            <a:off x="3200400" y="3200400"/>
            <a:ext cx="762000" cy="508000"/>
          </a:xfrm>
          <a:prstGeom prst="right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45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free grammar</a:t>
            </a:r>
          </a:p>
        </p:txBody>
      </p:sp>
      <p:sp>
        <p:nvSpPr>
          <p:cNvPr id="4" name="Rectangle 3"/>
          <p:cNvSpPr/>
          <p:nvPr/>
        </p:nvSpPr>
        <p:spPr>
          <a:xfrm>
            <a:off x="2971800" y="2971800"/>
            <a:ext cx="1831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S </a:t>
            </a:r>
            <a:r>
              <a:rPr lang="en-US" sz="2800" dirty="0" err="1">
                <a:sym typeface="Symbol" charset="2"/>
              </a:rPr>
              <a:t></a:t>
            </a:r>
            <a:r>
              <a:rPr lang="en-US" sz="2800" dirty="0">
                <a:sym typeface="Symbol" charset="2"/>
              </a:rPr>
              <a:t> NP VP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3846493"/>
            <a:ext cx="342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90"/>
                </a:solidFill>
              </a:rPr>
              <a:t>left hand side</a:t>
            </a:r>
          </a:p>
          <a:p>
            <a:r>
              <a:rPr lang="en-US" sz="2800" dirty="0">
                <a:solidFill>
                  <a:srgbClr val="000090"/>
                </a:solidFill>
              </a:rPr>
              <a:t>(single symbol)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62400" y="3846493"/>
            <a:ext cx="342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90"/>
                </a:solidFill>
              </a:rPr>
              <a:t>right hand side</a:t>
            </a:r>
          </a:p>
          <a:p>
            <a:r>
              <a:rPr lang="en-US" sz="2800" dirty="0">
                <a:solidFill>
                  <a:srgbClr val="000090"/>
                </a:solidFill>
              </a:rPr>
              <a:t>(one or more symbols)</a:t>
            </a:r>
          </a:p>
        </p:txBody>
      </p:sp>
    </p:spTree>
    <p:extLst>
      <p:ext uri="{BB962C8B-B14F-4D97-AF65-F5344CB8AC3E}">
        <p14:creationId xmlns:p14="http://schemas.microsoft.com/office/powerpoint/2010/main" val="12328084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PCFG Probabilities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2339876"/>
            <a:ext cx="3505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	</a:t>
            </a:r>
            <a:r>
              <a:rPr lang="en-US" altLang="ko-KR" sz="2400" dirty="0">
                <a:latin typeface="Lucida Sans" charset="0"/>
                <a:ea typeface="굴림" charset="-127"/>
                <a:cs typeface="굴림" charset="-127"/>
                <a:sym typeface="Symbol" charset="2"/>
              </a:rPr>
              <a:t></a:t>
            </a:r>
            <a:r>
              <a:rPr lang="en-US" altLang="ko-KR" sz="24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	</a:t>
            </a:r>
            <a:r>
              <a:rPr lang="en-US" sz="2400" dirty="0"/>
              <a:t>NP VP		10</a:t>
            </a:r>
          </a:p>
          <a:p>
            <a:r>
              <a:rPr lang="en-US" sz="2400" dirty="0"/>
              <a:t>S	</a:t>
            </a:r>
            <a:r>
              <a:rPr lang="en-US" altLang="ko-KR" sz="2400" dirty="0">
                <a:latin typeface="Lucida Sans" charset="0"/>
                <a:ea typeface="굴림" charset="-127"/>
                <a:cs typeface="굴림" charset="-127"/>
                <a:sym typeface="Symbol" charset="2"/>
              </a:rPr>
              <a:t>	</a:t>
            </a:r>
            <a:r>
              <a:rPr lang="en-US" sz="2400" dirty="0"/>
              <a:t> V NP		3</a:t>
            </a:r>
          </a:p>
          <a:p>
            <a:r>
              <a:rPr lang="en-US" sz="2400" dirty="0"/>
              <a:t>S	</a:t>
            </a:r>
            <a:r>
              <a:rPr lang="en-US" altLang="ko-KR" sz="2400" dirty="0">
                <a:latin typeface="Lucida Sans" charset="0"/>
                <a:ea typeface="굴림" charset="-127"/>
                <a:cs typeface="굴림" charset="-127"/>
                <a:sym typeface="Symbol" charset="2"/>
              </a:rPr>
              <a:t>	</a:t>
            </a:r>
            <a:r>
              <a:rPr lang="en-US" sz="2400" dirty="0"/>
              <a:t>VP PP		2</a:t>
            </a:r>
          </a:p>
          <a:p>
            <a:r>
              <a:rPr lang="en-US" sz="2400" dirty="0"/>
              <a:t>NP	</a:t>
            </a:r>
            <a:r>
              <a:rPr lang="en-US" altLang="ko-KR" sz="2400" dirty="0">
                <a:latin typeface="Lucida Sans" charset="0"/>
                <a:ea typeface="굴림" charset="-127"/>
                <a:cs typeface="굴림" charset="-127"/>
                <a:sym typeface="Symbol" charset="2"/>
              </a:rPr>
              <a:t>	</a:t>
            </a:r>
            <a:r>
              <a:rPr lang="en-US" sz="2400" dirty="0"/>
              <a:t>N			7</a:t>
            </a:r>
          </a:p>
          <a:p>
            <a:r>
              <a:rPr lang="en-US" sz="2400" dirty="0"/>
              <a:t>NP	</a:t>
            </a:r>
            <a:r>
              <a:rPr lang="en-US" altLang="ko-KR" sz="2400" dirty="0">
                <a:latin typeface="Lucida Sans" charset="0"/>
                <a:ea typeface="굴림" charset="-127"/>
                <a:cs typeface="굴림" charset="-127"/>
                <a:sym typeface="Symbol" charset="2"/>
              </a:rPr>
              <a:t>	</a:t>
            </a:r>
            <a:r>
              <a:rPr lang="en-US" sz="2400" dirty="0"/>
              <a:t>N PP		3</a:t>
            </a:r>
          </a:p>
          <a:p>
            <a:r>
              <a:rPr lang="en-US" sz="2400" dirty="0"/>
              <a:t>NP	</a:t>
            </a:r>
            <a:r>
              <a:rPr lang="en-US" altLang="ko-KR" sz="2400" dirty="0">
                <a:latin typeface="Lucida Sans" charset="0"/>
                <a:ea typeface="굴림" charset="-127"/>
                <a:cs typeface="굴림" charset="-127"/>
                <a:sym typeface="Symbol" charset="2"/>
              </a:rPr>
              <a:t>	</a:t>
            </a:r>
            <a:r>
              <a:rPr lang="en-US" sz="2400" dirty="0"/>
              <a:t>DT N		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68952" y="3254276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P( S </a:t>
            </a:r>
            <a:r>
              <a:rPr lang="en-US" altLang="ko-KR" sz="2800" dirty="0">
                <a:solidFill>
                  <a:srgbClr val="FF0000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 </a:t>
            </a:r>
            <a:r>
              <a:rPr lang="en-US" sz="2800" dirty="0">
                <a:solidFill>
                  <a:srgbClr val="FF0000"/>
                </a:solidFill>
              </a:rPr>
              <a:t>V NP) = 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90800" y="1937266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90"/>
                </a:solidFill>
              </a:rPr>
              <a:t>Occurrences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241193" y="5105400"/>
            <a:ext cx="8235502" cy="999530"/>
            <a:chOff x="241193" y="5105400"/>
            <a:chExt cx="8235502" cy="999530"/>
          </a:xfrm>
        </p:grpSpPr>
        <p:sp>
          <p:nvSpPr>
            <p:cNvPr id="9" name="TextBox 8"/>
            <p:cNvSpPr txBox="1"/>
            <p:nvPr/>
          </p:nvSpPr>
          <p:spPr>
            <a:xfrm>
              <a:off x="241193" y="5424845"/>
              <a:ext cx="63215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</a:rPr>
                <a:t>P( S </a:t>
              </a:r>
              <a:r>
                <a:rPr lang="en-US" altLang="ko-KR" sz="2400" dirty="0">
                  <a:solidFill>
                    <a:srgbClr val="0000FF"/>
                  </a:solidFill>
                  <a:latin typeface="Lucida Sans" charset="0"/>
                  <a:ea typeface="굴림" charset="-127"/>
                  <a:cs typeface="굴림" charset="-127"/>
                  <a:sym typeface="Symbol" charset="2"/>
                </a:rPr>
                <a:t></a:t>
              </a:r>
              <a:r>
                <a:rPr lang="en-US" sz="2400" dirty="0">
                  <a:solidFill>
                    <a:srgbClr val="0000FF"/>
                  </a:solidFill>
                </a:rPr>
                <a:t> V NP) = P( S </a:t>
              </a:r>
              <a:r>
                <a:rPr lang="en-US" altLang="ko-KR" sz="2400" dirty="0">
                  <a:solidFill>
                    <a:srgbClr val="0000FF"/>
                  </a:solidFill>
                  <a:latin typeface="Lucida Sans" charset="0"/>
                  <a:ea typeface="굴림" charset="-127"/>
                  <a:cs typeface="굴림" charset="-127"/>
                  <a:sym typeface="Symbol" charset="2"/>
                </a:rPr>
                <a:t></a:t>
              </a:r>
              <a:r>
                <a:rPr lang="en-US" sz="2400" dirty="0">
                  <a:solidFill>
                    <a:srgbClr val="0000FF"/>
                  </a:solidFill>
                </a:rPr>
                <a:t> V NP | S) = 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44841" y="5105400"/>
              <a:ext cx="29687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</a:rPr>
                <a:t>count(S </a:t>
              </a:r>
              <a:r>
                <a:rPr lang="en-US" altLang="ko-KR" sz="2400" dirty="0">
                  <a:solidFill>
                    <a:srgbClr val="0000FF"/>
                  </a:solidFill>
                  <a:latin typeface="Lucida Sans" charset="0"/>
                  <a:ea typeface="굴림" charset="-127"/>
                  <a:cs typeface="굴림" charset="-127"/>
                  <a:sym typeface="Symbol" charset="2"/>
                </a:rPr>
                <a:t></a:t>
              </a:r>
              <a:r>
                <a:rPr lang="en-US" sz="2400" dirty="0">
                  <a:solidFill>
                    <a:srgbClr val="0000FF"/>
                  </a:solidFill>
                </a:rPr>
                <a:t> V NP)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502041" y="5643265"/>
              <a:ext cx="29687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rgbClr val="0000FF"/>
                  </a:solidFill>
                </a:rPr>
                <a:t>count(S</a:t>
              </a:r>
              <a:r>
                <a:rPr lang="en-US" sz="2400" dirty="0">
                  <a:solidFill>
                    <a:srgbClr val="0000FF"/>
                  </a:solidFill>
                </a:rPr>
                <a:t>)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5041793" y="5643265"/>
              <a:ext cx="213055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7850835" y="5643265"/>
              <a:ext cx="625860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7927035" y="5177135"/>
              <a:ext cx="5311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</a:rPr>
                <a:t>3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850835" y="5638800"/>
              <a:ext cx="531165" cy="461665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</a:rPr>
                <a:t>15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306249" y="5410200"/>
              <a:ext cx="38995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</a:rPr>
                <a:t>=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07626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Grammar Equivalence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657600"/>
            <a:ext cx="7467600" cy="5334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>
                <a:solidFill>
                  <a:srgbClr val="FF0000"/>
                </a:solidFill>
                <a:sym typeface="Symbol" charset="2"/>
              </a:rPr>
              <a:t>What does it mean for two grammars to be equal?</a:t>
            </a:r>
          </a:p>
        </p:txBody>
      </p:sp>
    </p:spTree>
    <p:extLst>
      <p:ext uri="{BB962C8B-B14F-4D97-AF65-F5344CB8AC3E}">
        <p14:creationId xmlns:p14="http://schemas.microsoft.com/office/powerpoint/2010/main" val="27928864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Grammar Equivalence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077200" cy="4724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>
                <a:solidFill>
                  <a:srgbClr val="FF6600"/>
                </a:solidFill>
              </a:rPr>
              <a:t>Weak equivalence</a:t>
            </a:r>
            <a:r>
              <a:rPr lang="en-US" sz="2800" dirty="0"/>
              <a:t>: grammars generate the same set of strings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ym typeface="Symbol" charset="2"/>
              </a:rPr>
              <a:t>Grammar 1: </a:t>
            </a:r>
            <a:r>
              <a:rPr lang="en-US" sz="2400" dirty="0">
                <a:solidFill>
                  <a:srgbClr val="0000FF"/>
                </a:solidFill>
                <a:sym typeface="Symbol" charset="2"/>
              </a:rPr>
              <a:t>NP  </a:t>
            </a:r>
            <a:r>
              <a:rPr lang="en-US" sz="2400" dirty="0" err="1">
                <a:solidFill>
                  <a:srgbClr val="0000FF"/>
                </a:solidFill>
                <a:sym typeface="Symbol" charset="2"/>
              </a:rPr>
              <a:t>DetP</a:t>
            </a:r>
            <a:r>
              <a:rPr lang="en-US" sz="2400" dirty="0">
                <a:solidFill>
                  <a:srgbClr val="0000FF"/>
                </a:solidFill>
                <a:sym typeface="Symbol" charset="2"/>
              </a:rPr>
              <a:t> N  </a:t>
            </a:r>
            <a:r>
              <a:rPr lang="en-US" sz="2400" dirty="0">
                <a:sym typeface="Symbol" charset="2"/>
              </a:rPr>
              <a:t>and  </a:t>
            </a:r>
            <a:r>
              <a:rPr lang="en-US" sz="2400" dirty="0" err="1">
                <a:solidFill>
                  <a:srgbClr val="0000FF"/>
                </a:solidFill>
                <a:sym typeface="Symbol" charset="2"/>
              </a:rPr>
              <a:t>DetP</a:t>
            </a:r>
            <a:r>
              <a:rPr lang="en-US" sz="2400" dirty="0">
                <a:solidFill>
                  <a:srgbClr val="0000FF"/>
                </a:solidFill>
                <a:sym typeface="Symbol" charset="2"/>
              </a:rPr>
              <a:t>   a | the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ym typeface="Symbol" charset="2"/>
              </a:rPr>
              <a:t>Grammar 2: </a:t>
            </a:r>
            <a:r>
              <a:rPr lang="en-US" sz="2400" dirty="0">
                <a:solidFill>
                  <a:srgbClr val="0000FF"/>
                </a:solidFill>
                <a:sym typeface="Symbol" charset="2"/>
              </a:rPr>
              <a:t>NP  a N | the N</a:t>
            </a:r>
            <a:endParaRPr lang="en-US" sz="24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>
                <a:solidFill>
                  <a:srgbClr val="FF6600"/>
                </a:solidFill>
              </a:rPr>
              <a:t>Strong equivalence</a:t>
            </a:r>
            <a:r>
              <a:rPr lang="en-US" sz="2800" dirty="0"/>
              <a:t>: grammars have the same set of derivation trees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With </a:t>
            </a:r>
            <a:r>
              <a:rPr lang="en-US" sz="2400" dirty="0" err="1"/>
              <a:t>CFGs</a:t>
            </a:r>
            <a:r>
              <a:rPr lang="en-US" sz="2400" dirty="0"/>
              <a:t>, possible only with useless rules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ym typeface="Symbol" charset="2"/>
              </a:rPr>
              <a:t>Grammar 2: </a:t>
            </a:r>
            <a:r>
              <a:rPr lang="en-US" sz="2400" dirty="0">
                <a:solidFill>
                  <a:srgbClr val="0000FF"/>
                </a:solidFill>
                <a:sym typeface="Symbol" charset="2"/>
              </a:rPr>
              <a:t>NP  a N | the N</a:t>
            </a:r>
            <a:endParaRPr lang="en-US" sz="2400" dirty="0">
              <a:solidFill>
                <a:srgbClr val="0000FF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Grammar 3: </a:t>
            </a:r>
            <a:r>
              <a:rPr lang="en-US" sz="2400" dirty="0">
                <a:solidFill>
                  <a:srgbClr val="0000FF"/>
                </a:solidFill>
                <a:sym typeface="Symbol" charset="2"/>
              </a:rPr>
              <a:t>NP  a N | the N</a:t>
            </a:r>
            <a:r>
              <a:rPr lang="en-US" sz="2400" dirty="0">
                <a:sym typeface="Symbol" charset="2"/>
              </a:rPr>
              <a:t>, </a:t>
            </a:r>
            <a:r>
              <a:rPr lang="en-US" sz="2400" dirty="0" err="1">
                <a:solidFill>
                  <a:srgbClr val="0000FF"/>
                </a:solidFill>
              </a:rPr>
              <a:t>DetP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  <a:sym typeface="Symbol" charset="2"/>
              </a:rPr>
              <a:t> many</a:t>
            </a:r>
          </a:p>
        </p:txBody>
      </p:sp>
    </p:spTree>
    <p:extLst>
      <p:ext uri="{BB962C8B-B14F-4D97-AF65-F5344CB8AC3E}">
        <p14:creationId xmlns:p14="http://schemas.microsoft.com/office/powerpoint/2010/main" val="4056239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 Normal Forms</a:t>
            </a:r>
            <a:endParaRPr lang="en-US" dirty="0">
              <a:sym typeface="Symbol" charset="2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4648200"/>
          </a:xfrm>
        </p:spPr>
        <p:txBody>
          <a:bodyPr>
            <a:normAutofit fontScale="92500"/>
          </a:bodyPr>
          <a:lstStyle/>
          <a:p>
            <a:pPr marL="0" indent="0" eaLnBrk="1" hangingPunct="1">
              <a:buNone/>
            </a:pPr>
            <a:r>
              <a:rPr lang="en-US" dirty="0">
                <a:sym typeface="Symbol" charset="2"/>
              </a:rPr>
              <a:t>There are weakly equivalent </a:t>
            </a:r>
            <a:r>
              <a:rPr lang="en-US" dirty="0">
                <a:solidFill>
                  <a:srgbClr val="FF6600"/>
                </a:solidFill>
                <a:sym typeface="Symbol" charset="2"/>
              </a:rPr>
              <a:t>normal forms </a:t>
            </a:r>
            <a:r>
              <a:rPr lang="en-US" dirty="0">
                <a:sym typeface="Symbol" charset="2"/>
              </a:rPr>
              <a:t>(Chomsky Normal Form, </a:t>
            </a:r>
            <a:r>
              <a:rPr lang="en-US" dirty="0" err="1">
                <a:sym typeface="Symbol" charset="2"/>
              </a:rPr>
              <a:t>Greibach</a:t>
            </a:r>
            <a:r>
              <a:rPr lang="en-US" dirty="0">
                <a:sym typeface="Symbol" charset="2"/>
              </a:rPr>
              <a:t> Normal Form)</a:t>
            </a:r>
          </a:p>
          <a:p>
            <a:pPr eaLnBrk="1" hangingPunct="1"/>
            <a:endParaRPr lang="en-US" sz="3200" dirty="0">
              <a:sym typeface="Symbol" charset="2"/>
            </a:endParaRPr>
          </a:p>
          <a:p>
            <a:pPr marL="0" indent="0" eaLnBrk="1" hangingPunct="1">
              <a:buNone/>
            </a:pPr>
            <a:r>
              <a:rPr lang="en-US" sz="3200" dirty="0"/>
              <a:t>A CFG is in Chomsky Normal Form (CNF) if all productions are of one of two forms: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A </a:t>
            </a:r>
            <a:r>
              <a:rPr lang="en-US" dirty="0">
                <a:solidFill>
                  <a:srgbClr val="0000FF"/>
                </a:solidFill>
                <a:sym typeface="Symbol" charset="2"/>
              </a:rPr>
              <a:t> B C</a:t>
            </a:r>
            <a:r>
              <a:rPr lang="en-US" dirty="0">
                <a:sym typeface="Symbol" charset="2"/>
              </a:rPr>
              <a:t> with </a:t>
            </a:r>
            <a:r>
              <a:rPr lang="en-US" dirty="0">
                <a:solidFill>
                  <a:srgbClr val="0000FF"/>
                </a:solidFill>
                <a:sym typeface="Symbol" charset="2"/>
              </a:rPr>
              <a:t>A</a:t>
            </a:r>
            <a:r>
              <a:rPr lang="en-US" dirty="0">
                <a:sym typeface="Symbol" charset="2"/>
              </a:rPr>
              <a:t>, </a:t>
            </a:r>
            <a:r>
              <a:rPr lang="en-US" dirty="0">
                <a:solidFill>
                  <a:srgbClr val="0000FF"/>
                </a:solidFill>
                <a:sym typeface="Symbol" charset="2"/>
              </a:rPr>
              <a:t>B</a:t>
            </a:r>
            <a:r>
              <a:rPr lang="en-US" dirty="0">
                <a:sym typeface="Symbol" charset="2"/>
              </a:rPr>
              <a:t>, </a:t>
            </a:r>
            <a:r>
              <a:rPr lang="en-US" dirty="0">
                <a:solidFill>
                  <a:srgbClr val="0000FF"/>
                </a:solidFill>
                <a:sym typeface="Symbol" charset="2"/>
              </a:rPr>
              <a:t>C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nonterminals</a:t>
            </a:r>
            <a:endParaRPr lang="en-US" dirty="0">
              <a:sym typeface="Symbol" charset="2"/>
            </a:endParaRPr>
          </a:p>
          <a:p>
            <a:pPr lvl="1"/>
            <a:r>
              <a:rPr lang="en-US" dirty="0">
                <a:solidFill>
                  <a:srgbClr val="0000FF"/>
                </a:solidFill>
              </a:rPr>
              <a:t>A </a:t>
            </a:r>
            <a:r>
              <a:rPr lang="en-US" dirty="0" err="1">
                <a:solidFill>
                  <a:srgbClr val="0000FF"/>
                </a:solidFill>
                <a:sym typeface="Symbol" charset="2"/>
              </a:rPr>
              <a:t></a:t>
            </a:r>
            <a:r>
              <a:rPr lang="en-US" dirty="0">
                <a:solidFill>
                  <a:srgbClr val="0000FF"/>
                </a:solidFill>
                <a:sym typeface="Symbol" charset="2"/>
              </a:rPr>
              <a:t> </a:t>
            </a:r>
            <a:r>
              <a:rPr lang="en-US" i="1" dirty="0">
                <a:solidFill>
                  <a:srgbClr val="0000FF"/>
                </a:solidFill>
                <a:sym typeface="Symbol" charset="2"/>
              </a:rPr>
              <a:t>a</a:t>
            </a:r>
            <a:r>
              <a:rPr lang="en-US" dirty="0">
                <a:sym typeface="Symbol" charset="2"/>
              </a:rPr>
              <a:t>, with </a:t>
            </a:r>
            <a:r>
              <a:rPr lang="en-US" dirty="0">
                <a:solidFill>
                  <a:srgbClr val="0000FF"/>
                </a:solidFill>
                <a:sym typeface="Symbol" charset="2"/>
              </a:rPr>
              <a:t>A</a:t>
            </a:r>
            <a:r>
              <a:rPr lang="en-US" dirty="0">
                <a:sym typeface="Symbol" charset="2"/>
              </a:rPr>
              <a:t> a </a:t>
            </a:r>
            <a:r>
              <a:rPr lang="en-US" dirty="0" err="1">
                <a:sym typeface="Symbol" charset="2"/>
              </a:rPr>
              <a:t>nonterminal</a:t>
            </a:r>
            <a:r>
              <a:rPr lang="en-US" dirty="0">
                <a:sym typeface="Symbol" charset="2"/>
              </a:rPr>
              <a:t> and </a:t>
            </a:r>
            <a:r>
              <a:rPr lang="en-US" i="1" dirty="0">
                <a:solidFill>
                  <a:srgbClr val="0000FF"/>
                </a:solidFill>
                <a:sym typeface="Symbol" charset="2"/>
              </a:rPr>
              <a:t>a</a:t>
            </a:r>
            <a:r>
              <a:rPr lang="en-US" dirty="0">
                <a:sym typeface="Symbol" charset="2"/>
              </a:rPr>
              <a:t> a terminal</a:t>
            </a:r>
          </a:p>
          <a:p>
            <a:endParaRPr lang="en-US" sz="3500" dirty="0">
              <a:sym typeface="Symbol" charset="2"/>
            </a:endParaRPr>
          </a:p>
          <a:p>
            <a:pPr marL="0" indent="0">
              <a:buNone/>
            </a:pPr>
            <a:r>
              <a:rPr lang="en-US" sz="3500" i="1" dirty="0">
                <a:solidFill>
                  <a:srgbClr val="008000"/>
                </a:solidFill>
                <a:sym typeface="Symbol" charset="2"/>
              </a:rPr>
              <a:t>Every CFG has a weakly equivalent CFG in CNF</a:t>
            </a:r>
          </a:p>
          <a:p>
            <a:pPr eaLnBrk="1" hangingPunct="1"/>
            <a:endParaRPr lang="en-US" dirty="0">
              <a:sym typeface="Symbol" charset="2"/>
            </a:endParaRPr>
          </a:p>
          <a:p>
            <a:pPr eaLnBrk="1" hangingPunct="1"/>
            <a:endParaRPr lang="en-US" dirty="0">
              <a:sym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854917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CNF Grammar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2209800"/>
            <a:ext cx="209232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 -&gt; VP</a:t>
            </a:r>
          </a:p>
          <a:p>
            <a:r>
              <a:rPr lang="en-US" dirty="0"/>
              <a:t>VP -&gt; VB NP</a:t>
            </a:r>
          </a:p>
          <a:p>
            <a:r>
              <a:rPr lang="en-US" dirty="0">
                <a:solidFill>
                  <a:srgbClr val="FF0000"/>
                </a:solidFill>
              </a:rPr>
              <a:t>VP -&gt; VB NP PP</a:t>
            </a:r>
          </a:p>
          <a:p>
            <a:r>
              <a:rPr lang="en-US" dirty="0"/>
              <a:t>NP -&gt; DT NN </a:t>
            </a:r>
          </a:p>
          <a:p>
            <a:r>
              <a:rPr lang="en-US" dirty="0"/>
              <a:t>NP -&gt; NN</a:t>
            </a:r>
          </a:p>
          <a:p>
            <a:r>
              <a:rPr lang="en-US" dirty="0"/>
              <a:t>NP -&gt; NP PP</a:t>
            </a:r>
          </a:p>
          <a:p>
            <a:r>
              <a:rPr lang="en-US" dirty="0"/>
              <a:t>PP -&gt; IN NP</a:t>
            </a:r>
          </a:p>
          <a:p>
            <a:r>
              <a:rPr lang="en-US" dirty="0"/>
              <a:t>DT -&gt; the</a:t>
            </a:r>
          </a:p>
          <a:p>
            <a:r>
              <a:rPr lang="en-US" dirty="0"/>
              <a:t>IN -&gt; with</a:t>
            </a:r>
          </a:p>
          <a:p>
            <a:r>
              <a:rPr lang="en-US" dirty="0"/>
              <a:t>VB -&gt; film</a:t>
            </a:r>
          </a:p>
          <a:p>
            <a:r>
              <a:rPr lang="en-US" dirty="0"/>
              <a:t>VB -&gt; trust</a:t>
            </a:r>
          </a:p>
          <a:p>
            <a:r>
              <a:rPr lang="en-US" dirty="0"/>
              <a:t>NN -&gt; man</a:t>
            </a:r>
          </a:p>
          <a:p>
            <a:r>
              <a:rPr lang="en-US" dirty="0"/>
              <a:t>NN -&gt; film</a:t>
            </a:r>
          </a:p>
          <a:p>
            <a:r>
              <a:rPr lang="en-US" dirty="0"/>
              <a:t>NN -&gt; trust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80074" y="2057400"/>
            <a:ext cx="209232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 -&gt; VP</a:t>
            </a:r>
          </a:p>
          <a:p>
            <a:r>
              <a:rPr lang="en-US" dirty="0"/>
              <a:t>VP -&gt; VB NP</a:t>
            </a:r>
          </a:p>
          <a:p>
            <a:r>
              <a:rPr lang="en-US" dirty="0">
                <a:solidFill>
                  <a:srgbClr val="FF0000"/>
                </a:solidFill>
              </a:rPr>
              <a:t>VP -&gt; VP2 PP</a:t>
            </a:r>
          </a:p>
          <a:p>
            <a:r>
              <a:rPr lang="en-US" dirty="0">
                <a:solidFill>
                  <a:srgbClr val="FF0000"/>
                </a:solidFill>
              </a:rPr>
              <a:t>VP2 -&gt; VB NP</a:t>
            </a:r>
          </a:p>
          <a:p>
            <a:r>
              <a:rPr lang="en-US" dirty="0"/>
              <a:t>NP -&gt; DT NN </a:t>
            </a:r>
          </a:p>
          <a:p>
            <a:r>
              <a:rPr lang="en-US" dirty="0"/>
              <a:t>NP -&gt; NN</a:t>
            </a:r>
          </a:p>
          <a:p>
            <a:r>
              <a:rPr lang="en-US" dirty="0"/>
              <a:t>NP -&gt; NP PP</a:t>
            </a:r>
          </a:p>
          <a:p>
            <a:r>
              <a:rPr lang="en-US" dirty="0"/>
              <a:t>PP -&gt; IN NP</a:t>
            </a:r>
          </a:p>
          <a:p>
            <a:r>
              <a:rPr lang="en-US" dirty="0"/>
              <a:t>DT -&gt; the</a:t>
            </a:r>
          </a:p>
          <a:p>
            <a:r>
              <a:rPr lang="en-US" dirty="0"/>
              <a:t>IN -&gt; with</a:t>
            </a:r>
          </a:p>
          <a:p>
            <a:r>
              <a:rPr lang="en-US" dirty="0"/>
              <a:t>VB -&gt; film</a:t>
            </a:r>
          </a:p>
          <a:p>
            <a:r>
              <a:rPr lang="en-US" dirty="0"/>
              <a:t>VB -&gt; trust</a:t>
            </a:r>
          </a:p>
          <a:p>
            <a:r>
              <a:rPr lang="en-US" dirty="0"/>
              <a:t>NN -&gt; man</a:t>
            </a:r>
          </a:p>
          <a:p>
            <a:r>
              <a:rPr lang="en-US" dirty="0"/>
              <a:t>NN -&gt; film</a:t>
            </a:r>
          </a:p>
          <a:p>
            <a:r>
              <a:rPr lang="en-US" dirty="0"/>
              <a:t>NN -&gt; trust</a:t>
            </a:r>
          </a:p>
        </p:txBody>
      </p:sp>
    </p:spTree>
    <p:extLst>
      <p:ext uri="{BB962C8B-B14F-4D97-AF65-F5344CB8AC3E}">
        <p14:creationId xmlns:p14="http://schemas.microsoft.com/office/powerpoint/2010/main" val="3285079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990600"/>
          </a:xfrm>
        </p:spPr>
        <p:txBody>
          <a:bodyPr>
            <a:normAutofit fontScale="90000"/>
          </a:bodyPr>
          <a:lstStyle/>
          <a:p>
            <a:r>
              <a:rPr lang="en-US"/>
              <a:t> Probabilistic Grammar Conversion</a:t>
            </a: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609600" y="1546225"/>
            <a:ext cx="3621088" cy="529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</a:rPr>
              <a:t>S 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→ NP VP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S → Aux NP VP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VP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Pronoun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Proper-Noun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</a:t>
            </a:r>
            <a:r>
              <a:rPr lang="en-US" b="1" dirty="0" err="1">
                <a:latin typeface="Times New Roman" charset="0"/>
                <a:ea typeface="Times New Roman" charset="0"/>
                <a:cs typeface="Times New Roman" charset="0"/>
              </a:rPr>
              <a:t>Det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Nominal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Noun 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Noun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PP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Verb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Verb NP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VP PP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PP → Prep NP</a:t>
            </a:r>
          </a:p>
        </p:txBody>
      </p:sp>
      <p:sp>
        <p:nvSpPr>
          <p:cNvPr id="26628" name="Text Box 7"/>
          <p:cNvSpPr txBox="1">
            <a:spLocks noChangeArrowheads="1"/>
          </p:cNvSpPr>
          <p:nvPr/>
        </p:nvSpPr>
        <p:spPr bwMode="auto">
          <a:xfrm>
            <a:off x="685800" y="762000"/>
            <a:ext cx="26749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2"/>
                </a:solidFill>
                <a:latin typeface="Times New Roman" charset="0"/>
              </a:rPr>
              <a:t>Original Grammar</a:t>
            </a:r>
          </a:p>
        </p:txBody>
      </p:sp>
      <p:sp>
        <p:nvSpPr>
          <p:cNvPr id="26629" name="Text Box 8"/>
          <p:cNvSpPr txBox="1">
            <a:spLocks noChangeArrowheads="1"/>
          </p:cNvSpPr>
          <p:nvPr/>
        </p:nvSpPr>
        <p:spPr bwMode="auto">
          <a:xfrm>
            <a:off x="4648200" y="762000"/>
            <a:ext cx="32972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2"/>
                </a:solidFill>
                <a:latin typeface="Times New Roman" charset="0"/>
              </a:rPr>
              <a:t>Chomsky Normal Form</a:t>
            </a:r>
          </a:p>
        </p:txBody>
      </p:sp>
      <p:sp>
        <p:nvSpPr>
          <p:cNvPr id="26631" name="Text Box 4"/>
          <p:cNvSpPr txBox="1">
            <a:spLocks noChangeArrowheads="1"/>
          </p:cNvSpPr>
          <p:nvPr/>
        </p:nvSpPr>
        <p:spPr bwMode="auto">
          <a:xfrm>
            <a:off x="3352800" y="1546225"/>
            <a:ext cx="533400" cy="529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ea typeface="Times New Roman" charset="0"/>
                <a:cs typeface="Times New Roman" charset="0"/>
              </a:rPr>
              <a:t>0.8</a:t>
            </a:r>
          </a:p>
          <a:p>
            <a:pPr>
              <a:lnSpc>
                <a:spcPct val="90000"/>
              </a:lnSpc>
            </a:pPr>
            <a:r>
              <a:rPr lang="en-US"/>
              <a:t>0.1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0.1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0.2</a:t>
            </a:r>
          </a:p>
          <a:p>
            <a:pPr>
              <a:lnSpc>
                <a:spcPct val="90000"/>
              </a:lnSpc>
            </a:pPr>
            <a:r>
              <a:rPr lang="en-US"/>
              <a:t> 0.2</a:t>
            </a:r>
          </a:p>
          <a:p>
            <a:pPr>
              <a:lnSpc>
                <a:spcPct val="90000"/>
              </a:lnSpc>
            </a:pPr>
            <a:r>
              <a:rPr lang="en-US"/>
              <a:t> 0.6</a:t>
            </a:r>
          </a:p>
          <a:p>
            <a:pPr>
              <a:lnSpc>
                <a:spcPct val="90000"/>
              </a:lnSpc>
            </a:pPr>
            <a:r>
              <a:rPr lang="en-US"/>
              <a:t>0.3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0.2</a:t>
            </a:r>
          </a:p>
          <a:p>
            <a:pPr>
              <a:lnSpc>
                <a:spcPct val="90000"/>
              </a:lnSpc>
            </a:pPr>
            <a:r>
              <a:rPr lang="en-US"/>
              <a:t>0.5</a:t>
            </a:r>
          </a:p>
          <a:p>
            <a:pPr>
              <a:lnSpc>
                <a:spcPct val="90000"/>
              </a:lnSpc>
            </a:pPr>
            <a:r>
              <a:rPr lang="en-US"/>
              <a:t>0.2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0.5</a:t>
            </a:r>
          </a:p>
          <a:p>
            <a:pPr>
              <a:lnSpc>
                <a:spcPct val="90000"/>
              </a:lnSpc>
            </a:pPr>
            <a:r>
              <a:rPr lang="en-US"/>
              <a:t>0.3</a:t>
            </a:r>
          </a:p>
          <a:p>
            <a:pPr>
              <a:lnSpc>
                <a:spcPct val="90000"/>
              </a:lnSpc>
            </a:pPr>
            <a:r>
              <a:rPr lang="en-US"/>
              <a:t>1.0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191000" y="1524000"/>
            <a:ext cx="4724400" cy="5314950"/>
            <a:chOff x="4191000" y="1524000"/>
            <a:chExt cx="4724400" cy="5314950"/>
          </a:xfrm>
        </p:grpSpPr>
        <p:sp>
          <p:nvSpPr>
            <p:cNvPr id="26630" name="Text Box 4"/>
            <p:cNvSpPr txBox="1">
              <a:spLocks noChangeArrowheads="1"/>
            </p:cNvSpPr>
            <p:nvPr/>
          </p:nvSpPr>
          <p:spPr bwMode="auto">
            <a:xfrm>
              <a:off x="4191000" y="1524000"/>
              <a:ext cx="3998913" cy="52927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000" tIns="46800" rIns="90000" bIns="468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</a:rPr>
                <a:t>S </a:t>
              </a: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→ NP VP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solidFill>
                    <a:srgbClr val="FF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S → X1 VP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solidFill>
                    <a:srgbClr val="FF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X1 → Aux NP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S → book | include | prefer</a:t>
              </a:r>
            </a:p>
            <a:p>
              <a:pPr>
                <a:lnSpc>
                  <a:spcPct val="90000"/>
                </a:lnSpc>
              </a:pPr>
              <a:r>
                <a:rPr lang="en-US" dirty="0"/>
                <a:t>          </a:t>
              </a:r>
              <a:r>
                <a:rPr lang="en-US" b="1" dirty="0">
                  <a:latin typeface="Times New Roman" charset="0"/>
                </a:rPr>
                <a:t>0.01     0.004    0.006</a:t>
              </a:r>
              <a:endParaRPr lang="en-US" b="1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S → Verb NP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S → VP PP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NP →  I   |  he  |  she |  me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          0.1   0.02  0.02    0.06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NP → Houston | NWA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             0.16           .04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NP → </a:t>
              </a:r>
              <a:r>
                <a:rPr lang="en-US" b="1" dirty="0" err="1">
                  <a:latin typeface="Times New Roman" charset="0"/>
                  <a:ea typeface="Times New Roman" charset="0"/>
                  <a:cs typeface="Times New Roman" charset="0"/>
                </a:rPr>
                <a:t>Det</a:t>
              </a: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 Nominal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Nominal → book | flight | meal | money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                      0.03    0.15   0.06     0.06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Nominal → Nominal Noun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Nominal → Nominal PP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VP → book | include | prefer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             0.1      0.04        0.06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VP → Verb NP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VP → VP PP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PP → Prep NP</a:t>
              </a:r>
            </a:p>
          </p:txBody>
        </p:sp>
        <p:sp>
          <p:nvSpPr>
            <p:cNvPr id="26632" name="Text Box 4"/>
            <p:cNvSpPr txBox="1">
              <a:spLocks noChangeArrowheads="1"/>
            </p:cNvSpPr>
            <p:nvPr/>
          </p:nvSpPr>
          <p:spPr bwMode="auto">
            <a:xfrm>
              <a:off x="8077200" y="1546225"/>
              <a:ext cx="838200" cy="52927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000" tIns="46800" rIns="90000" bIns="468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dirty="0">
                  <a:ea typeface="Times New Roman" charset="0"/>
                  <a:cs typeface="Times New Roman" charset="0"/>
                </a:rPr>
                <a:t>0.8</a:t>
              </a:r>
            </a:p>
            <a:p>
              <a:pPr>
                <a:lnSpc>
                  <a:spcPct val="90000"/>
                </a:lnSpc>
              </a:pPr>
              <a:r>
                <a:rPr lang="en-US" dirty="0">
                  <a:solidFill>
                    <a:srgbClr val="FF0000"/>
                  </a:solidFill>
                </a:rPr>
                <a:t>0.1</a:t>
              </a:r>
            </a:p>
            <a:p>
              <a:pPr>
                <a:lnSpc>
                  <a:spcPct val="90000"/>
                </a:lnSpc>
              </a:pPr>
              <a:r>
                <a:rPr lang="en-US" dirty="0">
                  <a:solidFill>
                    <a:srgbClr val="FF0000"/>
                  </a:solidFill>
                </a:rPr>
                <a:t>1.0</a:t>
              </a:r>
            </a:p>
            <a:p>
              <a:pPr>
                <a:lnSpc>
                  <a:spcPct val="90000"/>
                </a:lnSpc>
              </a:pPr>
              <a:endParaRPr lang="en-US" dirty="0"/>
            </a:p>
            <a:p>
              <a:pPr>
                <a:lnSpc>
                  <a:spcPct val="90000"/>
                </a:lnSpc>
              </a:pPr>
              <a:endParaRPr lang="en-US" dirty="0"/>
            </a:p>
            <a:p>
              <a:pPr>
                <a:lnSpc>
                  <a:spcPct val="90000"/>
                </a:lnSpc>
              </a:pPr>
              <a:r>
                <a:rPr lang="en-US" dirty="0"/>
                <a:t>0.05</a:t>
              </a:r>
            </a:p>
            <a:p>
              <a:pPr>
                <a:lnSpc>
                  <a:spcPct val="90000"/>
                </a:lnSpc>
              </a:pPr>
              <a:r>
                <a:rPr lang="en-US" dirty="0"/>
                <a:t>0.03</a:t>
              </a:r>
            </a:p>
            <a:p>
              <a:pPr>
                <a:lnSpc>
                  <a:spcPct val="90000"/>
                </a:lnSpc>
              </a:pPr>
              <a:endParaRPr lang="en-US" dirty="0"/>
            </a:p>
            <a:p>
              <a:pPr>
                <a:lnSpc>
                  <a:spcPct val="90000"/>
                </a:lnSpc>
              </a:pPr>
              <a:endParaRPr lang="en-US" dirty="0"/>
            </a:p>
            <a:p>
              <a:pPr>
                <a:lnSpc>
                  <a:spcPct val="90000"/>
                </a:lnSpc>
              </a:pPr>
              <a:endParaRPr lang="en-US" dirty="0"/>
            </a:p>
            <a:p>
              <a:pPr>
                <a:lnSpc>
                  <a:spcPct val="90000"/>
                </a:lnSpc>
              </a:pPr>
              <a:endParaRPr lang="en-US" dirty="0"/>
            </a:p>
            <a:p>
              <a:pPr>
                <a:lnSpc>
                  <a:spcPct val="90000"/>
                </a:lnSpc>
              </a:pPr>
              <a:r>
                <a:rPr lang="en-US" dirty="0"/>
                <a:t>0.6</a:t>
              </a:r>
            </a:p>
            <a:p>
              <a:pPr>
                <a:lnSpc>
                  <a:spcPct val="90000"/>
                </a:lnSpc>
              </a:pPr>
              <a:endParaRPr lang="en-US" dirty="0"/>
            </a:p>
            <a:p>
              <a:pPr>
                <a:lnSpc>
                  <a:spcPct val="90000"/>
                </a:lnSpc>
              </a:pPr>
              <a:endParaRPr lang="en-US" dirty="0"/>
            </a:p>
            <a:p>
              <a:pPr>
                <a:lnSpc>
                  <a:spcPct val="90000"/>
                </a:lnSpc>
              </a:pPr>
              <a:r>
                <a:rPr lang="en-US" dirty="0"/>
                <a:t>0.2</a:t>
              </a:r>
            </a:p>
            <a:p>
              <a:pPr>
                <a:lnSpc>
                  <a:spcPct val="90000"/>
                </a:lnSpc>
              </a:pPr>
              <a:r>
                <a:rPr lang="en-US" dirty="0"/>
                <a:t>0.5</a:t>
              </a:r>
            </a:p>
            <a:p>
              <a:pPr>
                <a:lnSpc>
                  <a:spcPct val="90000"/>
                </a:lnSpc>
              </a:pPr>
              <a:endParaRPr lang="en-US" dirty="0"/>
            </a:p>
            <a:p>
              <a:pPr>
                <a:lnSpc>
                  <a:spcPct val="90000"/>
                </a:lnSpc>
              </a:pPr>
              <a:endParaRPr lang="en-US" dirty="0"/>
            </a:p>
            <a:p>
              <a:pPr>
                <a:lnSpc>
                  <a:spcPct val="90000"/>
                </a:lnSpc>
              </a:pPr>
              <a:r>
                <a:rPr lang="en-US" dirty="0"/>
                <a:t>0.5</a:t>
              </a:r>
            </a:p>
            <a:p>
              <a:pPr>
                <a:lnSpc>
                  <a:spcPct val="90000"/>
                </a:lnSpc>
              </a:pPr>
              <a:r>
                <a:rPr lang="en-US" dirty="0"/>
                <a:t>0.3</a:t>
              </a:r>
            </a:p>
            <a:p>
              <a:pPr>
                <a:lnSpc>
                  <a:spcPct val="90000"/>
                </a:lnSpc>
              </a:pPr>
              <a:r>
                <a:rPr lang="en-US" dirty="0"/>
                <a:t>1.0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29348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648" y="1676400"/>
            <a:ext cx="5918200" cy="42164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209800" y="1905000"/>
            <a:ext cx="1066800" cy="7620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7200" y="134601"/>
            <a:ext cx="964870" cy="108459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38200" y="59436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capitol of this state?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78552" y="5939135"/>
            <a:ext cx="4194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Helena (Montana)</a:t>
            </a:r>
          </a:p>
        </p:txBody>
      </p:sp>
    </p:spTree>
    <p:extLst>
      <p:ext uri="{BB962C8B-B14F-4D97-AF65-F5344CB8AC3E}">
        <p14:creationId xmlns:p14="http://schemas.microsoft.com/office/powerpoint/2010/main" val="1806622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Grammar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6397752" cy="4800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/>
              <a:t>Can we determine if a sentence is grammatical?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Given a sentence, can we determine the syntactic structure?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Can we determine how likely a sentence is to be grammatical? to be an English sentence?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</a:rPr>
              <a:t>Can we generate candidate, grammatical sentences?</a:t>
            </a:r>
          </a:p>
        </p:txBody>
      </p:sp>
      <p:sp>
        <p:nvSpPr>
          <p:cNvPr id="4" name="Right Brace 3"/>
          <p:cNvSpPr/>
          <p:nvPr/>
        </p:nvSpPr>
        <p:spPr>
          <a:xfrm>
            <a:off x="6019800" y="1752600"/>
            <a:ext cx="606552" cy="3505200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46784" y="3102114"/>
            <a:ext cx="12261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Next time:</a:t>
            </a:r>
          </a:p>
          <a:p>
            <a:r>
              <a:rPr lang="en-US" sz="2000" dirty="0">
                <a:solidFill>
                  <a:srgbClr val="0000FF"/>
                </a:solidFill>
              </a:rPr>
              <a:t>parsing</a:t>
            </a:r>
          </a:p>
        </p:txBody>
      </p:sp>
    </p:spTree>
    <p:extLst>
      <p:ext uri="{BB962C8B-B14F-4D97-AF65-F5344CB8AC3E}">
        <p14:creationId xmlns:p14="http://schemas.microsoft.com/office/powerpoint/2010/main" val="1714716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Formally…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dirty="0"/>
              <a:t>G = (NT, T, P, S)</a:t>
            </a:r>
          </a:p>
          <a:p>
            <a:pPr marL="0" indent="0" eaLnBrk="1" hangingPunct="1">
              <a:buNone/>
            </a:pPr>
            <a:endParaRPr lang="en-US" dirty="0"/>
          </a:p>
          <a:p>
            <a:pPr marL="0" indent="0" eaLnBrk="1" hangingPunct="1">
              <a:buNone/>
            </a:pPr>
            <a:r>
              <a:rPr lang="en-US" dirty="0"/>
              <a:t>NT: finite set of nonterminal symbols</a:t>
            </a:r>
          </a:p>
          <a:p>
            <a:pPr marL="0" indent="0" eaLnBrk="1" hangingPunct="1">
              <a:buNone/>
            </a:pPr>
            <a:endParaRPr lang="en-US" dirty="0"/>
          </a:p>
          <a:p>
            <a:pPr marL="0" indent="0" eaLnBrk="1" hangingPunct="1">
              <a:buNone/>
            </a:pPr>
            <a:r>
              <a:rPr lang="en-US" dirty="0"/>
              <a:t>T: finite set of terminal symbols, NT and T are disjoint</a:t>
            </a:r>
          </a:p>
          <a:p>
            <a:pPr marL="0" indent="0" eaLnBrk="1" hangingPunct="1">
              <a:buNone/>
            </a:pPr>
            <a:endParaRPr lang="en-US" dirty="0"/>
          </a:p>
          <a:p>
            <a:pPr marL="0" indent="0" eaLnBrk="1" hangingPunct="1">
              <a:buNone/>
            </a:pPr>
            <a:r>
              <a:rPr lang="en-US" dirty="0"/>
              <a:t>P: finite set of productions of the form</a:t>
            </a:r>
          </a:p>
          <a:p>
            <a:pPr lvl="1" eaLnBrk="1" hangingPunct="1">
              <a:buFontTx/>
              <a:buNone/>
            </a:pPr>
            <a:r>
              <a:rPr lang="en-US" dirty="0"/>
              <a:t>A </a:t>
            </a:r>
            <a:r>
              <a:rPr lang="en-US" dirty="0">
                <a:sym typeface="Symbol" charset="2"/>
              </a:rPr>
              <a:t> ,  </a:t>
            </a:r>
            <a:r>
              <a:rPr lang="en-US" dirty="0"/>
              <a:t>A</a:t>
            </a:r>
            <a:r>
              <a:rPr lang="en-US" dirty="0">
                <a:sym typeface="Symbol" charset="2"/>
              </a:rPr>
              <a:t>  NT and   (T  NT)*</a:t>
            </a:r>
          </a:p>
          <a:p>
            <a:pPr marL="0" indent="0" eaLnBrk="1" hangingPunct="1">
              <a:buNone/>
            </a:pPr>
            <a:endParaRPr lang="en-US" dirty="0">
              <a:sym typeface="Symbol" charset="2"/>
            </a:endParaRPr>
          </a:p>
          <a:p>
            <a:pPr marL="0" indent="0" eaLnBrk="1" hangingPunct="1">
              <a:buNone/>
            </a:pPr>
            <a:r>
              <a:rPr lang="en-US" dirty="0">
                <a:sym typeface="Symbol" charset="2"/>
              </a:rPr>
              <a:t>S  NT: start symbol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840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CFG: Example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7772400" cy="4648200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/>
              <a:t>Many possible </a:t>
            </a:r>
            <a:r>
              <a:rPr lang="en-US" sz="2800" dirty="0" err="1"/>
              <a:t>CFGs</a:t>
            </a:r>
            <a:r>
              <a:rPr lang="en-US" sz="2800" dirty="0"/>
              <a:t> for English, here is an example (fragment):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/>
              <a:t>S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NP VP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>
                <a:sym typeface="Symbol" charset="2"/>
              </a:rPr>
              <a:t>VP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V NP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>
                <a:sym typeface="Symbol" charset="2"/>
              </a:rPr>
              <a:t>NP 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N |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AdjP N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</a:t>
            </a: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| Adv </a:t>
            </a:r>
            <a:r>
              <a:rPr lang="en-US" sz="2400" dirty="0" err="1">
                <a:sym typeface="Symbol" charset="2"/>
              </a:rPr>
              <a:t>AdjP</a:t>
            </a:r>
            <a:endParaRPr lang="en-US" sz="2400" dirty="0">
              <a:sym typeface="Symbol" charset="2"/>
            </a:endParaRP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>
                <a:sym typeface="Symbol" charset="2"/>
              </a:rPr>
              <a:t>N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boy | girl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>
                <a:sym typeface="Symbol" charset="2"/>
              </a:rPr>
              <a:t>V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sees | likes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big | small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>
                <a:sym typeface="Symbol" charset="2"/>
              </a:rPr>
              <a:t>Adv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very 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a | the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>
              <a:sym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8977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Derivations in a CFG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rgbClr val="000000"/>
                </a:solidFill>
              </a:rPr>
              <a:t>S </a:t>
            </a:r>
            <a:r>
              <a:rPr lang="en-US" sz="2400" dirty="0">
                <a:solidFill>
                  <a:srgbClr val="000000"/>
                </a:solidFill>
                <a:sym typeface="Symbol" charset="2"/>
              </a:rPr>
              <a:t> NP VP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VP   V NP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sz="2400" dirty="0">
                <a:sym typeface="Symbol" charset="2"/>
              </a:rPr>
              <a:t>NP 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N |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AdjP N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  </a:t>
            </a: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| </a:t>
            </a: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AdjP</a:t>
            </a:r>
            <a:endParaRPr lang="en-US" sz="2400" dirty="0">
              <a:sym typeface="Symbol" charset="2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N   boy | girl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   sees | likes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  big | small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  very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  a | the</a:t>
            </a:r>
            <a:br>
              <a:rPr lang="en-US" sz="2400" dirty="0">
                <a:sym typeface="Symbol" charset="2"/>
              </a:rPr>
            </a:br>
            <a:br>
              <a:rPr lang="en-US" sz="2800" dirty="0">
                <a:sym typeface="Symbol" charset="2"/>
              </a:rPr>
            </a:br>
            <a:endParaRPr lang="en-US" sz="2800" dirty="0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5791200" y="3505200"/>
            <a:ext cx="3556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89395" y="4887398"/>
            <a:ext cx="27148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can we do?</a:t>
            </a:r>
          </a:p>
        </p:txBody>
      </p:sp>
    </p:spTree>
    <p:extLst>
      <p:ext uri="{BB962C8B-B14F-4D97-AF65-F5344CB8AC3E}">
        <p14:creationId xmlns:p14="http://schemas.microsoft.com/office/powerpoint/2010/main" val="3070217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Derivations in a CFG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8000"/>
                </a:solidFill>
              </a:rPr>
              <a:t>S </a:t>
            </a: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 NP VP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VP   V NP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sz="2400" dirty="0">
                <a:sym typeface="Symbol" charset="2"/>
              </a:rPr>
              <a:t>NP 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N |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AdjP N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  </a:t>
            </a: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| </a:t>
            </a: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AdjP</a:t>
            </a:r>
            <a:endParaRPr lang="en-US" sz="2400" dirty="0">
              <a:sym typeface="Symbol" charset="2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N   boy | girl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   sees | likes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  big | small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  very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  a | the</a:t>
            </a:r>
            <a:br>
              <a:rPr lang="en-US" sz="2400" dirty="0">
                <a:sym typeface="Symbol" charset="2"/>
              </a:rPr>
            </a:br>
            <a:br>
              <a:rPr lang="en-US" sz="2800" dirty="0">
                <a:sym typeface="Symbol" charset="2"/>
              </a:rPr>
            </a:br>
            <a:endParaRPr lang="en-US" sz="2800" dirty="0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5791200" y="35052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752995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Derivations in a CFG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S </a:t>
            </a:r>
            <a:r>
              <a:rPr lang="en-US" sz="2400" dirty="0">
                <a:sym typeface="Symbol" charset="2"/>
              </a:rPr>
              <a:t> NP VP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VP   V NP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sz="2400" dirty="0">
                <a:sym typeface="Symbol" charset="2"/>
              </a:rPr>
              <a:t>NP 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N</a:t>
            </a:r>
            <a:r>
              <a:rPr lang="en-US" sz="2400" dirty="0">
                <a:solidFill>
                  <a:srgbClr val="008000"/>
                </a:solidFill>
                <a:sym typeface="Symbol" charset="2"/>
              </a:rPr>
              <a:t> </a:t>
            </a:r>
            <a:r>
              <a:rPr lang="en-US" sz="2400" dirty="0">
                <a:sym typeface="Symbol" charset="2"/>
              </a:rPr>
              <a:t>|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AdjP N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  </a:t>
            </a: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| </a:t>
            </a: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AdjP</a:t>
            </a:r>
            <a:endParaRPr lang="en-US" sz="2400" dirty="0">
              <a:sym typeface="Symbol" charset="2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N   boy | girl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   sees | likes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  big | small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  very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  a | the</a:t>
            </a:r>
            <a:br>
              <a:rPr lang="en-US" sz="2400" dirty="0">
                <a:sym typeface="Symbol" charset="2"/>
              </a:rPr>
            </a:br>
            <a:br>
              <a:rPr lang="en-US" sz="2800" dirty="0">
                <a:sym typeface="Symbol" charset="2"/>
              </a:rPr>
            </a:br>
            <a:endParaRPr lang="en-US" sz="2800" dirty="0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5111750" y="3519487"/>
            <a:ext cx="1136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NP VP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89395" y="4887398"/>
            <a:ext cx="27148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can we do?</a:t>
            </a:r>
          </a:p>
        </p:txBody>
      </p:sp>
    </p:spTree>
    <p:extLst>
      <p:ext uri="{BB962C8B-B14F-4D97-AF65-F5344CB8AC3E}">
        <p14:creationId xmlns:p14="http://schemas.microsoft.com/office/powerpoint/2010/main" val="3198708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Derivations in a CFG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S </a:t>
            </a:r>
            <a:r>
              <a:rPr lang="en-US" sz="2400" dirty="0">
                <a:sym typeface="Symbol" charset="2"/>
              </a:rPr>
              <a:t> NP VP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00FF"/>
                </a:solidFill>
                <a:sym typeface="Symbol" charset="2"/>
              </a:rPr>
              <a:t>VP   V NP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00FF"/>
                </a:solidFill>
                <a:sym typeface="Symbol" charset="2"/>
              </a:rPr>
              <a:t>NP  </a:t>
            </a:r>
            <a:r>
              <a:rPr lang="en-US" sz="2400" b="1" dirty="0" err="1">
                <a:solidFill>
                  <a:srgbClr val="0000FF"/>
                </a:solidFill>
                <a:sym typeface="Symbol" charset="2"/>
              </a:rPr>
              <a:t>DetP</a:t>
            </a:r>
            <a:r>
              <a:rPr lang="en-US" sz="2400" b="1" dirty="0">
                <a:solidFill>
                  <a:srgbClr val="0000FF"/>
                </a:solidFill>
                <a:sym typeface="Symbol" charset="2"/>
              </a:rPr>
              <a:t> N | </a:t>
            </a:r>
            <a:r>
              <a:rPr lang="en-US" sz="2400" b="1" dirty="0" err="1">
                <a:solidFill>
                  <a:srgbClr val="0000FF"/>
                </a:solidFill>
                <a:sym typeface="Symbol" charset="2"/>
              </a:rPr>
              <a:t>DetP</a:t>
            </a:r>
            <a:r>
              <a:rPr lang="en-US" sz="2400" b="1" dirty="0">
                <a:solidFill>
                  <a:srgbClr val="0000FF"/>
                </a:solidFill>
                <a:sym typeface="Symbol" charset="2"/>
              </a:rPr>
              <a:t> AdjP N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  </a:t>
            </a: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| </a:t>
            </a: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AdjP</a:t>
            </a:r>
            <a:endParaRPr lang="en-US" sz="2400" dirty="0">
              <a:sym typeface="Symbol" charset="2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N   boy | girl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   sees | likes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  big | small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  very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  a | the</a:t>
            </a:r>
            <a:br>
              <a:rPr lang="en-US" sz="2400" dirty="0">
                <a:sym typeface="Symbol" charset="2"/>
              </a:rPr>
            </a:br>
            <a:br>
              <a:rPr lang="en-US" sz="2800" dirty="0">
                <a:sym typeface="Symbol" charset="2"/>
              </a:rPr>
            </a:br>
            <a:endParaRPr lang="en-US" sz="2800" dirty="0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5111750" y="3519487"/>
            <a:ext cx="1136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NP VP</a:t>
            </a:r>
          </a:p>
        </p:txBody>
      </p:sp>
    </p:spTree>
    <p:extLst>
      <p:ext uri="{BB962C8B-B14F-4D97-AF65-F5344CB8AC3E}">
        <p14:creationId xmlns:p14="http://schemas.microsoft.com/office/powerpoint/2010/main" val="9042801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6080</TotalTime>
  <Words>2012</Words>
  <Application>Microsoft Macintosh PowerPoint</Application>
  <PresentationFormat>On-screen Show (4:3)</PresentationFormat>
  <Paragraphs>561</Paragraphs>
  <Slides>37</Slides>
  <Notes>11</Notes>
  <HiddenSlides>1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9" baseType="lpstr">
      <vt:lpstr>굴림</vt:lpstr>
      <vt:lpstr>Calibri</vt:lpstr>
      <vt:lpstr>HY얕은샘물M</vt:lpstr>
      <vt:lpstr>Lucida Sans</vt:lpstr>
      <vt:lpstr>Symbol</vt:lpstr>
      <vt:lpstr>Times</vt:lpstr>
      <vt:lpstr>Times New Roman</vt:lpstr>
      <vt:lpstr>Tw Cen MT</vt:lpstr>
      <vt:lpstr>Wingdings</vt:lpstr>
      <vt:lpstr>Wingdings 2</vt:lpstr>
      <vt:lpstr>Median</vt:lpstr>
      <vt:lpstr>Equation</vt:lpstr>
      <vt:lpstr>Grammars</vt:lpstr>
      <vt:lpstr>Admin</vt:lpstr>
      <vt:lpstr>Context free grammar</vt:lpstr>
      <vt:lpstr>Formally…</vt:lpstr>
      <vt:lpstr>CFG: Example</vt:lpstr>
      <vt:lpstr>Derivations in a CFG</vt:lpstr>
      <vt:lpstr>Derivations in a CFG</vt:lpstr>
      <vt:lpstr>Derivations in a CFG</vt:lpstr>
      <vt:lpstr>Derivations in a CFG</vt:lpstr>
      <vt:lpstr>Derivations in a CFG</vt:lpstr>
      <vt:lpstr>Derivations in a CFG</vt:lpstr>
      <vt:lpstr>Derivations in a CFG</vt:lpstr>
      <vt:lpstr>Derivations in a CFG</vt:lpstr>
      <vt:lpstr>Derivations in a CFG</vt:lpstr>
      <vt:lpstr>Derivations in a CFG; Order of Derivation Irrelevant</vt:lpstr>
      <vt:lpstr>Derivations of CFGs</vt:lpstr>
      <vt:lpstr>Parsing</vt:lpstr>
      <vt:lpstr>Parsing</vt:lpstr>
      <vt:lpstr>Parsing</vt:lpstr>
      <vt:lpstr>Parsing ambiguity</vt:lpstr>
      <vt:lpstr>A Simple PCFG</vt:lpstr>
      <vt:lpstr>PowerPoint Presentation</vt:lpstr>
      <vt:lpstr>PowerPoint Presentation</vt:lpstr>
      <vt:lpstr>PowerPoint Presentation</vt:lpstr>
      <vt:lpstr>Parsing problems</vt:lpstr>
      <vt:lpstr>PCFG: Training</vt:lpstr>
      <vt:lpstr>Extracting the rules</vt:lpstr>
      <vt:lpstr>Estimating PCFG Probabilities</vt:lpstr>
      <vt:lpstr>Estimating PCFG Probabilities</vt:lpstr>
      <vt:lpstr>Estimating PCFG Probabilities</vt:lpstr>
      <vt:lpstr>Grammar Equivalence</vt:lpstr>
      <vt:lpstr>Grammar Equivalence</vt:lpstr>
      <vt:lpstr> Normal Forms</vt:lpstr>
      <vt:lpstr>CNF Grammar</vt:lpstr>
      <vt:lpstr> Probabilistic Grammar Conversion</vt:lpstr>
      <vt:lpstr>States</vt:lpstr>
      <vt:lpstr>Grammar questions</vt:lpstr>
    </vt:vector>
  </TitlesOfParts>
  <Company>Pomona College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CORpus analysis</dc:title>
  <dc:creator>Dave Kauchak</dc:creator>
  <cp:lastModifiedBy>Microsoft Office User</cp:lastModifiedBy>
  <cp:revision>417</cp:revision>
  <dcterms:created xsi:type="dcterms:W3CDTF">2011-02-09T18:38:39Z</dcterms:created>
  <dcterms:modified xsi:type="dcterms:W3CDTF">2020-09-17T21:09:46Z</dcterms:modified>
</cp:coreProperties>
</file>