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sldIdLst>
    <p:sldId id="256" r:id="rId2"/>
    <p:sldId id="356" r:id="rId3"/>
    <p:sldId id="495" r:id="rId4"/>
    <p:sldId id="496" r:id="rId5"/>
    <p:sldId id="497" r:id="rId6"/>
    <p:sldId id="501" r:id="rId7"/>
    <p:sldId id="606" r:id="rId8"/>
    <p:sldId id="502" r:id="rId9"/>
    <p:sldId id="607" r:id="rId10"/>
    <p:sldId id="503" r:id="rId11"/>
    <p:sldId id="608" r:id="rId12"/>
    <p:sldId id="504" r:id="rId13"/>
    <p:sldId id="505" r:id="rId14"/>
    <p:sldId id="506" r:id="rId15"/>
    <p:sldId id="507" r:id="rId16"/>
    <p:sldId id="508" r:id="rId17"/>
    <p:sldId id="509" r:id="rId18"/>
    <p:sldId id="510" r:id="rId19"/>
    <p:sldId id="511" r:id="rId20"/>
    <p:sldId id="512" r:id="rId21"/>
    <p:sldId id="513" r:id="rId22"/>
    <p:sldId id="514" r:id="rId23"/>
    <p:sldId id="515" r:id="rId24"/>
    <p:sldId id="516" r:id="rId25"/>
    <p:sldId id="517" r:id="rId26"/>
    <p:sldId id="518" r:id="rId27"/>
    <p:sldId id="519" r:id="rId28"/>
    <p:sldId id="520" r:id="rId29"/>
    <p:sldId id="521" r:id="rId30"/>
    <p:sldId id="522" r:id="rId31"/>
    <p:sldId id="523" r:id="rId32"/>
    <p:sldId id="524" r:id="rId33"/>
    <p:sldId id="525" r:id="rId34"/>
    <p:sldId id="526" r:id="rId35"/>
    <p:sldId id="527" r:id="rId36"/>
    <p:sldId id="611" r:id="rId37"/>
    <p:sldId id="61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0" autoAdjust="0"/>
    <p:restoredTop sz="93318"/>
  </p:normalViewPr>
  <p:slideViewPr>
    <p:cSldViewPr snapToObjects="1">
      <p:cViewPr varScale="1">
        <p:scale>
          <a:sx n="142" d="100"/>
          <a:sy n="142" d="100"/>
        </p:scale>
        <p:origin x="5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38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35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21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22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23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24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5344971-9A47-DA4C-8547-DD269BE38CA0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26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Grammars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Fall 2020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Ray Mooney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N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rgbClr val="000000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   a | the</a:t>
            </a:r>
            <a:br>
              <a:rPr lang="en-US" sz="2400" dirty="0">
                <a:solidFill>
                  <a:srgbClr val="000000"/>
                </a:solidFill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1101998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   boy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  </a:t>
            </a:r>
            <a:r>
              <a:rPr lang="en-US" sz="2400" dirty="0">
                <a:sym typeface="Symbol" charset="2"/>
              </a:rPr>
              <a:t>a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the</a:t>
            </a:r>
            <a:br>
              <a:rPr lang="en-US" sz="2400" dirty="0">
                <a:solidFill>
                  <a:srgbClr val="008000"/>
                </a:solidFill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1906230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VP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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V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495800" y="3581400"/>
            <a:ext cx="1887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VP</a:t>
            </a:r>
          </a:p>
        </p:txBody>
      </p:sp>
    </p:spTree>
    <p:extLst>
      <p:ext uri="{BB962C8B-B14F-4D97-AF65-F5344CB8AC3E}">
        <p14:creationId xmlns:p14="http://schemas.microsoft.com/office/powerpoint/2010/main" val="1080785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N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 </a:t>
            </a:r>
            <a:r>
              <a:rPr lang="en-US" sz="2400" dirty="0">
                <a:sym typeface="Symbol" charset="2"/>
              </a:rPr>
              <a:t>  boy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  a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191000" y="3581400"/>
            <a:ext cx="2709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NP</a:t>
            </a:r>
          </a:p>
        </p:txBody>
      </p:sp>
    </p:spTree>
    <p:extLst>
      <p:ext uri="{BB962C8B-B14F-4D97-AF65-F5344CB8AC3E}">
        <p14:creationId xmlns:p14="http://schemas.microsoft.com/office/powerpoint/2010/main" val="3682048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AdjP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91000" y="3657600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</p:spTree>
    <p:extLst>
      <p:ext uri="{BB962C8B-B14F-4D97-AF65-F5344CB8AC3E}">
        <p14:creationId xmlns:p14="http://schemas.microsoft.com/office/powerpoint/2010/main" val="3042257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Derivations in a CFG;</a:t>
            </a:r>
            <a:br>
              <a:rPr lang="en-US"/>
            </a:br>
            <a:r>
              <a:rPr lang="en-US"/>
              <a:t>Order of Derivation Irrelevant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N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290898" y="2891492"/>
            <a:ext cx="1099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0800000" flipV="1">
            <a:off x="4724400" y="3414712"/>
            <a:ext cx="1066800" cy="9286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5926931" y="3445668"/>
            <a:ext cx="914400" cy="8810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733800" y="4495800"/>
            <a:ext cx="16919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6324600" y="4495800"/>
            <a:ext cx="1437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 NP</a:t>
            </a:r>
          </a:p>
        </p:txBody>
      </p:sp>
      <p:sp>
        <p:nvSpPr>
          <p:cNvPr id="29" name="Down Arrow 28"/>
          <p:cNvSpPr/>
          <p:nvPr/>
        </p:nvSpPr>
        <p:spPr>
          <a:xfrm>
            <a:off x="5334000" y="5247620"/>
            <a:ext cx="1056077" cy="61978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412455" y="6110287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</p:spTree>
    <p:extLst>
      <p:ext uri="{BB962C8B-B14F-4D97-AF65-F5344CB8AC3E}">
        <p14:creationId xmlns:p14="http://schemas.microsoft.com/office/powerpoint/2010/main" val="456102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of CFGs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4000"/>
            <a:ext cx="8475535" cy="1752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/>
              <a:t>String rewriting system: we derive a string 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Derivation history shows the constituent tree: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0513" y="4660106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816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47244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181600" y="5296694"/>
            <a:ext cx="833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boy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7244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267200" y="5296694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the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96000" y="5296694"/>
            <a:ext cx="969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likes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5105400" y="3496469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223000" y="3496469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7200" y="4534694"/>
            <a:ext cx="82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930775" y="3879057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9248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74676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8001000" y="6134894"/>
            <a:ext cx="742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girl</a:t>
            </a: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7467600" y="5890419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69163" y="6147594"/>
            <a:ext cx="39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620000" y="4722019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056438" y="5482432"/>
            <a:ext cx="820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994400" y="3086894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908800" y="3904457"/>
            <a:ext cx="534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65278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2136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6388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410200" y="46108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8305800" y="5906294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8153400" y="54490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324600" y="4687094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64770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6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Parsing is the field of NLP interested in automatically determining the syntactic structure of a sentence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Parsing can be thought of as determining what sentences are “valid” English sentences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As a byproduct, we often can get the structure</a:t>
            </a:r>
          </a:p>
        </p:txBody>
      </p:sp>
    </p:spTree>
    <p:extLst>
      <p:ext uri="{BB962C8B-B14F-4D97-AF65-F5344CB8AC3E}">
        <p14:creationId xmlns:p14="http://schemas.microsoft.com/office/powerpoint/2010/main" val="2877081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CFG and a sentence, determine the possible parse </a:t>
            </a:r>
            <a:r>
              <a:rPr lang="en-US" dirty="0" err="1"/>
              <a:t>tree(s</a:t>
            </a:r>
            <a:r>
              <a:rPr lang="en-US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NP  VP</a:t>
            </a:r>
          </a:p>
          <a:p>
            <a:r>
              <a:rPr lang="en-US" dirty="0"/>
              <a:t>NP -&gt; N</a:t>
            </a:r>
          </a:p>
          <a:p>
            <a:r>
              <a:rPr lang="en-US" dirty="0"/>
              <a:t>NP -&gt; PRP</a:t>
            </a:r>
          </a:p>
          <a:p>
            <a:r>
              <a:rPr lang="en-US" dirty="0"/>
              <a:t>NP -&gt; N PP</a:t>
            </a:r>
          </a:p>
          <a:p>
            <a:r>
              <a:rPr lang="en-US" dirty="0"/>
              <a:t>VP -&gt; V NP</a:t>
            </a:r>
          </a:p>
          <a:p>
            <a:r>
              <a:rPr lang="en-US" dirty="0"/>
              <a:t>VP -&gt; V NP PP</a:t>
            </a:r>
          </a:p>
          <a:p>
            <a:r>
              <a:rPr lang="en-US" dirty="0"/>
              <a:t>PP -&gt; IN N</a:t>
            </a:r>
          </a:p>
          <a:p>
            <a:r>
              <a:rPr lang="en-US" dirty="0"/>
              <a:t>PRP -&gt; I</a:t>
            </a:r>
          </a:p>
          <a:p>
            <a:r>
              <a:rPr lang="en-US" dirty="0"/>
              <a:t>V -&gt; eat</a:t>
            </a:r>
          </a:p>
          <a:p>
            <a:r>
              <a:rPr lang="en-US" dirty="0"/>
              <a:t>N -&gt; sushi</a:t>
            </a:r>
          </a:p>
          <a:p>
            <a:r>
              <a:rPr lang="en-US" dirty="0"/>
              <a:t>N -&gt; tuna</a:t>
            </a:r>
          </a:p>
          <a:p>
            <a:r>
              <a:rPr lang="en-US" dirty="0"/>
              <a:t>IN -&gt; with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78126" y="3810000"/>
            <a:ext cx="5943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parse trees are possible for this sentence?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How did you do it?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What if the grammar is much larger?</a:t>
            </a:r>
          </a:p>
        </p:txBody>
      </p:sp>
    </p:spTree>
    <p:extLst>
      <p:ext uri="{BB962C8B-B14F-4D97-AF65-F5344CB8AC3E}">
        <p14:creationId xmlns:p14="http://schemas.microsoft.com/office/powerpoint/2010/main" val="653155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-&gt; NP  VP</a:t>
            </a:r>
          </a:p>
          <a:p>
            <a:r>
              <a:rPr lang="en-US" sz="1400" dirty="0"/>
              <a:t>NP -&gt; PRP</a:t>
            </a:r>
          </a:p>
          <a:p>
            <a:r>
              <a:rPr lang="en-US" sz="1400" dirty="0"/>
              <a:t>NP -&gt; N PP</a:t>
            </a:r>
          </a:p>
          <a:p>
            <a:r>
              <a:rPr lang="en-US" sz="1400" dirty="0"/>
              <a:t>NP -&gt; N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/>
              <a:t>PP -&gt; IN N</a:t>
            </a:r>
          </a:p>
          <a:p>
            <a:r>
              <a:rPr lang="en-US" sz="1400" dirty="0"/>
              <a:t>PRP -&gt; I</a:t>
            </a:r>
          </a:p>
          <a:p>
            <a:r>
              <a:rPr lang="en-US" sz="1400" dirty="0"/>
              <a:t>V -&gt; eat</a:t>
            </a:r>
          </a:p>
          <a:p>
            <a:r>
              <a:rPr lang="en-US" sz="1400" dirty="0"/>
              <a:t>N -&gt; sushi</a:t>
            </a:r>
          </a:p>
          <a:p>
            <a:r>
              <a:rPr lang="en-US" sz="1400" dirty="0"/>
              <a:t>N -&gt; tuna</a:t>
            </a:r>
          </a:p>
          <a:p>
            <a:r>
              <a:rPr lang="en-US" sz="1400" dirty="0"/>
              <a:t>IN -&gt; with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447800" y="6243935"/>
            <a:ext cx="6130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difference between these parses?</a:t>
            </a:r>
          </a:p>
        </p:txBody>
      </p:sp>
    </p:spTree>
    <p:extLst>
      <p:ext uri="{BB962C8B-B14F-4D97-AF65-F5344CB8AC3E}">
        <p14:creationId xmlns:p14="http://schemas.microsoft.com/office/powerpoint/2010/main" val="53667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3 out today: due next Wednesday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ambiguity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-&gt; NP  VP</a:t>
            </a:r>
          </a:p>
          <a:p>
            <a:r>
              <a:rPr lang="en-US" sz="1400" dirty="0"/>
              <a:t>NP -&gt; PRP</a:t>
            </a:r>
          </a:p>
          <a:p>
            <a:r>
              <a:rPr lang="en-US" sz="1400" dirty="0"/>
              <a:t>NP -&gt; N PP</a:t>
            </a:r>
          </a:p>
          <a:p>
            <a:r>
              <a:rPr lang="en-US" sz="1400" dirty="0"/>
              <a:t>NP -&gt; N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/>
              <a:t>PP -&gt; IN N</a:t>
            </a:r>
          </a:p>
          <a:p>
            <a:r>
              <a:rPr lang="en-US" sz="1400" dirty="0"/>
              <a:t>PRP -&gt; I</a:t>
            </a:r>
          </a:p>
          <a:p>
            <a:r>
              <a:rPr lang="en-US" sz="1400" dirty="0"/>
              <a:t>V -&gt; eat</a:t>
            </a:r>
          </a:p>
          <a:p>
            <a:r>
              <a:rPr lang="en-US" sz="1400" dirty="0"/>
              <a:t>N -&gt; sushi</a:t>
            </a:r>
          </a:p>
          <a:p>
            <a:r>
              <a:rPr lang="en-US" sz="1400" dirty="0"/>
              <a:t>N -&gt; tuna</a:t>
            </a:r>
          </a:p>
          <a:p>
            <a:r>
              <a:rPr lang="en-US" sz="1400" dirty="0"/>
              <a:t>IN -&gt; with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50974" y="6182380"/>
            <a:ext cx="7159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decide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3961387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PCFG</a:t>
            </a: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Probabilities!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97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4584918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Just like </a:t>
            </a:r>
            <a:r>
              <a:rPr lang="en-US" sz="2800" i="1" dirty="0" err="1"/>
              <a:t>n</a:t>
            </a:r>
            <a:r>
              <a:rPr lang="en-US" sz="2800" dirty="0"/>
              <a:t>-gram language modeling, </a:t>
            </a:r>
            <a:r>
              <a:rPr lang="en-US" sz="2800" dirty="0" err="1"/>
              <a:t>PCFGs</a:t>
            </a:r>
            <a:r>
              <a:rPr lang="en-US" sz="2800" dirty="0"/>
              <a:t> break the sentence generation process into smaller steps/probabilities</a:t>
            </a:r>
          </a:p>
          <a:p>
            <a:endParaRPr lang="en-US" sz="2800" dirty="0"/>
          </a:p>
          <a:p>
            <a:r>
              <a:rPr lang="en-US" sz="2800" dirty="0"/>
              <a:t>The probability of a parse is the product of the PCFG rules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7213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4584918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the different interpretations here?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Which do you think is more likely?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97515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0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Pick a model</a:t>
            </a:r>
          </a:p>
          <a:p>
            <a:pPr lvl="1"/>
            <a:r>
              <a:rPr lang="en-US" sz="2800" dirty="0"/>
              <a:t>e.g. CFG, PCFG, 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Train (or learn) a model</a:t>
            </a:r>
          </a:p>
          <a:p>
            <a:pPr lvl="1"/>
            <a:r>
              <a:rPr lang="en-US" sz="2800" dirty="0"/>
              <a:t>What CFG/PCFG rules should I use?</a:t>
            </a:r>
          </a:p>
          <a:p>
            <a:pPr lvl="1"/>
            <a:r>
              <a:rPr lang="en-US" sz="2800" dirty="0"/>
              <a:t>Parameters (e.g. PCFG probabilities)?</a:t>
            </a:r>
          </a:p>
          <a:p>
            <a:pPr lvl="1"/>
            <a:r>
              <a:rPr lang="en-US" sz="2800" dirty="0"/>
              <a:t>What kind of data do we have?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Parsing</a:t>
            </a:r>
          </a:p>
          <a:p>
            <a:pPr lvl="1"/>
            <a:r>
              <a:rPr lang="en-US" sz="2800" dirty="0"/>
              <a:t>Determine the parse tree(s) given a sentence</a:t>
            </a:r>
          </a:p>
        </p:txBody>
      </p:sp>
    </p:spTree>
    <p:extLst>
      <p:ext uri="{BB962C8B-B14F-4D97-AF65-F5344CB8AC3E}">
        <p14:creationId xmlns:p14="http://schemas.microsoft.com/office/powerpoint/2010/main" val="3431341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PCFG: Training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173" y="1644651"/>
            <a:ext cx="8270875" cy="117475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If we have example parsed sentences, how can we learn a set of </a:t>
            </a:r>
            <a:r>
              <a:rPr lang="en-US" sz="2800" dirty="0" err="1">
                <a:solidFill>
                  <a:srgbClr val="FF0000"/>
                </a:solidFill>
              </a:rPr>
              <a:t>PCFGs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1260475" y="5711825"/>
            <a:ext cx="269875" cy="925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554038" y="3495675"/>
            <a:ext cx="2255837" cy="32194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 sz="2000" b="1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1090613" y="3106738"/>
            <a:ext cx="12461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charset="0"/>
              </a:rPr>
              <a:t>Tree Bank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19400" y="4494213"/>
            <a:ext cx="2878138" cy="1303337"/>
            <a:chOff x="1697" y="1859"/>
            <a:chExt cx="1813" cy="821"/>
          </a:xfrm>
        </p:grpSpPr>
        <p:sp>
          <p:nvSpPr>
            <p:cNvPr id="42038" name="Rectangle 8"/>
            <p:cNvSpPr>
              <a:spLocks noChangeArrowheads="1"/>
            </p:cNvSpPr>
            <p:nvPr/>
          </p:nvSpPr>
          <p:spPr bwMode="auto">
            <a:xfrm>
              <a:off x="2296" y="1859"/>
              <a:ext cx="1214" cy="821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2039" name="Text Box 9"/>
            <p:cNvSpPr txBox="1">
              <a:spLocks noChangeArrowheads="1"/>
            </p:cNvSpPr>
            <p:nvPr/>
          </p:nvSpPr>
          <p:spPr bwMode="auto">
            <a:xfrm>
              <a:off x="2414" y="1867"/>
              <a:ext cx="967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Supervised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PCFG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Training</a:t>
              </a:r>
            </a:p>
          </p:txBody>
        </p:sp>
        <p:sp>
          <p:nvSpPr>
            <p:cNvPr id="42040" name="AutoShape 10"/>
            <p:cNvSpPr>
              <a:spLocks noChangeArrowheads="1"/>
            </p:cNvSpPr>
            <p:nvPr/>
          </p:nvSpPr>
          <p:spPr bwMode="auto">
            <a:xfrm>
              <a:off x="1697" y="2204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715000" y="3886200"/>
            <a:ext cx="2640013" cy="2625725"/>
            <a:chOff x="3521" y="1476"/>
            <a:chExt cx="1663" cy="1654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4109" y="1476"/>
              <a:ext cx="1075" cy="1654"/>
              <a:chOff x="922" y="2666"/>
              <a:chExt cx="1075" cy="1654"/>
            </a:xfrm>
          </p:grpSpPr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922" y="2666"/>
                <a:ext cx="1075" cy="1405"/>
                <a:chOff x="929" y="2743"/>
                <a:chExt cx="1075" cy="1405"/>
              </a:xfrm>
            </p:grpSpPr>
            <p:grpSp>
              <p:nvGrpSpPr>
                <p:cNvPr id="6" name="Group 14"/>
                <p:cNvGrpSpPr>
                  <a:grpSpLocks/>
                </p:cNvGrpSpPr>
                <p:nvPr/>
              </p:nvGrpSpPr>
              <p:grpSpPr bwMode="auto">
                <a:xfrm>
                  <a:off x="935" y="2743"/>
                  <a:ext cx="1029" cy="1405"/>
                  <a:chOff x="712" y="2636"/>
                  <a:chExt cx="1029" cy="1405"/>
                </a:xfrm>
              </p:grpSpPr>
              <p:sp>
                <p:nvSpPr>
                  <p:cNvPr id="42036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2" y="2636"/>
                    <a:ext cx="805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</a:t>
                    </a:r>
                    <a:r>
                      <a:rPr lang="en-US" sz="1000">
                        <a:solidFill>
                          <a:srgbClr val="000000"/>
                        </a:solidFill>
                        <a:latin typeface="Times New Roman" charset="0"/>
                      </a:rPr>
                      <a:t> </a:t>
                    </a:r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Det A N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NP PP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PropN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ε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Adj A</a:t>
                    </a:r>
                    <a:endParaRPr lang="en-US" sz="1400">
                      <a:solidFill>
                        <a:srgbClr val="000000"/>
                      </a:solidFill>
                      <a:latin typeface="Times New Roman" charset="0"/>
                    </a:endParaRP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PP → Prep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VP PP</a:t>
                    </a:r>
                  </a:p>
                </p:txBody>
              </p:sp>
              <p:sp>
                <p:nvSpPr>
                  <p:cNvPr id="42037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7" y="2643"/>
                    <a:ext cx="254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0.9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0.1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0.5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0.2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0.6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0.4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1.0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0.7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  <a:endParaRPr lang="en-US" sz="1200">
                      <a:solidFill>
                        <a:srgbClr val="000000"/>
                      </a:solidFill>
                      <a:latin typeface="Times New Roman" charset="0"/>
                    </a:endParaRPr>
                  </a:p>
                </p:txBody>
              </p:sp>
            </p:grpSp>
            <p:sp>
              <p:nvSpPr>
                <p:cNvPr id="42035" name="Rectangle 17"/>
                <p:cNvSpPr>
                  <a:spLocks noChangeArrowheads="1"/>
                </p:cNvSpPr>
                <p:nvPr/>
              </p:nvSpPr>
              <p:spPr bwMode="auto">
                <a:xfrm>
                  <a:off x="929" y="2757"/>
                  <a:ext cx="1075" cy="139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 sz="2000" b="1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  <p:sp>
            <p:nvSpPr>
              <p:cNvPr id="42033" name="Text Box 18"/>
              <p:cNvSpPr txBox="1">
                <a:spLocks noChangeArrowheads="1"/>
              </p:cNvSpPr>
              <p:nvPr/>
            </p:nvSpPr>
            <p:spPr bwMode="auto">
              <a:xfrm>
                <a:off x="1171" y="4070"/>
                <a:ext cx="60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Times New Roman" charset="0"/>
                  </a:rPr>
                  <a:t>English</a:t>
                </a:r>
              </a:p>
            </p:txBody>
          </p:sp>
        </p:grpSp>
        <p:sp>
          <p:nvSpPr>
            <p:cNvPr id="42031" name="AutoShape 19"/>
            <p:cNvSpPr>
              <a:spLocks noChangeArrowheads="1"/>
            </p:cNvSpPr>
            <p:nvPr/>
          </p:nvSpPr>
          <p:spPr bwMode="auto">
            <a:xfrm>
              <a:off x="3521" y="2193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47700" y="3527425"/>
            <a:ext cx="1493838" cy="1039813"/>
            <a:chOff x="2179" y="2993"/>
            <a:chExt cx="941" cy="655"/>
          </a:xfrm>
        </p:grpSpPr>
        <p:sp>
          <p:nvSpPr>
            <p:cNvPr id="42013" name="Text Box 21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2014" name="Text Box 22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2015" name="Text Box 23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2016" name="Text Box 24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17" name="Line 25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8" name="Line 26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9" name="Line 27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0" name="Line 28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1" name="Line 29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2" name="Line 30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3" name="Line 31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4" name="Line 32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5" name="Line 33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6" name="Line 34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7" name="Line 35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8" name="Line 36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9" name="Line 37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22300" y="4603750"/>
            <a:ext cx="1493838" cy="1039813"/>
            <a:chOff x="2179" y="2993"/>
            <a:chExt cx="941" cy="655"/>
          </a:xfrm>
        </p:grpSpPr>
        <p:sp>
          <p:nvSpPr>
            <p:cNvPr id="41996" name="Text Box 39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1997" name="Text Box 40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1998" name="Text Box 41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1999" name="Text Box 42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00" name="Line 43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1" name="Line 44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2" name="Line 45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3" name="Line 46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4" name="Line 47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5" name="Line 48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6" name="Line 49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7" name="Line 50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8" name="Line 51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9" name="Line 52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0" name="Line 53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1" name="Line 54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2" name="Line 55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2598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the rules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9" name="Straight Connector 18"/>
          <p:cNvCxnSpPr>
            <a:stCxn id="16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2" name="Straight Connector 21"/>
          <p:cNvCxnSpPr>
            <a:stCxn id="14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1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4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71800" y="4800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3962400" y="3436203"/>
            <a:ext cx="609600" cy="9906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286000" y="6183868"/>
            <a:ext cx="47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CFG rules occur in this tree?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34000" y="2392501"/>
            <a:ext cx="2667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NP VP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PRP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PRP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V NP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eat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N PP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sushi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IN N</a:t>
            </a:r>
          </a:p>
          <a:p>
            <a:r>
              <a:rPr lang="en-US" sz="2000" dirty="0">
                <a:solidFill>
                  <a:srgbClr val="0000FF"/>
                </a:solidFill>
              </a:rPr>
              <a:t>IN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with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tuna</a:t>
            </a:r>
          </a:p>
        </p:txBody>
      </p:sp>
    </p:spTree>
    <p:extLst>
      <p:ext uri="{BB962C8B-B14F-4D97-AF65-F5344CB8AC3E}">
        <p14:creationId xmlns:p14="http://schemas.microsoft.com/office/powerpoint/2010/main" val="80859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can extract the rules from the trees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029200" y="2430336"/>
            <a:ext cx="31790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S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NP  VP       1.0     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V  NP         0.7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VP  PP        0.3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  NP          1.0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</a:t>
            </a:r>
            <a:r>
              <a:rPr lang="en-US" altLang="ko-KR" i="1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with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       1.0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</a:t>
            </a:r>
            <a:r>
              <a:rPr lang="en-US" altLang="ko-KR" i="1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saw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        1.0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1815" y="5410200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go from the extracted CFG rules to PCFG rules?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2286000"/>
            <a:ext cx="2133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NP VP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000" dirty="0">
                <a:solidFill>
                  <a:srgbClr val="0000FF"/>
                </a:solidFill>
                <a:sym typeface="Symbol" charset="2"/>
              </a:rPr>
              <a:t>	</a:t>
            </a:r>
            <a:r>
              <a:rPr lang="en-US" sz="2000" dirty="0">
                <a:solidFill>
                  <a:srgbClr val="0000FF"/>
                </a:solidFill>
              </a:rPr>
              <a:t>PRP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PRP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000" dirty="0">
                <a:solidFill>
                  <a:srgbClr val="0000FF"/>
                </a:solidFill>
                <a:sym typeface="Symbol" charset="2"/>
              </a:rPr>
              <a:t>	</a:t>
            </a:r>
            <a:r>
              <a:rPr lang="en-US" sz="2000" dirty="0">
                <a:solidFill>
                  <a:srgbClr val="0000FF"/>
                </a:solidFill>
              </a:rPr>
              <a:t>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V NP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eat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N PP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sushi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276600" y="2743200"/>
            <a:ext cx="1219200" cy="12954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32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Extract the rules from the trees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the probabilities using MLE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379239"/>
              </p:ext>
            </p:extLst>
          </p:nvPr>
        </p:nvGraphicFramePr>
        <p:xfrm>
          <a:off x="1066800" y="4495800"/>
          <a:ext cx="59944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Equation" r:id="rId4" imgW="2997200" imgH="584200" progId="Equation.3">
                  <p:embed/>
                </p:oleObj>
              </mc:Choice>
              <mc:Fallback>
                <p:oleObj name="Equation" r:id="rId4" imgW="29972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95800"/>
                        <a:ext cx="59944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685064"/>
              </p:ext>
            </p:extLst>
          </p:nvPr>
        </p:nvGraphicFramePr>
        <p:xfrm>
          <a:off x="1784350" y="3200400"/>
          <a:ext cx="1111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" name="Equation" r:id="rId6" imgW="444500" imgH="203200" progId="Equation.3">
                  <p:embed/>
                </p:oleObj>
              </mc:Choice>
              <mc:Fallback>
                <p:oleObj name="Equation" r:id="rId6" imgW="444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84350" y="3200400"/>
                        <a:ext cx="1111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082820"/>
              </p:ext>
            </p:extLst>
          </p:nvPr>
        </p:nvGraphicFramePr>
        <p:xfrm>
          <a:off x="4077397" y="3200400"/>
          <a:ext cx="2063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Equation" r:id="rId8" imgW="825500" imgH="203200" progId="Equation.3">
                  <p:embed/>
                </p:oleObj>
              </mc:Choice>
              <mc:Fallback>
                <p:oleObj name="Equation" r:id="rId8" imgW="825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77397" y="3200400"/>
                        <a:ext cx="2063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Arrow 2"/>
          <p:cNvSpPr/>
          <p:nvPr/>
        </p:nvSpPr>
        <p:spPr>
          <a:xfrm>
            <a:off x="3200400" y="3200400"/>
            <a:ext cx="762000" cy="5080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4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free grammar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 </a:t>
            </a:r>
            <a:r>
              <a:rPr lang="en-US" sz="2800" dirty="0" err="1">
                <a:sym typeface="Symbol" charset="2"/>
              </a:rPr>
              <a:t></a:t>
            </a:r>
            <a:r>
              <a:rPr lang="en-US" sz="2800" dirty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(single symbol)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(one or more symbols)</a:t>
            </a:r>
          </a:p>
        </p:txBody>
      </p:sp>
    </p:spTree>
    <p:extLst>
      <p:ext uri="{BB962C8B-B14F-4D97-AF65-F5344CB8AC3E}">
        <p14:creationId xmlns:p14="http://schemas.microsoft.com/office/powerpoint/2010/main" val="12328084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339876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4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	</a:t>
            </a:r>
            <a:r>
              <a:rPr lang="en-US" sz="2400" dirty="0"/>
              <a:t>NP VP		10</a:t>
            </a:r>
          </a:p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 V NP		3</a:t>
            </a:r>
          </a:p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VP PP		2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N			7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N PP		3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DT N		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68952" y="3254276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P( S </a:t>
            </a:r>
            <a:r>
              <a:rPr lang="en-US" altLang="ko-KR" sz="2800" dirty="0">
                <a:solidFill>
                  <a:srgbClr val="FF0000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sz="2800" dirty="0">
                <a:solidFill>
                  <a:srgbClr val="FF0000"/>
                </a:solidFill>
              </a:rPr>
              <a:t>V NP) =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0800" y="1937266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Occurrences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41193" y="5105400"/>
            <a:ext cx="8235502" cy="999530"/>
            <a:chOff x="241193" y="5105400"/>
            <a:chExt cx="8235502" cy="999530"/>
          </a:xfrm>
        </p:grpSpPr>
        <p:sp>
          <p:nvSpPr>
            <p:cNvPr id="9" name="TextBox 8"/>
            <p:cNvSpPr txBox="1"/>
            <p:nvPr/>
          </p:nvSpPr>
          <p:spPr>
            <a:xfrm>
              <a:off x="241193" y="5424845"/>
              <a:ext cx="63215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P( 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NP) = P( 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 | S) =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44841" y="5105400"/>
              <a:ext cx="296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count(S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02041" y="5643265"/>
              <a:ext cx="296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0000FF"/>
                  </a:solidFill>
                </a:rPr>
                <a:t>count(S</a:t>
              </a:r>
              <a:r>
                <a:rPr lang="en-US" sz="2400" dirty="0">
                  <a:solidFill>
                    <a:srgbClr val="0000FF"/>
                  </a:solidFill>
                </a:rPr>
                <a:t>)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5041793" y="5643265"/>
              <a:ext cx="213055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7850835" y="5643265"/>
              <a:ext cx="625860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927035" y="5177135"/>
              <a:ext cx="5311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3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850835" y="5638800"/>
              <a:ext cx="531165" cy="46166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15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306249" y="5410200"/>
              <a:ext cx="3899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=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0762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Grammar Equivalence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657600"/>
            <a:ext cx="7467600" cy="5334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0000"/>
                </a:solidFill>
                <a:sym typeface="Symbol" charset="2"/>
              </a:rPr>
              <a:t>What does it mean for two grammars to be equal?</a:t>
            </a:r>
          </a:p>
        </p:txBody>
      </p:sp>
    </p:spTree>
    <p:extLst>
      <p:ext uri="{BB962C8B-B14F-4D97-AF65-F5344CB8AC3E}">
        <p14:creationId xmlns:p14="http://schemas.microsoft.com/office/powerpoint/2010/main" val="27928864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Grammar Equivalence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724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Weak equivalence</a:t>
            </a:r>
            <a:r>
              <a:rPr lang="en-US" sz="2800" dirty="0"/>
              <a:t>: grammars generate the same set of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1: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 N  </a:t>
            </a:r>
            <a:r>
              <a:rPr lang="en-US" sz="2400" dirty="0">
                <a:sym typeface="Symbol" charset="2"/>
              </a:rPr>
              <a:t>and  </a:t>
            </a:r>
            <a:r>
              <a:rPr lang="en-US" sz="2400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   a | the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endParaRPr lang="en-US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Strong equivalence</a:t>
            </a:r>
            <a:r>
              <a:rPr lang="en-US" sz="2800" dirty="0"/>
              <a:t>: grammars have the same set of derivation trees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With </a:t>
            </a:r>
            <a:r>
              <a:rPr lang="en-US" sz="2400" dirty="0" err="1"/>
              <a:t>CFGs</a:t>
            </a:r>
            <a:r>
              <a:rPr lang="en-US" sz="2400" dirty="0"/>
              <a:t>, possible only with useless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endParaRPr lang="en-US" sz="2400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Grammar 3: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r>
              <a:rPr lang="en-US" sz="2400" dirty="0">
                <a:sym typeface="Symbol" charset="2"/>
              </a:rPr>
              <a:t>, </a:t>
            </a:r>
            <a:r>
              <a:rPr lang="en-US" sz="2400" dirty="0" err="1">
                <a:solidFill>
                  <a:srgbClr val="0000FF"/>
                </a:solidFill>
              </a:rPr>
              <a:t>DetP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 many</a:t>
            </a:r>
          </a:p>
        </p:txBody>
      </p:sp>
    </p:spTree>
    <p:extLst>
      <p:ext uri="{BB962C8B-B14F-4D97-AF65-F5344CB8AC3E}">
        <p14:creationId xmlns:p14="http://schemas.microsoft.com/office/powerpoint/2010/main" val="405623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Normal Forms</a:t>
            </a:r>
            <a:endParaRPr lang="en-US" dirty="0">
              <a:sym typeface="Symbol" charset="2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6482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There are weakly equivalent </a:t>
            </a:r>
            <a:r>
              <a:rPr lang="en-US" dirty="0">
                <a:solidFill>
                  <a:srgbClr val="FF6600"/>
                </a:solidFill>
                <a:sym typeface="Symbol" charset="2"/>
              </a:rPr>
              <a:t>normal forms </a:t>
            </a:r>
            <a:r>
              <a:rPr lang="en-US" dirty="0">
                <a:sym typeface="Symbol" charset="2"/>
              </a:rPr>
              <a:t>(Chomsky Normal Form, </a:t>
            </a:r>
            <a:r>
              <a:rPr lang="en-US" dirty="0" err="1">
                <a:sym typeface="Symbol" charset="2"/>
              </a:rPr>
              <a:t>Greibach</a:t>
            </a:r>
            <a:r>
              <a:rPr lang="en-US" dirty="0">
                <a:sym typeface="Symbol" charset="2"/>
              </a:rPr>
              <a:t> Normal Form)</a:t>
            </a:r>
          </a:p>
          <a:p>
            <a:pPr eaLnBrk="1" hangingPunct="1"/>
            <a:endParaRPr lang="en-US" sz="3200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sz="3200" dirty="0"/>
              <a:t>A CFG is in Chomsky Normal Form (CNF) if all productions are of one of two forms: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 B C</a:t>
            </a:r>
            <a:r>
              <a:rPr lang="en-US" dirty="0">
                <a:sym typeface="Symbol" charset="2"/>
              </a:rPr>
              <a:t> with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,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B</a:t>
            </a:r>
            <a:r>
              <a:rPr lang="en-US" dirty="0">
                <a:sym typeface="Symbol" charset="2"/>
              </a:rPr>
              <a:t>,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C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nonterminals</a:t>
            </a:r>
            <a:endParaRPr lang="en-US" dirty="0">
              <a:sym typeface="Symbol" charset="2"/>
            </a:endParaRPr>
          </a:p>
          <a:p>
            <a:pPr lvl="1"/>
            <a:r>
              <a:rPr lang="en-US" dirty="0">
                <a:solidFill>
                  <a:srgbClr val="0000FF"/>
                </a:solidFill>
              </a:rPr>
              <a:t>A </a:t>
            </a:r>
            <a:r>
              <a:rPr lang="en-US" dirty="0" err="1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en-US" i="1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, with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 a </a:t>
            </a:r>
            <a:r>
              <a:rPr lang="en-US" dirty="0" err="1">
                <a:sym typeface="Symbol" charset="2"/>
              </a:rPr>
              <a:t>nonterminal</a:t>
            </a:r>
            <a:r>
              <a:rPr lang="en-US" dirty="0">
                <a:sym typeface="Symbol" charset="2"/>
              </a:rPr>
              <a:t> and </a:t>
            </a:r>
            <a:r>
              <a:rPr lang="en-US" i="1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 a terminal</a:t>
            </a:r>
          </a:p>
          <a:p>
            <a:endParaRPr lang="en-US" sz="3500" dirty="0">
              <a:sym typeface="Symbol" charset="2"/>
            </a:endParaRPr>
          </a:p>
          <a:p>
            <a:pPr marL="0" indent="0">
              <a:buNone/>
            </a:pPr>
            <a:r>
              <a:rPr lang="en-US" sz="3500" i="1" dirty="0">
                <a:solidFill>
                  <a:srgbClr val="008000"/>
                </a:solidFill>
                <a:sym typeface="Symbol" charset="2"/>
              </a:rPr>
              <a:t>Every CFG has a weakly equivalent CFG in CNF</a:t>
            </a:r>
          </a:p>
          <a:p>
            <a:pPr eaLnBrk="1" hangingPunct="1"/>
            <a:endParaRPr lang="en-US" dirty="0">
              <a:sym typeface="Symbol" charset="2"/>
            </a:endParaRPr>
          </a:p>
          <a:p>
            <a:pPr eaLnBrk="1" hangingPunct="1"/>
            <a:endParaRPr lang="en-US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5491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CNF Grammar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209800"/>
            <a:ext cx="20923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>
                <a:solidFill>
                  <a:srgbClr val="FF0000"/>
                </a:solidFill>
              </a:rPr>
              <a:t>VP -&gt; VB NP PP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80074" y="2057400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>
                <a:solidFill>
                  <a:srgbClr val="FF0000"/>
                </a:solidFill>
              </a:rPr>
              <a:t>VP -&gt; VP2 PP</a:t>
            </a:r>
          </a:p>
          <a:p>
            <a:r>
              <a:rPr lang="en-US" dirty="0">
                <a:solidFill>
                  <a:srgbClr val="FF0000"/>
                </a:solidFill>
              </a:rPr>
              <a:t>VP2 -&gt; VB NP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</p:spTree>
    <p:extLst>
      <p:ext uri="{BB962C8B-B14F-4D97-AF65-F5344CB8AC3E}">
        <p14:creationId xmlns:p14="http://schemas.microsoft.com/office/powerpoint/2010/main" val="328507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91000" y="1524000"/>
            <a:ext cx="4724400" cy="5314950"/>
            <a:chOff x="4191000" y="1524000"/>
            <a:chExt cx="4724400" cy="5314950"/>
          </a:xfrm>
        </p:grpSpPr>
        <p:sp>
          <p:nvSpPr>
            <p:cNvPr id="26630" name="Text Box 4"/>
            <p:cNvSpPr txBox="1">
              <a:spLocks noChangeArrowheads="1"/>
            </p:cNvSpPr>
            <p:nvPr/>
          </p:nvSpPr>
          <p:spPr bwMode="auto">
            <a:xfrm>
              <a:off x="4191000" y="1524000"/>
              <a:ext cx="3998913" cy="5292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</a:rPr>
                <a:t>S </a:t>
              </a: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→ NP VP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 → X1 VP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X1 → Aux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book | include | prefer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          </a:t>
              </a:r>
              <a:r>
                <a:rPr lang="en-US" b="1" dirty="0">
                  <a:latin typeface="Times New Roman" charset="0"/>
                </a:rPr>
                <a:t>0.01     0.004    0.006</a:t>
              </a:r>
              <a:endParaRPr lang="en-US" b="1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Verb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VP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 I   |  he  |  she |  me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0.1   0.02  0.02    0.06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Houston | NWA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0.16           .04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</a:t>
              </a:r>
              <a:r>
                <a:rPr lang="en-US" b="1" dirty="0" err="1">
                  <a:latin typeface="Times New Roman" charset="0"/>
                  <a:ea typeface="Times New Roman" charset="0"/>
                  <a:cs typeface="Times New Roman" charset="0"/>
                </a:rPr>
                <a:t>Det</a:t>
              </a: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Nominal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book | flight | meal | money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         0.03    0.15   0.06     0.06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Nominal Noun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Nominal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book | include | prefer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0.1      0.04        0.06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Verb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VP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PP → Prep NP</a:t>
              </a:r>
            </a:p>
          </p:txBody>
        </p:sp>
        <p:sp>
          <p:nvSpPr>
            <p:cNvPr id="26632" name="Text Box 4"/>
            <p:cNvSpPr txBox="1">
              <a:spLocks noChangeArrowheads="1"/>
            </p:cNvSpPr>
            <p:nvPr/>
          </p:nvSpPr>
          <p:spPr bwMode="auto">
            <a:xfrm>
              <a:off x="8077200" y="1546225"/>
              <a:ext cx="838200" cy="5292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>
                  <a:ea typeface="Times New Roman" charset="0"/>
                  <a:cs typeface="Times New Roman" charset="0"/>
                </a:rPr>
                <a:t>0.8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0.1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1.0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0.05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0.03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0.6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0.2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0.5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0.5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0.3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1.0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34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76400"/>
            <a:ext cx="5918200" cy="4216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209800" y="1905000"/>
            <a:ext cx="10668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134601"/>
            <a:ext cx="964870" cy="1084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94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capitol of this state?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78552" y="5939135"/>
            <a:ext cx="419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Helena (Montana)</a:t>
            </a:r>
          </a:p>
        </p:txBody>
      </p:sp>
    </p:spTree>
    <p:extLst>
      <p:ext uri="{BB962C8B-B14F-4D97-AF65-F5344CB8AC3E}">
        <p14:creationId xmlns:p14="http://schemas.microsoft.com/office/powerpoint/2010/main" val="180662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6397752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Can we determine if a sentence is grammatical?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Given a sentence, can we determine the syntactic structure?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Can we determine how likely a sentence is to be grammatical? to be an English sentence?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Can we generate candidate, grammatical sentences?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019800" y="1752600"/>
            <a:ext cx="606552" cy="350520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46784" y="3102114"/>
            <a:ext cx="12261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Next time: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parsing</a:t>
            </a:r>
          </a:p>
        </p:txBody>
      </p:sp>
    </p:spTree>
    <p:extLst>
      <p:ext uri="{BB962C8B-B14F-4D97-AF65-F5344CB8AC3E}">
        <p14:creationId xmlns:p14="http://schemas.microsoft.com/office/powerpoint/2010/main" val="171471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Formally…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(NT, T, P, S)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NT: finite set of nonterminal 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T: finite set of terminal symbols, NT and T are disjoint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P: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NT and   (T  NT)*</a:t>
            </a:r>
          </a:p>
          <a:p>
            <a:pPr marL="0" indent="0" eaLnBrk="1" hangingPunct="1">
              <a:buNone/>
            </a:pP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S  NT: 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4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977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S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556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89395" y="4887398"/>
            <a:ext cx="2714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3070217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</a:rPr>
              <a:t>S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752995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9395" y="4887398"/>
            <a:ext cx="2714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3198708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N |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</p:spTree>
    <p:extLst>
      <p:ext uri="{BB962C8B-B14F-4D97-AF65-F5344CB8AC3E}">
        <p14:creationId xmlns:p14="http://schemas.microsoft.com/office/powerpoint/2010/main" val="904280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6080</TotalTime>
  <Words>2012</Words>
  <Application>Microsoft Macintosh PowerPoint</Application>
  <PresentationFormat>On-screen Show (4:3)</PresentationFormat>
  <Paragraphs>561</Paragraphs>
  <Slides>37</Slides>
  <Notes>11</Notes>
  <HiddenSlides>1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굴림</vt:lpstr>
      <vt:lpstr>Calibri</vt:lpstr>
      <vt:lpstr>HY얕은샘물M</vt:lpstr>
      <vt:lpstr>Lucida Sans</vt:lpstr>
      <vt:lpstr>Symbol</vt:lpstr>
      <vt:lpstr>Times</vt:lpstr>
      <vt:lpstr>Times New Roman</vt:lpstr>
      <vt:lpstr>Tw Cen MT</vt:lpstr>
      <vt:lpstr>Wingdings</vt:lpstr>
      <vt:lpstr>Wingdings 2</vt:lpstr>
      <vt:lpstr>Median</vt:lpstr>
      <vt:lpstr>Equation</vt:lpstr>
      <vt:lpstr>Grammars</vt:lpstr>
      <vt:lpstr>Admin</vt:lpstr>
      <vt:lpstr>Context free grammar</vt:lpstr>
      <vt:lpstr>Formally…</vt:lpstr>
      <vt:lpstr>CFG: Example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CFG; Order of Derivation Irrelevant</vt:lpstr>
      <vt:lpstr>Derivations of CFGs</vt:lpstr>
      <vt:lpstr>Parsing</vt:lpstr>
      <vt:lpstr>Parsing</vt:lpstr>
      <vt:lpstr>Parsing</vt:lpstr>
      <vt:lpstr>Parsing ambiguity</vt:lpstr>
      <vt:lpstr>A Simple PCFG</vt:lpstr>
      <vt:lpstr>PowerPoint Presentation</vt:lpstr>
      <vt:lpstr>PowerPoint Presentation</vt:lpstr>
      <vt:lpstr>PowerPoint Presentation</vt:lpstr>
      <vt:lpstr>Parsing problems</vt:lpstr>
      <vt:lpstr>PCFG: Training</vt:lpstr>
      <vt:lpstr>Extracting the rules</vt:lpstr>
      <vt:lpstr>Estimating PCFG Probabilities</vt:lpstr>
      <vt:lpstr>Estimating PCFG Probabilities</vt:lpstr>
      <vt:lpstr>Estimating PCFG Probabilities</vt:lpstr>
      <vt:lpstr>Grammar Equivalence</vt:lpstr>
      <vt:lpstr>Grammar Equivalence</vt:lpstr>
      <vt:lpstr> Normal Forms</vt:lpstr>
      <vt:lpstr>CNF Grammar</vt:lpstr>
      <vt:lpstr> Probabilistic Grammar Conversion</vt:lpstr>
      <vt:lpstr>States</vt:lpstr>
      <vt:lpstr>Grammar questions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417</cp:revision>
  <dcterms:created xsi:type="dcterms:W3CDTF">2011-02-09T18:38:39Z</dcterms:created>
  <dcterms:modified xsi:type="dcterms:W3CDTF">2020-09-17T21:09:46Z</dcterms:modified>
</cp:coreProperties>
</file>