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8"/>
  </p:notesMasterIdLst>
  <p:sldIdLst>
    <p:sldId id="256" r:id="rId2"/>
    <p:sldId id="438" r:id="rId3"/>
    <p:sldId id="449" r:id="rId4"/>
    <p:sldId id="450" r:id="rId5"/>
    <p:sldId id="451" r:id="rId6"/>
    <p:sldId id="526" r:id="rId7"/>
    <p:sldId id="452" r:id="rId8"/>
    <p:sldId id="523" r:id="rId9"/>
    <p:sldId id="473" r:id="rId10"/>
    <p:sldId id="453" r:id="rId11"/>
    <p:sldId id="457" r:id="rId12"/>
    <p:sldId id="458" r:id="rId13"/>
    <p:sldId id="459" r:id="rId14"/>
    <p:sldId id="460" r:id="rId15"/>
    <p:sldId id="471" r:id="rId16"/>
    <p:sldId id="472" r:id="rId17"/>
    <p:sldId id="461" r:id="rId18"/>
    <p:sldId id="462" r:id="rId19"/>
    <p:sldId id="463" r:id="rId20"/>
    <p:sldId id="464" r:id="rId21"/>
    <p:sldId id="479" r:id="rId22"/>
    <p:sldId id="480" r:id="rId23"/>
    <p:sldId id="482" r:id="rId24"/>
    <p:sldId id="483" r:id="rId25"/>
    <p:sldId id="484" r:id="rId26"/>
    <p:sldId id="485" r:id="rId27"/>
    <p:sldId id="486" r:id="rId28"/>
    <p:sldId id="478" r:id="rId29"/>
    <p:sldId id="474" r:id="rId30"/>
    <p:sldId id="475" r:id="rId31"/>
    <p:sldId id="476" r:id="rId32"/>
    <p:sldId id="487" r:id="rId33"/>
    <p:sldId id="520" r:id="rId34"/>
    <p:sldId id="488" r:id="rId35"/>
    <p:sldId id="489" r:id="rId36"/>
    <p:sldId id="490" r:id="rId37"/>
    <p:sldId id="528" r:id="rId38"/>
    <p:sldId id="491" r:id="rId39"/>
    <p:sldId id="531" r:id="rId40"/>
    <p:sldId id="492" r:id="rId41"/>
    <p:sldId id="533" r:id="rId42"/>
    <p:sldId id="536" r:id="rId43"/>
    <p:sldId id="535" r:id="rId44"/>
    <p:sldId id="493" r:id="rId45"/>
    <p:sldId id="466" r:id="rId46"/>
    <p:sldId id="494" r:id="rId47"/>
    <p:sldId id="505" r:id="rId48"/>
    <p:sldId id="506" r:id="rId49"/>
    <p:sldId id="495" r:id="rId50"/>
    <p:sldId id="496" r:id="rId51"/>
    <p:sldId id="497" r:id="rId52"/>
    <p:sldId id="498" r:id="rId53"/>
    <p:sldId id="499" r:id="rId54"/>
    <p:sldId id="508" r:id="rId55"/>
    <p:sldId id="509" r:id="rId56"/>
    <p:sldId id="502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04" autoAdjust="0"/>
    <p:restoredTop sz="88228"/>
  </p:normalViewPr>
  <p:slideViewPr>
    <p:cSldViewPr snapToObjects="1">
      <p:cViewPr varScale="1">
        <p:scale>
          <a:sx n="115" d="100"/>
          <a:sy n="115" d="100"/>
        </p:scale>
        <p:origin x="200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1EF8A-198E-B143-A48D-AD19FA951E3A}" type="slidenum">
              <a:rPr lang="en-US"/>
              <a:pPr/>
              <a:t>3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all possible bigrams</a:t>
            </a:r>
            <a:r>
              <a:rPr lang="en-US" baseline="0" dirty="0">
                <a:latin typeface="Times New Roman" charset="0"/>
              </a:rPr>
              <a:t> that start with </a:t>
            </a:r>
            <a:r>
              <a:rPr lang="en-US" baseline="0" dirty="0" err="1">
                <a:latin typeface="Times New Roman" charset="0"/>
              </a:rPr>
              <a:t>xy</a:t>
            </a:r>
            <a:endParaRPr lang="en-US" baseline="0" dirty="0">
              <a:latin typeface="Times New Roman" charset="0"/>
            </a:endParaRPr>
          </a:p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in</a:t>
            </a:r>
            <a:r>
              <a:rPr lang="en-US" baseline="0" dirty="0">
                <a:latin typeface="Times New Roman" charset="0"/>
              </a:rPr>
              <a:t> this case, we’re looking at lowercase letters, so 26 letters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3B6B5-A1C1-8749-83CE-36D78FAC562E}" type="slidenum">
              <a:rPr lang="en-US"/>
              <a:pPr/>
              <a:t>4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7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8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the same as:</a:t>
            </a:r>
          </a:p>
          <a:p>
            <a:r>
              <a:rPr lang="en-US" dirty="0"/>
              <a:t>p(x_1,</a:t>
            </a:r>
            <a:r>
              <a:rPr lang="en-US" baseline="0" dirty="0"/>
              <a:t> x_2, x_3, …, </a:t>
            </a:r>
            <a:r>
              <a:rPr lang="en-US" baseline="0" dirty="0" err="1"/>
              <a:t>x_n</a:t>
            </a:r>
            <a:r>
              <a:rPr lang="en-US" baseline="0" dirty="0"/>
              <a:t>) = </a:t>
            </a:r>
            <a:r>
              <a:rPr lang="en-US" baseline="0" dirty="0" err="1"/>
              <a:t>p(I</a:t>
            </a:r>
            <a:r>
              <a:rPr lang="en-US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 a very hard time ending</a:t>
            </a:r>
            <a:r>
              <a:rPr lang="en-US" baseline="0" dirty="0"/>
              <a:t> the sentence…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</a:t>
            </a:r>
            <a:r>
              <a:rPr lang="en-US" dirty="0" err="1"/>
              <a:t>saras</a:t>
            </a:r>
            <a:r>
              <a:rPr lang="en-US" dirty="0"/>
              <a:t>, in ~/classes/cs159:</a:t>
            </a:r>
          </a:p>
          <a:p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ngram</a:t>
            </a:r>
            <a:r>
              <a:rPr lang="en-US" dirty="0"/>
              <a:t> -lm /simplify/data/moses/final/50/lm/surface.lm</a:t>
            </a:r>
            <a:r>
              <a:rPr lang="en-US" baseline="0" dirty="0"/>
              <a:t> –gen 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to specify the order of the model (unigram, bigram, etc.) use the –order flag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 “train” a model on the training sentences (that is learn the probabilities)</a:t>
            </a:r>
          </a:p>
          <a:p>
            <a:pPr>
              <a:buFontTx/>
              <a:buChar char="-"/>
            </a:pPr>
            <a:r>
              <a:rPr lang="en-US" baseline="0" dirty="0"/>
              <a:t> then evaluate on the test sentences (which the model has never seen before)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21.png"/><Relationship Id="rId4" Type="http://schemas.openxmlformats.org/officeDocument/2006/relationships/image" Target="../media/image1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6.emf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Fall 2020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Jason Eisner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What does natural language look like?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More specifically in NLP, probabilistic model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p( sentence )</a:t>
            </a:r>
          </a:p>
          <a:p>
            <a:pPr lvl="2"/>
            <a:r>
              <a:rPr lang="en-US" dirty="0" err="1"/>
              <a:t>p(“I</a:t>
            </a:r>
            <a:r>
              <a:rPr lang="en-US" dirty="0"/>
              <a:t> like to eat pizza”)</a:t>
            </a:r>
          </a:p>
          <a:p>
            <a:pPr lvl="2"/>
            <a:r>
              <a:rPr lang="en-US" dirty="0" err="1"/>
              <a:t>p(“pizza</a:t>
            </a:r>
            <a:r>
              <a:rPr lang="en-US" dirty="0"/>
              <a:t> like I eat”)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Often is posed as: p( word | previous words )</a:t>
            </a:r>
          </a:p>
          <a:p>
            <a:pPr lvl="2"/>
            <a:r>
              <a:rPr lang="en-US" dirty="0" err="1"/>
              <a:t>p(“pizza</a:t>
            </a:r>
            <a:r>
              <a:rPr lang="en-US" dirty="0"/>
              <a:t>” | “I like to eat” )</a:t>
            </a:r>
          </a:p>
          <a:p>
            <a:pPr lvl="2"/>
            <a:r>
              <a:rPr lang="en-US" dirty="0" err="1"/>
              <a:t>p(“garbage</a:t>
            </a:r>
            <a:r>
              <a:rPr lang="en-US" dirty="0"/>
              <a:t>” | “I like to eat”)</a:t>
            </a:r>
          </a:p>
          <a:p>
            <a:pPr lvl="2"/>
            <a:r>
              <a:rPr lang="en-US" dirty="0" err="1"/>
              <a:t>p(“run</a:t>
            </a:r>
            <a:r>
              <a:rPr lang="en-US" dirty="0"/>
              <a:t>” | “I like to eat”)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might these models be useful?</a:t>
            </a:r>
          </a:p>
          <a:p>
            <a:pPr lvl="1"/>
            <a:r>
              <a:rPr lang="en-US" dirty="0"/>
              <a:t>Language generation tasks</a:t>
            </a:r>
          </a:p>
          <a:p>
            <a:pPr lvl="2"/>
            <a:r>
              <a:rPr lang="en-US" dirty="0"/>
              <a:t>machine translation</a:t>
            </a:r>
          </a:p>
          <a:p>
            <a:pPr lvl="2"/>
            <a:r>
              <a:rPr lang="en-US" dirty="0"/>
              <a:t>summarization</a:t>
            </a:r>
          </a:p>
          <a:p>
            <a:pPr lvl="2"/>
            <a:r>
              <a:rPr lang="en-US" dirty="0"/>
              <a:t>simplification</a:t>
            </a:r>
          </a:p>
          <a:p>
            <a:pPr lvl="2"/>
            <a:r>
              <a:rPr lang="en-US" dirty="0"/>
              <a:t>speech recognition</a:t>
            </a:r>
          </a:p>
          <a:p>
            <a:pPr lvl="2"/>
            <a:r>
              <a:rPr lang="en-US" dirty="0"/>
              <a:t>…</a:t>
            </a:r>
          </a:p>
          <a:p>
            <a:pPr lvl="1"/>
            <a:r>
              <a:rPr lang="en-US" dirty="0"/>
              <a:t>Text correction</a:t>
            </a:r>
          </a:p>
          <a:p>
            <a:pPr lvl="2"/>
            <a:r>
              <a:rPr lang="en-US" dirty="0"/>
              <a:t>spelling correction</a:t>
            </a:r>
          </a:p>
          <a:p>
            <a:pPr lvl="2"/>
            <a:r>
              <a:rPr lang="en-US" dirty="0"/>
              <a:t>grammar correction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85800" lvl="2" indent="0">
              <a:buNone/>
            </a:pPr>
            <a:r>
              <a:rPr lang="en-US" dirty="0" err="1"/>
              <a:t>p(“I</a:t>
            </a:r>
            <a:r>
              <a:rPr lang="en-US" dirty="0"/>
              <a:t> like to eat pizza”)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p(“pizza</a:t>
            </a:r>
            <a:r>
              <a:rPr lang="en-US" dirty="0"/>
              <a:t> like I eat”)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p(“pizza</a:t>
            </a:r>
            <a:r>
              <a:rPr lang="en-US" dirty="0"/>
              <a:t>” | “I like to eat” 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p(“garbage</a:t>
            </a:r>
            <a:r>
              <a:rPr lang="en-US" dirty="0"/>
              <a:t>” | “I like to eat”)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p(“run</a:t>
            </a:r>
            <a:r>
              <a:rPr lang="en-US" dirty="0"/>
              <a:t>” | “I like to eat”)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at a corpus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828800"/>
            <a:ext cx="7848600" cy="97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0" y="3048000"/>
            <a:ext cx="7708900" cy="101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50" y="4483100"/>
            <a:ext cx="7721600" cy="10033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357081" y="1676400"/>
            <a:ext cx="4691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I think today is a good day to be 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844800"/>
            <a:ext cx="7797800" cy="180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58629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Language modeling is about dealing with data </a:t>
            </a:r>
            <a:r>
              <a:rPr lang="en-US" sz="2400" dirty="0" err="1">
                <a:solidFill>
                  <a:srgbClr val="0000FF"/>
                </a:solidFill>
              </a:rPr>
              <a:t>sparsity</a:t>
            </a:r>
            <a:r>
              <a:rPr lang="en-US" sz="2400" dirty="0">
                <a:solidFill>
                  <a:srgbClr val="0000FF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probabilistic explanation of how the sentence was generated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Key idea:</a:t>
            </a:r>
          </a:p>
          <a:p>
            <a:pPr lvl="1"/>
            <a:r>
              <a:rPr lang="en-US" dirty="0"/>
              <a:t>break this generation process into smaller steps</a:t>
            </a:r>
          </a:p>
          <a:p>
            <a:pPr lvl="1"/>
            <a:r>
              <a:rPr lang="en-US" dirty="0"/>
              <a:t>estimate the probabilities of these smaller steps</a:t>
            </a:r>
          </a:p>
          <a:p>
            <a:pPr lvl="1"/>
            <a:r>
              <a:rPr lang="en-US" dirty="0"/>
              <a:t>the overall probability is the combined product of the steps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Many approaches:</a:t>
            </a:r>
          </a:p>
          <a:p>
            <a:pPr lvl="1"/>
            <a:r>
              <a:rPr lang="en-US" dirty="0" err="1"/>
              <a:t>n</a:t>
            </a:r>
            <a:r>
              <a:rPr lang="en-US" dirty="0"/>
              <a:t>-gram language modeling</a:t>
            </a:r>
          </a:p>
          <a:p>
            <a:pPr lvl="2"/>
            <a:r>
              <a:rPr lang="en-US" dirty="0"/>
              <a:t>Start at the beginning of the sentence</a:t>
            </a:r>
          </a:p>
          <a:p>
            <a:pPr lvl="2"/>
            <a:r>
              <a:rPr lang="en-US" dirty="0"/>
              <a:t>Generate one word at a time based on the previous words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syntax-based language modeling</a:t>
            </a:r>
          </a:p>
          <a:p>
            <a:pPr lvl="2"/>
            <a:r>
              <a:rPr lang="en-US" dirty="0"/>
              <a:t>Construct the syntactic tree from the top down</a:t>
            </a:r>
          </a:p>
          <a:p>
            <a:pPr lvl="2"/>
            <a:r>
              <a:rPr lang="en-US" dirty="0"/>
              <a:t>e.g. context free grammar</a:t>
            </a:r>
          </a:p>
          <a:p>
            <a:pPr lvl="2"/>
            <a:r>
              <a:rPr lang="en-US" dirty="0"/>
              <a:t>eventually at the leaves, generate the words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60198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Pros/cons?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</a:t>
            </a:r>
            <a:r>
              <a:rPr lang="en-US" dirty="0"/>
              <a:t>-gram language modeling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1447800"/>
            <a:ext cx="504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 think today is a good day to be me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7493000" cy="1422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607300" cy="1562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105400"/>
            <a:ext cx="75438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friend the chain rule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453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Step 1: decompose the probability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9275" y="20574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think today is a good day to be me</a:t>
            </a:r>
            <a:r>
              <a:rPr lang="en-US" dirty="0">
                <a:solidFill>
                  <a:srgbClr val="000000"/>
                </a:solidFill>
              </a:rPr>
              <a:t>) =</a:t>
            </a:r>
          </a:p>
        </p:txBody>
      </p:sp>
      <p:sp>
        <p:nvSpPr>
          <p:cNvPr id="6" name="Rectangle 5"/>
          <p:cNvSpPr/>
          <p:nvPr/>
        </p:nvSpPr>
        <p:spPr>
          <a:xfrm>
            <a:off x="1622675" y="2438400"/>
            <a:ext cx="1686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| &lt;start&gt; 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2675" y="2819400"/>
            <a:ext cx="1545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think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22675" y="32120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today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2675" y="3581400"/>
            <a:ext cx="2343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is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22675" y="3962400"/>
            <a:ext cx="2581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 is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22675" y="4355068"/>
            <a:ext cx="3187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good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 is a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2675" y="47360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2159" y="5671066"/>
            <a:ext cx="5235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simplify these?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n</a:t>
            </a:r>
            <a:r>
              <a:rPr lang="en-US" dirty="0"/>
              <a:t>-gram approximation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556313" cy="129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 pitchFamily="-112" charset="2"/>
              <a:buNone/>
            </a:pPr>
            <a:r>
              <a:rPr lang="en-US" sz="2400" dirty="0">
                <a:sym typeface="Symbol" pitchFamily="-112" charset="2"/>
              </a:rPr>
              <a:t>Assume each word depends only on the previous n-1 words (e.g. trigram: three words total)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3426767"/>
            <a:ext cx="4828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think</a:t>
            </a:r>
            <a:r>
              <a:rPr lang="en-US" sz="2400" dirty="0">
                <a:solidFill>
                  <a:srgbClr val="0000FF"/>
                </a:solidFill>
              </a:rPr>
              <a:t> today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1295400" y="4038600"/>
            <a:ext cx="4783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 is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today is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4724400"/>
            <a:ext cx="5438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good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 is a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good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is a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did assignment 1 finish up?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2 out soon (two part assignment)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Class participation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Videos!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probabilities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4" y="1981200"/>
            <a:ext cx="7556313" cy="144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How do we find probabilities?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Get real text, and start counting (MLE)!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828800" y="4114800"/>
            <a:ext cx="4989317" cy="995065"/>
            <a:chOff x="1411483" y="4038600"/>
            <a:chExt cx="4989317" cy="995065"/>
          </a:xfrm>
        </p:grpSpPr>
        <p:sp>
          <p:nvSpPr>
            <p:cNvPr id="5" name="Rectangle 4"/>
            <p:cNvSpPr/>
            <p:nvPr/>
          </p:nvSpPr>
          <p:spPr>
            <a:xfrm>
              <a:off x="1411483" y="4038600"/>
              <a:ext cx="49893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/>
                <a:t>P(</a:t>
              </a:r>
              <a:r>
                <a:rPr lang="en-US" sz="2400" dirty="0" err="1">
                  <a:solidFill>
                    <a:srgbClr val="0000FF"/>
                  </a:solidFill>
                </a:rPr>
                <a:t>is</a:t>
              </a:r>
              <a:r>
                <a:rPr lang="en-US" sz="2400" dirty="0" err="1">
                  <a:solidFill>
                    <a:srgbClr val="000000"/>
                  </a:solidFill>
                </a:rPr>
                <a:t>|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</a:t>
              </a:r>
              <a:r>
                <a:rPr lang="en-US" sz="2400" dirty="0">
                  <a:solidFill>
                    <a:srgbClr val="000000"/>
                  </a:solidFill>
                </a:rPr>
                <a:t>) = </a:t>
              </a:r>
              <a:r>
                <a:rPr lang="en-US" sz="2400" dirty="0" err="1">
                  <a:solidFill>
                    <a:srgbClr val="000000"/>
                  </a:solidFill>
                </a:rPr>
                <a:t>count(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 is</a:t>
              </a:r>
              <a:r>
                <a:rPr lang="en-US" sz="2400" dirty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30543" y="4572000"/>
              <a:ext cx="23416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rgbClr val="000000"/>
                  </a:solidFill>
                </a:rPr>
                <a:t>count(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</a:t>
              </a:r>
              <a:r>
                <a:rPr lang="en-US" sz="2400" dirty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3886200" y="4572000"/>
              <a:ext cx="2280777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6358973" y="1981200"/>
            <a:ext cx="2202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think</a:t>
            </a:r>
            <a:r>
              <a:rPr lang="en-US" sz="2400" dirty="0">
                <a:solidFill>
                  <a:srgbClr val="0000FF"/>
                </a:solidFill>
              </a:rPr>
              <a:t> today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069848" y="3046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3275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66800" y="3503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69848" y="3732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66800" y="3960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66800" y="4189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9848" y="4418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66800" y="4646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66800" y="4875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9848" y="5103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66800" y="5332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66800" y="5561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5400000">
            <a:off x="1240458" y="6041058"/>
            <a:ext cx="1292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1248" y="1676400"/>
            <a:ext cx="29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Corpus of sentences</a:t>
            </a:r>
          </a:p>
          <a:p>
            <a:r>
              <a:rPr lang="en-US" sz="2000" dirty="0"/>
              <a:t>(e.g. </a:t>
            </a:r>
            <a:r>
              <a:rPr lang="en-US" sz="2000" dirty="0" err="1"/>
              <a:t>gigaword</a:t>
            </a:r>
            <a:r>
              <a:rPr lang="en-US" sz="2000" dirty="0"/>
              <a:t> corpus)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3886200" y="3581400"/>
            <a:ext cx="1295400" cy="114141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19800" y="32766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24600" y="34290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n</a:t>
            </a:r>
            <a:r>
              <a:rPr lang="en-US" sz="2400" dirty="0"/>
              <a:t>-gram</a:t>
            </a:r>
          </a:p>
          <a:p>
            <a:r>
              <a:rPr lang="en-US" sz="2400" dirty="0"/>
              <a:t>language model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14800" y="487521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trigrams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429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 I</a:t>
            </a:r>
          </a:p>
          <a:p>
            <a:r>
              <a:rPr lang="en-US" sz="2000" dirty="0"/>
              <a:t>&lt;start&gt; I am</a:t>
            </a:r>
          </a:p>
          <a:p>
            <a:r>
              <a:rPr lang="en-US" sz="2000" dirty="0"/>
              <a:t>I am a</a:t>
            </a:r>
          </a:p>
          <a:p>
            <a:r>
              <a:rPr lang="en-US" sz="2000" dirty="0"/>
              <a:t>am a happy</a:t>
            </a:r>
          </a:p>
          <a:p>
            <a:r>
              <a:rPr lang="en-US" sz="2000" dirty="0"/>
              <a:t>a happy Pomona</a:t>
            </a:r>
          </a:p>
          <a:p>
            <a:r>
              <a:rPr lang="en-US" sz="2000" dirty="0"/>
              <a:t>happy Pomona College</a:t>
            </a:r>
          </a:p>
          <a:p>
            <a:r>
              <a:rPr lang="en-US" sz="2000" dirty="0"/>
              <a:t>Pomona College student</a:t>
            </a:r>
          </a:p>
          <a:p>
            <a:r>
              <a:rPr lang="en-US" sz="2000" dirty="0"/>
              <a:t>College student .</a:t>
            </a:r>
          </a:p>
          <a:p>
            <a:r>
              <a:rPr lang="en-US" sz="2000" dirty="0"/>
              <a:t>student . &lt;end&gt;</a:t>
            </a:r>
          </a:p>
          <a:p>
            <a:r>
              <a:rPr lang="en-US" sz="2000" dirty="0"/>
              <a:t>. &lt;end&gt; &lt;end&gt;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 we need &lt;start&gt; and &lt;end&gt;?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trigrams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35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 I</a:t>
            </a:r>
          </a:p>
          <a:p>
            <a:r>
              <a:rPr lang="en-US" sz="2000" dirty="0"/>
              <a:t>&lt;start&gt; I am</a:t>
            </a:r>
          </a:p>
          <a:p>
            <a:r>
              <a:rPr lang="en-US" sz="2000" dirty="0"/>
              <a:t>I am a</a:t>
            </a:r>
          </a:p>
          <a:p>
            <a:r>
              <a:rPr lang="en-US" sz="2000" dirty="0"/>
              <a:t>am a happy</a:t>
            </a:r>
          </a:p>
          <a:p>
            <a:r>
              <a:rPr lang="en-US" sz="2000" dirty="0"/>
              <a:t>a happy Pomona</a:t>
            </a:r>
          </a:p>
          <a:p>
            <a:r>
              <a:rPr lang="en-US" sz="2000" dirty="0"/>
              <a:t>happy Pomona College</a:t>
            </a:r>
          </a:p>
          <a:p>
            <a:r>
              <a:rPr lang="en-US" sz="2000" dirty="0"/>
              <a:t>Pomona College student</a:t>
            </a:r>
          </a:p>
          <a:p>
            <a:r>
              <a:rPr lang="en-US" sz="2000" dirty="0"/>
              <a:t>College student .</a:t>
            </a:r>
          </a:p>
          <a:p>
            <a:r>
              <a:rPr lang="en-US" sz="2000" dirty="0"/>
              <a:t>student . &lt;end&gt;</a:t>
            </a:r>
          </a:p>
          <a:p>
            <a:r>
              <a:rPr lang="en-US" sz="2000" dirty="0"/>
              <a:t>. &lt;end&gt; &lt;end&gt;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Do we need to count anything else?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265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79848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bigrams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4600" y="3581400"/>
            <a:ext cx="350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</a:t>
            </a:r>
          </a:p>
          <a:p>
            <a:r>
              <a:rPr lang="en-US" sz="2000" dirty="0"/>
              <a:t>&lt;start&gt; I</a:t>
            </a:r>
          </a:p>
          <a:p>
            <a:r>
              <a:rPr lang="en-US" sz="2000" dirty="0"/>
              <a:t>I am</a:t>
            </a:r>
          </a:p>
          <a:p>
            <a:r>
              <a:rPr lang="en-US" sz="2000" dirty="0"/>
              <a:t>am a</a:t>
            </a:r>
          </a:p>
          <a:p>
            <a:r>
              <a:rPr lang="en-US" sz="2000" dirty="0"/>
              <a:t>a happy</a:t>
            </a:r>
          </a:p>
          <a:p>
            <a:r>
              <a:rPr lang="en-US" sz="2000" dirty="0"/>
              <a:t>happy Pomona</a:t>
            </a:r>
          </a:p>
          <a:p>
            <a:r>
              <a:rPr lang="en-US" sz="2000" dirty="0"/>
              <a:t>Pomona College</a:t>
            </a:r>
          </a:p>
          <a:p>
            <a:r>
              <a:rPr lang="en-US" sz="2000" dirty="0"/>
              <a:t>College student</a:t>
            </a:r>
          </a:p>
          <a:p>
            <a:r>
              <a:rPr lang="en-US" sz="2000" dirty="0"/>
              <a:t>student .</a:t>
            </a:r>
          </a:p>
          <a:p>
            <a:r>
              <a:rPr lang="en-US" sz="2000" dirty="0"/>
              <a:t>. &lt;end&gt;</a:t>
            </a:r>
          </a:p>
          <a:p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284270" y="38100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756345" y="43434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6732070" y="43434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Go through all sentences and count trigrams and bigrams</a:t>
            </a:r>
          </a:p>
          <a:p>
            <a:pPr lvl="1"/>
            <a:r>
              <a:rPr lang="en-US" dirty="0"/>
              <a:t>usually you store these in some kind of data structure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2. Now, go through all of the trigrams and use the count and the bigram count to calculate MLE probabilities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 we need to worry about divide by zero?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new sentence, we can apply the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2590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p( </a:t>
            </a:r>
            <a:r>
              <a:rPr lang="en-US" sz="2400" dirty="0">
                <a:solidFill>
                  <a:srgbClr val="0000FF"/>
                </a:solidFill>
              </a:rPr>
              <a:t>Pomona College students are the best . </a:t>
            </a:r>
            <a:r>
              <a:rPr lang="en-US" sz="2400" dirty="0"/>
              <a:t>) = ?</a:t>
            </a:r>
          </a:p>
        </p:txBody>
      </p:sp>
      <p:sp>
        <p:nvSpPr>
          <p:cNvPr id="7" name="Down Arrow 6"/>
          <p:cNvSpPr/>
          <p:nvPr/>
        </p:nvSpPr>
        <p:spPr>
          <a:xfrm>
            <a:off x="3657600" y="3276600"/>
            <a:ext cx="609600" cy="762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4191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p(Pomona | &lt;start&gt; &lt;start&gt; ) 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4659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 College| &lt;start&gt; Pomona ) 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7800" y="51170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 students | Pomona College ) 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63362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&lt;end&gt;| . &lt;end&gt;) *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2235488" y="5689312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 can also use a trained model to generate a random sentence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Ideas?</a:t>
            </a:r>
          </a:p>
        </p:txBody>
      </p:sp>
      <p:grpSp>
        <p:nvGrpSpPr>
          <p:cNvPr id="5" name="Group 15"/>
          <p:cNvGrpSpPr/>
          <p:nvPr/>
        </p:nvGrpSpPr>
        <p:grpSpPr>
          <a:xfrm>
            <a:off x="0" y="4415135"/>
            <a:ext cx="3429000" cy="461665"/>
            <a:chOff x="0" y="4415135"/>
            <a:chExt cx="3429000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0" y="4415135"/>
              <a:ext cx="251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&lt;start&gt; &lt;start&gt;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209800" y="4800600"/>
              <a:ext cx="1219200" cy="1588"/>
            </a:xfrm>
            <a:prstGeom prst="line">
              <a:avLst/>
            </a:pr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6"/>
          <p:cNvGrpSpPr/>
          <p:nvPr/>
        </p:nvGrpSpPr>
        <p:grpSpPr>
          <a:xfrm>
            <a:off x="4191000" y="3505200"/>
            <a:ext cx="6172200" cy="3352800"/>
            <a:chOff x="4191000" y="3505200"/>
            <a:chExt cx="6172200" cy="3352800"/>
          </a:xfrm>
        </p:grpSpPr>
        <p:sp>
          <p:nvSpPr>
            <p:cNvPr id="7" name="TextBox 6"/>
            <p:cNvSpPr txBox="1"/>
            <p:nvPr/>
          </p:nvSpPr>
          <p:spPr>
            <a:xfrm>
              <a:off x="5867400" y="35814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A | &lt;start&gt; &lt;start&gt; 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7400" y="40502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Apples | &lt;start&gt; &lt;start&gt; 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67400" y="45074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I | &lt;start&gt; &lt;start&gt; 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67400" y="50292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The| &lt;start&gt; &lt;start&gt; 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62600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Zebras| &lt;start&gt; &lt;start&gt; 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 rot="5400000">
              <a:off x="6435334" y="5912114"/>
              <a:ext cx="13685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…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5410200" y="3581400"/>
              <a:ext cx="457200" cy="3048000"/>
            </a:xfrm>
            <a:prstGeom prst="leftBrace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91000" y="3505200"/>
              <a:ext cx="1219200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We have a distribution over all possible starting words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91000" y="5798403"/>
              <a:ext cx="1219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Draw one from this distribution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&lt;start&gt; &lt;start&gt; Zebras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05200" y="2212677"/>
            <a:ext cx="1219200" cy="1588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43200" y="32766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are | &lt;start&gt; Zebras)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43200" y="37454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eat | &lt;start&gt; Zebras 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200" y="42026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think | &lt;start&gt; Zebras 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0" y="4724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and| &lt;start&gt; Zebras 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59552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mostly| &lt;start&gt; Zebras )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3234934" y="5528066"/>
            <a:ext cx="13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000" y="2477869"/>
            <a:ext cx="228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repeat!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Unigram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391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are were that </a:t>
            </a:r>
            <a:r>
              <a:rPr lang="en-US" dirty="0" err="1"/>
              <a:t>ères</a:t>
            </a:r>
            <a:r>
              <a:rPr lang="en-US" dirty="0"/>
              <a:t> mammal naturally built describes jazz territory </a:t>
            </a:r>
            <a:r>
              <a:rPr lang="en-US" dirty="0" err="1"/>
              <a:t>heteromyids</a:t>
            </a:r>
            <a:r>
              <a:rPr lang="en-US" dirty="0"/>
              <a:t> film tenor prime live founding must on was feet negro legal gate in on beside . provincial san ; </a:t>
            </a:r>
            <a:r>
              <a:rPr lang="en-US" dirty="0" err="1"/>
              <a:t>stephenson</a:t>
            </a:r>
            <a:r>
              <a:rPr lang="en-US" dirty="0"/>
              <a:t> simply spaces stretched performance double-entry grove replacing station across to </a:t>
            </a:r>
            <a:r>
              <a:rPr lang="en-US" dirty="0" err="1"/>
              <a:t>burma</a:t>
            </a:r>
            <a:r>
              <a:rPr lang="en-US" dirty="0"/>
              <a:t> . repairing </a:t>
            </a:r>
            <a:r>
              <a:rPr lang="en-US" dirty="0" err="1"/>
              <a:t>ères</a:t>
            </a:r>
            <a:r>
              <a:rPr lang="en-US" dirty="0"/>
              <a:t> capital about double reached omnibus el time believed what hotels parameter jurisprudence words syndrome to </a:t>
            </a:r>
            <a:r>
              <a:rPr lang="en-US" dirty="0" err="1"/>
              <a:t>ères</a:t>
            </a:r>
            <a:r>
              <a:rPr lang="en-US" dirty="0"/>
              <a:t> profanity is administrators </a:t>
            </a:r>
            <a:r>
              <a:rPr lang="en-US" dirty="0" err="1"/>
              <a:t>ères</a:t>
            </a:r>
            <a:r>
              <a:rPr lang="en-US" dirty="0"/>
              <a:t> offices </a:t>
            </a:r>
            <a:r>
              <a:rPr lang="en-US" dirty="0" err="1"/>
              <a:t>hilarius</a:t>
            </a:r>
            <a:r>
              <a:rPr lang="en-US" dirty="0"/>
              <a:t> institutionalized remains writer royalty </a:t>
            </a:r>
            <a:r>
              <a:rPr lang="en-US" dirty="0" err="1"/>
              <a:t>dennis</a:t>
            </a:r>
            <a:r>
              <a:rPr lang="en-US" dirty="0"/>
              <a:t> ,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tyson</a:t>
            </a:r>
            <a:r>
              <a:rPr lang="en-US" dirty="0"/>
              <a:t> , and objective , instructions seem timekeeper has </a:t>
            </a:r>
            <a:r>
              <a:rPr lang="en-US" dirty="0" err="1"/>
              <a:t>ères</a:t>
            </a:r>
            <a:r>
              <a:rPr lang="en-US" dirty="0"/>
              <a:t> valley </a:t>
            </a:r>
            <a:r>
              <a:rPr lang="en-US" dirty="0" err="1"/>
              <a:t>ères</a:t>
            </a:r>
            <a:r>
              <a:rPr lang="en-US" dirty="0"/>
              <a:t> " magnitudes for love on </a:t>
            </a:r>
            <a:r>
              <a:rPr lang="en-US" dirty="0" err="1"/>
              <a:t>ères</a:t>
            </a:r>
            <a:r>
              <a:rPr lang="en-US" dirty="0"/>
              <a:t> from </a:t>
            </a:r>
            <a:r>
              <a:rPr lang="en-US" dirty="0" err="1"/>
              <a:t>allakaket</a:t>
            </a:r>
            <a:r>
              <a:rPr lang="en-US" dirty="0"/>
              <a:t> , , </a:t>
            </a:r>
            <a:r>
              <a:rPr lang="en-US" dirty="0" err="1"/>
              <a:t>ana</a:t>
            </a:r>
            <a:r>
              <a:rPr lang="en-US" dirty="0"/>
              <a:t> central enlightened . to , </a:t>
            </a:r>
            <a:r>
              <a:rPr lang="en-US" dirty="0" err="1"/>
              <a:t>ères</a:t>
            </a:r>
            <a:r>
              <a:rPr lang="en-US" dirty="0"/>
              <a:t> is belongs fame they the corrected , . on in pressure %NUMBER% her flavored </a:t>
            </a:r>
            <a:r>
              <a:rPr lang="en-US" dirty="0" err="1"/>
              <a:t>ères</a:t>
            </a:r>
            <a:r>
              <a:rPr lang="en-US" dirty="0"/>
              <a:t> derogatory is won </a:t>
            </a:r>
            <a:r>
              <a:rPr lang="en-US" dirty="0" err="1"/>
              <a:t>metcard</a:t>
            </a:r>
            <a:r>
              <a:rPr lang="en-US" dirty="0"/>
              <a:t> indirectly of crop duty learn northbound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ères</a:t>
            </a:r>
            <a:r>
              <a:rPr lang="en-US" dirty="0"/>
              <a:t> dancing similarity </a:t>
            </a:r>
            <a:r>
              <a:rPr lang="en-US" dirty="0" err="1"/>
              <a:t>ères</a:t>
            </a:r>
            <a:r>
              <a:rPr lang="en-US" dirty="0"/>
              <a:t> named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berkeley</a:t>
            </a:r>
            <a:r>
              <a:rPr lang="en-US" dirty="0"/>
              <a:t> . . off-scale overtime . each </a:t>
            </a:r>
            <a:r>
              <a:rPr lang="en-US" dirty="0" err="1"/>
              <a:t>mansfield</a:t>
            </a:r>
            <a:r>
              <a:rPr lang="en-US" dirty="0"/>
              <a:t> stripes </a:t>
            </a:r>
            <a:r>
              <a:rPr lang="en-US" dirty="0" err="1"/>
              <a:t>dānu</a:t>
            </a:r>
            <a:r>
              <a:rPr lang="en-US" dirty="0"/>
              <a:t> traffic </a:t>
            </a:r>
            <a:r>
              <a:rPr lang="en-US" dirty="0" err="1"/>
              <a:t>ossetic</a:t>
            </a:r>
            <a:r>
              <a:rPr lang="en-US" dirty="0"/>
              <a:t> and at alpha popularity town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Independence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solidFill>
                  <a:srgbClr val="000000"/>
                </a:solidFill>
              </a:rPr>
              <a:t>Two variables are independent if they do not affect each other</a:t>
            </a:r>
          </a:p>
          <a:p>
            <a:pPr marL="0" indent="0" eaLnBrk="1" hangingPunct="1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sz="2800" dirty="0">
                <a:solidFill>
                  <a:srgbClr val="000000"/>
                </a:solidFill>
              </a:rPr>
              <a:t>For two independent variables, knowing the value of one does not change the probability distribution of the other variable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the result of the toss of a coin is independent of a roll of a dice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price of tea in England is independent of the whether or not you get an A in NLP</a:t>
            </a:r>
          </a:p>
          <a:p>
            <a:pPr lvl="1" eaLnBrk="1" hangingPunct="1"/>
            <a:endParaRPr lang="en-US" sz="24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Bigrams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926140"/>
            <a:ext cx="8308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wikipedia</a:t>
            </a:r>
            <a:r>
              <a:rPr lang="en-US" sz="2400" dirty="0"/>
              <a:t> county , </a:t>
            </a:r>
            <a:r>
              <a:rPr lang="en-US" sz="2400" dirty="0" err="1"/>
              <a:t>mexico</a:t>
            </a:r>
            <a:r>
              <a:rPr lang="en-US" sz="2400" dirty="0"/>
              <a:t> .</a:t>
            </a:r>
          </a:p>
          <a:p>
            <a:endParaRPr lang="en-US" sz="2400" dirty="0"/>
          </a:p>
          <a:p>
            <a:r>
              <a:rPr lang="en-US" sz="2400" dirty="0" err="1"/>
              <a:t>maurice</a:t>
            </a:r>
            <a:r>
              <a:rPr lang="en-US" sz="2400" dirty="0"/>
              <a:t> ravel . it is require that is </a:t>
            </a:r>
            <a:r>
              <a:rPr lang="en-US" sz="2400" dirty="0" err="1"/>
              <a:t>sparta</a:t>
            </a:r>
            <a:r>
              <a:rPr lang="en-US" sz="2400" dirty="0"/>
              <a:t> , where functions . most widely admired .</a:t>
            </a:r>
          </a:p>
          <a:p>
            <a:endParaRPr lang="en-US" sz="2400" dirty="0"/>
          </a:p>
          <a:p>
            <a:r>
              <a:rPr lang="en-US" sz="2400" dirty="0"/>
              <a:t>halogens </a:t>
            </a:r>
            <a:r>
              <a:rPr lang="en-US" sz="2400" dirty="0" err="1"/>
              <a:t>chamiali</a:t>
            </a:r>
            <a:r>
              <a:rPr lang="en-US" sz="2400" dirty="0"/>
              <a:t> cast </a:t>
            </a:r>
            <a:r>
              <a:rPr lang="en-US" sz="2400" dirty="0" err="1"/>
              <a:t>jason</a:t>
            </a:r>
            <a:r>
              <a:rPr lang="en-US" sz="2400" dirty="0"/>
              <a:t> against test site 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Trigrams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2690336"/>
            <a:ext cx="792175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is widespread in north </a:t>
            </a:r>
            <a:r>
              <a:rPr lang="en-US" dirty="0" err="1"/>
              <a:t>africa</a:t>
            </a:r>
            <a:r>
              <a:rPr lang="en-US" dirty="0"/>
              <a:t> in </a:t>
            </a:r>
            <a:r>
              <a:rPr lang="en-US" dirty="0" err="1"/>
              <a:t>june</a:t>
            </a:r>
            <a:r>
              <a:rPr lang="en-US" dirty="0"/>
              <a:t> %NUMBER% %NUMBER% units were built by with .</a:t>
            </a:r>
          </a:p>
          <a:p>
            <a:endParaRPr lang="en-US" dirty="0"/>
          </a:p>
          <a:p>
            <a:r>
              <a:rPr lang="en-US" dirty="0" err="1"/>
              <a:t>jewish</a:t>
            </a:r>
            <a:r>
              <a:rPr lang="en-US" dirty="0"/>
              <a:t> video spiritual are considered </a:t>
            </a:r>
            <a:r>
              <a:rPr lang="en-US" dirty="0" err="1"/>
              <a:t>ircd</a:t>
            </a:r>
            <a:r>
              <a:rPr lang="en-US" dirty="0"/>
              <a:t> , this season was an </a:t>
            </a:r>
            <a:r>
              <a:rPr lang="en-US" dirty="0" err="1"/>
              <a:t>extratropical</a:t>
            </a:r>
            <a:r>
              <a:rPr lang="en-US" dirty="0"/>
              <a:t> cyclone 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british</a:t>
            </a:r>
            <a:r>
              <a:rPr lang="en-US" dirty="0"/>
              <a:t> railways ' </a:t>
            </a:r>
            <a:r>
              <a:rPr lang="en-US" dirty="0" err="1"/>
              <a:t>s</a:t>
            </a:r>
            <a:r>
              <a:rPr lang="en-US" dirty="0"/>
              <a:t> strong and a spot 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can train a language model on some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can we tell how well we’re doing?</a:t>
            </a:r>
          </a:p>
          <a:p>
            <a:pPr lvl="1"/>
            <a:r>
              <a:rPr lang="en-US" dirty="0"/>
              <a:t>for example</a:t>
            </a:r>
          </a:p>
          <a:p>
            <a:pPr lvl="2"/>
            <a:r>
              <a:rPr lang="en-US" dirty="0"/>
              <a:t>bigrams vs. trigrams</a:t>
            </a:r>
          </a:p>
          <a:p>
            <a:pPr lvl="2"/>
            <a:r>
              <a:rPr lang="en-US" dirty="0"/>
              <a:t>100K sentence corpus vs. 100M</a:t>
            </a:r>
          </a:p>
          <a:p>
            <a:pPr lvl="2"/>
            <a:r>
              <a:rPr lang="en-US" dirty="0"/>
              <a:t>…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 very good option: </a:t>
            </a:r>
            <a:r>
              <a:rPr lang="en-US" sz="2400" dirty="0">
                <a:solidFill>
                  <a:srgbClr val="FF6600"/>
                </a:solidFill>
              </a:rPr>
              <a:t>extrinsic</a:t>
            </a:r>
            <a:r>
              <a:rPr lang="en-US" sz="2400" dirty="0"/>
              <a:t> evaluation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If you’re going to be using it for machine translation</a:t>
            </a:r>
          </a:p>
          <a:p>
            <a:pPr lvl="1"/>
            <a:r>
              <a:rPr lang="en-US" sz="2000" dirty="0"/>
              <a:t>build a system with each language model</a:t>
            </a:r>
          </a:p>
          <a:p>
            <a:pPr lvl="1"/>
            <a:r>
              <a:rPr lang="en-US" sz="2000" dirty="0"/>
              <a:t>compare the two based on their approach for machine translation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/>
              <a:t>Sometimes we don’t know the application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Can be time consuming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Granularity of results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Common NLP/machine learning/AI approach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204395"/>
            <a:ext cx="2206752" cy="523220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All sentences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968752" y="3747195"/>
            <a:ext cx="1600200" cy="53340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8" idx="1"/>
          </p:cNvCxnSpPr>
          <p:nvPr/>
        </p:nvCxnSpPr>
        <p:spPr>
          <a:xfrm>
            <a:off x="2968752" y="4737795"/>
            <a:ext cx="1600200" cy="437347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68952" y="2895600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Training sentences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8952" y="4698088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Testing sentences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30480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2004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n</a:t>
            </a:r>
            <a:r>
              <a:rPr lang="en-US" sz="2400" dirty="0"/>
              <a:t>-gram</a:t>
            </a:r>
          </a:p>
          <a:p>
            <a:r>
              <a:rPr lang="en-US" sz="2400" dirty="0"/>
              <a:t>language model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565648" y="34274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36560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62600" y="38846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5648" y="41132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62600" y="43418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2362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Test sentences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9000" y="5638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Ideas?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good model should do a good job of predicting actual sentences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2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Test sentences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B8A818"/>
                </a:solidFill>
              </a:rPr>
              <a:t>probability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Pros: Fine for comparing two models</a:t>
            </a:r>
            <a:br>
              <a:rPr lang="en-US" sz="2400" dirty="0"/>
            </a:br>
            <a:r>
              <a:rPr lang="en-US" sz="2400" dirty="0"/>
              <a:t>Cons: Doesn’t give us a sense of how well any model is doing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2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Test sentences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B8A818"/>
                </a:solidFill>
              </a:rPr>
              <a:t>probability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compare</a:t>
            </a:r>
          </a:p>
        </p:txBody>
      </p:sp>
    </p:spTree>
    <p:extLst>
      <p:ext uri="{BB962C8B-B14F-4D97-AF65-F5344CB8AC3E}">
        <p14:creationId xmlns:p14="http://schemas.microsoft.com/office/powerpoint/2010/main" val="36141051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Which of these sentences will have a higher probability based on a language model?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1242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BBF8A-1CBB-AF46-8CE5-370577F1C85D}"/>
              </a:ext>
            </a:extLst>
          </p:cNvPr>
          <p:cNvSpPr txBox="1"/>
          <p:nvPr/>
        </p:nvSpPr>
        <p:spPr>
          <a:xfrm>
            <a:off x="1066800" y="4331823"/>
            <a:ext cx="609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with peanut butter.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Which of these sentences will have a higher probability based on a language model?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124200"/>
            <a:ext cx="3505200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BBF8A-1CBB-AF46-8CE5-370577F1C85D}"/>
              </a:ext>
            </a:extLst>
          </p:cNvPr>
          <p:cNvSpPr txBox="1"/>
          <p:nvPr/>
        </p:nvSpPr>
        <p:spPr>
          <a:xfrm>
            <a:off x="1066800" y="4331823"/>
            <a:ext cx="609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with peanut butter.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D68E3D-ADE6-D544-B72D-52D39D939AC6}"/>
              </a:ext>
            </a:extLst>
          </p:cNvPr>
          <p:cNvSpPr txBox="1"/>
          <p:nvPr/>
        </p:nvSpPr>
        <p:spPr>
          <a:xfrm>
            <a:off x="612648" y="5105400"/>
            <a:ext cx="771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Since probabilities are multiplicative (and between 0 and 1), they get smaller for longer sentences.</a:t>
            </a:r>
          </a:p>
        </p:txBody>
      </p:sp>
    </p:spTree>
    <p:extLst>
      <p:ext uri="{BB962C8B-B14F-4D97-AF65-F5344CB8AC3E}">
        <p14:creationId xmlns:p14="http://schemas.microsoft.com/office/powerpoint/2010/main" val="397513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61963" y="203200"/>
            <a:ext cx="5816600" cy="566738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/>
              <a:t>Independent or Dependent?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52600"/>
            <a:ext cx="8229600" cy="3437787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You catching a cold and a butterfly flapping its wings in Africa</a:t>
            </a:r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endParaRPr lang="en-US" dirty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Miles per gallon and driving habits</a:t>
            </a:r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endParaRPr lang="en-US" dirty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Height and longevity of life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solution: perplexity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EAD7D72-A182-C645-A5E3-DEB72261A8A2}"/>
                  </a:ext>
                </a:extLst>
              </p:cNvPr>
              <p:cNvSpPr txBox="1"/>
              <p:nvPr/>
            </p:nvSpPr>
            <p:spPr>
              <a:xfrm>
                <a:off x="2133600" y="1828800"/>
                <a:ext cx="4176080" cy="1008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𝑝𝑟𝑜𝑏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EAD7D72-A182-C645-A5E3-DEB72261A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828800"/>
                <a:ext cx="4176080" cy="1008225"/>
              </a:xfrm>
              <a:prstGeom prst="rect">
                <a:avLst/>
              </a:prstGeom>
              <a:blipFill>
                <a:blip r:embed="rId2"/>
                <a:stretch>
                  <a:fillRect l="-3647" t="-124051" r="-304" b="-184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84A5ECE-BEDA-0B48-BA95-9E98EA420E67}"/>
                  </a:ext>
                </a:extLst>
              </p:cNvPr>
              <p:cNvSpPr txBox="1"/>
              <p:nvPr/>
            </p:nvSpPr>
            <p:spPr>
              <a:xfrm>
                <a:off x="2154695" y="4724400"/>
                <a:ext cx="4366516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nary>
                                <m:naryPr>
                                  <m:chr m:val="∏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1..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84A5ECE-BEDA-0B48-BA95-9E98EA420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695" y="4724400"/>
                <a:ext cx="4366516" cy="1091196"/>
              </a:xfrm>
              <a:prstGeom prst="rect">
                <a:avLst/>
              </a:prstGeom>
              <a:blipFill>
                <a:blip r:embed="rId3"/>
                <a:stretch>
                  <a:fillRect l="-2326" t="-6977" r="-291" b="-7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own Arrow 7">
            <a:extLst>
              <a:ext uri="{FF2B5EF4-FFF2-40B4-BE49-F238E27FC236}">
                <a16:creationId xmlns:a16="http://schemas.microsoft.com/office/drawing/2014/main" id="{ABF1A206-997E-194A-8056-E210C95D5366}"/>
              </a:ext>
            </a:extLst>
          </p:cNvPr>
          <p:cNvSpPr/>
          <p:nvPr/>
        </p:nvSpPr>
        <p:spPr>
          <a:xfrm>
            <a:off x="3810000" y="3200400"/>
            <a:ext cx="990600" cy="1143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5AFEBC-A832-C648-B5C8-5AE9B8A1655E}"/>
              </a:ext>
            </a:extLst>
          </p:cNvPr>
          <p:cNvSpPr txBox="1"/>
          <p:nvPr/>
        </p:nvSpPr>
        <p:spPr>
          <a:xfrm>
            <a:off x="762000" y="3587234"/>
            <a:ext cx="2778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average the probabilities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5871BF-C864-E443-A019-47D6599AC36F}"/>
              </a:ext>
            </a:extLst>
          </p:cNvPr>
          <p:cNvSpPr txBox="1"/>
          <p:nvPr/>
        </p:nvSpPr>
        <p:spPr>
          <a:xfrm>
            <a:off x="5638800" y="3571845"/>
            <a:ext cx="180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geometric mean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  <p:bldP spid="1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AFDDC-FA3A-B740-8626-CB20FB2D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 in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/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nary>
                                        <m:naryPr>
                                          <m:chr m:val="∏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3"/>
                                            </m:r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1..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ra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blipFill>
                <a:blip r:embed="rId2"/>
                <a:stretch>
                  <a:fillRect l="-4000" t="-3191" r="-1000" b="-61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/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nary>
                                            <m:naryPr>
                                              <m:chr m:val="∏"/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3"/>
                                                </m:r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p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|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1..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</m:nary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1/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blipFill>
                <a:blip r:embed="rId3"/>
                <a:stretch>
                  <a:fillRect l="-4000" t="-2105" r="-2667" b="-6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/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nary>
                                      <m:naryPr>
                                        <m:chr m:val="∏"/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3"/>
                                          </m:r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1..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den>
                                </m:f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blipFill>
                <a:blip r:embed="rId4"/>
                <a:stretch>
                  <a:fillRect l="-5166" t="-15873" b="-30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E9BD05D5-81F6-424C-8E77-1D3BEF2BE111}"/>
              </a:ext>
            </a:extLst>
          </p:cNvPr>
          <p:cNvSpPr txBox="1"/>
          <p:nvPr/>
        </p:nvSpPr>
        <p:spPr>
          <a:xfrm>
            <a:off x="1447800" y="5867400"/>
            <a:ext cx="1986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this?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/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∏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blipFill>
                <a:blip r:embed="rId6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9668C2-26AF-4549-BFCF-F8E40F5AB892}"/>
                  </a:ext>
                </a:extLst>
              </p:cNvPr>
              <p:cNvSpPr txBox="1"/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⁡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1..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9668C2-26AF-4549-BFCF-F8E40F5AB8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blipFill>
                <a:blip r:embed="rId7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10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AFDDC-FA3A-B740-8626-CB20FB2D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 in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/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nary>
                                        <m:naryPr>
                                          <m:chr m:val="∏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3"/>
                                            </m:r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1..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ra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blipFill>
                <a:blip r:embed="rId2"/>
                <a:stretch>
                  <a:fillRect l="-4000" t="-3191" r="-1000" b="-61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/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nary>
                                            <m:naryPr>
                                              <m:chr m:val="∏"/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3"/>
                                                </m:r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p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|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1..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</m:nary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1/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blipFill>
                <a:blip r:embed="rId3"/>
                <a:stretch>
                  <a:fillRect l="-4000" t="-2105" r="-2667" b="-6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/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nary>
                                      <m:naryPr>
                                        <m:chr m:val="∏"/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3"/>
                                          </m:r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1..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den>
                                </m:f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blipFill>
                <a:blip r:embed="rId4"/>
                <a:stretch>
                  <a:fillRect l="-5166" t="-15873" b="-30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7FAAD4-82A2-2142-89F9-72F63D398DF1}"/>
                  </a:ext>
                </a:extLst>
              </p:cNvPr>
              <p:cNvSpPr txBox="1"/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⁡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1..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7FAAD4-82A2-2142-89F9-72F63D398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blipFill>
                <a:blip r:embed="rId5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/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∏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blipFill>
                <a:blip r:embed="rId6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05813CAB-1E98-014C-ABBA-763FA042E5BE}"/>
              </a:ext>
            </a:extLst>
          </p:cNvPr>
          <p:cNvSpPr txBox="1"/>
          <p:nvPr/>
        </p:nvSpPr>
        <p:spPr>
          <a:xfrm>
            <a:off x="0" y="5791200"/>
            <a:ext cx="4158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Average </a:t>
            </a:r>
            <a:r>
              <a:rPr lang="en-US" sz="2800" dirty="0" err="1">
                <a:solidFill>
                  <a:srgbClr val="0000FF"/>
                </a:solidFill>
              </a:rPr>
              <a:t>logprob</a:t>
            </a:r>
            <a:r>
              <a:rPr lang="en-US" sz="2800" dirty="0">
                <a:solidFill>
                  <a:srgbClr val="0000FF"/>
                </a:solidFill>
              </a:rPr>
              <a:t> per word!</a:t>
            </a:r>
          </a:p>
        </p:txBody>
      </p:sp>
    </p:spTree>
    <p:extLst>
      <p:ext uri="{BB962C8B-B14F-4D97-AF65-F5344CB8AC3E}">
        <p14:creationId xmlns:p14="http://schemas.microsoft.com/office/powerpoint/2010/main" val="39011754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35A52-74FC-4144-B5C9-CD81C9B47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8628A3-5B10-EF4B-9368-1BB1A862DF2B}"/>
                  </a:ext>
                </a:extLst>
              </p:cNvPr>
              <p:cNvSpPr txBox="1"/>
              <p:nvPr/>
            </p:nvSpPr>
            <p:spPr>
              <a:xfrm>
                <a:off x="2974848" y="3742921"/>
                <a:ext cx="3883152" cy="6072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func>
                                  <m:func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</m:nary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8628A3-5B10-EF4B-9368-1BB1A862D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48" y="3742921"/>
                <a:ext cx="3883152" cy="607218"/>
              </a:xfrm>
              <a:prstGeom prst="rect">
                <a:avLst/>
              </a:prstGeom>
              <a:blipFill>
                <a:blip r:embed="rId2"/>
                <a:stretch>
                  <a:fillRect l="-4560" t="-53061" b="-3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BCD1AA-931E-7542-B716-46D750E2CE53}"/>
                  </a:ext>
                </a:extLst>
              </p:cNvPr>
              <p:cNvSpPr txBox="1"/>
              <p:nvPr/>
            </p:nvSpPr>
            <p:spPr>
              <a:xfrm>
                <a:off x="1600200" y="1828800"/>
                <a:ext cx="4366516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nary>
                                <m:naryPr>
                                  <m:chr m:val="∏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1..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BCD1AA-931E-7542-B716-46D750E2C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828800"/>
                <a:ext cx="4366516" cy="1091196"/>
              </a:xfrm>
              <a:prstGeom prst="rect">
                <a:avLst/>
              </a:prstGeom>
              <a:blipFill>
                <a:blip r:embed="rId3"/>
                <a:stretch>
                  <a:fillRect l="-2319" t="-6977" b="-7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C1AC958-DFBA-144D-8439-5F2173706A4F}"/>
              </a:ext>
            </a:extLst>
          </p:cNvPr>
          <p:cNvSpPr txBox="1"/>
          <p:nvPr/>
        </p:nvSpPr>
        <p:spPr>
          <a:xfrm>
            <a:off x="356892" y="4942889"/>
            <a:ext cx="8664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/>
              <a:t>This is often how it’s calculated (and how we’ll calculate it)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Avoid underflow from multiplying too many small probabilities together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44951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view of perplexity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Weighted average branching factor</a:t>
            </a:r>
          </a:p>
          <a:p>
            <a:pPr lvl="1"/>
            <a:r>
              <a:rPr lang="en-US" dirty="0"/>
              <a:t>number of possible next words that can follow a word or phrase</a:t>
            </a:r>
          </a:p>
          <a:p>
            <a:pPr lvl="1"/>
            <a:r>
              <a:rPr lang="en-US" dirty="0"/>
              <a:t>measure of the complexity/uncertainty of text (as viewed from the language models perspective)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4" y="29718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think today is a good day to be me</a:t>
            </a:r>
            <a:r>
              <a:rPr lang="en-US" dirty="0">
                <a:solidFill>
                  <a:srgbClr val="000000"/>
                </a:solidFill>
              </a:rPr>
              <a:t>) =</a:t>
            </a:r>
          </a:p>
        </p:txBody>
      </p:sp>
      <p:sp>
        <p:nvSpPr>
          <p:cNvPr id="9" name="Rectangle 8"/>
          <p:cNvSpPr/>
          <p:nvPr/>
        </p:nvSpPr>
        <p:spPr>
          <a:xfrm>
            <a:off x="1031874" y="3352800"/>
            <a:ext cx="240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| &lt;start&gt; &lt;start&gt;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1874" y="3733800"/>
            <a:ext cx="2102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think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&lt;start&gt; I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1874" y="41264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today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1874" y="4495800"/>
            <a:ext cx="221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is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think today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1874" y="4876800"/>
            <a:ext cx="180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today is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1874" y="5269468"/>
            <a:ext cx="1756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good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is a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1874" y="56504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8399" y="4045803"/>
            <a:ext cx="424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If any of these has never been seen before, </a:t>
            </a:r>
            <a:r>
              <a:rPr lang="en-US" sz="2400" dirty="0" err="1">
                <a:solidFill>
                  <a:srgbClr val="FF0000"/>
                </a:solidFill>
              </a:rPr>
              <a:t>prob</a:t>
            </a:r>
            <a:r>
              <a:rPr lang="en-US" sz="2400" dirty="0">
                <a:solidFill>
                  <a:srgbClr val="FF0000"/>
                </a:solidFill>
              </a:rPr>
              <a:t> = 0!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" y="18360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if our test set contains the following sentence, but one of the trigrams never occurred in our training data?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approach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 err="1">
                <a:solidFill>
                  <a:srgbClr val="FF6600"/>
                </a:solidFill>
              </a:rPr>
              <a:t>p(z</a:t>
            </a:r>
            <a:r>
              <a:rPr lang="en-US" sz="2400" dirty="0">
                <a:solidFill>
                  <a:srgbClr val="FF6600"/>
                </a:solidFill>
              </a:rPr>
              <a:t> | </a:t>
            </a:r>
            <a:r>
              <a:rPr lang="en-US" sz="2400" dirty="0" err="1">
                <a:solidFill>
                  <a:srgbClr val="FF6600"/>
                </a:solidFill>
              </a:rPr>
              <a:t>x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y</a:t>
            </a:r>
            <a:r>
              <a:rPr lang="en-US" sz="2400" dirty="0">
                <a:solidFill>
                  <a:srgbClr val="FF6600"/>
                </a:solidFill>
              </a:rPr>
              <a:t>) = 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Suppose our training data includes</a:t>
            </a:r>
            <a:br>
              <a:rPr lang="en-US" sz="2400" dirty="0"/>
            </a:br>
            <a:r>
              <a:rPr lang="en-US" sz="2400" dirty="0"/>
              <a:t>	… x y a ..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 </a:t>
            </a:r>
            <a:r>
              <a:rPr lang="en-US" sz="2400" dirty="0" err="1"/>
              <a:t>d</a:t>
            </a:r>
            <a:r>
              <a:rPr lang="en-US" sz="2400" dirty="0"/>
              <a:t> …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 </a:t>
            </a:r>
            <a:r>
              <a:rPr lang="en-US" sz="2400" dirty="0" err="1"/>
              <a:t>d</a:t>
            </a:r>
            <a:r>
              <a:rPr lang="en-US" sz="2400" dirty="0"/>
              <a:t> …</a:t>
            </a:r>
            <a:br>
              <a:rPr lang="en-US" sz="2400" dirty="0"/>
            </a:br>
            <a:r>
              <a:rPr lang="en-US" sz="2400" dirty="0"/>
              <a:t>but never: xyz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We would conclude </a:t>
            </a:r>
            <a:br>
              <a:rPr lang="en-US" sz="2400" dirty="0"/>
            </a:br>
            <a:r>
              <a:rPr lang="en-US" sz="2400" dirty="0"/>
              <a:t>	p(a | x y) = 1/3?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p(d</a:t>
            </a:r>
            <a:r>
              <a:rPr lang="en-US" sz="2400" dirty="0"/>
              <a:t> |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) = 2/3?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p(z</a:t>
            </a:r>
            <a:r>
              <a:rPr lang="en-US" sz="2400" dirty="0"/>
              <a:t> |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) = 0/3?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Is this ok?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Intuitively, how should we fix these?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 estimates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Basic idea: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</a:t>
            </a:r>
            <a:r>
              <a:rPr lang="en-US" sz="2800" dirty="0"/>
              <a:t> </a:t>
            </a:r>
            <a:r>
              <a:rPr lang="en-US" sz="2800" dirty="0" err="1"/>
              <a:t>y</a:t>
            </a:r>
            <a:r>
              <a:rPr lang="en-US" sz="2800" dirty="0"/>
              <a:t>) = 1/3?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br>
              <a:rPr lang="en-US" sz="2800" dirty="0"/>
            </a:br>
            <a:r>
              <a:rPr lang="en-US" sz="2800" dirty="0"/>
              <a:t>   	p(d | x y) = 2/3?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	p(z | x y) = 0/3?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solidFill>
                  <a:srgbClr val="FF6600"/>
                </a:solidFill>
              </a:rPr>
              <a:t>Discount</a:t>
            </a:r>
            <a:r>
              <a:rPr lang="en-US" sz="2800" dirty="0"/>
              <a:t> the positive counts somewhat</a:t>
            </a:r>
            <a:endParaRPr lang="en-US" sz="2800" b="1" dirty="0"/>
          </a:p>
          <a:p>
            <a:pPr marL="0" indent="0">
              <a:lnSpc>
                <a:spcPct val="90000"/>
              </a:lnSpc>
              <a:buNone/>
            </a:pPr>
            <a:endParaRPr lang="en-US" sz="2800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solidFill>
                  <a:srgbClr val="FF6600"/>
                </a:solidFill>
              </a:rPr>
              <a:t>Reallocate</a:t>
            </a:r>
            <a:r>
              <a:rPr lang="en-US" sz="2800" dirty="0"/>
              <a:t> that probability to the zeroes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008000"/>
                </a:solidFill>
              </a:rPr>
              <a:t>Remember, it needs to stay a probability distribution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situations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3434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p(z | x y) = 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Suppose our training data includes</a:t>
            </a:r>
            <a:br>
              <a:rPr lang="en-US" sz="2800" dirty="0"/>
            </a:br>
            <a:r>
              <a:rPr lang="en-US" sz="2800" dirty="0"/>
              <a:t>	… x y a … (100 times)</a:t>
            </a:r>
            <a:br>
              <a:rPr lang="en-US" sz="2800" dirty="0"/>
            </a:br>
            <a:r>
              <a:rPr lang="en-US" sz="2800" dirty="0"/>
              <a:t>	… x y d … (100 times)</a:t>
            </a:r>
            <a:br>
              <a:rPr lang="en-US" sz="2800" dirty="0"/>
            </a:br>
            <a:r>
              <a:rPr lang="en-US" sz="2800" dirty="0"/>
              <a:t>	… x y d … (100 times)</a:t>
            </a:r>
            <a:br>
              <a:rPr lang="en-US" sz="2800" dirty="0"/>
            </a:br>
            <a:r>
              <a:rPr lang="en-US" sz="2800" dirty="0"/>
              <a:t>but never: x y z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Suppose our training data includes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/>
              <a:t>		 </a:t>
            </a:r>
            <a:r>
              <a:rPr lang="en-US" sz="2800" dirty="0"/>
              <a:t>… x y a … </a:t>
            </a:r>
            <a:br>
              <a:rPr lang="en-US" sz="2800" dirty="0"/>
            </a:br>
            <a:r>
              <a:rPr lang="en-US" sz="2800" dirty="0"/>
              <a:t>	 … x y d … </a:t>
            </a:r>
            <a:br>
              <a:rPr lang="en-US" sz="2800" dirty="0"/>
            </a:br>
            <a:r>
              <a:rPr lang="en-US" sz="2800" dirty="0"/>
              <a:t>	 … x y d …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800" dirty="0"/>
              <a:t>	    … x y … (300 times)</a:t>
            </a:r>
            <a:br>
              <a:rPr lang="en-US" sz="2800" dirty="0"/>
            </a:br>
            <a:r>
              <a:rPr lang="en-US" sz="2800" dirty="0"/>
              <a:t>but never: x y 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this the same situation as before?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 estimates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Should we conclude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xy</a:t>
            </a:r>
            <a:r>
              <a:rPr lang="en-US" sz="2800" dirty="0"/>
              <a:t>) = 1/3?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br>
              <a:rPr lang="en-US" sz="2800" dirty="0"/>
            </a:br>
            <a:r>
              <a:rPr lang="en-US" sz="2800" dirty="0"/>
              <a:t>   	p(d | </a:t>
            </a:r>
            <a:r>
              <a:rPr lang="en-US" sz="2800" dirty="0" err="1"/>
              <a:t>xy</a:t>
            </a:r>
            <a:r>
              <a:rPr lang="en-US" sz="2800" dirty="0"/>
              <a:t>) = 2/3?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	p(z | </a:t>
            </a:r>
            <a:r>
              <a:rPr lang="en-US" sz="2800" dirty="0" err="1"/>
              <a:t>xy</a:t>
            </a:r>
            <a:r>
              <a:rPr lang="en-US" sz="2800" dirty="0"/>
              <a:t>) = 0/3?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Readjusting the estimate is particularly important if: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the denominator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 probably too high, 100/300 probably about right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numerator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1/300 is probably too high, 100/300 probably about right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0A2980-F9EA-034D-A1E5-876D0EB92396}"/>
              </a:ext>
            </a:extLst>
          </p:cNvPr>
          <p:cNvSpPr/>
          <p:nvPr/>
        </p:nvSpPr>
        <p:spPr>
          <a:xfrm>
            <a:off x="5744518" y="22098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DCDA1-3908-8941-AA98-CB5E6B628C99}"/>
              </a:ext>
            </a:extLst>
          </p:cNvPr>
          <p:cNvSpPr/>
          <p:nvPr/>
        </p:nvSpPr>
        <p:spPr>
          <a:xfrm>
            <a:off x="7216593" y="27432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CCE7F7-077C-6A47-AB5C-6238C2A003A7}"/>
              </a:ext>
            </a:extLst>
          </p:cNvPr>
          <p:cNvCxnSpPr/>
          <p:nvPr/>
        </p:nvCxnSpPr>
        <p:spPr>
          <a:xfrm rot="10800000">
            <a:off x="7192318" y="27432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P(A|B) = P(A)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P(B|A) = P(B)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322665"/>
              </p:ext>
            </p:extLst>
          </p:nvPr>
        </p:nvGraphicFramePr>
        <p:xfrm>
          <a:off x="5105400" y="48006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Equation" r:id="rId3" imgW="406400" imgH="152400" progId="Equation.3">
                  <p:embed/>
                </p:oleObj>
              </mc:Choice>
              <mc:Fallback>
                <p:oleObj name="Equation" r:id="rId3" imgW="406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0" y="48006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6104581"/>
            <a:ext cx="3492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does that mean about P(A,B)?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22915" name="Group 3"/>
          <p:cNvGraphicFramePr>
            <a:graphicFrameLocks noGrp="1"/>
          </p:cNvGraphicFramePr>
          <p:nvPr/>
        </p:nvGraphicFramePr>
        <p:xfrm>
          <a:off x="762000" y="2108200"/>
          <a:ext cx="7620000" cy="41452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20937" name="Group 73"/>
          <p:cNvGraphicFramePr>
            <a:graphicFrameLocks noGrp="1"/>
          </p:cNvGraphicFramePr>
          <p:nvPr/>
        </p:nvGraphicFramePr>
        <p:xfrm>
          <a:off x="762000" y="2079625"/>
          <a:ext cx="7620000" cy="417322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326/326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411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686800" cy="4648200"/>
          </a:xfrm>
          <a:noFill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300 observations instead of 3 – better data, less smoothing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19245" name="Group 429"/>
          <p:cNvGraphicFramePr>
            <a:graphicFrameLocks noGrp="1"/>
          </p:cNvGraphicFramePr>
          <p:nvPr/>
        </p:nvGraphicFramePr>
        <p:xfrm>
          <a:off x="612648" y="2560321"/>
          <a:ext cx="7620000" cy="41452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19246" name="Rectangle 430"/>
          <p:cNvSpPr>
            <a:spLocks noGrp="1" noChangeArrowheads="1"/>
          </p:cNvSpPr>
          <p:nvPr>
            <p:ph type="body" idx="1"/>
          </p:nvPr>
        </p:nvSpPr>
        <p:spPr>
          <a:xfrm>
            <a:off x="304800" y="1625600"/>
            <a:ext cx="8915400" cy="660400"/>
          </a:xfrm>
          <a:noFill/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What happens if we’re now considering a vocabulary of 20,000 words?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</a:t>
            </a:r>
            <a:r>
              <a:rPr lang="en-US" dirty="0">
                <a:sym typeface="Symbol" charset="2"/>
              </a:rPr>
              <a:t>one</a:t>
            </a:r>
            <a:r>
              <a:rPr lang="en-US" dirty="0"/>
              <a:t>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48" y="1600200"/>
            <a:ext cx="8534400" cy="533400"/>
          </a:xfrm>
        </p:spPr>
        <p:txBody>
          <a:bodyPr>
            <a:noAutofit/>
          </a:bodyPr>
          <a:lstStyle/>
          <a:p>
            <a:pPr>
              <a:buFont typeface="Wingdings" charset="2"/>
              <a:buNone/>
            </a:pPr>
            <a:r>
              <a:rPr lang="en-US" sz="3200" dirty="0">
                <a:solidFill>
                  <a:srgbClr val="0000FF"/>
                </a:solidFill>
              </a:rPr>
              <a:t>20,000 words, not 26 letters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/>
        </p:nvGraphicFramePr>
        <p:xfrm>
          <a:off x="533400" y="2456181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19400" y="602998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Any problem with this?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Add-</a:t>
            </a:r>
            <a:r>
              <a:rPr lang="en-US">
                <a:sym typeface="Symbol" charset="2"/>
              </a:rPr>
              <a:t>one</a:t>
            </a:r>
            <a:r>
              <a:rPr lang="en-US"/>
              <a:t> (Laplacian) smoothing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An “unseen event” is a 0-count event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probability of an unseen event is 19998/20003</a:t>
            </a:r>
          </a:p>
          <a:p>
            <a:pPr lvl="1"/>
            <a:r>
              <a:rPr lang="en-US" sz="1600" dirty="0">
                <a:solidFill>
                  <a:srgbClr val="FF6600"/>
                </a:solidFill>
              </a:rPr>
              <a:t>add one smoothing thinks it is very likely to see a novel event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problem with add-one smoothing is it gives too much probability mass to unseen events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/>
        </p:nvGraphicFramePr>
        <p:xfrm>
          <a:off x="1676400" y="4114800"/>
          <a:ext cx="5410202" cy="2513673"/>
        </p:xfrm>
        <a:graphic>
          <a:graphicData uri="http://schemas.openxmlformats.org/drawingml/2006/table">
            <a:tbl>
              <a:tblPr/>
              <a:tblGrid>
                <a:gridCol w="132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07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05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general smoothing problem</a:t>
            </a:r>
          </a:p>
        </p:txBody>
      </p:sp>
      <p:graphicFrame>
        <p:nvGraphicFramePr>
          <p:cNvPr id="4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8541404">
            <a:off x="7384217" y="2043097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probability</a:t>
            </a:r>
          </a:p>
        </p:txBody>
      </p:sp>
      <p:sp>
        <p:nvSpPr>
          <p:cNvPr id="6" name="TextBox 5"/>
          <p:cNvSpPr txBox="1"/>
          <p:nvPr/>
        </p:nvSpPr>
        <p:spPr>
          <a:xfrm rot="18541404">
            <a:off x="5936417" y="2067238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modification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</a:t>
            </a:r>
            <a:r>
              <a:rPr lang="en-US" dirty="0">
                <a:sym typeface="Symbol" charset="2"/>
              </a:rPr>
              <a:t>lambda</a:t>
            </a:r>
            <a:r>
              <a:rPr lang="en-US" dirty="0"/>
              <a:t> smoothing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137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A large dictionary makes novel events too probable.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Instead of adding 1 to all counts, add </a:t>
            </a:r>
            <a:r>
              <a:rPr lang="en-US" sz="2000" dirty="0">
                <a:sym typeface="Symbol" charset="2"/>
              </a:rPr>
              <a:t> = 0.01?</a:t>
            </a:r>
          </a:p>
          <a:p>
            <a:pPr lvl="1"/>
            <a:r>
              <a:rPr lang="en-US" sz="1800" dirty="0">
                <a:sym typeface="Symbol" charset="2"/>
              </a:rPr>
              <a:t>This gives much less probability to novel events</a:t>
            </a:r>
          </a:p>
        </p:txBody>
      </p:sp>
      <p:graphicFrame>
        <p:nvGraphicFramePr>
          <p:cNvPr id="6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P(A|B) = P(A)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P(B|A) = P(B)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P(A,B) = P(A|B) P(B) = P(A) P(B)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P(A,B) = P(B|A) P(A) = P(A) P(B)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18AC556-D37A-7A4F-AA75-2961AA1BF7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073173"/>
              </p:ext>
            </p:extLst>
          </p:nvPr>
        </p:nvGraphicFramePr>
        <p:xfrm>
          <a:off x="5105400" y="48006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05" name="Equation" r:id="rId4" imgW="406400" imgH="152400" progId="Equation.3">
                  <p:embed/>
                </p:oleObj>
              </mc:Choice>
              <mc:Fallback>
                <p:oleObj name="Equation" r:id="rId4" imgW="406400" imgH="152400" progId="Equation.3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05400" y="48006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644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64147"/>
            <a:ext cx="7924800" cy="2213939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Dependent events can become independent given certain other events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600" dirty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0" y="4147562"/>
            <a:ext cx="5943600" cy="2463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60073" y="6474023"/>
            <a:ext cx="18133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xkcd.com</a:t>
            </a:r>
            <a:r>
              <a:rPr lang="en-US" sz="1400" dirty="0"/>
              <a:t>/552/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1764147"/>
            <a:ext cx="7924800" cy="4646913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Dependent events can become independent given certain other events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600" dirty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If A, B are conditionally independent given C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P(A,B|C) = P(A|C)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P(A|B,C) = P(A|C)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P(B|A,C) =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but P(A,B) ≠ P(A)P(B)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042989"/>
              </p:ext>
            </p:extLst>
          </p:nvPr>
        </p:nvGraphicFramePr>
        <p:xfrm>
          <a:off x="5410200" y="4495800"/>
          <a:ext cx="1193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7" name="Equation" r:id="rId6" imgW="596900" imgH="177800" progId="Equation.3">
                  <p:embed/>
                </p:oleObj>
              </mc:Choice>
              <mc:Fallback>
                <p:oleObj name="Equation" r:id="rId6" imgW="5969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10200" y="4495800"/>
                        <a:ext cx="11938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67832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Assume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Sometimes we will assume two variables are independent (or conditionally independent) even though they’re not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Why?</a:t>
            </a:r>
          </a:p>
          <a:p>
            <a:pPr lvl="1"/>
            <a:r>
              <a:rPr lang="en-US" dirty="0"/>
              <a:t>Creates a simpler model</a:t>
            </a:r>
          </a:p>
          <a:p>
            <a:pPr lvl="2"/>
            <a:r>
              <a:rPr lang="en-US" dirty="0" err="1"/>
              <a:t>p(X,Y</a:t>
            </a:r>
            <a:r>
              <a:rPr lang="en-US" dirty="0"/>
              <a:t>) many more variables than just P(X) and P(Y)</a:t>
            </a:r>
          </a:p>
          <a:p>
            <a:pPr lvl="1"/>
            <a:r>
              <a:rPr lang="en-US" dirty="0"/>
              <a:t>May not be able to estimate the more complicated model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4998</TotalTime>
  <Words>2823</Words>
  <Application>Microsoft Macintosh PowerPoint</Application>
  <PresentationFormat>On-screen Show (4:3)</PresentationFormat>
  <Paragraphs>689</Paragraphs>
  <Slides>56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9" baseType="lpstr">
      <vt:lpstr>ＭＳ Ｐゴシック</vt:lpstr>
      <vt:lpstr>Arial</vt:lpstr>
      <vt:lpstr>Calibri</vt:lpstr>
      <vt:lpstr>Cambria Math</vt:lpstr>
      <vt:lpstr>Monotype Sorts</vt:lpstr>
      <vt:lpstr>Symbol</vt:lpstr>
      <vt:lpstr>Tahoma</vt:lpstr>
      <vt:lpstr>Times New Roman</vt:lpstr>
      <vt:lpstr>Tw Cen MT</vt:lpstr>
      <vt:lpstr>Wingdings</vt:lpstr>
      <vt:lpstr>Wingdings 2</vt:lpstr>
      <vt:lpstr>Median</vt:lpstr>
      <vt:lpstr>Equation</vt:lpstr>
      <vt:lpstr>Language modeling</vt:lpstr>
      <vt:lpstr>Admin</vt:lpstr>
      <vt:lpstr>Independence</vt:lpstr>
      <vt:lpstr>Independent or Dependent?</vt:lpstr>
      <vt:lpstr>Independent variables</vt:lpstr>
      <vt:lpstr>Independent variables</vt:lpstr>
      <vt:lpstr>Conditional Independence</vt:lpstr>
      <vt:lpstr>Conditional Independence</vt:lpstr>
      <vt:lpstr>Assume independence</vt:lpstr>
      <vt:lpstr>Language modeling</vt:lpstr>
      <vt:lpstr>Language modeling</vt:lpstr>
      <vt:lpstr>Ideas?</vt:lpstr>
      <vt:lpstr>Look at a corpus</vt:lpstr>
      <vt:lpstr>Language modeling</vt:lpstr>
      <vt:lpstr>Probabilistic Language modeling</vt:lpstr>
      <vt:lpstr>Language modeling</vt:lpstr>
      <vt:lpstr>n-gram language modeling</vt:lpstr>
      <vt:lpstr>Our friend the chain rule</vt:lpstr>
      <vt:lpstr>The n-gram approximation</vt:lpstr>
      <vt:lpstr>Estimating probabilities</vt:lpstr>
      <vt:lpstr>Estimating from a corpus</vt:lpstr>
      <vt:lpstr>Estimating from a corpus</vt:lpstr>
      <vt:lpstr>Estimating from a corpus</vt:lpstr>
      <vt:lpstr>Estimating from a corpus</vt:lpstr>
      <vt:lpstr>Estimating from a corpus</vt:lpstr>
      <vt:lpstr>Applying a model</vt:lpstr>
      <vt:lpstr>Generating examples</vt:lpstr>
      <vt:lpstr>Generating examples</vt:lpstr>
      <vt:lpstr>Generation examples</vt:lpstr>
      <vt:lpstr>Generation examples</vt:lpstr>
      <vt:lpstr>Generation examples</vt:lpstr>
      <vt:lpstr>Evaluation</vt:lpstr>
      <vt:lpstr>Evaluation</vt:lpstr>
      <vt:lpstr>Evaluation</vt:lpstr>
      <vt:lpstr>Evaluation</vt:lpstr>
      <vt:lpstr>Evaluation</vt:lpstr>
      <vt:lpstr>Evaluation</vt:lpstr>
      <vt:lpstr>The problem</vt:lpstr>
      <vt:lpstr>The problem</vt:lpstr>
      <vt:lpstr>The solution: perplexity</vt:lpstr>
      <vt:lpstr>Calculating perplexity in practice</vt:lpstr>
      <vt:lpstr>Calculating perplexity in practice</vt:lpstr>
      <vt:lpstr>Calculating perplexity</vt:lpstr>
      <vt:lpstr>Another view of perplexity</vt:lpstr>
      <vt:lpstr>Smoothing</vt:lpstr>
      <vt:lpstr>A better approach</vt:lpstr>
      <vt:lpstr>Smoothing the estimates</vt:lpstr>
      <vt:lpstr>Other situations</vt:lpstr>
      <vt:lpstr>Smoothing the estimates</vt:lpstr>
      <vt:lpstr>Add-one (Laplacian) smoothing</vt:lpstr>
      <vt:lpstr>Add-one (Laplacian) smoothing</vt:lpstr>
      <vt:lpstr>Add-one (Laplacian) smoothing</vt:lpstr>
      <vt:lpstr>Add-one (Laplacian) smoothing</vt:lpstr>
      <vt:lpstr>Add-one (Laplacian) smoothing</vt:lpstr>
      <vt:lpstr>The general smoothing problem</vt:lpstr>
      <vt:lpstr>Add-lambda smoothing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405</cp:revision>
  <dcterms:created xsi:type="dcterms:W3CDTF">2011-02-02T19:47:14Z</dcterms:created>
  <dcterms:modified xsi:type="dcterms:W3CDTF">2020-09-03T22:17:47Z</dcterms:modified>
</cp:coreProperties>
</file>