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6" r:id="rId2"/>
    <p:sldId id="358" r:id="rId3"/>
    <p:sldId id="441" r:id="rId4"/>
    <p:sldId id="359" r:id="rId5"/>
    <p:sldId id="389" r:id="rId6"/>
    <p:sldId id="391" r:id="rId7"/>
    <p:sldId id="360" r:id="rId8"/>
    <p:sldId id="361" r:id="rId9"/>
    <p:sldId id="439" r:id="rId10"/>
    <p:sldId id="362" r:id="rId11"/>
    <p:sldId id="363" r:id="rId12"/>
    <p:sldId id="442" r:id="rId13"/>
    <p:sldId id="364" r:id="rId14"/>
    <p:sldId id="365" r:id="rId15"/>
    <p:sldId id="392" r:id="rId16"/>
    <p:sldId id="393" r:id="rId17"/>
    <p:sldId id="366" r:id="rId18"/>
    <p:sldId id="367" r:id="rId19"/>
    <p:sldId id="394" r:id="rId20"/>
    <p:sldId id="368" r:id="rId21"/>
    <p:sldId id="369" r:id="rId22"/>
    <p:sldId id="370" r:id="rId23"/>
    <p:sldId id="376" r:id="rId24"/>
    <p:sldId id="377" r:id="rId25"/>
    <p:sldId id="378" r:id="rId26"/>
    <p:sldId id="395" r:id="rId27"/>
    <p:sldId id="396" r:id="rId28"/>
    <p:sldId id="413" r:id="rId29"/>
    <p:sldId id="397" r:id="rId30"/>
    <p:sldId id="398" r:id="rId31"/>
    <p:sldId id="399" r:id="rId32"/>
    <p:sldId id="445" r:id="rId33"/>
    <p:sldId id="444" r:id="rId34"/>
    <p:sldId id="404" r:id="rId35"/>
    <p:sldId id="405" r:id="rId36"/>
    <p:sldId id="406" r:id="rId37"/>
    <p:sldId id="407" r:id="rId38"/>
    <p:sldId id="408" r:id="rId39"/>
    <p:sldId id="432" r:id="rId40"/>
    <p:sldId id="409" r:id="rId41"/>
    <p:sldId id="410" r:id="rId42"/>
    <p:sldId id="434" r:id="rId43"/>
    <p:sldId id="411" r:id="rId44"/>
    <p:sldId id="412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 autoAdjust="0"/>
    <p:restoredTop sz="94696"/>
  </p:normalViewPr>
  <p:slideViewPr>
    <p:cSldViewPr snapToObjects="1">
      <p:cViewPr varScale="1">
        <p:scale>
          <a:sx n="126" d="100"/>
          <a:sy n="126" d="100"/>
        </p:scale>
        <p:origin x="20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image" Target="../media/image3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53643D-91F2-514E-99DC-F5EE412F64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7CC90-F84B-E544-A392-0434D26F61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E073F-6D23-AE4C-A388-54EA752EE015}" type="datetimeFigureOut">
              <a:rPr lang="en-US" smtClean="0"/>
              <a:t>9/1/20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6CB63-4C26-4E42-907E-CB6D9BF074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3A95A-E42C-9E4F-8B64-4F413BA606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53AE-96BD-E54C-B4F7-1359BADF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4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25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8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2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oleObject" Target="../embeddings/oleObject3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oleObject" Target="../embeddings/oleObject4.bin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3.emf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e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e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Fall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probability distribution assigns probability values to all possible values of a random variable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Unconditional/prior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Simplest form of probability distribution is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P(X)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Prior probability: without any additional information: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heads on a coin toss?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a pronoun?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the word “banana”?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document discussing politics?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probability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260" y="2002118"/>
            <a:ext cx="78247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getting HHH for three coin tosses, assuming a fair coin?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the probability of getting THT for three coin tosses, assuming a fair coin?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0292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32783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 probability of X </a:t>
            </a:r>
            <a:r>
              <a:rPr lang="en-US" sz="2000" i="1" dirty="0">
                <a:solidFill>
                  <a:srgbClr val="775F55"/>
                </a:solidFill>
              </a:rPr>
              <a:t>and</a:t>
            </a:r>
            <a:r>
              <a:rPr lang="en-US" sz="2000" dirty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 distribution over the cross product of possible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57452"/>
              </p:ext>
            </p:extLst>
          </p:nvPr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30540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</a:t>
            </a:r>
            <a:r>
              <a:rPr lang="en-US" sz="2800" dirty="0" err="1">
                <a:solidFill>
                  <a:srgbClr val="FF0000"/>
                </a:solidFill>
              </a:rPr>
              <a:t>P(ENGPass</a:t>
            </a:r>
            <a:r>
              <a:rPr lang="en-US" sz="2800" dirty="0">
                <a:solidFill>
                  <a:srgbClr val="FF0000"/>
                </a:solidFill>
              </a:rPr>
              <a:t>)?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086399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did you figure that 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0.92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62006"/>
              </p:ext>
            </p:extLst>
          </p:nvPr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82" name="Equation" r:id="rId3" imgW="1066800" imgH="368300" progId="Equation.3">
                  <p:embed/>
                </p:oleObj>
              </mc:Choice>
              <mc:Fallback>
                <p:oleObj name="Equation" r:id="rId3" imgW="10668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26486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5471" y="3018118"/>
            <a:ext cx="443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Called “marginalization”, aka summing over a variable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As we learn more information, we can update our probability distribution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P(X|Y) models this (read “probability of X </a:t>
            </a:r>
            <a:r>
              <a:rPr lang="en-US" sz="2400" i="1" dirty="0">
                <a:solidFill>
                  <a:srgbClr val="775F55"/>
                </a:solidFill>
              </a:rPr>
              <a:t>given</a:t>
            </a:r>
            <a:r>
              <a:rPr lang="en-US" sz="2400" dirty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heads </a:t>
            </a:r>
            <a:r>
              <a:rPr lang="en-US" sz="2000" i="1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both sides of the coin are heads?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the document is about politics,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it contains the word “Clinton”?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the word “banana”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the sentence also contains the word “split”?</a:t>
            </a:r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Notice that it is still a distribution over the values 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22" name="Equation" r:id="rId13" imgW="774700" imgH="177800" progId="Equation.3">
                  <p:embed/>
                </p:oleObj>
              </mc:Choice>
              <mc:Fallback>
                <p:oleObj name="Equation" r:id="rId13" imgW="774700" imgH="177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22438"/>
                        <a:ext cx="24415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terms of </a:t>
            </a:r>
            <a:r>
              <a:rPr lang="en-US" sz="2400" dirty="0" err="1">
                <a:solidFill>
                  <a:srgbClr val="FF0000"/>
                </a:solidFill>
              </a:rPr>
              <a:t>pior</a:t>
            </a:r>
            <a:r>
              <a:rPr lang="en-US" sz="2400" dirty="0">
                <a:solidFill>
                  <a:srgbClr val="FF0000"/>
                </a:solidFill>
              </a:rPr>
              <a:t> and joint distributions, what is the conditional probability distribution?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06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y has happened, in what proportion of those events does x also happen  </a:t>
            </a: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advice</a:t>
            </a:r>
          </a:p>
          <a:p>
            <a:pPr lvl="1"/>
            <a:r>
              <a:rPr lang="en-US" dirty="0"/>
              <a:t>test individual components of your regex first, then put them all together</a:t>
            </a:r>
          </a:p>
          <a:p>
            <a:pPr lvl="1"/>
            <a:r>
              <a:rPr lang="en-US" dirty="0"/>
              <a:t>write test cases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</a:t>
            </a:r>
            <a:r>
              <a:rPr lang="en-US" sz="2400" dirty="0" err="1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has happened, what proportion of those events does </a:t>
            </a:r>
            <a:r>
              <a:rPr lang="en-US" sz="2400" dirty="0" err="1">
                <a:solidFill>
                  <a:srgbClr val="0000FF"/>
                </a:solidFill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also happen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7547"/>
              </p:ext>
            </p:extLst>
          </p:nvPr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47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48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8248"/>
              </p:ext>
            </p:extLst>
          </p:nvPr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49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2435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50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335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Notice this is very different than </a:t>
            </a:r>
            <a:r>
              <a:rPr lang="en-US" sz="2400" dirty="0" err="1">
                <a:solidFill>
                  <a:srgbClr val="0000FF"/>
                </a:solidFill>
              </a:rPr>
              <a:t>p(NLPPass</a:t>
            </a:r>
            <a:r>
              <a:rPr lang="en-US" sz="2400" dirty="0">
                <a:solidFill>
                  <a:srgbClr val="0000FF"/>
                </a:solidFill>
              </a:rPr>
              <a:t>=true) = 0.89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When talking about a particular assignment, you should technically write p(X=x), etc.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However, when it’s clear, we’ll often shorten it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Also, we may also say P(X) or p(x) to generically mean any particular value, i.e. P(X=</a:t>
            </a:r>
            <a:r>
              <a:rPr lang="en-US" sz="2800" dirty="0" err="1">
                <a:solidFill>
                  <a:srgbClr val="775F55"/>
                </a:solidFill>
              </a:rPr>
              <a:t>x</a:t>
            </a:r>
            <a:r>
              <a:rPr lang="en-US" sz="2800" dirty="0">
                <a:solidFill>
                  <a:srgbClr val="775F55"/>
                </a:solidFill>
              </a:rPr>
              <a:t>)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459109"/>
              </p:ext>
            </p:extLst>
          </p:nvPr>
        </p:nvGraphicFramePr>
        <p:xfrm>
          <a:off x="2438400" y="5460159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3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60159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074962"/>
              </p:ext>
            </p:extLst>
          </p:nvPr>
        </p:nvGraphicFramePr>
        <p:xfrm>
          <a:off x="871538" y="6131672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84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6131672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993559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62273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?</a:t>
            </a: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,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 probabilities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382000" cy="3975755"/>
          </a:xfrm>
          <a:noFill/>
        </p:spPr>
        <p:txBody>
          <a:bodyPr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>
                <a:solidFill>
                  <a:schemeClr val="tx2"/>
                </a:solidFill>
              </a:rPr>
              <a:t>1</a:t>
            </a:r>
            <a:r>
              <a:rPr lang="en-US" sz="2500" dirty="0">
                <a:solidFill>
                  <a:schemeClr val="tx2"/>
                </a:solidFill>
              </a:rPr>
              <a:t>, e</a:t>
            </a:r>
            <a:r>
              <a:rPr lang="en-US" sz="2500" baseline="-25000" dirty="0">
                <a:solidFill>
                  <a:schemeClr val="tx2"/>
                </a:solidFill>
              </a:rPr>
              <a:t>2</a:t>
            </a:r>
            <a:r>
              <a:rPr lang="en-US" sz="2500" dirty="0">
                <a:solidFill>
                  <a:schemeClr val="tx2"/>
                </a:solidFill>
              </a:rPr>
              <a:t>, …, e</a:t>
            </a:r>
            <a:r>
              <a:rPr lang="en-US" sz="2500" baseline="-25000" dirty="0">
                <a:solidFill>
                  <a:schemeClr val="tx2"/>
                </a:solidFill>
              </a:rPr>
              <a:t>n</a:t>
            </a:r>
            <a:endParaRPr lang="en-US" sz="2500" dirty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P(E1, E2) </a:t>
            </a:r>
            <a:r>
              <a:rPr lang="en-US" sz="2800" dirty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>
                <a:solidFill>
                  <a:schemeClr val="tx2"/>
                </a:solidFill>
              </a:rPr>
              <a:t>P(E1)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73753"/>
              </p:ext>
            </p:extLst>
          </p:nvPr>
        </p:nvGraphicFramePr>
        <p:xfrm>
          <a:off x="1715814" y="4114800"/>
          <a:ext cx="262758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54" name="Equation" r:id="rId6" imgW="1270000" imgH="368300" progId="Equation.3">
                  <p:embed/>
                </p:oleObj>
              </mc:Choice>
              <mc:Fallback>
                <p:oleObj name="Equation" r:id="rId6" imgW="12700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4114800"/>
                        <a:ext cx="262758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 (aka product rule)</a:t>
            </a:r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19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7526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20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8288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>
                <a:solidFill>
                  <a:srgbClr val="775F55"/>
                </a:solidFill>
              </a:rPr>
              <a:t>AND</a:t>
            </a:r>
            <a:r>
              <a:rPr lang="en-US" sz="2400" dirty="0">
                <a:solidFill>
                  <a:srgbClr val="775F55"/>
                </a:solidFill>
              </a:rPr>
              <a:t> Y occurring as two steps: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Y occurs with some probability P(Y)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Then, X occurs, given that Y has occurred</a:t>
            </a:r>
          </a:p>
          <a:p>
            <a:pPr algn="l"/>
            <a:r>
              <a:rPr lang="en-US" sz="2400" dirty="0">
                <a:solidFill>
                  <a:srgbClr val="775F55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</a:t>
            </a:r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0" name="Equation" r:id="rId3" imgW="1892300" imgH="177800" progId="Equation.3">
                  <p:embed/>
                </p:oleObj>
              </mc:Choice>
              <mc:Fallback>
                <p:oleObj name="Equation" r:id="rId3" imgW="1892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905000"/>
                        <a:ext cx="386873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1" name="Equation" r:id="rId5" imgW="1765300" imgH="177800" progId="Equation.3">
                  <p:embed/>
                </p:oleObj>
              </mc:Choice>
              <mc:Fallback>
                <p:oleObj name="Equation" r:id="rId5" imgW="1765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6099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2" name="Equation" r:id="rId7" imgW="2247900" imgH="177800" progId="Equation.3">
                  <p:embed/>
                </p:oleObj>
              </mc:Choice>
              <mc:Fallback>
                <p:oleObj name="Equation" r:id="rId7" imgW="22479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8000"/>
                        <a:ext cx="45974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3" name="Equation" r:id="rId9" imgW="1778000" imgH="177800" progId="Equation.3">
                  <p:embed/>
                </p:oleObj>
              </mc:Choice>
              <mc:Fallback>
                <p:oleObj name="Equation" r:id="rId9" imgW="17780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57600"/>
                        <a:ext cx="36353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1676400" y="4724400"/>
          <a:ext cx="5791200" cy="8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4" name="Equation" r:id="rId11" imgW="1244600" imgH="177800" progId="Equation.3">
                  <p:embed/>
                </p:oleObj>
              </mc:Choice>
              <mc:Fallback>
                <p:oleObj name="Equation" r:id="rId11" imgW="12446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5791200" cy="82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the chain rule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P(Y)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P(X|Y) </a:t>
            </a: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75" name="Equation" r:id="rId3" imgW="1054100" imgH="368300" progId="Equation.3">
                  <p:embed/>
                </p:oleObj>
              </mc:Choice>
              <mc:Fallback>
                <p:oleObj name="Equation" r:id="rId3" imgW="10541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14600"/>
                        <a:ext cx="2108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76" name="Equation" r:id="rId5" imgW="1384300" imgH="368300" progId="Equation.3">
                  <p:embed/>
                </p:oleObj>
              </mc:Choice>
              <mc:Fallback>
                <p:oleObj name="Equation" r:id="rId5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34000"/>
                        <a:ext cx="2768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’ rule (theorem)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/>
        </p:nvGraphicFramePr>
        <p:xfrm>
          <a:off x="762000" y="19050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4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/>
          <p:cNvGraphicFramePr>
            <a:graphicFrameLocks noChangeAspect="1"/>
          </p:cNvGraphicFramePr>
          <p:nvPr/>
        </p:nvGraphicFramePr>
        <p:xfrm>
          <a:off x="5029200" y="19812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5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812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57600" y="19812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/>
        </p:nvGraphicFramePr>
        <p:xfrm>
          <a:off x="796925" y="32337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6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2337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3"/>
          <p:cNvGraphicFramePr>
            <a:graphicFrameLocks noChangeAspect="1"/>
          </p:cNvGraphicFramePr>
          <p:nvPr/>
        </p:nvGraphicFramePr>
        <p:xfrm>
          <a:off x="5038725" y="3309938"/>
          <a:ext cx="30654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7" name="Equation" r:id="rId9" imgW="1498600" imgH="177800" progId="Equation.3">
                  <p:embed/>
                </p:oleObj>
              </mc:Choice>
              <mc:Fallback>
                <p:oleObj name="Equation" r:id="rId9" imgW="14986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3309938"/>
                        <a:ext cx="306546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3692525" y="3309937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250886" name="Content Placeholder 3"/>
          <p:cNvGraphicFramePr>
            <a:graphicFrameLocks noChangeAspect="1"/>
          </p:cNvGraphicFramePr>
          <p:nvPr/>
        </p:nvGraphicFramePr>
        <p:xfrm>
          <a:off x="2133600" y="4876800"/>
          <a:ext cx="42693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38" name="Equation" r:id="rId11" imgW="1574800" imgH="393700" progId="Equation.3">
                  <p:embed/>
                </p:oleObj>
              </mc:Choice>
              <mc:Fallback>
                <p:oleObj name="Equation" r:id="rId11" imgW="15748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76800"/>
                        <a:ext cx="426930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probability?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err="1"/>
              <a:t>Prostitutes</a:t>
            </a:r>
            <a:r>
              <a:rPr lang="nl-NL" sz="3200" dirty="0"/>
              <a:t> Appeal </a:t>
            </a:r>
            <a:r>
              <a:rPr lang="nl-NL" sz="3200" dirty="0" err="1"/>
              <a:t>to</a:t>
            </a:r>
            <a:r>
              <a:rPr lang="nl-NL" sz="3200" dirty="0"/>
              <a:t> Pope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is ambiguous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theory gives us a tool to model this ambiguity in reasonable ways.</a:t>
            </a:r>
          </a:p>
        </p:txBody>
      </p:sp>
    </p:spTree>
    <p:extLst>
      <p:ext uri="{BB962C8B-B14F-4D97-AF65-F5344CB8AC3E}">
        <p14:creationId xmlns:p14="http://schemas.microsoft.com/office/powerpoint/2010/main" val="377024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Allows us to talk about P(Y|X) rather than P(X|Y)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Sometimes this can be more intuitive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Why?</a:t>
            </a: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02" name="Equation" r:id="rId3" imgW="1574800" imgH="393700" progId="Equation.3">
                  <p:embed/>
                </p:oleObj>
              </mc:Choice>
              <mc:Fallback>
                <p:oleObj name="Equation" r:id="rId3" imgW="1574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2687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Find a bunch of people with those symptoms and see how many have the disease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Is this feasible?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     p( symptoms | disease 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84598"/>
              </p:ext>
            </p:extLst>
          </p:nvPr>
        </p:nvGraphicFramePr>
        <p:xfrm>
          <a:off x="3505200" y="1759085"/>
          <a:ext cx="304800" cy="29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99" name="Equation" r:id="rId3" imgW="139700" imgH="127000" progId="Equation.3">
                  <p:embed/>
                </p:oleObj>
              </mc:Choice>
              <mc:Fallback>
                <p:oleObj name="Equation" r:id="rId3" imgW="1397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1759085"/>
                        <a:ext cx="304800" cy="29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77747" y="3244334"/>
            <a:ext cx="3744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2057400"/>
            <a:ext cx="609600" cy="118693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4267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Find a bunch of people with the disease and see how many have this set of symptoms.  Much easier!</a:t>
            </a:r>
          </a:p>
        </p:txBody>
      </p:sp>
    </p:spTree>
    <p:extLst>
      <p:ext uri="{BB962C8B-B14F-4D97-AF65-F5344CB8AC3E}">
        <p14:creationId xmlns:p14="http://schemas.microsoft.com/office/powerpoint/2010/main" val="33105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 linguistic phenomena | features 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For all examples that had those features, how many had that phenomena?</a:t>
            </a:r>
          </a:p>
          <a:p>
            <a:pPr lvl="1"/>
            <a:r>
              <a:rPr lang="en-US" sz="2000" dirty="0" err="1">
                <a:solidFill>
                  <a:srgbClr val="775F55"/>
                </a:solidFill>
              </a:rPr>
              <a:t>p(features</a:t>
            </a:r>
            <a:r>
              <a:rPr lang="en-US" sz="2000" dirty="0">
                <a:solidFill>
                  <a:srgbClr val="775F55"/>
                </a:solidFill>
              </a:rPr>
              <a:t> | linguistic phenomena)</a:t>
            </a:r>
          </a:p>
          <a:p>
            <a:pPr lvl="2"/>
            <a:r>
              <a:rPr lang="en-US" sz="1800" dirty="0">
                <a:solidFill>
                  <a:srgbClr val="775F55"/>
                </a:solidFill>
              </a:rPr>
              <a:t>For all the examples with that phenomena, how many had this feature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775F55"/>
                </a:solidFill>
              </a:rPr>
              <a:t>p(cause</a:t>
            </a:r>
            <a:r>
              <a:rPr lang="en-US" sz="2400" dirty="0">
                <a:solidFill>
                  <a:srgbClr val="775F55"/>
                </a:solidFill>
              </a:rPr>
              <a:t> | effect) vs. </a:t>
            </a:r>
            <a:r>
              <a:rPr lang="en-US" sz="2400" dirty="0" err="1">
                <a:solidFill>
                  <a:srgbClr val="775F55"/>
                </a:solidFill>
              </a:rPr>
              <a:t>p(effect</a:t>
            </a:r>
            <a:r>
              <a:rPr lang="en-US" sz="2400" dirty="0">
                <a:solidFill>
                  <a:srgbClr val="775F55"/>
                </a:solidFill>
              </a:rPr>
              <a:t> | cause)</a:t>
            </a:r>
          </a:p>
        </p:txBody>
      </p:sp>
    </p:spTree>
    <p:extLst>
      <p:ext uri="{BB962C8B-B14F-4D97-AF65-F5344CB8AC3E}">
        <p14:creationId xmlns:p14="http://schemas.microsoft.com/office/powerpoint/2010/main" val="2740740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just won’t put these away.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These, I just won’t put away.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direct object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I just won’t put       away.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What</a:t>
            </a:r>
            <a:r>
              <a:rPr lang="en-US" sz="3200" dirty="0"/>
              <a:t> did you put       away?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socks </a:t>
            </a:r>
            <a:r>
              <a:rPr lang="en-US" sz="3200" dirty="0">
                <a:solidFill>
                  <a:srgbClr val="0000FF"/>
                </a:solidFill>
              </a:rPr>
              <a:t>that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/>
              <a:t>put       away.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Whose</a:t>
            </a:r>
            <a:r>
              <a:rPr lang="en-US" sz="3200" dirty="0"/>
              <a:t> socks did you fold      and put       away?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fold       ?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put        away?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These</a:t>
            </a:r>
            <a:r>
              <a:rPr lang="en-US" sz="3200" dirty="0"/>
              <a:t> I’ll put       away without folding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These</a:t>
              </a:r>
              <a:r>
                <a:rPr lang="en-US" sz="3200" dirty="0"/>
                <a:t> without folding         .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/>
                  <a:t> I’ll put        away.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1. Cannot exist by themselves (parasitic)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my pants away without folding        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2. They’re optional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them.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http://literalminded.wordpress.com/2009/02/10/dougs-parasitic-gap/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3862" y="1702382"/>
            <a:ext cx="8235950" cy="530801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experiment</a:t>
            </a:r>
            <a:r>
              <a:rPr lang="en-US" sz="2400" dirty="0">
                <a:solidFill>
                  <a:schemeClr val="tx2"/>
                </a:solidFill>
              </a:rPr>
              <a:t> has a set of potential outcomes, e.g., throw a dice, “look at” another sentence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The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FF6600"/>
                </a:solidFill>
              </a:rPr>
              <a:t>sample space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an experiment is the set of all possible outcomes, e.g., {1, 2, 3, 4, 5, 6}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In NLP our sample spaces tend to be </a:t>
            </a:r>
            <a:r>
              <a:rPr lang="en-US" sz="2400" b="1" i="1" dirty="0">
                <a:solidFill>
                  <a:schemeClr val="tx2"/>
                </a:solidFill>
              </a:rPr>
              <a:t>very</a:t>
            </a:r>
            <a:r>
              <a:rPr lang="en-US" sz="2400" dirty="0">
                <a:solidFill>
                  <a:schemeClr val="tx2"/>
                </a:solidFill>
              </a:rPr>
              <a:t> large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words, bigrams, 5-grams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 of length 20 (given a finite vocabulary)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parse trees over a given sentence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pPr marL="0" indent="0">
              <a:buNone/>
            </a:pPr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Problem: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</a:t>
            </a:r>
            <a:r>
              <a:rPr lang="en-US" dirty="0">
                <a:solidFill>
                  <a:srgbClr val="FF0000"/>
                </a:solidFill>
              </a:rPr>
              <a:t>what is the probability it actually is?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question do we want to ask?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6340"/>
              </p:ext>
            </p:extLst>
          </p:nvPr>
        </p:nvGraphicFramePr>
        <p:xfrm>
          <a:off x="914400" y="3952875"/>
          <a:ext cx="15192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52875"/>
                        <a:ext cx="15192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7972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92" name="Equation" r:id="rId3" imgW="1308100" imgH="393700" progId="Equation.3">
                  <p:embed/>
                </p:oleObj>
              </mc:Choice>
              <mc:Fallback>
                <p:oleObj name="Equation" r:id="rId3" imgW="1308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43186"/>
                        <a:ext cx="3006982" cy="905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93" name="Equation" r:id="rId5" imgW="1054100" imgH="558800" progId="Equation.3">
                  <p:embed/>
                </p:oleObj>
              </mc:Choice>
              <mc:Fallback>
                <p:oleObj name="Equation" r:id="rId5" imgW="1054100" imgH="558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87912"/>
                        <a:ext cx="2424112" cy="128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94" name="Equation" r:id="rId7" imgW="1714500" imgH="393700" progId="Equation.3">
                  <p:embed/>
                </p:oleObj>
              </mc:Choice>
              <mc:Fallback>
                <p:oleObj name="Equation" r:id="rId7" imgW="1714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913313"/>
                        <a:ext cx="3943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29" name="Equation" r:id="rId3" imgW="2159000" imgH="393700" progId="Equation.3">
                  <p:embed/>
                </p:oleObj>
              </mc:Choice>
              <mc:Fallback>
                <p:oleObj name="Equation" r:id="rId3" imgW="2159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667125"/>
                        <a:ext cx="4965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30" name="Equation" r:id="rId5" imgW="2616200" imgH="368300" progId="Equation.3">
                  <p:embed/>
                </p:oleObj>
              </mc:Choice>
              <mc:Fallback>
                <p:oleObj name="Equation" r:id="rId5" imgW="26162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81575"/>
                        <a:ext cx="60166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18589"/>
            <a:ext cx="8235950" cy="5339411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An </a:t>
            </a:r>
            <a:r>
              <a:rPr lang="en-US" sz="2000" b="1" dirty="0">
                <a:solidFill>
                  <a:srgbClr val="FF6600"/>
                </a:solidFill>
              </a:rPr>
              <a:t>event</a:t>
            </a:r>
            <a:r>
              <a:rPr lang="en-US" sz="2000" dirty="0">
                <a:solidFill>
                  <a:schemeClr val="tx2"/>
                </a:solidFill>
              </a:rPr>
              <a:t> is a subset of the sample space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Dice rolls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odd = {1, 3, 5}</a:t>
            </a: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NLP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word/part of speech occurring in a sentence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topic discussed (politics, sports)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sentence with a parasitic gap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pick your favorite phenomena…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p(even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p(odd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p(parasitic</a:t>
            </a:r>
            <a:r>
              <a:rPr lang="en-US" dirty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p(first word in a sentence is “banana”)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Random variables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 random variable is a mapping from the sample space to a number (think events)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>
                <a:solidFill>
                  <a:schemeClr val="tx2"/>
                </a:solidFill>
              </a:rPr>
              <a:t>X</a:t>
            </a:r>
            <a:r>
              <a:rPr lang="en-US" sz="2400" dirty="0">
                <a:solidFill>
                  <a:schemeClr val="tx2"/>
                </a:solidFill>
              </a:rPr>
              <a:t>, could be the number of heads for a coin tossed three times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Really for notational convenience, since the event space can sometimes be irregular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9826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71747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90763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56223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1/8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0734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5354</TotalTime>
  <Words>2249</Words>
  <Application>Microsoft Macintosh PowerPoint</Application>
  <PresentationFormat>On-screen Show (4:3)</PresentationFormat>
  <Paragraphs>427</Paragraphs>
  <Slides>44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5" baseType="lpstr">
      <vt:lpstr>ＭＳ Ｐゴシック</vt:lpstr>
      <vt:lpstr>Arial</vt:lpstr>
      <vt:lpstr>Calibri</vt:lpstr>
      <vt:lpstr>Century Schoolbook</vt:lpstr>
      <vt:lpstr>Symbol</vt:lpstr>
      <vt:lpstr>Tahoma</vt:lpstr>
      <vt:lpstr>Tw Cen MT</vt:lpstr>
      <vt:lpstr>Wingdings</vt:lpstr>
      <vt:lpstr>Wingdings 2</vt:lpstr>
      <vt:lpstr>Median</vt:lpstr>
      <vt:lpstr>Equation</vt:lpstr>
      <vt:lpstr>Probability</vt:lpstr>
      <vt:lpstr>Admin</vt:lpstr>
      <vt:lpstr>Why probability?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Random variables</vt:lpstr>
      <vt:lpstr>Probability distribution</vt:lpstr>
      <vt:lpstr>Unconditional/prior probability</vt:lpstr>
      <vt:lpstr>Prior probability</vt:lpstr>
      <vt:lpstr>Joint distribution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Bayes rule</vt:lpstr>
      <vt:lpstr>Bayes rule</vt:lpstr>
      <vt:lpstr>Bayes rule</vt:lpstr>
      <vt:lpstr>Bayes rule</vt:lpstr>
      <vt:lpstr>Gaps</vt:lpstr>
      <vt:lpstr>Gaps</vt:lpstr>
      <vt:lpstr>Gaps</vt:lpstr>
      <vt:lpstr>Parasitic gaps</vt:lpstr>
      <vt:lpstr>Parasitic gaps</vt:lpstr>
      <vt:lpstr>Parasitic gaps</vt:lpstr>
      <vt:lpstr>Frequency of parasitic gaps</vt:lpstr>
      <vt:lpstr>Prob of parasitic gaps</vt:lpstr>
      <vt:lpstr>Prob of parasitic gaps</vt:lpstr>
      <vt:lpstr>Prob of parasitic gaps</vt:lpstr>
      <vt:lpstr>Prob of parasitic gaps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289</cp:revision>
  <cp:lastPrinted>2020-09-01T21:11:32Z</cp:lastPrinted>
  <dcterms:created xsi:type="dcterms:W3CDTF">2011-01-25T19:35:23Z</dcterms:created>
  <dcterms:modified xsi:type="dcterms:W3CDTF">2020-09-01T21:11:36Z</dcterms:modified>
</cp:coreProperties>
</file>