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8" r:id="rId3"/>
    <p:sldId id="365" r:id="rId4"/>
    <p:sldId id="366" r:id="rId5"/>
    <p:sldId id="367" r:id="rId6"/>
    <p:sldId id="448" r:id="rId7"/>
    <p:sldId id="263" r:id="rId8"/>
    <p:sldId id="449" r:id="rId9"/>
    <p:sldId id="291" r:id="rId10"/>
    <p:sldId id="374" r:id="rId11"/>
    <p:sldId id="339" r:id="rId12"/>
    <p:sldId id="450" r:id="rId13"/>
    <p:sldId id="340" r:id="rId14"/>
    <p:sldId id="451" r:id="rId15"/>
    <p:sldId id="452" r:id="rId16"/>
    <p:sldId id="376" r:id="rId17"/>
    <p:sldId id="377" r:id="rId18"/>
    <p:sldId id="378" r:id="rId19"/>
    <p:sldId id="379" r:id="rId20"/>
    <p:sldId id="380" r:id="rId21"/>
    <p:sldId id="386" r:id="rId22"/>
    <p:sldId id="388" r:id="rId23"/>
    <p:sldId id="382" r:id="rId24"/>
    <p:sldId id="383" r:id="rId25"/>
    <p:sldId id="389" r:id="rId26"/>
    <p:sldId id="393" r:id="rId27"/>
    <p:sldId id="394" r:id="rId28"/>
    <p:sldId id="390" r:id="rId29"/>
    <p:sldId id="391" r:id="rId30"/>
    <p:sldId id="384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2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8" autoAdjust="0"/>
    <p:restoredTop sz="94558"/>
  </p:normalViewPr>
  <p:slideViewPr>
    <p:cSldViewPr snapToObjects="1">
      <p:cViewPr varScale="1">
        <p:scale>
          <a:sx n="121" d="100"/>
          <a:sy n="121" d="100"/>
        </p:scale>
        <p:origin x="12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5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5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7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4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31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7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1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8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6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0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4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CS159 – Fall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97471"/>
              </p:ext>
            </p:extLst>
          </p:nvPr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68" name="Equation" r:id="rId4" imgW="889000" imgH="368300" progId="Equation.3">
                  <p:embed/>
                </p:oleObj>
              </mc:Choice>
              <mc:Fallback>
                <p:oleObj name="Equation" r:id="rId4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3188" y="6248400"/>
            <a:ext cx="380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other threshold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/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blipFill>
                <a:blip r:embed="rId8"/>
                <a:stretch>
                  <a:fillRect l="-9184" t="-224000" r="-1020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>
            <a:extLst>
              <a:ext uri="{FF2B5EF4-FFF2-40B4-BE49-F238E27FC236}">
                <a16:creationId xmlns:a16="http://schemas.microsoft.com/office/drawing/2014/main" id="{7291008A-DE82-DB4F-924E-C5966D84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511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+ 1*-1 + 0*1 + 1*0.5 =  0.5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81200" y="1981200"/>
            <a:ext cx="1600200" cy="388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752600" y="3657600"/>
            <a:ext cx="281940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 Box 1045">
            <a:extLst>
              <a:ext uri="{FF2B5EF4-FFF2-40B4-BE49-F238E27FC236}">
                <a16:creationId xmlns:a16="http://schemas.microsoft.com/office/drawing/2014/main" id="{6EF71460-B7AE-9B42-BB5E-8616946C7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641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</a:t>
            </a:r>
            <a:r>
              <a:rPr lang="en-US">
                <a:solidFill>
                  <a:srgbClr val="0000FF"/>
                </a:solidFill>
              </a:rPr>
              <a:t>not  </a:t>
            </a:r>
            <a:r>
              <a:rPr lang="en-US" dirty="0">
                <a:solidFill>
                  <a:srgbClr val="0000FF"/>
                </a:solidFill>
              </a:rPr>
              <a:t>larger than the threshold</a:t>
            </a:r>
          </a:p>
        </p:txBody>
      </p:sp>
      <p:sp>
        <p:nvSpPr>
          <p:cNvPr id="26" name="Text Box 1045">
            <a:extLst>
              <a:ext uri="{FF2B5EF4-FFF2-40B4-BE49-F238E27FC236}">
                <a16:creationId xmlns:a16="http://schemas.microsoft.com/office/drawing/2014/main" id="{019F47DC-FDDD-8D43-85E8-539C68BAB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00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+ 0*-1 + 0*1 + 1*0.5 =  1.5</a:t>
            </a:r>
          </a:p>
        </p:txBody>
      </p:sp>
      <p:sp>
        <p:nvSpPr>
          <p:cNvPr id="26" name="Text Box 1045">
            <a:extLst>
              <a:ext uri="{FF2B5EF4-FFF2-40B4-BE49-F238E27FC236}">
                <a16:creationId xmlns:a16="http://schemas.microsoft.com/office/drawing/2014/main" id="{AF9D07DF-CA14-A942-A012-9BC4B801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70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1.5, which is larger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262090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project proposal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(assume threshold 0)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35012" y="1969074"/>
            <a:ext cx="59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0" y="3512124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-0.5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521400" y="2721989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-1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76400" y="4031579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grpSp>
        <p:nvGrpSpPr>
          <p:cNvPr id="33" name="Group 32"/>
          <p:cNvGrpSpPr/>
          <p:nvPr/>
        </p:nvGrpSpPr>
        <p:grpSpPr>
          <a:xfrm>
            <a:off x="3048000" y="228600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990529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56706" y="4054888"/>
            <a:ext cx="498276" cy="438471"/>
            <a:chOff x="2951262" y="2307211"/>
            <a:chExt cx="498276" cy="438471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021038" y="2006337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021038" y="4369329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726138" y="2532513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CAF4DA-D328-364D-80D1-50B35B007833}"/>
                  </a:ext>
                </a:extLst>
              </p:cNvPr>
              <p:cNvSpPr txBox="1"/>
              <p:nvPr/>
            </p:nvSpPr>
            <p:spPr>
              <a:xfrm>
                <a:off x="1375134" y="5601620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CAF4DA-D328-364D-80D1-50B35B007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34" y="5601620"/>
                <a:ext cx="2472408" cy="617861"/>
              </a:xfrm>
              <a:prstGeom prst="rect">
                <a:avLst/>
              </a:prstGeom>
              <a:blipFill>
                <a:blip r:embed="rId2"/>
                <a:stretch>
                  <a:fillRect l="-9744" t="-224000" r="-1026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-1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07244" y="2018483"/>
            <a:ext cx="735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886" y="2700797"/>
            <a:ext cx="772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0.03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074731" y="3397726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-0.02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0200" y="3962400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0.01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cxnSp>
        <p:nvCxnSpPr>
          <p:cNvPr id="46" name="Curved Connector 45"/>
          <p:cNvCxnSpPr/>
          <p:nvPr/>
        </p:nvCxnSpPr>
        <p:spPr>
          <a:xfrm flipV="1">
            <a:off x="3020144" y="228600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3020144" y="4054238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5791200" y="297487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342257" y="148677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-0.05-0.02= -0.07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133600" y="4848069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-0.03+0.01=-0.02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982938" y="1995294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942668" y="4197924"/>
            <a:ext cx="1010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0.495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257800" y="2112870"/>
            <a:ext cx="359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0.483*0.5+0.495=0.7365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726138" y="3397726"/>
            <a:ext cx="110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0.676</a:t>
            </a:r>
          </a:p>
        </p:txBody>
      </p:sp>
    </p:spTree>
    <p:extLst>
      <p:ext uri="{BB962C8B-B14F-4D97-AF65-F5344CB8AC3E}">
        <p14:creationId xmlns:p14="http://schemas.microsoft.com/office/powerpoint/2010/main" val="4245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kinds/characteristics of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14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24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9144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962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72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05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00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14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724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638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257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4506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800100" y="4990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0602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7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2667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685800" y="4037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876300" y="3999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2954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4859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886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076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495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686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029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19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88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191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381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724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191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495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794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060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489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794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029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327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22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572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762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136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914400" y="5714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01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8560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33400" y="31197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267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86000" y="6172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are these different?</a:t>
            </a:r>
          </a:p>
        </p:txBody>
      </p: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1336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7432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33528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12"/>
          <p:cNvSpPr>
            <a:spLocks noChangeArrowheads="1"/>
          </p:cNvSpPr>
          <p:nvPr/>
        </p:nvSpPr>
        <p:spPr bwMode="auto">
          <a:xfrm>
            <a:off x="2371455" y="51816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6" name="Straight Arrow Connector 125"/>
          <p:cNvCxnSpPr>
            <a:stCxn id="117" idx="4"/>
            <a:endCxn id="125" idx="1"/>
          </p:cNvCxnSpPr>
          <p:nvPr/>
        </p:nvCxnSpPr>
        <p:spPr bwMode="auto">
          <a:xfrm>
            <a:off x="2286000" y="4648201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3" idx="4"/>
            <a:endCxn id="125" idx="0"/>
          </p:cNvCxnSpPr>
          <p:nvPr/>
        </p:nvCxnSpPr>
        <p:spPr bwMode="auto">
          <a:xfrm flipH="1">
            <a:off x="2523855" y="4648201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24" idx="3"/>
            <a:endCxn id="125" idx="7"/>
          </p:cNvCxnSpPr>
          <p:nvPr/>
        </p:nvCxnSpPr>
        <p:spPr bwMode="auto">
          <a:xfrm flipH="1">
            <a:off x="2631618" y="4603564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endCxn id="117" idx="0"/>
          </p:cNvCxnSpPr>
          <p:nvPr/>
        </p:nvCxnSpPr>
        <p:spPr bwMode="auto">
          <a:xfrm rot="16200000" flipH="1">
            <a:off x="19050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endCxn id="117" idx="0"/>
          </p:cNvCxnSpPr>
          <p:nvPr/>
        </p:nvCxnSpPr>
        <p:spPr bwMode="auto">
          <a:xfrm rot="5400000">
            <a:off x="20955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6200000" flipH="1">
            <a:off x="2514600" y="39624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705100" y="3924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16200000" flipH="1">
            <a:off x="31242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rot="5400000">
            <a:off x="33147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>
            <a:stCxn id="125" idx="4"/>
          </p:cNvCxnSpPr>
          <p:nvPr/>
        </p:nvCxnSpPr>
        <p:spPr bwMode="auto">
          <a:xfrm rot="5400000">
            <a:off x="2371455" y="56388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2406838" y="31666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37" name="Oval 12"/>
          <p:cNvSpPr>
            <a:spLocks noChangeArrowheads="1"/>
          </p:cNvSpPr>
          <p:nvPr/>
        </p:nvSpPr>
        <p:spPr bwMode="auto">
          <a:xfrm>
            <a:off x="3092637" y="518239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Straight Arrow Connector 137"/>
          <p:cNvCxnSpPr>
            <a:stCxn id="137" idx="4"/>
          </p:cNvCxnSpPr>
          <p:nvPr/>
        </p:nvCxnSpPr>
        <p:spPr bwMode="auto">
          <a:xfrm rot="5400000">
            <a:off x="3092637" y="563959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17" idx="5"/>
            <a:endCxn id="137" idx="1"/>
          </p:cNvCxnSpPr>
          <p:nvPr/>
        </p:nvCxnSpPr>
        <p:spPr bwMode="auto">
          <a:xfrm>
            <a:off x="2393763" y="4603564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23" idx="5"/>
            <a:endCxn id="137" idx="0"/>
          </p:cNvCxnSpPr>
          <p:nvPr/>
        </p:nvCxnSpPr>
        <p:spPr bwMode="auto">
          <a:xfrm>
            <a:off x="3003363" y="4603564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24" idx="4"/>
            <a:endCxn id="137" idx="7"/>
          </p:cNvCxnSpPr>
          <p:nvPr/>
        </p:nvCxnSpPr>
        <p:spPr bwMode="auto">
          <a:xfrm flipH="1">
            <a:off x="3352800" y="4648201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399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757697" y="5562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Feed forward networks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810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818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units/layer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33800" y="26670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37406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62" y="0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61048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38600" y="2159169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have many layers of hidden units of differing sizes</a:t>
            </a:r>
          </a:p>
          <a:p>
            <a:endParaRPr lang="en-US" sz="2800" dirty="0"/>
          </a:p>
          <a:p>
            <a:r>
              <a:rPr lang="en-US" sz="2800" dirty="0"/>
              <a:t>To count the number of layers, you count all but the inputs</a:t>
            </a:r>
          </a:p>
        </p:txBody>
      </p:sp>
      <p:sp>
        <p:nvSpPr>
          <p:cNvPr id="121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stCxn id="121" idx="5"/>
            <a:endCxn id="126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122" idx="4"/>
            <a:endCxn id="126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3" idx="3"/>
            <a:endCxn id="126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27" idx="4"/>
            <a:endCxn id="126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1735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528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3-layer network</a:t>
            </a:r>
          </a:p>
        </p:txBody>
      </p:sp>
    </p:spTree>
    <p:extLst>
      <p:ext uri="{BB962C8B-B14F-4D97-AF65-F5344CB8AC3E}">
        <p14:creationId xmlns:p14="http://schemas.microsoft.com/office/powerpoint/2010/main" val="2665637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Alternate ways of visualizing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5" idx="4"/>
            <a:endCxn id="4" idx="0"/>
          </p:cNvCxnSpPr>
          <p:nvPr/>
        </p:nvCxnSpPr>
        <p:spPr bwMode="auto">
          <a:xfrm flipH="1">
            <a:off x="1524000" y="3047208"/>
            <a:ext cx="152401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57" idx="4"/>
            <a:endCxn id="5" idx="0"/>
          </p:cNvCxnSpPr>
          <p:nvPr/>
        </p:nvCxnSpPr>
        <p:spPr bwMode="auto">
          <a:xfrm>
            <a:off x="2056386" y="3047204"/>
            <a:ext cx="77214" cy="609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63" idx="4"/>
          </p:cNvCxnSpPr>
          <p:nvPr/>
        </p:nvCxnSpPr>
        <p:spPr bwMode="auto">
          <a:xfrm>
            <a:off x="2667000" y="3047208"/>
            <a:ext cx="762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5" idx="4"/>
          </p:cNvCxnSpPr>
          <p:nvPr/>
        </p:nvCxnSpPr>
        <p:spPr bwMode="auto">
          <a:xfrm flipH="1">
            <a:off x="2743200" y="3047208"/>
            <a:ext cx="3048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12192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1524001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903986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2209800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2514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>
            <a:off x="2895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5156" y="1671935"/>
            <a:ext cx="734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the input layer will be drawn with nodes as well</a:t>
            </a:r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50292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56388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>
            <a:off x="62484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2"/>
          <p:cNvSpPr>
            <a:spLocks noChangeArrowheads="1"/>
          </p:cNvSpPr>
          <p:nvPr/>
        </p:nvSpPr>
        <p:spPr bwMode="auto">
          <a:xfrm>
            <a:off x="5638800" y="46529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" name="Straight Arrow Connector 70"/>
          <p:cNvCxnSpPr>
            <a:stCxn id="67" idx="5"/>
            <a:endCxn id="70" idx="1"/>
          </p:cNvCxnSpPr>
          <p:nvPr/>
        </p:nvCxnSpPr>
        <p:spPr bwMode="auto">
          <a:xfrm rot="16200000" flipH="1">
            <a:off x="51750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68" idx="4"/>
            <a:endCxn id="70" idx="0"/>
          </p:cNvCxnSpPr>
          <p:nvPr/>
        </p:nvCxnSpPr>
        <p:spPr bwMode="auto">
          <a:xfrm rot="5400000">
            <a:off x="5524500" y="438623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69" idx="3"/>
            <a:endCxn id="70" idx="7"/>
          </p:cNvCxnSpPr>
          <p:nvPr/>
        </p:nvCxnSpPr>
        <p:spPr bwMode="auto">
          <a:xfrm rot="5400000">
            <a:off x="57846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67" idx="0"/>
          </p:cNvCxnSpPr>
          <p:nvPr/>
        </p:nvCxnSpPr>
        <p:spPr bwMode="auto">
          <a:xfrm rot="16200000" flipH="1">
            <a:off x="48006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67" idx="0"/>
          </p:cNvCxnSpPr>
          <p:nvPr/>
        </p:nvCxnSpPr>
        <p:spPr bwMode="auto">
          <a:xfrm rot="5400000">
            <a:off x="49911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16200000" flipH="1">
            <a:off x="5410200" y="343373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5600700" y="339563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6200000" flipH="1">
            <a:off x="60198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5400000">
            <a:off x="62103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70" idx="4"/>
          </p:cNvCxnSpPr>
          <p:nvPr/>
        </p:nvCxnSpPr>
        <p:spPr bwMode="auto">
          <a:xfrm rot="5400000">
            <a:off x="5638800" y="511013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257800" y="25156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65429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3532210" y="3810559"/>
            <a:ext cx="1066800" cy="528669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5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1179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7275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3371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355774" y="37606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4"/>
            <a:endCxn id="7" idx="1"/>
          </p:cNvCxnSpPr>
          <p:nvPr/>
        </p:nvCxnSpPr>
        <p:spPr bwMode="auto">
          <a:xfrm>
            <a:off x="3270319" y="3227203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flipH="1">
            <a:off x="3508174" y="3227203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flipH="1">
            <a:off x="3615937" y="3182566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893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798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98919" y="25414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89419" y="25033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1085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990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355774" y="4217803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1157" y="17456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076956" y="376139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19" idx="4"/>
          </p:cNvCxnSpPr>
          <p:nvPr/>
        </p:nvCxnSpPr>
        <p:spPr bwMode="auto">
          <a:xfrm rot="5400000">
            <a:off x="4076956" y="421859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5"/>
            <a:endCxn id="19" idx="1"/>
          </p:cNvCxnSpPr>
          <p:nvPr/>
        </p:nvCxnSpPr>
        <p:spPr bwMode="auto">
          <a:xfrm>
            <a:off x="3378082" y="3182566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5"/>
            <a:endCxn id="19" idx="0"/>
          </p:cNvCxnSpPr>
          <p:nvPr/>
        </p:nvCxnSpPr>
        <p:spPr bwMode="auto">
          <a:xfrm>
            <a:off x="3987682" y="3182566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4"/>
            <a:endCxn id="19" idx="7"/>
          </p:cNvCxnSpPr>
          <p:nvPr/>
        </p:nvCxnSpPr>
        <p:spPr bwMode="auto">
          <a:xfrm flipH="1">
            <a:off x="4337119" y="3227203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16365" y="5029200"/>
            <a:ext cx="4921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Can be used to model multiclass datasets or more interesting predictors, e.g. 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8082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52838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51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5" y="2286000"/>
            <a:ext cx="8458200" cy="277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282233"/>
            <a:ext cx="77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965" y="5282233"/>
            <a:ext cx="2196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</a:t>
            </a:r>
          </a:p>
          <a:p>
            <a:pPr algn="ctr"/>
            <a:r>
              <a:rPr lang="en-US" sz="2400" dirty="0"/>
              <a:t>(edge detection)</a:t>
            </a:r>
          </a:p>
        </p:txBody>
      </p:sp>
    </p:spTree>
    <p:extLst>
      <p:ext uri="{BB962C8B-B14F-4D97-AF65-F5344CB8AC3E}">
        <p14:creationId xmlns:p14="http://schemas.microsoft.com/office/powerpoint/2010/main" val="231637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Neural Networks try to mimic the structure and function of our nervous system</a:t>
            </a:r>
          </a:p>
          <a:p>
            <a:endParaRPr lang="en-US" sz="2000" dirty="0"/>
          </a:p>
          <a:p>
            <a:r>
              <a:rPr lang="en-US" sz="2400" b="1" i="1" dirty="0">
                <a:solidFill>
                  <a:srgbClr val="FF6600"/>
                </a:solidFill>
              </a:rPr>
              <a:t>People like biologically motivated approaches</a:t>
            </a: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047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networks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Recurrent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Output is fed back to input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support memory!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Good for temporal data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501362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McCulloch and Pitts (1943) – introduced model of artificial neurons and suggested they could 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Hebb</a:t>
            </a:r>
            <a:r>
              <a:rPr lang="en-US" sz="2800" dirty="0"/>
              <a:t> (1949) – Simple updating rule for 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Rosenblatt (1962) - the </a:t>
            </a:r>
            <a:r>
              <a:rPr lang="en-US" sz="2800" i="1" dirty="0"/>
              <a:t>perceptron</a:t>
            </a:r>
            <a:r>
              <a:rPr lang="en-US" sz="28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Minsky</a:t>
            </a:r>
            <a:r>
              <a:rPr lang="en-US" sz="2800" dirty="0"/>
              <a:t> and </a:t>
            </a:r>
            <a:r>
              <a:rPr lang="en-US" sz="2800" dirty="0" err="1"/>
              <a:t>Papert</a:t>
            </a:r>
            <a:r>
              <a:rPr lang="en-US" sz="2800" dirty="0"/>
              <a:t> (1969) – wrote </a:t>
            </a:r>
            <a:r>
              <a:rPr lang="en-US" sz="2800" i="1" dirty="0" err="1"/>
              <a:t>Perceptrons</a:t>
            </a:r>
            <a:r>
              <a:rPr lang="en-US" sz="28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Bryson and Ho (1969, but largely ignored until 1980s--Rosenblatt) – invented back-propagation learning for multilayer networks</a:t>
            </a:r>
          </a:p>
        </p:txBody>
      </p:sp>
    </p:spTree>
    <p:extLst>
      <p:ext uri="{BB962C8B-B14F-4D97-AF65-F5344CB8AC3E}">
        <p14:creationId xmlns:p14="http://schemas.microsoft.com/office/powerpoint/2010/main" val="28187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you know?</a:t>
            </a:r>
          </a:p>
        </p:txBody>
      </p:sp>
    </p:spTree>
    <p:extLst>
      <p:ext uri="{BB962C8B-B14F-4D97-AF65-F5344CB8AC3E}">
        <p14:creationId xmlns:p14="http://schemas.microsoft.com/office/powerpoint/2010/main" val="87804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nervous system: 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09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Artificial 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FF"/>
                </a:solidFill>
              </a:rPr>
              <a:t>our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83325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16002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8288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</p:spTree>
    <p:extLst>
      <p:ext uri="{BB962C8B-B14F-4D97-AF65-F5344CB8AC3E}">
        <p14:creationId xmlns:p14="http://schemas.microsoft.com/office/powerpoint/2010/main" val="110269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867400" y="169068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25146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971800" y="1066800"/>
            <a:ext cx="2819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590800" y="83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4384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895600" y="1676400"/>
            <a:ext cx="2895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819400" y="2133600"/>
            <a:ext cx="3048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5400000">
            <a:off x="2362200" y="2133601"/>
            <a:ext cx="76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Neurons often have many, </a:t>
            </a:r>
            <a:r>
              <a:rPr lang="en-US" sz="2000">
                <a:latin typeface="Verdana" charset="0"/>
              </a:rPr>
              <a:t>many connected </a:t>
            </a:r>
            <a:r>
              <a:rPr lang="en-US" sz="2000" dirty="0">
                <a:latin typeface="Verdana" charset="0"/>
              </a:rPr>
              <a:t>input neurons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a neuron is stimulated enough, then it also fires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How much stimulation is required 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endParaRPr lang="en-US" sz="2000" dirty="0">
              <a:solidFill>
                <a:srgbClr val="FF66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6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533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33" name="Equation" r:id="rId4" imgW="266700" imgH="368300" progId="Equation.3">
                  <p:embed/>
                </p:oleObj>
              </mc:Choice>
              <mc:Fallback>
                <p:oleObj name="Equation" r:id="rId4" imgW="266700" imgH="368300" progId="Equation.3">
                  <p:embed/>
                  <p:pic>
                    <p:nvPicPr>
                      <p:cNvPr id="368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34" name="Equation" r:id="rId6" imgW="342900" imgH="165100" progId="Equation.3">
                  <p:embed/>
                </p:oleObj>
              </mc:Choice>
              <mc:Fallback>
                <p:oleObj name="Equation" r:id="rId6" imgW="342900" imgH="165100" progId="Equation.3">
                  <p:embed/>
                  <p:pic>
                    <p:nvPicPr>
                      <p:cNvPr id="368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>
                <a:solidFill>
                  <a:srgbClr val="FF6600"/>
                </a:solidFill>
              </a:rPr>
              <a:t>x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*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35" name="Equation" r:id="rId8" imgW="723900" imgH="342900" progId="Equation.3">
                  <p:embed/>
                </p:oleObj>
              </mc:Choice>
              <mc:Fallback>
                <p:oleObj name="Equation" r:id="rId8" imgW="723900" imgH="3429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4038600" y="487680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12821</TotalTime>
  <Words>752</Words>
  <Application>Microsoft Macintosh PowerPoint</Application>
  <PresentationFormat>On-screen Show (4:3)</PresentationFormat>
  <Paragraphs>262</Paragraphs>
  <Slides>31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Tw Cen MT</vt:lpstr>
      <vt:lpstr>Verdana</vt:lpstr>
      <vt:lpstr>Wingdings</vt:lpstr>
      <vt:lpstr>Wingdings 2</vt:lpstr>
      <vt:lpstr>Median</vt:lpstr>
      <vt:lpstr>Equation</vt:lpstr>
      <vt:lpstr>Neural networks</vt:lpstr>
      <vt:lpstr>Admin</vt:lpstr>
      <vt:lpstr>Neural Networks</vt:lpstr>
      <vt:lpstr>Our Nervous System</vt:lpstr>
      <vt:lpstr>Our nervous system:  the computer science view</vt:lpstr>
      <vt:lpstr>Artificial Neural Networks</vt:lpstr>
      <vt:lpstr>PowerPoint Presentation</vt:lpstr>
      <vt:lpstr>PowerPoint Presentation</vt:lpstr>
      <vt:lpstr>PowerPoint Presentation</vt:lpstr>
      <vt:lpstr>Activation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</vt:lpstr>
      <vt:lpstr>Neural network</vt:lpstr>
      <vt:lpstr>Neural network</vt:lpstr>
      <vt:lpstr>Neural network</vt:lpstr>
      <vt:lpstr>Neural network</vt:lpstr>
      <vt:lpstr>Computation (assume threshold 0)</vt:lpstr>
      <vt:lpstr>Computation</vt:lpstr>
      <vt:lpstr>Neural networks</vt:lpstr>
      <vt:lpstr>Hidden units/layers</vt:lpstr>
      <vt:lpstr>Hidden units/layers</vt:lpstr>
      <vt:lpstr>Hidden units/layers</vt:lpstr>
      <vt:lpstr>Alternate ways of visualizing</vt:lpstr>
      <vt:lpstr>Multiple outputs</vt:lpstr>
      <vt:lpstr>Multiple outputs</vt:lpstr>
      <vt:lpstr>Neural networks</vt:lpstr>
      <vt:lpstr>History of Neural Networks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939</cp:revision>
  <cp:lastPrinted>2016-10-25T20:29:19Z</cp:lastPrinted>
  <dcterms:created xsi:type="dcterms:W3CDTF">2011-01-25T19:35:23Z</dcterms:created>
  <dcterms:modified xsi:type="dcterms:W3CDTF">2020-11-11T00:18:25Z</dcterms:modified>
</cp:coreProperties>
</file>