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8" r:id="rId3"/>
    <p:sldId id="534" r:id="rId4"/>
    <p:sldId id="419" r:id="rId5"/>
    <p:sldId id="421" r:id="rId6"/>
    <p:sldId id="422" r:id="rId7"/>
    <p:sldId id="423" r:id="rId8"/>
    <p:sldId id="427" r:id="rId9"/>
    <p:sldId id="426" r:id="rId10"/>
    <p:sldId id="429" r:id="rId11"/>
    <p:sldId id="430" r:id="rId12"/>
    <p:sldId id="431" r:id="rId13"/>
    <p:sldId id="432" r:id="rId14"/>
    <p:sldId id="433" r:id="rId15"/>
    <p:sldId id="435" r:id="rId16"/>
    <p:sldId id="459" r:id="rId17"/>
    <p:sldId id="449" r:id="rId18"/>
    <p:sldId id="450" r:id="rId19"/>
    <p:sldId id="451" r:id="rId20"/>
    <p:sldId id="452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53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7" r:id="rId57"/>
    <p:sldId id="498" r:id="rId58"/>
    <p:sldId id="499" r:id="rId59"/>
    <p:sldId id="500" r:id="rId60"/>
    <p:sldId id="504" r:id="rId61"/>
    <p:sldId id="505" r:id="rId62"/>
    <p:sldId id="506" r:id="rId63"/>
    <p:sldId id="526" r:id="rId64"/>
    <p:sldId id="527" r:id="rId65"/>
    <p:sldId id="535" r:id="rId66"/>
    <p:sldId id="536" r:id="rId67"/>
    <p:sldId id="537" r:id="rId68"/>
    <p:sldId id="538" r:id="rId69"/>
    <p:sldId id="539" r:id="rId70"/>
    <p:sldId id="540" r:id="rId71"/>
    <p:sldId id="529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CF61A-0B16-D146-877E-74689C474697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C93F-D858-7E40-9C27-B9AFE7CF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each</a:t>
            </a:r>
            <a:r>
              <a:rPr lang="en-US" baseline="0" dirty="0"/>
              <a:t> example is classified correctly!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they are vectors (i.e. points) and they support/define</a:t>
            </a:r>
            <a:r>
              <a:rPr lang="en-US" baseline="0" dirty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11/5/20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3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9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9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Advanced Classification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159 – Fall 2020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classification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red, but…</a:t>
            </a: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measure “nearest”?</a:t>
            </a: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Euclidean distance! (or L1 or cosine or …)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6" name="Equation" r:id="rId5" imgW="2857500" imgH="279400" progId="Equation.3">
                  <p:embed/>
                </p:oleObj>
              </mc:Choice>
              <mc:Fallback>
                <p:oleObj name="Equation" r:id="rId5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/>
              <a:t>The </a:t>
            </a:r>
            <a:r>
              <a:rPr lang="en-US" sz="2400" b="1" dirty="0">
                <a:solidFill>
                  <a:srgbClr val="FF6600"/>
                </a:solidFill>
              </a:rPr>
              <a:t>decision boundaries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are places in the features space where the classification of a point/example changes</a:t>
            </a: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 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k-NN gives locally defined decision boundaries between classes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46" y="1638160"/>
            <a:ext cx="4800600" cy="4102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MMI10" pitchFamily="34" charset="2"/>
              </a:rPr>
              <a:t>K</a:t>
            </a:r>
            <a:r>
              <a:rPr lang="en-GB" dirty="0"/>
              <a:t> Nearest Neighbour (k-NN) Classifier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2868" y="5505697"/>
            <a:ext cx="1495744" cy="42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MMI10" pitchFamily="34" charset="2"/>
              </a:rPr>
              <a:t>K</a:t>
            </a:r>
            <a:r>
              <a:rPr lang="en-GB" dirty="0">
                <a:latin typeface="CMR12" pitchFamily="34" charset="2"/>
              </a:rPr>
              <a:t> = 1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04800" y="6262750"/>
            <a:ext cx="7723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What is the decision boundary for k-NN for this one?</a:t>
            </a:r>
          </a:p>
        </p:txBody>
      </p:sp>
    </p:spTree>
    <p:extLst>
      <p:ext uri="{BB962C8B-B14F-4D97-AF65-F5344CB8AC3E}">
        <p14:creationId xmlns:p14="http://schemas.microsoft.com/office/powerpoint/2010/main" val="23401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799" y="1679222"/>
            <a:ext cx="8669421" cy="509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Quiz #3: 11/10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7: 11/11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Project proposals: 11/11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MMI10" pitchFamily="34" charset="2"/>
              </a:rPr>
              <a:t>K</a:t>
            </a:r>
            <a:r>
              <a:rPr lang="en-GB" dirty="0"/>
              <a:t> Nearest Neighbour (</a:t>
            </a:r>
            <a:r>
              <a:rPr lang="en-GB" i="1" dirty="0" err="1"/>
              <a:t>k</a:t>
            </a:r>
            <a:r>
              <a:rPr lang="en-GB" dirty="0" err="1"/>
              <a:t>NN</a:t>
            </a:r>
            <a:r>
              <a:rPr lang="en-GB" dirty="0"/>
              <a:t>) Classifier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2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36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Some machine learning approaches make strong assumptions about the data </a:t>
            </a:r>
          </a:p>
          <a:p>
            <a:pPr lvl="1"/>
            <a:r>
              <a:rPr lang="en-US" dirty="0"/>
              <a:t>If the assumptions are true this can often lead to better performance</a:t>
            </a:r>
          </a:p>
          <a:p>
            <a:pPr lvl="1"/>
            <a:r>
              <a:rPr lang="en-US" dirty="0"/>
              <a:t>If the assumptions aren’t true, they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approaches don’t make many assumptions about the data</a:t>
            </a:r>
          </a:p>
          <a:p>
            <a:pPr lvl="1"/>
            <a:r>
              <a:rPr lang="en-US" dirty="0"/>
              <a:t>This can allow us to learn from more varied data</a:t>
            </a:r>
          </a:p>
          <a:p>
            <a:pPr lvl="1"/>
            <a:r>
              <a:rPr lang="en-US" dirty="0"/>
              <a:t>But, they are more prone to </a:t>
            </a:r>
            <a:r>
              <a:rPr lang="en-US" dirty="0" err="1"/>
              <a:t>overfitting</a:t>
            </a:r>
            <a:endParaRPr lang="en-US" dirty="0"/>
          </a:p>
          <a:p>
            <a:pPr lvl="1"/>
            <a:r>
              <a:rPr lang="en-US" dirty="0"/>
              <a:t>and generally require more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111298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6409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878633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0905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Assume now that our model of the blue class is two circles</a:t>
            </a:r>
          </a:p>
        </p:txBody>
      </p:sp>
    </p:spTree>
    <p:extLst>
      <p:ext uri="{BB962C8B-B14F-4D97-AF65-F5344CB8AC3E}">
        <p14:creationId xmlns:p14="http://schemas.microsoft.com/office/powerpoint/2010/main" val="174821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E53F-D1AC-3549-8F88-1B7E22F9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D6C1-9D56-FC42-B69F-DDE7AB403B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91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20515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8572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2874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65088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118352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7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</a:p>
        </p:txBody>
      </p:sp>
    </p:spTree>
    <p:extLst>
      <p:ext uri="{BB962C8B-B14F-4D97-AF65-F5344CB8AC3E}">
        <p14:creationId xmlns:p14="http://schemas.microsoft.com/office/powerpoint/2010/main" val="44177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1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4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were the </a:t>
            </a:r>
            <a:r>
              <a:rPr lang="en-US" i="1" dirty="0">
                <a:solidFill>
                  <a:srgbClr val="FF0000"/>
                </a:solidFill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 assumptions (if any) that </a:t>
            </a:r>
            <a:r>
              <a:rPr lang="en-US" i="1" dirty="0">
                <a:solidFill>
                  <a:srgbClr val="FF0000"/>
                </a:solidFill>
              </a:rPr>
              <a:t>k-</a:t>
            </a:r>
            <a:r>
              <a:rPr lang="en-US" dirty="0">
                <a:solidFill>
                  <a:srgbClr val="FF0000"/>
                </a:solidFill>
              </a:rPr>
              <a:t>NN and NB made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there training data sets that could never be learned correctly by these algorithms?</a:t>
            </a:r>
          </a:p>
        </p:txBody>
      </p:sp>
    </p:spTree>
    <p:extLst>
      <p:ext uri="{BB962C8B-B14F-4D97-AF65-F5344CB8AC3E}">
        <p14:creationId xmlns:p14="http://schemas.microsoft.com/office/powerpoint/2010/main" val="5809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Learning: A Geometric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7" y="1447612"/>
            <a:ext cx="7102060" cy="53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361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8153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you can separate labels/classes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55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53"/>
            <a:ext cx="8564978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hyperplane</a:t>
            </a:r>
            <a:r>
              <a:rPr lang="en-US" dirty="0"/>
              <a:t> is line/plane in a high 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What defines a </a:t>
            </a:r>
            <a:r>
              <a:rPr lang="en-US" sz="3600" dirty="0" err="1">
                <a:solidFill>
                  <a:srgbClr val="FF0000"/>
                </a:solidFill>
              </a:rPr>
              <a:t>hyperplane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96538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763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146953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43948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277" y="5178672"/>
            <a:ext cx="3162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line look like?</a:t>
            </a:r>
          </a:p>
        </p:txBody>
      </p:sp>
    </p:spTree>
    <p:extLst>
      <p:ext uri="{BB962C8B-B14F-4D97-AF65-F5344CB8AC3E}">
        <p14:creationId xmlns:p14="http://schemas.microsoft.com/office/powerpoint/2010/main" val="515359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07544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214006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9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99401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6495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1118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5902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2551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also view it as the line perpendicular to the </a:t>
            </a:r>
            <a:r>
              <a:rPr lang="en-US" sz="2800" i="1" dirty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1000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7654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9697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17095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9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68715"/>
              </p:ext>
            </p:extLst>
          </p:nvPr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0" name="Equation" r:id="rId5" imgW="850900" imgH="177800" progId="Equation.3">
                  <p:embed/>
                </p:oleObj>
              </mc:Choice>
              <mc:Fallback>
                <p:oleObj name="Equation" r:id="rId5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(1,1):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24244"/>
              </p:ext>
            </p:extLst>
          </p:nvPr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1" name="Equation" r:id="rId7" imgW="1016000" imgH="165100" progId="Equation.3">
                  <p:embed/>
                </p:oleObj>
              </mc:Choice>
              <mc:Fallback>
                <p:oleObj name="Equation" r:id="rId7" imgW="1016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(1,-1):</a:t>
            </a:r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sign indicates which side of the 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62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visualize this data?</a:t>
            </a: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5480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42343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move the line off of the origin?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71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6456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97295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325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5524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Now intersects at -1</a:t>
            </a:r>
          </a:p>
        </p:txBody>
      </p:sp>
    </p:spTree>
    <p:extLst>
      <p:ext uri="{BB962C8B-B14F-4D97-AF65-F5344CB8AC3E}">
        <p14:creationId xmlns:p14="http://schemas.microsoft.com/office/powerpoint/2010/main" val="2416298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68437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5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630156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6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57067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7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0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classify with a linear model by checking the sign: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Negative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90376"/>
              </p:ext>
            </p:extLst>
          </p:nvPr>
        </p:nvGraphicFramePr>
        <p:xfrm>
          <a:off x="4525963" y="3071813"/>
          <a:ext cx="22034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5963" y="3071813"/>
                        <a:ext cx="2203450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Positive example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72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i="1" baseline="-25000" dirty="0">
                <a:latin typeface="Arial"/>
                <a:cs typeface="Arial"/>
              </a:rPr>
              <a:t>1</a:t>
            </a:r>
            <a:r>
              <a:rPr lang="en-US" sz="2400" i="1" dirty="0">
                <a:latin typeface="Arial"/>
                <a:cs typeface="Arial"/>
              </a:rPr>
              <a:t>, f</a:t>
            </a:r>
            <a:r>
              <a:rPr lang="en-US" sz="2400" i="1" baseline="-25000" dirty="0">
                <a:latin typeface="Arial"/>
                <a:cs typeface="Arial"/>
              </a:rPr>
              <a:t>2</a:t>
            </a:r>
            <a:r>
              <a:rPr lang="en-US" sz="2400" i="1" dirty="0">
                <a:latin typeface="Arial"/>
                <a:cs typeface="Arial"/>
              </a:rPr>
              <a:t>, …,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m</a:t>
            </a:r>
            <a:r>
              <a:rPr lang="en-US" sz="2400" i="1" dirty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02975"/>
              </p:ext>
            </p:extLst>
          </p:nvPr>
        </p:nvGraphicFramePr>
        <p:xfrm>
          <a:off x="4525963" y="4140200"/>
          <a:ext cx="2203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5963" y="4140200"/>
                        <a:ext cx="2203450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733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239597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</a:t>
            </a:r>
            <a:r>
              <a:rPr lang="en-US" dirty="0" err="1">
                <a:solidFill>
                  <a:srgbClr val="FF0000"/>
                </a:solidFill>
              </a:rPr>
              <a:t>hyperplane</a:t>
            </a:r>
            <a:r>
              <a:rPr lang="en-US" dirty="0">
                <a:solidFill>
                  <a:srgbClr val="FF0000"/>
                </a:solidFill>
              </a:rPr>
              <a:t> would you choose?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652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Choose the line where the distance to the nearest point(s) is as large as possible</a:t>
            </a: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250067348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6600"/>
                </a:solidFill>
              </a:rPr>
              <a:t>margin</a:t>
            </a:r>
            <a:r>
              <a:rPr lang="en-US" sz="2000" dirty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Large margin </a:t>
            </a:r>
            <a:r>
              <a:rPr lang="en-US" sz="2000" dirty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676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68468"/>
              </p:ext>
            </p:extLst>
          </p:nvPr>
        </p:nvGraphicFramePr>
        <p:xfrm>
          <a:off x="2447357" y="3890515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3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7357" y="3890515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81352"/>
              </p:ext>
            </p:extLst>
          </p:nvPr>
        </p:nvGraphicFramePr>
        <p:xfrm>
          <a:off x="2494632" y="4862760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4" name="Equation" r:id="rId6" imgW="1219200" imgH="215900" progId="Equation.3">
                  <p:embed/>
                </p:oleObj>
              </mc:Choice>
              <mc:Fallback>
                <p:oleObj name="Equation" r:id="rId6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4632" y="4862760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4640" y="430662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6064" y="4860625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say?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456" y="5893167"/>
            <a:ext cx="602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y</a:t>
            </a:r>
            <a:r>
              <a:rPr lang="en-US" sz="2000" i="1" baseline="-25000" dirty="0" err="1"/>
              <a:t>i</a:t>
            </a:r>
            <a:r>
              <a:rPr lang="en-US" sz="2000" dirty="0"/>
              <a:t>: label for example </a:t>
            </a:r>
            <a:r>
              <a:rPr lang="en-US" sz="2000" dirty="0" err="1"/>
              <a:t>i</a:t>
            </a:r>
            <a:r>
              <a:rPr lang="en-US" sz="2000" dirty="0"/>
              <a:t>, either 1 (positive) or -1 (negative)</a:t>
            </a:r>
          </a:p>
          <a:p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: our feature </a:t>
            </a:r>
            <a:r>
              <a:rPr lang="en-US" sz="2000" dirty="0">
                <a:solidFill>
                  <a:srgbClr val="0000FF"/>
                </a:solidFill>
              </a:rPr>
              <a:t>vector</a:t>
            </a:r>
            <a:r>
              <a:rPr lang="en-US" sz="2000" dirty="0"/>
              <a:t> for example </a:t>
            </a:r>
            <a:r>
              <a:rPr lang="en-US" sz="2000" dirty="0" err="1"/>
              <a:t>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85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706218"/>
            <a:ext cx="437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Turn features into numerical values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41501" y="2624071"/>
            <a:ext cx="4765539" cy="2868824"/>
            <a:chOff x="3841501" y="2624071"/>
            <a:chExt cx="4765539" cy="286882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728" y="509278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Color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view examples as points in an </a:t>
            </a:r>
            <a:r>
              <a:rPr lang="en-US" sz="2400" i="1" dirty="0"/>
              <a:t>n</a:t>
            </a:r>
            <a:r>
              <a:rPr lang="en-US" sz="2400" dirty="0"/>
              <a:t>-dimensional space where </a:t>
            </a:r>
            <a:r>
              <a:rPr lang="en-US" sz="2400" i="1" dirty="0"/>
              <a:t>n</a:t>
            </a:r>
            <a:r>
              <a:rPr lang="en-US" sz="2400" dirty="0"/>
              <a:t> is the number of features called the </a:t>
            </a:r>
            <a:r>
              <a:rPr lang="en-US" sz="2400" dirty="0">
                <a:solidFill>
                  <a:srgbClr val="FF6600"/>
                </a:solidFill>
              </a:rPr>
              <a:t>feature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90029" y="1865489"/>
            <a:ext cx="492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 margin?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3573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any separating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These are called the support vectors </a:t>
            </a:r>
          </a:p>
        </p:txBody>
      </p:sp>
    </p:spTree>
    <p:extLst>
      <p:ext uri="{BB962C8B-B14F-4D97-AF65-F5344CB8AC3E}">
        <p14:creationId xmlns:p14="http://schemas.microsoft.com/office/powerpoint/2010/main" val="325034814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6729" y="1603879"/>
            <a:ext cx="7070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637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Support vector machine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394" y="1712985"/>
            <a:ext cx="65190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Posed as a </a:t>
            </a:r>
            <a:r>
              <a:rPr lang="en-US" sz="2400" dirty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/>
              <a:t>Many, many variants of solving this problem</a:t>
            </a:r>
          </a:p>
          <a:p>
            <a:endParaRPr lang="en-US" sz="2400" dirty="0"/>
          </a:p>
          <a:p>
            <a:r>
              <a:rPr lang="en-US" sz="2400" dirty="0"/>
              <a:t>One of the most successful classification approaches</a:t>
            </a:r>
          </a:p>
        </p:txBody>
      </p:sp>
    </p:spTree>
    <p:extLst>
      <p:ext uri="{BB962C8B-B14F-4D97-AF65-F5344CB8AC3E}">
        <p14:creationId xmlns:p14="http://schemas.microsoft.com/office/powerpoint/2010/main" val="40156164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successful (if not the most successful) classification approach: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799769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334" y="3816673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vector machine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0067" y="4458020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 nearest neighbor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1667" y="3132667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tree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132667"/>
            <a:ext cx="2679700" cy="36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40" y="3796831"/>
            <a:ext cx="27686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0" y="4458020"/>
            <a:ext cx="2578100" cy="381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0" y="5014388"/>
            <a:ext cx="2552700" cy="368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8264" y="4982578"/>
            <a:ext cx="1461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Naïve Bayes</a:t>
            </a:r>
          </a:p>
        </p:txBody>
      </p:sp>
    </p:spTree>
    <p:extLst>
      <p:ext uri="{BB962C8B-B14F-4D97-AF65-F5344CB8AC3E}">
        <p14:creationId xmlns:p14="http://schemas.microsoft.com/office/powerpoint/2010/main" val="3503073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What about this problem?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5E8DC09-CA40-6D44-83CF-18BAF683B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31179"/>
              </p:ext>
            </p:extLst>
          </p:nvPr>
        </p:nvGraphicFramePr>
        <p:xfrm>
          <a:off x="5611662" y="2338984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1662" y="2338984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267B71C-8DD1-624C-972D-040A4B34D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34354"/>
              </p:ext>
            </p:extLst>
          </p:nvPr>
        </p:nvGraphicFramePr>
        <p:xfrm>
          <a:off x="5658937" y="3311229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8937" y="3311229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B3F2F4C-3854-AE47-ACF4-2670A5792FAD}"/>
              </a:ext>
            </a:extLst>
          </p:cNvPr>
          <p:cNvSpPr txBox="1"/>
          <p:nvPr/>
        </p:nvSpPr>
        <p:spPr>
          <a:xfrm>
            <a:off x="4948945" y="2755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273667412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We’d l</a:t>
            </a:r>
            <a:r>
              <a:rPr lang="en-US" sz="3600" b="0" dirty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1803E65-A2F1-F244-801B-983569F92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01952"/>
              </p:ext>
            </p:extLst>
          </p:nvPr>
        </p:nvGraphicFramePr>
        <p:xfrm>
          <a:off x="5611662" y="2338984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9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5E8DC09-CA40-6D44-83CF-18BAF683B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1662" y="2338984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7A15B99-C3D7-3241-90B3-9518F5990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36968"/>
              </p:ext>
            </p:extLst>
          </p:nvPr>
        </p:nvGraphicFramePr>
        <p:xfrm>
          <a:off x="5658937" y="3311229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267B71C-8DD1-624C-972D-040A4B34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8937" y="3311229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6AB3813-CE87-C448-BA28-420FE840788E}"/>
              </a:ext>
            </a:extLst>
          </p:cNvPr>
          <p:cNvSpPr txBox="1"/>
          <p:nvPr/>
        </p:nvSpPr>
        <p:spPr>
          <a:xfrm>
            <a:off x="4948945" y="2755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399326714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slack variables </a:t>
            </a:r>
            <a:br>
              <a:rPr lang="en-US" sz="2400" dirty="0"/>
            </a:br>
            <a:r>
              <a:rPr lang="en-US" sz="2400" dirty="0"/>
              <a:t>(one for each example)</a:t>
            </a:r>
          </a:p>
        </p:txBody>
      </p:sp>
      <p:cxnSp>
        <p:nvCxnSpPr>
          <p:cNvPr id="14" name="Straight Arrow Connector 13"/>
          <p:cNvCxnSpPr>
            <a:cxnSpLocks/>
            <a:endCxn id="3" idx="3"/>
          </p:cNvCxnSpPr>
          <p:nvPr/>
        </p:nvCxnSpPr>
        <p:spPr>
          <a:xfrm flipH="1" flipV="1">
            <a:off x="5034051" y="4665256"/>
            <a:ext cx="88282" cy="3510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289588" y="5287665"/>
            <a:ext cx="832745" cy="3468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BC74BE8-1F86-4C4B-BEDC-62C1ABC7B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842676"/>
              </p:ext>
            </p:extLst>
          </p:nvPr>
        </p:nvGraphicFramePr>
        <p:xfrm>
          <a:off x="1031259" y="1555743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5E8DC09-CA40-6D44-83CF-18BAF683B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1259" y="1555743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BEDA7E9-30BF-D84A-AE28-69F024DDB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42193"/>
              </p:ext>
            </p:extLst>
          </p:nvPr>
        </p:nvGraphicFramePr>
        <p:xfrm>
          <a:off x="1078534" y="2527988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267B71C-8DD1-624C-972D-040A4B34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8534" y="2527988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2505185-7183-184D-B43B-74796FADCEC7}"/>
              </a:ext>
            </a:extLst>
          </p:cNvPr>
          <p:cNvSpPr txBox="1"/>
          <p:nvPr/>
        </p:nvSpPr>
        <p:spPr>
          <a:xfrm>
            <a:off x="368542" y="1971855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DD26B-84D9-8647-BB28-00A917040D9B}"/>
                  </a:ext>
                </a:extLst>
              </p:cNvPr>
              <p:cNvSpPr txBox="1"/>
              <p:nvPr/>
            </p:nvSpPr>
            <p:spPr>
              <a:xfrm>
                <a:off x="612648" y="4449684"/>
                <a:ext cx="4421403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DD26B-84D9-8647-BB28-00A917040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49684"/>
                <a:ext cx="4421403" cy="431144"/>
              </a:xfrm>
              <a:prstGeom prst="rect">
                <a:avLst/>
              </a:prstGeom>
              <a:blipFill>
                <a:blip r:embed="rId7"/>
                <a:stretch>
                  <a:fillRect l="-2011" t="-162857" r="-862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D4AB2-AE08-ED4C-95C7-665D5A28FE3C}"/>
                  </a:ext>
                </a:extLst>
              </p:cNvPr>
              <p:cNvSpPr txBox="1"/>
              <p:nvPr/>
            </p:nvSpPr>
            <p:spPr>
              <a:xfrm>
                <a:off x="944750" y="5499064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D4AB2-AE08-ED4C-95C7-665D5A28F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0" y="5499064"/>
                <a:ext cx="4099879" cy="430887"/>
              </a:xfrm>
              <a:prstGeom prst="rect">
                <a:avLst/>
              </a:prstGeom>
              <a:blipFill>
                <a:blip r:embed="rId8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EE0FAE-73A4-FD4D-8EDA-33174D4F9ED4}"/>
                  </a:ext>
                </a:extLst>
              </p:cNvPr>
              <p:cNvSpPr txBox="1"/>
              <p:nvPr/>
            </p:nvSpPr>
            <p:spPr>
              <a:xfrm>
                <a:off x="2730888" y="6020901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EE0FAE-73A4-FD4D-8EDA-33174D4F9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88" y="6020901"/>
                <a:ext cx="1166986" cy="430887"/>
              </a:xfrm>
              <a:prstGeom prst="rect">
                <a:avLst/>
              </a:prstGeom>
              <a:blipFill>
                <a:blip r:embed="rId9"/>
                <a:stretch>
                  <a:fillRect l="-13978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3031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slack penalties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F272FA-E882-EE4D-8BC6-C868509DF2B6}"/>
              </a:ext>
            </a:extLst>
          </p:cNvPr>
          <p:cNvSpPr txBox="1"/>
          <p:nvPr/>
        </p:nvSpPr>
        <p:spPr>
          <a:xfrm>
            <a:off x="4585760" y="281252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18EB58-0DB2-084E-A7FC-004167BDCC1C}"/>
                  </a:ext>
                </a:extLst>
              </p:cNvPr>
              <p:cNvSpPr txBox="1"/>
              <p:nvPr/>
            </p:nvSpPr>
            <p:spPr>
              <a:xfrm>
                <a:off x="4868121" y="2245942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18EB58-0DB2-084E-A7FC-004167BDC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121" y="2245942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1791" t="-162857" b="-2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E2BC06-8BDB-234C-BD56-C37A377A049E}"/>
                  </a:ext>
                </a:extLst>
              </p:cNvPr>
              <p:cNvSpPr txBox="1"/>
              <p:nvPr/>
            </p:nvSpPr>
            <p:spPr>
              <a:xfrm>
                <a:off x="5200223" y="3295322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E2BC06-8BDB-234C-BD56-C37A377A0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23" y="3295322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8B5316-4310-3C46-8D9D-24F3E7CDCF6B}"/>
                  </a:ext>
                </a:extLst>
              </p:cNvPr>
              <p:cNvSpPr txBox="1"/>
              <p:nvPr/>
            </p:nvSpPr>
            <p:spPr>
              <a:xfrm>
                <a:off x="6986361" y="3817159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8B5316-4310-3C46-8D9D-24F3E7CD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61" y="3817159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26471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0537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allowed to make a mistake</a:t>
            </a:r>
          </a:p>
        </p:txBody>
      </p:sp>
      <p:cxnSp>
        <p:nvCxnSpPr>
          <p:cNvPr id="14" name="Straight Arrow Connector 13"/>
          <p:cNvCxnSpPr>
            <a:cxnSpLocks/>
            <a:stCxn id="17" idx="1"/>
          </p:cNvCxnSpPr>
          <p:nvPr/>
        </p:nvCxnSpPr>
        <p:spPr>
          <a:xfrm flipH="1">
            <a:off x="4704347" y="3972558"/>
            <a:ext cx="743507" cy="1376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3896300" y="4906313"/>
            <a:ext cx="1605993" cy="9997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penalized by how far from “correct”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trade-off between margin maximization and penalization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3896300" y="2790678"/>
            <a:ext cx="718034" cy="10662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B1712-A61D-3D4D-8797-651EEF00F15B}"/>
              </a:ext>
            </a:extLst>
          </p:cNvPr>
          <p:cNvSpPr txBox="1"/>
          <p:nvPr/>
        </p:nvSpPr>
        <p:spPr>
          <a:xfrm>
            <a:off x="330287" y="447585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5076A6-D061-574C-87CA-33954D88A27C}"/>
                  </a:ext>
                </a:extLst>
              </p:cNvPr>
              <p:cNvSpPr txBox="1"/>
              <p:nvPr/>
            </p:nvSpPr>
            <p:spPr>
              <a:xfrm>
                <a:off x="612648" y="3909271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5076A6-D061-574C-87CA-33954D88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909271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2096" t="-162857" b="-2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F14A91-CF87-7741-A263-A33D2C322F0C}"/>
                  </a:ext>
                </a:extLst>
              </p:cNvPr>
              <p:cNvSpPr txBox="1"/>
              <p:nvPr/>
            </p:nvSpPr>
            <p:spPr>
              <a:xfrm>
                <a:off x="944750" y="4958651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F14A91-CF87-7741-A263-A33D2C322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0" y="4958651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567FA-A567-AB4A-9DD7-B034B567618D}"/>
                  </a:ext>
                </a:extLst>
              </p:cNvPr>
              <p:cNvSpPr txBox="1"/>
              <p:nvPr/>
            </p:nvSpPr>
            <p:spPr>
              <a:xfrm>
                <a:off x="2730888" y="5480488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567FA-A567-AB4A-9DD7-B034B5676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88" y="5480488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30303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67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Examples in a feature space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Soft margin SVM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Still a </a:t>
            </a:r>
            <a:r>
              <a:rPr lang="en-US" sz="2400" dirty="0">
                <a:solidFill>
                  <a:srgbClr val="FF6600"/>
                </a:solidFill>
              </a:rPr>
              <a:t>quadratic optimization problem!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D3C9B-DB2A-3542-8E34-C8F78785BEDC}"/>
              </a:ext>
            </a:extLst>
          </p:cNvPr>
          <p:cNvSpPr txBox="1"/>
          <p:nvPr/>
        </p:nvSpPr>
        <p:spPr>
          <a:xfrm>
            <a:off x="2098558" y="273127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F27CE-DCB6-2247-B793-AADEED3D0622}"/>
                  </a:ext>
                </a:extLst>
              </p:cNvPr>
              <p:cNvSpPr txBox="1"/>
              <p:nvPr/>
            </p:nvSpPr>
            <p:spPr>
              <a:xfrm>
                <a:off x="2380919" y="2164692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F27CE-DCB6-2247-B793-AADEED3D0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19" y="2164692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1791" t="-160000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AD330A-7D72-164E-B29F-AE2D9EEE6A69}"/>
                  </a:ext>
                </a:extLst>
              </p:cNvPr>
              <p:cNvSpPr txBox="1"/>
              <p:nvPr/>
            </p:nvSpPr>
            <p:spPr>
              <a:xfrm>
                <a:off x="2713021" y="3214072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AD330A-7D72-164E-B29F-AE2D9EEE6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21" y="3214072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8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74289E-8D77-6E48-937F-02782B2EC146}"/>
                  </a:ext>
                </a:extLst>
              </p:cNvPr>
              <p:cNvSpPr txBox="1"/>
              <p:nvPr/>
            </p:nvSpPr>
            <p:spPr>
              <a:xfrm>
                <a:off x="4499159" y="3735909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74289E-8D77-6E48-937F-02782B2EC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59" y="3735909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2352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successful classifiers in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4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Perceptron algorithm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Trains “online”</a:t>
            </a:r>
          </a:p>
          <a:p>
            <a:pPr lvl="1"/>
            <a:r>
              <a:rPr lang="en-US" dirty="0"/>
              <a:t>Fast and easy to implement</a:t>
            </a:r>
          </a:p>
          <a:p>
            <a:pPr lvl="1"/>
            <a:r>
              <a:rPr lang="en-US" dirty="0"/>
              <a:t>Often used for tuning parameters (not necessarily for classifying)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Logistic regression classifier (aka Maximum entropy classifier)</a:t>
            </a:r>
          </a:p>
          <a:p>
            <a:pPr lvl="1"/>
            <a:r>
              <a:rPr lang="en-US" dirty="0"/>
              <a:t>Probabilistic classifier</a:t>
            </a:r>
          </a:p>
          <a:p>
            <a:pPr lvl="1"/>
            <a:r>
              <a:rPr lang="en-US" dirty="0"/>
              <a:t>Doesn’t have the NB constraints</a:t>
            </a:r>
          </a:p>
          <a:p>
            <a:pPr lvl="1"/>
            <a:r>
              <a:rPr lang="en-US" dirty="0"/>
              <a:t>Performs very well</a:t>
            </a:r>
          </a:p>
          <a:p>
            <a:pPr lvl="1"/>
            <a:r>
              <a:rPr lang="en-US" dirty="0"/>
              <a:t>More computationally intensive to train than NB</a:t>
            </a:r>
          </a:p>
        </p:txBody>
      </p:sp>
    </p:spTree>
    <p:extLst>
      <p:ext uri="{BB962C8B-B14F-4D97-AF65-F5344CB8AC3E}">
        <p14:creationId xmlns:p14="http://schemas.microsoft.com/office/powerpoint/2010/main" val="403176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</a:t>
            </a: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11840</TotalTime>
  <Words>1733</Words>
  <Application>Microsoft Macintosh PowerPoint</Application>
  <PresentationFormat>On-screen Show (4:3)</PresentationFormat>
  <Paragraphs>405</Paragraphs>
  <Slides>71</Slides>
  <Notes>3</Notes>
  <HiddenSlides>6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</vt:lpstr>
      <vt:lpstr>Calibri</vt:lpstr>
      <vt:lpstr>Cambria Math</vt:lpstr>
      <vt:lpstr>CMMI10</vt:lpstr>
      <vt:lpstr>CMR12</vt:lpstr>
      <vt:lpstr>Rockwell</vt:lpstr>
      <vt:lpstr>Tw Cen MT</vt:lpstr>
      <vt:lpstr>Wingdings</vt:lpstr>
      <vt:lpstr>Wingdings 2</vt:lpstr>
      <vt:lpstr>Median</vt:lpstr>
      <vt:lpstr>Equation</vt:lpstr>
      <vt:lpstr>Advanced Classification techniques</vt:lpstr>
      <vt:lpstr>Admin</vt:lpstr>
      <vt:lpstr>Project proposal presentations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this example?</vt:lpstr>
      <vt:lpstr>What about this example?</vt:lpstr>
      <vt:lpstr>What about this example?</vt:lpstr>
      <vt:lpstr>k-Nearest Neighbor (k-NN)</vt:lpstr>
      <vt:lpstr>k-Nearest Neighbor (k-NN)</vt:lpstr>
      <vt:lpstr>Euclidean distance</vt:lpstr>
      <vt:lpstr>Decision boundaries</vt:lpstr>
      <vt:lpstr>k-NN decision boundaries</vt:lpstr>
      <vt:lpstr>K Nearest Neighbour (k-NN) Classifier</vt:lpstr>
      <vt:lpstr>K Nearest Neighbour (kNN) Classifier</vt:lpstr>
      <vt:lpstr>Machine learning models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Which hyperplane would you choose?</vt:lpstr>
      <vt:lpstr>Large margin classifiers</vt:lpstr>
      <vt:lpstr>Large margin classifiers</vt:lpstr>
      <vt:lpstr>Large margin classifier setup</vt:lpstr>
      <vt:lpstr>Measuring the margin</vt:lpstr>
      <vt:lpstr>Support vectors</vt:lpstr>
      <vt:lpstr>Measuring the margin</vt:lpstr>
      <vt:lpstr>Support vector machine problem</vt:lpstr>
      <vt:lpstr>Support vector machines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Other successful classifiers in NLP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553</cp:revision>
  <cp:lastPrinted>2020-11-05T23:28:08Z</cp:lastPrinted>
  <dcterms:created xsi:type="dcterms:W3CDTF">2013-09-08T20:10:23Z</dcterms:created>
  <dcterms:modified xsi:type="dcterms:W3CDTF">2020-11-05T23:28:13Z</dcterms:modified>
</cp:coreProperties>
</file>