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8"/>
  </p:notesMasterIdLst>
  <p:handoutMasterIdLst>
    <p:handoutMasterId r:id="rId59"/>
  </p:handoutMasterIdLst>
  <p:sldIdLst>
    <p:sldId id="256" r:id="rId2"/>
    <p:sldId id="391" r:id="rId3"/>
    <p:sldId id="461" r:id="rId4"/>
    <p:sldId id="462" r:id="rId5"/>
    <p:sldId id="449" r:id="rId6"/>
    <p:sldId id="450" r:id="rId7"/>
    <p:sldId id="509" r:id="rId8"/>
    <p:sldId id="526" r:id="rId9"/>
    <p:sldId id="560" r:id="rId10"/>
    <p:sldId id="562" r:id="rId11"/>
    <p:sldId id="628" r:id="rId12"/>
    <p:sldId id="654" r:id="rId13"/>
    <p:sldId id="635" r:id="rId14"/>
    <p:sldId id="636" r:id="rId15"/>
    <p:sldId id="637" r:id="rId16"/>
    <p:sldId id="638" r:id="rId17"/>
    <p:sldId id="639" r:id="rId18"/>
    <p:sldId id="640" r:id="rId19"/>
    <p:sldId id="641" r:id="rId20"/>
    <p:sldId id="642" r:id="rId21"/>
    <p:sldId id="644" r:id="rId22"/>
    <p:sldId id="645" r:id="rId23"/>
    <p:sldId id="646" r:id="rId24"/>
    <p:sldId id="647" r:id="rId25"/>
    <p:sldId id="643" r:id="rId26"/>
    <p:sldId id="656" r:id="rId27"/>
    <p:sldId id="650" r:id="rId28"/>
    <p:sldId id="657" r:id="rId29"/>
    <p:sldId id="658" r:id="rId30"/>
    <p:sldId id="660" r:id="rId31"/>
    <p:sldId id="661" r:id="rId32"/>
    <p:sldId id="662" r:id="rId33"/>
    <p:sldId id="652" r:id="rId34"/>
    <p:sldId id="663" r:id="rId35"/>
    <p:sldId id="664" r:id="rId36"/>
    <p:sldId id="651" r:id="rId37"/>
    <p:sldId id="666" r:id="rId38"/>
    <p:sldId id="665" r:id="rId39"/>
    <p:sldId id="667" r:id="rId40"/>
    <p:sldId id="668" r:id="rId41"/>
    <p:sldId id="669" r:id="rId42"/>
    <p:sldId id="670" r:id="rId43"/>
    <p:sldId id="671" r:id="rId44"/>
    <p:sldId id="672" r:id="rId45"/>
    <p:sldId id="673" r:id="rId46"/>
    <p:sldId id="674" r:id="rId47"/>
    <p:sldId id="675" r:id="rId48"/>
    <p:sldId id="569" r:id="rId49"/>
    <p:sldId id="570" r:id="rId50"/>
    <p:sldId id="676" r:id="rId51"/>
    <p:sldId id="677" r:id="rId52"/>
    <p:sldId id="678" r:id="rId53"/>
    <p:sldId id="679" r:id="rId54"/>
    <p:sldId id="585" r:id="rId55"/>
    <p:sldId id="680" r:id="rId56"/>
    <p:sldId id="681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558"/>
  </p:normalViewPr>
  <p:slideViewPr>
    <p:cSldViewPr snapToGrid="0" snapToObjects="1">
      <p:cViewPr varScale="1">
        <p:scale>
          <a:sx n="121" d="100"/>
          <a:sy n="121" d="100"/>
        </p:scale>
        <p:origin x="190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26EC432-7FFE-464F-96C5-59D190B52E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4FB780-3851-5648-B15C-A83AFA1F22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291E6-00F8-F848-A7B1-27D9E29E0D7A}" type="datetimeFigureOut">
              <a:rPr lang="en-US" smtClean="0"/>
              <a:t>10/31/20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1DA1E4-E9CB-ED46-A43C-D937A6C576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726C4F-679A-4648-B091-14AE4BBCA8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6AEFDF-834A-3F41-9E0F-5FD35B11F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4121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3036D-6C87-C144-9F20-632B6105FC1E}" type="datetimeFigureOut">
              <a:rPr lang="en-US" smtClean="0"/>
              <a:pPr/>
              <a:t>10/31/20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1B958-A927-EA46-82E8-92FF4B0E5C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30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31B958-A927-EA46-82E8-92FF4B0E5CB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47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- although</a:t>
            </a:r>
            <a:r>
              <a:rPr lang="en-US" baseline="0" dirty="0"/>
              <a:t> we don’t generally “generate” a document from a model, it’s often useful to look at the generative story of a model (i.e. how the model says a document was generate) to help us understand why the model assigns certain probabilities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6B112-CED4-9448-B5B6-43255090C75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54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946ACE8-63DF-9F4D-BC2B-A77DBA62BA53}" type="datetimeFigureOut">
              <a:rPr lang="en-US" smtClean="0"/>
              <a:pPr/>
              <a:t>10/31/20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CE8-63DF-9F4D-BC2B-A77DBA62BA53}" type="datetimeFigureOut">
              <a:rPr lang="en-US" smtClean="0"/>
              <a:pPr/>
              <a:t>10/31/20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946ACE8-63DF-9F4D-BC2B-A77DBA62BA53}" type="datetimeFigureOut">
              <a:rPr lang="en-US" smtClean="0"/>
              <a:pPr/>
              <a:t>10/31/20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CE8-63DF-9F4D-BC2B-A77DBA62BA53}" type="datetimeFigureOut">
              <a:rPr lang="en-US" smtClean="0"/>
              <a:pPr/>
              <a:t>10/31/20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CE8-63DF-9F4D-BC2B-A77DBA62BA53}" type="datetimeFigureOut">
              <a:rPr lang="en-US" smtClean="0"/>
              <a:pPr/>
              <a:t>10/31/20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946ACE8-63DF-9F4D-BC2B-A77DBA62BA53}" type="datetimeFigureOut">
              <a:rPr lang="en-US" smtClean="0"/>
              <a:pPr/>
              <a:t>10/31/20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946ACE8-63DF-9F4D-BC2B-A77DBA62BA53}" type="datetimeFigureOut">
              <a:rPr lang="en-US" smtClean="0"/>
              <a:pPr/>
              <a:t>10/31/20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CE8-63DF-9F4D-BC2B-A77DBA62BA53}" type="datetimeFigureOut">
              <a:rPr lang="en-US" smtClean="0"/>
              <a:pPr/>
              <a:t>10/31/20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CE8-63DF-9F4D-BC2B-A77DBA62BA53}" type="datetimeFigureOut">
              <a:rPr lang="en-US" smtClean="0"/>
              <a:pPr/>
              <a:t>10/31/20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CE8-63DF-9F4D-BC2B-A77DBA62BA53}" type="datetimeFigureOut">
              <a:rPr lang="en-US" smtClean="0"/>
              <a:pPr/>
              <a:t>10/31/20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946ACE8-63DF-9F4D-BC2B-A77DBA62BA53}" type="datetimeFigureOut">
              <a:rPr lang="en-US" smtClean="0"/>
              <a:pPr/>
              <a:t>10/31/20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946ACE8-63DF-9F4D-BC2B-A77DBA62BA53}" type="datetimeFigureOut">
              <a:rPr lang="en-US" smtClean="0"/>
              <a:pPr/>
              <a:t>10/31/20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6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7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11.png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4.e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16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1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2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0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5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3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5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1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1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1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1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0932" y="4038600"/>
            <a:ext cx="6648268" cy="1828800"/>
          </a:xfrm>
        </p:spPr>
        <p:txBody>
          <a:bodyPr/>
          <a:lstStyle/>
          <a:p>
            <a:r>
              <a:rPr lang="en-US" dirty="0"/>
              <a:t>Naïve bayes continued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David Kauchak</a:t>
            </a:r>
            <a:br>
              <a:rPr lang="en-US" dirty="0"/>
            </a:br>
            <a:r>
              <a:rPr lang="en-US"/>
              <a:t>CS159 Fall 2020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600" y="228600"/>
            <a:ext cx="8153400" cy="990600"/>
          </a:xfrm>
        </p:spPr>
        <p:txBody>
          <a:bodyPr/>
          <a:lstStyle/>
          <a:p>
            <a:r>
              <a:rPr lang="en-US" dirty="0"/>
              <a:t>Bernoulli NB generative 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667000"/>
            <a:ext cx="8153400" cy="28956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Pick a label according to p(y)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roll a biased, </a:t>
            </a:r>
            <a:r>
              <a:rPr lang="en-US" dirty="0" err="1"/>
              <a:t>num_labels</a:t>
            </a:r>
            <a:r>
              <a:rPr lang="en-US" dirty="0"/>
              <a:t>-sided die</a:t>
            </a:r>
          </a:p>
          <a:p>
            <a:pPr marL="514350" indent="-514350">
              <a:buAutoNum type="arabicPeriod"/>
            </a:pPr>
            <a:r>
              <a:rPr lang="en-US" dirty="0"/>
              <a:t>For each feature: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Flip a </a:t>
            </a:r>
            <a:r>
              <a:rPr lang="en-US" i="1" dirty="0"/>
              <a:t>biased</a:t>
            </a:r>
            <a:r>
              <a:rPr lang="en-US" dirty="0"/>
              <a:t> coin:</a:t>
            </a:r>
          </a:p>
          <a:p>
            <a:pPr marL="1051560" lvl="2" indent="-457200">
              <a:buFontTx/>
              <a:buChar char="-"/>
            </a:pPr>
            <a:r>
              <a:rPr lang="en-US" dirty="0"/>
              <a:t>if heads, include the feature</a:t>
            </a:r>
          </a:p>
          <a:p>
            <a:pPr marL="1051560" lvl="2" indent="-457200">
              <a:buFontTx/>
              <a:buChar char="-"/>
            </a:pPr>
            <a:r>
              <a:rPr lang="en-US" dirty="0"/>
              <a:t>if tails, don’t include the feature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-5641"/>
            <a:ext cx="1591346" cy="1148641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646488" y="1614488"/>
          <a:ext cx="1914525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06" name="Equation" r:id="rId4" imgW="1003300" imgH="482600" progId="Equation.3">
                  <p:embed/>
                </p:oleObj>
              </mc:Choice>
              <mc:Fallback>
                <p:oleObj name="Equation" r:id="rId4" imgW="1003300" imgH="4826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46488" y="1614488"/>
                        <a:ext cx="1914525" cy="92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36935" y="5700133"/>
            <a:ext cx="5967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does this mean for text classification, assuming unigram features?</a:t>
            </a:r>
          </a:p>
        </p:txBody>
      </p:sp>
    </p:spTree>
    <p:extLst>
      <p:ext uri="{BB962C8B-B14F-4D97-AF65-F5344CB8AC3E}">
        <p14:creationId xmlns:p14="http://schemas.microsoft.com/office/powerpoint/2010/main" val="164082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600" y="228600"/>
            <a:ext cx="8153400" cy="990600"/>
          </a:xfrm>
        </p:spPr>
        <p:txBody>
          <a:bodyPr/>
          <a:lstStyle/>
          <a:p>
            <a:r>
              <a:rPr lang="en-US" dirty="0"/>
              <a:t>Bernoulli NB generative 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667000"/>
            <a:ext cx="8153400" cy="28956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Pick a label according to p(y)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roll a biased, </a:t>
            </a:r>
            <a:r>
              <a:rPr lang="en-US" dirty="0" err="1"/>
              <a:t>num_labels</a:t>
            </a:r>
            <a:r>
              <a:rPr lang="en-US" dirty="0"/>
              <a:t>-sided die</a:t>
            </a:r>
          </a:p>
          <a:p>
            <a:pPr marL="514350" indent="-514350">
              <a:buAutoNum type="arabicPeriod"/>
            </a:pPr>
            <a:r>
              <a:rPr lang="en-US" dirty="0"/>
              <a:t>For each word in your vocabulary: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Flip a </a:t>
            </a:r>
            <a:r>
              <a:rPr lang="en-US" i="1" dirty="0"/>
              <a:t>biased</a:t>
            </a:r>
            <a:r>
              <a:rPr lang="en-US" dirty="0"/>
              <a:t> coin:</a:t>
            </a:r>
          </a:p>
          <a:p>
            <a:pPr marL="1051560" lvl="2" indent="-457200">
              <a:buFontTx/>
              <a:buChar char="-"/>
            </a:pPr>
            <a:r>
              <a:rPr lang="en-US" dirty="0"/>
              <a:t>if heads, include the word in the text</a:t>
            </a:r>
          </a:p>
          <a:p>
            <a:pPr marL="1051560" lvl="2" indent="-457200">
              <a:buFontTx/>
              <a:buChar char="-"/>
            </a:pPr>
            <a:r>
              <a:rPr lang="en-US" dirty="0"/>
              <a:t>if tails, don’t include the word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-5641"/>
            <a:ext cx="1591346" cy="1148641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622675" y="1614488"/>
          <a:ext cx="1963738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30" name="Equation" r:id="rId4" imgW="1028700" imgH="482600" progId="Equation.3">
                  <p:embed/>
                </p:oleObj>
              </mc:Choice>
              <mc:Fallback>
                <p:oleObj name="Equation" r:id="rId4" imgW="1028700" imgH="4826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22675" y="1614488"/>
                        <a:ext cx="1963738" cy="92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7376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Bernoulli NB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Pros</a:t>
            </a:r>
          </a:p>
          <a:p>
            <a:pPr lvl="1"/>
            <a:r>
              <a:rPr lang="en-US" dirty="0"/>
              <a:t>Easy to implement</a:t>
            </a:r>
          </a:p>
          <a:p>
            <a:pPr lvl="1"/>
            <a:r>
              <a:rPr lang="en-US" dirty="0"/>
              <a:t>Fast!</a:t>
            </a:r>
          </a:p>
          <a:p>
            <a:pPr lvl="1"/>
            <a:r>
              <a:rPr lang="en-US" dirty="0"/>
              <a:t>Can be done on large data sets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Cons</a:t>
            </a:r>
          </a:p>
          <a:p>
            <a:pPr lvl="1"/>
            <a:r>
              <a:rPr lang="en-US" dirty="0"/>
              <a:t>Naïve Bayes assumption is generally not true</a:t>
            </a:r>
          </a:p>
          <a:p>
            <a:pPr lvl="1"/>
            <a:r>
              <a:rPr lang="en-US" dirty="0"/>
              <a:t>Performance isn’t as good as other models</a:t>
            </a:r>
          </a:p>
          <a:p>
            <a:pPr lvl="1"/>
            <a:r>
              <a:rPr lang="en-US" dirty="0"/>
              <a:t>For text classification (and other sparse feature domains) the p(x</a:t>
            </a:r>
            <a:r>
              <a:rPr lang="en-US" baseline="-25000" dirty="0"/>
              <a:t>i</a:t>
            </a:r>
            <a:r>
              <a:rPr lang="en-US" dirty="0"/>
              <a:t>=0|y) can be problematic</a:t>
            </a:r>
          </a:p>
        </p:txBody>
      </p:sp>
    </p:spTree>
    <p:extLst>
      <p:ext uri="{BB962C8B-B14F-4D97-AF65-F5344CB8AC3E}">
        <p14:creationId xmlns:p14="http://schemas.microsoft.com/office/powerpoint/2010/main" val="3814508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32" name="Picture 16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Another generative story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612648" y="1600200"/>
            <a:ext cx="8153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>
                <a:latin typeface="Verdana" pitchFamily="34" charset="0"/>
              </a:rPr>
              <a:t>Randomly draw words from a “bag of words” until document length is reached </a:t>
            </a:r>
          </a:p>
        </p:txBody>
      </p:sp>
      <p:grpSp>
        <p:nvGrpSpPr>
          <p:cNvPr id="60435" name="Group 19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60434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20" name="Text Box 4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60441" name="Group 25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60437" name="Oval 21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8" name="Text Box 22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60442" name="Group 26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60439" name="Oval 23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0" name="Text Box 24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60443" name="Group 27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60444" name="Oval 2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5" name="Text Box 2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60446" name="Group 30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60447" name="Oval 3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8" name="Text Box 32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60449" name="Group 33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60450" name="Oval 34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1" name="Text Box 35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60452" name="Group 36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60453" name="Oval 37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4" name="Text Box 38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3886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5" name="Rectangle 3"/>
          <p:cNvSpPr>
            <a:spLocks noGrp="1" noChangeArrowheads="1"/>
          </p:cNvSpPr>
          <p:nvPr>
            <p:ph type="title"/>
          </p:nvPr>
        </p:nvSpPr>
        <p:spPr>
          <a:xfrm>
            <a:off x="612647" y="231721"/>
            <a:ext cx="8196939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Draw words from a fixed distribution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Selected:</a:t>
            </a:r>
          </a:p>
        </p:txBody>
      </p:sp>
      <p:grpSp>
        <p:nvGrpSpPr>
          <p:cNvPr id="79877" name="Group 5"/>
          <p:cNvGrpSpPr>
            <a:grpSpLocks/>
          </p:cNvGrpSpPr>
          <p:nvPr/>
        </p:nvGrpSpPr>
        <p:grpSpPr bwMode="auto">
          <a:xfrm>
            <a:off x="2971800" y="1981200"/>
            <a:ext cx="685800" cy="609600"/>
            <a:chOff x="3360" y="1200"/>
            <a:chExt cx="432" cy="384"/>
          </a:xfrm>
        </p:grpSpPr>
        <p:sp>
          <p:nvSpPr>
            <p:cNvPr id="79878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79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79880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79881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82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79883" name="Group 11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79884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85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79886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79887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88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79889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79890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1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79892" name="Group 20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79893" name="Oval 2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4" name="Text Box 22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79895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79896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7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7156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Draw words from a fixed distribution</a:t>
            </a: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Selected:</a:t>
            </a:r>
          </a:p>
        </p:txBody>
      </p:sp>
      <p:grpSp>
        <p:nvGrpSpPr>
          <p:cNvPr id="80901" name="Group 5"/>
          <p:cNvGrpSpPr>
            <a:grpSpLocks/>
          </p:cNvGrpSpPr>
          <p:nvPr/>
        </p:nvGrpSpPr>
        <p:grpSpPr bwMode="auto">
          <a:xfrm>
            <a:off x="2971800" y="1981200"/>
            <a:ext cx="685800" cy="609600"/>
            <a:chOff x="3360" y="1200"/>
            <a:chExt cx="432" cy="384"/>
          </a:xfrm>
        </p:grpSpPr>
        <p:sp>
          <p:nvSpPr>
            <p:cNvPr id="80902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03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0904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80905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06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0907" name="Group 11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80908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09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80910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80911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12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0913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80914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15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0916" name="Group 20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80917" name="Oval 2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18" name="Text Box 22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0919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80920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21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sp>
        <p:nvSpPr>
          <p:cNvPr id="80922" name="Text Box 26"/>
          <p:cNvSpPr txBox="1">
            <a:spLocks noChangeArrowheads="1"/>
          </p:cNvSpPr>
          <p:nvPr/>
        </p:nvSpPr>
        <p:spPr bwMode="auto">
          <a:xfrm rot="16200000">
            <a:off x="-1607343" y="4426743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Verdana" pitchFamily="34" charset="0"/>
              </a:rPr>
              <a:t>sampling with replacement</a:t>
            </a:r>
          </a:p>
        </p:txBody>
      </p:sp>
      <p:sp>
        <p:nvSpPr>
          <p:cNvPr id="80923" name="Text Box 27"/>
          <p:cNvSpPr txBox="1">
            <a:spLocks noChangeArrowheads="1"/>
          </p:cNvSpPr>
          <p:nvPr/>
        </p:nvSpPr>
        <p:spPr bwMode="auto">
          <a:xfrm>
            <a:off x="1295400" y="2667000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Verdana" pitchFamily="34" charset="0"/>
              </a:rPr>
              <a:t>Put a copy of w</a:t>
            </a:r>
            <a:r>
              <a:rPr lang="en-US" baseline="-25000">
                <a:solidFill>
                  <a:srgbClr val="FF0000"/>
                </a:solidFill>
                <a:latin typeface="Verdana" pitchFamily="34" charset="0"/>
              </a:rPr>
              <a:t>1</a:t>
            </a:r>
            <a:r>
              <a:rPr lang="en-US">
                <a:solidFill>
                  <a:srgbClr val="FF0000"/>
                </a:solidFill>
                <a:latin typeface="Verdana" pitchFamily="34" charset="0"/>
              </a:rPr>
              <a:t> back</a:t>
            </a:r>
          </a:p>
        </p:txBody>
      </p:sp>
      <p:grpSp>
        <p:nvGrpSpPr>
          <p:cNvPr id="80924" name="Group 28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80925" name="Oval 29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26" name="Text Box 30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5525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7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Draw words from a fixed distribution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Selected:</a:t>
            </a:r>
          </a:p>
        </p:txBody>
      </p:sp>
      <p:grpSp>
        <p:nvGrpSpPr>
          <p:cNvPr id="82949" name="Group 5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82950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1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2952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82953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4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2955" name="Group 11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82956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7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82958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82959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60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2961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82962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63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2964" name="Group 20"/>
          <p:cNvGrpSpPr>
            <a:grpSpLocks/>
          </p:cNvGrpSpPr>
          <p:nvPr/>
        </p:nvGrpSpPr>
        <p:grpSpPr bwMode="auto">
          <a:xfrm>
            <a:off x="3886200" y="1981200"/>
            <a:ext cx="685800" cy="609600"/>
            <a:chOff x="3360" y="1200"/>
            <a:chExt cx="432" cy="384"/>
          </a:xfrm>
        </p:grpSpPr>
        <p:sp>
          <p:nvSpPr>
            <p:cNvPr id="82965" name="Oval 2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66" name="Text Box 22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2967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82968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69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2973" name="Group 29"/>
          <p:cNvGrpSpPr>
            <a:grpSpLocks/>
          </p:cNvGrpSpPr>
          <p:nvPr/>
        </p:nvGrpSpPr>
        <p:grpSpPr bwMode="auto">
          <a:xfrm>
            <a:off x="2971800" y="1981200"/>
            <a:ext cx="685800" cy="609600"/>
            <a:chOff x="3360" y="1200"/>
            <a:chExt cx="432" cy="384"/>
          </a:xfrm>
        </p:grpSpPr>
        <p:sp>
          <p:nvSpPr>
            <p:cNvPr id="82974" name="Oval 30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75" name="Text Box 31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2968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Draw words from a fixed distribution</a:t>
            </a: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Selected:</a:t>
            </a:r>
          </a:p>
        </p:txBody>
      </p:sp>
      <p:grpSp>
        <p:nvGrpSpPr>
          <p:cNvPr id="83973" name="Group 5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83974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75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3976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83977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78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3979" name="Group 11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83980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1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83982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83983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4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3985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83986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7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3988" name="Group 20"/>
          <p:cNvGrpSpPr>
            <a:grpSpLocks/>
          </p:cNvGrpSpPr>
          <p:nvPr/>
        </p:nvGrpSpPr>
        <p:grpSpPr bwMode="auto">
          <a:xfrm>
            <a:off x="3886200" y="1981200"/>
            <a:ext cx="685800" cy="609600"/>
            <a:chOff x="3360" y="1200"/>
            <a:chExt cx="432" cy="384"/>
          </a:xfrm>
        </p:grpSpPr>
        <p:sp>
          <p:nvSpPr>
            <p:cNvPr id="83989" name="Oval 2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0" name="Text Box 22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3991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83992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3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3994" name="Group 26"/>
          <p:cNvGrpSpPr>
            <a:grpSpLocks/>
          </p:cNvGrpSpPr>
          <p:nvPr/>
        </p:nvGrpSpPr>
        <p:grpSpPr bwMode="auto">
          <a:xfrm>
            <a:off x="2971800" y="1981200"/>
            <a:ext cx="685800" cy="609600"/>
            <a:chOff x="3360" y="1200"/>
            <a:chExt cx="432" cy="384"/>
          </a:xfrm>
        </p:grpSpPr>
        <p:sp>
          <p:nvSpPr>
            <p:cNvPr id="83995" name="Oval 27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6" name="Text Box 28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3997" name="Group 29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83998" name="Oval 30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9" name="Text Box 31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sp>
        <p:nvSpPr>
          <p:cNvPr id="84000" name="Text Box 32"/>
          <p:cNvSpPr txBox="1">
            <a:spLocks noChangeArrowheads="1"/>
          </p:cNvSpPr>
          <p:nvPr/>
        </p:nvSpPr>
        <p:spPr bwMode="auto">
          <a:xfrm rot="16200000">
            <a:off x="-1607343" y="4426743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Verdana" pitchFamily="34" charset="0"/>
              </a:rPr>
              <a:t>sampling with replacement</a:t>
            </a:r>
          </a:p>
        </p:txBody>
      </p:sp>
      <p:sp>
        <p:nvSpPr>
          <p:cNvPr id="84001" name="Text Box 33"/>
          <p:cNvSpPr txBox="1">
            <a:spLocks noChangeArrowheads="1"/>
          </p:cNvSpPr>
          <p:nvPr/>
        </p:nvSpPr>
        <p:spPr bwMode="auto">
          <a:xfrm>
            <a:off x="1295400" y="2667000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Verdana" pitchFamily="34" charset="0"/>
              </a:rPr>
              <a:t>Put a copy of w</a:t>
            </a:r>
            <a:r>
              <a:rPr lang="en-US" baseline="-25000">
                <a:solidFill>
                  <a:srgbClr val="FF0000"/>
                </a:solidFill>
                <a:latin typeface="Verdana" pitchFamily="34" charset="0"/>
              </a:rPr>
              <a:t>1</a:t>
            </a:r>
            <a:r>
              <a:rPr lang="en-US">
                <a:solidFill>
                  <a:srgbClr val="FF0000"/>
                </a:solidFill>
                <a:latin typeface="Verdana" pitchFamily="34" charset="0"/>
              </a:rPr>
              <a:t> back</a:t>
            </a:r>
          </a:p>
        </p:txBody>
      </p:sp>
    </p:spTree>
    <p:extLst>
      <p:ext uri="{BB962C8B-B14F-4D97-AF65-F5344CB8AC3E}">
        <p14:creationId xmlns:p14="http://schemas.microsoft.com/office/powerpoint/2010/main" val="3669505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5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Draw words from a fixed distribution</a:t>
            </a: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Selected:</a:t>
            </a:r>
          </a:p>
        </p:txBody>
      </p:sp>
      <p:grpSp>
        <p:nvGrpSpPr>
          <p:cNvPr id="84997" name="Group 5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84998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999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5000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85001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02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5003" name="Group 11"/>
          <p:cNvGrpSpPr>
            <a:grpSpLocks/>
          </p:cNvGrpSpPr>
          <p:nvPr/>
        </p:nvGrpSpPr>
        <p:grpSpPr bwMode="auto">
          <a:xfrm>
            <a:off x="4800600" y="1981200"/>
            <a:ext cx="685800" cy="609600"/>
            <a:chOff x="2928" y="1152"/>
            <a:chExt cx="432" cy="384"/>
          </a:xfrm>
        </p:grpSpPr>
        <p:sp>
          <p:nvSpPr>
            <p:cNvPr id="85004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05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85006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85007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08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5009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85010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1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5012" name="Group 20"/>
          <p:cNvGrpSpPr>
            <a:grpSpLocks/>
          </p:cNvGrpSpPr>
          <p:nvPr/>
        </p:nvGrpSpPr>
        <p:grpSpPr bwMode="auto">
          <a:xfrm>
            <a:off x="3886200" y="1981200"/>
            <a:ext cx="685800" cy="609600"/>
            <a:chOff x="3360" y="1200"/>
            <a:chExt cx="432" cy="384"/>
          </a:xfrm>
        </p:grpSpPr>
        <p:sp>
          <p:nvSpPr>
            <p:cNvPr id="85013" name="Oval 2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4" name="Text Box 22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5015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85016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7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5018" name="Group 26"/>
          <p:cNvGrpSpPr>
            <a:grpSpLocks/>
          </p:cNvGrpSpPr>
          <p:nvPr/>
        </p:nvGrpSpPr>
        <p:grpSpPr bwMode="auto">
          <a:xfrm>
            <a:off x="2971800" y="1981200"/>
            <a:ext cx="685800" cy="609600"/>
            <a:chOff x="3360" y="1200"/>
            <a:chExt cx="432" cy="384"/>
          </a:xfrm>
        </p:grpSpPr>
        <p:sp>
          <p:nvSpPr>
            <p:cNvPr id="85019" name="Oval 27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0" name="Text Box 28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5021" name="Group 29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85022" name="Oval 30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3" name="Text Box 31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0414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Draw words from a fixed distribution</a:t>
            </a: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Selected:</a:t>
            </a:r>
          </a:p>
        </p:txBody>
      </p:sp>
      <p:grpSp>
        <p:nvGrpSpPr>
          <p:cNvPr id="86021" name="Group 5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86022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3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6024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86025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6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6027" name="Group 11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86028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9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86030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86031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2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6033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86034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5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6036" name="Group 20"/>
          <p:cNvGrpSpPr>
            <a:grpSpLocks/>
          </p:cNvGrpSpPr>
          <p:nvPr/>
        </p:nvGrpSpPr>
        <p:grpSpPr bwMode="auto">
          <a:xfrm>
            <a:off x="3886200" y="1981200"/>
            <a:ext cx="685800" cy="609600"/>
            <a:chOff x="3360" y="1200"/>
            <a:chExt cx="432" cy="384"/>
          </a:xfrm>
        </p:grpSpPr>
        <p:sp>
          <p:nvSpPr>
            <p:cNvPr id="86037" name="Oval 2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8" name="Text Box 22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6039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86040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41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6042" name="Group 26"/>
          <p:cNvGrpSpPr>
            <a:grpSpLocks/>
          </p:cNvGrpSpPr>
          <p:nvPr/>
        </p:nvGrpSpPr>
        <p:grpSpPr bwMode="auto">
          <a:xfrm>
            <a:off x="2971800" y="1981200"/>
            <a:ext cx="685800" cy="609600"/>
            <a:chOff x="3360" y="1200"/>
            <a:chExt cx="432" cy="384"/>
          </a:xfrm>
        </p:grpSpPr>
        <p:sp>
          <p:nvSpPr>
            <p:cNvPr id="86043" name="Oval 27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44" name="Text Box 28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6045" name="Group 29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86046" name="Oval 30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47" name="Text Box 31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sp>
        <p:nvSpPr>
          <p:cNvPr id="86048" name="Text Box 32"/>
          <p:cNvSpPr txBox="1">
            <a:spLocks noChangeArrowheads="1"/>
          </p:cNvSpPr>
          <p:nvPr/>
        </p:nvSpPr>
        <p:spPr bwMode="auto">
          <a:xfrm rot="16200000">
            <a:off x="-1607343" y="4426743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Verdana" pitchFamily="34" charset="0"/>
              </a:rPr>
              <a:t>sampling with replacement</a:t>
            </a:r>
          </a:p>
        </p:txBody>
      </p:sp>
      <p:sp>
        <p:nvSpPr>
          <p:cNvPr id="86049" name="Text Box 33"/>
          <p:cNvSpPr txBox="1">
            <a:spLocks noChangeArrowheads="1"/>
          </p:cNvSpPr>
          <p:nvPr/>
        </p:nvSpPr>
        <p:spPr bwMode="auto">
          <a:xfrm>
            <a:off x="1295400" y="2667000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Verdana" pitchFamily="34" charset="0"/>
              </a:rPr>
              <a:t>Put a copy of w</a:t>
            </a:r>
            <a:r>
              <a:rPr lang="en-US" baseline="-25000">
                <a:solidFill>
                  <a:srgbClr val="FF0000"/>
                </a:solidFill>
                <a:latin typeface="Verdana" pitchFamily="34" charset="0"/>
              </a:rPr>
              <a:t>2</a:t>
            </a:r>
            <a:r>
              <a:rPr lang="en-US">
                <a:solidFill>
                  <a:srgbClr val="FF0000"/>
                </a:solidFill>
                <a:latin typeface="Verdana" pitchFamily="34" charset="0"/>
              </a:rPr>
              <a:t> back</a:t>
            </a:r>
          </a:p>
        </p:txBody>
      </p:sp>
      <p:grpSp>
        <p:nvGrpSpPr>
          <p:cNvPr id="86050" name="Group 34"/>
          <p:cNvGrpSpPr>
            <a:grpSpLocks/>
          </p:cNvGrpSpPr>
          <p:nvPr/>
        </p:nvGrpSpPr>
        <p:grpSpPr bwMode="auto">
          <a:xfrm>
            <a:off x="4800600" y="1981200"/>
            <a:ext cx="685800" cy="609600"/>
            <a:chOff x="2928" y="1152"/>
            <a:chExt cx="432" cy="384"/>
          </a:xfrm>
        </p:grpSpPr>
        <p:sp>
          <p:nvSpPr>
            <p:cNvPr id="86051" name="Oval 35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52" name="Text Box 36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6493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2912" y="1848987"/>
            <a:ext cx="8343136" cy="46718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Assignment 6b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 class Tuesday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Assignment 7 out Monday</a:t>
            </a:r>
          </a:p>
        </p:txBody>
      </p:sp>
    </p:spTree>
    <p:extLst>
      <p:ext uri="{BB962C8B-B14F-4D97-AF65-F5344CB8AC3E}">
        <p14:creationId xmlns:p14="http://schemas.microsoft.com/office/powerpoint/2010/main" val="3158715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Draw words from a fixed distribution</a:t>
            </a: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Selected:</a:t>
            </a:r>
          </a:p>
        </p:txBody>
      </p:sp>
      <p:grpSp>
        <p:nvGrpSpPr>
          <p:cNvPr id="87045" name="Group 5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87046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47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48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87049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0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7051" name="Group 11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87052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3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87054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87055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6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57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87058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9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60" name="Group 20"/>
          <p:cNvGrpSpPr>
            <a:grpSpLocks/>
          </p:cNvGrpSpPr>
          <p:nvPr/>
        </p:nvGrpSpPr>
        <p:grpSpPr bwMode="auto">
          <a:xfrm>
            <a:off x="3886200" y="1981200"/>
            <a:ext cx="685800" cy="609600"/>
            <a:chOff x="3360" y="1200"/>
            <a:chExt cx="432" cy="384"/>
          </a:xfrm>
        </p:grpSpPr>
        <p:sp>
          <p:nvSpPr>
            <p:cNvPr id="87061" name="Oval 2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2" name="Text Box 22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63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87064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5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7066" name="Group 26"/>
          <p:cNvGrpSpPr>
            <a:grpSpLocks/>
          </p:cNvGrpSpPr>
          <p:nvPr/>
        </p:nvGrpSpPr>
        <p:grpSpPr bwMode="auto">
          <a:xfrm>
            <a:off x="2971800" y="1981200"/>
            <a:ext cx="685800" cy="609600"/>
            <a:chOff x="3360" y="1200"/>
            <a:chExt cx="432" cy="384"/>
          </a:xfrm>
        </p:grpSpPr>
        <p:sp>
          <p:nvSpPr>
            <p:cNvPr id="87067" name="Oval 27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8" name="Text Box 28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69" name="Group 29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87070" name="Oval 30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1" name="Text Box 31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74" name="Group 34"/>
          <p:cNvGrpSpPr>
            <a:grpSpLocks/>
          </p:cNvGrpSpPr>
          <p:nvPr/>
        </p:nvGrpSpPr>
        <p:grpSpPr bwMode="auto">
          <a:xfrm>
            <a:off x="4800600" y="1981200"/>
            <a:ext cx="685800" cy="609600"/>
            <a:chOff x="2928" y="1152"/>
            <a:chExt cx="432" cy="384"/>
          </a:xfrm>
        </p:grpSpPr>
        <p:sp>
          <p:nvSpPr>
            <p:cNvPr id="87075" name="Oval 35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6" name="Text Box 36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sp>
        <p:nvSpPr>
          <p:cNvPr id="87077" name="Text Box 37"/>
          <p:cNvSpPr txBox="1">
            <a:spLocks noChangeArrowheads="1"/>
          </p:cNvSpPr>
          <p:nvPr/>
        </p:nvSpPr>
        <p:spPr bwMode="auto">
          <a:xfrm>
            <a:off x="5638800" y="21336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latin typeface="Verdana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3200369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Draw words from a fixed distribution</a:t>
            </a:r>
          </a:p>
        </p:txBody>
      </p:sp>
      <p:grpSp>
        <p:nvGrpSpPr>
          <p:cNvPr id="87045" name="Group 5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87046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47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48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87049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0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7051" name="Group 11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87052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3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87054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87055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6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57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87058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9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63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87064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5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7069" name="Group 29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87070" name="Oval 30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1" name="Text Box 31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386047" y="1751735"/>
            <a:ext cx="6371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Is this a NB model, i.e. does it assume each individual word occurrence is independent?</a:t>
            </a:r>
          </a:p>
        </p:txBody>
      </p:sp>
    </p:spTree>
    <p:extLst>
      <p:ext uri="{BB962C8B-B14F-4D97-AF65-F5344CB8AC3E}">
        <p14:creationId xmlns:p14="http://schemas.microsoft.com/office/powerpoint/2010/main" val="2579743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Draw words from a fixed distribution</a:t>
            </a:r>
          </a:p>
        </p:txBody>
      </p:sp>
      <p:grpSp>
        <p:nvGrpSpPr>
          <p:cNvPr id="87045" name="Group 5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87046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47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48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87049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0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7051" name="Group 11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87052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3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87054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87055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6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57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87058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9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63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87064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5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7069" name="Group 29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87070" name="Oval 30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1" name="Text Box 31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309847" y="1630145"/>
            <a:ext cx="637190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Yes!  Doesn’t matter what words were drawn previously, still the same probability of getting any particular word</a:t>
            </a:r>
          </a:p>
        </p:txBody>
      </p:sp>
    </p:spTree>
    <p:extLst>
      <p:ext uri="{BB962C8B-B14F-4D97-AF65-F5344CB8AC3E}">
        <p14:creationId xmlns:p14="http://schemas.microsoft.com/office/powerpoint/2010/main" val="33261232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Draw words from a fixed distribution</a:t>
            </a:r>
          </a:p>
        </p:txBody>
      </p:sp>
      <p:grpSp>
        <p:nvGrpSpPr>
          <p:cNvPr id="87045" name="Group 5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87046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47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48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87049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0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7051" name="Group 11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87052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3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87054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87055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6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57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87058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9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63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87064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5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7069" name="Group 29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87070" name="Oval 30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1" name="Text Box 31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309847" y="1630145"/>
            <a:ext cx="6371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Does this model handle multiple word occurrences?</a:t>
            </a:r>
          </a:p>
        </p:txBody>
      </p:sp>
    </p:spTree>
    <p:extLst>
      <p:ext uri="{BB962C8B-B14F-4D97-AF65-F5344CB8AC3E}">
        <p14:creationId xmlns:p14="http://schemas.microsoft.com/office/powerpoint/2010/main" val="22018935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Draw words from a fixed distribution</a:t>
            </a:r>
          </a:p>
        </p:txBody>
      </p:sp>
      <p:grpSp>
        <p:nvGrpSpPr>
          <p:cNvPr id="87045" name="Group 5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87046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47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48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87049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0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7051" name="Group 11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87052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3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87054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87055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6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57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87058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9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63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87064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5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7069" name="Group 29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87070" name="Oval 30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1" name="Text Box 31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Selected:</a:t>
            </a:r>
          </a:p>
        </p:txBody>
      </p:sp>
      <p:grpSp>
        <p:nvGrpSpPr>
          <p:cNvPr id="27" name="Group 20"/>
          <p:cNvGrpSpPr>
            <a:grpSpLocks/>
          </p:cNvGrpSpPr>
          <p:nvPr/>
        </p:nvGrpSpPr>
        <p:grpSpPr bwMode="auto">
          <a:xfrm>
            <a:off x="3886200" y="1981200"/>
            <a:ext cx="685800" cy="609600"/>
            <a:chOff x="3360" y="1200"/>
            <a:chExt cx="432" cy="384"/>
          </a:xfrm>
        </p:grpSpPr>
        <p:sp>
          <p:nvSpPr>
            <p:cNvPr id="28" name="Oval 2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Text Box 22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30" name="Group 26"/>
          <p:cNvGrpSpPr>
            <a:grpSpLocks/>
          </p:cNvGrpSpPr>
          <p:nvPr/>
        </p:nvGrpSpPr>
        <p:grpSpPr bwMode="auto">
          <a:xfrm>
            <a:off x="2971800" y="1981200"/>
            <a:ext cx="685800" cy="609600"/>
            <a:chOff x="3360" y="1200"/>
            <a:chExt cx="432" cy="384"/>
          </a:xfrm>
        </p:grpSpPr>
        <p:sp>
          <p:nvSpPr>
            <p:cNvPr id="31" name="Oval 27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28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33" name="Group 34"/>
          <p:cNvGrpSpPr>
            <a:grpSpLocks/>
          </p:cNvGrpSpPr>
          <p:nvPr/>
        </p:nvGrpSpPr>
        <p:grpSpPr bwMode="auto">
          <a:xfrm>
            <a:off x="4800600" y="1981200"/>
            <a:ext cx="685800" cy="609600"/>
            <a:chOff x="2928" y="1152"/>
            <a:chExt cx="432" cy="384"/>
          </a:xfrm>
        </p:grpSpPr>
        <p:sp>
          <p:nvSpPr>
            <p:cNvPr id="34" name="Oval 35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Text Box 36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sp>
        <p:nvSpPr>
          <p:cNvPr id="36" name="Text Box 37"/>
          <p:cNvSpPr txBox="1">
            <a:spLocks noChangeArrowheads="1"/>
          </p:cNvSpPr>
          <p:nvPr/>
        </p:nvSpPr>
        <p:spPr bwMode="auto">
          <a:xfrm>
            <a:off x="5638800" y="21336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latin typeface="Verdana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815054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NB generative 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3253" y="2888694"/>
            <a:ext cx="4224518" cy="28956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000" dirty="0"/>
              <a:t>Pick a label according to p(y)</a:t>
            </a:r>
          </a:p>
          <a:p>
            <a:pPr marL="777240" lvl="1" indent="-457200">
              <a:buFontTx/>
              <a:buChar char="-"/>
            </a:pPr>
            <a:r>
              <a:rPr lang="en-US" sz="1800" dirty="0"/>
              <a:t>roll a biased, </a:t>
            </a:r>
            <a:r>
              <a:rPr lang="en-US" sz="1800" dirty="0" err="1"/>
              <a:t>num_labels</a:t>
            </a:r>
            <a:r>
              <a:rPr lang="en-US" sz="1800" dirty="0"/>
              <a:t>-sided die</a:t>
            </a:r>
          </a:p>
          <a:p>
            <a:pPr marL="777240" lvl="1" indent="-457200">
              <a:buFontTx/>
              <a:buChar char="-"/>
            </a:pPr>
            <a:endParaRPr lang="en-US" sz="1800" dirty="0"/>
          </a:p>
          <a:p>
            <a:pPr marL="514350" indent="-514350">
              <a:buAutoNum type="arabicPeriod"/>
            </a:pPr>
            <a:r>
              <a:rPr lang="en-US" sz="2000" dirty="0"/>
              <a:t>For each word in your vocabulary:</a:t>
            </a:r>
          </a:p>
          <a:p>
            <a:pPr marL="777240" lvl="1" indent="-457200">
              <a:buFontTx/>
              <a:buChar char="-"/>
            </a:pPr>
            <a:r>
              <a:rPr lang="en-US" sz="1800" dirty="0"/>
              <a:t>Flip a biased coin:</a:t>
            </a:r>
          </a:p>
          <a:p>
            <a:pPr marL="1051560" lvl="2" indent="-457200">
              <a:buFontTx/>
              <a:buChar char="-"/>
            </a:pPr>
            <a:r>
              <a:rPr lang="en-US" sz="1600" dirty="0"/>
              <a:t>if heads, include the word in the text</a:t>
            </a:r>
          </a:p>
          <a:p>
            <a:pPr marL="1051560" lvl="2" indent="-457200">
              <a:buFontTx/>
              <a:buChar char="-"/>
            </a:pPr>
            <a:r>
              <a:rPr lang="en-US" sz="1600" dirty="0"/>
              <a:t>if tails, don’t include the word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-5641"/>
            <a:ext cx="1591346" cy="11486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9326" y="1918416"/>
            <a:ext cx="19188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Bernoulli NB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24544" y="1918416"/>
            <a:ext cx="2323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Multinomial NB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811389" y="2888694"/>
            <a:ext cx="4224518" cy="228562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Wingdings"/>
              <a:buAutoNum type="arabicPeriod"/>
            </a:pPr>
            <a:r>
              <a:rPr lang="en-US" sz="2000" dirty="0"/>
              <a:t>Pick a label according to p(y)</a:t>
            </a:r>
          </a:p>
          <a:p>
            <a:pPr marL="777240" lvl="1" indent="-457200">
              <a:buFontTx/>
              <a:buChar char="-"/>
            </a:pPr>
            <a:r>
              <a:rPr lang="en-US" sz="1800" dirty="0"/>
              <a:t>roll a biased, </a:t>
            </a:r>
            <a:r>
              <a:rPr lang="en-US" sz="1800" dirty="0" err="1"/>
              <a:t>num_labels</a:t>
            </a:r>
            <a:r>
              <a:rPr lang="en-US" sz="1800" dirty="0"/>
              <a:t>-sided die</a:t>
            </a:r>
          </a:p>
          <a:p>
            <a:pPr marL="777240" lvl="1" indent="-457200">
              <a:buFontTx/>
              <a:buChar char="-"/>
            </a:pPr>
            <a:endParaRPr lang="en-US" sz="1800" dirty="0"/>
          </a:p>
          <a:p>
            <a:pPr marL="514350" indent="-514350">
              <a:buFont typeface="Wingdings"/>
              <a:buAutoNum type="arabicPeriod"/>
            </a:pPr>
            <a:r>
              <a:rPr lang="en-US" sz="2000" dirty="0"/>
              <a:t>Keep drawing words from </a:t>
            </a:r>
            <a:r>
              <a:rPr lang="en-US" sz="2000" i="1" dirty="0"/>
              <a:t>p(</a:t>
            </a:r>
            <a:r>
              <a:rPr lang="en-US" sz="2000" i="1" dirty="0" err="1"/>
              <a:t>words|y</a:t>
            </a:r>
            <a:r>
              <a:rPr lang="en-US" sz="2000" i="1" dirty="0"/>
              <a:t>)</a:t>
            </a:r>
            <a:r>
              <a:rPr lang="en-US" sz="2000" dirty="0"/>
              <a:t> until text length has been reached.</a:t>
            </a:r>
          </a:p>
        </p:txBody>
      </p:sp>
    </p:spTree>
    <p:extLst>
      <p:ext uri="{BB962C8B-B14F-4D97-AF65-F5344CB8AC3E}">
        <p14:creationId xmlns:p14="http://schemas.microsoft.com/office/powerpoint/2010/main" val="34342805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3253" y="2551216"/>
            <a:ext cx="4224518" cy="2457411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000" dirty="0"/>
              <a:t>Pick a label according to p(y)</a:t>
            </a:r>
          </a:p>
          <a:p>
            <a:pPr marL="777240" lvl="1" indent="-457200">
              <a:buFontTx/>
              <a:buChar char="-"/>
            </a:pPr>
            <a:r>
              <a:rPr lang="en-US" sz="1800" dirty="0"/>
              <a:t>roll a biased, </a:t>
            </a:r>
            <a:r>
              <a:rPr lang="en-US" sz="1800" dirty="0" err="1"/>
              <a:t>num_labels</a:t>
            </a:r>
            <a:r>
              <a:rPr lang="en-US" sz="1800" dirty="0"/>
              <a:t>-sided die</a:t>
            </a:r>
          </a:p>
          <a:p>
            <a:pPr marL="777240" lvl="1" indent="-457200">
              <a:buFontTx/>
              <a:buChar char="-"/>
            </a:pPr>
            <a:endParaRPr lang="en-US" sz="1800" dirty="0"/>
          </a:p>
          <a:p>
            <a:pPr marL="514350" indent="-514350">
              <a:buAutoNum type="arabicPeriod"/>
            </a:pPr>
            <a:r>
              <a:rPr lang="en-US" sz="2000" dirty="0"/>
              <a:t>For each word in your vocabulary:</a:t>
            </a:r>
          </a:p>
          <a:p>
            <a:pPr marL="777240" lvl="1" indent="-457200">
              <a:buFontTx/>
              <a:buChar char="-"/>
            </a:pPr>
            <a:r>
              <a:rPr lang="en-US" sz="1800" dirty="0"/>
              <a:t>Flip a biased coin:</a:t>
            </a:r>
          </a:p>
          <a:p>
            <a:pPr marL="1051560" lvl="2" indent="-457200">
              <a:buFontTx/>
              <a:buChar char="-"/>
            </a:pPr>
            <a:r>
              <a:rPr lang="en-US" sz="1600" dirty="0"/>
              <a:t>if heads, include the word in the text</a:t>
            </a:r>
          </a:p>
          <a:p>
            <a:pPr marL="1051560" lvl="2" indent="-457200">
              <a:buFontTx/>
              <a:buChar char="-"/>
            </a:pPr>
            <a:r>
              <a:rPr lang="en-US" sz="1600" dirty="0"/>
              <a:t>if tails, don’t include the word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59326" y="1580938"/>
            <a:ext cx="19188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Bernoulli NB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24544" y="1580938"/>
            <a:ext cx="2323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Multinomial NB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811389" y="2551216"/>
            <a:ext cx="4224518" cy="216435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Wingdings"/>
              <a:buAutoNum type="arabicPeriod"/>
            </a:pPr>
            <a:r>
              <a:rPr lang="en-US" sz="2000" dirty="0"/>
              <a:t>Pick a label according to p(y)</a:t>
            </a:r>
          </a:p>
          <a:p>
            <a:pPr marL="777240" lvl="1" indent="-457200">
              <a:buFontTx/>
              <a:buChar char="-"/>
            </a:pPr>
            <a:r>
              <a:rPr lang="en-US" sz="1800" dirty="0"/>
              <a:t>roll a biased, </a:t>
            </a:r>
            <a:r>
              <a:rPr lang="en-US" sz="1800" dirty="0" err="1"/>
              <a:t>num_labels</a:t>
            </a:r>
            <a:r>
              <a:rPr lang="en-US" sz="1800" dirty="0"/>
              <a:t>-sided die</a:t>
            </a:r>
          </a:p>
          <a:p>
            <a:pPr marL="777240" lvl="1" indent="-457200">
              <a:buFontTx/>
              <a:buChar char="-"/>
            </a:pPr>
            <a:endParaRPr lang="en-US" sz="1800" dirty="0"/>
          </a:p>
          <a:p>
            <a:pPr marL="514350" indent="-514350">
              <a:buFont typeface="Wingdings"/>
              <a:buAutoNum type="arabicPeriod"/>
            </a:pPr>
            <a:r>
              <a:rPr lang="en-US" sz="2000" dirty="0"/>
              <a:t>Keep drawing words from </a:t>
            </a:r>
            <a:r>
              <a:rPr lang="en-US" sz="2000" i="1" dirty="0"/>
              <a:t>p(</a:t>
            </a:r>
            <a:r>
              <a:rPr lang="en-US" sz="2000" i="1" dirty="0" err="1"/>
              <a:t>words|y</a:t>
            </a:r>
            <a:r>
              <a:rPr lang="en-US" sz="2000" i="1" dirty="0"/>
              <a:t>)</a:t>
            </a:r>
            <a:r>
              <a:rPr lang="en-US" sz="2000" dirty="0"/>
              <a:t> until document length has been reached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317443" y="5008627"/>
          <a:ext cx="1916113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78" name="Equation" r:id="rId3" imgW="1003300" imgH="482600" progId="Equation.3">
                  <p:embed/>
                </p:oleObj>
              </mc:Choice>
              <mc:Fallback>
                <p:oleObj name="Equation" r:id="rId3" imgW="1003300" imgH="48260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17443" y="5008627"/>
                        <a:ext cx="1916113" cy="922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720608" y="5983723"/>
            <a:ext cx="3108629" cy="693904"/>
            <a:chOff x="2359651" y="2494659"/>
            <a:chExt cx="3605732" cy="971300"/>
          </a:xfrm>
        </p:grpSpPr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2383983" y="2494659"/>
              <a:ext cx="35814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400" dirty="0">
                  <a:latin typeface="Verdana" pitchFamily="34" charset="0"/>
                </a:rPr>
                <a:t>(1, 1, 1, 0, 0, 1, 0, 0, …)</a:t>
              </a:r>
            </a:p>
          </p:txBody>
        </p:sp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 rot="17992015">
              <a:off x="2574134" y="2905723"/>
              <a:ext cx="47182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/>
                <a:t>w</a:t>
              </a:r>
              <a:r>
                <a:rPr lang="en-US" sz="1200" baseline="-25000" dirty="0"/>
                <a:t>2</a:t>
              </a:r>
            </a:p>
          </p:txBody>
        </p:sp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 rot="17992015">
              <a:off x="2729852" y="2992027"/>
              <a:ext cx="6708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/>
                <a:t>w</a:t>
              </a:r>
              <a:r>
                <a:rPr lang="en-US" sz="1200" baseline="-25000" dirty="0"/>
                <a:t>3</a:t>
              </a:r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 rot="17992015">
              <a:off x="3122464" y="2935658"/>
              <a:ext cx="54086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/>
                <a:t>w</a:t>
              </a:r>
              <a:r>
                <a:rPr lang="en-US" sz="1200" baseline="-25000" dirty="0"/>
                <a:t>4</a:t>
              </a:r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 rot="17992015">
              <a:off x="3324889" y="2978883"/>
              <a:ext cx="64054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/>
                <a:t>w</a:t>
              </a:r>
              <a:r>
                <a:rPr lang="en-US" sz="1200" baseline="-25000" dirty="0"/>
                <a:t>5</a:t>
              </a:r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 rot="17992015">
              <a:off x="3638199" y="2964026"/>
              <a:ext cx="60628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/>
                <a:t>w</a:t>
              </a:r>
              <a:r>
                <a:rPr lang="en-US" sz="1200" baseline="-25000" dirty="0"/>
                <a:t>6</a:t>
              </a:r>
            </a:p>
          </p:txBody>
        </p:sp>
        <p:sp>
          <p:nvSpPr>
            <p:cNvPr id="18" name="Text Box 21"/>
            <p:cNvSpPr txBox="1">
              <a:spLocks noChangeArrowheads="1"/>
            </p:cNvSpPr>
            <p:nvPr/>
          </p:nvSpPr>
          <p:spPr bwMode="auto">
            <a:xfrm rot="17992015">
              <a:off x="3891834" y="2956711"/>
              <a:ext cx="58941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/>
                <a:t>w</a:t>
              </a:r>
              <a:r>
                <a:rPr lang="en-US" sz="1200" baseline="-25000" dirty="0"/>
                <a:t>7</a:t>
              </a:r>
            </a:p>
          </p:txBody>
        </p:sp>
        <p:sp>
          <p:nvSpPr>
            <p:cNvPr id="19" name="Text Box 22"/>
            <p:cNvSpPr txBox="1">
              <a:spLocks noChangeArrowheads="1"/>
            </p:cNvSpPr>
            <p:nvPr/>
          </p:nvSpPr>
          <p:spPr bwMode="auto">
            <a:xfrm rot="17992015">
              <a:off x="4185374" y="2933897"/>
              <a:ext cx="587886" cy="321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/>
                <a:t>w</a:t>
              </a:r>
              <a:r>
                <a:rPr lang="en-US" sz="1200" baseline="-25000" dirty="0"/>
                <a:t>8</a:t>
              </a:r>
            </a:p>
          </p:txBody>
        </p:sp>
        <p:sp>
          <p:nvSpPr>
            <p:cNvPr id="20" name="Text Box 23"/>
            <p:cNvSpPr txBox="1">
              <a:spLocks noChangeArrowheads="1"/>
            </p:cNvSpPr>
            <p:nvPr/>
          </p:nvSpPr>
          <p:spPr bwMode="auto">
            <a:xfrm rot="17992015">
              <a:off x="2219304" y="2942957"/>
              <a:ext cx="55769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/>
                <a:t>w</a:t>
              </a:r>
              <a:r>
                <a:rPr lang="en-US" sz="1200" baseline="-25000" dirty="0"/>
                <a:t>1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748624" y="5930819"/>
            <a:ext cx="3108629" cy="693904"/>
            <a:chOff x="2359651" y="2494659"/>
            <a:chExt cx="3605732" cy="971300"/>
          </a:xfrm>
        </p:grpSpPr>
        <p:sp>
          <p:nvSpPr>
            <p:cNvPr id="22" name="Text Box 14"/>
            <p:cNvSpPr txBox="1">
              <a:spLocks noChangeArrowheads="1"/>
            </p:cNvSpPr>
            <p:nvPr/>
          </p:nvSpPr>
          <p:spPr bwMode="auto">
            <a:xfrm>
              <a:off x="2383982" y="2494659"/>
              <a:ext cx="3581401" cy="430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400" dirty="0">
                  <a:latin typeface="Verdana" pitchFamily="34" charset="0"/>
                </a:rPr>
                <a:t>(4, 1, 2, 0, 0, 7, 0, 0, …)</a:t>
              </a:r>
            </a:p>
          </p:txBody>
        </p:sp>
        <p:sp>
          <p:nvSpPr>
            <p:cNvPr id="23" name="Text Box 16"/>
            <p:cNvSpPr txBox="1">
              <a:spLocks noChangeArrowheads="1"/>
            </p:cNvSpPr>
            <p:nvPr/>
          </p:nvSpPr>
          <p:spPr bwMode="auto">
            <a:xfrm rot="17992015">
              <a:off x="2574134" y="2905723"/>
              <a:ext cx="47182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/>
                <a:t>w</a:t>
              </a:r>
              <a:r>
                <a:rPr lang="en-US" sz="1200" baseline="-25000" dirty="0"/>
                <a:t>2</a:t>
              </a:r>
            </a:p>
          </p:txBody>
        </p:sp>
        <p:sp>
          <p:nvSpPr>
            <p:cNvPr id="24" name="Text Box 17"/>
            <p:cNvSpPr txBox="1">
              <a:spLocks noChangeArrowheads="1"/>
            </p:cNvSpPr>
            <p:nvPr/>
          </p:nvSpPr>
          <p:spPr bwMode="auto">
            <a:xfrm rot="17992015">
              <a:off x="2729852" y="2992027"/>
              <a:ext cx="6708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/>
                <a:t>w</a:t>
              </a:r>
              <a:r>
                <a:rPr lang="en-US" sz="1200" baseline="-25000" dirty="0"/>
                <a:t>3</a:t>
              </a:r>
            </a:p>
          </p:txBody>
        </p:sp>
        <p:sp>
          <p:nvSpPr>
            <p:cNvPr id="25" name="Text Box 18"/>
            <p:cNvSpPr txBox="1">
              <a:spLocks noChangeArrowheads="1"/>
            </p:cNvSpPr>
            <p:nvPr/>
          </p:nvSpPr>
          <p:spPr bwMode="auto">
            <a:xfrm rot="17992015">
              <a:off x="3122464" y="2935658"/>
              <a:ext cx="54086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/>
                <a:t>w</a:t>
              </a:r>
              <a:r>
                <a:rPr lang="en-US" sz="1200" baseline="-25000" dirty="0"/>
                <a:t>4</a:t>
              </a:r>
            </a:p>
          </p:txBody>
        </p:sp>
        <p:sp>
          <p:nvSpPr>
            <p:cNvPr id="26" name="Text Box 19"/>
            <p:cNvSpPr txBox="1">
              <a:spLocks noChangeArrowheads="1"/>
            </p:cNvSpPr>
            <p:nvPr/>
          </p:nvSpPr>
          <p:spPr bwMode="auto">
            <a:xfrm rot="17992015">
              <a:off x="3324889" y="2978883"/>
              <a:ext cx="64054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/>
                <a:t>w</a:t>
              </a:r>
              <a:r>
                <a:rPr lang="en-US" sz="1200" baseline="-25000" dirty="0"/>
                <a:t>5</a:t>
              </a:r>
            </a:p>
          </p:txBody>
        </p:sp>
        <p:sp>
          <p:nvSpPr>
            <p:cNvPr id="27" name="Text Box 20"/>
            <p:cNvSpPr txBox="1">
              <a:spLocks noChangeArrowheads="1"/>
            </p:cNvSpPr>
            <p:nvPr/>
          </p:nvSpPr>
          <p:spPr bwMode="auto">
            <a:xfrm rot="17992015">
              <a:off x="3638199" y="2964026"/>
              <a:ext cx="60628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/>
                <a:t>w</a:t>
              </a:r>
              <a:r>
                <a:rPr lang="en-US" sz="1200" baseline="-25000" dirty="0"/>
                <a:t>6</a:t>
              </a:r>
            </a:p>
          </p:txBody>
        </p:sp>
        <p:sp>
          <p:nvSpPr>
            <p:cNvPr id="28" name="Text Box 21"/>
            <p:cNvSpPr txBox="1">
              <a:spLocks noChangeArrowheads="1"/>
            </p:cNvSpPr>
            <p:nvPr/>
          </p:nvSpPr>
          <p:spPr bwMode="auto">
            <a:xfrm rot="17992015">
              <a:off x="3891834" y="2956711"/>
              <a:ext cx="58941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/>
                <a:t>w</a:t>
              </a:r>
              <a:r>
                <a:rPr lang="en-US" sz="1200" baseline="-25000" dirty="0"/>
                <a:t>7</a:t>
              </a:r>
            </a:p>
          </p:txBody>
        </p:sp>
        <p:sp>
          <p:nvSpPr>
            <p:cNvPr id="29" name="Text Box 22"/>
            <p:cNvSpPr txBox="1">
              <a:spLocks noChangeArrowheads="1"/>
            </p:cNvSpPr>
            <p:nvPr/>
          </p:nvSpPr>
          <p:spPr bwMode="auto">
            <a:xfrm rot="17992015">
              <a:off x="4185374" y="2933897"/>
              <a:ext cx="587886" cy="321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/>
                <a:t>w</a:t>
              </a:r>
              <a:r>
                <a:rPr lang="en-US" sz="1200" baseline="-25000" dirty="0"/>
                <a:t>8</a:t>
              </a:r>
            </a:p>
          </p:txBody>
        </p:sp>
        <p:sp>
          <p:nvSpPr>
            <p:cNvPr id="30" name="Text Box 23"/>
            <p:cNvSpPr txBox="1">
              <a:spLocks noChangeArrowheads="1"/>
            </p:cNvSpPr>
            <p:nvPr/>
          </p:nvSpPr>
          <p:spPr bwMode="auto">
            <a:xfrm rot="17992015">
              <a:off x="2219304" y="2942957"/>
              <a:ext cx="55769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/>
                <a:t>w</a:t>
              </a:r>
              <a:r>
                <a:rPr lang="en-US" sz="1200" baseline="-25000" dirty="0"/>
                <a:t>1</a:t>
              </a:r>
            </a:p>
          </p:txBody>
        </p:sp>
      </p:grpSp>
      <p:sp>
        <p:nvSpPr>
          <p:cNvPr id="5" name="Right Arrow 4"/>
          <p:cNvSpPr/>
          <p:nvPr/>
        </p:nvSpPr>
        <p:spPr>
          <a:xfrm>
            <a:off x="4049692" y="5337207"/>
            <a:ext cx="912672" cy="646516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598511" y="4981976"/>
            <a:ext cx="4215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056182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digression: rolling dice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465" y="1897185"/>
            <a:ext cx="2711767" cy="20360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2648" y="4491977"/>
            <a:ext cx="8236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What’s the probability of getting a 3 for a single roll of this dice?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92145" y="5381609"/>
            <a:ext cx="760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1/6</a:t>
            </a:r>
          </a:p>
        </p:txBody>
      </p:sp>
    </p:spTree>
    <p:extLst>
      <p:ext uri="{BB962C8B-B14F-4D97-AF65-F5344CB8AC3E}">
        <p14:creationId xmlns:p14="http://schemas.microsoft.com/office/powerpoint/2010/main" val="292596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digression: rolling dice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465" y="1897185"/>
            <a:ext cx="2711767" cy="20360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2648" y="4491977"/>
            <a:ext cx="7636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probability distribution over possible single rolls?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2135" y="5399370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6497" y="5399370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65869" y="5399370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30685" y="5399370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15047" y="5399370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64419" y="5399370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83111" y="5932202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58450" y="593363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63417" y="593363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90542" y="5933631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65881" y="5935060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70848" y="5935060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90102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3" grpId="0"/>
      <p:bldP spid="12" grpId="0"/>
      <p:bldP spid="13" grpId="0"/>
      <p:bldP spid="14" grpId="0"/>
      <p:bldP spid="15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digression: rolling dice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465" y="1897185"/>
            <a:ext cx="2711767" cy="20360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0548" y="4491977"/>
            <a:ext cx="6722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if I told you 1 was twice as likely as the others?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2135" y="5399370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2/7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6497" y="5399370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65869" y="5399370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30685" y="5399370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15047" y="5399370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64419" y="5399370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83111" y="5932202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58450" y="593363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63417" y="593363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90542" y="5933631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65881" y="5935060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70848" y="5935060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59692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3" grpId="0"/>
      <p:bldP spid="12" grpId="0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project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Your project should relate to something involving NLP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Your project must include a solid experimental evaluation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Your project should be in a group of 2-4. If you’d like to do it solo, please come talk to me.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1875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digression: rolling dice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944" y="129957"/>
            <a:ext cx="1294437" cy="9718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6841" y="1783411"/>
            <a:ext cx="718748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if I rolled 400 times and got the following number? 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1: 100</a:t>
            </a:r>
          </a:p>
          <a:p>
            <a:r>
              <a:rPr lang="en-US" sz="2400" dirty="0">
                <a:solidFill>
                  <a:srgbClr val="FF0000"/>
                </a:solidFill>
              </a:rPr>
              <a:t>2: 50</a:t>
            </a:r>
          </a:p>
          <a:p>
            <a:r>
              <a:rPr lang="en-US" sz="2400" dirty="0">
                <a:solidFill>
                  <a:srgbClr val="FF0000"/>
                </a:solidFill>
              </a:rPr>
              <a:t>3: 50</a:t>
            </a:r>
          </a:p>
          <a:p>
            <a:r>
              <a:rPr lang="en-US" sz="2400" dirty="0">
                <a:solidFill>
                  <a:srgbClr val="FF0000"/>
                </a:solidFill>
              </a:rPr>
              <a:t>4: 100</a:t>
            </a:r>
          </a:p>
          <a:p>
            <a:r>
              <a:rPr lang="en-US" sz="2400" dirty="0">
                <a:solidFill>
                  <a:srgbClr val="FF0000"/>
                </a:solidFill>
              </a:rPr>
              <a:t>5: 50</a:t>
            </a:r>
          </a:p>
          <a:p>
            <a:r>
              <a:rPr lang="en-US" sz="2400" dirty="0">
                <a:solidFill>
                  <a:srgbClr val="FF0000"/>
                </a:solidFill>
              </a:rPr>
              <a:t>6: 50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2135" y="5399370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6497" y="5399370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65869" y="5399370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30685" y="5399370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15047" y="5399370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64419" y="5399370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83111" y="5932202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58450" y="593363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63417" y="593363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90542" y="5933631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65881" y="5935060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70848" y="5935060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81666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3" grpId="0"/>
      <p:bldP spid="12" grpId="0"/>
      <p:bldP spid="13" grpId="0"/>
      <p:bldP spid="14" grpId="0"/>
      <p:bldP spid="15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digression: rolling dice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944" y="129957"/>
            <a:ext cx="1294437" cy="9718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7734" y="1934381"/>
            <a:ext cx="812273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What is the probability of rolling a 1 and a 5 (in any order)?</a:t>
            </a:r>
          </a:p>
          <a:p>
            <a:pPr marL="457200" indent="-457200">
              <a:buAutoNum type="arabicPeriod"/>
            </a:pPr>
            <a:endParaRPr lang="en-US" sz="2400" dirty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Two 1s and a 5 (in any order)?</a:t>
            </a:r>
          </a:p>
          <a:p>
            <a:pPr marL="457200" indent="-457200">
              <a:buAutoNum type="arabicPeriod"/>
            </a:pPr>
            <a:endParaRPr lang="en-US" sz="2400" dirty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Five 1s and two 5s (in any order)?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2135" y="5732147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6497" y="5732147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65869" y="5732147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30685" y="5732147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15047" y="5732147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64419" y="5732147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83111" y="6264979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58450" y="626640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63417" y="626640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90542" y="6266408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65881" y="6267837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70848" y="6267837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920940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digression: rolling dice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944" y="129957"/>
            <a:ext cx="1294437" cy="9718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7734" y="1934381"/>
            <a:ext cx="812273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What it the probability of rolling a 1 and a 5 (in any order)?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endParaRPr lang="en-US" sz="2400" dirty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endParaRPr lang="en-US" sz="2400" dirty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endParaRPr lang="en-US" sz="2400" dirty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Two 1s and a 5 (in any order)?</a:t>
            </a:r>
          </a:p>
          <a:p>
            <a:pPr marL="457200" indent="-457200">
              <a:buAutoNum type="arabicPeriod"/>
            </a:pPr>
            <a:endParaRPr lang="en-US" sz="2400" dirty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Five 1s and two 5s (in any order)?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2135" y="5732147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6497" y="5732147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65869" y="5732147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30685" y="5732147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15047" y="5732147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64419" y="5732147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83111" y="6264979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58450" y="626640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63417" y="626640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90542" y="6266408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65881" y="6267837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70848" y="6267837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10892" y="2415508"/>
            <a:ext cx="2413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(1/4 * 1/8) * 2 = 1/16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6460" y="3054907"/>
            <a:ext cx="2291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prob. of those two rolls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99223" y="2895057"/>
            <a:ext cx="3208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number of ways that can happen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>(1,5 and 5,1)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2664271" y="2699685"/>
            <a:ext cx="1397534" cy="29305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545277" y="2699685"/>
            <a:ext cx="186499" cy="35522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110892" y="4148645"/>
            <a:ext cx="2750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((1/4)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 * 1/8) * 3 = 3/128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47639" y="4928083"/>
            <a:ext cx="4744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((1/4)</a:t>
            </a:r>
            <a:r>
              <a:rPr lang="en-US" baseline="30000" dirty="0">
                <a:solidFill>
                  <a:srgbClr val="0000FF"/>
                </a:solidFill>
              </a:rPr>
              <a:t>5</a:t>
            </a:r>
            <a:r>
              <a:rPr lang="en-US" dirty="0">
                <a:solidFill>
                  <a:srgbClr val="0000FF"/>
                </a:solidFill>
              </a:rPr>
              <a:t> * (1/8)</a:t>
            </a:r>
            <a:r>
              <a:rPr lang="en-US" baseline="30000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rgbClr val="0000FF"/>
                </a:solidFill>
              </a:rPr>
              <a:t>) * 21 = 21/524,288 = 0.00004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253403" y="4969576"/>
            <a:ext cx="2347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General formula?</a:t>
            </a:r>
          </a:p>
        </p:txBody>
      </p:sp>
    </p:spTree>
    <p:extLst>
      <p:ext uri="{BB962C8B-B14F-4D97-AF65-F5344CB8AC3E}">
        <p14:creationId xmlns:p14="http://schemas.microsoft.com/office/powerpoint/2010/main" val="334320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Multinomial distribution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944" y="129957"/>
            <a:ext cx="1294437" cy="9718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2135" y="5732147"/>
            <a:ext cx="535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θ</a:t>
            </a:r>
            <a:r>
              <a:rPr lang="en-US" sz="2000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16497" y="5732147"/>
            <a:ext cx="535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θ</a:t>
            </a:r>
            <a:r>
              <a:rPr lang="en-US" sz="20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65869" y="5732147"/>
            <a:ext cx="535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θ</a:t>
            </a:r>
            <a:r>
              <a:rPr lang="en-US" sz="2000" baseline="-25000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30685" y="5732147"/>
            <a:ext cx="535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θ</a:t>
            </a:r>
            <a:r>
              <a:rPr lang="en-US" sz="2000" baseline="-25000" dirty="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15047" y="5732147"/>
            <a:ext cx="535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θ</a:t>
            </a:r>
            <a:r>
              <a:rPr lang="en-US" sz="2000" baseline="-25000" dirty="0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64419" y="5732147"/>
            <a:ext cx="535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θ</a:t>
            </a:r>
            <a:r>
              <a:rPr lang="en-US" sz="2000" baseline="-25000" dirty="0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83111" y="6264979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58450" y="626640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63417" y="626640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90542" y="6266408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65881" y="6267837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70848" y="6267837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66530" y="605653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47955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Multinomial distribution: independent draws over </a:t>
            </a:r>
            <a:r>
              <a:rPr lang="en-US" i="1" dirty="0"/>
              <a:t>m</a:t>
            </a:r>
            <a:r>
              <a:rPr lang="en-US" dirty="0"/>
              <a:t> possible categories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we have frequency counts x1, x2, …, </a:t>
            </a:r>
            <a:r>
              <a:rPr lang="en-US" dirty="0" err="1"/>
              <a:t>xm</a:t>
            </a:r>
            <a:r>
              <a:rPr lang="en-US" dirty="0"/>
              <a:t> over each of the categories, the probability is: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1674813" y="3328988"/>
          <a:ext cx="4651375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02" name="Equation" r:id="rId4" imgW="2590800" imgH="698500" progId="Equation.3">
                  <p:embed/>
                </p:oleObj>
              </mc:Choice>
              <mc:Fallback>
                <p:oleObj name="Equation" r:id="rId4" imgW="2590800" imgH="698500" progId="Equation.3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4813" y="3328988"/>
                        <a:ext cx="4651375" cy="125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Left Brace 19"/>
          <p:cNvSpPr/>
          <p:nvPr/>
        </p:nvSpPr>
        <p:spPr>
          <a:xfrm rot="16200000">
            <a:off x="5098612" y="4230224"/>
            <a:ext cx="164298" cy="868572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Brace 20"/>
          <p:cNvSpPr/>
          <p:nvPr/>
        </p:nvSpPr>
        <p:spPr>
          <a:xfrm rot="16200000">
            <a:off x="5995762" y="4230224"/>
            <a:ext cx="164298" cy="868572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765881" y="4902060"/>
            <a:ext cx="3041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probability of particular counts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64663" y="4893179"/>
            <a:ext cx="2750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number of different ways to get those counts</a:t>
            </a:r>
          </a:p>
        </p:txBody>
      </p:sp>
    </p:spTree>
    <p:extLst>
      <p:ext uri="{BB962C8B-B14F-4D97-AF65-F5344CB8AC3E}">
        <p14:creationId xmlns:p14="http://schemas.microsoft.com/office/powerpoint/2010/main" val="10583222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Multinomial distribution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944" y="129957"/>
            <a:ext cx="1294437" cy="971889"/>
          </a:xfrm>
          <a:prstGeom prst="rect">
            <a:avLst/>
          </a:prstGeom>
        </p:spPr>
      </p:pic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1674813" y="1819275"/>
          <a:ext cx="4651375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26" name="Equation" r:id="rId4" imgW="2590800" imgH="698500" progId="Equation.3">
                  <p:embed/>
                </p:oleObj>
              </mc:Choice>
              <mc:Fallback>
                <p:oleObj name="Equation" r:id="rId4" imgW="2590800" imgH="698500" progId="Equation.3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4813" y="1819275"/>
                        <a:ext cx="4651375" cy="125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332135" y="5732147"/>
            <a:ext cx="535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θ</a:t>
            </a:r>
            <a:r>
              <a:rPr lang="en-US" sz="2000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16497" y="5732147"/>
            <a:ext cx="535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θ</a:t>
            </a:r>
            <a:r>
              <a:rPr lang="en-US" sz="20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65869" y="5732147"/>
            <a:ext cx="535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θ</a:t>
            </a:r>
            <a:r>
              <a:rPr lang="en-US" sz="2000" baseline="-25000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30685" y="5732147"/>
            <a:ext cx="535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θ</a:t>
            </a:r>
            <a:r>
              <a:rPr lang="en-US" sz="2000" baseline="-25000" dirty="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15047" y="5732147"/>
            <a:ext cx="535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θ</a:t>
            </a:r>
            <a:r>
              <a:rPr lang="en-US" sz="2000" baseline="-25000" dirty="0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664419" y="5732147"/>
            <a:ext cx="535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θ</a:t>
            </a:r>
            <a:r>
              <a:rPr lang="en-US" sz="2000" baseline="-25000" dirty="0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483111" y="6264979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58450" y="626640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563417" y="626640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690542" y="6266408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765881" y="6267837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770848" y="6267837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566530" y="605653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03542" y="3410129"/>
            <a:ext cx="75661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What are </a:t>
            </a:r>
            <a:r>
              <a:rPr lang="en-US" sz="2400" dirty="0" err="1">
                <a:solidFill>
                  <a:srgbClr val="FF0000"/>
                </a:solidFill>
                <a:latin typeface="Calibri"/>
                <a:cs typeface="Calibri"/>
              </a:rPr>
              <a:t>θ</a:t>
            </a:r>
            <a:r>
              <a:rPr lang="en-US" sz="2400" baseline="-25000" dirty="0" err="1">
                <a:solidFill>
                  <a:srgbClr val="FF0000"/>
                </a:solidFill>
                <a:latin typeface="Calibri"/>
                <a:cs typeface="Calibri"/>
              </a:rPr>
              <a:t>j</a:t>
            </a:r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?</a:t>
            </a:r>
          </a:p>
          <a:p>
            <a:endParaRPr lang="en-US" sz="2400" baseline="-25000" dirty="0">
              <a:solidFill>
                <a:srgbClr val="FF0000"/>
              </a:solidFill>
              <a:latin typeface="Calibri"/>
              <a:cs typeface="Calibri"/>
            </a:endParaRPr>
          </a:p>
          <a:p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Are there any constraints on the values that they can take?</a:t>
            </a:r>
          </a:p>
          <a:p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92910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Multinomial distribution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944" y="129957"/>
            <a:ext cx="1294437" cy="971889"/>
          </a:xfrm>
          <a:prstGeom prst="rect">
            <a:avLst/>
          </a:prstGeom>
        </p:spPr>
      </p:pic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1674813" y="1819275"/>
          <a:ext cx="4651375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68" name="Equation" r:id="rId4" imgW="2590800" imgH="698500" progId="Equation.3">
                  <p:embed/>
                </p:oleObj>
              </mc:Choice>
              <mc:Fallback>
                <p:oleObj name="Equation" r:id="rId4" imgW="2590800" imgH="698500" progId="Equation.3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4813" y="1819275"/>
                        <a:ext cx="4651375" cy="125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332135" y="5732147"/>
            <a:ext cx="535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θ</a:t>
            </a:r>
            <a:r>
              <a:rPr lang="en-US" sz="2000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16497" y="5732147"/>
            <a:ext cx="535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θ</a:t>
            </a:r>
            <a:r>
              <a:rPr lang="en-US" sz="20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65869" y="5732147"/>
            <a:ext cx="535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θ</a:t>
            </a:r>
            <a:r>
              <a:rPr lang="en-US" sz="2000" baseline="-25000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30685" y="5732147"/>
            <a:ext cx="535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θ</a:t>
            </a:r>
            <a:r>
              <a:rPr lang="en-US" sz="2000" baseline="-25000" dirty="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15047" y="5732147"/>
            <a:ext cx="535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θ</a:t>
            </a:r>
            <a:r>
              <a:rPr lang="en-US" sz="2000" baseline="-25000" dirty="0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664419" y="5732147"/>
            <a:ext cx="535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θ</a:t>
            </a:r>
            <a:r>
              <a:rPr lang="en-US" sz="2000" baseline="-25000" dirty="0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483111" y="6264979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58450" y="626640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563417" y="626640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690542" y="6266408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765881" y="6267837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770848" y="6267837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566530" y="605653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193583" y="3347965"/>
            <a:ext cx="34900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Calibri"/>
                <a:cs typeface="Calibri"/>
              </a:rPr>
              <a:t>θ</a:t>
            </a:r>
            <a:r>
              <a:rPr lang="en-US" sz="2400" baseline="-25000" dirty="0" err="1">
                <a:solidFill>
                  <a:srgbClr val="0000FF"/>
                </a:solidFill>
                <a:latin typeface="Calibri"/>
                <a:cs typeface="Calibri"/>
              </a:rPr>
              <a:t>j</a:t>
            </a:r>
            <a:r>
              <a:rPr lang="en-US" sz="2400" dirty="0">
                <a:solidFill>
                  <a:srgbClr val="0000FF"/>
                </a:solidFill>
                <a:latin typeface="Calibri"/>
                <a:cs typeface="Calibri"/>
              </a:rPr>
              <a:t>: probability of rolling “j”</a:t>
            </a:r>
          </a:p>
          <a:p>
            <a:r>
              <a:rPr lang="en-US" sz="24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3298295" y="3973381"/>
          <a:ext cx="706437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69" name="Equation" r:id="rId6" imgW="393700" imgH="228600" progId="Equation.3">
                  <p:embed/>
                </p:oleObj>
              </mc:Choice>
              <mc:Fallback>
                <p:oleObj name="Equation" r:id="rId6" imgW="393700" imgH="228600" progId="Equation.3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98295" y="3973381"/>
                        <a:ext cx="706437" cy="411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3142751" y="4498441"/>
          <a:ext cx="120808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70" name="Equation" r:id="rId8" imgW="673100" imgH="330200" progId="Equation.3">
                  <p:embed/>
                </p:oleObj>
              </mc:Choice>
              <mc:Fallback>
                <p:oleObj name="Equation" r:id="rId8" imgW="673100" imgH="330200" progId="Equation.3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142751" y="4498441"/>
                        <a:ext cx="1208087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99862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words…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36606" y="1735111"/>
            <a:ext cx="3641305" cy="76202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Why the digression?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944" y="129957"/>
            <a:ext cx="1294437" cy="97188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90283" y="4749512"/>
            <a:ext cx="694793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Drawing words from a bag is the same as rolling a die!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number of sides = number of words in the vocabulary</a:t>
            </a: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1674813" y="2697163"/>
          <a:ext cx="4651375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74" name="Equation" r:id="rId4" imgW="2590800" imgH="698500" progId="Equation.3">
                  <p:embed/>
                </p:oleObj>
              </mc:Choice>
              <mc:Fallback>
                <p:oleObj name="Equation" r:id="rId4" imgW="2590800" imgH="698500" progId="Equation.3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4813" y="2697163"/>
                        <a:ext cx="4651375" cy="125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671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words…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36606" y="1735111"/>
            <a:ext cx="3641305" cy="76202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Why the digression?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944" y="129957"/>
            <a:ext cx="1294437" cy="971889"/>
          </a:xfrm>
          <a:prstGeom prst="rect">
            <a:avLst/>
          </a:prstGeom>
        </p:spPr>
      </p:pic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1674813" y="2697163"/>
          <a:ext cx="4651375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07" name="Equation" r:id="rId4" imgW="2590800" imgH="698500" progId="Equation.3">
                  <p:embed/>
                </p:oleObj>
              </mc:Choice>
              <mc:Fallback>
                <p:oleObj name="Equation" r:id="rId4" imgW="2590800" imgH="698500" progId="Equation.3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4813" y="2697163"/>
                        <a:ext cx="4651375" cy="125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674813" y="4383088"/>
          <a:ext cx="4548187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08" name="Equation" r:id="rId6" imgW="2489200" imgH="698500" progId="Equation.3">
                  <p:embed/>
                </p:oleObj>
              </mc:Choice>
              <mc:Fallback>
                <p:oleObj name="Equation" r:id="rId6" imgW="2489200" imgH="6985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74813" y="4383088"/>
                        <a:ext cx="4548187" cy="1281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5312786" y="6074292"/>
            <a:ext cx="1319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  <a:latin typeface="Calibri"/>
                <a:cs typeface="Calibri"/>
              </a:rPr>
              <a:t>θ</a:t>
            </a:r>
            <a:r>
              <a:rPr lang="en-US" baseline="-25000" dirty="0" err="1">
                <a:solidFill>
                  <a:srgbClr val="0000FF"/>
                </a:solidFill>
                <a:latin typeface="Calibri"/>
                <a:cs typeface="Calibri"/>
              </a:rPr>
              <a:t>j</a:t>
            </a:r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 for class y</a:t>
            </a:r>
            <a:endParaRPr lang="en-US" dirty="0"/>
          </a:p>
        </p:txBody>
      </p:sp>
      <p:cxnSp>
        <p:nvCxnSpPr>
          <p:cNvPr id="10" name="Straight Arrow Connector 9"/>
          <p:cNvCxnSpPr>
            <a:stCxn id="8" idx="0"/>
          </p:cNvCxnSpPr>
          <p:nvPr/>
        </p:nvCxnSpPr>
        <p:spPr>
          <a:xfrm flipH="1" flipV="1">
            <a:off x="5799230" y="4999746"/>
            <a:ext cx="173371" cy="107454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2202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Basic steps for probabilistic modeling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5645" y="3649302"/>
            <a:ext cx="8128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Step 2: figure out how to estimate the probabilities for the model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5645" y="1724651"/>
            <a:ext cx="4414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Model each class as a multinomial: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052638" y="2117725"/>
          <a:ext cx="4548187" cy="128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22" name="Equation" r:id="rId3" imgW="2489200" imgH="698500" progId="Equation.3">
                  <p:embed/>
                </p:oleObj>
              </mc:Choice>
              <mc:Fallback>
                <p:oleObj name="Equation" r:id="rId3" imgW="2489200" imgH="698500" progId="Equation.3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2638" y="2117725"/>
                        <a:ext cx="4548187" cy="1281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2"/>
          <p:cNvGrpSpPr/>
          <p:nvPr/>
        </p:nvGrpSpPr>
        <p:grpSpPr>
          <a:xfrm>
            <a:off x="802990" y="4312397"/>
            <a:ext cx="458098" cy="649887"/>
            <a:chOff x="612648" y="2370667"/>
            <a:chExt cx="960348" cy="1100666"/>
          </a:xfrm>
        </p:grpSpPr>
        <p:sp>
          <p:nvSpPr>
            <p:cNvPr id="15" name="Rectangle 14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12"/>
          <p:cNvGrpSpPr/>
          <p:nvPr/>
        </p:nvGrpSpPr>
        <p:grpSpPr>
          <a:xfrm>
            <a:off x="814893" y="5131252"/>
            <a:ext cx="458098" cy="649887"/>
            <a:chOff x="612648" y="2370667"/>
            <a:chExt cx="960348" cy="1100666"/>
          </a:xfrm>
        </p:grpSpPr>
        <p:sp>
          <p:nvSpPr>
            <p:cNvPr id="24" name="Rectangle 23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12"/>
          <p:cNvGrpSpPr/>
          <p:nvPr/>
        </p:nvGrpSpPr>
        <p:grpSpPr>
          <a:xfrm>
            <a:off x="1371336" y="5781139"/>
            <a:ext cx="458098" cy="649887"/>
            <a:chOff x="612648" y="2370667"/>
            <a:chExt cx="960348" cy="1100666"/>
          </a:xfrm>
        </p:grpSpPr>
        <p:sp>
          <p:nvSpPr>
            <p:cNvPr id="32" name="Rectangle 31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12"/>
          <p:cNvGrpSpPr/>
          <p:nvPr/>
        </p:nvGrpSpPr>
        <p:grpSpPr>
          <a:xfrm>
            <a:off x="1461364" y="4531868"/>
            <a:ext cx="458098" cy="649887"/>
            <a:chOff x="612648" y="2370667"/>
            <a:chExt cx="960348" cy="1100666"/>
          </a:xfrm>
        </p:grpSpPr>
        <p:sp>
          <p:nvSpPr>
            <p:cNvPr id="40" name="Rectangle 39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12"/>
          <p:cNvGrpSpPr/>
          <p:nvPr/>
        </p:nvGrpSpPr>
        <p:grpSpPr>
          <a:xfrm>
            <a:off x="2080711" y="5131252"/>
            <a:ext cx="458098" cy="649887"/>
            <a:chOff x="612648" y="2370667"/>
            <a:chExt cx="960348" cy="1100666"/>
          </a:xfrm>
        </p:grpSpPr>
        <p:sp>
          <p:nvSpPr>
            <p:cNvPr id="48" name="Rectangle 47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2824126" y="4981391"/>
            <a:ext cx="6116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How do we train the model, i.e. estimate </a:t>
            </a:r>
            <a:r>
              <a:rPr lang="en-US" sz="2000" dirty="0" err="1">
                <a:solidFill>
                  <a:srgbClr val="FF0000"/>
                </a:solidFill>
                <a:latin typeface="Calibri"/>
                <a:cs typeface="Calibri"/>
              </a:rPr>
              <a:t>θ</a:t>
            </a:r>
            <a:r>
              <a:rPr lang="en-US" sz="2000" baseline="-25000" dirty="0" err="1">
                <a:solidFill>
                  <a:srgbClr val="FF0000"/>
                </a:solidFill>
                <a:latin typeface="Calibri"/>
                <a:cs typeface="Calibri"/>
              </a:rPr>
              <a:t>j</a:t>
            </a:r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 for each class?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94167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digression: rolling dice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944" y="129957"/>
            <a:ext cx="1294437" cy="9718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6841" y="1783411"/>
            <a:ext cx="718748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if I rolled 400 times and got the following number? 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1: 100</a:t>
            </a:r>
          </a:p>
          <a:p>
            <a:r>
              <a:rPr lang="en-US" sz="2400" dirty="0">
                <a:solidFill>
                  <a:srgbClr val="FF0000"/>
                </a:solidFill>
              </a:rPr>
              <a:t>2: 50</a:t>
            </a:r>
          </a:p>
          <a:p>
            <a:r>
              <a:rPr lang="en-US" sz="2400" dirty="0">
                <a:solidFill>
                  <a:srgbClr val="FF0000"/>
                </a:solidFill>
              </a:rPr>
              <a:t>3: 50</a:t>
            </a:r>
          </a:p>
          <a:p>
            <a:r>
              <a:rPr lang="en-US" sz="2400" dirty="0">
                <a:solidFill>
                  <a:srgbClr val="FF0000"/>
                </a:solidFill>
              </a:rPr>
              <a:t>4: 100</a:t>
            </a:r>
          </a:p>
          <a:p>
            <a:r>
              <a:rPr lang="en-US" sz="2400" dirty="0">
                <a:solidFill>
                  <a:srgbClr val="FF0000"/>
                </a:solidFill>
              </a:rPr>
              <a:t>5: 50</a:t>
            </a:r>
          </a:p>
          <a:p>
            <a:r>
              <a:rPr lang="en-US" sz="2400" dirty="0">
                <a:solidFill>
                  <a:srgbClr val="FF0000"/>
                </a:solidFill>
              </a:rPr>
              <a:t>6: 50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2135" y="5532585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6497" y="5532585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65869" y="5532585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30685" y="5532585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15047" y="5532585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64419" y="5532585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83111" y="6065417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58450" y="6066846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63417" y="6066846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90542" y="6066846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65881" y="6068275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70848" y="6068275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589553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project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2648" y="4805511"/>
            <a:ext cx="77904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Read the final project handout ASAP!</a:t>
            </a:r>
          </a:p>
          <a:p>
            <a:pPr marL="285750" indent="-285750">
              <a:buFontTx/>
              <a:buChar char="-"/>
            </a:pPr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dirty="0">
                <a:solidFill>
                  <a:srgbClr val="0000FF"/>
                </a:solidFill>
              </a:rPr>
              <a:t>Start forming groups and thinking about what you want to do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1AE31E-C23E-1D41-A18C-08240B818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374" y="1832960"/>
            <a:ext cx="5829773" cy="237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581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 multinomial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944" y="129957"/>
            <a:ext cx="1294437" cy="9718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2135" y="5532585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6497" y="5532585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65869" y="5532585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30685" y="5532585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15047" y="5532585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64419" y="5532585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83111" y="6065417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58450" y="6066846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63417" y="6066846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90542" y="6066846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65881" y="6068275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70848" y="6068275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grpSp>
        <p:nvGrpSpPr>
          <p:cNvPr id="57" name="Group 12"/>
          <p:cNvGrpSpPr/>
          <p:nvPr/>
        </p:nvGrpSpPr>
        <p:grpSpPr>
          <a:xfrm>
            <a:off x="1508615" y="1658925"/>
            <a:ext cx="458098" cy="649887"/>
            <a:chOff x="612648" y="2370667"/>
            <a:chExt cx="960348" cy="1100666"/>
          </a:xfrm>
        </p:grpSpPr>
        <p:sp>
          <p:nvSpPr>
            <p:cNvPr id="58" name="Rectangle 57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12"/>
          <p:cNvGrpSpPr/>
          <p:nvPr/>
        </p:nvGrpSpPr>
        <p:grpSpPr>
          <a:xfrm>
            <a:off x="3002282" y="1658925"/>
            <a:ext cx="458098" cy="649887"/>
            <a:chOff x="612648" y="2370667"/>
            <a:chExt cx="960348" cy="1100666"/>
          </a:xfrm>
        </p:grpSpPr>
        <p:sp>
          <p:nvSpPr>
            <p:cNvPr id="66" name="Rectangle 65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Connector 66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12"/>
          <p:cNvGrpSpPr/>
          <p:nvPr/>
        </p:nvGrpSpPr>
        <p:grpSpPr>
          <a:xfrm>
            <a:off x="3724776" y="1659863"/>
            <a:ext cx="458098" cy="649887"/>
            <a:chOff x="612648" y="2370667"/>
            <a:chExt cx="960348" cy="1100666"/>
          </a:xfrm>
        </p:grpSpPr>
        <p:sp>
          <p:nvSpPr>
            <p:cNvPr id="74" name="Rectangle 73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12"/>
          <p:cNvGrpSpPr/>
          <p:nvPr/>
        </p:nvGrpSpPr>
        <p:grpSpPr>
          <a:xfrm>
            <a:off x="2264108" y="2478440"/>
            <a:ext cx="458098" cy="649887"/>
            <a:chOff x="612648" y="2370667"/>
            <a:chExt cx="960348" cy="1100666"/>
          </a:xfrm>
        </p:grpSpPr>
        <p:sp>
          <p:nvSpPr>
            <p:cNvPr id="82" name="Rectangle 81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12"/>
          <p:cNvGrpSpPr/>
          <p:nvPr/>
        </p:nvGrpSpPr>
        <p:grpSpPr>
          <a:xfrm>
            <a:off x="1502050" y="2471296"/>
            <a:ext cx="458098" cy="649887"/>
            <a:chOff x="612648" y="2370667"/>
            <a:chExt cx="960348" cy="1100666"/>
          </a:xfrm>
        </p:grpSpPr>
        <p:sp>
          <p:nvSpPr>
            <p:cNvPr id="90" name="Rectangle 89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1" name="Straight Connector 90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12"/>
          <p:cNvGrpSpPr/>
          <p:nvPr/>
        </p:nvGrpSpPr>
        <p:grpSpPr>
          <a:xfrm>
            <a:off x="2264108" y="1670943"/>
            <a:ext cx="458098" cy="649887"/>
            <a:chOff x="612648" y="2370667"/>
            <a:chExt cx="960348" cy="1100666"/>
          </a:xfrm>
        </p:grpSpPr>
        <p:sp>
          <p:nvSpPr>
            <p:cNvPr id="98" name="Rectangle 97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9" name="Straight Connector 98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TextBox 104"/>
          <p:cNvSpPr txBox="1"/>
          <p:nvPr/>
        </p:nvSpPr>
        <p:spPr>
          <a:xfrm>
            <a:off x="546046" y="1784653"/>
            <a:ext cx="74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label</a:t>
            </a:r>
            <a:r>
              <a:rPr lang="en-US" baseline="-25000" dirty="0"/>
              <a:t>1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591202" y="2615991"/>
            <a:ext cx="74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label</a:t>
            </a:r>
            <a:r>
              <a:rPr lang="en-US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383613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 multinomial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944" y="129957"/>
            <a:ext cx="1294437" cy="9718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2135" y="5532585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6497" y="5532585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65869" y="5532585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30685" y="5532585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15047" y="5532585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64419" y="5532585"/>
            <a:ext cx="59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1/8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83111" y="6065417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58450" y="6066846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63417" y="6066846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90542" y="6066846"/>
            <a:ext cx="32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65881" y="6068275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70848" y="6068275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grpSp>
        <p:nvGrpSpPr>
          <p:cNvPr id="57" name="Group 12"/>
          <p:cNvGrpSpPr/>
          <p:nvPr/>
        </p:nvGrpSpPr>
        <p:grpSpPr>
          <a:xfrm>
            <a:off x="1508615" y="1658925"/>
            <a:ext cx="458098" cy="649887"/>
            <a:chOff x="612648" y="2370667"/>
            <a:chExt cx="960348" cy="1100666"/>
          </a:xfrm>
        </p:grpSpPr>
        <p:sp>
          <p:nvSpPr>
            <p:cNvPr id="58" name="Rectangle 57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12"/>
          <p:cNvGrpSpPr/>
          <p:nvPr/>
        </p:nvGrpSpPr>
        <p:grpSpPr>
          <a:xfrm>
            <a:off x="3002282" y="1658925"/>
            <a:ext cx="458098" cy="649887"/>
            <a:chOff x="612648" y="2370667"/>
            <a:chExt cx="960348" cy="1100666"/>
          </a:xfrm>
        </p:grpSpPr>
        <p:sp>
          <p:nvSpPr>
            <p:cNvPr id="66" name="Rectangle 65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Connector 66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12"/>
          <p:cNvGrpSpPr/>
          <p:nvPr/>
        </p:nvGrpSpPr>
        <p:grpSpPr>
          <a:xfrm>
            <a:off x="3724776" y="1659863"/>
            <a:ext cx="458098" cy="649887"/>
            <a:chOff x="612648" y="2370667"/>
            <a:chExt cx="960348" cy="1100666"/>
          </a:xfrm>
        </p:grpSpPr>
        <p:sp>
          <p:nvSpPr>
            <p:cNvPr id="74" name="Rectangle 73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12"/>
          <p:cNvGrpSpPr/>
          <p:nvPr/>
        </p:nvGrpSpPr>
        <p:grpSpPr>
          <a:xfrm>
            <a:off x="2264108" y="1670943"/>
            <a:ext cx="458098" cy="649887"/>
            <a:chOff x="612648" y="2370667"/>
            <a:chExt cx="960348" cy="1100666"/>
          </a:xfrm>
        </p:grpSpPr>
        <p:sp>
          <p:nvSpPr>
            <p:cNvPr id="98" name="Rectangle 97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9" name="Straight Connector 98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TextBox 104"/>
          <p:cNvSpPr txBox="1"/>
          <p:nvPr/>
        </p:nvSpPr>
        <p:spPr>
          <a:xfrm>
            <a:off x="546046" y="1784653"/>
            <a:ext cx="74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label</a:t>
            </a:r>
            <a:r>
              <a:rPr lang="en-US" baseline="-25000" dirty="0"/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7040" y="2612705"/>
            <a:ext cx="1796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each label, y: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52408" y="3090429"/>
            <a:ext cx="16299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w1: 100 times</a:t>
            </a:r>
          </a:p>
          <a:p>
            <a:r>
              <a:rPr lang="en-US" sz="2000" dirty="0"/>
              <a:t>w2: 50 times</a:t>
            </a:r>
          </a:p>
          <a:p>
            <a:r>
              <a:rPr lang="en-US" sz="2000" dirty="0"/>
              <a:t>w3: 10 times</a:t>
            </a:r>
          </a:p>
          <a:p>
            <a:r>
              <a:rPr lang="en-US" sz="2000" dirty="0"/>
              <a:t>w4: …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3051854" y="3401248"/>
            <a:ext cx="601425" cy="603877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7" name="Object 106"/>
          <p:cNvGraphicFramePr>
            <a:graphicFrameLocks noChangeAspect="1"/>
          </p:cNvGraphicFramePr>
          <p:nvPr/>
        </p:nvGraphicFramePr>
        <p:xfrm>
          <a:off x="4101807" y="3066913"/>
          <a:ext cx="2482850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55" name="Equation" r:id="rId4" imgW="1384300" imgH="520700" progId="Equation.3">
                  <p:embed/>
                </p:oleObj>
              </mc:Choice>
              <mc:Fallback>
                <p:oleObj name="Equation" r:id="rId4" imgW="1384300" imgH="520700" progId="Equation.3">
                  <p:embed/>
                  <p:pic>
                    <p:nvPicPr>
                      <p:cNvPr id="107" name="Object 10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01807" y="3066913"/>
                        <a:ext cx="2482850" cy="938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823755" y="4253472"/>
            <a:ext cx="40831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/>
                <a:cs typeface="Calibri"/>
              </a:rPr>
              <a:t>number of times word </a:t>
            </a:r>
            <a:r>
              <a:rPr lang="en-US" sz="1600" dirty="0" err="1">
                <a:latin typeface="Calibri"/>
                <a:cs typeface="Calibri"/>
              </a:rPr>
              <a:t>w</a:t>
            </a:r>
            <a:r>
              <a:rPr lang="en-US" sz="1600" baseline="-25000" dirty="0" err="1">
                <a:latin typeface="Calibri"/>
                <a:cs typeface="Calibri"/>
              </a:rPr>
              <a:t>j</a:t>
            </a:r>
            <a:r>
              <a:rPr lang="en-US" sz="1600" dirty="0">
                <a:latin typeface="Calibri"/>
                <a:cs typeface="Calibri"/>
              </a:rPr>
              <a:t> occurs in label y docs</a:t>
            </a:r>
          </a:p>
        </p:txBody>
      </p:sp>
      <p:graphicFrame>
        <p:nvGraphicFramePr>
          <p:cNvPr id="108" name="Object 107"/>
          <p:cNvGraphicFramePr>
            <a:graphicFrameLocks noChangeAspect="1"/>
          </p:cNvGraphicFramePr>
          <p:nvPr/>
        </p:nvGraphicFramePr>
        <p:xfrm>
          <a:off x="4389963" y="4562475"/>
          <a:ext cx="228600" cy="18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56" name="Equation" r:id="rId6" imgW="127000" imgH="101600" progId="Equation.3">
                  <p:embed/>
                </p:oleObj>
              </mc:Choice>
              <mc:Fallback>
                <p:oleObj name="Equation" r:id="rId6" imgW="127000" imgH="101600" progId="Equation.3">
                  <p:embed/>
                  <p:pic>
                    <p:nvPicPr>
                      <p:cNvPr id="108" name="Object 10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89963" y="4562475"/>
                        <a:ext cx="228600" cy="182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" name="TextBox 108"/>
          <p:cNvSpPr txBox="1"/>
          <p:nvPr/>
        </p:nvSpPr>
        <p:spPr>
          <a:xfrm>
            <a:off x="5192617" y="4717783"/>
            <a:ext cx="32797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/>
                <a:cs typeface="Calibri"/>
              </a:rPr>
              <a:t>total number of words in label y docs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976155" y="4682259"/>
            <a:ext cx="393076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1950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Classifying with a multinomial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1371259" y="3619192"/>
            <a:ext cx="6266883" cy="95428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pSp>
        <p:nvGrpSpPr>
          <p:cNvPr id="5" name="Group 12"/>
          <p:cNvGrpSpPr/>
          <p:nvPr/>
        </p:nvGrpSpPr>
        <p:grpSpPr>
          <a:xfrm>
            <a:off x="1831181" y="1729888"/>
            <a:ext cx="960348" cy="1100666"/>
            <a:chOff x="612648" y="2370667"/>
            <a:chExt cx="960348" cy="1100666"/>
          </a:xfrm>
        </p:grpSpPr>
        <p:sp>
          <p:nvSpPr>
            <p:cNvPr id="6" name="Rectangle 5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3155237" y="1812494"/>
            <a:ext cx="3650588" cy="971301"/>
            <a:chOff x="2314795" y="2494659"/>
            <a:chExt cx="3650588" cy="971301"/>
          </a:xfrm>
        </p:grpSpPr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2383983" y="2494659"/>
              <a:ext cx="35814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dirty="0">
                  <a:latin typeface="Verdana" pitchFamily="34" charset="0"/>
                </a:rPr>
                <a:t>(10, 2, 6, 0, 0, 1, 0, 0, …)</a:t>
              </a: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 rot="17992015">
              <a:off x="2574134" y="2860867"/>
              <a:ext cx="471821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 rot="17992015">
              <a:off x="2729852" y="2947171"/>
              <a:ext cx="67086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 rot="17992015">
              <a:off x="3208224" y="2890802"/>
              <a:ext cx="540862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4</a:t>
              </a: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 rot="17992015">
              <a:off x="3438358" y="2934026"/>
              <a:ext cx="640549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5</a:t>
              </a:r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 rot="17992015">
              <a:off x="3768820" y="2919170"/>
              <a:ext cx="606288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6</a:t>
              </a:r>
            </a:p>
          </p:txBody>
        </p: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 rot="17992015">
              <a:off x="4086258" y="2910546"/>
              <a:ext cx="5894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7</a:t>
              </a:r>
            </a:p>
          </p:txBody>
        </p:sp>
        <p:sp>
          <p:nvSpPr>
            <p:cNvPr id="21" name="Text Box 22"/>
            <p:cNvSpPr txBox="1">
              <a:spLocks noChangeArrowheads="1"/>
            </p:cNvSpPr>
            <p:nvPr/>
          </p:nvSpPr>
          <p:spPr bwMode="auto">
            <a:xfrm rot="17992015">
              <a:off x="4587212" y="2842413"/>
              <a:ext cx="429261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8</a:t>
              </a:r>
            </a:p>
          </p:txBody>
        </p:sp>
        <p:sp>
          <p:nvSpPr>
            <p:cNvPr id="22" name="Text Box 23"/>
            <p:cNvSpPr txBox="1">
              <a:spLocks noChangeArrowheads="1"/>
            </p:cNvSpPr>
            <p:nvPr/>
          </p:nvSpPr>
          <p:spPr bwMode="auto">
            <a:xfrm rot="17992015">
              <a:off x="2219304" y="2898101"/>
              <a:ext cx="557693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1</a:t>
              </a:r>
            </a:p>
          </p:txBody>
        </p:sp>
      </p:grp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1566863" y="3560763"/>
          <a:ext cx="2124075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79" name="Equation" r:id="rId3" imgW="1460500" imgH="698500" progId="Equation.3">
                  <p:embed/>
                </p:oleObj>
              </mc:Choice>
              <mc:Fallback>
                <p:oleObj name="Equation" r:id="rId3" imgW="1460500" imgH="698500" progId="Equation.3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66863" y="3560763"/>
                        <a:ext cx="2124075" cy="1017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3656367" y="6039304"/>
            <a:ext cx="1609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pick largest</a:t>
            </a:r>
          </a:p>
        </p:txBody>
      </p:sp>
      <p:sp>
        <p:nvSpPr>
          <p:cNvPr id="26" name="Right Arrow 25"/>
          <p:cNvSpPr/>
          <p:nvPr/>
        </p:nvSpPr>
        <p:spPr bwMode="auto">
          <a:xfrm rot="7158053">
            <a:off x="2826686" y="2939892"/>
            <a:ext cx="942314" cy="360444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7" name="Right Arrow 26"/>
          <p:cNvSpPr/>
          <p:nvPr/>
        </p:nvSpPr>
        <p:spPr bwMode="auto">
          <a:xfrm rot="14441947" flipH="1">
            <a:off x="5162533" y="2939893"/>
            <a:ext cx="942314" cy="360444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8" name="Right Arrow 27"/>
          <p:cNvSpPr/>
          <p:nvPr/>
        </p:nvSpPr>
        <p:spPr bwMode="auto">
          <a:xfrm rot="7158053">
            <a:off x="4809628" y="5360005"/>
            <a:ext cx="942314" cy="360444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9" name="Right Arrow 28"/>
          <p:cNvSpPr/>
          <p:nvPr/>
        </p:nvSpPr>
        <p:spPr bwMode="auto">
          <a:xfrm rot="14441947" flipH="1">
            <a:off x="2922754" y="5360005"/>
            <a:ext cx="942314" cy="360444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4883150" y="3619500"/>
          <a:ext cx="2179638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0" name="Equation" r:id="rId5" imgW="1498600" imgH="698500" progId="Equation.3">
                  <p:embed/>
                </p:oleObj>
              </mc:Choice>
              <mc:Fallback>
                <p:oleObj name="Equation" r:id="rId5" imgW="1498600" imgH="698500" progId="Equation.3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83150" y="3619500"/>
                        <a:ext cx="2179638" cy="1017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2219935" y="4557163"/>
            <a:ext cx="4861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Any way I can make this simpler?</a:t>
            </a:r>
          </a:p>
        </p:txBody>
      </p:sp>
    </p:spTree>
    <p:extLst>
      <p:ext uri="{BB962C8B-B14F-4D97-AF65-F5344CB8AC3E}">
        <p14:creationId xmlns:p14="http://schemas.microsoft.com/office/powerpoint/2010/main" val="389888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Classifying with a multinomial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90983" y="3619192"/>
            <a:ext cx="6266883" cy="95428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pSp>
        <p:nvGrpSpPr>
          <p:cNvPr id="5" name="Group 12"/>
          <p:cNvGrpSpPr/>
          <p:nvPr/>
        </p:nvGrpSpPr>
        <p:grpSpPr>
          <a:xfrm>
            <a:off x="550905" y="1729888"/>
            <a:ext cx="960348" cy="1100666"/>
            <a:chOff x="612648" y="2370667"/>
            <a:chExt cx="960348" cy="1100666"/>
          </a:xfrm>
        </p:grpSpPr>
        <p:sp>
          <p:nvSpPr>
            <p:cNvPr id="6" name="Rectangle 5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1874961" y="1812494"/>
            <a:ext cx="3650588" cy="971301"/>
            <a:chOff x="2314795" y="2494659"/>
            <a:chExt cx="3650588" cy="971301"/>
          </a:xfrm>
        </p:grpSpPr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2383983" y="2494659"/>
              <a:ext cx="35814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dirty="0">
                  <a:latin typeface="Verdana" pitchFamily="34" charset="0"/>
                </a:rPr>
                <a:t>(10, 2, 6, 0, 0, 1, 0, 0, …)</a:t>
              </a: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 rot="17992015">
              <a:off x="2574134" y="2860867"/>
              <a:ext cx="471821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 rot="17992015">
              <a:off x="2729852" y="2947171"/>
              <a:ext cx="67086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 rot="17992015">
              <a:off x="3208224" y="2890802"/>
              <a:ext cx="540862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4</a:t>
              </a: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 rot="17992015">
              <a:off x="3438358" y="2934026"/>
              <a:ext cx="640549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5</a:t>
              </a:r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 rot="17992015">
              <a:off x="3768820" y="2919170"/>
              <a:ext cx="606288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6</a:t>
              </a:r>
            </a:p>
          </p:txBody>
        </p: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 rot="17992015">
              <a:off x="4086258" y="2910546"/>
              <a:ext cx="5894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7</a:t>
              </a:r>
            </a:p>
          </p:txBody>
        </p:sp>
        <p:sp>
          <p:nvSpPr>
            <p:cNvPr id="21" name="Text Box 22"/>
            <p:cNvSpPr txBox="1">
              <a:spLocks noChangeArrowheads="1"/>
            </p:cNvSpPr>
            <p:nvPr/>
          </p:nvSpPr>
          <p:spPr bwMode="auto">
            <a:xfrm rot="17992015">
              <a:off x="4587212" y="2842413"/>
              <a:ext cx="429261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8</a:t>
              </a:r>
            </a:p>
          </p:txBody>
        </p:sp>
        <p:sp>
          <p:nvSpPr>
            <p:cNvPr id="22" name="Text Box 23"/>
            <p:cNvSpPr txBox="1">
              <a:spLocks noChangeArrowheads="1"/>
            </p:cNvSpPr>
            <p:nvPr/>
          </p:nvSpPr>
          <p:spPr bwMode="auto">
            <a:xfrm rot="17992015">
              <a:off x="2219304" y="2898101"/>
              <a:ext cx="557693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1</a:t>
              </a:r>
            </a:p>
          </p:txBody>
        </p:sp>
      </p:grp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00912" y="3717925"/>
          <a:ext cx="1495425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12" name="Equation" r:id="rId3" imgW="1028700" imgH="482600" progId="Equation.3">
                  <p:embed/>
                </p:oleObj>
              </mc:Choice>
              <mc:Fallback>
                <p:oleObj name="Equation" r:id="rId3" imgW="1028700" imgH="482600" progId="Equation.3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0912" y="3717925"/>
                        <a:ext cx="1495425" cy="703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2376091" y="6039304"/>
            <a:ext cx="1609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pick largest</a:t>
            </a:r>
          </a:p>
        </p:txBody>
      </p:sp>
      <p:sp>
        <p:nvSpPr>
          <p:cNvPr id="26" name="Right Arrow 25"/>
          <p:cNvSpPr/>
          <p:nvPr/>
        </p:nvSpPr>
        <p:spPr bwMode="auto">
          <a:xfrm rot="7158053">
            <a:off x="1546410" y="2939892"/>
            <a:ext cx="942314" cy="360444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7" name="Right Arrow 26"/>
          <p:cNvSpPr/>
          <p:nvPr/>
        </p:nvSpPr>
        <p:spPr bwMode="auto">
          <a:xfrm rot="14441947" flipH="1">
            <a:off x="3882257" y="2939893"/>
            <a:ext cx="942314" cy="360444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8" name="Right Arrow 27"/>
          <p:cNvSpPr/>
          <p:nvPr/>
        </p:nvSpPr>
        <p:spPr bwMode="auto">
          <a:xfrm rot="7158053">
            <a:off x="3529352" y="5360005"/>
            <a:ext cx="942314" cy="360444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9" name="Right Arrow 28"/>
          <p:cNvSpPr/>
          <p:nvPr/>
        </p:nvSpPr>
        <p:spPr bwMode="auto">
          <a:xfrm rot="14441947" flipH="1">
            <a:off x="1642478" y="5360005"/>
            <a:ext cx="942314" cy="360444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3907674" y="3776663"/>
          <a:ext cx="1570038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13" name="Equation" r:id="rId5" imgW="1079500" imgH="482600" progId="Equation.3">
                  <p:embed/>
                </p:oleObj>
              </mc:Choice>
              <mc:Fallback>
                <p:oleObj name="Equation" r:id="rId5" imgW="1079500" imgH="482600" progId="Equation.3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07674" y="3776663"/>
                        <a:ext cx="1570038" cy="703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105154" y="5136501"/>
          <a:ext cx="679856" cy="973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14" name="Equation" r:id="rId7" imgW="469900" imgH="673100" progId="Equation.3">
                  <p:embed/>
                </p:oleObj>
              </mc:Choice>
              <mc:Fallback>
                <p:oleObj name="Equation" r:id="rId7" imgW="469900" imgH="673100" progId="Equation.3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05154" y="5136501"/>
                        <a:ext cx="679856" cy="9738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873820" y="5332382"/>
            <a:ext cx="1742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Is a constant!</a:t>
            </a:r>
          </a:p>
        </p:txBody>
      </p:sp>
    </p:spTree>
    <p:extLst>
      <p:ext uri="{BB962C8B-B14F-4D97-AF65-F5344CB8AC3E}">
        <p14:creationId xmlns:p14="http://schemas.microsoft.com/office/powerpoint/2010/main" val="16719306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Multinomial finalized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Training:</a:t>
            </a:r>
          </a:p>
          <a:p>
            <a:pPr lvl="1"/>
            <a:r>
              <a:rPr lang="en-US" sz="2400" dirty="0"/>
              <a:t>Calculate p(label)</a:t>
            </a:r>
          </a:p>
          <a:p>
            <a:pPr lvl="1"/>
            <a:r>
              <a:rPr lang="en-US" sz="2400" dirty="0"/>
              <a:t>For each label, calculate </a:t>
            </a:r>
            <a:r>
              <a:rPr lang="en-US" sz="2400" dirty="0" err="1"/>
              <a:t>θs</a:t>
            </a:r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marL="0" indent="0">
              <a:buNone/>
            </a:pPr>
            <a:r>
              <a:rPr lang="en-US" sz="2800" dirty="0"/>
              <a:t>Classification:</a:t>
            </a:r>
          </a:p>
          <a:p>
            <a:pPr marL="777240" lvl="1" indent="-457200"/>
            <a:r>
              <a:rPr lang="en-US" sz="2400" dirty="0"/>
              <a:t>Get word counts</a:t>
            </a:r>
          </a:p>
          <a:p>
            <a:pPr marL="777240" lvl="1" indent="-457200"/>
            <a:r>
              <a:rPr lang="en-US" sz="2400" dirty="0"/>
              <a:t>For each label you had in training, calculate:</a:t>
            </a:r>
          </a:p>
          <a:p>
            <a:pPr marL="777240" lvl="1" indent="-457200"/>
            <a:endParaRPr lang="en-US" sz="2400" dirty="0"/>
          </a:p>
          <a:p>
            <a:pPr marL="777240" lvl="1" indent="-457200"/>
            <a:endParaRPr lang="en-US" sz="2400" dirty="0"/>
          </a:p>
          <a:p>
            <a:pPr marL="320040" lvl="1" indent="0">
              <a:buNone/>
            </a:pPr>
            <a:r>
              <a:rPr lang="en-US" sz="2400" dirty="0"/>
              <a:t>	and pick the largest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860382" y="3137958"/>
          <a:ext cx="2482850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27" name="Equation" r:id="rId3" imgW="1384300" imgH="520700" progId="Equation.3">
                  <p:embed/>
                </p:oleObj>
              </mc:Choice>
              <mc:Fallback>
                <p:oleObj name="Equation" r:id="rId3" imgW="1384300" imgH="5207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60382" y="3137958"/>
                        <a:ext cx="2482850" cy="938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085807" y="5430739"/>
          <a:ext cx="1016000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28" name="Equation" r:id="rId5" imgW="698500" imgH="482600" progId="Equation.3">
                  <p:embed/>
                </p:oleObj>
              </mc:Choice>
              <mc:Fallback>
                <p:oleObj name="Equation" r:id="rId5" imgW="698500" imgH="4826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85807" y="5430739"/>
                        <a:ext cx="1016000" cy="703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25287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Multinomial vs. Bernoulli?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475872"/>
            <a:ext cx="8153400" cy="112612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/>
              <a:t>Handles word frequency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Given enough data, tends to performs better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220" y="2779604"/>
            <a:ext cx="5468257" cy="37031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48165" y="6545995"/>
            <a:ext cx="40638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http://</a:t>
            </a:r>
            <a:r>
              <a:rPr lang="en-US" sz="1100" dirty="0" err="1"/>
              <a:t>www.cs.cmu.edu</a:t>
            </a:r>
            <a:r>
              <a:rPr lang="en-US" sz="1100" dirty="0"/>
              <a:t>/~</a:t>
            </a:r>
            <a:r>
              <a:rPr lang="en-US" sz="1100" dirty="0" err="1"/>
              <a:t>knigam</a:t>
            </a:r>
            <a:r>
              <a:rPr lang="en-US" sz="1100" dirty="0"/>
              <a:t>/papers/multinomial-aaaiws98.pdf</a:t>
            </a:r>
          </a:p>
        </p:txBody>
      </p:sp>
    </p:spTree>
    <p:extLst>
      <p:ext uri="{BB962C8B-B14F-4D97-AF65-F5344CB8AC3E}">
        <p14:creationId xmlns:p14="http://schemas.microsoft.com/office/powerpoint/2010/main" val="40015322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Multinomial vs. Bernoulli?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475872"/>
            <a:ext cx="8153400" cy="112612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/>
              <a:t>Handles word frequency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Given enough data, tends to performs better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876" y="2601999"/>
            <a:ext cx="5242484" cy="36674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48165" y="6545995"/>
            <a:ext cx="40638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http://</a:t>
            </a:r>
            <a:r>
              <a:rPr lang="en-US" sz="1100" dirty="0" err="1"/>
              <a:t>www.cs.cmu.edu</a:t>
            </a:r>
            <a:r>
              <a:rPr lang="en-US" sz="1100" dirty="0"/>
              <a:t>/~</a:t>
            </a:r>
            <a:r>
              <a:rPr lang="en-US" sz="1100" dirty="0" err="1"/>
              <a:t>knigam</a:t>
            </a:r>
            <a:r>
              <a:rPr lang="en-US" sz="1100" dirty="0"/>
              <a:t>/papers/multinomial-aaaiws98.pdf</a:t>
            </a:r>
          </a:p>
        </p:txBody>
      </p:sp>
    </p:spTree>
    <p:extLst>
      <p:ext uri="{BB962C8B-B14F-4D97-AF65-F5344CB8AC3E}">
        <p14:creationId xmlns:p14="http://schemas.microsoft.com/office/powerpoint/2010/main" val="22994666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Multinomial vs. Bernoulli?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475872"/>
            <a:ext cx="8153400" cy="112612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/>
              <a:t>Handles word frequency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Given enough data, tends to performs better</a:t>
            </a:r>
          </a:p>
        </p:txBody>
      </p:sp>
      <p:sp>
        <p:nvSpPr>
          <p:cNvPr id="6" name="Rectangle 5"/>
          <p:cNvSpPr/>
          <p:nvPr/>
        </p:nvSpPr>
        <p:spPr>
          <a:xfrm>
            <a:off x="2348165" y="6545995"/>
            <a:ext cx="40638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http://</a:t>
            </a:r>
            <a:r>
              <a:rPr lang="en-US" sz="1100" dirty="0" err="1"/>
              <a:t>www.cs.cmu.edu</a:t>
            </a:r>
            <a:r>
              <a:rPr lang="en-US" sz="1100" dirty="0"/>
              <a:t>/~</a:t>
            </a:r>
            <a:r>
              <a:rPr lang="en-US" sz="1100" dirty="0" err="1"/>
              <a:t>knigam</a:t>
            </a:r>
            <a:r>
              <a:rPr lang="en-US" sz="1100" dirty="0"/>
              <a:t>/papers/multinomial-aaaiws98.pdf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446" y="2601999"/>
            <a:ext cx="5056659" cy="351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079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likelihood 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1534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775F55"/>
                </a:solidFill>
              </a:rPr>
              <a:t>Intuitive</a:t>
            </a:r>
          </a:p>
          <a:p>
            <a:pPr marL="0" indent="0">
              <a:buNone/>
            </a:pPr>
            <a:endParaRPr lang="en-US" dirty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775F55"/>
                </a:solidFill>
              </a:rPr>
              <a:t>Sets the probabilities so as to maximize the probability of the training data</a:t>
            </a:r>
          </a:p>
          <a:p>
            <a:endParaRPr lang="en-US" dirty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Problems?</a:t>
            </a:r>
            <a:endParaRPr lang="en-US" dirty="0">
              <a:solidFill>
                <a:srgbClr val="775F55"/>
              </a:solidFill>
            </a:endParaRPr>
          </a:p>
          <a:p>
            <a:pPr lvl="1"/>
            <a:r>
              <a:rPr lang="en-US" dirty="0" err="1">
                <a:solidFill>
                  <a:srgbClr val="775F55"/>
                </a:solidFill>
              </a:rPr>
              <a:t>Overfitting</a:t>
            </a:r>
            <a:r>
              <a:rPr lang="en-US" dirty="0">
                <a:solidFill>
                  <a:srgbClr val="775F55"/>
                </a:solidFill>
              </a:rPr>
              <a:t>!</a:t>
            </a:r>
          </a:p>
          <a:p>
            <a:pPr lvl="1"/>
            <a:r>
              <a:rPr lang="en-US" dirty="0">
                <a:solidFill>
                  <a:srgbClr val="775F55"/>
                </a:solidFill>
              </a:rPr>
              <a:t>Amount of data</a:t>
            </a:r>
          </a:p>
          <a:p>
            <a:pPr lvl="2"/>
            <a:r>
              <a:rPr lang="en-US" dirty="0">
                <a:solidFill>
                  <a:srgbClr val="775F55"/>
                </a:solidFill>
              </a:rPr>
              <a:t>particularly problematic for rare events</a:t>
            </a:r>
          </a:p>
          <a:p>
            <a:pPr lvl="1"/>
            <a:r>
              <a:rPr lang="en-US" dirty="0">
                <a:solidFill>
                  <a:srgbClr val="775F55"/>
                </a:solidFill>
              </a:rPr>
              <a:t>Is our training data representative</a:t>
            </a:r>
          </a:p>
          <a:p>
            <a:pPr lvl="1"/>
            <a:endParaRPr lang="en-US" dirty="0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44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Basic steps for probabilistic modeling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281221" y="2514600"/>
            <a:ext cx="3461611" cy="4114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Which model do we use, i.e. how do we calculate p(</a:t>
            </a:r>
            <a:r>
              <a:rPr lang="en-US" i="1" dirty="0"/>
              <a:t>feature, label</a:t>
            </a:r>
            <a:r>
              <a:rPr lang="en-US" dirty="0"/>
              <a:t>)?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train the model, i.e. how to we we </a:t>
            </a:r>
            <a:r>
              <a:rPr lang="en-US" dirty="0">
                <a:solidFill>
                  <a:srgbClr val="FF6600"/>
                </a:solidFill>
              </a:rPr>
              <a:t>estimate the probabilities</a:t>
            </a:r>
            <a:r>
              <a:rPr lang="en-US" dirty="0"/>
              <a:t> for the model?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we deal with </a:t>
            </a:r>
            <a:r>
              <a:rPr lang="en-US" dirty="0" err="1"/>
              <a:t>overfitting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13464" y="1738595"/>
            <a:ext cx="3014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Probabilistic models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0" y="1738595"/>
            <a:ext cx="0" cy="51194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0387" y="2536521"/>
            <a:ext cx="39339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Step 1: pick a model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Step 2: figure out how to estimate the probabilities for the model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Step 3 (optional): deal with </a:t>
            </a:r>
            <a:r>
              <a:rPr lang="en-US" sz="2400" dirty="0" err="1"/>
              <a:t>overfitting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76200" y="5343845"/>
            <a:ext cx="4343400" cy="1295400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2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project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6970" y="1629116"/>
            <a:ext cx="8531352" cy="5257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400" dirty="0"/>
              <a:t>pick a text classification task</a:t>
            </a:r>
          </a:p>
          <a:p>
            <a:pPr lvl="1"/>
            <a:r>
              <a:rPr lang="en-US" sz="2000" dirty="0"/>
              <a:t>evaluate different machine learning methods</a:t>
            </a:r>
          </a:p>
          <a:p>
            <a:pPr lvl="1"/>
            <a:r>
              <a:rPr lang="en-US" sz="2000" dirty="0"/>
              <a:t>implement a machine learning method</a:t>
            </a:r>
          </a:p>
          <a:p>
            <a:pPr lvl="1"/>
            <a:r>
              <a:rPr lang="en-US" sz="2000" dirty="0"/>
              <a:t>analyze different feature categories</a:t>
            </a:r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r>
              <a:rPr lang="en-US" sz="2300" dirty="0"/>
              <a:t>n-gram language modeling</a:t>
            </a:r>
          </a:p>
          <a:p>
            <a:pPr lvl="1"/>
            <a:r>
              <a:rPr lang="en-US" sz="2000" dirty="0"/>
              <a:t>implement and compare other smoothing techniques</a:t>
            </a:r>
          </a:p>
          <a:p>
            <a:pPr lvl="1"/>
            <a:r>
              <a:rPr lang="en-US" sz="2000" dirty="0"/>
              <a:t>implement alternative models</a:t>
            </a:r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r>
              <a:rPr lang="en-US" sz="2300" dirty="0"/>
              <a:t>parsing</a:t>
            </a:r>
          </a:p>
          <a:p>
            <a:pPr lvl="1"/>
            <a:r>
              <a:rPr lang="en-US" sz="2000" dirty="0"/>
              <a:t>lexicalized PCFG (with smoothing)</a:t>
            </a:r>
          </a:p>
          <a:p>
            <a:pPr lvl="1"/>
            <a:r>
              <a:rPr lang="en-US" sz="2000" dirty="0"/>
              <a:t>n-best list generation</a:t>
            </a:r>
          </a:p>
          <a:p>
            <a:pPr lvl="1"/>
            <a:r>
              <a:rPr lang="en-US" sz="2000" dirty="0"/>
              <a:t>parse output </a:t>
            </a:r>
            <a:r>
              <a:rPr lang="en-US" sz="2000" dirty="0" err="1"/>
              <a:t>reranking</a:t>
            </a:r>
            <a:endParaRPr lang="en-US" sz="2300" dirty="0"/>
          </a:p>
          <a:p>
            <a:pPr lvl="1"/>
            <a:r>
              <a:rPr lang="en-US" sz="2000" dirty="0"/>
              <a:t>implement another parsing approach and compare</a:t>
            </a:r>
          </a:p>
          <a:p>
            <a:pPr lvl="1"/>
            <a:r>
              <a:rPr lang="en-US" sz="2000" dirty="0"/>
              <a:t>parsing non-traditional domains (e.g. twitter)</a:t>
            </a:r>
            <a:endParaRPr lang="en-US" sz="2300" dirty="0"/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r>
              <a:rPr lang="en-US" sz="2300" dirty="0"/>
              <a:t>EM</a:t>
            </a:r>
          </a:p>
          <a:p>
            <a:pPr lvl="1"/>
            <a:r>
              <a:rPr lang="en-US" sz="2000" dirty="0"/>
              <a:t>try and implement IBM model 2</a:t>
            </a:r>
          </a:p>
          <a:p>
            <a:pPr lvl="1"/>
            <a:r>
              <a:rPr lang="en-US" sz="2000" dirty="0"/>
              <a:t>word-level translation models</a:t>
            </a:r>
          </a:p>
        </p:txBody>
      </p:sp>
    </p:spTree>
    <p:extLst>
      <p:ext uri="{BB962C8B-B14F-4D97-AF65-F5344CB8AC3E}">
        <p14:creationId xmlns:p14="http://schemas.microsoft.com/office/powerpoint/2010/main" val="27591666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86D4E-4D10-F842-B977-D6BDD84C8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Unseen events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639887-FCB2-7E44-96F3-2143BBE22D78}"/>
              </a:ext>
            </a:extLst>
          </p:cNvPr>
          <p:cNvSpPr/>
          <p:nvPr/>
        </p:nvSpPr>
        <p:spPr>
          <a:xfrm>
            <a:off x="457200" y="1705463"/>
            <a:ext cx="1143000" cy="2455863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C0A122-F61E-2C44-A0A5-8A108EF57C03}"/>
              </a:ext>
            </a:extLst>
          </p:cNvPr>
          <p:cNvSpPr txBox="1"/>
          <p:nvPr/>
        </p:nvSpPr>
        <p:spPr>
          <a:xfrm rot="16200000">
            <a:off x="277232" y="2772110"/>
            <a:ext cx="1522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training data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C9191B0A-9D45-BE4D-BA37-D653602361F7}"/>
              </a:ext>
            </a:extLst>
          </p:cNvPr>
          <p:cNvSpPr/>
          <p:nvPr/>
        </p:nvSpPr>
        <p:spPr>
          <a:xfrm>
            <a:off x="1949116" y="2610853"/>
            <a:ext cx="914400" cy="757989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FA37F4-66A6-8548-9DED-1E252C6A7047}"/>
              </a:ext>
            </a:extLst>
          </p:cNvPr>
          <p:cNvSpPr/>
          <p:nvPr/>
        </p:nvSpPr>
        <p:spPr>
          <a:xfrm>
            <a:off x="3140243" y="1705463"/>
            <a:ext cx="1143000" cy="1158053"/>
          </a:xfrm>
          <a:prstGeom prst="rect">
            <a:avLst/>
          </a:prstGeom>
          <a:solidFill>
            <a:srgbClr val="00B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BCF169-872C-4D48-8EAE-BBDC544F4CA3}"/>
              </a:ext>
            </a:extLst>
          </p:cNvPr>
          <p:cNvSpPr/>
          <p:nvPr/>
        </p:nvSpPr>
        <p:spPr>
          <a:xfrm>
            <a:off x="3140243" y="2945426"/>
            <a:ext cx="1143000" cy="1215900"/>
          </a:xfrm>
          <a:prstGeom prst="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48B193-1363-EC4C-A482-BDC5325C0391}"/>
              </a:ext>
            </a:extLst>
          </p:cNvPr>
          <p:cNvSpPr txBox="1"/>
          <p:nvPr/>
        </p:nvSpPr>
        <p:spPr>
          <a:xfrm>
            <a:off x="3271462" y="2099823"/>
            <a:ext cx="880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455C86-CBA3-5544-B736-D55860DD3E97}"/>
              </a:ext>
            </a:extLst>
          </p:cNvPr>
          <p:cNvSpPr txBox="1"/>
          <p:nvPr/>
        </p:nvSpPr>
        <p:spPr>
          <a:xfrm>
            <a:off x="3284623" y="3349779"/>
            <a:ext cx="975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negative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4089B3-528A-6447-8396-078FE5954AE3}"/>
              </a:ext>
            </a:extLst>
          </p:cNvPr>
          <p:cNvSpPr txBox="1"/>
          <p:nvPr/>
        </p:nvSpPr>
        <p:spPr>
          <a:xfrm>
            <a:off x="4559970" y="2094120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banana: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A8F37D-6C4E-6C4E-8175-B24ECB7CE5DA}"/>
              </a:ext>
            </a:extLst>
          </p:cNvPr>
          <p:cNvSpPr txBox="1"/>
          <p:nvPr/>
        </p:nvSpPr>
        <p:spPr>
          <a:xfrm>
            <a:off x="4559970" y="3338372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banana: 0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239BA063-B4B8-0E49-8001-8B45FB8881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5124841"/>
          <a:ext cx="2482850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42" name="Equation" r:id="rId3" imgW="1384300" imgH="520700" progId="Equation.3">
                  <p:embed/>
                </p:oleObj>
              </mc:Choice>
              <mc:Fallback>
                <p:oleObj name="Equation" r:id="rId3" imgW="1384300" imgH="520700" progId="Equation.3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239BA063-B4B8-0E49-8001-8B45FB8881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5124841"/>
                        <a:ext cx="2482850" cy="938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E15E2A19-AACF-FB40-B246-68FFB05E273C}"/>
              </a:ext>
            </a:extLst>
          </p:cNvPr>
          <p:cNvSpPr txBox="1"/>
          <p:nvPr/>
        </p:nvSpPr>
        <p:spPr>
          <a:xfrm>
            <a:off x="3567364" y="5393892"/>
            <a:ext cx="5464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will </a:t>
            </a:r>
            <a:r>
              <a:rPr lang="en-US" sz="2400" dirty="0" err="1">
                <a:solidFill>
                  <a:srgbClr val="FF0000"/>
                </a:solidFill>
              </a:rPr>
              <a:t>θ</a:t>
            </a:r>
            <a:r>
              <a:rPr lang="en-US" sz="2400" baseline="-25000" dirty="0" err="1">
                <a:solidFill>
                  <a:srgbClr val="FF0000"/>
                </a:solidFill>
              </a:rPr>
              <a:t>banana</a:t>
            </a:r>
            <a:r>
              <a:rPr lang="en-US" sz="2400" dirty="0">
                <a:solidFill>
                  <a:srgbClr val="FF0000"/>
                </a:solidFill>
              </a:rPr>
              <a:t> be for the negative class?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4322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86D4E-4D10-F842-B977-D6BDD84C8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Unseen events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639887-FCB2-7E44-96F3-2143BBE22D78}"/>
              </a:ext>
            </a:extLst>
          </p:cNvPr>
          <p:cNvSpPr/>
          <p:nvPr/>
        </p:nvSpPr>
        <p:spPr>
          <a:xfrm>
            <a:off x="457200" y="1705463"/>
            <a:ext cx="1143000" cy="2455863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C0A122-F61E-2C44-A0A5-8A108EF57C03}"/>
              </a:ext>
            </a:extLst>
          </p:cNvPr>
          <p:cNvSpPr txBox="1"/>
          <p:nvPr/>
        </p:nvSpPr>
        <p:spPr>
          <a:xfrm rot="16200000">
            <a:off x="277232" y="2772110"/>
            <a:ext cx="1522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training data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C9191B0A-9D45-BE4D-BA37-D653602361F7}"/>
              </a:ext>
            </a:extLst>
          </p:cNvPr>
          <p:cNvSpPr/>
          <p:nvPr/>
        </p:nvSpPr>
        <p:spPr>
          <a:xfrm>
            <a:off x="1949116" y="2610853"/>
            <a:ext cx="914400" cy="757989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FA37F4-66A6-8548-9DED-1E252C6A7047}"/>
              </a:ext>
            </a:extLst>
          </p:cNvPr>
          <p:cNvSpPr/>
          <p:nvPr/>
        </p:nvSpPr>
        <p:spPr>
          <a:xfrm>
            <a:off x="3140243" y="1705463"/>
            <a:ext cx="1143000" cy="1158053"/>
          </a:xfrm>
          <a:prstGeom prst="rect">
            <a:avLst/>
          </a:prstGeom>
          <a:solidFill>
            <a:srgbClr val="00B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BCF169-872C-4D48-8EAE-BBDC544F4CA3}"/>
              </a:ext>
            </a:extLst>
          </p:cNvPr>
          <p:cNvSpPr/>
          <p:nvPr/>
        </p:nvSpPr>
        <p:spPr>
          <a:xfrm>
            <a:off x="3140243" y="2945426"/>
            <a:ext cx="1143000" cy="1215900"/>
          </a:xfrm>
          <a:prstGeom prst="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48B193-1363-EC4C-A482-BDC5325C0391}"/>
              </a:ext>
            </a:extLst>
          </p:cNvPr>
          <p:cNvSpPr txBox="1"/>
          <p:nvPr/>
        </p:nvSpPr>
        <p:spPr>
          <a:xfrm>
            <a:off x="3271462" y="2099823"/>
            <a:ext cx="880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455C86-CBA3-5544-B736-D55860DD3E97}"/>
              </a:ext>
            </a:extLst>
          </p:cNvPr>
          <p:cNvSpPr txBox="1"/>
          <p:nvPr/>
        </p:nvSpPr>
        <p:spPr>
          <a:xfrm>
            <a:off x="3284623" y="3349779"/>
            <a:ext cx="975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negative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4089B3-528A-6447-8396-078FE5954AE3}"/>
              </a:ext>
            </a:extLst>
          </p:cNvPr>
          <p:cNvSpPr txBox="1"/>
          <p:nvPr/>
        </p:nvSpPr>
        <p:spPr>
          <a:xfrm>
            <a:off x="4559970" y="2094120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banana: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A8F37D-6C4E-6C4E-8175-B24ECB7CE5DA}"/>
              </a:ext>
            </a:extLst>
          </p:cNvPr>
          <p:cNvSpPr txBox="1"/>
          <p:nvPr/>
        </p:nvSpPr>
        <p:spPr>
          <a:xfrm>
            <a:off x="4559970" y="3338372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banana: 0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239BA063-B4B8-0E49-8001-8B45FB8881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5124841"/>
          <a:ext cx="2482850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66" name="Equation" r:id="rId3" imgW="1384300" imgH="520700" progId="Equation.3">
                  <p:embed/>
                </p:oleObj>
              </mc:Choice>
              <mc:Fallback>
                <p:oleObj name="Equation" r:id="rId3" imgW="1384300" imgH="520700" progId="Equation.3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239BA063-B4B8-0E49-8001-8B45FB8881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5124841"/>
                        <a:ext cx="2482850" cy="938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E15E2A19-AACF-FB40-B246-68FFB05E273C}"/>
              </a:ext>
            </a:extLst>
          </p:cNvPr>
          <p:cNvSpPr txBox="1"/>
          <p:nvPr/>
        </p:nvSpPr>
        <p:spPr>
          <a:xfrm>
            <a:off x="3567364" y="5393892"/>
            <a:ext cx="5464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will </a:t>
            </a:r>
            <a:r>
              <a:rPr lang="en-US" sz="2400" dirty="0" err="1">
                <a:solidFill>
                  <a:srgbClr val="FF0000"/>
                </a:solidFill>
              </a:rPr>
              <a:t>θ</a:t>
            </a:r>
            <a:r>
              <a:rPr lang="en-US" sz="2400" baseline="-25000" dirty="0" err="1">
                <a:solidFill>
                  <a:srgbClr val="FF0000"/>
                </a:solidFill>
              </a:rPr>
              <a:t>banana</a:t>
            </a:r>
            <a:r>
              <a:rPr lang="en-US" sz="2400" dirty="0">
                <a:solidFill>
                  <a:srgbClr val="FF0000"/>
                </a:solidFill>
              </a:rPr>
              <a:t> be for the negative class?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9557D9-F279-9C43-A991-66255E71F077}"/>
              </a:ext>
            </a:extLst>
          </p:cNvPr>
          <p:cNvSpPr txBox="1"/>
          <p:nvPr/>
        </p:nvSpPr>
        <p:spPr>
          <a:xfrm>
            <a:off x="4028962" y="5987877"/>
            <a:ext cx="461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0!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CC50BA-00A6-8145-AE14-5D666CFFA5F2}"/>
              </a:ext>
            </a:extLst>
          </p:cNvPr>
          <p:cNvSpPr txBox="1"/>
          <p:nvPr/>
        </p:nvSpPr>
        <p:spPr>
          <a:xfrm>
            <a:off x="4808500" y="6063053"/>
            <a:ext cx="2302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Is this a problem?</a:t>
            </a:r>
          </a:p>
        </p:txBody>
      </p:sp>
    </p:spTree>
    <p:extLst>
      <p:ext uri="{BB962C8B-B14F-4D97-AF65-F5344CB8AC3E}">
        <p14:creationId xmlns:p14="http://schemas.microsoft.com/office/powerpoint/2010/main" val="148058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86D4E-4D10-F842-B977-D6BDD84C8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Unseen events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639887-FCB2-7E44-96F3-2143BBE22D78}"/>
              </a:ext>
            </a:extLst>
          </p:cNvPr>
          <p:cNvSpPr/>
          <p:nvPr/>
        </p:nvSpPr>
        <p:spPr>
          <a:xfrm>
            <a:off x="457200" y="1705463"/>
            <a:ext cx="1143000" cy="2455863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C0A122-F61E-2C44-A0A5-8A108EF57C03}"/>
              </a:ext>
            </a:extLst>
          </p:cNvPr>
          <p:cNvSpPr txBox="1"/>
          <p:nvPr/>
        </p:nvSpPr>
        <p:spPr>
          <a:xfrm rot="16200000">
            <a:off x="277232" y="2772110"/>
            <a:ext cx="1522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training data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C9191B0A-9D45-BE4D-BA37-D653602361F7}"/>
              </a:ext>
            </a:extLst>
          </p:cNvPr>
          <p:cNvSpPr/>
          <p:nvPr/>
        </p:nvSpPr>
        <p:spPr>
          <a:xfrm>
            <a:off x="1949116" y="2610853"/>
            <a:ext cx="914400" cy="757989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FA37F4-66A6-8548-9DED-1E252C6A7047}"/>
              </a:ext>
            </a:extLst>
          </p:cNvPr>
          <p:cNvSpPr/>
          <p:nvPr/>
        </p:nvSpPr>
        <p:spPr>
          <a:xfrm>
            <a:off x="3140243" y="1705463"/>
            <a:ext cx="1143000" cy="1158053"/>
          </a:xfrm>
          <a:prstGeom prst="rect">
            <a:avLst/>
          </a:prstGeom>
          <a:solidFill>
            <a:srgbClr val="00B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BCF169-872C-4D48-8EAE-BBDC544F4CA3}"/>
              </a:ext>
            </a:extLst>
          </p:cNvPr>
          <p:cNvSpPr/>
          <p:nvPr/>
        </p:nvSpPr>
        <p:spPr>
          <a:xfrm>
            <a:off x="3140243" y="2945426"/>
            <a:ext cx="1143000" cy="1215900"/>
          </a:xfrm>
          <a:prstGeom prst="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48B193-1363-EC4C-A482-BDC5325C0391}"/>
              </a:ext>
            </a:extLst>
          </p:cNvPr>
          <p:cNvSpPr txBox="1"/>
          <p:nvPr/>
        </p:nvSpPr>
        <p:spPr>
          <a:xfrm>
            <a:off x="3271462" y="2099823"/>
            <a:ext cx="880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455C86-CBA3-5544-B736-D55860DD3E97}"/>
              </a:ext>
            </a:extLst>
          </p:cNvPr>
          <p:cNvSpPr txBox="1"/>
          <p:nvPr/>
        </p:nvSpPr>
        <p:spPr>
          <a:xfrm>
            <a:off x="3284623" y="3349779"/>
            <a:ext cx="975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negative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4089B3-528A-6447-8396-078FE5954AE3}"/>
              </a:ext>
            </a:extLst>
          </p:cNvPr>
          <p:cNvSpPr txBox="1"/>
          <p:nvPr/>
        </p:nvSpPr>
        <p:spPr>
          <a:xfrm>
            <a:off x="4559970" y="2094120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banana: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A8F37D-6C4E-6C4E-8175-B24ECB7CE5DA}"/>
              </a:ext>
            </a:extLst>
          </p:cNvPr>
          <p:cNvSpPr txBox="1"/>
          <p:nvPr/>
        </p:nvSpPr>
        <p:spPr>
          <a:xfrm>
            <a:off x="4559970" y="3338372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banana: 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F5E14E-AAC2-424A-B216-71E4E5137914}"/>
              </a:ext>
            </a:extLst>
          </p:cNvPr>
          <p:cNvSpPr txBox="1"/>
          <p:nvPr/>
        </p:nvSpPr>
        <p:spPr>
          <a:xfrm>
            <a:off x="612648" y="5036246"/>
            <a:ext cx="5697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p(“I ate a bad banana”, negative) = ?</a:t>
            </a:r>
          </a:p>
        </p:txBody>
      </p:sp>
    </p:spTree>
    <p:extLst>
      <p:ext uri="{BB962C8B-B14F-4D97-AF65-F5344CB8AC3E}">
        <p14:creationId xmlns:p14="http://schemas.microsoft.com/office/powerpoint/2010/main" val="12186386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86D4E-4D10-F842-B977-D6BDD84C8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Unseen events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639887-FCB2-7E44-96F3-2143BBE22D78}"/>
              </a:ext>
            </a:extLst>
          </p:cNvPr>
          <p:cNvSpPr/>
          <p:nvPr/>
        </p:nvSpPr>
        <p:spPr>
          <a:xfrm>
            <a:off x="457200" y="1705463"/>
            <a:ext cx="1143000" cy="2455863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C0A122-F61E-2C44-A0A5-8A108EF57C03}"/>
              </a:ext>
            </a:extLst>
          </p:cNvPr>
          <p:cNvSpPr txBox="1"/>
          <p:nvPr/>
        </p:nvSpPr>
        <p:spPr>
          <a:xfrm rot="16200000">
            <a:off x="277232" y="2772110"/>
            <a:ext cx="1522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training data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C9191B0A-9D45-BE4D-BA37-D653602361F7}"/>
              </a:ext>
            </a:extLst>
          </p:cNvPr>
          <p:cNvSpPr/>
          <p:nvPr/>
        </p:nvSpPr>
        <p:spPr>
          <a:xfrm>
            <a:off x="1949116" y="2610853"/>
            <a:ext cx="914400" cy="757989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FA37F4-66A6-8548-9DED-1E252C6A7047}"/>
              </a:ext>
            </a:extLst>
          </p:cNvPr>
          <p:cNvSpPr/>
          <p:nvPr/>
        </p:nvSpPr>
        <p:spPr>
          <a:xfrm>
            <a:off x="3140243" y="1705463"/>
            <a:ext cx="1143000" cy="1158053"/>
          </a:xfrm>
          <a:prstGeom prst="rect">
            <a:avLst/>
          </a:prstGeom>
          <a:solidFill>
            <a:srgbClr val="00B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BCF169-872C-4D48-8EAE-BBDC544F4CA3}"/>
              </a:ext>
            </a:extLst>
          </p:cNvPr>
          <p:cNvSpPr/>
          <p:nvPr/>
        </p:nvSpPr>
        <p:spPr>
          <a:xfrm>
            <a:off x="3140243" y="2945426"/>
            <a:ext cx="1143000" cy="1215900"/>
          </a:xfrm>
          <a:prstGeom prst="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48B193-1363-EC4C-A482-BDC5325C0391}"/>
              </a:ext>
            </a:extLst>
          </p:cNvPr>
          <p:cNvSpPr txBox="1"/>
          <p:nvPr/>
        </p:nvSpPr>
        <p:spPr>
          <a:xfrm>
            <a:off x="3271462" y="2099823"/>
            <a:ext cx="880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455C86-CBA3-5544-B736-D55860DD3E97}"/>
              </a:ext>
            </a:extLst>
          </p:cNvPr>
          <p:cNvSpPr txBox="1"/>
          <p:nvPr/>
        </p:nvSpPr>
        <p:spPr>
          <a:xfrm>
            <a:off x="3284623" y="3349779"/>
            <a:ext cx="975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negative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4089B3-528A-6447-8396-078FE5954AE3}"/>
              </a:ext>
            </a:extLst>
          </p:cNvPr>
          <p:cNvSpPr txBox="1"/>
          <p:nvPr/>
        </p:nvSpPr>
        <p:spPr>
          <a:xfrm>
            <a:off x="4559970" y="2094120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banana: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A8F37D-6C4E-6C4E-8175-B24ECB7CE5DA}"/>
              </a:ext>
            </a:extLst>
          </p:cNvPr>
          <p:cNvSpPr txBox="1"/>
          <p:nvPr/>
        </p:nvSpPr>
        <p:spPr>
          <a:xfrm>
            <a:off x="4559970" y="3338372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banana: 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F5E14E-AAC2-424A-B216-71E4E5137914}"/>
              </a:ext>
            </a:extLst>
          </p:cNvPr>
          <p:cNvSpPr txBox="1"/>
          <p:nvPr/>
        </p:nvSpPr>
        <p:spPr>
          <a:xfrm>
            <a:off x="612648" y="5036246"/>
            <a:ext cx="57583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p(“I ate a bad banana”, negative) = 0</a:t>
            </a:r>
          </a:p>
          <a:p>
            <a:r>
              <a:rPr lang="en-US" sz="2800" dirty="0">
                <a:solidFill>
                  <a:srgbClr val="0070C0"/>
                </a:solidFill>
              </a:rPr>
              <a:t>p(“…. banana …”, negative) = 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10CD29-C8C7-8842-A51B-F19A198F4D5E}"/>
              </a:ext>
            </a:extLst>
          </p:cNvPr>
          <p:cNvSpPr txBox="1"/>
          <p:nvPr/>
        </p:nvSpPr>
        <p:spPr>
          <a:xfrm>
            <a:off x="6100010" y="5990353"/>
            <a:ext cx="1252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Solution?</a:t>
            </a:r>
          </a:p>
        </p:txBody>
      </p:sp>
    </p:spTree>
    <p:extLst>
      <p:ext uri="{BB962C8B-B14F-4D97-AF65-F5344CB8AC3E}">
        <p14:creationId xmlns:p14="http://schemas.microsoft.com/office/powerpoint/2010/main" val="23384726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lambda smoothing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1705463"/>
            <a:ext cx="1143000" cy="2455863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277232" y="2772110"/>
            <a:ext cx="1522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training data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" y="4372463"/>
            <a:ext cx="1143000" cy="9599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5279" y="5638800"/>
            <a:ext cx="3167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each label, pretend like we’ve seen each feature/word occur in </a:t>
            </a:r>
            <a:r>
              <a:rPr lang="en-US" dirty="0" err="1"/>
              <a:t>λ</a:t>
            </a:r>
            <a:r>
              <a:rPr lang="en-US" dirty="0"/>
              <a:t> additional examples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1066800" y="4953000"/>
            <a:ext cx="381000" cy="6858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Down Arrow 17"/>
          <p:cNvSpPr/>
          <p:nvPr/>
        </p:nvSpPr>
        <p:spPr>
          <a:xfrm>
            <a:off x="5203825" y="3175189"/>
            <a:ext cx="685800" cy="685800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4312761" y="1886804"/>
          <a:ext cx="2482850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899" name="Equation" r:id="rId3" imgW="1384300" imgH="520700" progId="Equation.3">
                  <p:embed/>
                </p:oleObj>
              </mc:Choice>
              <mc:Fallback>
                <p:oleObj name="Equation" r:id="rId3" imgW="1384300" imgH="520700" progId="Equation.3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2761" y="1886804"/>
                        <a:ext cx="2482850" cy="938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4460296" y="4348352"/>
          <a:ext cx="2487612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00" name="Equation" r:id="rId5" imgW="1714500" imgH="520700" progId="Equation.3">
                  <p:embed/>
                </p:oleObj>
              </mc:Choice>
              <mc:Fallback>
                <p:oleObj name="Equation" r:id="rId5" imgW="1714500" imgH="520700" progId="Equation.3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60296" y="4348352"/>
                        <a:ext cx="2487612" cy="75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75898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AC67F-1F9A-8D4D-A495-B29CB7EA5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than…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055328-5B53-BF40-93F5-30707BE7CD9B}"/>
              </a:ext>
            </a:extLst>
          </p:cNvPr>
          <p:cNvSpPr/>
          <p:nvPr/>
        </p:nvSpPr>
        <p:spPr>
          <a:xfrm>
            <a:off x="457200" y="1705463"/>
            <a:ext cx="1143000" cy="2455863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AD64E4-C186-934E-920F-030506946A3C}"/>
              </a:ext>
            </a:extLst>
          </p:cNvPr>
          <p:cNvSpPr txBox="1"/>
          <p:nvPr/>
        </p:nvSpPr>
        <p:spPr>
          <a:xfrm rot="16200000">
            <a:off x="277232" y="2772110"/>
            <a:ext cx="1522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training data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06A8ADBA-4450-F849-9556-BC3F291FEFD8}"/>
              </a:ext>
            </a:extLst>
          </p:cNvPr>
          <p:cNvSpPr/>
          <p:nvPr/>
        </p:nvSpPr>
        <p:spPr>
          <a:xfrm>
            <a:off x="1949116" y="2610853"/>
            <a:ext cx="914400" cy="757989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FA4963-B1F7-194A-A693-75C6B98FCD03}"/>
              </a:ext>
            </a:extLst>
          </p:cNvPr>
          <p:cNvSpPr/>
          <p:nvPr/>
        </p:nvSpPr>
        <p:spPr>
          <a:xfrm>
            <a:off x="3140243" y="1705463"/>
            <a:ext cx="1143000" cy="1158053"/>
          </a:xfrm>
          <a:prstGeom prst="rect">
            <a:avLst/>
          </a:prstGeom>
          <a:solidFill>
            <a:srgbClr val="00B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1D9664-35CC-9348-8500-AC1D5225ED9A}"/>
              </a:ext>
            </a:extLst>
          </p:cNvPr>
          <p:cNvSpPr/>
          <p:nvPr/>
        </p:nvSpPr>
        <p:spPr>
          <a:xfrm>
            <a:off x="3140243" y="2945426"/>
            <a:ext cx="1143000" cy="1215900"/>
          </a:xfrm>
          <a:prstGeom prst="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3F1E08-5B57-1B4E-BDA9-2126A6FEC549}"/>
              </a:ext>
            </a:extLst>
          </p:cNvPr>
          <p:cNvSpPr txBox="1"/>
          <p:nvPr/>
        </p:nvSpPr>
        <p:spPr>
          <a:xfrm>
            <a:off x="3271462" y="2099823"/>
            <a:ext cx="880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B793F8-481B-1A41-B90D-6185D75485F6}"/>
              </a:ext>
            </a:extLst>
          </p:cNvPr>
          <p:cNvSpPr txBox="1"/>
          <p:nvPr/>
        </p:nvSpPr>
        <p:spPr>
          <a:xfrm>
            <a:off x="3284623" y="3349779"/>
            <a:ext cx="975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negative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8A38FC-6953-484C-BCE0-F5070115A201}"/>
              </a:ext>
            </a:extLst>
          </p:cNvPr>
          <p:cNvSpPr txBox="1"/>
          <p:nvPr/>
        </p:nvSpPr>
        <p:spPr>
          <a:xfrm>
            <a:off x="4559970" y="2094120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banana: 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B88CC7-5AA7-AB47-A2C8-D0F982907D37}"/>
              </a:ext>
            </a:extLst>
          </p:cNvPr>
          <p:cNvSpPr txBox="1"/>
          <p:nvPr/>
        </p:nvSpPr>
        <p:spPr>
          <a:xfrm>
            <a:off x="4559970" y="3338372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banana: 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EFBC06-3E0C-5D47-A1E4-0D23AA70FCBB}"/>
              </a:ext>
            </a:extLst>
          </p:cNvPr>
          <p:cNvSpPr txBox="1"/>
          <p:nvPr/>
        </p:nvSpPr>
        <p:spPr>
          <a:xfrm>
            <a:off x="2513587" y="5281863"/>
            <a:ext cx="3824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is this problem different?</a:t>
            </a:r>
          </a:p>
        </p:txBody>
      </p:sp>
    </p:spTree>
    <p:extLst>
      <p:ext uri="{BB962C8B-B14F-4D97-AF65-F5344CB8AC3E}">
        <p14:creationId xmlns:p14="http://schemas.microsoft.com/office/powerpoint/2010/main" val="2441820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AC67F-1F9A-8D4D-A495-B29CB7EA5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than…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055328-5B53-BF40-93F5-30707BE7CD9B}"/>
              </a:ext>
            </a:extLst>
          </p:cNvPr>
          <p:cNvSpPr/>
          <p:nvPr/>
        </p:nvSpPr>
        <p:spPr>
          <a:xfrm>
            <a:off x="457200" y="1705463"/>
            <a:ext cx="1143000" cy="2455863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AD64E4-C186-934E-920F-030506946A3C}"/>
              </a:ext>
            </a:extLst>
          </p:cNvPr>
          <p:cNvSpPr txBox="1"/>
          <p:nvPr/>
        </p:nvSpPr>
        <p:spPr>
          <a:xfrm rot="16200000">
            <a:off x="277232" y="2772110"/>
            <a:ext cx="1522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training data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06A8ADBA-4450-F849-9556-BC3F291FEFD8}"/>
              </a:ext>
            </a:extLst>
          </p:cNvPr>
          <p:cNvSpPr/>
          <p:nvPr/>
        </p:nvSpPr>
        <p:spPr>
          <a:xfrm>
            <a:off x="1949116" y="2610853"/>
            <a:ext cx="914400" cy="757989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FA4963-B1F7-194A-A693-75C6B98FCD03}"/>
              </a:ext>
            </a:extLst>
          </p:cNvPr>
          <p:cNvSpPr/>
          <p:nvPr/>
        </p:nvSpPr>
        <p:spPr>
          <a:xfrm>
            <a:off x="3140243" y="1705463"/>
            <a:ext cx="1143000" cy="1158053"/>
          </a:xfrm>
          <a:prstGeom prst="rect">
            <a:avLst/>
          </a:prstGeom>
          <a:solidFill>
            <a:srgbClr val="00B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1D9664-35CC-9348-8500-AC1D5225ED9A}"/>
              </a:ext>
            </a:extLst>
          </p:cNvPr>
          <p:cNvSpPr/>
          <p:nvPr/>
        </p:nvSpPr>
        <p:spPr>
          <a:xfrm>
            <a:off x="3140243" y="2945426"/>
            <a:ext cx="1143000" cy="1215900"/>
          </a:xfrm>
          <a:prstGeom prst="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3F1E08-5B57-1B4E-BDA9-2126A6FEC549}"/>
              </a:ext>
            </a:extLst>
          </p:cNvPr>
          <p:cNvSpPr txBox="1"/>
          <p:nvPr/>
        </p:nvSpPr>
        <p:spPr>
          <a:xfrm>
            <a:off x="3271462" y="2099823"/>
            <a:ext cx="880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B793F8-481B-1A41-B90D-6185D75485F6}"/>
              </a:ext>
            </a:extLst>
          </p:cNvPr>
          <p:cNvSpPr txBox="1"/>
          <p:nvPr/>
        </p:nvSpPr>
        <p:spPr>
          <a:xfrm>
            <a:off x="3284623" y="3349779"/>
            <a:ext cx="975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negative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8A38FC-6953-484C-BCE0-F5070115A201}"/>
              </a:ext>
            </a:extLst>
          </p:cNvPr>
          <p:cNvSpPr txBox="1"/>
          <p:nvPr/>
        </p:nvSpPr>
        <p:spPr>
          <a:xfrm>
            <a:off x="4559970" y="2094120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banana: 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B88CC7-5AA7-AB47-A2C8-D0F982907D37}"/>
              </a:ext>
            </a:extLst>
          </p:cNvPr>
          <p:cNvSpPr txBox="1"/>
          <p:nvPr/>
        </p:nvSpPr>
        <p:spPr>
          <a:xfrm>
            <a:off x="4559970" y="3338372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banana: 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EE8E43-8AA0-A441-A39C-2BDD279CB43F}"/>
              </a:ext>
            </a:extLst>
          </p:cNvPr>
          <p:cNvSpPr txBox="1"/>
          <p:nvPr/>
        </p:nvSpPr>
        <p:spPr>
          <a:xfrm>
            <a:off x="44451" y="4491518"/>
            <a:ext cx="4365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p(“I ate a bad banana”, positive)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252232-BDAD-0E44-9CAD-08DC93D21AA1}"/>
              </a:ext>
            </a:extLst>
          </p:cNvPr>
          <p:cNvSpPr txBox="1"/>
          <p:nvPr/>
        </p:nvSpPr>
        <p:spPr>
          <a:xfrm>
            <a:off x="44451" y="5347113"/>
            <a:ext cx="4494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p(“I ate a bad banana”, negative) 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C362D11E-4662-6249-AE2E-FF2F355EF624}"/>
              </a:ext>
            </a:extLst>
          </p:cNvPr>
          <p:cNvSpPr/>
          <p:nvPr/>
        </p:nvSpPr>
        <p:spPr>
          <a:xfrm>
            <a:off x="4388324" y="4819280"/>
            <a:ext cx="757989" cy="661737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EA30F7-0D59-EC46-9452-5CC32FD2575C}"/>
              </a:ext>
            </a:extLst>
          </p:cNvPr>
          <p:cNvSpPr txBox="1"/>
          <p:nvPr/>
        </p:nvSpPr>
        <p:spPr>
          <a:xfrm>
            <a:off x="5434430" y="4491519"/>
            <a:ext cx="3331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p(“I ate a bad”, positive)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239DED-7BF3-D043-9374-6787364B00D7}"/>
              </a:ext>
            </a:extLst>
          </p:cNvPr>
          <p:cNvSpPr txBox="1"/>
          <p:nvPr/>
        </p:nvSpPr>
        <p:spPr>
          <a:xfrm>
            <a:off x="5434430" y="5347114"/>
            <a:ext cx="3460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p(“I ate a bad”, negative) </a:t>
            </a: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402766B3-E7D0-4E4D-BB09-0739C684B2A6}"/>
              </a:ext>
            </a:extLst>
          </p:cNvPr>
          <p:cNvSpPr/>
          <p:nvPr/>
        </p:nvSpPr>
        <p:spPr>
          <a:xfrm>
            <a:off x="10130421" y="5173579"/>
            <a:ext cx="757989" cy="661737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4BA413-CAFA-AC48-B403-87E1B7067A3A}"/>
              </a:ext>
            </a:extLst>
          </p:cNvPr>
          <p:cNvSpPr txBox="1"/>
          <p:nvPr/>
        </p:nvSpPr>
        <p:spPr>
          <a:xfrm>
            <a:off x="1265431" y="6008850"/>
            <a:ext cx="6546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Out of vocabulary. Many ways to solve… for our implementation, we’ll just ignore them.</a:t>
            </a:r>
          </a:p>
        </p:txBody>
      </p:sp>
    </p:spTree>
    <p:extLst>
      <p:ext uri="{BB962C8B-B14F-4D97-AF65-F5344CB8AC3E}">
        <p14:creationId xmlns:p14="http://schemas.microsoft.com/office/powerpoint/2010/main" val="1970625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project application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3271" y="1710950"/>
            <a:ext cx="8281369" cy="487861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spelling correction</a:t>
            </a:r>
          </a:p>
          <a:p>
            <a:r>
              <a:rPr lang="en-US" dirty="0"/>
              <a:t>part of speech tagger</a:t>
            </a:r>
          </a:p>
          <a:p>
            <a:r>
              <a:rPr lang="en-US" dirty="0"/>
              <a:t>text </a:t>
            </a:r>
            <a:r>
              <a:rPr lang="en-US" dirty="0" err="1"/>
              <a:t>chunker</a:t>
            </a:r>
            <a:endParaRPr lang="en-US" dirty="0"/>
          </a:p>
          <a:p>
            <a:r>
              <a:rPr lang="en-US" dirty="0"/>
              <a:t>dialogue generation</a:t>
            </a:r>
          </a:p>
          <a:p>
            <a:r>
              <a:rPr lang="en-US" dirty="0"/>
              <a:t>pronoun resolution</a:t>
            </a:r>
          </a:p>
          <a:p>
            <a:r>
              <a:rPr lang="en-US" dirty="0"/>
              <a:t>compare word similarity measures (more than the ones we looked at)</a:t>
            </a:r>
          </a:p>
          <a:p>
            <a:r>
              <a:rPr lang="en-US" dirty="0"/>
              <a:t>word sense disambiguation</a:t>
            </a:r>
          </a:p>
          <a:p>
            <a:r>
              <a:rPr lang="en-US" dirty="0"/>
              <a:t>machine translation</a:t>
            </a:r>
          </a:p>
          <a:p>
            <a:r>
              <a:rPr lang="en-US" dirty="0"/>
              <a:t>information retrieval</a:t>
            </a:r>
          </a:p>
          <a:p>
            <a:r>
              <a:rPr lang="en-US" dirty="0"/>
              <a:t>information extraction</a:t>
            </a:r>
          </a:p>
          <a:p>
            <a:r>
              <a:rPr lang="en-US" dirty="0"/>
              <a:t>question answering</a:t>
            </a:r>
          </a:p>
          <a:p>
            <a:r>
              <a:rPr lang="en-US" dirty="0"/>
              <a:t>summarization</a:t>
            </a:r>
          </a:p>
          <a:p>
            <a:r>
              <a:rPr lang="en-US" dirty="0"/>
              <a:t>speech recognition</a:t>
            </a:r>
          </a:p>
        </p:txBody>
      </p:sp>
    </p:spTree>
    <p:extLst>
      <p:ext uri="{BB962C8B-B14F-4D97-AF65-F5344CB8AC3E}">
        <p14:creationId xmlns:p14="http://schemas.microsoft.com/office/powerpoint/2010/main" val="1906906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Basic steps for probabilistic modeling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281221" y="2514600"/>
            <a:ext cx="3461611" cy="4114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Which model do we use, i.e. how do we calculate p(</a:t>
            </a:r>
            <a:r>
              <a:rPr lang="en-US" i="1" dirty="0"/>
              <a:t>feature, label</a:t>
            </a:r>
            <a:r>
              <a:rPr lang="en-US" dirty="0"/>
              <a:t>)?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train the model, i.e. how to we we </a:t>
            </a:r>
            <a:r>
              <a:rPr lang="en-US" dirty="0">
                <a:solidFill>
                  <a:srgbClr val="FF6600"/>
                </a:solidFill>
              </a:rPr>
              <a:t>estimate the probabilities</a:t>
            </a:r>
            <a:r>
              <a:rPr lang="en-US" dirty="0"/>
              <a:t> for the model?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we deal with </a:t>
            </a:r>
            <a:r>
              <a:rPr lang="en-US" dirty="0" err="1"/>
              <a:t>overfitting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13464" y="1738595"/>
            <a:ext cx="3014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Probabilistic models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0" y="1738595"/>
            <a:ext cx="0" cy="51194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0387" y="2536521"/>
            <a:ext cx="39339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Step 1: pick a model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Step 2: figure out how to estimate the probabilities for the model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Step 3 (optional): deal with </a:t>
            </a:r>
            <a:r>
              <a:rPr lang="en-US" sz="2400" dirty="0" err="1"/>
              <a:t>overfitting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8872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assumption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552333"/>
              </p:ext>
            </p:extLst>
          </p:nvPr>
        </p:nvGraphicFramePr>
        <p:xfrm>
          <a:off x="1219200" y="1447800"/>
          <a:ext cx="624205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80" name="Equation" r:id="rId3" imgW="2768600" imgH="482600" progId="Equation.3">
                  <p:embed/>
                </p:oleObj>
              </mc:Choice>
              <mc:Fallback>
                <p:oleObj name="Equation" r:id="rId3" imgW="2768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1447800"/>
                        <a:ext cx="6242050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214789"/>
              </p:ext>
            </p:extLst>
          </p:nvPr>
        </p:nvGraphicFramePr>
        <p:xfrm>
          <a:off x="2505075" y="3352800"/>
          <a:ext cx="4237038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81" name="Equation" r:id="rId5" imgW="1879600" imgH="215900" progId="Equation.3">
                  <p:embed/>
                </p:oleObj>
              </mc:Choice>
              <mc:Fallback>
                <p:oleObj name="Equation" r:id="rId5" imgW="1879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05075" y="3352800"/>
                        <a:ext cx="4237038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533400" y="2971800"/>
            <a:ext cx="82326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2648" y="4198264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Assumes feature </a:t>
            </a:r>
            <a:r>
              <a:rPr lang="en-US" sz="2800" dirty="0" err="1">
                <a:solidFill>
                  <a:srgbClr val="0000FF"/>
                </a:solidFill>
              </a:rPr>
              <a:t>i</a:t>
            </a:r>
            <a:r>
              <a:rPr lang="en-US" sz="2800" dirty="0">
                <a:solidFill>
                  <a:srgbClr val="0000FF"/>
                </a:solidFill>
              </a:rPr>
              <a:t> is independent of the the other features </a:t>
            </a:r>
            <a:r>
              <a:rPr lang="en-US" sz="2800" i="1" dirty="0">
                <a:solidFill>
                  <a:srgbClr val="0000FF"/>
                </a:solidFill>
              </a:rPr>
              <a:t>given the label</a:t>
            </a:r>
            <a:endParaRPr lang="en-US" sz="2800" baseline="-25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622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Generative Story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1" y="1600200"/>
            <a:ext cx="8385048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To classify with a model, we’re given an example and we obtain the probability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We can also ask how a given model would </a:t>
            </a:r>
            <a:r>
              <a:rPr lang="en-US" sz="2400" i="1" dirty="0">
                <a:solidFill>
                  <a:srgbClr val="FF6600"/>
                </a:solidFill>
              </a:rPr>
              <a:t>generate</a:t>
            </a:r>
            <a:r>
              <a:rPr lang="en-US" sz="2400" dirty="0"/>
              <a:t> an example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This is the “generative story” for a model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Looking at the generative story can help understand the model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We also can use generative stories to help develop a model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-5641"/>
            <a:ext cx="1591346" cy="114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1393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4656</TotalTime>
  <Words>2203</Words>
  <Application>Microsoft Macintosh PowerPoint</Application>
  <PresentationFormat>On-screen Show (4:3)</PresentationFormat>
  <Paragraphs>633</Paragraphs>
  <Slides>56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4" baseType="lpstr">
      <vt:lpstr>Arial</vt:lpstr>
      <vt:lpstr>Calibri</vt:lpstr>
      <vt:lpstr>Tw Cen MT</vt:lpstr>
      <vt:lpstr>Verdana</vt:lpstr>
      <vt:lpstr>Wingdings</vt:lpstr>
      <vt:lpstr>Wingdings 2</vt:lpstr>
      <vt:lpstr>Median</vt:lpstr>
      <vt:lpstr>Equation</vt:lpstr>
      <vt:lpstr>Naïve bayes continued</vt:lpstr>
      <vt:lpstr>Admin</vt:lpstr>
      <vt:lpstr>Final project</vt:lpstr>
      <vt:lpstr>Final project</vt:lpstr>
      <vt:lpstr>Final project ideas</vt:lpstr>
      <vt:lpstr>Final project application areas</vt:lpstr>
      <vt:lpstr>Basic steps for probabilistic modeling</vt:lpstr>
      <vt:lpstr>Naïve Bayes assumption</vt:lpstr>
      <vt:lpstr>Generative Story</vt:lpstr>
      <vt:lpstr>Bernoulli NB generative story</vt:lpstr>
      <vt:lpstr>Bernoulli NB generative story</vt:lpstr>
      <vt:lpstr>Bernoulli NB</vt:lpstr>
      <vt:lpstr>Another generative story</vt:lpstr>
      <vt:lpstr>Draw words from a fixed distribution</vt:lpstr>
      <vt:lpstr>Draw words from a fixed distribution</vt:lpstr>
      <vt:lpstr>Draw words from a fixed distribution</vt:lpstr>
      <vt:lpstr>Draw words from a fixed distribution</vt:lpstr>
      <vt:lpstr>Draw words from a fixed distribution</vt:lpstr>
      <vt:lpstr>Draw words from a fixed distribution</vt:lpstr>
      <vt:lpstr>Draw words from a fixed distribution</vt:lpstr>
      <vt:lpstr>Draw words from a fixed distribution</vt:lpstr>
      <vt:lpstr>Draw words from a fixed distribution</vt:lpstr>
      <vt:lpstr>Draw words from a fixed distribution</vt:lpstr>
      <vt:lpstr>Draw words from a fixed distribution</vt:lpstr>
      <vt:lpstr>NB generative story</vt:lpstr>
      <vt:lpstr>Probabilities</vt:lpstr>
      <vt:lpstr>A digression: rolling dice</vt:lpstr>
      <vt:lpstr>A digression: rolling dice</vt:lpstr>
      <vt:lpstr>A digression: rolling dice</vt:lpstr>
      <vt:lpstr>A digression: rolling dice</vt:lpstr>
      <vt:lpstr>A digression: rolling dice</vt:lpstr>
      <vt:lpstr>A digression: rolling dice</vt:lpstr>
      <vt:lpstr>Multinomial distribution</vt:lpstr>
      <vt:lpstr>Multinomial distribution</vt:lpstr>
      <vt:lpstr>Multinomial distribution</vt:lpstr>
      <vt:lpstr>Back to words…</vt:lpstr>
      <vt:lpstr>Back to words…</vt:lpstr>
      <vt:lpstr>Basic steps for probabilistic modeling</vt:lpstr>
      <vt:lpstr>A digression: rolling dice</vt:lpstr>
      <vt:lpstr>Training a multinomial</vt:lpstr>
      <vt:lpstr>Training a multinomial</vt:lpstr>
      <vt:lpstr>Classifying with a multinomial</vt:lpstr>
      <vt:lpstr>Classifying with a multinomial</vt:lpstr>
      <vt:lpstr>Multinomial finalized</vt:lpstr>
      <vt:lpstr>Multinomial vs. Bernoulli?</vt:lpstr>
      <vt:lpstr>Multinomial vs. Bernoulli?</vt:lpstr>
      <vt:lpstr>Multinomial vs. Bernoulli?</vt:lpstr>
      <vt:lpstr>Maximum likelihood estimation</vt:lpstr>
      <vt:lpstr>Basic steps for probabilistic modeling</vt:lpstr>
      <vt:lpstr>Unseen events</vt:lpstr>
      <vt:lpstr>Unseen events</vt:lpstr>
      <vt:lpstr>Unseen events</vt:lpstr>
      <vt:lpstr>Unseen events</vt:lpstr>
      <vt:lpstr>Add lambda smoothing</vt:lpstr>
      <vt:lpstr>Different than…</vt:lpstr>
      <vt:lpstr>Different than…</vt:lpstr>
    </vt:vector>
  </TitlesOfParts>
  <Company>Pomona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Lexical Semantics</dc:title>
  <dc:creator>Dave Kauchak</dc:creator>
  <cp:lastModifiedBy>Microsoft Office User</cp:lastModifiedBy>
  <cp:revision>254</cp:revision>
  <cp:lastPrinted>2019-04-10T17:28:47Z</cp:lastPrinted>
  <dcterms:created xsi:type="dcterms:W3CDTF">2011-03-21T22:01:10Z</dcterms:created>
  <dcterms:modified xsi:type="dcterms:W3CDTF">2020-10-31T22:33:00Z</dcterms:modified>
</cp:coreProperties>
</file>