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59"/>
  </p:notesMasterIdLst>
  <p:handoutMasterIdLst>
    <p:handoutMasterId r:id="rId60"/>
  </p:handoutMasterIdLst>
  <p:sldIdLst>
    <p:sldId id="256" r:id="rId2"/>
    <p:sldId id="391" r:id="rId3"/>
    <p:sldId id="466" r:id="rId4"/>
    <p:sldId id="498" r:id="rId5"/>
    <p:sldId id="499" r:id="rId6"/>
    <p:sldId id="500" r:id="rId7"/>
    <p:sldId id="501" r:id="rId8"/>
    <p:sldId id="502" r:id="rId9"/>
    <p:sldId id="503" r:id="rId10"/>
    <p:sldId id="504" r:id="rId11"/>
    <p:sldId id="505" r:id="rId12"/>
    <p:sldId id="506" r:id="rId13"/>
    <p:sldId id="509" r:id="rId14"/>
    <p:sldId id="510" r:id="rId15"/>
    <p:sldId id="511" r:id="rId16"/>
    <p:sldId id="512" r:id="rId17"/>
    <p:sldId id="513" r:id="rId18"/>
    <p:sldId id="514" r:id="rId19"/>
    <p:sldId id="515" r:id="rId20"/>
    <p:sldId id="516" r:id="rId21"/>
    <p:sldId id="517" r:id="rId22"/>
    <p:sldId id="518" r:id="rId23"/>
    <p:sldId id="525" r:id="rId24"/>
    <p:sldId id="526" r:id="rId25"/>
    <p:sldId id="528" r:id="rId26"/>
    <p:sldId id="529" r:id="rId27"/>
    <p:sldId id="530" r:id="rId28"/>
    <p:sldId id="531" r:id="rId29"/>
    <p:sldId id="533" r:id="rId30"/>
    <p:sldId id="556" r:id="rId31"/>
    <p:sldId id="557" r:id="rId32"/>
    <p:sldId id="630" r:id="rId33"/>
    <p:sldId id="631" r:id="rId34"/>
    <p:sldId id="558" r:id="rId35"/>
    <p:sldId id="559" r:id="rId36"/>
    <p:sldId id="648" r:id="rId37"/>
    <p:sldId id="649" r:id="rId38"/>
    <p:sldId id="629" r:id="rId39"/>
    <p:sldId id="634" r:id="rId40"/>
    <p:sldId id="560" r:id="rId41"/>
    <p:sldId id="561" r:id="rId42"/>
    <p:sldId id="562" r:id="rId43"/>
    <p:sldId id="628" r:id="rId44"/>
    <p:sldId id="653" r:id="rId45"/>
    <p:sldId id="654" r:id="rId46"/>
    <p:sldId id="635" r:id="rId47"/>
    <p:sldId id="636" r:id="rId48"/>
    <p:sldId id="637" r:id="rId49"/>
    <p:sldId id="638" r:id="rId50"/>
    <p:sldId id="639" r:id="rId51"/>
    <p:sldId id="640" r:id="rId52"/>
    <p:sldId id="641" r:id="rId53"/>
    <p:sldId id="642" r:id="rId54"/>
    <p:sldId id="644" r:id="rId55"/>
    <p:sldId id="645" r:id="rId56"/>
    <p:sldId id="646" r:id="rId57"/>
    <p:sldId id="647" r:id="rId5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558"/>
  </p:normalViewPr>
  <p:slideViewPr>
    <p:cSldViewPr snapToGrid="0" snapToObjects="1">
      <p:cViewPr varScale="1">
        <p:scale>
          <a:sx n="121" d="100"/>
          <a:sy n="121" d="100"/>
        </p:scale>
        <p:origin x="1904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9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2.emf"/><Relationship Id="rId1" Type="http://schemas.openxmlformats.org/officeDocument/2006/relationships/image" Target="../media/image21.emf"/><Relationship Id="rId5" Type="http://schemas.openxmlformats.org/officeDocument/2006/relationships/image" Target="../media/image25.emf"/><Relationship Id="rId4" Type="http://schemas.openxmlformats.org/officeDocument/2006/relationships/image" Target="../media/image24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27.emf"/><Relationship Id="rId1" Type="http://schemas.openxmlformats.org/officeDocument/2006/relationships/image" Target="../media/image26.e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29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31.emf"/></Relationships>
</file>

<file path=ppt/drawings/_rels/vmlDrawing1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image" Target="../media/image3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emf"/><Relationship Id="rId2" Type="http://schemas.openxmlformats.org/officeDocument/2006/relationships/image" Target="../media/image35.emf"/><Relationship Id="rId1" Type="http://schemas.openxmlformats.org/officeDocument/2006/relationships/image" Target="../media/image34.e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image" Target="../media/image37.e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image" Target="../media/image39.emf"/></Relationships>
</file>

<file path=ppt/drawings/_rels/vmlDrawing1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image" Target="../media/image41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image" Target="../media/image8.emf"/><Relationship Id="rId6" Type="http://schemas.openxmlformats.org/officeDocument/2006/relationships/image" Target="../media/image13.emf"/><Relationship Id="rId5" Type="http://schemas.openxmlformats.org/officeDocument/2006/relationships/image" Target="../media/image12.emf"/><Relationship Id="rId4" Type="http://schemas.openxmlformats.org/officeDocument/2006/relationships/image" Target="../media/image11.e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image" Target="../media/image43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9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826EC432-7FFE-464F-96C5-59D190B52E9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4FB780-3851-5648-B15C-A83AFA1F22F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291E6-00F8-F848-A7B1-27D9E29E0D7A}" type="datetimeFigureOut">
              <a:rPr lang="en-US" smtClean="0"/>
              <a:t>10/28/20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61DA1E4-E9CB-ED46-A43C-D937A6C5762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3726C4F-679A-4648-B091-14AE4BBCA8F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6AEFDF-834A-3F41-9E0F-5FD35B11FD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84121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33036D-6C87-C144-9F20-632B6105FC1E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31B958-A927-EA46-82E8-92FF4B0E5CB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030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37445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- Concern: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44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- although</a:t>
            </a:r>
            <a:r>
              <a:rPr lang="en-US" baseline="0" dirty="0"/>
              <a:t> we don’t generally “generate” a document from a model, it’s often useful to look at the generative story of a model (i.e. how the model says a document was generate) to help us understand why the model assigns certain probabilities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E6B112-CED4-9448-B5B6-43255090C75D}" type="slidenum">
              <a:rPr lang="en-US" smtClean="0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5541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</a:t>
            </a:r>
            <a:r>
              <a:rPr lang="en-US"/>
              <a:t>chain rule!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2642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for discrete, we could simply do a much</a:t>
            </a:r>
            <a:r>
              <a:rPr lang="en-US" baseline="0" dirty="0"/>
              <a:t> larger table, but often that doesn’t capture everything we want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4184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7638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7876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/>
              <a:t>just involves</a:t>
            </a:r>
            <a:r>
              <a:rPr lang="en-US" baseline="0" dirty="0"/>
              <a:t> iterating over the data and aggregating these counts!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3E9A50-EED1-FA4E-868B-D30F9FDBA6F4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97723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9238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- Concern: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E31B958-A927-EA46-82E8-92FF4B0E5CB3}" type="slidenum">
              <a:rPr lang="en-US" smtClean="0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98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D946ACE8-63DF-9F4D-BC2B-A77DBA62BA53}" type="datetimeFigureOut">
              <a:rPr lang="en-US" smtClean="0"/>
              <a:pPr/>
              <a:t>10/28/20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578EC7BC-B940-C347-9B22-3DB5DE10D6C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8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e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.bin"/><Relationship Id="rId13" Type="http://schemas.openxmlformats.org/officeDocument/2006/relationships/image" Target="../media/image12.emf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9.emf"/><Relationship Id="rId12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11" Type="http://schemas.openxmlformats.org/officeDocument/2006/relationships/image" Target="../media/image11.emf"/><Relationship Id="rId5" Type="http://schemas.openxmlformats.org/officeDocument/2006/relationships/image" Target="../media/image8.emf"/><Relationship Id="rId15" Type="http://schemas.openxmlformats.org/officeDocument/2006/relationships/image" Target="../media/image13.emf"/><Relationship Id="rId10" Type="http://schemas.openxmlformats.org/officeDocument/2006/relationships/oleObject" Target="../embeddings/oleObject7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10.emf"/><Relationship Id="rId14" Type="http://schemas.openxmlformats.org/officeDocument/2006/relationships/oleObject" Target="../embeddings/oleObject9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4.emf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4.e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4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14.e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16.e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18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0.emf"/><Relationship Id="rId4" Type="http://schemas.openxmlformats.org/officeDocument/2006/relationships/oleObject" Target="../embeddings/oleObject2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e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12" Type="http://schemas.openxmlformats.org/officeDocument/2006/relationships/image" Target="../media/image2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2.emf"/><Relationship Id="rId11" Type="http://schemas.openxmlformats.org/officeDocument/2006/relationships/oleObject" Target="../embeddings/oleObject26.bin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24.emf"/><Relationship Id="rId4" Type="http://schemas.openxmlformats.org/officeDocument/2006/relationships/image" Target="../media/image21.emf"/><Relationship Id="rId9" Type="http://schemas.openxmlformats.org/officeDocument/2006/relationships/oleObject" Target="../embeddings/oleObject25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emf"/><Relationship Id="rId3" Type="http://schemas.openxmlformats.org/officeDocument/2006/relationships/oleObject" Target="../embeddings/oleObject27.bin"/><Relationship Id="rId7" Type="http://schemas.openxmlformats.org/officeDocument/2006/relationships/oleObject" Target="../embeddings/oleObject2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28.bin"/><Relationship Id="rId4" Type="http://schemas.openxmlformats.org/officeDocument/2006/relationships/image" Target="../media/image26.e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31.bin"/><Relationship Id="rId5" Type="http://schemas.openxmlformats.org/officeDocument/2006/relationships/image" Target="../media/image29.emf"/><Relationship Id="rId4" Type="http://schemas.openxmlformats.org/officeDocument/2006/relationships/oleObject" Target="../embeddings/oleObject30.bin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33.bin"/><Relationship Id="rId5" Type="http://schemas.openxmlformats.org/officeDocument/2006/relationships/image" Target="../media/image31.emf"/><Relationship Id="rId4" Type="http://schemas.openxmlformats.org/officeDocument/2006/relationships/oleObject" Target="../embeddings/oleObject32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32.emf"/><Relationship Id="rId4" Type="http://schemas.openxmlformats.org/officeDocument/2006/relationships/oleObject" Target="../embeddings/oleObject34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3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emf"/><Relationship Id="rId3" Type="http://schemas.openxmlformats.org/officeDocument/2006/relationships/oleObject" Target="../embeddings/oleObject37.bin"/><Relationship Id="rId7" Type="http://schemas.openxmlformats.org/officeDocument/2006/relationships/oleObject" Target="../embeddings/oleObject3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35.emf"/><Relationship Id="rId5" Type="http://schemas.openxmlformats.org/officeDocument/2006/relationships/oleObject" Target="../embeddings/oleObject38.bin"/><Relationship Id="rId4" Type="http://schemas.openxmlformats.org/officeDocument/2006/relationships/image" Target="../media/image34.e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38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41.bin"/><Relationship Id="rId5" Type="http://schemas.openxmlformats.org/officeDocument/2006/relationships/image" Target="../media/image37.emf"/><Relationship Id="rId4" Type="http://schemas.openxmlformats.org/officeDocument/2006/relationships/oleObject" Target="../embeddings/oleObject40.bin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43.bin"/><Relationship Id="rId4" Type="http://schemas.openxmlformats.org/officeDocument/2006/relationships/image" Target="../media/image39.emf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7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45.bin"/><Relationship Id="rId5" Type="http://schemas.openxmlformats.org/officeDocument/2006/relationships/image" Target="../media/image41.emf"/><Relationship Id="rId4" Type="http://schemas.openxmlformats.org/officeDocument/2006/relationships/oleObject" Target="../embeddings/oleObject44.bin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44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47.bin"/><Relationship Id="rId5" Type="http://schemas.openxmlformats.org/officeDocument/2006/relationships/image" Target="../media/image43.emf"/><Relationship Id="rId4" Type="http://schemas.openxmlformats.org/officeDocument/2006/relationships/oleObject" Target="../embeddings/oleObject46.bin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Relationship Id="rId5" Type="http://schemas.openxmlformats.org/officeDocument/2006/relationships/image" Target="../media/image46.emf"/><Relationship Id="rId4" Type="http://schemas.openxmlformats.org/officeDocument/2006/relationships/oleObject" Target="../embeddings/oleObject48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49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48.emf"/><Relationship Id="rId4" Type="http://schemas.openxmlformats.org/officeDocument/2006/relationships/oleObject" Target="../embeddings/oleObject50.bin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49.emf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w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90932" y="4038600"/>
            <a:ext cx="6648268" cy="1828800"/>
          </a:xfrm>
        </p:spPr>
        <p:txBody>
          <a:bodyPr/>
          <a:lstStyle/>
          <a:p>
            <a:r>
              <a:rPr lang="en-US" dirty="0"/>
              <a:t>Naïve bayes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David Kauchak</a:t>
            </a:r>
            <a:br>
              <a:rPr lang="en-US" dirty="0"/>
            </a:br>
            <a:r>
              <a:rPr lang="en-US"/>
              <a:t>CS159 Fall 2020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2531842" y="6258941"/>
            <a:ext cx="39589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Why probabilistic models?</a:t>
            </a:r>
          </a:p>
        </p:txBody>
      </p:sp>
    </p:spTree>
    <p:extLst>
      <p:ext uri="{BB962C8B-B14F-4D97-AF65-F5344CB8AC3E}">
        <p14:creationId xmlns:p14="http://schemas.microsoft.com/office/powerpoint/2010/main" val="25657514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876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Probabilities are nice to work with</a:t>
            </a:r>
          </a:p>
          <a:p>
            <a:pPr lvl="1"/>
            <a:r>
              <a:rPr lang="en-US" dirty="0"/>
              <a:t>range between 0 and 1</a:t>
            </a:r>
          </a:p>
          <a:p>
            <a:pPr lvl="1"/>
            <a:r>
              <a:rPr lang="en-US" dirty="0"/>
              <a:t>can combine them in a well understood way</a:t>
            </a:r>
          </a:p>
          <a:p>
            <a:pPr lvl="1"/>
            <a:r>
              <a:rPr lang="en-US" dirty="0"/>
              <a:t>lots of mathematical background/theory</a:t>
            </a:r>
          </a:p>
          <a:p>
            <a:pPr lvl="1"/>
            <a:endParaRPr lang="en-US" dirty="0"/>
          </a:p>
          <a:p>
            <a:pPr marL="45720" indent="0">
              <a:buNone/>
            </a:pPr>
            <a:r>
              <a:rPr lang="en-US" dirty="0"/>
              <a:t>Provide a strong, well-founded groundwork</a:t>
            </a:r>
          </a:p>
          <a:p>
            <a:pPr marL="822960" lvl="1" indent="-457200"/>
            <a:r>
              <a:rPr lang="en-US" dirty="0"/>
              <a:t>Allow us to make clear decisions about things like smoothing</a:t>
            </a:r>
          </a:p>
          <a:p>
            <a:pPr marL="822960" lvl="1" indent="-457200"/>
            <a:r>
              <a:rPr lang="en-US" dirty="0"/>
              <a:t>Tend to be much less “heuristic”</a:t>
            </a:r>
          </a:p>
          <a:p>
            <a:pPr marL="822960" lvl="1" indent="-457200"/>
            <a:r>
              <a:rPr lang="en-US" dirty="0"/>
              <a:t>Models have very clear meanings</a:t>
            </a:r>
          </a:p>
          <a:p>
            <a:pPr marL="4572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2459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big questions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 (i.e. smoothing)?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21493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2362200"/>
            <a:ext cx="4343400" cy="8382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872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9289" y="228600"/>
            <a:ext cx="8378952" cy="990600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rgbClr val="FF0000"/>
                </a:solidFill>
              </a:rPr>
              <a:t>What was the data generating distribution?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07995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181491" y="1620518"/>
            <a:ext cx="10593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Test set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23" name="TextBox 2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24" name="Oval 2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91411" y="3091655"/>
            <a:ext cx="418573" cy="24621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72487" y="2333042"/>
            <a:ext cx="418573" cy="24621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2631" y="2333042"/>
            <a:ext cx="428780" cy="42037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62995" y="2712965"/>
            <a:ext cx="431361" cy="246219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31270" y="2844592"/>
            <a:ext cx="431361" cy="246219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19033" y="2959184"/>
            <a:ext cx="375843" cy="37869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87093" y="3280087"/>
            <a:ext cx="418573" cy="246219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86742" y="3033868"/>
            <a:ext cx="418573" cy="246219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5946" y="3033868"/>
            <a:ext cx="428780" cy="42037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309984" y="2309092"/>
            <a:ext cx="431361" cy="246219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87672" y="3658777"/>
            <a:ext cx="431361" cy="246219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75073" y="3526306"/>
            <a:ext cx="375843" cy="3786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856" y="2657004"/>
            <a:ext cx="418573" cy="24621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36715" y="2409941"/>
            <a:ext cx="431361" cy="24621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24478" y="2524533"/>
            <a:ext cx="375843" cy="37869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92538" y="2845436"/>
            <a:ext cx="418573" cy="246219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0321" y="2104160"/>
            <a:ext cx="428780" cy="420373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3117" y="3224126"/>
            <a:ext cx="431361" cy="24621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0518" y="3091655"/>
            <a:ext cx="375843" cy="378690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V="1">
            <a:off x="5792538" y="3658777"/>
            <a:ext cx="597363" cy="110038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 flipH="1" flipV="1">
            <a:off x="2774158" y="3904997"/>
            <a:ext cx="476758" cy="854161"/>
          </a:xfrm>
          <a:prstGeom prst="straightConnector1">
            <a:avLst/>
          </a:prstGeom>
          <a:ln w="57150" cmpd="sng"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21548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1: picking a model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655086"/>
            <a:ext cx="428780" cy="42037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4876" y="5696769"/>
            <a:ext cx="375843" cy="3786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73862" y="5788790"/>
            <a:ext cx="418573" cy="246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4252" y="5788790"/>
            <a:ext cx="431361" cy="24621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8482" y="5408867"/>
            <a:ext cx="431361" cy="2462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5365965"/>
            <a:ext cx="418573" cy="2462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16975" y="4983628"/>
            <a:ext cx="418573" cy="24621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0192" y="4627063"/>
            <a:ext cx="418573" cy="246219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0336" y="5155778"/>
            <a:ext cx="428780" cy="420373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74157" y="6229689"/>
            <a:ext cx="36157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data generating distribution</a:t>
            </a:r>
          </a:p>
        </p:txBody>
      </p:sp>
      <p:sp>
        <p:nvSpPr>
          <p:cNvPr id="14" name="Oval 13"/>
          <p:cNvSpPr/>
          <p:nvPr/>
        </p:nvSpPr>
        <p:spPr>
          <a:xfrm>
            <a:off x="1684417" y="4491788"/>
            <a:ext cx="5347368" cy="1753755"/>
          </a:xfrm>
          <a:prstGeom prst="ellipse">
            <a:avLst/>
          </a:prstGeom>
          <a:noFill/>
          <a:ln w="38100"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762000" y="2286000"/>
            <a:ext cx="75301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What we’re really trying to do is model the data generating distribution, that is how likely the feature/label combinations are</a:t>
            </a:r>
          </a:p>
        </p:txBody>
      </p:sp>
    </p:spTree>
    <p:extLst>
      <p:ext uri="{BB962C8B-B14F-4D97-AF65-F5344CB8AC3E}">
        <p14:creationId xmlns:p14="http://schemas.microsoft.com/office/powerpoint/2010/main" val="11310738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6510313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0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1024875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1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5489018"/>
              </p:ext>
            </p:extLst>
          </p:nvPr>
        </p:nvGraphicFramePr>
        <p:xfrm>
          <a:off x="3276600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92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276600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2895600" y="4490110"/>
            <a:ext cx="17759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rule?</a:t>
            </a:r>
          </a:p>
        </p:txBody>
      </p:sp>
    </p:spTree>
    <p:extLst>
      <p:ext uri="{BB962C8B-B14F-4D97-AF65-F5344CB8AC3E}">
        <p14:creationId xmlns:p14="http://schemas.microsoft.com/office/powerpoint/2010/main" val="273346569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Some math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1406915"/>
              </p:ext>
            </p:extLst>
          </p:nvPr>
        </p:nvGraphicFramePr>
        <p:xfrm>
          <a:off x="304800" y="2014319"/>
          <a:ext cx="2846624" cy="5175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2" name="Equation" r:id="rId4" imgW="1117600" imgH="203200" progId="Equation.3">
                  <p:embed/>
                </p:oleObj>
              </mc:Choice>
              <mc:Fallback>
                <p:oleObj name="Equation" r:id="rId4" imgW="11176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04800" y="2014319"/>
                        <a:ext cx="2846624" cy="5175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9658675"/>
              </p:ext>
            </p:extLst>
          </p:nvPr>
        </p:nvGraphicFramePr>
        <p:xfrm>
          <a:off x="3276600" y="2027237"/>
          <a:ext cx="260508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3" name="Equation" r:id="rId6" imgW="1155700" imgH="215900" progId="Equation.3">
                  <p:embed/>
                </p:oleObj>
              </mc:Choice>
              <mc:Fallback>
                <p:oleObj name="Equation" r:id="rId6" imgW="11557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276600" y="2027237"/>
                        <a:ext cx="260508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6145539"/>
              </p:ext>
            </p:extLst>
          </p:nvPr>
        </p:nvGraphicFramePr>
        <p:xfrm>
          <a:off x="2332038" y="2971800"/>
          <a:ext cx="329247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4" name="Equation" r:id="rId8" imgW="1460500" imgH="215900" progId="Equation.3">
                  <p:embed/>
                </p:oleObj>
              </mc:Choice>
              <mc:Fallback>
                <p:oleObj name="Equation" r:id="rId8" imgW="14605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32038" y="2971800"/>
                        <a:ext cx="329247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19425035"/>
              </p:ext>
            </p:extLst>
          </p:nvPr>
        </p:nvGraphicFramePr>
        <p:xfrm>
          <a:off x="2332038" y="3932237"/>
          <a:ext cx="4352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5" name="Equation" r:id="rId10" imgW="1930400" imgH="215900" progId="Equation.3">
                  <p:embed/>
                </p:oleObj>
              </mc:Choice>
              <mc:Fallback>
                <p:oleObj name="Equation" r:id="rId10" imgW="19304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332038" y="3932237"/>
                        <a:ext cx="4352925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482865"/>
              </p:ext>
            </p:extLst>
          </p:nvPr>
        </p:nvGraphicFramePr>
        <p:xfrm>
          <a:off x="2332038" y="5665788"/>
          <a:ext cx="3779837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6" name="Equation" r:id="rId12" imgW="1676400" imgH="482600" progId="Equation.3">
                  <p:embed/>
                </p:oleObj>
              </mc:Choice>
              <mc:Fallback>
                <p:oleObj name="Equation" r:id="rId12" imgW="16764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2332038" y="5665788"/>
                        <a:ext cx="3779837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078725"/>
              </p:ext>
            </p:extLst>
          </p:nvPr>
        </p:nvGraphicFramePr>
        <p:xfrm>
          <a:off x="2332038" y="4953000"/>
          <a:ext cx="6243637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527" name="Equation" r:id="rId14" imgW="2768600" imgH="215900" progId="Equation.3">
                  <p:embed/>
                </p:oleObj>
              </mc:Choice>
              <mc:Fallback>
                <p:oleObj name="Equation" r:id="rId14" imgW="2768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2332038" y="4953000"/>
                        <a:ext cx="6243637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6954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8374109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4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362200"/>
            <a:ext cx="798976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So, far we have made NO assumptions about the data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155554"/>
              </p:ext>
            </p:extLst>
          </p:nvPr>
        </p:nvGraphicFramePr>
        <p:xfrm>
          <a:off x="2821896" y="3048000"/>
          <a:ext cx="3063875" cy="487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195" name="Equation" r:id="rId5" imgW="1358900" imgH="215900" progId="Equation.3">
                  <p:embed/>
                </p:oleObj>
              </mc:Choice>
              <mc:Fallback>
                <p:oleObj name="Equation" r:id="rId5" imgW="13589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21896" y="3048000"/>
                        <a:ext cx="3063875" cy="487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0600" y="3733800"/>
            <a:ext cx="743420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many entries would the probability distribution table have if we tried to represent all possible values and we had 7000 binary features?</a:t>
            </a:r>
          </a:p>
        </p:txBody>
      </p:sp>
    </p:spTree>
    <p:extLst>
      <p:ext uri="{BB962C8B-B14F-4D97-AF65-F5344CB8AC3E}">
        <p14:creationId xmlns:p14="http://schemas.microsoft.com/office/powerpoint/2010/main" val="76945444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88462407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1565589" y="4916082"/>
            <a:ext cx="6025004" cy="1600200"/>
          </a:xfrm>
        </p:spPr>
        <p:txBody>
          <a:bodyPr>
            <a:noAutofit/>
          </a:bodyPr>
          <a:lstStyle/>
          <a:p>
            <a:pPr marL="9144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dirty="0">
                <a:solidFill>
                  <a:srgbClr val="0000FF"/>
                </a:solidFill>
              </a:rPr>
              <a:t>All possible combination of features!</a:t>
            </a:r>
          </a:p>
          <a:p>
            <a:pPr marL="685800" lvl="2" indent="0">
              <a:lnSpc>
                <a:spcPct val="93000"/>
              </a:lnSpc>
              <a:spcBef>
                <a:spcPct val="47000"/>
              </a:spcBef>
              <a:buNone/>
            </a:pPr>
            <a:endParaRPr lang="en-US" sz="2000" dirty="0">
              <a:solidFill>
                <a:schemeClr val="tx2"/>
              </a:solidFill>
            </a:endParaRPr>
          </a:p>
          <a:p>
            <a:pPr marL="91440" indent="0">
              <a:lnSpc>
                <a:spcPct val="93000"/>
              </a:lnSpc>
              <a:spcBef>
                <a:spcPct val="47000"/>
              </a:spcBef>
              <a:buNone/>
            </a:pPr>
            <a:r>
              <a:rPr lang="en-US" dirty="0">
                <a:solidFill>
                  <a:schemeClr val="tx2"/>
                </a:solidFill>
              </a:rPr>
              <a:t>Table size: 2</a:t>
            </a:r>
            <a:r>
              <a:rPr lang="en-US" baseline="30000" dirty="0">
                <a:solidFill>
                  <a:schemeClr val="tx2"/>
                </a:solidFill>
              </a:rPr>
              <a:t>7000</a:t>
            </a:r>
            <a:r>
              <a:rPr lang="en-US" dirty="0">
                <a:solidFill>
                  <a:schemeClr val="tx2"/>
                </a:solidFill>
              </a:rPr>
              <a:t> = </a:t>
            </a:r>
            <a:r>
              <a:rPr lang="en-US" dirty="0">
                <a:solidFill>
                  <a:srgbClr val="FF0000"/>
                </a:solidFill>
              </a:rPr>
              <a:t>?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0730899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22912" y="1848987"/>
            <a:ext cx="8343136" cy="46718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/>
              <a:t>Assignment 6a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Assignment 6b</a:t>
            </a:r>
          </a:p>
        </p:txBody>
      </p:sp>
    </p:spTree>
    <p:extLst>
      <p:ext uri="{BB962C8B-B14F-4D97-AF65-F5344CB8AC3E}">
        <p14:creationId xmlns:p14="http://schemas.microsoft.com/office/powerpoint/2010/main" val="31587150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</a:t>
            </a:r>
            <a:r>
              <a:rPr lang="en-US" baseline="30000" dirty="0"/>
              <a:t>7000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3434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200" dirty="0"/>
              <a:t>16216967556622020264666650854783770951911124303637432562359820841515270231627023529870802378794460004651996019099530984538652557892546513204107022110253564658647431585227076599373340842842722420012281878260072931082617043194484266392077784125099996860169436006660011209817579296678781962552377006552947572566780558092938446272186402161088626008160971328747492043520874011018626908423275017246052311293955235059054544214554772509509096507889478094683592939574112569473438619121529684847434440674120417402088754037186942170155022073539838122429925874353753616104159343594557666561701790904172597025336526662682021808493892812699709528570890696375575414344876088248369941993802415197514510125127043829087280919538476302857811854024099958895964192277601255360491156240349994714416090573084242931396211995367937301294479560024833357073899839202991032234659803895306904298017400980173252106913079712420169633972302183530075897845195258485537108858195631737000743805167411189134617501484521767984296782842287373127422122022517597535994839257029877907706355334790244935435386660512591079567291431216297788784818552292819654176600980398997991681404749384215743515802603811510682864067897304838292203460427757655073776567547507027144662263487685709621261074762705203049488907208978593689047063428548531668665657327174660658185609066484950801276175461457216176955575199211750751406777510449672859082255854777144724233490076402632176089211355256124119453870268029904400183858505767193696897593661213568888386800238409325673807775018914703049621509969838539752071549396339237202875920415172949370790977853625108320092839604807237954887069546621688044652112493076290091990717742355039135117441532973747930089955830518884135334798464113680004999403737245600354288112326328218661131064550772899229969469156018580839820741704606832124388152026099584696588161375826382921029547343888832163627122302921229795384868355483535710603407789177417026363656202726955437517780741313455101810009468809407811220573803353711246329589162370895804762245950918253016369092362406714116443316561598280583720783439888562390892028440902553829376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37806" y="6153090"/>
            <a:ext cx="25485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Any problems with this?</a:t>
            </a:r>
          </a:p>
        </p:txBody>
      </p:sp>
    </p:spTree>
    <p:extLst>
      <p:ext uri="{BB962C8B-B14F-4D97-AF65-F5344CB8AC3E}">
        <p14:creationId xmlns:p14="http://schemas.microsoft.com/office/powerpoint/2010/main" val="56216240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Full distribution tables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24980"/>
              </p:ext>
            </p:extLst>
          </p:nvPr>
        </p:nvGraphicFramePr>
        <p:xfrm>
          <a:off x="2071008" y="1600200"/>
          <a:ext cx="4354284" cy="3169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57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571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x</a:t>
                      </a:r>
                      <a:r>
                        <a:rPr lang="en-US" sz="2000" baseline="-250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p( 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dirty="0"/>
                        <a:t>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/>
                        <a:t>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quarter" idx="1"/>
          </p:nvPr>
        </p:nvSpPr>
        <p:spPr>
          <a:xfrm>
            <a:off x="609780" y="4876800"/>
            <a:ext cx="8156267" cy="1600200"/>
          </a:xfrm>
        </p:spPr>
        <p:txBody>
          <a:bodyPr>
            <a:noAutofit/>
          </a:bodyPr>
          <a:lstStyle/>
          <a:p>
            <a:pPr>
              <a:buFontTx/>
              <a:buChar char="-"/>
            </a:pPr>
            <a:r>
              <a:rPr lang="en-US" sz="2800" dirty="0">
                <a:solidFill>
                  <a:srgbClr val="0000FF"/>
                </a:solidFill>
              </a:rPr>
              <a:t>Storing a table of that size is impossible!</a:t>
            </a:r>
          </a:p>
          <a:p>
            <a:pPr>
              <a:buFontTx/>
              <a:buChar char="-"/>
            </a:pPr>
            <a:r>
              <a:rPr lang="en-US" sz="2800" dirty="0">
                <a:solidFill>
                  <a:srgbClr val="FF0000"/>
                </a:solidFill>
              </a:rPr>
              <a:t>How are we supposed to learn/estimate each entry in the table?</a:t>
            </a:r>
          </a:p>
        </p:txBody>
      </p:sp>
    </p:spTree>
    <p:extLst>
      <p:ext uri="{BB962C8B-B14F-4D97-AF65-F5344CB8AC3E}">
        <p14:creationId xmlns:p14="http://schemas.microsoft.com/office/powerpoint/2010/main" val="31473936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Step  1: pick a model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40703083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30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3174" y="2895600"/>
            <a:ext cx="830222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So, far we have made NO assumptions about the data</a:t>
            </a:r>
          </a:p>
          <a:p>
            <a:endParaRPr lang="en-US" sz="2400" dirty="0"/>
          </a:p>
          <a:p>
            <a:r>
              <a:rPr lang="en-US" sz="2400" dirty="0"/>
              <a:t>Model selection involves making assumptions about the data</a:t>
            </a:r>
          </a:p>
          <a:p>
            <a:endParaRPr lang="en-US" sz="2400" dirty="0"/>
          </a:p>
          <a:p>
            <a:r>
              <a:rPr lang="en-US" sz="2400" dirty="0"/>
              <a:t>We’ve done this before, n-gram language model, parsing, etc.</a:t>
            </a:r>
          </a:p>
          <a:p>
            <a:endParaRPr lang="en-US" sz="2400" dirty="0"/>
          </a:p>
          <a:p>
            <a:r>
              <a:rPr lang="en-US" sz="2400" dirty="0"/>
              <a:t>These assumptions allow us to represent the data more compactly and to estimate the parameters of the model</a:t>
            </a:r>
          </a:p>
        </p:txBody>
      </p:sp>
    </p:spTree>
    <p:extLst>
      <p:ext uri="{BB962C8B-B14F-4D97-AF65-F5344CB8AC3E}">
        <p14:creationId xmlns:p14="http://schemas.microsoft.com/office/powerpoint/2010/main" val="8705795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9652327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2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379998" y="4459874"/>
            <a:ext cx="35749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What does this assume?</a:t>
            </a: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580783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243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229706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7552333"/>
              </p:ext>
            </p:extLst>
          </p:nvPr>
        </p:nvGraphicFramePr>
        <p:xfrm>
          <a:off x="1219200" y="1447800"/>
          <a:ext cx="6242050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6" name="Equation" r:id="rId3" imgW="2768600" imgH="482600" progId="Equation.3">
                  <p:embed/>
                </p:oleObj>
              </mc:Choice>
              <mc:Fallback>
                <p:oleObj name="Equation" r:id="rId3" imgW="27686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42050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214789"/>
              </p:ext>
            </p:extLst>
          </p:nvPr>
        </p:nvGraphicFramePr>
        <p:xfrm>
          <a:off x="2505075" y="33528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267" name="Equation" r:id="rId5" imgW="1879600" imgH="215900" progId="Equation.3">
                  <p:embed/>
                </p:oleObj>
              </mc:Choice>
              <mc:Fallback>
                <p:oleObj name="Equation" r:id="rId5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505075" y="33528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Connector 7"/>
          <p:cNvCxnSpPr/>
          <p:nvPr/>
        </p:nvCxnSpPr>
        <p:spPr>
          <a:xfrm>
            <a:off x="533400" y="2971800"/>
            <a:ext cx="8232648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612648" y="4198264"/>
            <a:ext cx="8153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Assumes feature </a:t>
            </a:r>
            <a:r>
              <a:rPr lang="en-US" sz="2800" dirty="0" err="1">
                <a:solidFill>
                  <a:srgbClr val="0000FF"/>
                </a:solidFill>
              </a:rPr>
              <a:t>i</a:t>
            </a:r>
            <a:r>
              <a:rPr lang="en-US" sz="2800" dirty="0">
                <a:solidFill>
                  <a:srgbClr val="0000FF"/>
                </a:solidFill>
              </a:rPr>
              <a:t> is independent of the the other features </a:t>
            </a:r>
            <a:r>
              <a:rPr lang="en-US" sz="2800" i="1" dirty="0">
                <a:solidFill>
                  <a:srgbClr val="0000FF"/>
                </a:solidFill>
              </a:rPr>
              <a:t>given the label</a:t>
            </a:r>
            <a:endParaRPr lang="en-US" sz="2800" baseline="-250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0774" y="5669716"/>
            <a:ext cx="59511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true for text, say, with unigram features?</a:t>
            </a:r>
          </a:p>
        </p:txBody>
      </p:sp>
    </p:spTree>
    <p:extLst>
      <p:ext uri="{BB962C8B-B14F-4D97-AF65-F5344CB8AC3E}">
        <p14:creationId xmlns:p14="http://schemas.microsoft.com/office/powerpoint/2010/main" val="8766228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assumption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6692356"/>
              </p:ext>
            </p:extLst>
          </p:nvPr>
        </p:nvGraphicFramePr>
        <p:xfrm>
          <a:off x="2505075" y="1905000"/>
          <a:ext cx="4237038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4" name="Equation" r:id="rId3" imgW="1879600" imgH="215900" progId="Equation.3">
                  <p:embed/>
                </p:oleObj>
              </mc:Choice>
              <mc:Fallback>
                <p:oleObj name="Equation" r:id="rId3" imgW="18796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05075" y="1905000"/>
                        <a:ext cx="4237038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2590800"/>
            <a:ext cx="8153400" cy="2390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00"/>
                </a:solidFill>
              </a:rPr>
              <a:t>For most applications, this is not true!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For example, the fact that “San” occurs will probably make it </a:t>
            </a:r>
            <a:r>
              <a:rPr lang="en-US" sz="2800" i="1" dirty="0">
                <a:solidFill>
                  <a:srgbClr val="000000"/>
                </a:solidFill>
              </a:rPr>
              <a:t>more likely</a:t>
            </a:r>
            <a:r>
              <a:rPr lang="en-US" sz="2800" dirty="0">
                <a:solidFill>
                  <a:srgbClr val="000000"/>
                </a:solidFill>
              </a:rPr>
              <a:t> that “Francisco” occurs</a:t>
            </a:r>
          </a:p>
          <a:p>
            <a:endParaRPr lang="en-US" sz="2800" baseline="-25000" dirty="0">
              <a:solidFill>
                <a:srgbClr val="000000"/>
              </a:solidFill>
            </a:endParaRPr>
          </a:p>
          <a:p>
            <a:r>
              <a:rPr lang="en-US" sz="2800" dirty="0">
                <a:solidFill>
                  <a:srgbClr val="000000"/>
                </a:solidFill>
              </a:rPr>
              <a:t>However, this is often a reasonable approximation: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9927151"/>
              </p:ext>
            </p:extLst>
          </p:nvPr>
        </p:nvGraphicFramePr>
        <p:xfrm>
          <a:off x="2498318" y="5715000"/>
          <a:ext cx="4265613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315" name="Equation" r:id="rId5" imgW="1892300" imgH="215900" progId="Equation.3">
                  <p:embed/>
                </p:oleObj>
              </mc:Choice>
              <mc:Fallback>
                <p:oleObj name="Equation" r:id="rId5" imgW="18923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498318" y="5715000"/>
                        <a:ext cx="4265613" cy="487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912962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model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69913" y="1828800"/>
          <a:ext cx="6327775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5" name="Equation" r:id="rId3" imgW="2806700" imgH="482600" progId="Equation.3">
                  <p:embed/>
                </p:oleObj>
              </mc:Choice>
              <mc:Fallback>
                <p:oleObj name="Equation" r:id="rId3" imgW="2806700" imgH="482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9913" y="1828800"/>
                        <a:ext cx="6327775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057525" y="3048000"/>
          <a:ext cx="2519363" cy="108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6" name="Equation" r:id="rId5" imgW="1117600" imgH="482600" progId="Equation.3">
                  <p:embed/>
                </p:oleObj>
              </mc:Choice>
              <mc:Fallback>
                <p:oleObj name="Equation" r:id="rId5" imgW="11176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057525" y="3048000"/>
                        <a:ext cx="2519363" cy="1089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108804" y="3352800"/>
            <a:ext cx="2337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6600"/>
                </a:solidFill>
              </a:rPr>
              <a:t>naïve Bayes assumption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22449" y="4969848"/>
            <a:ext cx="887935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model this?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binary features (e.g., “banana” occurs in the text)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discrete features (e.g., “banana” occurs x</a:t>
            </a:r>
            <a:r>
              <a:rPr lang="en-US" sz="2400" baseline="-250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times)</a:t>
            </a:r>
          </a:p>
          <a:p>
            <a:pPr marL="342900" indent="-342900">
              <a:buFontTx/>
              <a:buChar char="-"/>
            </a:pPr>
            <a:r>
              <a:rPr lang="en-US" sz="2400" dirty="0">
                <a:solidFill>
                  <a:srgbClr val="FF0000"/>
                </a:solidFill>
              </a:rPr>
              <a:t>for real valued features (</a:t>
            </a:r>
            <a:r>
              <a:rPr lang="en-US" sz="2400" dirty="0" err="1">
                <a:solidFill>
                  <a:srgbClr val="FF0000"/>
                </a:solidFill>
              </a:rPr>
              <a:t>e.g</a:t>
            </a:r>
            <a:r>
              <a:rPr lang="en-US" sz="2400" dirty="0">
                <a:solidFill>
                  <a:srgbClr val="FF0000"/>
                </a:solidFill>
              </a:rPr>
              <a:t>, the text contains x</a:t>
            </a:r>
            <a:r>
              <a:rPr lang="en-US" sz="2400" baseline="-25000" dirty="0">
                <a:solidFill>
                  <a:srgbClr val="FF0000"/>
                </a:solidFill>
              </a:rPr>
              <a:t>i</a:t>
            </a:r>
            <a:r>
              <a:rPr lang="en-US" sz="2400" dirty="0">
                <a:solidFill>
                  <a:srgbClr val="FF0000"/>
                </a:solidFill>
              </a:rPr>
              <a:t> proportion of verbs)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3222" y="4343400"/>
            <a:ext cx="87385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solidFill>
                  <a:srgbClr val="FF6600"/>
                </a:solidFill>
              </a:rPr>
              <a:t>p(</a:t>
            </a:r>
            <a:r>
              <a:rPr lang="en-US" sz="2400" i="1" dirty="0" err="1">
                <a:solidFill>
                  <a:srgbClr val="FF6600"/>
                </a:solidFill>
              </a:rPr>
              <a:t>x</a:t>
            </a:r>
            <a:r>
              <a:rPr lang="en-US" sz="2400" i="1" baseline="-25000" dirty="0" err="1">
                <a:solidFill>
                  <a:srgbClr val="FF6600"/>
                </a:solidFill>
              </a:rPr>
              <a:t>i</a:t>
            </a:r>
            <a:r>
              <a:rPr lang="en-US" sz="2400" i="1" dirty="0" err="1">
                <a:solidFill>
                  <a:srgbClr val="FF6600"/>
                </a:solidFill>
              </a:rPr>
              <a:t>|y</a:t>
            </a:r>
            <a:r>
              <a:rPr lang="en-US" sz="2400" i="1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is the probability of a particular feature value given the label</a:t>
            </a:r>
          </a:p>
        </p:txBody>
      </p:sp>
    </p:spTree>
    <p:extLst>
      <p:ext uri="{BB962C8B-B14F-4D97-AF65-F5344CB8AC3E}">
        <p14:creationId xmlns:p14="http://schemas.microsoft.com/office/powerpoint/2010/main" val="230294213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p(</a:t>
            </a:r>
            <a:r>
              <a:rPr lang="en-US" dirty="0" err="1"/>
              <a:t>x|y</a:t>
            </a:r>
            <a:r>
              <a:rPr lang="en-US" dirty="0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59984" y="1875547"/>
            <a:ext cx="6693387" cy="585788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/>
              <a:t>Binary features (aka, Bernoulli Naïve Bayes) 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1623679" y="3117682"/>
          <a:ext cx="4406900" cy="1376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7" name="Equation" r:id="rId4" imgW="1955800" imgH="609600" progId="Equation.3">
                  <p:embed/>
                </p:oleObj>
              </mc:Choice>
              <mc:Fallback>
                <p:oleObj name="Equation" r:id="rId4" imgW="1955800" imgH="609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623679" y="3117682"/>
                        <a:ext cx="4406900" cy="1376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776444" y="3546247"/>
            <a:ext cx="184089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biased coin toss!</a:t>
            </a:r>
          </a:p>
        </p:txBody>
      </p:sp>
    </p:spTree>
    <p:extLst>
      <p:ext uri="{BB962C8B-B14F-4D97-AF65-F5344CB8AC3E}">
        <p14:creationId xmlns:p14="http://schemas.microsoft.com/office/powerpoint/2010/main" val="38841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76200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Basic steps for probabilistic modeling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5281221" y="2514600"/>
            <a:ext cx="3461611" cy="4114800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Which model do we use, i.e. how do we calculate p(</a:t>
            </a:r>
            <a:r>
              <a:rPr lang="en-US" i="1" dirty="0"/>
              <a:t>feature, label</a:t>
            </a:r>
            <a:r>
              <a:rPr lang="en-US" dirty="0"/>
              <a:t>)?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train the model, i.e. how to we we </a:t>
            </a:r>
            <a:r>
              <a:rPr lang="en-US" dirty="0">
                <a:solidFill>
                  <a:srgbClr val="FF6600"/>
                </a:solidFill>
              </a:rPr>
              <a:t>estimate the probabilities</a:t>
            </a:r>
            <a:r>
              <a:rPr lang="en-US" dirty="0"/>
              <a:t> for the model?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How do we deal with </a:t>
            </a:r>
            <a:r>
              <a:rPr lang="en-US" dirty="0" err="1"/>
              <a:t>overfitting</a:t>
            </a:r>
            <a:r>
              <a:rPr lang="en-US" dirty="0"/>
              <a:t>?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313464" y="1738595"/>
            <a:ext cx="30144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Probabilistic models</a:t>
            </a:r>
          </a:p>
        </p:txBody>
      </p:sp>
      <p:cxnSp>
        <p:nvCxnSpPr>
          <p:cNvPr id="16" name="Straight Connector 15"/>
          <p:cNvCxnSpPr/>
          <p:nvPr/>
        </p:nvCxnSpPr>
        <p:spPr>
          <a:xfrm>
            <a:off x="4572000" y="1738595"/>
            <a:ext cx="0" cy="5119405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80387" y="2536521"/>
            <a:ext cx="393395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Step 1: pick a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2: figure out how to estimate the probabilities for the model</a:t>
            </a:r>
          </a:p>
          <a:p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Step 3 (optional): deal with </a:t>
            </a:r>
            <a:r>
              <a:rPr lang="en-US" sz="2400" dirty="0" err="1"/>
              <a:t>overfitting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76200" y="3657600"/>
            <a:ext cx="4343400" cy="1295400"/>
          </a:xfrm>
          <a:prstGeom prst="rect">
            <a:avLst/>
          </a:prstGeom>
          <a:noFill/>
          <a:ln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279814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Obtaining probabilities</a:t>
            </a:r>
          </a:p>
        </p:txBody>
      </p:sp>
      <p:sp>
        <p:nvSpPr>
          <p:cNvPr id="48" name="Rectangle 47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50" name="Right Arrow 49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51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52" name="Rounded Rectangle 51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54" name="TextBox 53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cxnSp>
        <p:nvCxnSpPr>
          <p:cNvPr id="55" name="Straight Connector 54"/>
          <p:cNvCxnSpPr/>
          <p:nvPr/>
        </p:nvCxnSpPr>
        <p:spPr>
          <a:xfrm flipV="1">
            <a:off x="3929634" y="1998400"/>
            <a:ext cx="2623566" cy="127820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>
            <a:off x="3879846" y="4684817"/>
            <a:ext cx="2623566" cy="1639783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58" name="Object 57"/>
          <p:cNvGraphicFramePr>
            <a:graphicFrameLocks noChangeAspect="1"/>
          </p:cNvGraphicFramePr>
          <p:nvPr/>
        </p:nvGraphicFramePr>
        <p:xfrm>
          <a:off x="4483100" y="3514725"/>
          <a:ext cx="1916113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9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58" name="Object 5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483100" y="3514725"/>
                        <a:ext cx="1916113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59" name="Straight Connector 58"/>
          <p:cNvCxnSpPr/>
          <p:nvPr/>
        </p:nvCxnSpPr>
        <p:spPr>
          <a:xfrm flipV="1">
            <a:off x="6553200" y="1998400"/>
            <a:ext cx="0" cy="4326201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62" name="Object 61"/>
          <p:cNvGraphicFramePr>
            <a:graphicFrameLocks noChangeAspect="1"/>
          </p:cNvGraphicFramePr>
          <p:nvPr/>
        </p:nvGraphicFramePr>
        <p:xfrm>
          <a:off x="6705600" y="1988535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0" name="Equation" r:id="rId5" imgW="317500" imgH="203200" progId="Equation.3">
                  <p:embed/>
                </p:oleObj>
              </mc:Choice>
              <mc:Fallback>
                <p:oleObj name="Equation" r:id="rId5" imgW="317500" imgH="203200" progId="Equation.3">
                  <p:embed/>
                  <p:pic>
                    <p:nvPicPr>
                      <p:cNvPr id="62" name="Object 6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705600" y="1988535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3" name="Object 62"/>
          <p:cNvGraphicFramePr>
            <a:graphicFrameLocks noChangeAspect="1"/>
          </p:cNvGraphicFramePr>
          <p:nvPr/>
        </p:nvGraphicFramePr>
        <p:xfrm>
          <a:off x="6704012" y="2759075"/>
          <a:ext cx="1320216" cy="517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1" name="Equation" r:id="rId7" imgW="520700" imgH="203200" progId="Equation.3">
                  <p:embed/>
                </p:oleObj>
              </mc:Choice>
              <mc:Fallback>
                <p:oleObj name="Equation" r:id="rId7" imgW="520700" imgH="203200" progId="Equation.3">
                  <p:embed/>
                  <p:pic>
                    <p:nvPicPr>
                      <p:cNvPr id="63" name="Object 62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704012" y="2759075"/>
                        <a:ext cx="1320216" cy="517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4" name="Object 63"/>
          <p:cNvGraphicFramePr>
            <a:graphicFrameLocks noChangeAspect="1"/>
          </p:cNvGraphicFramePr>
          <p:nvPr/>
        </p:nvGraphicFramePr>
        <p:xfrm>
          <a:off x="6680200" y="3514125"/>
          <a:ext cx="1405828" cy="538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2" name="Equation" r:id="rId9" imgW="533400" imgH="203200" progId="Equation.3">
                  <p:embed/>
                </p:oleObj>
              </mc:Choice>
              <mc:Fallback>
                <p:oleObj name="Equation" r:id="rId9" imgW="533400" imgH="203200" progId="Equation.3">
                  <p:embed/>
                  <p:pic>
                    <p:nvPicPr>
                      <p:cNvPr id="64" name="Object 63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6680200" y="3514125"/>
                        <a:ext cx="1405828" cy="53816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5" name="Object 64"/>
          <p:cNvGraphicFramePr>
            <a:graphicFrameLocks noChangeAspect="1"/>
          </p:cNvGraphicFramePr>
          <p:nvPr/>
        </p:nvGraphicFramePr>
        <p:xfrm>
          <a:off x="6748138" y="5638800"/>
          <a:ext cx="1405262" cy="544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23" name="Equation" r:id="rId11" imgW="558800" imgH="215900" progId="Equation.3">
                  <p:embed/>
                </p:oleObj>
              </mc:Choice>
              <mc:Fallback>
                <p:oleObj name="Equation" r:id="rId11" imgW="558800" imgH="215900" progId="Equation.3">
                  <p:embed/>
                  <p:pic>
                    <p:nvPicPr>
                      <p:cNvPr id="65" name="Object 6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6748138" y="5638800"/>
                        <a:ext cx="1405262" cy="544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6" name="TextBox 65"/>
          <p:cNvSpPr txBox="1"/>
          <p:nvPr/>
        </p:nvSpPr>
        <p:spPr>
          <a:xfrm rot="5400000">
            <a:off x="6995132" y="4606293"/>
            <a:ext cx="54373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…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66182" y="6411752"/>
            <a:ext cx="24998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(m = number of features)</a:t>
            </a:r>
          </a:p>
        </p:txBody>
      </p:sp>
    </p:spTree>
    <p:extLst>
      <p:ext uri="{BB962C8B-B14F-4D97-AF65-F5344CB8AC3E}">
        <p14:creationId xmlns:p14="http://schemas.microsoft.com/office/powerpoint/2010/main" val="13949426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Machine Learning is…</a:t>
            </a:r>
          </a:p>
        </p:txBody>
      </p:sp>
      <p:sp>
        <p:nvSpPr>
          <p:cNvPr id="4" name="Rectangle 3"/>
          <p:cNvSpPr/>
          <p:nvPr/>
        </p:nvSpPr>
        <p:spPr>
          <a:xfrm>
            <a:off x="539269" y="2106008"/>
            <a:ext cx="829428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Machine learning is about predicting the future based on the past.</a:t>
            </a:r>
          </a:p>
          <a:p>
            <a:r>
              <a:rPr lang="tr-TR" sz="2400" dirty="0">
                <a:solidFill>
                  <a:schemeClr val="tx2"/>
                </a:solidFill>
              </a:rPr>
              <a:t>					-- Hal </a:t>
            </a:r>
            <a:r>
              <a:rPr lang="tr-TR" sz="2400" dirty="0" err="1">
                <a:solidFill>
                  <a:schemeClr val="tx2"/>
                </a:solidFill>
              </a:rPr>
              <a:t>Daume</a:t>
            </a:r>
            <a:r>
              <a:rPr lang="tr-TR" sz="2400" dirty="0">
                <a:solidFill>
                  <a:schemeClr val="tx2"/>
                </a:solidFill>
              </a:rPr>
              <a:t> III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7745" y="3430411"/>
            <a:ext cx="3095522" cy="282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39000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MLE estimation for Bernoulli NB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5046285" y="3553578"/>
          <a:ext cx="842772" cy="5419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9" name="Equation" r:id="rId3" imgW="317500" imgH="203200" progId="Equation.3">
                  <p:embed/>
                </p:oleObj>
              </mc:Choice>
              <mc:Fallback>
                <p:oleObj name="Equation" r:id="rId3" imgW="317500" imgH="2032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046285" y="3553578"/>
                        <a:ext cx="842772" cy="5419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7118350" y="3565525"/>
          <a:ext cx="1350963" cy="582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0" name="Equation" r:id="rId5" imgW="533400" imgH="228600" progId="Equation.3">
                  <p:embed/>
                </p:oleObj>
              </mc:Choice>
              <mc:Fallback>
                <p:oleObj name="Equation" r:id="rId5" imgW="533400" imgH="228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118350" y="3565525"/>
                        <a:ext cx="1350963" cy="582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8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9" name="Rounded Rectangle 8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1" name="TextBox 10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859463" y="1762125"/>
          <a:ext cx="1916112" cy="874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41" name="Equation" r:id="rId7" imgW="1003300" imgH="457200" progId="Equation.3">
                  <p:embed/>
                </p:oleObj>
              </mc:Choice>
              <mc:Fallback>
                <p:oleObj name="Equation" r:id="rId7" imgW="1003300" imgH="457200" progId="Equation.3">
                  <p:embed/>
                  <p:pic>
                    <p:nvPicPr>
                      <p:cNvPr id="12" name="Object 11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5859463" y="1762125"/>
                        <a:ext cx="1916112" cy="874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4" name="Straight Connector 13"/>
          <p:cNvCxnSpPr/>
          <p:nvPr/>
        </p:nvCxnSpPr>
        <p:spPr>
          <a:xfrm>
            <a:off x="4267200" y="1738478"/>
            <a:ext cx="0" cy="4814722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 flipH="1">
            <a:off x="5486400" y="2514600"/>
            <a:ext cx="533400" cy="103897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7315200" y="2515618"/>
            <a:ext cx="448388" cy="11057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00600" y="4873518"/>
            <a:ext cx="373436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 MLE estimates for these?</a:t>
            </a:r>
          </a:p>
        </p:txBody>
      </p:sp>
    </p:spTree>
    <p:extLst>
      <p:ext uri="{BB962C8B-B14F-4D97-AF65-F5344CB8AC3E}">
        <p14:creationId xmlns:p14="http://schemas.microsoft.com/office/powerpoint/2010/main" val="21922222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Maximum likelihood estimates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355600" y="3727450"/>
          <a:ext cx="3811588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1" name="Equation" r:id="rId4" imgW="1409700" imgH="444500" progId="Equation.3">
                  <p:embed/>
                </p:oleObj>
              </mc:Choice>
              <mc:Fallback>
                <p:oleObj name="Equation" r:id="rId4" imgW="1409700" imgH="4445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5600" y="3727450"/>
                        <a:ext cx="3811588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2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60236" y="19928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498725"/>
            <a:ext cx="2895600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419668" y="2526268"/>
            <a:ext cx="25447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examples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635509" y="3745468"/>
            <a:ext cx="4543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the label with feature</a:t>
            </a: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940309" y="427886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355068"/>
            <a:ext cx="30294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examples with label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2871" y="5685771"/>
            <a:ext cx="57214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training a NB model then involve?</a:t>
            </a:r>
          </a:p>
          <a:p>
            <a:r>
              <a:rPr lang="en-US" sz="2400" dirty="0">
                <a:solidFill>
                  <a:srgbClr val="FF0000"/>
                </a:solidFill>
              </a:rPr>
              <a:t>How difficult is this to calculate?</a:t>
            </a:r>
          </a:p>
        </p:txBody>
      </p:sp>
    </p:spTree>
    <p:extLst>
      <p:ext uri="{BB962C8B-B14F-4D97-AF65-F5344CB8AC3E}">
        <p14:creationId xmlns:p14="http://schemas.microsoft.com/office/powerpoint/2010/main" val="1937555615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Text classification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7338" y="3727450"/>
          <a:ext cx="3949700" cy="1196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5"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3727450"/>
                        <a:ext cx="3949700" cy="1196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69963" y="193992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6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193992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612648" y="5729113"/>
            <a:ext cx="8365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are these counts for text classification with unigram features?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371316" y="2145544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4643193" y="3745468"/>
            <a:ext cx="4361831" cy="1200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6600"/>
                </a:solidFill>
              </a:rPr>
              <a:t>Unigram features:</a:t>
            </a:r>
          </a:p>
          <a:p>
            <a:r>
              <a:rPr lang="en-US" sz="2400" i="1" dirty="0">
                <a:solidFill>
                  <a:srgbClr val="FF6600"/>
                </a:solidFill>
              </a:rPr>
              <a:t>  </a:t>
            </a:r>
            <a:r>
              <a:rPr lang="en-US" sz="2400" i="1" dirty="0" err="1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>
                <a:solidFill>
                  <a:srgbClr val="FF6600"/>
                </a:solidFill>
              </a:rPr>
              <a:t>, whether or not word</a:t>
            </a:r>
            <a:r>
              <a:rPr lang="en-US" sz="2400" i="1" dirty="0">
                <a:solidFill>
                  <a:srgbClr val="FF6600"/>
                </a:solidFill>
              </a:rPr>
              <a:t> </a:t>
            </a:r>
            <a:r>
              <a:rPr lang="en-US" sz="2400" i="1" dirty="0" err="1">
                <a:solidFill>
                  <a:srgbClr val="FF6600"/>
                </a:solidFill>
              </a:rPr>
              <a:t>w</a:t>
            </a:r>
            <a:r>
              <a:rPr lang="en-US" sz="2400" i="1" baseline="-25000" dirty="0" err="1">
                <a:solidFill>
                  <a:srgbClr val="FF6600"/>
                </a:solidFill>
              </a:rPr>
              <a:t>j</a:t>
            </a:r>
            <a:r>
              <a:rPr lang="en-US" sz="2400" dirty="0">
                <a:solidFill>
                  <a:srgbClr val="FF6600"/>
                </a:solidFill>
              </a:rPr>
              <a:t> occurs </a:t>
            </a:r>
            <a:br>
              <a:rPr lang="en-US" sz="2400" dirty="0">
                <a:solidFill>
                  <a:srgbClr val="FF6600"/>
                </a:solidFill>
              </a:rPr>
            </a:br>
            <a:r>
              <a:rPr lang="en-US" sz="2400" dirty="0">
                <a:solidFill>
                  <a:srgbClr val="FF6600"/>
                </a:solidFill>
              </a:rPr>
              <a:t>  in the text</a:t>
            </a:r>
          </a:p>
        </p:txBody>
      </p:sp>
    </p:spTree>
    <p:extLst>
      <p:ext uri="{BB962C8B-B14F-4D97-AF65-F5344CB8AC3E}">
        <p14:creationId xmlns:p14="http://schemas.microsoft.com/office/powerpoint/2010/main" val="721319873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>
                <a:ea typeface="ＭＳ Ｐゴシック" pitchFamily="-110" charset="-128"/>
                <a:cs typeface="ＭＳ Ｐゴシック" pitchFamily="-110" charset="-128"/>
              </a:rPr>
              <a:t>Text classification</a:t>
            </a:r>
          </a:p>
        </p:txBody>
      </p:sp>
      <p:graphicFrame>
        <p:nvGraphicFramePr>
          <p:cNvPr id="41986" name="Object 2"/>
          <p:cNvGraphicFramePr>
            <a:graphicFrameLocks noChangeAspect="1"/>
          </p:cNvGraphicFramePr>
          <p:nvPr/>
        </p:nvGraphicFramePr>
        <p:xfrm>
          <a:off x="287338" y="4013200"/>
          <a:ext cx="3949700" cy="1195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9" name="Equation" r:id="rId4" imgW="1460500" imgH="444500" progId="Equation.3">
                  <p:embed/>
                </p:oleObj>
              </mc:Choice>
              <mc:Fallback>
                <p:oleObj name="Equation" r:id="rId4" imgW="1460500" imgH="444500" progId="Equation.3">
                  <p:embed/>
                  <p:pic>
                    <p:nvPicPr>
                      <p:cNvPr id="41986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7338" y="4013200"/>
                        <a:ext cx="3949700" cy="1195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7" name="Object 3"/>
          <p:cNvGraphicFramePr>
            <a:graphicFrameLocks noChangeAspect="1"/>
          </p:cNvGraphicFramePr>
          <p:nvPr/>
        </p:nvGraphicFramePr>
        <p:xfrm>
          <a:off x="969963" y="2223635"/>
          <a:ext cx="2747962" cy="1057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10" name="Equation" r:id="rId6" imgW="1016000" imgH="393700" progId="Equation.3">
                  <p:embed/>
                </p:oleObj>
              </mc:Choice>
              <mc:Fallback>
                <p:oleObj name="Equation" r:id="rId6" imgW="1016000" imgH="393700" progId="Equation.3">
                  <p:embed/>
                  <p:pic>
                    <p:nvPicPr>
                      <p:cNvPr id="4198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9963" y="2223635"/>
                        <a:ext cx="2747962" cy="1057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5151165" y="2293669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label</a:t>
            </a:r>
          </a:p>
        </p:txBody>
      </p:sp>
      <p:cxnSp>
        <p:nvCxnSpPr>
          <p:cNvPr id="24" name="Straight Connector 23"/>
          <p:cNvCxnSpPr/>
          <p:nvPr/>
        </p:nvCxnSpPr>
        <p:spPr bwMode="auto">
          <a:xfrm>
            <a:off x="5168909" y="2782435"/>
            <a:ext cx="2345879" cy="15875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5347096" y="2809978"/>
            <a:ext cx="20951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total number of texts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4708077" y="4047320"/>
            <a:ext cx="4116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the label with word </a:t>
            </a:r>
            <a:r>
              <a:rPr lang="en-US" i="1" dirty="0" err="1">
                <a:solidFill>
                  <a:srgbClr val="0000FF"/>
                </a:solidFill>
              </a:rPr>
              <a:t>w</a:t>
            </a:r>
            <a:r>
              <a:rPr lang="en-US" i="1" baseline="-25000" dirty="0" err="1">
                <a:solidFill>
                  <a:srgbClr val="0000FF"/>
                </a:solidFill>
              </a:rPr>
              <a:t>j</a:t>
            </a:r>
            <a:endParaRPr lang="en-US" i="1" baseline="-25000" dirty="0">
              <a:solidFill>
                <a:srgbClr val="0000FF"/>
              </a:solidFill>
            </a:endParaRPr>
          </a:p>
        </p:txBody>
      </p:sp>
      <p:cxnSp>
        <p:nvCxnSpPr>
          <p:cNvPr id="28" name="Straight Connector 27"/>
          <p:cNvCxnSpPr/>
          <p:nvPr/>
        </p:nvCxnSpPr>
        <p:spPr bwMode="auto">
          <a:xfrm>
            <a:off x="4845760" y="4562578"/>
            <a:ext cx="3886200" cy="1588"/>
          </a:xfrm>
          <a:prstGeom prst="line">
            <a:avLst/>
          </a:prstGeom>
          <a:gradFill rotWithShape="0">
            <a:gsLst>
              <a:gs pos="0">
                <a:srgbClr val="A50021"/>
              </a:gs>
              <a:gs pos="100000">
                <a:schemeClr val="tx1"/>
              </a:gs>
            </a:gsLst>
            <a:lin ang="0" scaled="1"/>
          </a:gradFill>
          <a:ln w="9525" cap="flat" cmpd="sng" algn="ctr">
            <a:solidFill>
              <a:schemeClr val="tx1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5160236" y="4638778"/>
            <a:ext cx="25798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number of texts with label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4817478" y="103891"/>
            <a:ext cx="960348" cy="1100666"/>
            <a:chOff x="612648" y="2370667"/>
            <a:chExt cx="960348" cy="1100666"/>
          </a:xfrm>
        </p:grpSpPr>
        <p:sp>
          <p:nvSpPr>
            <p:cNvPr id="13" name="Rectangle 1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4" name="Straight Connector 1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161257846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Bayes classification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1705711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NB Model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2193204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2035132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2183067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6375" y="5962267"/>
            <a:ext cx="81966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1910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4852656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4874567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4822442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4956175" y="3200400"/>
          <a:ext cx="1914525" cy="9223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1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18" name="Object 17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956175" y="3200400"/>
                        <a:ext cx="1914525" cy="9223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0100955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NB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9" name="Equation" r:id="rId3" imgW="1397000" imgH="482600" progId="Equation.3">
                  <p:embed/>
                </p:oleObj>
              </mc:Choice>
              <mc:Fallback>
                <p:oleObj name="Equation" r:id="rId3" imgW="13970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133600" y="5605463"/>
            <a:ext cx="4649788" cy="922337"/>
            <a:chOff x="1335063" y="5642547"/>
            <a:chExt cx="4649788" cy="922337"/>
          </a:xfrm>
        </p:grpSpPr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2517751" y="5642547"/>
            <a:ext cx="3467100" cy="92233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28360" name="Equation" r:id="rId5" imgW="1816100" imgH="482600" progId="Equation.3">
                    <p:embed/>
                  </p:oleObj>
                </mc:Choice>
                <mc:Fallback>
                  <p:oleObj name="Equation" r:id="rId5" imgW="1816100" imgH="482600" progId="Equation.3">
                    <p:embed/>
                    <p:pic>
                      <p:nvPicPr>
                        <p:cNvPr id="25" name="Object 24"/>
                        <p:cNvPicPr/>
                        <p:nvPr/>
                      </p:nvPicPr>
                      <p:blipFill>
                        <a:blip r:embed="rId6"/>
                        <a:stretch>
                          <a:fillRect/>
                        </a:stretch>
                      </p:blipFill>
                      <p:spPr>
                        <a:xfrm>
                          <a:off x="2517751" y="5642547"/>
                          <a:ext cx="3467100" cy="922337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TextBox 12"/>
            <p:cNvSpPr txBox="1"/>
            <p:nvPr/>
          </p:nvSpPr>
          <p:spPr>
            <a:xfrm>
              <a:off x="1335063" y="5867400"/>
              <a:ext cx="11033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>
                  <a:solidFill>
                    <a:srgbClr val="0000FF"/>
                  </a:solidFill>
                </a:rPr>
                <a:t>label = </a:t>
              </a:r>
            </a:p>
          </p:txBody>
        </p:sp>
      </p:grp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61" name="Equation" r:id="rId7" imgW="1447800" imgH="482600" progId="Equation.3">
                  <p:embed/>
                </p:oleObj>
              </mc:Choice>
              <mc:Fallback>
                <p:oleObj name="Equation" r:id="rId7" imgW="1447800" imgH="4826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4232601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NB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9664" y="289810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255975" y="3814536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32350" y="2833688"/>
          <a:ext cx="1906588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1" name="Equation" r:id="rId4" imgW="1397000" imgH="482600" progId="Equation.3">
                  <p:embed/>
                </p:oleObj>
              </mc:Choice>
              <mc:Fallback>
                <p:oleObj name="Equation" r:id="rId4" imgW="13970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832350" y="2833688"/>
                        <a:ext cx="1906588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62513" y="3675063"/>
          <a:ext cx="1876425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2" name="Equation" r:id="rId6" imgW="1447800" imgH="482600" progId="Equation.3">
                  <p:embed/>
                </p:oleObj>
              </mc:Choice>
              <mc:Fallback>
                <p:oleObj name="Equation" r:id="rId6" imgW="1447800" imgH="4826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862513" y="3675063"/>
                        <a:ext cx="1876425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612648" y="5867892"/>
            <a:ext cx="778207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Notice that each label has its own separate set of parameters, i.e. </a:t>
            </a:r>
            <a:r>
              <a:rPr lang="en-US" sz="2000" i="1" dirty="0"/>
              <a:t>p(</a:t>
            </a:r>
            <a:r>
              <a:rPr lang="en-US" sz="2000" i="1" dirty="0" err="1"/>
              <a:t>x</a:t>
            </a:r>
            <a:r>
              <a:rPr lang="en-US" sz="2000" i="1" baseline="-25000" dirty="0" err="1"/>
              <a:t>j</a:t>
            </a:r>
            <a:r>
              <a:rPr lang="en-US" sz="2000" i="1" dirty="0" err="1"/>
              <a:t>|y</a:t>
            </a:r>
            <a:r>
              <a:rPr lang="en-US" sz="2000" i="1" dirty="0"/>
              <a:t>)</a:t>
            </a:r>
          </a:p>
        </p:txBody>
      </p:sp>
      <p:cxnSp>
        <p:nvCxnSpPr>
          <p:cNvPr id="22" name="Straight Arrow Connector 21"/>
          <p:cNvCxnSpPr/>
          <p:nvPr/>
        </p:nvCxnSpPr>
        <p:spPr>
          <a:xfrm flipH="1" flipV="1">
            <a:off x="6304643" y="4168910"/>
            <a:ext cx="1229874" cy="182951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 flipV="1">
            <a:off x="6241143" y="3298218"/>
            <a:ext cx="1531821" cy="2700210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31059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5950"/>
            <a:ext cx="8153400" cy="990600"/>
          </a:xfrm>
        </p:spPr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sp>
        <p:nvSpPr>
          <p:cNvPr id="5" name="Rounded Rectangle 4"/>
          <p:cNvSpPr/>
          <p:nvPr/>
        </p:nvSpPr>
        <p:spPr bwMode="auto">
          <a:xfrm>
            <a:off x="4815101" y="1727619"/>
            <a:ext cx="1931062" cy="2825294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14459" y="1821132"/>
            <a:ext cx="1440861" cy="8463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probabilistic model:</a:t>
            </a:r>
          </a:p>
          <a:p>
            <a:pPr algn="ctr"/>
            <a:endParaRPr lang="en-US" sz="1050" dirty="0"/>
          </a:p>
          <a:p>
            <a:pPr algn="ctr"/>
            <a:r>
              <a:rPr lang="en-US" sz="1050" dirty="0"/>
              <a:t>p(</a:t>
            </a:r>
            <a:r>
              <a:rPr lang="en-US" sz="1050" i="1" dirty="0"/>
              <a:t>features, label1</a:t>
            </a:r>
            <a:r>
              <a:rPr lang="en-US" sz="1050" dirty="0"/>
              <a:t>)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232152" y="299542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9" name="Right Arrow 18"/>
          <p:cNvSpPr/>
          <p:nvPr/>
        </p:nvSpPr>
        <p:spPr bwMode="auto">
          <a:xfrm>
            <a:off x="4232152" y="386611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809594" y="2932251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96601" y="3814536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4814888" y="2833688"/>
          <a:ext cx="1941512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5" name="Equation" r:id="rId3" imgW="1422400" imgH="482600" progId="Equation.3">
                  <p:embed/>
                </p:oleObj>
              </mc:Choice>
              <mc:Fallback>
                <p:oleObj name="Equation" r:id="rId3" imgW="1422400" imgH="482600" progId="Equation.3">
                  <p:embed/>
                  <p:pic>
                    <p:nvPicPr>
                      <p:cNvPr id="23" name="Object 22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814888" y="2833688"/>
                        <a:ext cx="1941512" cy="6604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7560611" y="3235046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cxnSp>
        <p:nvCxnSpPr>
          <p:cNvPr id="24" name="Straight Connector 23"/>
          <p:cNvCxnSpPr/>
          <p:nvPr/>
        </p:nvCxnSpPr>
        <p:spPr>
          <a:xfrm>
            <a:off x="333082" y="5136635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/>
        </p:nvGraphicFramePr>
        <p:xfrm>
          <a:off x="4845050" y="3675063"/>
          <a:ext cx="1909763" cy="62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6" name="Equation" r:id="rId5" imgW="1473200" imgH="482600" progId="Equation.3">
                  <p:embed/>
                </p:oleObj>
              </mc:Choice>
              <mc:Fallback>
                <p:oleObj name="Equation" r:id="rId5" imgW="1473200" imgH="482600" progId="Equation.3">
                  <p:embed/>
                  <p:pic>
                    <p:nvPicPr>
                      <p:cNvPr id="28" name="Object 27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845050" y="3675063"/>
                        <a:ext cx="1909763" cy="627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5" name="Group 12"/>
          <p:cNvGrpSpPr/>
          <p:nvPr/>
        </p:nvGrpSpPr>
        <p:grpSpPr>
          <a:xfrm>
            <a:off x="332713" y="3016665"/>
            <a:ext cx="960348" cy="1100666"/>
            <a:chOff x="612648" y="2370667"/>
            <a:chExt cx="960348" cy="1100666"/>
          </a:xfrm>
        </p:grpSpPr>
        <p:sp>
          <p:nvSpPr>
            <p:cNvPr id="27" name="Rectangle 26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9" name="Straight Connector 28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/>
          <p:cNvGrpSpPr/>
          <p:nvPr/>
        </p:nvGrpSpPr>
        <p:grpSpPr>
          <a:xfrm>
            <a:off x="1461451" y="3300818"/>
            <a:ext cx="3108629" cy="693904"/>
            <a:chOff x="2359651" y="2494659"/>
            <a:chExt cx="3605732" cy="971300"/>
          </a:xfrm>
        </p:grpSpPr>
        <p:sp>
          <p:nvSpPr>
            <p:cNvPr id="36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3077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14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37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905723"/>
              <a:ext cx="471821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2</a:t>
              </a:r>
            </a:p>
          </p:txBody>
        </p:sp>
        <p:sp>
          <p:nvSpPr>
            <p:cNvPr id="38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92027"/>
              <a:ext cx="670865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3</a:t>
              </a:r>
            </a:p>
          </p:txBody>
        </p:sp>
        <p:sp>
          <p:nvSpPr>
            <p:cNvPr id="39" name="Text Box 18"/>
            <p:cNvSpPr txBox="1">
              <a:spLocks noChangeArrowheads="1"/>
            </p:cNvSpPr>
            <p:nvPr/>
          </p:nvSpPr>
          <p:spPr bwMode="auto">
            <a:xfrm rot="17992015">
              <a:off x="3122464" y="2935658"/>
              <a:ext cx="540862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4</a:t>
              </a:r>
            </a:p>
          </p:txBody>
        </p:sp>
        <p:sp>
          <p:nvSpPr>
            <p:cNvPr id="40" name="Text Box 19"/>
            <p:cNvSpPr txBox="1">
              <a:spLocks noChangeArrowheads="1"/>
            </p:cNvSpPr>
            <p:nvPr/>
          </p:nvSpPr>
          <p:spPr bwMode="auto">
            <a:xfrm rot="17992015">
              <a:off x="3324889" y="2978883"/>
              <a:ext cx="640549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5</a:t>
              </a:r>
            </a:p>
          </p:txBody>
        </p:sp>
        <p:sp>
          <p:nvSpPr>
            <p:cNvPr id="41" name="Text Box 20"/>
            <p:cNvSpPr txBox="1">
              <a:spLocks noChangeArrowheads="1"/>
            </p:cNvSpPr>
            <p:nvPr/>
          </p:nvSpPr>
          <p:spPr bwMode="auto">
            <a:xfrm rot="17992015">
              <a:off x="3638199" y="2964026"/>
              <a:ext cx="606288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6</a:t>
              </a:r>
            </a:p>
          </p:txBody>
        </p:sp>
        <p:sp>
          <p:nvSpPr>
            <p:cNvPr id="42" name="Text Box 21"/>
            <p:cNvSpPr txBox="1">
              <a:spLocks noChangeArrowheads="1"/>
            </p:cNvSpPr>
            <p:nvPr/>
          </p:nvSpPr>
          <p:spPr bwMode="auto">
            <a:xfrm rot="17992015">
              <a:off x="3891834" y="2956711"/>
              <a:ext cx="589416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7</a:t>
              </a:r>
            </a:p>
          </p:txBody>
        </p:sp>
        <p:sp>
          <p:nvSpPr>
            <p:cNvPr id="43" name="Text Box 22"/>
            <p:cNvSpPr txBox="1">
              <a:spLocks noChangeArrowheads="1"/>
            </p:cNvSpPr>
            <p:nvPr/>
          </p:nvSpPr>
          <p:spPr bwMode="auto">
            <a:xfrm rot="17992015">
              <a:off x="4185374" y="2933897"/>
              <a:ext cx="587886" cy="3212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8</a:t>
              </a:r>
            </a:p>
          </p:txBody>
        </p:sp>
        <p:sp>
          <p:nvSpPr>
            <p:cNvPr id="44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942957"/>
              <a:ext cx="557693" cy="27699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sz="1200" dirty="0"/>
                <a:t>w</a:t>
              </a:r>
              <a:r>
                <a:rPr lang="en-US" sz="1200" baseline="-25000" dirty="0"/>
                <a:t>1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1158263" y="5588000"/>
            <a:ext cx="66581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good is this model for </a:t>
            </a:r>
            <a:r>
              <a:rPr lang="en-US" sz="2800" i="1" dirty="0">
                <a:solidFill>
                  <a:srgbClr val="FF0000"/>
                </a:solidFill>
              </a:rPr>
              <a:t>text</a:t>
            </a:r>
            <a:r>
              <a:rPr lang="en-US" sz="2800" dirty="0">
                <a:solidFill>
                  <a:srgbClr val="FF0000"/>
                </a:solidFill>
              </a:rPr>
              <a:t> classification?</a:t>
            </a:r>
          </a:p>
        </p:txBody>
      </p:sp>
    </p:spTree>
    <p:extLst>
      <p:ext uri="{BB962C8B-B14F-4D97-AF65-F5344CB8AC3E}">
        <p14:creationId xmlns:p14="http://schemas.microsoft.com/office/powerpoint/2010/main" val="313979348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831181" y="172988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1595438" y="3584575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name="Equation" r:id="rId4" imgW="1422400" imgH="482600" progId="Equation.3">
                  <p:embed/>
                </p:oleObj>
              </mc:Choice>
              <mc:Fallback>
                <p:oleObj name="Equation" r:id="rId4" imgW="1422400" imgH="482600" progId="Equation.3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3584575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5197475" y="3592857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30" name="Equation" r:id="rId6" imgW="1473200" imgH="482600" progId="Equation.3">
                  <p:embed/>
                </p:oleObj>
              </mc:Choice>
              <mc:Fallback>
                <p:oleObj name="Equation" r:id="rId6" imgW="1473200" imgH="482600" progId="Equation.3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7475" y="3592857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71260" y="5863453"/>
            <a:ext cx="68407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For text classification, what is this computation?  Does it make sense?</a:t>
            </a:r>
          </a:p>
        </p:txBody>
      </p:sp>
    </p:spTree>
    <p:extLst>
      <p:ext uri="{BB962C8B-B14F-4D97-AF65-F5344CB8AC3E}">
        <p14:creationId xmlns:p14="http://schemas.microsoft.com/office/powerpoint/2010/main" val="125729492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Rounded Rectangle 36"/>
          <p:cNvSpPr/>
          <p:nvPr/>
        </p:nvSpPr>
        <p:spPr bwMode="auto">
          <a:xfrm>
            <a:off x="1371259" y="3619192"/>
            <a:ext cx="6266883" cy="649341"/>
          </a:xfrm>
          <a:prstGeom prst="round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 for text classification</a:t>
            </a:r>
          </a:p>
        </p:txBody>
      </p:sp>
      <p:grpSp>
        <p:nvGrpSpPr>
          <p:cNvPr id="4" name="Group 12"/>
          <p:cNvGrpSpPr/>
          <p:nvPr/>
        </p:nvGrpSpPr>
        <p:grpSpPr>
          <a:xfrm>
            <a:off x="1831181" y="1734548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6" name="Straight Connector 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0" name="Group 49"/>
          <p:cNvGrpSpPr/>
          <p:nvPr/>
        </p:nvGrpSpPr>
        <p:grpSpPr>
          <a:xfrm>
            <a:off x="3155237" y="1812494"/>
            <a:ext cx="3650588" cy="971301"/>
            <a:chOff x="2314795" y="2494659"/>
            <a:chExt cx="3650588" cy="971301"/>
          </a:xfrm>
        </p:grpSpPr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2383983" y="2494659"/>
              <a:ext cx="3581400" cy="40011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dirty="0">
                  <a:latin typeface="Verdana" pitchFamily="34" charset="0"/>
                </a:rPr>
                <a:t>(1, 1, 1, 0, 0, 1, 0, 0, …)</a:t>
              </a:r>
            </a:p>
          </p:txBody>
        </p:sp>
        <p:sp>
          <p:nvSpPr>
            <p:cNvPr id="29" name="Text Box 16"/>
            <p:cNvSpPr txBox="1">
              <a:spLocks noChangeArrowheads="1"/>
            </p:cNvSpPr>
            <p:nvPr/>
          </p:nvSpPr>
          <p:spPr bwMode="auto">
            <a:xfrm rot="17992015">
              <a:off x="2574134" y="2860867"/>
              <a:ext cx="47182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2</a:t>
              </a:r>
            </a:p>
          </p:txBody>
        </p:sp>
        <p:sp>
          <p:nvSpPr>
            <p:cNvPr id="30" name="Text Box 17"/>
            <p:cNvSpPr txBox="1">
              <a:spLocks noChangeArrowheads="1"/>
            </p:cNvSpPr>
            <p:nvPr/>
          </p:nvSpPr>
          <p:spPr bwMode="auto">
            <a:xfrm rot="17992015">
              <a:off x="2729852" y="2947171"/>
              <a:ext cx="670865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3</a:t>
              </a:r>
            </a:p>
          </p:txBody>
        </p:sp>
        <p:sp>
          <p:nvSpPr>
            <p:cNvPr id="31" name="Text Box 18"/>
            <p:cNvSpPr txBox="1">
              <a:spLocks noChangeArrowheads="1"/>
            </p:cNvSpPr>
            <p:nvPr/>
          </p:nvSpPr>
          <p:spPr bwMode="auto">
            <a:xfrm rot="17992015">
              <a:off x="3208224" y="2890802"/>
              <a:ext cx="540862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4</a:t>
              </a:r>
            </a:p>
          </p:txBody>
        </p:sp>
        <p:sp>
          <p:nvSpPr>
            <p:cNvPr id="32" name="Text Box 19"/>
            <p:cNvSpPr txBox="1">
              <a:spLocks noChangeArrowheads="1"/>
            </p:cNvSpPr>
            <p:nvPr/>
          </p:nvSpPr>
          <p:spPr bwMode="auto">
            <a:xfrm rot="17992015">
              <a:off x="3438358" y="2934026"/>
              <a:ext cx="640549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5</a:t>
              </a:r>
            </a:p>
          </p:txBody>
        </p:sp>
        <p:sp>
          <p:nvSpPr>
            <p:cNvPr id="33" name="Text Box 20"/>
            <p:cNvSpPr txBox="1">
              <a:spLocks noChangeArrowheads="1"/>
            </p:cNvSpPr>
            <p:nvPr/>
          </p:nvSpPr>
          <p:spPr bwMode="auto">
            <a:xfrm rot="17992015">
              <a:off x="3768820" y="2919170"/>
              <a:ext cx="606288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6</a:t>
              </a:r>
            </a:p>
          </p:txBody>
        </p:sp>
        <p:sp>
          <p:nvSpPr>
            <p:cNvPr id="34" name="Text Box 21"/>
            <p:cNvSpPr txBox="1">
              <a:spLocks noChangeArrowheads="1"/>
            </p:cNvSpPr>
            <p:nvPr/>
          </p:nvSpPr>
          <p:spPr bwMode="auto">
            <a:xfrm rot="17992015">
              <a:off x="4086258" y="2910546"/>
              <a:ext cx="589416" cy="3693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7</a:t>
              </a:r>
            </a:p>
          </p:txBody>
        </p:sp>
        <p:sp>
          <p:nvSpPr>
            <p:cNvPr id="35" name="Text Box 22"/>
            <p:cNvSpPr txBox="1">
              <a:spLocks noChangeArrowheads="1"/>
            </p:cNvSpPr>
            <p:nvPr/>
          </p:nvSpPr>
          <p:spPr bwMode="auto">
            <a:xfrm rot="17992015">
              <a:off x="4587212" y="2842413"/>
              <a:ext cx="429261" cy="366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8</a:t>
              </a:r>
            </a:p>
          </p:txBody>
        </p:sp>
        <p:sp>
          <p:nvSpPr>
            <p:cNvPr id="36" name="Text Box 23"/>
            <p:cNvSpPr txBox="1">
              <a:spLocks noChangeArrowheads="1"/>
            </p:cNvSpPr>
            <p:nvPr/>
          </p:nvSpPr>
          <p:spPr bwMode="auto">
            <a:xfrm rot="17992015">
              <a:off x="2219304" y="2898101"/>
              <a:ext cx="557693" cy="3667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r">
                <a:spcBef>
                  <a:spcPct val="50000"/>
                </a:spcBef>
              </a:pPr>
              <a:r>
                <a:rPr lang="en-US" dirty="0"/>
                <a:t>w</a:t>
              </a:r>
              <a:r>
                <a:rPr lang="en-US" baseline="-25000" dirty="0"/>
                <a:t>1</a:t>
              </a:r>
            </a:p>
          </p:txBody>
        </p:sp>
      </p:grpSp>
      <p:graphicFrame>
        <p:nvGraphicFramePr>
          <p:cNvPr id="77" name="Object 76"/>
          <p:cNvGraphicFramePr>
            <a:graphicFrameLocks noChangeAspect="1"/>
          </p:cNvGraphicFramePr>
          <p:nvPr/>
        </p:nvGraphicFramePr>
        <p:xfrm>
          <a:off x="1595438" y="3583976"/>
          <a:ext cx="2068512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3" name="Equation" r:id="rId4" imgW="1422400" imgH="482600" progId="Equation.3">
                  <p:embed/>
                </p:oleObj>
              </mc:Choice>
              <mc:Fallback>
                <p:oleObj name="Equation" r:id="rId4" imgW="1422400" imgH="482600" progId="Equation.3">
                  <p:embed/>
                  <p:pic>
                    <p:nvPicPr>
                      <p:cNvPr id="77" name="Object 76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95438" y="3583976"/>
                        <a:ext cx="2068512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8" name="Object 77"/>
          <p:cNvGraphicFramePr>
            <a:graphicFrameLocks noChangeAspect="1"/>
          </p:cNvGraphicFramePr>
          <p:nvPr/>
        </p:nvGraphicFramePr>
        <p:xfrm>
          <a:off x="5197475" y="3583976"/>
          <a:ext cx="2139950" cy="703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4" name="Equation" r:id="rId6" imgW="1473200" imgH="482600" progId="Equation.3">
                  <p:embed/>
                </p:oleObj>
              </mc:Choice>
              <mc:Fallback>
                <p:oleObj name="Equation" r:id="rId6" imgW="1473200" imgH="482600" progId="Equation.3">
                  <p:embed/>
                  <p:pic>
                    <p:nvPicPr>
                      <p:cNvPr id="78" name="Object 77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197475" y="3583976"/>
                        <a:ext cx="2139950" cy="703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9" name="TextBox 78"/>
          <p:cNvSpPr txBox="1"/>
          <p:nvPr/>
        </p:nvSpPr>
        <p:spPr>
          <a:xfrm>
            <a:off x="3636458" y="5266688"/>
            <a:ext cx="16094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pick largest</a:t>
            </a:r>
          </a:p>
        </p:txBody>
      </p:sp>
      <p:sp>
        <p:nvSpPr>
          <p:cNvPr id="80" name="Right Arrow 79"/>
          <p:cNvSpPr/>
          <p:nvPr/>
        </p:nvSpPr>
        <p:spPr bwMode="auto">
          <a:xfrm rot="7158053">
            <a:off x="2826686" y="2939892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1" name="Right Arrow 80"/>
          <p:cNvSpPr/>
          <p:nvPr/>
        </p:nvSpPr>
        <p:spPr bwMode="auto">
          <a:xfrm rot="14441947" flipH="1">
            <a:off x="5162533" y="2939893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2" name="Right Arrow 81"/>
          <p:cNvSpPr/>
          <p:nvPr/>
        </p:nvSpPr>
        <p:spPr bwMode="auto">
          <a:xfrm rot="7158053">
            <a:off x="4789719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83" name="Right Arrow 82"/>
          <p:cNvSpPr/>
          <p:nvPr/>
        </p:nvSpPr>
        <p:spPr bwMode="auto">
          <a:xfrm rot="14441947" flipH="1">
            <a:off x="2902845" y="4587389"/>
            <a:ext cx="942314" cy="360444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80208" y="5850068"/>
            <a:ext cx="832588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Each word that occurs, contributes </a:t>
            </a:r>
            <a:r>
              <a:rPr lang="en-US" sz="2800" i="1" dirty="0">
                <a:solidFill>
                  <a:srgbClr val="0000FF"/>
                </a:solidFill>
              </a:rPr>
              <a:t>p(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>
                <a:solidFill>
                  <a:srgbClr val="0000FF"/>
                </a:solidFill>
              </a:rPr>
              <a:t>|y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  <a:p>
            <a:r>
              <a:rPr lang="en-US" sz="2800" dirty="0">
                <a:solidFill>
                  <a:srgbClr val="0000FF"/>
                </a:solidFill>
              </a:rPr>
              <a:t>Each word that does NOT occur, contributes </a:t>
            </a:r>
            <a:r>
              <a:rPr lang="en-US" sz="2800" i="1" dirty="0">
                <a:solidFill>
                  <a:srgbClr val="0000FF"/>
                </a:solidFill>
              </a:rPr>
              <a:t>1-p(</a:t>
            </a:r>
            <a:r>
              <a:rPr lang="en-US" sz="2800" i="1" dirty="0" err="1">
                <a:solidFill>
                  <a:srgbClr val="0000FF"/>
                </a:solidFill>
              </a:rPr>
              <a:t>w</a:t>
            </a:r>
            <a:r>
              <a:rPr lang="en-US" sz="2800" i="1" baseline="-25000" dirty="0" err="1">
                <a:solidFill>
                  <a:srgbClr val="0000FF"/>
                </a:solidFill>
              </a:rPr>
              <a:t>j</a:t>
            </a:r>
            <a:r>
              <a:rPr lang="en-US" sz="2800" i="1" dirty="0" err="1">
                <a:solidFill>
                  <a:srgbClr val="0000FF"/>
                </a:solidFill>
              </a:rPr>
              <a:t>|y</a:t>
            </a:r>
            <a:r>
              <a:rPr lang="en-US" sz="2800" i="1" dirty="0">
                <a:solidFill>
                  <a:srgbClr val="0000FF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71856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Modeling</a:t>
            </a:r>
          </a:p>
        </p:txBody>
      </p:sp>
      <p:sp>
        <p:nvSpPr>
          <p:cNvPr id="4" name="Rectangle 3"/>
          <p:cNvSpPr/>
          <p:nvPr/>
        </p:nvSpPr>
        <p:spPr>
          <a:xfrm>
            <a:off x="457200" y="2133600"/>
            <a:ext cx="1143000" cy="4191000"/>
          </a:xfrm>
          <a:prstGeom prst="rect">
            <a:avLst/>
          </a:prstGeom>
          <a:solidFill>
            <a:srgbClr val="FFFF0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 rot="16200000">
            <a:off x="174863" y="3961270"/>
            <a:ext cx="152204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</a:rPr>
              <a:t>training data</a:t>
            </a:r>
          </a:p>
        </p:txBody>
      </p:sp>
      <p:sp>
        <p:nvSpPr>
          <p:cNvPr id="6" name="Right Arrow 5"/>
          <p:cNvSpPr/>
          <p:nvPr/>
        </p:nvSpPr>
        <p:spPr bwMode="auto">
          <a:xfrm>
            <a:off x="1862863" y="3612178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7" name="Group 37"/>
          <p:cNvGrpSpPr/>
          <p:nvPr/>
        </p:nvGrpSpPr>
        <p:grpSpPr>
          <a:xfrm>
            <a:off x="2497357" y="3259400"/>
            <a:ext cx="1432277" cy="1371600"/>
            <a:chOff x="7380511" y="3505200"/>
            <a:chExt cx="1432277" cy="1371600"/>
          </a:xfrm>
        </p:grpSpPr>
        <p:sp>
          <p:nvSpPr>
            <p:cNvPr id="8" name="Rounded Rectangle 7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7380511" y="3827200"/>
              <a:ext cx="143227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 rot="19152411">
            <a:off x="1887399" y="3058405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343400" y="2438400"/>
            <a:ext cx="460413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Model the data with a probabilistic model</a:t>
            </a:r>
          </a:p>
          <a:p>
            <a:endParaRPr lang="en-US" sz="2400" dirty="0"/>
          </a:p>
          <a:p>
            <a:r>
              <a:rPr lang="en-US" sz="2400" dirty="0"/>
              <a:t>specifically, learn </a:t>
            </a:r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i="1" dirty="0">
                <a:solidFill>
                  <a:srgbClr val="FF6600"/>
                </a:solidFill>
              </a:rPr>
              <a:t>features, label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</a:p>
          <a:p>
            <a:endParaRPr lang="en-US" sz="2400" dirty="0"/>
          </a:p>
          <a:p>
            <a:r>
              <a:rPr lang="en-US" sz="2400" dirty="0">
                <a:solidFill>
                  <a:srgbClr val="FF6600"/>
                </a:solidFill>
              </a:rPr>
              <a:t>p(</a:t>
            </a:r>
            <a:r>
              <a:rPr lang="en-US" sz="2400" i="1" dirty="0">
                <a:solidFill>
                  <a:srgbClr val="FF6600"/>
                </a:solidFill>
              </a:rPr>
              <a:t>features, label</a:t>
            </a:r>
            <a:r>
              <a:rPr lang="en-US" sz="2400" dirty="0">
                <a:solidFill>
                  <a:srgbClr val="FF6600"/>
                </a:solidFill>
              </a:rPr>
              <a:t>)</a:t>
            </a:r>
            <a:r>
              <a:rPr lang="en-US" sz="2400" dirty="0"/>
              <a:t> tells us how likely these features and this example are</a:t>
            </a:r>
          </a:p>
        </p:txBody>
      </p:sp>
    </p:spTree>
    <p:extLst>
      <p:ext uri="{BB962C8B-B14F-4D97-AF65-F5344CB8AC3E}">
        <p14:creationId xmlns:p14="http://schemas.microsoft.com/office/powerpoint/2010/main" val="2644954692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Generative Story</a:t>
            </a:r>
          </a:p>
        </p:txBody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1" y="1600200"/>
            <a:ext cx="8385048" cy="4953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To classify with a model, we’re given an example and we obtain the probability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can also ask how a given model would </a:t>
            </a:r>
            <a:r>
              <a:rPr lang="en-US" sz="2400" i="1" dirty="0">
                <a:solidFill>
                  <a:srgbClr val="FF6600"/>
                </a:solidFill>
              </a:rPr>
              <a:t>generate</a:t>
            </a:r>
            <a:r>
              <a:rPr lang="en-US" sz="2400" dirty="0"/>
              <a:t> an example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This is the “generative story” for a model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Looking at the generative story can help understand the model 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We also can use generative stories to help develop a model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13933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5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524000" y="3276600"/>
            <a:ext cx="59596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is the generative story for the NB model?</a:t>
            </a:r>
          </a:p>
        </p:txBody>
      </p:sp>
    </p:spTree>
    <p:extLst>
      <p:ext uri="{BB962C8B-B14F-4D97-AF65-F5344CB8AC3E}">
        <p14:creationId xmlns:p14="http://schemas.microsoft.com/office/powerpoint/2010/main" val="30426162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feature: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feature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feature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46488" y="161448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499" name="Equation" r:id="rId4" imgW="1003300" imgH="482600" progId="Equation.3">
                  <p:embed/>
                </p:oleObj>
              </mc:Choice>
              <mc:Fallback>
                <p:oleObj name="Equation" r:id="rId4" imgW="10033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46488" y="161448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436935" y="5700133"/>
            <a:ext cx="59674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What does this mean for text classification, assuming unigram features?</a:t>
            </a:r>
          </a:p>
        </p:txBody>
      </p:sp>
    </p:spTree>
    <p:extLst>
      <p:ext uri="{BB962C8B-B14F-4D97-AF65-F5344CB8AC3E}">
        <p14:creationId xmlns:p14="http://schemas.microsoft.com/office/powerpoint/2010/main" val="1640823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600" y="228600"/>
            <a:ext cx="8153400" cy="990600"/>
          </a:xfrm>
        </p:spPr>
        <p:txBody>
          <a:bodyPr/>
          <a:lstStyle/>
          <a:p>
            <a:r>
              <a:rPr lang="en-US" dirty="0"/>
              <a:t>Bernoulli NB generative story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2667000"/>
            <a:ext cx="8153400" cy="2895600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Pick a label according to p(y)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roll a biased, </a:t>
            </a:r>
            <a:r>
              <a:rPr lang="en-US" dirty="0" err="1"/>
              <a:t>num_labels</a:t>
            </a:r>
            <a:r>
              <a:rPr lang="en-US" dirty="0"/>
              <a:t>-sided die</a:t>
            </a:r>
          </a:p>
          <a:p>
            <a:pPr marL="514350" indent="-514350">
              <a:buAutoNum type="arabicPeriod"/>
            </a:pPr>
            <a:r>
              <a:rPr lang="en-US" dirty="0"/>
              <a:t>For each word in your vocabulary:</a:t>
            </a:r>
          </a:p>
          <a:p>
            <a:pPr marL="777240" lvl="1" indent="-457200">
              <a:buFontTx/>
              <a:buChar char="-"/>
            </a:pPr>
            <a:r>
              <a:rPr lang="en-US" dirty="0"/>
              <a:t>Flip a </a:t>
            </a:r>
            <a:r>
              <a:rPr lang="en-US" i="1" dirty="0"/>
              <a:t>biased</a:t>
            </a:r>
            <a:r>
              <a:rPr lang="en-US" dirty="0"/>
              <a:t> coin: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heads, include the word in the text</a:t>
            </a:r>
          </a:p>
          <a:p>
            <a:pPr marL="1051560" lvl="2" indent="-457200">
              <a:buFontTx/>
              <a:buChar char="-"/>
            </a:pPr>
            <a:r>
              <a:rPr lang="en-US" dirty="0"/>
              <a:t>if tails, don’t include the 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39000" y="-5641"/>
            <a:ext cx="1591346" cy="1148641"/>
          </a:xfrm>
          <a:prstGeom prst="rect">
            <a:avLst/>
          </a:prstGeom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3622675" y="1614488"/>
          <a:ext cx="1963738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3" name="Equation" r:id="rId4" imgW="1028700" imgH="482600" progId="Equation.3">
                  <p:embed/>
                </p:oleObj>
              </mc:Choice>
              <mc:Fallback>
                <p:oleObj name="Equation" r:id="rId4" imgW="1028700" imgH="482600" progId="Equation.3">
                  <p:embed/>
                  <p:pic>
                    <p:nvPicPr>
                      <p:cNvPr id="5" name="Object 4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22675" y="1614488"/>
                        <a:ext cx="1963738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1737619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416300" y="2370138"/>
          <a:ext cx="1914525" cy="922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547" name="Equation" r:id="rId3" imgW="1003300" imgH="482600" progId="Equation.3">
                  <p:embed/>
                </p:oleObj>
              </mc:Choice>
              <mc:Fallback>
                <p:oleObj name="Equation" r:id="rId3" imgW="1003300" imgH="482600" progId="Equation.3">
                  <p:embed/>
                  <p:pic>
                    <p:nvPicPr>
                      <p:cNvPr id="4" name="Object 3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16300" y="2370138"/>
                        <a:ext cx="1914525" cy="9223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438643" y="3969603"/>
            <a:ext cx="190268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</a:rPr>
              <a:t>Pros/cons?</a:t>
            </a:r>
          </a:p>
        </p:txBody>
      </p:sp>
    </p:spTree>
    <p:extLst>
      <p:ext uri="{BB962C8B-B14F-4D97-AF65-F5344CB8AC3E}">
        <p14:creationId xmlns:p14="http://schemas.microsoft.com/office/powerpoint/2010/main" val="11212789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Bernoulli NB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/>
              <a:t>Pros</a:t>
            </a:r>
          </a:p>
          <a:p>
            <a:pPr lvl="1"/>
            <a:r>
              <a:rPr lang="en-US" dirty="0"/>
              <a:t>Easy to implement</a:t>
            </a:r>
          </a:p>
          <a:p>
            <a:pPr lvl="1"/>
            <a:r>
              <a:rPr lang="en-US" dirty="0"/>
              <a:t>Fast!</a:t>
            </a:r>
          </a:p>
          <a:p>
            <a:pPr lvl="1"/>
            <a:r>
              <a:rPr lang="en-US" dirty="0"/>
              <a:t>Can be done on large data sets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Cons</a:t>
            </a:r>
          </a:p>
          <a:p>
            <a:pPr lvl="1"/>
            <a:r>
              <a:rPr lang="en-US" dirty="0"/>
              <a:t>Naïve Bayes assumption is generally not true</a:t>
            </a:r>
          </a:p>
          <a:p>
            <a:pPr lvl="1"/>
            <a:r>
              <a:rPr lang="en-US" dirty="0"/>
              <a:t>Performance isn’t as good as other models</a:t>
            </a:r>
          </a:p>
          <a:p>
            <a:pPr lvl="1"/>
            <a:r>
              <a:rPr lang="en-US" dirty="0"/>
              <a:t>For text classification (and other sparse feature domains) the p(x</a:t>
            </a:r>
            <a:r>
              <a:rPr lang="en-US" baseline="-25000" dirty="0"/>
              <a:t>i</a:t>
            </a:r>
            <a:r>
              <a:rPr lang="en-US" dirty="0"/>
              <a:t>=0|y) can be problematic</a:t>
            </a:r>
          </a:p>
        </p:txBody>
      </p:sp>
    </p:spTree>
    <p:extLst>
      <p:ext uri="{BB962C8B-B14F-4D97-AF65-F5344CB8AC3E}">
        <p14:creationId xmlns:p14="http://schemas.microsoft.com/office/powerpoint/2010/main" val="381450861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32" name="Picture 16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dirty="0"/>
              <a:t>Another generative story</a:t>
            </a:r>
          </a:p>
        </p:txBody>
      </p:sp>
      <p:sp>
        <p:nvSpPr>
          <p:cNvPr id="60427" name="Text Box 11"/>
          <p:cNvSpPr txBox="1">
            <a:spLocks noChangeArrowheads="1"/>
          </p:cNvSpPr>
          <p:nvPr/>
        </p:nvSpPr>
        <p:spPr bwMode="auto">
          <a:xfrm>
            <a:off x="612648" y="1600200"/>
            <a:ext cx="8153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 dirty="0">
                <a:latin typeface="Verdana" pitchFamily="34" charset="0"/>
              </a:rPr>
              <a:t>Randomly draw words from a “bag of words” until document length is reached </a:t>
            </a:r>
          </a:p>
        </p:txBody>
      </p:sp>
      <p:grpSp>
        <p:nvGrpSpPr>
          <p:cNvPr id="60435" name="Group 19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604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20" name="Text Box 4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1" name="Group 25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60437" name="Oval 21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38" name="Text Box 22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60442" name="Group 26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60439" name="Oval 23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0" name="Text Box 24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60443" name="Group 27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60444" name="Oval 2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5" name="Text Box 2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6" name="Group 30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60447" name="Oval 3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48" name="Text Box 3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49" name="Group 33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60450" name="Oval 34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1" name="Text Box 35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60452" name="Group 36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60453" name="Oval 37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454" name="Text Box 38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63886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Rectangle 3"/>
          <p:cNvSpPr>
            <a:spLocks noGrp="1" noChangeArrowheads="1"/>
          </p:cNvSpPr>
          <p:nvPr>
            <p:ph type="title"/>
          </p:nvPr>
        </p:nvSpPr>
        <p:spPr>
          <a:xfrm>
            <a:off x="612647" y="231721"/>
            <a:ext cx="8196939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79877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7987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7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7988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79883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7988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7988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7988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8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8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7989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2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7989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7989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7989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89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371569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089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090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0901" name="Group 5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090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0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090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090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090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0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091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091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091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6" name="Group 20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091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1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091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092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sp>
        <p:nvSpPr>
          <p:cNvPr id="80922" name="Text Box 26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0923" name="Text Box 27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0924" name="Group 28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0925" name="Oval 29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0926" name="Text Box 30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55525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946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947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2948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2949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2950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1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52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2953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4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55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2956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57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2958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2959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0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1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2962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3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4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2965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6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2967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2968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69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2973" name="Group 29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2974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2975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529680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An example: classifying fruit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14245" y="2720087"/>
            <a:ext cx="26570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red, round, leaf, 3oz, …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14245" y="3563237"/>
            <a:ext cx="32089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round, no leaf, 4oz, …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4245" y="4472927"/>
            <a:ext cx="335460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4oz, …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14245" y="5497133"/>
            <a:ext cx="331791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green, curved, no leaf, 5oz, …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699266" y="2119217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label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699266" y="2770772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0" name="TextBox 9"/>
          <p:cNvSpPr txBox="1"/>
          <p:nvPr/>
        </p:nvSpPr>
        <p:spPr>
          <a:xfrm>
            <a:off x="3698045" y="3591127"/>
            <a:ext cx="7327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apple</a:t>
            </a:r>
            <a:endParaRPr lang="en-US" baseline="-25000" dirty="0"/>
          </a:p>
        </p:txBody>
      </p:sp>
      <p:sp>
        <p:nvSpPr>
          <p:cNvPr id="11" name="TextBox 10"/>
          <p:cNvSpPr txBox="1"/>
          <p:nvPr/>
        </p:nvSpPr>
        <p:spPr>
          <a:xfrm>
            <a:off x="3698045" y="4555119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2" name="TextBox 11"/>
          <p:cNvSpPr txBox="1"/>
          <p:nvPr/>
        </p:nvSpPr>
        <p:spPr>
          <a:xfrm>
            <a:off x="3698045" y="5486806"/>
            <a:ext cx="896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banana</a:t>
            </a:r>
            <a:endParaRPr lang="en-US" baseline="-25000" dirty="0"/>
          </a:p>
        </p:txBody>
      </p:sp>
      <p:sp>
        <p:nvSpPr>
          <p:cNvPr id="13" name="TextBox 12"/>
          <p:cNvSpPr txBox="1"/>
          <p:nvPr/>
        </p:nvSpPr>
        <p:spPr>
          <a:xfrm>
            <a:off x="653938" y="2210663"/>
            <a:ext cx="11574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</a:rPr>
              <a:t>examples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518221" y="1620518"/>
            <a:ext cx="182559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Training data</a:t>
            </a:r>
          </a:p>
        </p:txBody>
      </p:sp>
      <p:sp>
        <p:nvSpPr>
          <p:cNvPr id="15" name="Right Arrow 14"/>
          <p:cNvSpPr/>
          <p:nvPr/>
        </p:nvSpPr>
        <p:spPr bwMode="auto">
          <a:xfrm>
            <a:off x="4991210" y="3527287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grpSp>
        <p:nvGrpSpPr>
          <p:cNvPr id="16" name="Group 37"/>
          <p:cNvGrpSpPr/>
          <p:nvPr/>
        </p:nvGrpSpPr>
        <p:grpSpPr>
          <a:xfrm>
            <a:off x="5826983" y="3174508"/>
            <a:ext cx="1432277" cy="1371600"/>
            <a:chOff x="7391400" y="3505200"/>
            <a:chExt cx="1432277" cy="1371600"/>
          </a:xfrm>
        </p:grpSpPr>
        <p:sp>
          <p:nvSpPr>
            <p:cNvPr id="17" name="Rounded Rectangle 16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19" name="TextBox 18"/>
          <p:cNvSpPr txBox="1"/>
          <p:nvPr/>
        </p:nvSpPr>
        <p:spPr>
          <a:xfrm rot="19152411">
            <a:off x="5015746" y="2973514"/>
            <a:ext cx="6471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train</a:t>
            </a:r>
          </a:p>
        </p:txBody>
      </p:sp>
    </p:spTree>
    <p:extLst>
      <p:ext uri="{BB962C8B-B14F-4D97-AF65-F5344CB8AC3E}">
        <p14:creationId xmlns:p14="http://schemas.microsoft.com/office/powerpoint/2010/main" val="1203214215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0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1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3972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3973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3974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5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76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3977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78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79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3980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1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3982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3983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4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5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3986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87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88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3989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0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1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3992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3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3994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3995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6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3997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3998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999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4000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4001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1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</p:spTree>
    <p:extLst>
      <p:ext uri="{BB962C8B-B14F-4D97-AF65-F5344CB8AC3E}">
        <p14:creationId xmlns:p14="http://schemas.microsoft.com/office/powerpoint/2010/main" val="366950532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4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995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499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4997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4998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999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0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5001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2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03" name="Group 11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5004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5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5006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5007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08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09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5010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1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2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5013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4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15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5016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17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5018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5019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0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5021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5022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023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7041482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6018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6019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6020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6021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6022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3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24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6025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6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27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6028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29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6030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6031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2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3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6034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5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6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6037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38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39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6040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1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6042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6043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4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6045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6046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47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86048" name="Text Box 32"/>
          <p:cNvSpPr txBox="1">
            <a:spLocks noChangeArrowheads="1"/>
          </p:cNvSpPr>
          <p:nvPr/>
        </p:nvSpPr>
        <p:spPr bwMode="auto">
          <a:xfrm rot="16200000">
            <a:off x="-1607343" y="4426743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sampling with replacement</a:t>
            </a:r>
          </a:p>
        </p:txBody>
      </p:sp>
      <p:sp>
        <p:nvSpPr>
          <p:cNvPr id="86049" name="Text Box 33"/>
          <p:cNvSpPr txBox="1">
            <a:spLocks noChangeArrowheads="1"/>
          </p:cNvSpPr>
          <p:nvPr/>
        </p:nvSpPr>
        <p:spPr bwMode="auto">
          <a:xfrm>
            <a:off x="1295400" y="2667000"/>
            <a:ext cx="3581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0000"/>
                </a:solidFill>
                <a:latin typeface="Verdana" pitchFamily="34" charset="0"/>
              </a:rPr>
              <a:t>Put a copy of w</a:t>
            </a:r>
            <a:r>
              <a:rPr lang="en-US" baseline="-25000">
                <a:solidFill>
                  <a:srgbClr val="FF0000"/>
                </a:solidFill>
                <a:latin typeface="Verdana" pitchFamily="34" charset="0"/>
              </a:rPr>
              <a:t>2</a:t>
            </a:r>
            <a:r>
              <a:rPr lang="en-US">
                <a:solidFill>
                  <a:srgbClr val="FF0000"/>
                </a:solidFill>
                <a:latin typeface="Verdana" pitchFamily="34" charset="0"/>
              </a:rPr>
              <a:t> back</a:t>
            </a:r>
          </a:p>
        </p:txBody>
      </p:sp>
      <p:grpSp>
        <p:nvGrpSpPr>
          <p:cNvPr id="86050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6051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052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5649389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0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87061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2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6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87067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8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74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87075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6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87077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32003698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86047" y="1751735"/>
            <a:ext cx="63719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Is this a NB model, i.e. does it assume each individual word occurrence is independent?</a:t>
            </a:r>
          </a:p>
        </p:txBody>
      </p:sp>
    </p:spTree>
    <p:extLst>
      <p:ext uri="{BB962C8B-B14F-4D97-AF65-F5344CB8AC3E}">
        <p14:creationId xmlns:p14="http://schemas.microsoft.com/office/powerpoint/2010/main" val="257974353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Yes!  Doesn’t matter what words were drawn previously, still the same probability of getting any particular word</a:t>
            </a:r>
          </a:p>
        </p:txBody>
      </p:sp>
    </p:spTree>
    <p:extLst>
      <p:ext uri="{BB962C8B-B14F-4D97-AF65-F5344CB8AC3E}">
        <p14:creationId xmlns:p14="http://schemas.microsoft.com/office/powerpoint/2010/main" val="332612325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309847" y="1630145"/>
            <a:ext cx="63719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Does this model handle multiple word occurrences?</a:t>
            </a:r>
          </a:p>
        </p:txBody>
      </p:sp>
    </p:spTree>
    <p:extLst>
      <p:ext uri="{BB962C8B-B14F-4D97-AF65-F5344CB8AC3E}">
        <p14:creationId xmlns:p14="http://schemas.microsoft.com/office/powerpoint/2010/main" val="22018935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MCj02327590000[1]"/>
          <p:cNvPicPr>
            <a:picLocks noChangeAspect="1" noChangeArrowheads="1"/>
          </p:cNvPicPr>
          <p:nvPr/>
        </p:nvPicPr>
        <p:blipFill>
          <a:blip r:embed="rId2">
            <a:lum bright="42000" contrast="-70000"/>
          </a:blip>
          <a:srcRect/>
          <a:stretch>
            <a:fillRect/>
          </a:stretch>
        </p:blipFill>
        <p:spPr bwMode="auto">
          <a:xfrm>
            <a:off x="381000" y="3048000"/>
            <a:ext cx="9448800" cy="3525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3" name="Rectangle 3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Draw words from a fixed distribution</a:t>
            </a:r>
          </a:p>
        </p:txBody>
      </p:sp>
      <p:grpSp>
        <p:nvGrpSpPr>
          <p:cNvPr id="87045" name="Group 5"/>
          <p:cNvGrpSpPr>
            <a:grpSpLocks/>
          </p:cNvGrpSpPr>
          <p:nvPr/>
        </p:nvGrpSpPr>
        <p:grpSpPr bwMode="auto">
          <a:xfrm>
            <a:off x="3505200" y="3962400"/>
            <a:ext cx="685800" cy="609600"/>
            <a:chOff x="3360" y="1200"/>
            <a:chExt cx="432" cy="384"/>
          </a:xfrm>
        </p:grpSpPr>
        <p:sp>
          <p:nvSpPr>
            <p:cNvPr id="87046" name="Oval 6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47" name="Text Box 7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48" name="Group 8"/>
          <p:cNvGrpSpPr>
            <a:grpSpLocks/>
          </p:cNvGrpSpPr>
          <p:nvPr/>
        </p:nvGrpSpPr>
        <p:grpSpPr bwMode="auto">
          <a:xfrm>
            <a:off x="5105400" y="5486400"/>
            <a:ext cx="685800" cy="609600"/>
            <a:chOff x="3936" y="1296"/>
            <a:chExt cx="432" cy="384"/>
          </a:xfrm>
        </p:grpSpPr>
        <p:sp>
          <p:nvSpPr>
            <p:cNvPr id="87049" name="Oval 9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0" name="Text Box 10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51" name="Group 11"/>
          <p:cNvGrpSpPr>
            <a:grpSpLocks/>
          </p:cNvGrpSpPr>
          <p:nvPr/>
        </p:nvGrpSpPr>
        <p:grpSpPr bwMode="auto">
          <a:xfrm>
            <a:off x="4495800" y="4648200"/>
            <a:ext cx="685800" cy="609600"/>
            <a:chOff x="2928" y="1152"/>
            <a:chExt cx="432" cy="384"/>
          </a:xfrm>
        </p:grpSpPr>
        <p:sp>
          <p:nvSpPr>
            <p:cNvPr id="87052" name="Oval 12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3" name="Text Box 13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grpSp>
        <p:nvGrpSpPr>
          <p:cNvPr id="87054" name="Group 14"/>
          <p:cNvGrpSpPr>
            <a:grpSpLocks/>
          </p:cNvGrpSpPr>
          <p:nvPr/>
        </p:nvGrpSpPr>
        <p:grpSpPr bwMode="auto">
          <a:xfrm>
            <a:off x="6096000" y="5181600"/>
            <a:ext cx="685800" cy="609600"/>
            <a:chOff x="3360" y="1200"/>
            <a:chExt cx="432" cy="384"/>
          </a:xfrm>
        </p:grpSpPr>
        <p:sp>
          <p:nvSpPr>
            <p:cNvPr id="87055" name="Oval 15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6" name="Text Box 16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57" name="Group 17"/>
          <p:cNvGrpSpPr>
            <a:grpSpLocks/>
          </p:cNvGrpSpPr>
          <p:nvPr/>
        </p:nvGrpSpPr>
        <p:grpSpPr bwMode="auto">
          <a:xfrm>
            <a:off x="1905000" y="5257800"/>
            <a:ext cx="685800" cy="609600"/>
            <a:chOff x="3360" y="1200"/>
            <a:chExt cx="432" cy="384"/>
          </a:xfrm>
        </p:grpSpPr>
        <p:sp>
          <p:nvSpPr>
            <p:cNvPr id="87058" name="Oval 18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59" name="Text Box 19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87063" name="Group 23"/>
          <p:cNvGrpSpPr>
            <a:grpSpLocks/>
          </p:cNvGrpSpPr>
          <p:nvPr/>
        </p:nvGrpSpPr>
        <p:grpSpPr bwMode="auto">
          <a:xfrm>
            <a:off x="5791200" y="4114800"/>
            <a:ext cx="685800" cy="609600"/>
            <a:chOff x="3936" y="1296"/>
            <a:chExt cx="432" cy="384"/>
          </a:xfrm>
        </p:grpSpPr>
        <p:sp>
          <p:nvSpPr>
            <p:cNvPr id="87064" name="Oval 24"/>
            <p:cNvSpPr>
              <a:spLocks noChangeArrowheads="1"/>
            </p:cNvSpPr>
            <p:nvPr/>
          </p:nvSpPr>
          <p:spPr bwMode="auto">
            <a:xfrm>
              <a:off x="3936" y="1296"/>
              <a:ext cx="384" cy="384"/>
            </a:xfrm>
            <a:prstGeom prst="ellipse">
              <a:avLst/>
            </a:prstGeom>
            <a:solidFill>
              <a:srgbClr val="FF7C8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65" name="Text Box 25"/>
            <p:cNvSpPr txBox="1">
              <a:spLocks noChangeArrowheads="1"/>
            </p:cNvSpPr>
            <p:nvPr/>
          </p:nvSpPr>
          <p:spPr bwMode="auto">
            <a:xfrm>
              <a:off x="3984" y="1344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3</a:t>
              </a:r>
            </a:p>
          </p:txBody>
        </p:sp>
      </p:grpSp>
      <p:grpSp>
        <p:nvGrpSpPr>
          <p:cNvPr id="87069" name="Group 29"/>
          <p:cNvGrpSpPr>
            <a:grpSpLocks/>
          </p:cNvGrpSpPr>
          <p:nvPr/>
        </p:nvGrpSpPr>
        <p:grpSpPr bwMode="auto">
          <a:xfrm>
            <a:off x="3429000" y="5410200"/>
            <a:ext cx="685800" cy="609600"/>
            <a:chOff x="3360" y="1200"/>
            <a:chExt cx="432" cy="384"/>
          </a:xfrm>
        </p:grpSpPr>
        <p:sp>
          <p:nvSpPr>
            <p:cNvPr id="87070" name="Oval 30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071" name="Text Box 31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sp>
        <p:nvSpPr>
          <p:cNvPr id="26" name="Text Box 4"/>
          <p:cNvSpPr txBox="1">
            <a:spLocks noChangeArrowheads="1"/>
          </p:cNvSpPr>
          <p:nvPr/>
        </p:nvSpPr>
        <p:spPr bwMode="auto">
          <a:xfrm>
            <a:off x="1143000" y="2057400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400">
                <a:latin typeface="Verdana" pitchFamily="34" charset="0"/>
              </a:rPr>
              <a:t>Selected:</a:t>
            </a:r>
          </a:p>
        </p:txBody>
      </p:sp>
      <p:grpSp>
        <p:nvGrpSpPr>
          <p:cNvPr id="27" name="Group 20"/>
          <p:cNvGrpSpPr>
            <a:grpSpLocks/>
          </p:cNvGrpSpPr>
          <p:nvPr/>
        </p:nvGrpSpPr>
        <p:grpSpPr bwMode="auto">
          <a:xfrm>
            <a:off x="3886200" y="1981200"/>
            <a:ext cx="685800" cy="609600"/>
            <a:chOff x="3360" y="1200"/>
            <a:chExt cx="432" cy="384"/>
          </a:xfrm>
        </p:grpSpPr>
        <p:sp>
          <p:nvSpPr>
            <p:cNvPr id="28" name="Oval 21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9" name="Text Box 22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0" name="Group 26"/>
          <p:cNvGrpSpPr>
            <a:grpSpLocks/>
          </p:cNvGrpSpPr>
          <p:nvPr/>
        </p:nvGrpSpPr>
        <p:grpSpPr bwMode="auto">
          <a:xfrm>
            <a:off x="2971800" y="1981200"/>
            <a:ext cx="685800" cy="609600"/>
            <a:chOff x="3360" y="1200"/>
            <a:chExt cx="432" cy="384"/>
          </a:xfrm>
        </p:grpSpPr>
        <p:sp>
          <p:nvSpPr>
            <p:cNvPr id="31" name="Oval 27"/>
            <p:cNvSpPr>
              <a:spLocks noChangeArrowheads="1"/>
            </p:cNvSpPr>
            <p:nvPr/>
          </p:nvSpPr>
          <p:spPr bwMode="auto">
            <a:xfrm>
              <a:off x="3360" y="1200"/>
              <a:ext cx="384" cy="384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" name="Text Box 28"/>
            <p:cNvSpPr txBox="1">
              <a:spLocks noChangeArrowheads="1"/>
            </p:cNvSpPr>
            <p:nvPr/>
          </p:nvSpPr>
          <p:spPr bwMode="auto">
            <a:xfrm>
              <a:off x="3408" y="1248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1</a:t>
              </a:r>
            </a:p>
          </p:txBody>
        </p:sp>
      </p:grpSp>
      <p:grpSp>
        <p:nvGrpSpPr>
          <p:cNvPr id="33" name="Group 34"/>
          <p:cNvGrpSpPr>
            <a:grpSpLocks/>
          </p:cNvGrpSpPr>
          <p:nvPr/>
        </p:nvGrpSpPr>
        <p:grpSpPr bwMode="auto">
          <a:xfrm>
            <a:off x="4800600" y="1981200"/>
            <a:ext cx="685800" cy="609600"/>
            <a:chOff x="2928" y="1152"/>
            <a:chExt cx="432" cy="384"/>
          </a:xfrm>
        </p:grpSpPr>
        <p:sp>
          <p:nvSpPr>
            <p:cNvPr id="34" name="Oval 35"/>
            <p:cNvSpPr>
              <a:spLocks noChangeArrowheads="1"/>
            </p:cNvSpPr>
            <p:nvPr/>
          </p:nvSpPr>
          <p:spPr bwMode="auto">
            <a:xfrm>
              <a:off x="2928" y="1152"/>
              <a:ext cx="384" cy="384"/>
            </a:xfrm>
            <a:prstGeom prst="ellipse">
              <a:avLst/>
            </a:prstGeom>
            <a:solidFill>
              <a:srgbClr val="9999FF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" name="Text Box 36"/>
            <p:cNvSpPr txBox="1">
              <a:spLocks noChangeArrowheads="1"/>
            </p:cNvSpPr>
            <p:nvPr/>
          </p:nvSpPr>
          <p:spPr bwMode="auto">
            <a:xfrm>
              <a:off x="2976" y="1200"/>
              <a:ext cx="38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b="1">
                  <a:latin typeface="Verdana" pitchFamily="34" charset="0"/>
                </a:rPr>
                <a:t>w</a:t>
              </a:r>
              <a:r>
                <a:rPr lang="en-US" b="1" baseline="-25000">
                  <a:latin typeface="Verdana" pitchFamily="34" charset="0"/>
                </a:rPr>
                <a:t>2</a:t>
              </a:r>
            </a:p>
          </p:txBody>
        </p:sp>
      </p:grpSp>
      <p:sp>
        <p:nvSpPr>
          <p:cNvPr id="36" name="Text Box 37"/>
          <p:cNvSpPr txBox="1">
            <a:spLocks noChangeArrowheads="1"/>
          </p:cNvSpPr>
          <p:nvPr/>
        </p:nvSpPr>
        <p:spPr bwMode="auto">
          <a:xfrm>
            <a:off x="5638800" y="2133600"/>
            <a:ext cx="1600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b="1">
                <a:latin typeface="Verdana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308150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3785379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4272872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434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05600" y="4114800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391400" y="426273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</p:spTree>
    <p:extLst>
      <p:ext uri="{BB962C8B-B14F-4D97-AF65-F5344CB8AC3E}">
        <p14:creationId xmlns:p14="http://schemas.microsoft.com/office/powerpoint/2010/main" val="2808931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 vs. classifier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273323" y="2209800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482168" y="26972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8" name="Right Arrow 7"/>
          <p:cNvSpPr/>
          <p:nvPr/>
        </p:nvSpPr>
        <p:spPr bwMode="auto">
          <a:xfrm>
            <a:off x="45113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6873523" y="2539221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559323" y="2687156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0481" y="1768831"/>
            <a:ext cx="29736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Probabilistic model: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71254" y="4290234"/>
            <a:ext cx="15723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Classifier: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12648" y="50292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grpSp>
        <p:nvGrpSpPr>
          <p:cNvPr id="20" name="Group 37"/>
          <p:cNvGrpSpPr/>
          <p:nvPr/>
        </p:nvGrpSpPr>
        <p:grpSpPr>
          <a:xfrm>
            <a:off x="5273323" y="4551844"/>
            <a:ext cx="1432277" cy="1371600"/>
            <a:chOff x="7391400" y="3505200"/>
            <a:chExt cx="1432277" cy="1371600"/>
          </a:xfrm>
        </p:grpSpPr>
        <p:sp>
          <p:nvSpPr>
            <p:cNvPr id="21" name="Rounded Rectangle 20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23" name="Right Arrow 22"/>
          <p:cNvSpPr/>
          <p:nvPr/>
        </p:nvSpPr>
        <p:spPr bwMode="auto">
          <a:xfrm>
            <a:off x="45113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4" name="Right Arrow 23"/>
          <p:cNvSpPr/>
          <p:nvPr/>
        </p:nvSpPr>
        <p:spPr bwMode="auto">
          <a:xfrm>
            <a:off x="6873523" y="4881265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559323" y="5029200"/>
            <a:ext cx="11335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</a:rPr>
              <a:t>banana</a:t>
            </a:r>
          </a:p>
        </p:txBody>
      </p:sp>
      <p:cxnSp>
        <p:nvCxnSpPr>
          <p:cNvPr id="27" name="Straight Connector 26"/>
          <p:cNvCxnSpPr/>
          <p:nvPr/>
        </p:nvCxnSpPr>
        <p:spPr>
          <a:xfrm>
            <a:off x="301752" y="40386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584585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models: classification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24237" y="289113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33082" y="3378628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622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0" name="Right Arrow 9"/>
          <p:cNvSpPr/>
          <p:nvPr/>
        </p:nvSpPr>
        <p:spPr bwMode="auto">
          <a:xfrm>
            <a:off x="6724437" y="3220556"/>
            <a:ext cx="533400" cy="762000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0237" y="3368491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77035" y="5731435"/>
            <a:ext cx="723720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</a:rPr>
              <a:t>How do we use a probabilistic model for classification/prediction?</a:t>
            </a:r>
          </a:p>
        </p:txBody>
      </p:sp>
      <p:cxnSp>
        <p:nvCxnSpPr>
          <p:cNvPr id="12" name="Straight Connector 11"/>
          <p:cNvCxnSpPr/>
          <p:nvPr/>
        </p:nvCxnSpPr>
        <p:spPr>
          <a:xfrm>
            <a:off x="333082" y="4495800"/>
            <a:ext cx="8537448" cy="0"/>
          </a:xfrm>
          <a:prstGeom prst="line">
            <a:avLst/>
          </a:prstGeom>
          <a:ln w="38100" cmpd="sng"/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12126" y="5083489"/>
            <a:ext cx="38202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Given an unlabeled example: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810000" y="5105400"/>
            <a:ext cx="298030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</a:t>
            </a:r>
            <a:endParaRPr lang="en-US" sz="2000" dirty="0">
              <a:solidFill>
                <a:srgbClr val="008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705600" y="5053275"/>
            <a:ext cx="2220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predict the label</a:t>
            </a:r>
          </a:p>
        </p:txBody>
      </p:sp>
    </p:spTree>
    <p:extLst>
      <p:ext uri="{BB962C8B-B14F-4D97-AF65-F5344CB8AC3E}">
        <p14:creationId xmlns:p14="http://schemas.microsoft.com/office/powerpoint/2010/main" val="373171903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Probabilistic models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066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Probabilistic models define a </a:t>
            </a:r>
            <a:r>
              <a:rPr lang="en-US" i="1" dirty="0">
                <a:solidFill>
                  <a:srgbClr val="FF6600"/>
                </a:solidFill>
              </a:rPr>
              <a:t>probability distribution</a:t>
            </a:r>
            <a:r>
              <a:rPr lang="en-US" dirty="0"/>
              <a:t> over features and labels:</a:t>
            </a:r>
          </a:p>
        </p:txBody>
      </p:sp>
      <p:grpSp>
        <p:nvGrpSpPr>
          <p:cNvPr id="4" name="Group 37"/>
          <p:cNvGrpSpPr/>
          <p:nvPr/>
        </p:nvGrpSpPr>
        <p:grpSpPr>
          <a:xfrm>
            <a:off x="5105400" y="2983805"/>
            <a:ext cx="1432277" cy="1371600"/>
            <a:chOff x="7391400" y="3505200"/>
            <a:chExt cx="1432277" cy="1371600"/>
          </a:xfrm>
        </p:grpSpPr>
        <p:sp>
          <p:nvSpPr>
            <p:cNvPr id="5" name="Rounded Rectangle 4"/>
            <p:cNvSpPr/>
            <p:nvPr/>
          </p:nvSpPr>
          <p:spPr bwMode="auto">
            <a:xfrm>
              <a:off x="7391400" y="3505200"/>
              <a:ext cx="1371600" cy="1371600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-110" charset="0"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7391400" y="3620974"/>
              <a:ext cx="1432277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/>
                <a:t>probabilistic model:</a:t>
              </a:r>
            </a:p>
            <a:p>
              <a:pPr algn="ctr"/>
              <a:endParaRPr lang="en-US" sz="1400" dirty="0"/>
            </a:p>
            <a:p>
              <a:pPr algn="ctr"/>
              <a:r>
                <a:rPr lang="en-US" sz="1400" dirty="0"/>
                <a:t>p(</a:t>
              </a:r>
              <a:r>
                <a:rPr lang="en-US" sz="1400" i="1" dirty="0"/>
                <a:t>features, label</a:t>
              </a:r>
              <a:r>
                <a:rPr lang="en-US" sz="1400" dirty="0"/>
                <a:t>)</a:t>
              </a:r>
            </a:p>
          </p:txBody>
        </p:sp>
      </p:grpSp>
      <p:sp>
        <p:nvSpPr>
          <p:cNvPr id="8" name="TextBox 7"/>
          <p:cNvSpPr txBox="1"/>
          <p:nvPr/>
        </p:nvSpPr>
        <p:spPr>
          <a:xfrm>
            <a:off x="314245" y="3230693"/>
            <a:ext cx="38888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banana</a:t>
            </a:r>
          </a:p>
        </p:txBody>
      </p:sp>
      <p:sp>
        <p:nvSpPr>
          <p:cNvPr id="9" name="Right Arrow 8"/>
          <p:cNvSpPr/>
          <p:nvPr/>
        </p:nvSpPr>
        <p:spPr bwMode="auto">
          <a:xfrm>
            <a:off x="4312088" y="3328008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582570" y="3097175"/>
            <a:ext cx="9314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0.004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46202" y="5334000"/>
            <a:ext cx="806778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0000FF"/>
                </a:solidFill>
              </a:rPr>
              <a:t>For each label, ask for the probability under the model</a:t>
            </a:r>
          </a:p>
          <a:p>
            <a:r>
              <a:rPr lang="en-US" sz="2800" dirty="0">
                <a:solidFill>
                  <a:srgbClr val="0000FF"/>
                </a:solidFill>
              </a:rPr>
              <a:t>Pick the label with the highest probability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0556" y="3834621"/>
            <a:ext cx="38486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6600"/>
                </a:solidFill>
              </a:rPr>
              <a:t>yellow, curved, no leaf, 6oz, </a:t>
            </a:r>
            <a:r>
              <a:rPr lang="en-US" sz="2000" dirty="0">
                <a:solidFill>
                  <a:srgbClr val="008000"/>
                </a:solidFill>
              </a:rPr>
              <a:t>apple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7568149" y="3657600"/>
            <a:ext cx="12710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0.00002</a:t>
            </a:r>
          </a:p>
        </p:txBody>
      </p:sp>
      <p:sp>
        <p:nvSpPr>
          <p:cNvPr id="19" name="Right Arrow 18"/>
          <p:cNvSpPr/>
          <p:nvPr/>
        </p:nvSpPr>
        <p:spPr bwMode="auto">
          <a:xfrm>
            <a:off x="4312088" y="3886200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0" name="Right Arrow 19"/>
          <p:cNvSpPr/>
          <p:nvPr/>
        </p:nvSpPr>
        <p:spPr bwMode="auto">
          <a:xfrm>
            <a:off x="6780744" y="3230693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6780744" y="3788885"/>
            <a:ext cx="533400" cy="302795"/>
          </a:xfrm>
          <a:prstGeom prst="rightArrow">
            <a:avLst/>
          </a:prstGeom>
          <a:solidFill>
            <a:srgbClr val="0000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-110" charset="0"/>
            </a:endParaRPr>
          </a:p>
        </p:txBody>
      </p:sp>
      <p:sp>
        <p:nvSpPr>
          <p:cNvPr id="22" name="Oval 21"/>
          <p:cNvSpPr/>
          <p:nvPr/>
        </p:nvSpPr>
        <p:spPr>
          <a:xfrm>
            <a:off x="7391400" y="3020975"/>
            <a:ext cx="1451904" cy="636625"/>
          </a:xfrm>
          <a:prstGeom prst="ellipse">
            <a:avLst/>
          </a:prstGeom>
          <a:noFill/>
          <a:ln>
            <a:solidFill>
              <a:srgbClr val="008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673343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1500</TotalTime>
  <Words>2205</Words>
  <Application>Microsoft Macintosh PowerPoint</Application>
  <PresentationFormat>On-screen Show (4:3)</PresentationFormat>
  <Paragraphs>556</Paragraphs>
  <Slides>57</Slides>
  <Notes>11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5" baseType="lpstr">
      <vt:lpstr>Arial</vt:lpstr>
      <vt:lpstr>Calibri</vt:lpstr>
      <vt:lpstr>Tw Cen MT</vt:lpstr>
      <vt:lpstr>Verdana</vt:lpstr>
      <vt:lpstr>Wingdings</vt:lpstr>
      <vt:lpstr>Wingdings 2</vt:lpstr>
      <vt:lpstr>Median</vt:lpstr>
      <vt:lpstr>Equation</vt:lpstr>
      <vt:lpstr>Naïve bayes</vt:lpstr>
      <vt:lpstr>Admin</vt:lpstr>
      <vt:lpstr>Machine Learning is…</vt:lpstr>
      <vt:lpstr>Probabilistic Modeling</vt:lpstr>
      <vt:lpstr>An example: classifying fruit</vt:lpstr>
      <vt:lpstr>Probabilistic models</vt:lpstr>
      <vt:lpstr>Probabilistic model vs. classifier</vt:lpstr>
      <vt:lpstr>Probabilistic models: classification</vt:lpstr>
      <vt:lpstr>Probabilistic models</vt:lpstr>
      <vt:lpstr>Probabilistic model vs. classifier</vt:lpstr>
      <vt:lpstr>Probabilistic models</vt:lpstr>
      <vt:lpstr>Probabilistic models: big questions</vt:lpstr>
      <vt:lpstr>Basic steps for probabilistic modeling</vt:lpstr>
      <vt:lpstr>What was the data generating distribution?</vt:lpstr>
      <vt:lpstr>Step 1: picking a model</vt:lpstr>
      <vt:lpstr>Some math</vt:lpstr>
      <vt:lpstr>Some math</vt:lpstr>
      <vt:lpstr>Step  1: pick a model</vt:lpstr>
      <vt:lpstr>Full distribution tables</vt:lpstr>
      <vt:lpstr>27000</vt:lpstr>
      <vt:lpstr>Full distribution tables</vt:lpstr>
      <vt:lpstr>Step  1: pick a model</vt:lpstr>
      <vt:lpstr>Naïve Bayes assumption</vt:lpstr>
      <vt:lpstr>Naïve Bayes assumption</vt:lpstr>
      <vt:lpstr>Naïve Bayes assumption</vt:lpstr>
      <vt:lpstr>Naïve Bayes model</vt:lpstr>
      <vt:lpstr>p(x|y)</vt:lpstr>
      <vt:lpstr>Basic steps for probabilistic modeling</vt:lpstr>
      <vt:lpstr>Obtaining probabilities</vt:lpstr>
      <vt:lpstr>MLE estimation for Bernoulli NB</vt:lpstr>
      <vt:lpstr>Maximum likelihood estimates</vt:lpstr>
      <vt:lpstr>Text classification</vt:lpstr>
      <vt:lpstr>Text classification</vt:lpstr>
      <vt:lpstr>Naïve Bayes classification</vt:lpstr>
      <vt:lpstr>NB classification</vt:lpstr>
      <vt:lpstr>NB classification</vt:lpstr>
      <vt:lpstr>Bernoulli NB for text classification</vt:lpstr>
      <vt:lpstr>Bernoulli NB for text classification</vt:lpstr>
      <vt:lpstr>Bernoulli NB for text classification</vt:lpstr>
      <vt:lpstr>Generative Story</vt:lpstr>
      <vt:lpstr>Bernoulli NB generative story</vt:lpstr>
      <vt:lpstr>Bernoulli NB generative story</vt:lpstr>
      <vt:lpstr>Bernoulli NB generative story</vt:lpstr>
      <vt:lpstr>Bernoulli NB</vt:lpstr>
      <vt:lpstr>Bernoulli NB</vt:lpstr>
      <vt:lpstr>Another generative story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  <vt:lpstr>Draw words from a fixed distribution</vt:lpstr>
    </vt:vector>
  </TitlesOfParts>
  <Company>Pomona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Lexical Semantics</dc:title>
  <dc:creator>Dave Kauchak</dc:creator>
  <cp:lastModifiedBy>Microsoft Office User</cp:lastModifiedBy>
  <cp:revision>248</cp:revision>
  <cp:lastPrinted>2019-04-10T17:28:47Z</cp:lastPrinted>
  <dcterms:created xsi:type="dcterms:W3CDTF">2011-03-21T22:01:10Z</dcterms:created>
  <dcterms:modified xsi:type="dcterms:W3CDTF">2020-10-28T18:24:58Z</dcterms:modified>
</cp:coreProperties>
</file>