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4"/>
  </p:notesMasterIdLst>
  <p:handoutMasterIdLst>
    <p:handoutMasterId r:id="rId55"/>
  </p:handoutMasterIdLst>
  <p:sldIdLst>
    <p:sldId id="256" r:id="rId2"/>
    <p:sldId id="391" r:id="rId3"/>
    <p:sldId id="464" r:id="rId4"/>
    <p:sldId id="465" r:id="rId5"/>
    <p:sldId id="466" r:id="rId6"/>
    <p:sldId id="467" r:id="rId7"/>
    <p:sldId id="496" r:id="rId8"/>
    <p:sldId id="470" r:id="rId9"/>
    <p:sldId id="473" r:id="rId10"/>
    <p:sldId id="474" r:id="rId11"/>
    <p:sldId id="475" r:id="rId12"/>
    <p:sldId id="476" r:id="rId13"/>
    <p:sldId id="477" r:id="rId14"/>
    <p:sldId id="478" r:id="rId15"/>
    <p:sldId id="479" r:id="rId16"/>
    <p:sldId id="480" r:id="rId17"/>
    <p:sldId id="481" r:id="rId18"/>
    <p:sldId id="497" r:id="rId19"/>
    <p:sldId id="484" r:id="rId20"/>
    <p:sldId id="485" r:id="rId21"/>
    <p:sldId id="486" r:id="rId22"/>
    <p:sldId id="487" r:id="rId23"/>
    <p:sldId id="489" r:id="rId24"/>
    <p:sldId id="488" r:id="rId25"/>
    <p:sldId id="490" r:id="rId26"/>
    <p:sldId id="491" r:id="rId27"/>
    <p:sldId id="492" r:id="rId28"/>
    <p:sldId id="493" r:id="rId29"/>
    <p:sldId id="494" r:id="rId30"/>
    <p:sldId id="495" r:id="rId31"/>
    <p:sldId id="648" r:id="rId32"/>
    <p:sldId id="539" r:id="rId33"/>
    <p:sldId id="540" r:id="rId34"/>
    <p:sldId id="541" r:id="rId35"/>
    <p:sldId id="622" r:id="rId36"/>
    <p:sldId id="623" r:id="rId37"/>
    <p:sldId id="624" r:id="rId38"/>
    <p:sldId id="625" r:id="rId39"/>
    <p:sldId id="626" r:id="rId40"/>
    <p:sldId id="627" r:id="rId41"/>
    <p:sldId id="542" r:id="rId42"/>
    <p:sldId id="543" r:id="rId43"/>
    <p:sldId id="544" r:id="rId44"/>
    <p:sldId id="545" r:id="rId45"/>
    <p:sldId id="546" r:id="rId46"/>
    <p:sldId id="547" r:id="rId47"/>
    <p:sldId id="548" r:id="rId48"/>
    <p:sldId id="549" r:id="rId49"/>
    <p:sldId id="550" r:id="rId50"/>
    <p:sldId id="553" r:id="rId51"/>
    <p:sldId id="554" r:id="rId52"/>
    <p:sldId id="555"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558"/>
  </p:normalViewPr>
  <p:slideViewPr>
    <p:cSldViewPr snapToGrid="0" snapToObjects="1">
      <p:cViewPr varScale="1">
        <p:scale>
          <a:sx n="121" d="100"/>
          <a:sy n="121" d="100"/>
        </p:scale>
        <p:origin x="1904"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6EC432-7FFE-464F-96C5-59D190B52E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34FB780-3851-5648-B15C-A83AFA1F22F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A291E6-00F8-F848-A7B1-27D9E29E0D7A}" type="datetimeFigureOut">
              <a:rPr lang="en-US" smtClean="0"/>
              <a:t>10/22/20</a:t>
            </a:fld>
            <a:endParaRPr lang="en-US"/>
          </a:p>
        </p:txBody>
      </p:sp>
      <p:sp>
        <p:nvSpPr>
          <p:cNvPr id="4" name="Footer Placeholder 3">
            <a:extLst>
              <a:ext uri="{FF2B5EF4-FFF2-40B4-BE49-F238E27FC236}">
                <a16:creationId xmlns:a16="http://schemas.microsoft.com/office/drawing/2014/main" id="{661DA1E4-E9CB-ED46-A43C-D937A6C5762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3726C4F-679A-4648-B091-14AE4BBCA8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6AEFDF-834A-3F41-9E0F-5FD35B11FDD7}" type="slidenum">
              <a:rPr lang="en-US" smtClean="0"/>
              <a:t>‹#›</a:t>
            </a:fld>
            <a:endParaRPr lang="en-US"/>
          </a:p>
        </p:txBody>
      </p:sp>
    </p:spTree>
    <p:extLst>
      <p:ext uri="{BB962C8B-B14F-4D97-AF65-F5344CB8AC3E}">
        <p14:creationId xmlns:p14="http://schemas.microsoft.com/office/powerpoint/2010/main" val="22584121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33036D-6C87-C144-9F20-632B6105FC1E}" type="datetimeFigureOut">
              <a:rPr lang="en-US" smtClean="0"/>
              <a:pPr/>
              <a:t>10/22/20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31B958-A927-EA46-82E8-92FF4B0E5CB3}" type="slidenum">
              <a:rPr lang="en-US" smtClean="0"/>
              <a:pPr/>
              <a:t>‹#›</a:t>
            </a:fld>
            <a:endParaRPr lang="en-US"/>
          </a:p>
        </p:txBody>
      </p:sp>
    </p:spTree>
    <p:extLst>
      <p:ext uri="{BB962C8B-B14F-4D97-AF65-F5344CB8AC3E}">
        <p14:creationId xmlns:p14="http://schemas.microsoft.com/office/powerpoint/2010/main" val="4500307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946ACE8-63DF-9F4D-BC2B-A77DBA62BA53}" type="datetimeFigureOut">
              <a:rPr lang="en-US" smtClean="0"/>
              <a:pPr/>
              <a:t>10/22/20</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78EC7BC-B940-C347-9B22-3DB5DE10D6C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946ACE8-63DF-9F4D-BC2B-A77DBA62BA53}" type="datetimeFigureOut">
              <a:rPr lang="en-US" smtClean="0"/>
              <a:pPr/>
              <a:t>10/22/20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EC7BC-B940-C347-9B22-3DB5DE10D6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D946ACE8-63DF-9F4D-BC2B-A77DBA62BA53}" type="datetimeFigureOut">
              <a:rPr lang="en-US" smtClean="0"/>
              <a:pPr/>
              <a:t>10/22/20</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578EC7BC-B940-C347-9B22-3DB5DE10D6C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endParaRPr lang="tr-T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Footer Placeholder 4"/>
          <p:cNvSpPr>
            <a:spLocks noGrp="1"/>
          </p:cNvSpPr>
          <p:nvPr>
            <p:ph type="ftr" sz="quarter" idx="10"/>
          </p:nvPr>
        </p:nvSpPr>
        <p:spPr>
          <a:xfrm>
            <a:off x="0" y="6642100"/>
            <a:ext cx="6048375" cy="215900"/>
          </a:xfrm>
        </p:spPr>
        <p:txBody>
          <a:bodyPr/>
          <a:lstStyle>
            <a:lvl1pPr>
              <a:defRPr/>
            </a:lvl1pPr>
          </a:lstStyle>
          <a:p>
            <a:r>
              <a:rPr lang="en-US"/>
              <a:t>Lecture Notes for E Alpaydın 2010 Introduction to Machine Learning 2e © The MIT Press (V1.0)</a:t>
            </a:r>
            <a:endParaRPr lang="tr-TR"/>
          </a:p>
        </p:txBody>
      </p:sp>
      <p:sp>
        <p:nvSpPr>
          <p:cNvPr id="6" name="Slide Number Placeholder 5"/>
          <p:cNvSpPr>
            <a:spLocks noGrp="1"/>
          </p:cNvSpPr>
          <p:nvPr>
            <p:ph type="sldNum" sz="quarter" idx="11"/>
          </p:nvPr>
        </p:nvSpPr>
        <p:spPr>
          <a:xfrm>
            <a:off x="6588125" y="6237288"/>
            <a:ext cx="2133600" cy="457200"/>
          </a:xfrm>
        </p:spPr>
        <p:txBody>
          <a:bodyPr/>
          <a:lstStyle>
            <a:lvl1pPr>
              <a:defRPr/>
            </a:lvl1pPr>
          </a:lstStyle>
          <a:p>
            <a:fld id="{B25A429E-EC32-4435-B6D9-2C358E91B0C4}" type="slidenum">
              <a:rPr lang="tr-TR"/>
              <a:pPr/>
              <a:t>‹#›</a:t>
            </a:fld>
            <a:endParaRPr lang="tr-TR"/>
          </a:p>
        </p:txBody>
      </p:sp>
    </p:spTree>
    <p:extLst>
      <p:ext uri="{BB962C8B-B14F-4D97-AF65-F5344CB8AC3E}">
        <p14:creationId xmlns:p14="http://schemas.microsoft.com/office/powerpoint/2010/main" val="4184474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D946ACE8-63DF-9F4D-BC2B-A77DBA62BA53}" type="datetimeFigureOut">
              <a:rPr lang="en-US" smtClean="0"/>
              <a:pPr/>
              <a:t>10/22/20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78EC7BC-B940-C347-9B22-3DB5DE10D6CC}"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D946ACE8-63DF-9F4D-BC2B-A77DBA62BA53}" type="datetimeFigureOut">
              <a:rPr lang="en-US" smtClean="0"/>
              <a:pPr/>
              <a:t>10/22/20</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78EC7BC-B940-C347-9B22-3DB5DE10D6CC}"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D946ACE8-63DF-9F4D-BC2B-A77DBA62BA53}" type="datetimeFigureOut">
              <a:rPr lang="en-US" smtClean="0"/>
              <a:pPr/>
              <a:t>10/22/20</a:t>
            </a:fld>
            <a:endParaRPr lang="en-US"/>
          </a:p>
        </p:txBody>
      </p:sp>
      <p:sp>
        <p:nvSpPr>
          <p:cNvPr id="10" name="Slide Number Placeholder 9"/>
          <p:cNvSpPr>
            <a:spLocks noGrp="1"/>
          </p:cNvSpPr>
          <p:nvPr>
            <p:ph type="sldNum" sz="quarter" idx="16"/>
          </p:nvPr>
        </p:nvSpPr>
        <p:spPr/>
        <p:txBody>
          <a:bodyPr rtlCol="0"/>
          <a:lstStyle/>
          <a:p>
            <a:fld id="{578EC7BC-B940-C347-9B22-3DB5DE10D6CC}"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D946ACE8-63DF-9F4D-BC2B-A77DBA62BA53}" type="datetimeFigureOut">
              <a:rPr lang="en-US" smtClean="0"/>
              <a:pPr/>
              <a:t>10/22/20</a:t>
            </a:fld>
            <a:endParaRPr lang="en-US"/>
          </a:p>
        </p:txBody>
      </p:sp>
      <p:sp>
        <p:nvSpPr>
          <p:cNvPr id="12" name="Slide Number Placeholder 11"/>
          <p:cNvSpPr>
            <a:spLocks noGrp="1"/>
          </p:cNvSpPr>
          <p:nvPr>
            <p:ph type="sldNum" sz="quarter" idx="16"/>
          </p:nvPr>
        </p:nvSpPr>
        <p:spPr/>
        <p:txBody>
          <a:bodyPr rtlCol="0"/>
          <a:lstStyle/>
          <a:p>
            <a:fld id="{578EC7BC-B940-C347-9B22-3DB5DE10D6CC}"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946ACE8-63DF-9F4D-BC2B-A77DBA62BA53}" type="datetimeFigureOut">
              <a:rPr lang="en-US" smtClean="0"/>
              <a:pPr/>
              <a:t>10/22/20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78EC7BC-B940-C347-9B22-3DB5DE10D6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46ACE8-63DF-9F4D-BC2B-A77DBA62BA53}" type="datetimeFigureOut">
              <a:rPr lang="en-US" smtClean="0"/>
              <a:pPr/>
              <a:t>10/22/20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578EC7BC-B940-C347-9B22-3DB5DE10D6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D946ACE8-63DF-9F4D-BC2B-A77DBA62BA53}" type="datetimeFigureOut">
              <a:rPr lang="en-US" smtClean="0"/>
              <a:pPr/>
              <a:t>10/22/20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78EC7BC-B940-C347-9B22-3DB5DE10D6CC}"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D946ACE8-63DF-9F4D-BC2B-A77DBA62BA53}" type="datetimeFigureOut">
              <a:rPr lang="en-US" smtClean="0"/>
              <a:pPr/>
              <a:t>10/22/20</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578EC7BC-B940-C347-9B22-3DB5DE10D6CC}"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946ACE8-63DF-9F4D-BC2B-A77DBA62BA53}" type="datetimeFigureOut">
              <a:rPr lang="en-US" smtClean="0"/>
              <a:pPr/>
              <a:t>10/22/20</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78EC7BC-B940-C347-9B22-3DB5DE10D6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tXlM99xPQC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9.png"/><Relationship Id="rId4" Type="http://schemas.openxmlformats.org/officeDocument/2006/relationships/image" Target="../media/image8.png"/></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0932" y="4038600"/>
            <a:ext cx="6648268" cy="1828800"/>
          </a:xfrm>
        </p:spPr>
        <p:txBody>
          <a:bodyPr/>
          <a:lstStyle/>
          <a:p>
            <a:r>
              <a:rPr lang="en-US" dirty="0"/>
              <a:t>Machine Learning basics</a:t>
            </a:r>
          </a:p>
        </p:txBody>
      </p:sp>
      <p:sp>
        <p:nvSpPr>
          <p:cNvPr id="3" name="Subtitle 2"/>
          <p:cNvSpPr>
            <a:spLocks noGrp="1"/>
          </p:cNvSpPr>
          <p:nvPr>
            <p:ph type="subTitle" idx="1"/>
          </p:nvPr>
        </p:nvSpPr>
        <p:spPr/>
        <p:txBody>
          <a:bodyPr>
            <a:normAutofit fontScale="92500" lnSpcReduction="20000"/>
          </a:bodyPr>
          <a:lstStyle/>
          <a:p>
            <a:r>
              <a:rPr lang="en-US" dirty="0"/>
              <a:t>David Kauchak</a:t>
            </a:r>
            <a:br>
              <a:rPr lang="en-US" dirty="0"/>
            </a:br>
            <a:r>
              <a:rPr lang="en-US"/>
              <a:t>CS159 Fall 2020</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pic>
        <p:nvPicPr>
          <p:cNvPr id="5" name="Picture 4"/>
          <p:cNvPicPr>
            <a:picLocks noChangeAspect="1"/>
          </p:cNvPicPr>
          <p:nvPr/>
        </p:nvPicPr>
        <p:blipFill>
          <a:blip r:embed="rId2"/>
          <a:stretch>
            <a:fillRect/>
          </a:stretch>
        </p:blipFill>
        <p:spPr>
          <a:xfrm>
            <a:off x="4384114" y="2681102"/>
            <a:ext cx="1146630" cy="1124147"/>
          </a:xfrm>
          <a:prstGeom prst="rect">
            <a:avLst/>
          </a:prstGeom>
        </p:spPr>
      </p:pic>
      <p:pic>
        <p:nvPicPr>
          <p:cNvPr id="6" name="Picture 5"/>
          <p:cNvPicPr>
            <a:picLocks noChangeAspect="1"/>
          </p:cNvPicPr>
          <p:nvPr/>
        </p:nvPicPr>
        <p:blipFill>
          <a:blip r:embed="rId3"/>
          <a:stretch>
            <a:fillRect/>
          </a:stretch>
        </p:blipFill>
        <p:spPr>
          <a:xfrm>
            <a:off x="4470001" y="3939242"/>
            <a:ext cx="887704" cy="894429"/>
          </a:xfrm>
          <a:prstGeom prst="rect">
            <a:avLst/>
          </a:prstGeom>
        </p:spPr>
      </p:pic>
      <p:pic>
        <p:nvPicPr>
          <p:cNvPr id="7" name="Picture 6"/>
          <p:cNvPicPr>
            <a:picLocks noChangeAspect="1"/>
          </p:cNvPicPr>
          <p:nvPr/>
        </p:nvPicPr>
        <p:blipFill>
          <a:blip r:embed="rId4"/>
          <a:stretch>
            <a:fillRect/>
          </a:stretch>
        </p:blipFill>
        <p:spPr>
          <a:xfrm>
            <a:off x="4377770" y="4929593"/>
            <a:ext cx="1103502" cy="649119"/>
          </a:xfrm>
          <a:prstGeom prst="rect">
            <a:avLst/>
          </a:prstGeom>
        </p:spPr>
      </p:pic>
      <p:pic>
        <p:nvPicPr>
          <p:cNvPr id="8" name="Picture 7"/>
          <p:cNvPicPr>
            <a:picLocks noChangeAspect="1"/>
          </p:cNvPicPr>
          <p:nvPr/>
        </p:nvPicPr>
        <p:blipFill>
          <a:blip r:embed="rId5"/>
          <a:stretch>
            <a:fillRect/>
          </a:stretch>
        </p:blipFill>
        <p:spPr>
          <a:xfrm>
            <a:off x="4261264" y="5753744"/>
            <a:ext cx="1220008" cy="696376"/>
          </a:xfrm>
          <a:prstGeom prst="rect">
            <a:avLst/>
          </a:prstGeom>
        </p:spPr>
      </p:pic>
      <p:sp>
        <p:nvSpPr>
          <p:cNvPr id="19" name="Right Brace 18"/>
          <p:cNvSpPr/>
          <p:nvPr/>
        </p:nvSpPr>
        <p:spPr>
          <a:xfrm rot="16200000">
            <a:off x="4803938" y="2003768"/>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377478" y="1722197"/>
            <a:ext cx="1546617" cy="523220"/>
          </a:xfrm>
          <a:prstGeom prst="rect">
            <a:avLst/>
          </a:prstGeom>
          <a:noFill/>
        </p:spPr>
        <p:txBody>
          <a:bodyPr wrap="none" rtlCol="0">
            <a:spAutoFit/>
          </a:bodyPr>
          <a:lstStyle/>
          <a:p>
            <a:r>
              <a:rPr lang="en-US" sz="2800" dirty="0">
                <a:solidFill>
                  <a:srgbClr val="008000"/>
                </a:solidFill>
              </a:rPr>
              <a:t>examples</a:t>
            </a:r>
          </a:p>
        </p:txBody>
      </p:sp>
      <p:sp>
        <p:nvSpPr>
          <p:cNvPr id="21" name="Rectangle 20"/>
          <p:cNvSpPr/>
          <p:nvPr/>
        </p:nvSpPr>
        <p:spPr>
          <a:xfrm>
            <a:off x="1298228" y="3512543"/>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81667" y="4111156"/>
            <a:ext cx="895097" cy="523220"/>
          </a:xfrm>
          <a:prstGeom prst="rect">
            <a:avLst/>
          </a:prstGeom>
          <a:noFill/>
        </p:spPr>
        <p:txBody>
          <a:bodyPr wrap="none" rtlCol="0">
            <a:spAutoFit/>
          </a:bodyPr>
          <a:lstStyle/>
          <a:p>
            <a:r>
              <a:rPr lang="en-US" sz="2800" dirty="0"/>
              <a:t>Data</a:t>
            </a:r>
          </a:p>
        </p:txBody>
      </p:sp>
      <p:cxnSp>
        <p:nvCxnSpPr>
          <p:cNvPr id="24" name="Straight Connector 23"/>
          <p:cNvCxnSpPr/>
          <p:nvPr/>
        </p:nvCxnSpPr>
        <p:spPr>
          <a:xfrm flipV="1">
            <a:off x="2723444" y="2949222"/>
            <a:ext cx="1537820" cy="56332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23444" y="5578713"/>
            <a:ext cx="1537820" cy="871407"/>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7936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19" name="Right Brace 18"/>
          <p:cNvSpPr/>
          <p:nvPr/>
        </p:nvSpPr>
        <p:spPr>
          <a:xfrm rot="16200000">
            <a:off x="4814675" y="1746695"/>
            <a:ext cx="381000" cy="1487814"/>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377478" y="1722197"/>
            <a:ext cx="1546617" cy="523220"/>
          </a:xfrm>
          <a:prstGeom prst="rect">
            <a:avLst/>
          </a:prstGeom>
          <a:noFill/>
        </p:spPr>
        <p:txBody>
          <a:bodyPr wrap="none" rtlCol="0">
            <a:spAutoFit/>
          </a:bodyPr>
          <a:lstStyle/>
          <a:p>
            <a:r>
              <a:rPr lang="en-US" sz="2800" dirty="0">
                <a:solidFill>
                  <a:srgbClr val="008000"/>
                </a:solidFill>
              </a:rPr>
              <a:t>examples</a:t>
            </a:r>
          </a:p>
        </p:txBody>
      </p:sp>
      <p:sp>
        <p:nvSpPr>
          <p:cNvPr id="21" name="Rectangle 20"/>
          <p:cNvSpPr/>
          <p:nvPr/>
        </p:nvSpPr>
        <p:spPr>
          <a:xfrm>
            <a:off x="1298228" y="3512543"/>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81667" y="4111156"/>
            <a:ext cx="895097" cy="523220"/>
          </a:xfrm>
          <a:prstGeom prst="rect">
            <a:avLst/>
          </a:prstGeom>
          <a:noFill/>
        </p:spPr>
        <p:txBody>
          <a:bodyPr wrap="none" rtlCol="0">
            <a:spAutoFit/>
          </a:bodyPr>
          <a:lstStyle/>
          <a:p>
            <a:r>
              <a:rPr lang="en-US" sz="2800" dirty="0"/>
              <a:t>Data</a:t>
            </a:r>
          </a:p>
        </p:txBody>
      </p:sp>
      <p:cxnSp>
        <p:nvCxnSpPr>
          <p:cNvPr id="24" name="Straight Connector 23"/>
          <p:cNvCxnSpPr/>
          <p:nvPr/>
        </p:nvCxnSpPr>
        <p:spPr>
          <a:xfrm flipV="1">
            <a:off x="2723444" y="2949222"/>
            <a:ext cx="1537820" cy="56332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23444" y="5578713"/>
            <a:ext cx="1537820" cy="871407"/>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2"/>
          <a:stretch>
            <a:fillRect/>
          </a:stretch>
        </p:blipFill>
        <p:spPr>
          <a:xfrm>
            <a:off x="4377478" y="2933987"/>
            <a:ext cx="1371600" cy="711200"/>
          </a:xfrm>
          <a:prstGeom prst="rect">
            <a:avLst/>
          </a:prstGeom>
        </p:spPr>
      </p:pic>
      <p:pic>
        <p:nvPicPr>
          <p:cNvPr id="15" name="Picture 14"/>
          <p:cNvPicPr>
            <a:picLocks noChangeAspect="1"/>
          </p:cNvPicPr>
          <p:nvPr/>
        </p:nvPicPr>
        <p:blipFill>
          <a:blip r:embed="rId2"/>
          <a:stretch>
            <a:fillRect/>
          </a:stretch>
        </p:blipFill>
        <p:spPr>
          <a:xfrm>
            <a:off x="4377478" y="3755556"/>
            <a:ext cx="1371600" cy="711200"/>
          </a:xfrm>
          <a:prstGeom prst="rect">
            <a:avLst/>
          </a:prstGeom>
        </p:spPr>
      </p:pic>
      <p:pic>
        <p:nvPicPr>
          <p:cNvPr id="16" name="Picture 15"/>
          <p:cNvPicPr>
            <a:picLocks noChangeAspect="1"/>
          </p:cNvPicPr>
          <p:nvPr/>
        </p:nvPicPr>
        <p:blipFill>
          <a:blip r:embed="rId2"/>
          <a:stretch>
            <a:fillRect/>
          </a:stretch>
        </p:blipFill>
        <p:spPr>
          <a:xfrm>
            <a:off x="4377478" y="4542956"/>
            <a:ext cx="1371600" cy="711200"/>
          </a:xfrm>
          <a:prstGeom prst="rect">
            <a:avLst/>
          </a:prstGeom>
        </p:spPr>
      </p:pic>
      <p:pic>
        <p:nvPicPr>
          <p:cNvPr id="17" name="Picture 16"/>
          <p:cNvPicPr>
            <a:picLocks noChangeAspect="1"/>
          </p:cNvPicPr>
          <p:nvPr/>
        </p:nvPicPr>
        <p:blipFill>
          <a:blip r:embed="rId2"/>
          <a:stretch>
            <a:fillRect/>
          </a:stretch>
        </p:blipFill>
        <p:spPr>
          <a:xfrm>
            <a:off x="4377478" y="5406556"/>
            <a:ext cx="1371600" cy="711200"/>
          </a:xfrm>
          <a:prstGeom prst="rect">
            <a:avLst/>
          </a:prstGeom>
        </p:spPr>
      </p:pic>
    </p:spTree>
    <p:extLst>
      <p:ext uri="{BB962C8B-B14F-4D97-AF65-F5344CB8AC3E}">
        <p14:creationId xmlns:p14="http://schemas.microsoft.com/office/powerpoint/2010/main" val="1237149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19" name="Right Brace 18"/>
          <p:cNvSpPr/>
          <p:nvPr/>
        </p:nvSpPr>
        <p:spPr>
          <a:xfrm rot="16200000">
            <a:off x="5344990" y="1462717"/>
            <a:ext cx="381000" cy="2055770"/>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377478" y="1722197"/>
            <a:ext cx="1546617" cy="523220"/>
          </a:xfrm>
          <a:prstGeom prst="rect">
            <a:avLst/>
          </a:prstGeom>
          <a:noFill/>
        </p:spPr>
        <p:txBody>
          <a:bodyPr wrap="none" rtlCol="0">
            <a:spAutoFit/>
          </a:bodyPr>
          <a:lstStyle/>
          <a:p>
            <a:r>
              <a:rPr lang="en-US" sz="2800" dirty="0">
                <a:solidFill>
                  <a:srgbClr val="008000"/>
                </a:solidFill>
              </a:rPr>
              <a:t>examples</a:t>
            </a:r>
          </a:p>
        </p:txBody>
      </p:sp>
      <p:sp>
        <p:nvSpPr>
          <p:cNvPr id="21" name="Rectangle 20"/>
          <p:cNvSpPr/>
          <p:nvPr/>
        </p:nvSpPr>
        <p:spPr>
          <a:xfrm>
            <a:off x="1298228" y="3512543"/>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81667" y="4111156"/>
            <a:ext cx="895097" cy="523220"/>
          </a:xfrm>
          <a:prstGeom prst="rect">
            <a:avLst/>
          </a:prstGeom>
          <a:noFill/>
        </p:spPr>
        <p:txBody>
          <a:bodyPr wrap="none" rtlCol="0">
            <a:spAutoFit/>
          </a:bodyPr>
          <a:lstStyle/>
          <a:p>
            <a:r>
              <a:rPr lang="en-US" sz="2800" dirty="0"/>
              <a:t>Data</a:t>
            </a:r>
          </a:p>
        </p:txBody>
      </p:sp>
      <p:cxnSp>
        <p:nvCxnSpPr>
          <p:cNvPr id="24" name="Straight Connector 23"/>
          <p:cNvCxnSpPr/>
          <p:nvPr/>
        </p:nvCxnSpPr>
        <p:spPr>
          <a:xfrm flipV="1">
            <a:off x="2723444" y="2949222"/>
            <a:ext cx="1537820" cy="56332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23444" y="5578713"/>
            <a:ext cx="1537820" cy="871407"/>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2"/>
          <a:stretch>
            <a:fillRect/>
          </a:stretch>
        </p:blipFill>
        <p:spPr>
          <a:xfrm>
            <a:off x="4377478" y="2949222"/>
            <a:ext cx="2185895" cy="749013"/>
          </a:xfrm>
          <a:prstGeom prst="rect">
            <a:avLst/>
          </a:prstGeom>
        </p:spPr>
      </p:pic>
      <p:pic>
        <p:nvPicPr>
          <p:cNvPr id="18" name="Picture 17"/>
          <p:cNvPicPr>
            <a:picLocks noChangeAspect="1"/>
          </p:cNvPicPr>
          <p:nvPr/>
        </p:nvPicPr>
        <p:blipFill>
          <a:blip r:embed="rId2"/>
          <a:stretch>
            <a:fillRect/>
          </a:stretch>
        </p:blipFill>
        <p:spPr>
          <a:xfrm>
            <a:off x="4377480" y="3736649"/>
            <a:ext cx="2185895" cy="749013"/>
          </a:xfrm>
          <a:prstGeom prst="rect">
            <a:avLst/>
          </a:prstGeom>
        </p:spPr>
      </p:pic>
      <p:pic>
        <p:nvPicPr>
          <p:cNvPr id="23" name="Picture 22"/>
          <p:cNvPicPr>
            <a:picLocks noChangeAspect="1"/>
          </p:cNvPicPr>
          <p:nvPr/>
        </p:nvPicPr>
        <p:blipFill>
          <a:blip r:embed="rId2"/>
          <a:stretch>
            <a:fillRect/>
          </a:stretch>
        </p:blipFill>
        <p:spPr>
          <a:xfrm>
            <a:off x="4377478" y="4638062"/>
            <a:ext cx="2185895" cy="749013"/>
          </a:xfrm>
          <a:prstGeom prst="rect">
            <a:avLst/>
          </a:prstGeom>
        </p:spPr>
      </p:pic>
      <p:pic>
        <p:nvPicPr>
          <p:cNvPr id="26" name="Picture 25"/>
          <p:cNvPicPr>
            <a:picLocks noChangeAspect="1"/>
          </p:cNvPicPr>
          <p:nvPr/>
        </p:nvPicPr>
        <p:blipFill>
          <a:blip r:embed="rId2"/>
          <a:stretch>
            <a:fillRect/>
          </a:stretch>
        </p:blipFill>
        <p:spPr>
          <a:xfrm>
            <a:off x="4377478" y="5578713"/>
            <a:ext cx="2185895" cy="749013"/>
          </a:xfrm>
          <a:prstGeom prst="rect">
            <a:avLst/>
          </a:prstGeom>
        </p:spPr>
      </p:pic>
    </p:spTree>
    <p:extLst>
      <p:ext uri="{BB962C8B-B14F-4D97-AF65-F5344CB8AC3E}">
        <p14:creationId xmlns:p14="http://schemas.microsoft.com/office/powerpoint/2010/main" val="2162574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19" name="Right Brace 18"/>
          <p:cNvSpPr/>
          <p:nvPr/>
        </p:nvSpPr>
        <p:spPr>
          <a:xfrm rot="16200000">
            <a:off x="4803938" y="2003768"/>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377478" y="1722197"/>
            <a:ext cx="1546617" cy="523220"/>
          </a:xfrm>
          <a:prstGeom prst="rect">
            <a:avLst/>
          </a:prstGeom>
          <a:noFill/>
        </p:spPr>
        <p:txBody>
          <a:bodyPr wrap="none" rtlCol="0">
            <a:spAutoFit/>
          </a:bodyPr>
          <a:lstStyle/>
          <a:p>
            <a:r>
              <a:rPr lang="en-US" sz="2800" dirty="0">
                <a:solidFill>
                  <a:srgbClr val="008000"/>
                </a:solidFill>
              </a:rPr>
              <a:t>examples</a:t>
            </a:r>
          </a:p>
        </p:txBody>
      </p:sp>
      <p:sp>
        <p:nvSpPr>
          <p:cNvPr id="21" name="Rectangle 20"/>
          <p:cNvSpPr/>
          <p:nvPr/>
        </p:nvSpPr>
        <p:spPr>
          <a:xfrm>
            <a:off x="1298228" y="3512543"/>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81667" y="4111156"/>
            <a:ext cx="895097" cy="523220"/>
          </a:xfrm>
          <a:prstGeom prst="rect">
            <a:avLst/>
          </a:prstGeom>
          <a:noFill/>
        </p:spPr>
        <p:txBody>
          <a:bodyPr wrap="none" rtlCol="0">
            <a:spAutoFit/>
          </a:bodyPr>
          <a:lstStyle/>
          <a:p>
            <a:r>
              <a:rPr lang="en-US" sz="2800" dirty="0"/>
              <a:t>Data</a:t>
            </a:r>
          </a:p>
        </p:txBody>
      </p:sp>
      <p:cxnSp>
        <p:nvCxnSpPr>
          <p:cNvPr id="24" name="Straight Connector 23"/>
          <p:cNvCxnSpPr/>
          <p:nvPr/>
        </p:nvCxnSpPr>
        <p:spPr>
          <a:xfrm flipV="1">
            <a:off x="2723444" y="2949222"/>
            <a:ext cx="1537820" cy="56332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23444" y="5578713"/>
            <a:ext cx="1537820" cy="871407"/>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2"/>
          <a:stretch>
            <a:fillRect/>
          </a:stretch>
        </p:blipFill>
        <p:spPr>
          <a:xfrm>
            <a:off x="4306923" y="2823921"/>
            <a:ext cx="1231900" cy="660400"/>
          </a:xfrm>
          <a:prstGeom prst="rect">
            <a:avLst/>
          </a:prstGeom>
        </p:spPr>
      </p:pic>
      <p:pic>
        <p:nvPicPr>
          <p:cNvPr id="5" name="Picture 4"/>
          <p:cNvPicPr>
            <a:picLocks noChangeAspect="1"/>
          </p:cNvPicPr>
          <p:nvPr/>
        </p:nvPicPr>
        <p:blipFill>
          <a:blip r:embed="rId3"/>
          <a:stretch>
            <a:fillRect/>
          </a:stretch>
        </p:blipFill>
        <p:spPr>
          <a:xfrm>
            <a:off x="4096455" y="3851497"/>
            <a:ext cx="1587500" cy="711200"/>
          </a:xfrm>
          <a:prstGeom prst="rect">
            <a:avLst/>
          </a:prstGeom>
        </p:spPr>
      </p:pic>
      <p:pic>
        <p:nvPicPr>
          <p:cNvPr id="6" name="Picture 5"/>
          <p:cNvPicPr>
            <a:picLocks noChangeAspect="1"/>
          </p:cNvPicPr>
          <p:nvPr/>
        </p:nvPicPr>
        <p:blipFill>
          <a:blip r:embed="rId4"/>
          <a:stretch>
            <a:fillRect/>
          </a:stretch>
        </p:blipFill>
        <p:spPr>
          <a:xfrm>
            <a:off x="3781778" y="4782255"/>
            <a:ext cx="2540000" cy="990600"/>
          </a:xfrm>
          <a:prstGeom prst="rect">
            <a:avLst/>
          </a:prstGeom>
        </p:spPr>
      </p:pic>
    </p:spTree>
    <p:extLst>
      <p:ext uri="{BB962C8B-B14F-4D97-AF65-F5344CB8AC3E}">
        <p14:creationId xmlns:p14="http://schemas.microsoft.com/office/powerpoint/2010/main" val="509715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a:t>
            </a:r>
          </a:p>
        </p:txBody>
      </p:sp>
      <p:pic>
        <p:nvPicPr>
          <p:cNvPr id="5" name="Picture 4"/>
          <p:cNvPicPr>
            <a:picLocks noChangeAspect="1"/>
          </p:cNvPicPr>
          <p:nvPr/>
        </p:nvPicPr>
        <p:blipFill>
          <a:blip r:embed="rId2"/>
          <a:stretch>
            <a:fillRect/>
          </a:stretch>
        </p:blipFill>
        <p:spPr>
          <a:xfrm>
            <a:off x="799891" y="2384769"/>
            <a:ext cx="1146630" cy="1124147"/>
          </a:xfrm>
          <a:prstGeom prst="rect">
            <a:avLst/>
          </a:prstGeom>
        </p:spPr>
      </p:pic>
      <p:pic>
        <p:nvPicPr>
          <p:cNvPr id="6" name="Picture 5"/>
          <p:cNvPicPr>
            <a:picLocks noChangeAspect="1"/>
          </p:cNvPicPr>
          <p:nvPr/>
        </p:nvPicPr>
        <p:blipFill>
          <a:blip r:embed="rId3"/>
          <a:stretch>
            <a:fillRect/>
          </a:stretch>
        </p:blipFill>
        <p:spPr>
          <a:xfrm>
            <a:off x="885778" y="3642909"/>
            <a:ext cx="887704" cy="894429"/>
          </a:xfrm>
          <a:prstGeom prst="rect">
            <a:avLst/>
          </a:prstGeom>
        </p:spPr>
      </p:pic>
      <p:pic>
        <p:nvPicPr>
          <p:cNvPr id="7" name="Picture 6"/>
          <p:cNvPicPr>
            <a:picLocks noChangeAspect="1"/>
          </p:cNvPicPr>
          <p:nvPr/>
        </p:nvPicPr>
        <p:blipFill>
          <a:blip r:embed="rId4"/>
          <a:stretch>
            <a:fillRect/>
          </a:stretch>
        </p:blipFill>
        <p:spPr>
          <a:xfrm>
            <a:off x="793547" y="4633260"/>
            <a:ext cx="1103502" cy="649119"/>
          </a:xfrm>
          <a:prstGeom prst="rect">
            <a:avLst/>
          </a:prstGeom>
        </p:spPr>
      </p:pic>
      <p:pic>
        <p:nvPicPr>
          <p:cNvPr id="8" name="Picture 7"/>
          <p:cNvPicPr>
            <a:picLocks noChangeAspect="1"/>
          </p:cNvPicPr>
          <p:nvPr/>
        </p:nvPicPr>
        <p:blipFill>
          <a:blip r:embed="rId5"/>
          <a:stretch>
            <a:fillRect/>
          </a:stretch>
        </p:blipFill>
        <p:spPr>
          <a:xfrm>
            <a:off x="677041" y="5457411"/>
            <a:ext cx="1220008" cy="696376"/>
          </a:xfrm>
          <a:prstGeom prst="rect">
            <a:avLst/>
          </a:prstGeom>
        </p:spPr>
      </p:pic>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a:solidFill>
                  <a:srgbClr val="0000FF"/>
                </a:solidFill>
              </a:rPr>
              <a:t>Supervised learning: given labeled examples</a:t>
            </a:r>
          </a:p>
        </p:txBody>
      </p:sp>
      <p:sp>
        <p:nvSpPr>
          <p:cNvPr id="3" name="TextBox 2"/>
          <p:cNvSpPr txBox="1"/>
          <p:nvPr/>
        </p:nvSpPr>
        <p:spPr>
          <a:xfrm>
            <a:off x="2341633" y="2297668"/>
            <a:ext cx="813143" cy="461665"/>
          </a:xfrm>
          <a:prstGeom prst="rect">
            <a:avLst/>
          </a:prstGeom>
          <a:noFill/>
        </p:spPr>
        <p:txBody>
          <a:bodyPr wrap="none" rtlCol="0">
            <a:spAutoFit/>
          </a:bodyPr>
          <a:lstStyle/>
          <a:p>
            <a:r>
              <a:rPr lang="en-US" sz="2400" dirty="0"/>
              <a:t>label</a:t>
            </a:r>
          </a:p>
        </p:txBody>
      </p:sp>
      <p:sp>
        <p:nvSpPr>
          <p:cNvPr id="12" name="TextBox 11"/>
          <p:cNvSpPr txBox="1"/>
          <p:nvPr/>
        </p:nvSpPr>
        <p:spPr>
          <a:xfrm>
            <a:off x="2341633" y="2949223"/>
            <a:ext cx="740933" cy="369332"/>
          </a:xfrm>
          <a:prstGeom prst="rect">
            <a:avLst/>
          </a:prstGeom>
          <a:noFill/>
        </p:spPr>
        <p:txBody>
          <a:bodyPr wrap="none" rtlCol="0">
            <a:spAutoFit/>
          </a:bodyPr>
          <a:lstStyle/>
          <a:p>
            <a:r>
              <a:rPr lang="en-US" dirty="0"/>
              <a:t>label</a:t>
            </a:r>
            <a:r>
              <a:rPr lang="en-US" baseline="-25000" dirty="0"/>
              <a:t>1</a:t>
            </a:r>
          </a:p>
        </p:txBody>
      </p:sp>
      <p:sp>
        <p:nvSpPr>
          <p:cNvPr id="14" name="TextBox 13"/>
          <p:cNvSpPr txBox="1"/>
          <p:nvPr/>
        </p:nvSpPr>
        <p:spPr>
          <a:xfrm>
            <a:off x="2341633" y="3734803"/>
            <a:ext cx="740933" cy="369332"/>
          </a:xfrm>
          <a:prstGeom prst="rect">
            <a:avLst/>
          </a:prstGeom>
          <a:noFill/>
        </p:spPr>
        <p:txBody>
          <a:bodyPr wrap="none" rtlCol="0">
            <a:spAutoFit/>
          </a:bodyPr>
          <a:lstStyle/>
          <a:p>
            <a:r>
              <a:rPr lang="en-US" dirty="0"/>
              <a:t>label</a:t>
            </a:r>
            <a:r>
              <a:rPr lang="en-US" baseline="-25000" dirty="0"/>
              <a:t>3</a:t>
            </a:r>
          </a:p>
        </p:txBody>
      </p:sp>
      <p:sp>
        <p:nvSpPr>
          <p:cNvPr id="15" name="TextBox 14"/>
          <p:cNvSpPr txBox="1"/>
          <p:nvPr/>
        </p:nvSpPr>
        <p:spPr>
          <a:xfrm>
            <a:off x="2341633" y="4698795"/>
            <a:ext cx="740933" cy="369332"/>
          </a:xfrm>
          <a:prstGeom prst="rect">
            <a:avLst/>
          </a:prstGeom>
          <a:noFill/>
        </p:spPr>
        <p:txBody>
          <a:bodyPr wrap="none" rtlCol="0">
            <a:spAutoFit/>
          </a:bodyPr>
          <a:lstStyle/>
          <a:p>
            <a:r>
              <a:rPr lang="en-US" dirty="0"/>
              <a:t>label</a:t>
            </a:r>
            <a:r>
              <a:rPr lang="en-US" baseline="-25000" dirty="0"/>
              <a:t>4</a:t>
            </a:r>
          </a:p>
        </p:txBody>
      </p:sp>
      <p:sp>
        <p:nvSpPr>
          <p:cNvPr id="16" name="TextBox 15"/>
          <p:cNvSpPr txBox="1"/>
          <p:nvPr/>
        </p:nvSpPr>
        <p:spPr>
          <a:xfrm>
            <a:off x="2341633" y="5512050"/>
            <a:ext cx="740933" cy="369332"/>
          </a:xfrm>
          <a:prstGeom prst="rect">
            <a:avLst/>
          </a:prstGeom>
          <a:noFill/>
        </p:spPr>
        <p:txBody>
          <a:bodyPr wrap="none" rtlCol="0">
            <a:spAutoFit/>
          </a:bodyPr>
          <a:lstStyle/>
          <a:p>
            <a:r>
              <a:rPr lang="en-US" dirty="0"/>
              <a:t>label</a:t>
            </a:r>
            <a:r>
              <a:rPr lang="en-US" baseline="-25000" dirty="0"/>
              <a:t>5</a:t>
            </a:r>
          </a:p>
        </p:txBody>
      </p:sp>
      <p:sp>
        <p:nvSpPr>
          <p:cNvPr id="17" name="Right Brace 16"/>
          <p:cNvSpPr/>
          <p:nvPr/>
        </p:nvSpPr>
        <p:spPr>
          <a:xfrm>
            <a:off x="3683000" y="2384769"/>
            <a:ext cx="860778" cy="3681279"/>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4826001" y="3785242"/>
            <a:ext cx="2756559" cy="523220"/>
          </a:xfrm>
          <a:prstGeom prst="rect">
            <a:avLst/>
          </a:prstGeom>
          <a:noFill/>
        </p:spPr>
        <p:txBody>
          <a:bodyPr wrap="none" rtlCol="0">
            <a:spAutoFit/>
          </a:bodyPr>
          <a:lstStyle/>
          <a:p>
            <a:r>
              <a:rPr lang="en-US" sz="2800" dirty="0">
                <a:solidFill>
                  <a:srgbClr val="008000"/>
                </a:solidFill>
              </a:rPr>
              <a:t>labeled examples</a:t>
            </a:r>
          </a:p>
        </p:txBody>
      </p:sp>
      <p:sp>
        <p:nvSpPr>
          <p:cNvPr id="19" name="Right Brace 18"/>
          <p:cNvSpPr/>
          <p:nvPr/>
        </p:nvSpPr>
        <p:spPr>
          <a:xfrm rot="16200000">
            <a:off x="1219715" y="1707435"/>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793255" y="1425864"/>
            <a:ext cx="1546617" cy="523220"/>
          </a:xfrm>
          <a:prstGeom prst="rect">
            <a:avLst/>
          </a:prstGeom>
          <a:noFill/>
        </p:spPr>
        <p:txBody>
          <a:bodyPr wrap="none" rtlCol="0">
            <a:spAutoFit/>
          </a:bodyPr>
          <a:lstStyle/>
          <a:p>
            <a:r>
              <a:rPr lang="en-US" sz="2800" dirty="0">
                <a:solidFill>
                  <a:srgbClr val="008000"/>
                </a:solidFill>
              </a:rPr>
              <a:t>examples</a:t>
            </a:r>
          </a:p>
        </p:txBody>
      </p:sp>
    </p:spTree>
    <p:extLst>
      <p:ext uri="{BB962C8B-B14F-4D97-AF65-F5344CB8AC3E}">
        <p14:creationId xmlns:p14="http://schemas.microsoft.com/office/powerpoint/2010/main" val="3120985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a:t>
            </a:r>
          </a:p>
        </p:txBody>
      </p:sp>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a:solidFill>
                  <a:srgbClr val="0000FF"/>
                </a:solidFill>
              </a:rPr>
              <a:t>Supervised learning: given labeled examples</a:t>
            </a:r>
          </a:p>
        </p:txBody>
      </p:sp>
      <p:sp>
        <p:nvSpPr>
          <p:cNvPr id="17" name="Oval 16"/>
          <p:cNvSpPr/>
          <p:nvPr/>
        </p:nvSpPr>
        <p:spPr>
          <a:xfrm>
            <a:off x="4205126" y="3076224"/>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TextBox 17"/>
          <p:cNvSpPr txBox="1"/>
          <p:nvPr/>
        </p:nvSpPr>
        <p:spPr>
          <a:xfrm>
            <a:off x="4416792" y="3309780"/>
            <a:ext cx="1306367" cy="830997"/>
          </a:xfrm>
          <a:prstGeom prst="rect">
            <a:avLst/>
          </a:prstGeom>
          <a:noFill/>
        </p:spPr>
        <p:txBody>
          <a:bodyPr wrap="none" rtlCol="0">
            <a:spAutoFit/>
          </a:bodyPr>
          <a:lstStyle/>
          <a:p>
            <a:r>
              <a:rPr lang="en-US" sz="2400" dirty="0"/>
              <a:t>model/</a:t>
            </a:r>
          </a:p>
          <a:p>
            <a:r>
              <a:rPr lang="en-US" sz="2400" dirty="0"/>
              <a:t>predictor</a:t>
            </a:r>
          </a:p>
        </p:txBody>
      </p:sp>
      <p:sp>
        <p:nvSpPr>
          <p:cNvPr id="19" name="Right Arrow 18"/>
          <p:cNvSpPr/>
          <p:nvPr/>
        </p:nvSpPr>
        <p:spPr>
          <a:xfrm>
            <a:off x="3471343" y="3455050"/>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0" name="Picture 19"/>
          <p:cNvPicPr>
            <a:picLocks noChangeAspect="1"/>
          </p:cNvPicPr>
          <p:nvPr/>
        </p:nvPicPr>
        <p:blipFill>
          <a:blip r:embed="rId2"/>
          <a:stretch>
            <a:fillRect/>
          </a:stretch>
        </p:blipFill>
        <p:spPr>
          <a:xfrm>
            <a:off x="799891" y="2384769"/>
            <a:ext cx="1146630" cy="1124147"/>
          </a:xfrm>
          <a:prstGeom prst="rect">
            <a:avLst/>
          </a:prstGeom>
        </p:spPr>
      </p:pic>
      <p:pic>
        <p:nvPicPr>
          <p:cNvPr id="21" name="Picture 20"/>
          <p:cNvPicPr>
            <a:picLocks noChangeAspect="1"/>
          </p:cNvPicPr>
          <p:nvPr/>
        </p:nvPicPr>
        <p:blipFill>
          <a:blip r:embed="rId3"/>
          <a:stretch>
            <a:fillRect/>
          </a:stretch>
        </p:blipFill>
        <p:spPr>
          <a:xfrm>
            <a:off x="885778" y="3642909"/>
            <a:ext cx="887704" cy="894429"/>
          </a:xfrm>
          <a:prstGeom prst="rect">
            <a:avLst/>
          </a:prstGeom>
        </p:spPr>
      </p:pic>
      <p:pic>
        <p:nvPicPr>
          <p:cNvPr id="22" name="Picture 21"/>
          <p:cNvPicPr>
            <a:picLocks noChangeAspect="1"/>
          </p:cNvPicPr>
          <p:nvPr/>
        </p:nvPicPr>
        <p:blipFill>
          <a:blip r:embed="rId4"/>
          <a:stretch>
            <a:fillRect/>
          </a:stretch>
        </p:blipFill>
        <p:spPr>
          <a:xfrm>
            <a:off x="793547" y="4633260"/>
            <a:ext cx="1103502" cy="649119"/>
          </a:xfrm>
          <a:prstGeom prst="rect">
            <a:avLst/>
          </a:prstGeom>
        </p:spPr>
      </p:pic>
      <p:pic>
        <p:nvPicPr>
          <p:cNvPr id="23" name="Picture 22"/>
          <p:cNvPicPr>
            <a:picLocks noChangeAspect="1"/>
          </p:cNvPicPr>
          <p:nvPr/>
        </p:nvPicPr>
        <p:blipFill>
          <a:blip r:embed="rId5"/>
          <a:stretch>
            <a:fillRect/>
          </a:stretch>
        </p:blipFill>
        <p:spPr>
          <a:xfrm>
            <a:off x="677041" y="5457411"/>
            <a:ext cx="1220008" cy="696376"/>
          </a:xfrm>
          <a:prstGeom prst="rect">
            <a:avLst/>
          </a:prstGeom>
        </p:spPr>
      </p:pic>
      <p:sp>
        <p:nvSpPr>
          <p:cNvPr id="24" name="TextBox 23"/>
          <p:cNvSpPr txBox="1"/>
          <p:nvPr/>
        </p:nvSpPr>
        <p:spPr>
          <a:xfrm>
            <a:off x="2341633" y="2297668"/>
            <a:ext cx="813143" cy="461665"/>
          </a:xfrm>
          <a:prstGeom prst="rect">
            <a:avLst/>
          </a:prstGeom>
          <a:noFill/>
        </p:spPr>
        <p:txBody>
          <a:bodyPr wrap="none" rtlCol="0">
            <a:spAutoFit/>
          </a:bodyPr>
          <a:lstStyle/>
          <a:p>
            <a:r>
              <a:rPr lang="en-US" sz="2400" dirty="0"/>
              <a:t>label</a:t>
            </a:r>
          </a:p>
        </p:txBody>
      </p:sp>
      <p:sp>
        <p:nvSpPr>
          <p:cNvPr id="25" name="TextBox 24"/>
          <p:cNvSpPr txBox="1"/>
          <p:nvPr/>
        </p:nvSpPr>
        <p:spPr>
          <a:xfrm>
            <a:off x="2341633" y="2949223"/>
            <a:ext cx="740933" cy="369332"/>
          </a:xfrm>
          <a:prstGeom prst="rect">
            <a:avLst/>
          </a:prstGeom>
          <a:noFill/>
        </p:spPr>
        <p:txBody>
          <a:bodyPr wrap="none" rtlCol="0">
            <a:spAutoFit/>
          </a:bodyPr>
          <a:lstStyle/>
          <a:p>
            <a:r>
              <a:rPr lang="en-US" dirty="0"/>
              <a:t>label</a:t>
            </a:r>
            <a:r>
              <a:rPr lang="en-US" baseline="-25000" dirty="0"/>
              <a:t>1</a:t>
            </a:r>
          </a:p>
        </p:txBody>
      </p:sp>
      <p:sp>
        <p:nvSpPr>
          <p:cNvPr id="26" name="TextBox 25"/>
          <p:cNvSpPr txBox="1"/>
          <p:nvPr/>
        </p:nvSpPr>
        <p:spPr>
          <a:xfrm>
            <a:off x="2341633" y="3734803"/>
            <a:ext cx="740933" cy="369332"/>
          </a:xfrm>
          <a:prstGeom prst="rect">
            <a:avLst/>
          </a:prstGeom>
          <a:noFill/>
        </p:spPr>
        <p:txBody>
          <a:bodyPr wrap="none" rtlCol="0">
            <a:spAutoFit/>
          </a:bodyPr>
          <a:lstStyle/>
          <a:p>
            <a:r>
              <a:rPr lang="en-US" dirty="0"/>
              <a:t>label</a:t>
            </a:r>
            <a:r>
              <a:rPr lang="en-US" baseline="-25000" dirty="0"/>
              <a:t>3</a:t>
            </a:r>
          </a:p>
        </p:txBody>
      </p:sp>
      <p:sp>
        <p:nvSpPr>
          <p:cNvPr id="27" name="TextBox 26"/>
          <p:cNvSpPr txBox="1"/>
          <p:nvPr/>
        </p:nvSpPr>
        <p:spPr>
          <a:xfrm>
            <a:off x="2341633" y="4698795"/>
            <a:ext cx="740933" cy="369332"/>
          </a:xfrm>
          <a:prstGeom prst="rect">
            <a:avLst/>
          </a:prstGeom>
          <a:noFill/>
        </p:spPr>
        <p:txBody>
          <a:bodyPr wrap="none" rtlCol="0">
            <a:spAutoFit/>
          </a:bodyPr>
          <a:lstStyle/>
          <a:p>
            <a:r>
              <a:rPr lang="en-US" dirty="0"/>
              <a:t>label</a:t>
            </a:r>
            <a:r>
              <a:rPr lang="en-US" baseline="-25000" dirty="0"/>
              <a:t>4</a:t>
            </a:r>
          </a:p>
        </p:txBody>
      </p:sp>
      <p:sp>
        <p:nvSpPr>
          <p:cNvPr id="28" name="TextBox 27"/>
          <p:cNvSpPr txBox="1"/>
          <p:nvPr/>
        </p:nvSpPr>
        <p:spPr>
          <a:xfrm>
            <a:off x="2341633" y="5512050"/>
            <a:ext cx="740933" cy="369332"/>
          </a:xfrm>
          <a:prstGeom prst="rect">
            <a:avLst/>
          </a:prstGeom>
          <a:noFill/>
        </p:spPr>
        <p:txBody>
          <a:bodyPr wrap="none" rtlCol="0">
            <a:spAutoFit/>
          </a:bodyPr>
          <a:lstStyle/>
          <a:p>
            <a:r>
              <a:rPr lang="en-US" dirty="0"/>
              <a:t>label</a:t>
            </a:r>
            <a:r>
              <a:rPr lang="en-US" baseline="-25000" dirty="0"/>
              <a:t>5</a:t>
            </a:r>
          </a:p>
        </p:txBody>
      </p:sp>
    </p:spTree>
    <p:extLst>
      <p:ext uri="{BB962C8B-B14F-4D97-AF65-F5344CB8AC3E}">
        <p14:creationId xmlns:p14="http://schemas.microsoft.com/office/powerpoint/2010/main" val="3769587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a:t>
            </a:r>
          </a:p>
        </p:txBody>
      </p:sp>
      <p:sp>
        <p:nvSpPr>
          <p:cNvPr id="17" name="Oval 16"/>
          <p:cNvSpPr/>
          <p:nvPr/>
        </p:nvSpPr>
        <p:spPr>
          <a:xfrm>
            <a:off x="4205126" y="3076224"/>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TextBox 17"/>
          <p:cNvSpPr txBox="1"/>
          <p:nvPr/>
        </p:nvSpPr>
        <p:spPr>
          <a:xfrm>
            <a:off x="4416792" y="3309780"/>
            <a:ext cx="1306367" cy="830997"/>
          </a:xfrm>
          <a:prstGeom prst="rect">
            <a:avLst/>
          </a:prstGeom>
          <a:noFill/>
        </p:spPr>
        <p:txBody>
          <a:bodyPr wrap="none" rtlCol="0">
            <a:spAutoFit/>
          </a:bodyPr>
          <a:lstStyle/>
          <a:p>
            <a:r>
              <a:rPr lang="en-US" sz="2400" dirty="0"/>
              <a:t>model/</a:t>
            </a:r>
          </a:p>
          <a:p>
            <a:r>
              <a:rPr lang="en-US" sz="2400" dirty="0"/>
              <a:t>predictor</a:t>
            </a:r>
          </a:p>
        </p:txBody>
      </p:sp>
      <p:sp>
        <p:nvSpPr>
          <p:cNvPr id="19" name="Right Arrow 18"/>
          <p:cNvSpPr/>
          <p:nvPr/>
        </p:nvSpPr>
        <p:spPr>
          <a:xfrm>
            <a:off x="3471343" y="3455050"/>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TextBox 19"/>
          <p:cNvSpPr txBox="1"/>
          <p:nvPr/>
        </p:nvSpPr>
        <p:spPr>
          <a:xfrm>
            <a:off x="838200" y="6096000"/>
            <a:ext cx="7772400" cy="523220"/>
          </a:xfrm>
          <a:prstGeom prst="rect">
            <a:avLst/>
          </a:prstGeom>
          <a:noFill/>
        </p:spPr>
        <p:txBody>
          <a:bodyPr wrap="square" rtlCol="0">
            <a:spAutoFit/>
          </a:bodyPr>
          <a:lstStyle/>
          <a:p>
            <a:r>
              <a:rPr lang="en-US" sz="2800" dirty="0">
                <a:solidFill>
                  <a:srgbClr val="0000FF"/>
                </a:solidFill>
              </a:rPr>
              <a:t>Supervised learning: learn to predict new example</a:t>
            </a:r>
          </a:p>
        </p:txBody>
      </p:sp>
      <p:pic>
        <p:nvPicPr>
          <p:cNvPr id="21" name="Picture 20"/>
          <p:cNvPicPr>
            <a:picLocks noChangeAspect="1"/>
          </p:cNvPicPr>
          <p:nvPr/>
        </p:nvPicPr>
        <p:blipFill>
          <a:blip r:embed="rId2"/>
          <a:stretch>
            <a:fillRect/>
          </a:stretch>
        </p:blipFill>
        <p:spPr>
          <a:xfrm>
            <a:off x="1066800" y="2590800"/>
            <a:ext cx="1816100" cy="2019300"/>
          </a:xfrm>
          <a:prstGeom prst="rect">
            <a:avLst/>
          </a:prstGeom>
        </p:spPr>
      </p:pic>
      <p:sp>
        <p:nvSpPr>
          <p:cNvPr id="22" name="Right Arrow 21"/>
          <p:cNvSpPr/>
          <p:nvPr/>
        </p:nvSpPr>
        <p:spPr>
          <a:xfrm>
            <a:off x="6050854" y="3455050"/>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TextBox 22"/>
          <p:cNvSpPr txBox="1"/>
          <p:nvPr/>
        </p:nvSpPr>
        <p:spPr>
          <a:xfrm>
            <a:off x="7112000" y="3526230"/>
            <a:ext cx="1611476" cy="369332"/>
          </a:xfrm>
          <a:prstGeom prst="rect">
            <a:avLst/>
          </a:prstGeom>
          <a:noFill/>
        </p:spPr>
        <p:txBody>
          <a:bodyPr wrap="none" rtlCol="0">
            <a:spAutoFit/>
          </a:bodyPr>
          <a:lstStyle/>
          <a:p>
            <a:r>
              <a:rPr lang="en-US" dirty="0"/>
              <a:t>predicted label</a:t>
            </a:r>
            <a:endParaRPr lang="en-US" baseline="-25000" dirty="0"/>
          </a:p>
        </p:txBody>
      </p:sp>
    </p:spTree>
    <p:extLst>
      <p:ext uri="{BB962C8B-B14F-4D97-AF65-F5344CB8AC3E}">
        <p14:creationId xmlns:p14="http://schemas.microsoft.com/office/powerpoint/2010/main" val="662172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 classification</a:t>
            </a:r>
          </a:p>
        </p:txBody>
      </p:sp>
      <p:pic>
        <p:nvPicPr>
          <p:cNvPr id="5" name="Picture 4"/>
          <p:cNvPicPr>
            <a:picLocks noChangeAspect="1"/>
          </p:cNvPicPr>
          <p:nvPr/>
        </p:nvPicPr>
        <p:blipFill>
          <a:blip r:embed="rId2"/>
          <a:stretch>
            <a:fillRect/>
          </a:stretch>
        </p:blipFill>
        <p:spPr>
          <a:xfrm>
            <a:off x="822379" y="1935657"/>
            <a:ext cx="1146630" cy="1124147"/>
          </a:xfrm>
          <a:prstGeom prst="rect">
            <a:avLst/>
          </a:prstGeom>
        </p:spPr>
      </p:pic>
      <p:pic>
        <p:nvPicPr>
          <p:cNvPr id="6" name="Picture 5"/>
          <p:cNvPicPr>
            <a:picLocks noChangeAspect="1"/>
          </p:cNvPicPr>
          <p:nvPr/>
        </p:nvPicPr>
        <p:blipFill>
          <a:blip r:embed="rId3"/>
          <a:stretch>
            <a:fillRect/>
          </a:stretch>
        </p:blipFill>
        <p:spPr>
          <a:xfrm>
            <a:off x="907045" y="3228572"/>
            <a:ext cx="887704" cy="894429"/>
          </a:xfrm>
          <a:prstGeom prst="rect">
            <a:avLst/>
          </a:prstGeom>
        </p:spPr>
      </p:pic>
      <p:pic>
        <p:nvPicPr>
          <p:cNvPr id="7" name="Picture 6"/>
          <p:cNvPicPr>
            <a:picLocks noChangeAspect="1"/>
          </p:cNvPicPr>
          <p:nvPr/>
        </p:nvPicPr>
        <p:blipFill>
          <a:blip r:embed="rId4"/>
          <a:stretch>
            <a:fillRect/>
          </a:stretch>
        </p:blipFill>
        <p:spPr>
          <a:xfrm>
            <a:off x="814814" y="4218923"/>
            <a:ext cx="1103502" cy="649119"/>
          </a:xfrm>
          <a:prstGeom prst="rect">
            <a:avLst/>
          </a:prstGeom>
        </p:spPr>
      </p:pic>
      <p:pic>
        <p:nvPicPr>
          <p:cNvPr id="8" name="Picture 7"/>
          <p:cNvPicPr>
            <a:picLocks noChangeAspect="1"/>
          </p:cNvPicPr>
          <p:nvPr/>
        </p:nvPicPr>
        <p:blipFill>
          <a:blip r:embed="rId5"/>
          <a:stretch>
            <a:fillRect/>
          </a:stretch>
        </p:blipFill>
        <p:spPr>
          <a:xfrm>
            <a:off x="698308" y="5043074"/>
            <a:ext cx="1220008" cy="696376"/>
          </a:xfrm>
          <a:prstGeom prst="rect">
            <a:avLst/>
          </a:prstGeom>
        </p:spPr>
      </p:pic>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a:solidFill>
                  <a:srgbClr val="0000FF"/>
                </a:solidFill>
              </a:rPr>
              <a:t>Supervised learning: given labeled examples</a:t>
            </a:r>
          </a:p>
        </p:txBody>
      </p:sp>
      <p:sp>
        <p:nvSpPr>
          <p:cNvPr id="3" name="TextBox 2"/>
          <p:cNvSpPr txBox="1"/>
          <p:nvPr/>
        </p:nvSpPr>
        <p:spPr>
          <a:xfrm>
            <a:off x="2364121" y="1848556"/>
            <a:ext cx="813143" cy="461665"/>
          </a:xfrm>
          <a:prstGeom prst="rect">
            <a:avLst/>
          </a:prstGeom>
          <a:noFill/>
        </p:spPr>
        <p:txBody>
          <a:bodyPr wrap="none" rtlCol="0">
            <a:spAutoFit/>
          </a:bodyPr>
          <a:lstStyle/>
          <a:p>
            <a:r>
              <a:rPr lang="en-US" sz="2400" dirty="0"/>
              <a:t>label</a:t>
            </a:r>
          </a:p>
        </p:txBody>
      </p:sp>
      <p:sp>
        <p:nvSpPr>
          <p:cNvPr id="12" name="TextBox 11"/>
          <p:cNvSpPr txBox="1"/>
          <p:nvPr/>
        </p:nvSpPr>
        <p:spPr>
          <a:xfrm>
            <a:off x="2364121" y="2500111"/>
            <a:ext cx="732780" cy="369332"/>
          </a:xfrm>
          <a:prstGeom prst="rect">
            <a:avLst/>
          </a:prstGeom>
          <a:noFill/>
        </p:spPr>
        <p:txBody>
          <a:bodyPr wrap="none" rtlCol="0">
            <a:spAutoFit/>
          </a:bodyPr>
          <a:lstStyle/>
          <a:p>
            <a:r>
              <a:rPr lang="en-US" dirty="0"/>
              <a:t>apple</a:t>
            </a:r>
            <a:endParaRPr lang="en-US" baseline="-25000" dirty="0"/>
          </a:p>
        </p:txBody>
      </p:sp>
      <p:sp>
        <p:nvSpPr>
          <p:cNvPr id="14" name="TextBox 13"/>
          <p:cNvSpPr txBox="1"/>
          <p:nvPr/>
        </p:nvSpPr>
        <p:spPr>
          <a:xfrm>
            <a:off x="2362900" y="3320466"/>
            <a:ext cx="732780" cy="369332"/>
          </a:xfrm>
          <a:prstGeom prst="rect">
            <a:avLst/>
          </a:prstGeom>
          <a:noFill/>
        </p:spPr>
        <p:txBody>
          <a:bodyPr wrap="none" rtlCol="0">
            <a:spAutoFit/>
          </a:bodyPr>
          <a:lstStyle/>
          <a:p>
            <a:r>
              <a:rPr lang="en-US" dirty="0"/>
              <a:t>apple</a:t>
            </a:r>
            <a:endParaRPr lang="en-US" baseline="-25000" dirty="0"/>
          </a:p>
        </p:txBody>
      </p:sp>
      <p:sp>
        <p:nvSpPr>
          <p:cNvPr id="15" name="TextBox 14"/>
          <p:cNvSpPr txBox="1"/>
          <p:nvPr/>
        </p:nvSpPr>
        <p:spPr>
          <a:xfrm>
            <a:off x="2362900" y="4284458"/>
            <a:ext cx="896324" cy="369332"/>
          </a:xfrm>
          <a:prstGeom prst="rect">
            <a:avLst/>
          </a:prstGeom>
          <a:noFill/>
        </p:spPr>
        <p:txBody>
          <a:bodyPr wrap="none" rtlCol="0">
            <a:spAutoFit/>
          </a:bodyPr>
          <a:lstStyle/>
          <a:p>
            <a:r>
              <a:rPr lang="en-US" dirty="0"/>
              <a:t>banana</a:t>
            </a:r>
            <a:endParaRPr lang="en-US" baseline="-25000" dirty="0"/>
          </a:p>
        </p:txBody>
      </p:sp>
      <p:sp>
        <p:nvSpPr>
          <p:cNvPr id="16" name="TextBox 15"/>
          <p:cNvSpPr txBox="1"/>
          <p:nvPr/>
        </p:nvSpPr>
        <p:spPr>
          <a:xfrm>
            <a:off x="2362900" y="5097713"/>
            <a:ext cx="896324" cy="369332"/>
          </a:xfrm>
          <a:prstGeom prst="rect">
            <a:avLst/>
          </a:prstGeom>
          <a:noFill/>
        </p:spPr>
        <p:txBody>
          <a:bodyPr wrap="none" rtlCol="0">
            <a:spAutoFit/>
          </a:bodyPr>
          <a:lstStyle/>
          <a:p>
            <a:r>
              <a:rPr lang="en-US" dirty="0"/>
              <a:t>banana</a:t>
            </a:r>
            <a:endParaRPr lang="en-US" baseline="-25000" dirty="0"/>
          </a:p>
        </p:txBody>
      </p:sp>
      <p:sp>
        <p:nvSpPr>
          <p:cNvPr id="18" name="TextBox 17"/>
          <p:cNvSpPr txBox="1"/>
          <p:nvPr/>
        </p:nvSpPr>
        <p:spPr>
          <a:xfrm>
            <a:off x="4035780" y="3080623"/>
            <a:ext cx="4941936" cy="954107"/>
          </a:xfrm>
          <a:prstGeom prst="rect">
            <a:avLst/>
          </a:prstGeom>
          <a:noFill/>
        </p:spPr>
        <p:txBody>
          <a:bodyPr wrap="square" rtlCol="0">
            <a:spAutoFit/>
          </a:bodyPr>
          <a:lstStyle/>
          <a:p>
            <a:r>
              <a:rPr lang="en-US" sz="2800" dirty="0">
                <a:solidFill>
                  <a:srgbClr val="008000"/>
                </a:solidFill>
              </a:rPr>
              <a:t>Classification: a finite set of labels</a:t>
            </a:r>
          </a:p>
        </p:txBody>
      </p:sp>
    </p:spTree>
    <p:extLst>
      <p:ext uri="{BB962C8B-B14F-4D97-AF65-F5344CB8AC3E}">
        <p14:creationId xmlns:p14="http://schemas.microsoft.com/office/powerpoint/2010/main" val="1132979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NLP classification applications</a:t>
            </a:r>
          </a:p>
        </p:txBody>
      </p:sp>
      <p:sp>
        <p:nvSpPr>
          <p:cNvPr id="3" name="Content Placeholder 2"/>
          <p:cNvSpPr>
            <a:spLocks noGrp="1"/>
          </p:cNvSpPr>
          <p:nvPr>
            <p:ph sz="quarter" idx="1"/>
          </p:nvPr>
        </p:nvSpPr>
        <p:spPr>
          <a:xfrm>
            <a:off x="612648" y="1600200"/>
            <a:ext cx="8153400" cy="4868253"/>
          </a:xfrm>
        </p:spPr>
        <p:txBody>
          <a:bodyPr>
            <a:normAutofit fontScale="70000" lnSpcReduction="20000"/>
          </a:bodyPr>
          <a:lstStyle/>
          <a:p>
            <a:pPr marL="0" indent="0">
              <a:buNone/>
            </a:pPr>
            <a:r>
              <a:rPr lang="en-US" dirty="0"/>
              <a:t>Document classification</a:t>
            </a:r>
          </a:p>
          <a:p>
            <a:pPr lvl="1"/>
            <a:r>
              <a:rPr lang="en-US" dirty="0"/>
              <a:t>spam</a:t>
            </a:r>
          </a:p>
          <a:p>
            <a:pPr lvl="1"/>
            <a:r>
              <a:rPr lang="en-US" dirty="0"/>
              <a:t>sentiment analysis</a:t>
            </a:r>
          </a:p>
          <a:p>
            <a:pPr lvl="1"/>
            <a:r>
              <a:rPr lang="en-US" dirty="0"/>
              <a:t>topic classification</a:t>
            </a:r>
          </a:p>
          <a:p>
            <a:pPr marL="0" indent="0">
              <a:buNone/>
            </a:pPr>
            <a:endParaRPr lang="en-US" dirty="0"/>
          </a:p>
          <a:p>
            <a:pPr marL="0" indent="0">
              <a:buNone/>
            </a:pPr>
            <a:r>
              <a:rPr lang="en-US" dirty="0"/>
              <a:t>Does linguistics phenomena X occur in text Y?</a:t>
            </a:r>
          </a:p>
          <a:p>
            <a:pPr marL="0" indent="0">
              <a:buNone/>
            </a:pPr>
            <a:endParaRPr lang="en-US" dirty="0"/>
          </a:p>
          <a:p>
            <a:pPr marL="0" indent="0">
              <a:buNone/>
            </a:pPr>
            <a:r>
              <a:rPr lang="en-US" dirty="0"/>
              <a:t>Digit recognition</a:t>
            </a:r>
          </a:p>
          <a:p>
            <a:pPr marL="0" indent="0">
              <a:buNone/>
            </a:pPr>
            <a:endParaRPr lang="en-US" dirty="0"/>
          </a:p>
          <a:p>
            <a:pPr marL="0" indent="0">
              <a:buNone/>
            </a:pPr>
            <a:r>
              <a:rPr lang="en-US" dirty="0"/>
              <a:t>Grammatically correct or not?</a:t>
            </a:r>
          </a:p>
          <a:p>
            <a:pPr marL="0" indent="0">
              <a:buNone/>
            </a:pPr>
            <a:endParaRPr lang="en-US" dirty="0"/>
          </a:p>
          <a:p>
            <a:pPr marL="0" indent="0">
              <a:buNone/>
            </a:pPr>
            <a:r>
              <a:rPr lang="en-US" dirty="0"/>
              <a:t>Word sense disambiguation</a:t>
            </a:r>
          </a:p>
          <a:p>
            <a:pPr marL="0" indent="0">
              <a:buNone/>
            </a:pPr>
            <a:endParaRPr lang="en-US" dirty="0"/>
          </a:p>
          <a:p>
            <a:pPr marL="0" indent="0">
              <a:buNone/>
            </a:pPr>
            <a:r>
              <a:rPr lang="en-US" dirty="0">
                <a:solidFill>
                  <a:srgbClr val="0000FF"/>
                </a:solidFill>
              </a:rPr>
              <a:t>Any question you can pose as to have a discrete set of labels/answers!</a:t>
            </a:r>
          </a:p>
          <a:p>
            <a:pPr lvl="1"/>
            <a:endParaRPr lang="en-US" dirty="0"/>
          </a:p>
        </p:txBody>
      </p:sp>
      <p:pic>
        <p:nvPicPr>
          <p:cNvPr id="4" name="Picture 3"/>
          <p:cNvPicPr>
            <a:picLocks noChangeAspect="1"/>
          </p:cNvPicPr>
          <p:nvPr/>
        </p:nvPicPr>
        <p:blipFill>
          <a:blip r:embed="rId2"/>
          <a:stretch>
            <a:fillRect/>
          </a:stretch>
        </p:blipFill>
        <p:spPr>
          <a:xfrm>
            <a:off x="4010355" y="1780674"/>
            <a:ext cx="5133645" cy="1335505"/>
          </a:xfrm>
          <a:prstGeom prst="rect">
            <a:avLst/>
          </a:prstGeom>
        </p:spPr>
      </p:pic>
    </p:spTree>
    <p:extLst>
      <p:ext uri="{BB962C8B-B14F-4D97-AF65-F5344CB8AC3E}">
        <p14:creationId xmlns:p14="http://schemas.microsoft.com/office/powerpoint/2010/main" val="57327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 regression</a:t>
            </a:r>
          </a:p>
        </p:txBody>
      </p:sp>
      <p:pic>
        <p:nvPicPr>
          <p:cNvPr id="5" name="Picture 4"/>
          <p:cNvPicPr>
            <a:picLocks noChangeAspect="1"/>
          </p:cNvPicPr>
          <p:nvPr/>
        </p:nvPicPr>
        <p:blipFill>
          <a:blip r:embed="rId2"/>
          <a:stretch>
            <a:fillRect/>
          </a:stretch>
        </p:blipFill>
        <p:spPr>
          <a:xfrm>
            <a:off x="814814" y="1904989"/>
            <a:ext cx="1146630" cy="1124147"/>
          </a:xfrm>
          <a:prstGeom prst="rect">
            <a:avLst/>
          </a:prstGeom>
        </p:spPr>
      </p:pic>
      <p:pic>
        <p:nvPicPr>
          <p:cNvPr id="6" name="Picture 5"/>
          <p:cNvPicPr>
            <a:picLocks noChangeAspect="1"/>
          </p:cNvPicPr>
          <p:nvPr/>
        </p:nvPicPr>
        <p:blipFill>
          <a:blip r:embed="rId3"/>
          <a:stretch>
            <a:fillRect/>
          </a:stretch>
        </p:blipFill>
        <p:spPr>
          <a:xfrm>
            <a:off x="907045" y="3150247"/>
            <a:ext cx="887704" cy="894429"/>
          </a:xfrm>
          <a:prstGeom prst="rect">
            <a:avLst/>
          </a:prstGeom>
        </p:spPr>
      </p:pic>
      <p:pic>
        <p:nvPicPr>
          <p:cNvPr id="7" name="Picture 6"/>
          <p:cNvPicPr>
            <a:picLocks noChangeAspect="1"/>
          </p:cNvPicPr>
          <p:nvPr/>
        </p:nvPicPr>
        <p:blipFill>
          <a:blip r:embed="rId4"/>
          <a:stretch>
            <a:fillRect/>
          </a:stretch>
        </p:blipFill>
        <p:spPr>
          <a:xfrm>
            <a:off x="814814" y="4140598"/>
            <a:ext cx="1103502" cy="649119"/>
          </a:xfrm>
          <a:prstGeom prst="rect">
            <a:avLst/>
          </a:prstGeom>
        </p:spPr>
      </p:pic>
      <p:pic>
        <p:nvPicPr>
          <p:cNvPr id="8" name="Picture 7"/>
          <p:cNvPicPr>
            <a:picLocks noChangeAspect="1"/>
          </p:cNvPicPr>
          <p:nvPr/>
        </p:nvPicPr>
        <p:blipFill>
          <a:blip r:embed="rId5"/>
          <a:stretch>
            <a:fillRect/>
          </a:stretch>
        </p:blipFill>
        <p:spPr>
          <a:xfrm>
            <a:off x="698308" y="4964749"/>
            <a:ext cx="1220008" cy="696376"/>
          </a:xfrm>
          <a:prstGeom prst="rect">
            <a:avLst/>
          </a:prstGeom>
        </p:spPr>
      </p:pic>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a:solidFill>
                  <a:srgbClr val="0000FF"/>
                </a:solidFill>
              </a:rPr>
              <a:t>Supervised learning: given labeled examples</a:t>
            </a:r>
          </a:p>
        </p:txBody>
      </p:sp>
      <p:sp>
        <p:nvSpPr>
          <p:cNvPr id="3" name="TextBox 2"/>
          <p:cNvSpPr txBox="1"/>
          <p:nvPr/>
        </p:nvSpPr>
        <p:spPr>
          <a:xfrm>
            <a:off x="2341633" y="1674156"/>
            <a:ext cx="813143" cy="461665"/>
          </a:xfrm>
          <a:prstGeom prst="rect">
            <a:avLst/>
          </a:prstGeom>
          <a:noFill/>
        </p:spPr>
        <p:txBody>
          <a:bodyPr wrap="none" rtlCol="0">
            <a:spAutoFit/>
          </a:bodyPr>
          <a:lstStyle/>
          <a:p>
            <a:r>
              <a:rPr lang="en-US" sz="2400" dirty="0"/>
              <a:t>label</a:t>
            </a:r>
          </a:p>
        </p:txBody>
      </p:sp>
      <p:sp>
        <p:nvSpPr>
          <p:cNvPr id="12" name="TextBox 11"/>
          <p:cNvSpPr txBox="1"/>
          <p:nvPr/>
        </p:nvSpPr>
        <p:spPr>
          <a:xfrm>
            <a:off x="2356556" y="2469443"/>
            <a:ext cx="566869" cy="369332"/>
          </a:xfrm>
          <a:prstGeom prst="rect">
            <a:avLst/>
          </a:prstGeom>
          <a:noFill/>
        </p:spPr>
        <p:txBody>
          <a:bodyPr wrap="none" rtlCol="0">
            <a:spAutoFit/>
          </a:bodyPr>
          <a:lstStyle/>
          <a:p>
            <a:r>
              <a:rPr lang="en-US" dirty="0"/>
              <a:t>-4.5</a:t>
            </a:r>
            <a:endParaRPr lang="en-US" baseline="-25000" dirty="0"/>
          </a:p>
        </p:txBody>
      </p:sp>
      <p:sp>
        <p:nvSpPr>
          <p:cNvPr id="14" name="TextBox 13"/>
          <p:cNvSpPr txBox="1"/>
          <p:nvPr/>
        </p:nvSpPr>
        <p:spPr>
          <a:xfrm>
            <a:off x="2362900" y="3242141"/>
            <a:ext cx="617364" cy="369332"/>
          </a:xfrm>
          <a:prstGeom prst="rect">
            <a:avLst/>
          </a:prstGeom>
          <a:noFill/>
        </p:spPr>
        <p:txBody>
          <a:bodyPr wrap="none" rtlCol="0">
            <a:spAutoFit/>
          </a:bodyPr>
          <a:lstStyle/>
          <a:p>
            <a:r>
              <a:rPr lang="en-US" dirty="0"/>
              <a:t>10.1</a:t>
            </a:r>
            <a:endParaRPr lang="en-US" baseline="-25000" dirty="0"/>
          </a:p>
        </p:txBody>
      </p:sp>
      <p:sp>
        <p:nvSpPr>
          <p:cNvPr id="15" name="TextBox 14"/>
          <p:cNvSpPr txBox="1"/>
          <p:nvPr/>
        </p:nvSpPr>
        <p:spPr>
          <a:xfrm>
            <a:off x="2362900" y="4206133"/>
            <a:ext cx="490000" cy="369332"/>
          </a:xfrm>
          <a:prstGeom prst="rect">
            <a:avLst/>
          </a:prstGeom>
          <a:noFill/>
        </p:spPr>
        <p:txBody>
          <a:bodyPr wrap="none" rtlCol="0">
            <a:spAutoFit/>
          </a:bodyPr>
          <a:lstStyle/>
          <a:p>
            <a:r>
              <a:rPr lang="en-US" dirty="0"/>
              <a:t>3.2</a:t>
            </a:r>
            <a:endParaRPr lang="en-US" baseline="-25000" dirty="0"/>
          </a:p>
        </p:txBody>
      </p:sp>
      <p:sp>
        <p:nvSpPr>
          <p:cNvPr id="16" name="TextBox 15"/>
          <p:cNvSpPr txBox="1"/>
          <p:nvPr/>
        </p:nvSpPr>
        <p:spPr>
          <a:xfrm>
            <a:off x="2362900" y="5019388"/>
            <a:ext cx="502824" cy="369332"/>
          </a:xfrm>
          <a:prstGeom prst="rect">
            <a:avLst/>
          </a:prstGeom>
          <a:noFill/>
        </p:spPr>
        <p:txBody>
          <a:bodyPr wrap="none" rtlCol="0">
            <a:spAutoFit/>
          </a:bodyPr>
          <a:lstStyle/>
          <a:p>
            <a:r>
              <a:rPr lang="en-US" dirty="0"/>
              <a:t>4.3</a:t>
            </a:r>
            <a:endParaRPr lang="en-US" baseline="-25000" dirty="0"/>
          </a:p>
        </p:txBody>
      </p:sp>
      <p:sp>
        <p:nvSpPr>
          <p:cNvPr id="18" name="TextBox 17"/>
          <p:cNvSpPr txBox="1"/>
          <p:nvPr/>
        </p:nvSpPr>
        <p:spPr>
          <a:xfrm>
            <a:off x="4035780" y="3080623"/>
            <a:ext cx="4941936" cy="523220"/>
          </a:xfrm>
          <a:prstGeom prst="rect">
            <a:avLst/>
          </a:prstGeom>
          <a:noFill/>
        </p:spPr>
        <p:txBody>
          <a:bodyPr wrap="square" rtlCol="0">
            <a:spAutoFit/>
          </a:bodyPr>
          <a:lstStyle/>
          <a:p>
            <a:r>
              <a:rPr lang="en-US" sz="2800" dirty="0">
                <a:solidFill>
                  <a:srgbClr val="008000"/>
                </a:solidFill>
              </a:rPr>
              <a:t>Regression: label is real-valued</a:t>
            </a:r>
          </a:p>
        </p:txBody>
      </p:sp>
    </p:spTree>
    <p:extLst>
      <p:ext uri="{BB962C8B-B14F-4D97-AF65-F5344CB8AC3E}">
        <p14:creationId xmlns:p14="http://schemas.microsoft.com/office/powerpoint/2010/main" val="2492460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a:t>
            </a:r>
          </a:p>
        </p:txBody>
      </p:sp>
      <p:sp>
        <p:nvSpPr>
          <p:cNvPr id="3" name="Content Placeholder 2"/>
          <p:cNvSpPr>
            <a:spLocks noGrp="1"/>
          </p:cNvSpPr>
          <p:nvPr>
            <p:ph sz="quarter" idx="1"/>
          </p:nvPr>
        </p:nvSpPr>
        <p:spPr>
          <a:xfrm>
            <a:off x="422912" y="1848987"/>
            <a:ext cx="8343136" cy="4671842"/>
          </a:xfrm>
        </p:spPr>
        <p:txBody>
          <a:bodyPr>
            <a:normAutofit/>
          </a:bodyPr>
          <a:lstStyle/>
          <a:p>
            <a:pPr marL="0" indent="0">
              <a:buNone/>
            </a:pPr>
            <a:r>
              <a:rPr lang="en-US" dirty="0"/>
              <a:t>Assignment 6a</a:t>
            </a:r>
          </a:p>
        </p:txBody>
      </p:sp>
    </p:spTree>
    <p:extLst>
      <p:ext uri="{BB962C8B-B14F-4D97-AF65-F5344CB8AC3E}">
        <p14:creationId xmlns:p14="http://schemas.microsoft.com/office/powerpoint/2010/main" val="3158715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a:spLocks noGrp="1" noChangeArrowheads="1"/>
          </p:cNvSpPr>
          <p:nvPr>
            <p:ph type="title"/>
          </p:nvPr>
        </p:nvSpPr>
        <p:spPr>
          <a:xfrm>
            <a:off x="457200" y="0"/>
            <a:ext cx="8229600" cy="1371600"/>
          </a:xfrm>
        </p:spPr>
        <p:txBody>
          <a:bodyPr/>
          <a:lstStyle/>
          <a:p>
            <a:r>
              <a:rPr lang="tr-TR" dirty="0" err="1"/>
              <a:t>Regression</a:t>
            </a:r>
            <a:r>
              <a:rPr lang="tr-TR" dirty="0"/>
              <a:t> Example</a:t>
            </a:r>
          </a:p>
        </p:txBody>
      </p:sp>
      <p:sp>
        <p:nvSpPr>
          <p:cNvPr id="90117" name="Rectangle 5"/>
          <p:cNvSpPr>
            <a:spLocks noGrp="1" noChangeArrowheads="1"/>
          </p:cNvSpPr>
          <p:nvPr>
            <p:ph type="body" sz="half" idx="1"/>
          </p:nvPr>
        </p:nvSpPr>
        <p:spPr/>
        <p:txBody>
          <a:bodyPr/>
          <a:lstStyle/>
          <a:p>
            <a:pPr marL="0" indent="0">
              <a:buNone/>
            </a:pPr>
            <a:r>
              <a:rPr lang="tr-TR" dirty="0" err="1"/>
              <a:t>Price</a:t>
            </a:r>
            <a:r>
              <a:rPr lang="tr-TR" dirty="0"/>
              <a:t> of a used car</a:t>
            </a:r>
          </a:p>
          <a:p>
            <a:pPr marL="0" indent="0">
              <a:buNone/>
            </a:pPr>
            <a:endParaRPr lang="tr-TR" i="1" dirty="0"/>
          </a:p>
          <a:p>
            <a:pPr marL="0" indent="0">
              <a:buNone/>
            </a:pPr>
            <a:r>
              <a:rPr lang="tr-TR" i="1" dirty="0"/>
              <a:t>x </a:t>
            </a:r>
            <a:r>
              <a:rPr lang="tr-TR" dirty="0"/>
              <a:t>: car </a:t>
            </a:r>
            <a:r>
              <a:rPr lang="tr-TR" dirty="0" err="1"/>
              <a:t>attributes</a:t>
            </a:r>
            <a:br>
              <a:rPr lang="tr-TR" dirty="0"/>
            </a:br>
            <a:r>
              <a:rPr lang="tr-TR" dirty="0"/>
              <a:t>     (</a:t>
            </a:r>
            <a:r>
              <a:rPr lang="tr-TR" dirty="0" err="1"/>
              <a:t>e.g</a:t>
            </a:r>
            <a:r>
              <a:rPr lang="tr-TR" dirty="0"/>
              <a:t>. </a:t>
            </a:r>
            <a:r>
              <a:rPr lang="tr-TR" dirty="0" err="1"/>
              <a:t>mileage</a:t>
            </a:r>
            <a:r>
              <a:rPr lang="tr-TR" dirty="0"/>
              <a:t>)</a:t>
            </a:r>
          </a:p>
          <a:p>
            <a:pPr>
              <a:buFont typeface="Wingdings" pitchFamily="2" charset="2"/>
              <a:buNone/>
            </a:pPr>
            <a:r>
              <a:rPr lang="tr-TR" i="1" dirty="0"/>
              <a:t>y </a:t>
            </a:r>
            <a:r>
              <a:rPr lang="tr-TR" dirty="0"/>
              <a:t>: price</a:t>
            </a:r>
          </a:p>
          <a:p>
            <a:pPr>
              <a:buFont typeface="Wingdings" pitchFamily="2" charset="2"/>
              <a:buNone/>
            </a:pPr>
            <a:endParaRPr lang="tr-TR" dirty="0"/>
          </a:p>
        </p:txBody>
      </p:sp>
      <p:pic>
        <p:nvPicPr>
          <p:cNvPr id="90118" name="Picture 6"/>
          <p:cNvPicPr>
            <a:picLocks noGrp="1" noChangeAspect="1" noChangeArrowheads="1"/>
          </p:cNvPicPr>
          <p:nvPr>
            <p:ph sz="half" idx="2"/>
          </p:nvPr>
        </p:nvPicPr>
        <p:blipFill>
          <a:blip r:embed="rId2" cstate="print"/>
          <a:srcRect/>
          <a:stretch>
            <a:fillRect/>
          </a:stretch>
        </p:blipFill>
        <p:spPr>
          <a:xfrm>
            <a:off x="4140200" y="1492250"/>
            <a:ext cx="4546600" cy="4375150"/>
          </a:xfrm>
        </p:spPr>
      </p:pic>
      <p:sp>
        <p:nvSpPr>
          <p:cNvPr id="90121" name="Text Box 9"/>
          <p:cNvSpPr txBox="1">
            <a:spLocks noChangeArrowheads="1"/>
          </p:cNvSpPr>
          <p:nvPr/>
        </p:nvSpPr>
        <p:spPr bwMode="auto">
          <a:xfrm>
            <a:off x="6227763" y="2779713"/>
            <a:ext cx="1444626" cy="461665"/>
          </a:xfrm>
          <a:prstGeom prst="rect">
            <a:avLst/>
          </a:prstGeom>
          <a:noFill/>
          <a:ln w="9525">
            <a:noFill/>
            <a:miter lim="800000"/>
            <a:headEnd/>
            <a:tailEnd/>
          </a:ln>
          <a:effectLst/>
        </p:spPr>
        <p:txBody>
          <a:bodyPr wrap="none">
            <a:spAutoFit/>
          </a:bodyPr>
          <a:lstStyle/>
          <a:p>
            <a:r>
              <a:rPr lang="tr-TR" sz="2400" i="1" dirty="0">
                <a:solidFill>
                  <a:schemeClr val="accent1"/>
                </a:solidFill>
                <a:latin typeface="+mn-lt"/>
              </a:rPr>
              <a:t>y </a:t>
            </a:r>
            <a:r>
              <a:rPr lang="tr-TR" sz="2400" dirty="0">
                <a:solidFill>
                  <a:schemeClr val="accent1"/>
                </a:solidFill>
                <a:latin typeface="+mn-lt"/>
              </a:rPr>
              <a:t>= </a:t>
            </a:r>
            <a:r>
              <a:rPr lang="tr-TR" sz="2400" i="1" dirty="0">
                <a:solidFill>
                  <a:schemeClr val="accent1"/>
                </a:solidFill>
                <a:latin typeface="+mn-lt"/>
              </a:rPr>
              <a:t>wx</a:t>
            </a:r>
            <a:r>
              <a:rPr lang="tr-TR" sz="2400" dirty="0">
                <a:solidFill>
                  <a:schemeClr val="accent1"/>
                </a:solidFill>
                <a:latin typeface="+mn-lt"/>
              </a:rPr>
              <a:t>+</a:t>
            </a:r>
            <a:r>
              <a:rPr lang="tr-TR" sz="2400" i="1" dirty="0">
                <a:solidFill>
                  <a:schemeClr val="accent1"/>
                </a:solidFill>
                <a:latin typeface="+mn-lt"/>
              </a:rPr>
              <a:t>w</a:t>
            </a:r>
            <a:r>
              <a:rPr lang="tr-TR" sz="2400" baseline="-25000" dirty="0">
                <a:solidFill>
                  <a:schemeClr val="accent1"/>
                </a:solidFill>
                <a:latin typeface="+mn-lt"/>
              </a:rPr>
              <a:t>0</a:t>
            </a:r>
            <a:endParaRPr lang="en-GB" sz="2400" baseline="-25000" dirty="0">
              <a:solidFill>
                <a:schemeClr val="accent1"/>
              </a:solidFill>
              <a:latin typeface="+mn-lt"/>
            </a:endParaRPr>
          </a:p>
        </p:txBody>
      </p:sp>
      <p:sp>
        <p:nvSpPr>
          <p:cNvPr id="10" name="Slide Number Placeholder 9"/>
          <p:cNvSpPr>
            <a:spLocks noGrp="1"/>
          </p:cNvSpPr>
          <p:nvPr>
            <p:ph type="sldNum" sz="quarter" idx="11"/>
          </p:nvPr>
        </p:nvSpPr>
        <p:spPr/>
        <p:txBody>
          <a:bodyPr/>
          <a:lstStyle/>
          <a:p>
            <a:fld id="{B25A429E-EC32-4435-B6D9-2C358E91B0C4}" type="slidenum">
              <a:rPr lang="tr-TR" smtClean="0"/>
              <a:pPr/>
              <a:t>20</a:t>
            </a:fld>
            <a:endParaRPr lang="tr-TR"/>
          </a:p>
        </p:txBody>
      </p:sp>
    </p:spTree>
    <p:extLst>
      <p:ext uri="{BB962C8B-B14F-4D97-AF65-F5344CB8AC3E}">
        <p14:creationId xmlns:p14="http://schemas.microsoft.com/office/powerpoint/2010/main" val="1583156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Regression applications</a:t>
            </a:r>
          </a:p>
        </p:txBody>
      </p:sp>
      <p:sp>
        <p:nvSpPr>
          <p:cNvPr id="3" name="Content Placeholder 2"/>
          <p:cNvSpPr>
            <a:spLocks noGrp="1"/>
          </p:cNvSpPr>
          <p:nvPr>
            <p:ph sz="quarter" idx="1"/>
          </p:nvPr>
        </p:nvSpPr>
        <p:spPr/>
        <p:txBody>
          <a:bodyPr>
            <a:normAutofit fontScale="77500" lnSpcReduction="20000"/>
          </a:bodyPr>
          <a:lstStyle/>
          <a:p>
            <a:pPr marL="0" indent="0">
              <a:buNone/>
            </a:pPr>
            <a:r>
              <a:rPr lang="en-US" dirty="0"/>
              <a:t>How many clicks will a particular website, ad, etc. get?</a:t>
            </a:r>
          </a:p>
          <a:p>
            <a:pPr marL="0" indent="0">
              <a:buNone/>
            </a:pPr>
            <a:endParaRPr lang="en-US" dirty="0"/>
          </a:p>
          <a:p>
            <a:pPr marL="0" indent="0">
              <a:buNone/>
            </a:pPr>
            <a:r>
              <a:rPr lang="en-US" dirty="0"/>
              <a:t>Predict the readability level of a document</a:t>
            </a:r>
          </a:p>
          <a:p>
            <a:pPr marL="0" indent="0">
              <a:buNone/>
            </a:pPr>
            <a:endParaRPr lang="en-US" dirty="0"/>
          </a:p>
          <a:p>
            <a:pPr marL="0" indent="0">
              <a:buNone/>
            </a:pPr>
            <a:r>
              <a:rPr lang="en-US" dirty="0"/>
              <a:t>Predict pause between spoken sentences?</a:t>
            </a:r>
          </a:p>
          <a:p>
            <a:pPr marL="0" indent="0">
              <a:buNone/>
            </a:pPr>
            <a:endParaRPr lang="en-US" dirty="0"/>
          </a:p>
          <a:p>
            <a:pPr marL="0" indent="0">
              <a:buNone/>
            </a:pPr>
            <a:r>
              <a:rPr lang="en-US" dirty="0"/>
              <a:t>Economics/Finance: predict the value of a stock</a:t>
            </a:r>
          </a:p>
          <a:p>
            <a:pPr marL="0" indent="0">
              <a:buNone/>
            </a:pPr>
            <a:endParaRPr lang="en-US" dirty="0"/>
          </a:p>
          <a:p>
            <a:pPr marL="0" indent="0">
              <a:buNone/>
            </a:pPr>
            <a:r>
              <a:rPr lang="en-US" dirty="0"/>
              <a:t>Car/plane navigation: angle of the steering wheel, acceleration, …</a:t>
            </a:r>
          </a:p>
          <a:p>
            <a:pPr marL="0" indent="0">
              <a:buNone/>
            </a:pPr>
            <a:endParaRPr lang="en-US" dirty="0"/>
          </a:p>
          <a:p>
            <a:pPr marL="0" indent="0">
              <a:buNone/>
            </a:pPr>
            <a:r>
              <a:rPr lang="en-US" dirty="0"/>
              <a:t>…</a:t>
            </a:r>
          </a:p>
        </p:txBody>
      </p:sp>
    </p:spTree>
    <p:extLst>
      <p:ext uri="{BB962C8B-B14F-4D97-AF65-F5344CB8AC3E}">
        <p14:creationId xmlns:p14="http://schemas.microsoft.com/office/powerpoint/2010/main" val="251887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 ranking</a:t>
            </a:r>
          </a:p>
        </p:txBody>
      </p:sp>
      <p:pic>
        <p:nvPicPr>
          <p:cNvPr id="5" name="Picture 4"/>
          <p:cNvPicPr>
            <a:picLocks noChangeAspect="1"/>
          </p:cNvPicPr>
          <p:nvPr/>
        </p:nvPicPr>
        <p:blipFill>
          <a:blip r:embed="rId2"/>
          <a:stretch>
            <a:fillRect/>
          </a:stretch>
        </p:blipFill>
        <p:spPr>
          <a:xfrm>
            <a:off x="814814" y="2067881"/>
            <a:ext cx="1146630" cy="1124147"/>
          </a:xfrm>
          <a:prstGeom prst="rect">
            <a:avLst/>
          </a:prstGeom>
        </p:spPr>
      </p:pic>
      <p:pic>
        <p:nvPicPr>
          <p:cNvPr id="6" name="Picture 5"/>
          <p:cNvPicPr>
            <a:picLocks noChangeAspect="1"/>
          </p:cNvPicPr>
          <p:nvPr/>
        </p:nvPicPr>
        <p:blipFill>
          <a:blip r:embed="rId3"/>
          <a:stretch>
            <a:fillRect/>
          </a:stretch>
        </p:blipFill>
        <p:spPr>
          <a:xfrm>
            <a:off x="919869" y="3366349"/>
            <a:ext cx="887704" cy="894429"/>
          </a:xfrm>
          <a:prstGeom prst="rect">
            <a:avLst/>
          </a:prstGeom>
        </p:spPr>
      </p:pic>
      <p:pic>
        <p:nvPicPr>
          <p:cNvPr id="7" name="Picture 6"/>
          <p:cNvPicPr>
            <a:picLocks noChangeAspect="1"/>
          </p:cNvPicPr>
          <p:nvPr/>
        </p:nvPicPr>
        <p:blipFill>
          <a:blip r:embed="rId4"/>
          <a:stretch>
            <a:fillRect/>
          </a:stretch>
        </p:blipFill>
        <p:spPr>
          <a:xfrm>
            <a:off x="827638" y="4356700"/>
            <a:ext cx="1103502" cy="649119"/>
          </a:xfrm>
          <a:prstGeom prst="rect">
            <a:avLst/>
          </a:prstGeom>
        </p:spPr>
      </p:pic>
      <p:pic>
        <p:nvPicPr>
          <p:cNvPr id="8" name="Picture 7"/>
          <p:cNvPicPr>
            <a:picLocks noChangeAspect="1"/>
          </p:cNvPicPr>
          <p:nvPr/>
        </p:nvPicPr>
        <p:blipFill>
          <a:blip r:embed="rId5"/>
          <a:stretch>
            <a:fillRect/>
          </a:stretch>
        </p:blipFill>
        <p:spPr>
          <a:xfrm>
            <a:off x="711132" y="5180851"/>
            <a:ext cx="1220008" cy="696376"/>
          </a:xfrm>
          <a:prstGeom prst="rect">
            <a:avLst/>
          </a:prstGeom>
        </p:spPr>
      </p:pic>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a:solidFill>
                  <a:srgbClr val="0000FF"/>
                </a:solidFill>
              </a:rPr>
              <a:t>Supervised learning: given labeled examples</a:t>
            </a:r>
          </a:p>
        </p:txBody>
      </p:sp>
      <p:sp>
        <p:nvSpPr>
          <p:cNvPr id="3" name="TextBox 2"/>
          <p:cNvSpPr txBox="1"/>
          <p:nvPr/>
        </p:nvSpPr>
        <p:spPr>
          <a:xfrm>
            <a:off x="2356556" y="1980780"/>
            <a:ext cx="813143" cy="461665"/>
          </a:xfrm>
          <a:prstGeom prst="rect">
            <a:avLst/>
          </a:prstGeom>
          <a:noFill/>
        </p:spPr>
        <p:txBody>
          <a:bodyPr wrap="none" rtlCol="0">
            <a:spAutoFit/>
          </a:bodyPr>
          <a:lstStyle/>
          <a:p>
            <a:r>
              <a:rPr lang="en-US" sz="2400" dirty="0"/>
              <a:t>label</a:t>
            </a:r>
          </a:p>
        </p:txBody>
      </p:sp>
      <p:sp>
        <p:nvSpPr>
          <p:cNvPr id="12" name="TextBox 11"/>
          <p:cNvSpPr txBox="1"/>
          <p:nvPr/>
        </p:nvSpPr>
        <p:spPr>
          <a:xfrm>
            <a:off x="2356556" y="2632335"/>
            <a:ext cx="312030" cy="369332"/>
          </a:xfrm>
          <a:prstGeom prst="rect">
            <a:avLst/>
          </a:prstGeom>
          <a:noFill/>
        </p:spPr>
        <p:txBody>
          <a:bodyPr wrap="none" rtlCol="0">
            <a:spAutoFit/>
          </a:bodyPr>
          <a:lstStyle/>
          <a:p>
            <a:r>
              <a:rPr lang="en-US" dirty="0"/>
              <a:t>1</a:t>
            </a:r>
            <a:endParaRPr lang="en-US" baseline="-25000" dirty="0"/>
          </a:p>
        </p:txBody>
      </p:sp>
      <p:sp>
        <p:nvSpPr>
          <p:cNvPr id="14" name="TextBox 13"/>
          <p:cNvSpPr txBox="1"/>
          <p:nvPr/>
        </p:nvSpPr>
        <p:spPr>
          <a:xfrm>
            <a:off x="2375724" y="3458243"/>
            <a:ext cx="324854" cy="369332"/>
          </a:xfrm>
          <a:prstGeom prst="rect">
            <a:avLst/>
          </a:prstGeom>
          <a:noFill/>
        </p:spPr>
        <p:txBody>
          <a:bodyPr wrap="none" rtlCol="0">
            <a:spAutoFit/>
          </a:bodyPr>
          <a:lstStyle/>
          <a:p>
            <a:r>
              <a:rPr lang="en-US" dirty="0"/>
              <a:t>4</a:t>
            </a:r>
            <a:endParaRPr lang="en-US" baseline="-25000" dirty="0"/>
          </a:p>
        </p:txBody>
      </p:sp>
      <p:sp>
        <p:nvSpPr>
          <p:cNvPr id="15" name="TextBox 14"/>
          <p:cNvSpPr txBox="1"/>
          <p:nvPr/>
        </p:nvSpPr>
        <p:spPr>
          <a:xfrm>
            <a:off x="2375724" y="4422235"/>
            <a:ext cx="312030" cy="369332"/>
          </a:xfrm>
          <a:prstGeom prst="rect">
            <a:avLst/>
          </a:prstGeom>
          <a:noFill/>
        </p:spPr>
        <p:txBody>
          <a:bodyPr wrap="none" rtlCol="0">
            <a:spAutoFit/>
          </a:bodyPr>
          <a:lstStyle/>
          <a:p>
            <a:r>
              <a:rPr lang="en-US" dirty="0"/>
              <a:t>2</a:t>
            </a:r>
            <a:endParaRPr lang="en-US" baseline="-25000" dirty="0"/>
          </a:p>
        </p:txBody>
      </p:sp>
      <p:sp>
        <p:nvSpPr>
          <p:cNvPr id="16" name="TextBox 15"/>
          <p:cNvSpPr txBox="1"/>
          <p:nvPr/>
        </p:nvSpPr>
        <p:spPr>
          <a:xfrm>
            <a:off x="2375724" y="5235490"/>
            <a:ext cx="312030" cy="369332"/>
          </a:xfrm>
          <a:prstGeom prst="rect">
            <a:avLst/>
          </a:prstGeom>
          <a:noFill/>
        </p:spPr>
        <p:txBody>
          <a:bodyPr wrap="none" rtlCol="0">
            <a:spAutoFit/>
          </a:bodyPr>
          <a:lstStyle/>
          <a:p>
            <a:r>
              <a:rPr lang="en-US" dirty="0"/>
              <a:t>3</a:t>
            </a:r>
            <a:endParaRPr lang="en-US" baseline="-25000" dirty="0"/>
          </a:p>
        </p:txBody>
      </p:sp>
      <p:sp>
        <p:nvSpPr>
          <p:cNvPr id="18" name="TextBox 17"/>
          <p:cNvSpPr txBox="1"/>
          <p:nvPr/>
        </p:nvSpPr>
        <p:spPr>
          <a:xfrm>
            <a:off x="4035780" y="3080623"/>
            <a:ext cx="4941936" cy="523220"/>
          </a:xfrm>
          <a:prstGeom prst="rect">
            <a:avLst/>
          </a:prstGeom>
          <a:noFill/>
        </p:spPr>
        <p:txBody>
          <a:bodyPr wrap="square" rtlCol="0">
            <a:spAutoFit/>
          </a:bodyPr>
          <a:lstStyle/>
          <a:p>
            <a:r>
              <a:rPr lang="en-US" sz="2800" dirty="0">
                <a:solidFill>
                  <a:srgbClr val="008000"/>
                </a:solidFill>
              </a:rPr>
              <a:t>Ranking: label is a ranking</a:t>
            </a:r>
          </a:p>
        </p:txBody>
      </p:sp>
    </p:spTree>
    <p:extLst>
      <p:ext uri="{BB962C8B-B14F-4D97-AF65-F5344CB8AC3E}">
        <p14:creationId xmlns:p14="http://schemas.microsoft.com/office/powerpoint/2010/main" val="1341344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NLP Ranking Applications</a:t>
            </a:r>
          </a:p>
        </p:txBody>
      </p:sp>
      <p:sp>
        <p:nvSpPr>
          <p:cNvPr id="3" name="Content Placeholder 2"/>
          <p:cNvSpPr>
            <a:spLocks noGrp="1"/>
          </p:cNvSpPr>
          <p:nvPr>
            <p:ph sz="quarter" idx="1"/>
          </p:nvPr>
        </p:nvSpPr>
        <p:spPr>
          <a:xfrm>
            <a:off x="612648" y="1600200"/>
            <a:ext cx="8153400" cy="4820356"/>
          </a:xfrm>
        </p:spPr>
        <p:txBody>
          <a:bodyPr>
            <a:normAutofit/>
          </a:bodyPr>
          <a:lstStyle/>
          <a:p>
            <a:pPr marL="0" indent="0">
              <a:buNone/>
            </a:pPr>
            <a:r>
              <a:rPr lang="en-US" dirty="0" err="1"/>
              <a:t>reranking</a:t>
            </a:r>
            <a:r>
              <a:rPr lang="en-US" dirty="0"/>
              <a:t> N-best output lists (e.g. parsing, machine translation, …)</a:t>
            </a:r>
          </a:p>
          <a:p>
            <a:pPr marL="0" indent="0">
              <a:buNone/>
            </a:pPr>
            <a:endParaRPr lang="en-US" dirty="0"/>
          </a:p>
          <a:p>
            <a:pPr marL="0" indent="0">
              <a:buNone/>
            </a:pPr>
            <a:r>
              <a:rPr lang="en-US" dirty="0"/>
              <a:t>Rank possible simplification options</a:t>
            </a:r>
          </a:p>
          <a:p>
            <a:pPr marL="0" indent="0">
              <a:buNone/>
            </a:pPr>
            <a:endParaRPr lang="en-US" dirty="0"/>
          </a:p>
          <a:p>
            <a:pPr marL="0" indent="0">
              <a:buNone/>
            </a:pPr>
            <a:r>
              <a:rPr lang="en-US" dirty="0"/>
              <a:t>flight search (search in general)</a:t>
            </a:r>
          </a:p>
          <a:p>
            <a:pPr marL="0" indent="0">
              <a:buNone/>
            </a:pPr>
            <a:endParaRPr lang="en-US" dirty="0"/>
          </a:p>
          <a:p>
            <a:pPr marL="0" indent="0">
              <a:buNone/>
            </a:pPr>
            <a:r>
              <a:rPr lang="en-US" dirty="0"/>
              <a:t>…</a:t>
            </a:r>
          </a:p>
        </p:txBody>
      </p:sp>
    </p:spTree>
    <p:extLst>
      <p:ext uri="{BB962C8B-B14F-4D97-AF65-F5344CB8AC3E}">
        <p14:creationId xmlns:p14="http://schemas.microsoft.com/office/powerpoint/2010/main" val="425134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Ranking example</a:t>
            </a:r>
          </a:p>
        </p:txBody>
      </p:sp>
      <p:sp>
        <p:nvSpPr>
          <p:cNvPr id="3" name="Content Placeholder 2"/>
          <p:cNvSpPr>
            <a:spLocks noGrp="1"/>
          </p:cNvSpPr>
          <p:nvPr>
            <p:ph sz="quarter" idx="1"/>
          </p:nvPr>
        </p:nvSpPr>
        <p:spPr>
          <a:xfrm>
            <a:off x="225777" y="2489199"/>
            <a:ext cx="3211463" cy="2788356"/>
          </a:xfrm>
        </p:spPr>
        <p:txBody>
          <a:bodyPr/>
          <a:lstStyle/>
          <a:p>
            <a:pPr marL="0" indent="0">
              <a:buNone/>
            </a:pPr>
            <a:r>
              <a:rPr lang="en-US" dirty="0"/>
              <a:t>Given a query and</a:t>
            </a:r>
          </a:p>
          <a:p>
            <a:pPr marL="0" indent="0">
              <a:buNone/>
            </a:pPr>
            <a:r>
              <a:rPr lang="en-US" dirty="0"/>
              <a:t>a set of web pages, </a:t>
            </a:r>
          </a:p>
          <a:p>
            <a:pPr marL="0" indent="0">
              <a:buNone/>
            </a:pPr>
            <a:r>
              <a:rPr lang="en-US" dirty="0"/>
              <a:t>rank them according</a:t>
            </a:r>
          </a:p>
          <a:p>
            <a:pPr marL="0" indent="0">
              <a:buNone/>
            </a:pPr>
            <a:r>
              <a:rPr lang="en-US" dirty="0"/>
              <a:t>to relevance</a:t>
            </a:r>
          </a:p>
        </p:txBody>
      </p:sp>
      <p:pic>
        <p:nvPicPr>
          <p:cNvPr id="4" name="Picture 3"/>
          <p:cNvPicPr>
            <a:picLocks noChangeAspect="1"/>
          </p:cNvPicPr>
          <p:nvPr/>
        </p:nvPicPr>
        <p:blipFill>
          <a:blip r:embed="rId2"/>
          <a:stretch>
            <a:fillRect/>
          </a:stretch>
        </p:blipFill>
        <p:spPr>
          <a:xfrm>
            <a:off x="3566385" y="2074333"/>
            <a:ext cx="5199663" cy="4148667"/>
          </a:xfrm>
          <a:prstGeom prst="rect">
            <a:avLst/>
          </a:prstGeom>
        </p:spPr>
      </p:pic>
    </p:spTree>
    <p:extLst>
      <p:ext uri="{BB962C8B-B14F-4D97-AF65-F5344CB8AC3E}">
        <p14:creationId xmlns:p14="http://schemas.microsoft.com/office/powerpoint/2010/main" val="2451979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Unsupervised learning</a:t>
            </a:r>
          </a:p>
        </p:txBody>
      </p:sp>
      <p:pic>
        <p:nvPicPr>
          <p:cNvPr id="4" name="Picture 3"/>
          <p:cNvPicPr>
            <a:picLocks noChangeAspect="1"/>
          </p:cNvPicPr>
          <p:nvPr/>
        </p:nvPicPr>
        <p:blipFill>
          <a:blip r:embed="rId2"/>
          <a:stretch>
            <a:fillRect/>
          </a:stretch>
        </p:blipFill>
        <p:spPr>
          <a:xfrm>
            <a:off x="5495798" y="3431117"/>
            <a:ext cx="1993900" cy="1917700"/>
          </a:xfrm>
          <a:prstGeom prst="rect">
            <a:avLst/>
          </a:prstGeom>
        </p:spPr>
      </p:pic>
      <p:pic>
        <p:nvPicPr>
          <p:cNvPr id="5" name="Picture 4"/>
          <p:cNvPicPr>
            <a:picLocks noChangeAspect="1"/>
          </p:cNvPicPr>
          <p:nvPr/>
        </p:nvPicPr>
        <p:blipFill>
          <a:blip r:embed="rId3"/>
          <a:stretch>
            <a:fillRect/>
          </a:stretch>
        </p:blipFill>
        <p:spPr>
          <a:xfrm>
            <a:off x="1425448" y="1526117"/>
            <a:ext cx="1943100" cy="1905000"/>
          </a:xfrm>
          <a:prstGeom prst="rect">
            <a:avLst/>
          </a:prstGeom>
        </p:spPr>
      </p:pic>
      <p:pic>
        <p:nvPicPr>
          <p:cNvPr id="6" name="Picture 5"/>
          <p:cNvPicPr>
            <a:picLocks noChangeAspect="1"/>
          </p:cNvPicPr>
          <p:nvPr/>
        </p:nvPicPr>
        <p:blipFill>
          <a:blip r:embed="rId4"/>
          <a:stretch>
            <a:fillRect/>
          </a:stretch>
        </p:blipFill>
        <p:spPr>
          <a:xfrm>
            <a:off x="4010200" y="1526117"/>
            <a:ext cx="1676400" cy="1689100"/>
          </a:xfrm>
          <a:prstGeom prst="rect">
            <a:avLst/>
          </a:prstGeom>
        </p:spPr>
      </p:pic>
      <p:pic>
        <p:nvPicPr>
          <p:cNvPr id="7" name="Picture 6"/>
          <p:cNvPicPr>
            <a:picLocks noChangeAspect="1"/>
          </p:cNvPicPr>
          <p:nvPr/>
        </p:nvPicPr>
        <p:blipFill>
          <a:blip r:embed="rId5"/>
          <a:stretch>
            <a:fillRect/>
          </a:stretch>
        </p:blipFill>
        <p:spPr>
          <a:xfrm>
            <a:off x="6175248" y="1691217"/>
            <a:ext cx="2590800" cy="1524000"/>
          </a:xfrm>
          <a:prstGeom prst="rect">
            <a:avLst/>
          </a:prstGeom>
        </p:spPr>
      </p:pic>
      <p:pic>
        <p:nvPicPr>
          <p:cNvPr id="8" name="Picture 7"/>
          <p:cNvPicPr>
            <a:picLocks noChangeAspect="1"/>
          </p:cNvPicPr>
          <p:nvPr/>
        </p:nvPicPr>
        <p:blipFill>
          <a:blip r:embed="rId6"/>
          <a:stretch>
            <a:fillRect/>
          </a:stretch>
        </p:blipFill>
        <p:spPr>
          <a:xfrm>
            <a:off x="1679448" y="3575050"/>
            <a:ext cx="2870200" cy="1638300"/>
          </a:xfrm>
          <a:prstGeom prst="rect">
            <a:avLst/>
          </a:prstGeom>
        </p:spPr>
      </p:pic>
      <p:sp>
        <p:nvSpPr>
          <p:cNvPr id="9" name="Rectangle 8"/>
          <p:cNvSpPr/>
          <p:nvPr/>
        </p:nvSpPr>
        <p:spPr>
          <a:xfrm>
            <a:off x="1679448" y="6016260"/>
            <a:ext cx="6587285" cy="400110"/>
          </a:xfrm>
          <a:prstGeom prst="rect">
            <a:avLst/>
          </a:prstGeom>
        </p:spPr>
        <p:txBody>
          <a:bodyPr wrap="none">
            <a:spAutoFit/>
          </a:bodyPr>
          <a:lstStyle/>
          <a:p>
            <a:r>
              <a:rPr lang="en-US" sz="2000" dirty="0">
                <a:solidFill>
                  <a:srgbClr val="0000FF"/>
                </a:solidFill>
              </a:rPr>
              <a:t>Unsupervised learning: given data, i.e. examples, but no labels</a:t>
            </a:r>
          </a:p>
        </p:txBody>
      </p:sp>
    </p:spTree>
    <p:extLst>
      <p:ext uri="{BB962C8B-B14F-4D97-AF65-F5344CB8AC3E}">
        <p14:creationId xmlns:p14="http://schemas.microsoft.com/office/powerpoint/2010/main" val="3131524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Unsupervised learning applications</a:t>
            </a:r>
          </a:p>
        </p:txBody>
      </p:sp>
      <p:sp>
        <p:nvSpPr>
          <p:cNvPr id="3" name="Content Placeholder 2"/>
          <p:cNvSpPr>
            <a:spLocks noGrp="1"/>
          </p:cNvSpPr>
          <p:nvPr>
            <p:ph sz="quarter" idx="1"/>
          </p:nvPr>
        </p:nvSpPr>
        <p:spPr>
          <a:xfrm>
            <a:off x="612648" y="1600200"/>
            <a:ext cx="8531352" cy="4828970"/>
          </a:xfrm>
        </p:spPr>
        <p:txBody>
          <a:bodyPr>
            <a:normAutofit/>
          </a:bodyPr>
          <a:lstStyle/>
          <a:p>
            <a:pPr marL="0" lvl="1" indent="0">
              <a:spcBef>
                <a:spcPts val="700"/>
              </a:spcBef>
              <a:buClr>
                <a:schemeClr val="accent2"/>
              </a:buClr>
              <a:buSzPct val="60000"/>
              <a:buNone/>
            </a:pPr>
            <a:r>
              <a:rPr lang="en-US" dirty="0"/>
              <a:t>learn clusters/groups without any label</a:t>
            </a:r>
          </a:p>
          <a:p>
            <a:pPr marL="731520" lvl="2" indent="-457200">
              <a:spcBef>
                <a:spcPts val="700"/>
              </a:spcBef>
              <a:buSzPct val="60000"/>
            </a:pPr>
            <a:r>
              <a:rPr lang="en-US" dirty="0"/>
              <a:t>cluster documents</a:t>
            </a:r>
          </a:p>
          <a:p>
            <a:pPr marL="731520" lvl="2" indent="-457200">
              <a:spcBef>
                <a:spcPts val="700"/>
              </a:spcBef>
              <a:buSzPct val="60000"/>
            </a:pPr>
            <a:r>
              <a:rPr lang="en-US" dirty="0"/>
              <a:t>cluster words (synonyms, parts of speech, …)</a:t>
            </a:r>
          </a:p>
          <a:p>
            <a:pPr marL="0" indent="0">
              <a:buNone/>
            </a:pPr>
            <a:endParaRPr lang="en-US" dirty="0"/>
          </a:p>
          <a:p>
            <a:pPr marL="0" indent="0">
              <a:buNone/>
            </a:pPr>
            <a:r>
              <a:rPr lang="en-US" dirty="0"/>
              <a:t>compression</a:t>
            </a:r>
          </a:p>
          <a:p>
            <a:pPr marL="0" indent="0">
              <a:buNone/>
            </a:pPr>
            <a:endParaRPr lang="en-US" dirty="0"/>
          </a:p>
          <a:p>
            <a:pPr marL="0" indent="0">
              <a:buNone/>
            </a:pPr>
            <a:r>
              <a:rPr lang="en-US" dirty="0"/>
              <a:t>bioinformatics: learn motifs</a:t>
            </a:r>
          </a:p>
          <a:p>
            <a:pPr marL="0" indent="0">
              <a:buNone/>
            </a:pPr>
            <a:endParaRPr lang="en-US" dirty="0"/>
          </a:p>
          <a:p>
            <a:pPr marL="0" indent="0">
              <a:buNone/>
            </a:pPr>
            <a:r>
              <a:rPr lang="en-US" dirty="0"/>
              <a:t>…</a:t>
            </a:r>
          </a:p>
        </p:txBody>
      </p:sp>
    </p:spTree>
    <p:extLst>
      <p:ext uri="{BB962C8B-B14F-4D97-AF65-F5344CB8AC3E}">
        <p14:creationId xmlns:p14="http://schemas.microsoft.com/office/powerpoint/2010/main" val="362030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Reinforcement learning</a:t>
            </a:r>
          </a:p>
        </p:txBody>
      </p:sp>
      <p:sp>
        <p:nvSpPr>
          <p:cNvPr id="4" name="TextBox 3"/>
          <p:cNvSpPr txBox="1"/>
          <p:nvPr/>
        </p:nvSpPr>
        <p:spPr>
          <a:xfrm>
            <a:off x="612648" y="1989667"/>
            <a:ext cx="4286976" cy="400110"/>
          </a:xfrm>
          <a:prstGeom prst="rect">
            <a:avLst/>
          </a:prstGeom>
          <a:noFill/>
        </p:spPr>
        <p:txBody>
          <a:bodyPr wrap="none" rtlCol="0">
            <a:spAutoFit/>
          </a:bodyPr>
          <a:lstStyle/>
          <a:p>
            <a:r>
              <a:rPr lang="en-US" sz="2000" dirty="0"/>
              <a:t>left, right, straight, left, left, left, straight</a:t>
            </a:r>
          </a:p>
        </p:txBody>
      </p:sp>
      <p:sp>
        <p:nvSpPr>
          <p:cNvPr id="5" name="TextBox 4"/>
          <p:cNvSpPr txBox="1"/>
          <p:nvPr/>
        </p:nvSpPr>
        <p:spPr>
          <a:xfrm>
            <a:off x="612648" y="2511133"/>
            <a:ext cx="5126048" cy="400110"/>
          </a:xfrm>
          <a:prstGeom prst="rect">
            <a:avLst/>
          </a:prstGeom>
          <a:noFill/>
        </p:spPr>
        <p:txBody>
          <a:bodyPr wrap="none" rtlCol="0">
            <a:spAutoFit/>
          </a:bodyPr>
          <a:lstStyle/>
          <a:p>
            <a:r>
              <a:rPr lang="en-US" sz="2000" dirty="0"/>
              <a:t>left, straight, straight, left, right, straight, straight</a:t>
            </a:r>
          </a:p>
        </p:txBody>
      </p:sp>
      <p:sp>
        <p:nvSpPr>
          <p:cNvPr id="6" name="TextBox 5"/>
          <p:cNvSpPr txBox="1"/>
          <p:nvPr/>
        </p:nvSpPr>
        <p:spPr>
          <a:xfrm>
            <a:off x="6829777" y="2032000"/>
            <a:ext cx="858002" cy="369332"/>
          </a:xfrm>
          <a:prstGeom prst="rect">
            <a:avLst/>
          </a:prstGeom>
          <a:noFill/>
        </p:spPr>
        <p:txBody>
          <a:bodyPr wrap="none" rtlCol="0">
            <a:spAutoFit/>
          </a:bodyPr>
          <a:lstStyle/>
          <a:p>
            <a:r>
              <a:rPr lang="en-US" b="1" dirty="0">
                <a:solidFill>
                  <a:srgbClr val="008000"/>
                </a:solidFill>
              </a:rPr>
              <a:t>GOOD</a:t>
            </a:r>
          </a:p>
        </p:txBody>
      </p:sp>
      <p:sp>
        <p:nvSpPr>
          <p:cNvPr id="7" name="TextBox 6"/>
          <p:cNvSpPr txBox="1"/>
          <p:nvPr/>
        </p:nvSpPr>
        <p:spPr>
          <a:xfrm>
            <a:off x="6914443" y="2508577"/>
            <a:ext cx="607671" cy="369332"/>
          </a:xfrm>
          <a:prstGeom prst="rect">
            <a:avLst/>
          </a:prstGeom>
          <a:noFill/>
        </p:spPr>
        <p:txBody>
          <a:bodyPr wrap="none" rtlCol="0">
            <a:spAutoFit/>
          </a:bodyPr>
          <a:lstStyle/>
          <a:p>
            <a:r>
              <a:rPr lang="en-US" b="1" dirty="0">
                <a:solidFill>
                  <a:srgbClr val="FF0000"/>
                </a:solidFill>
              </a:rPr>
              <a:t>BAD</a:t>
            </a:r>
          </a:p>
        </p:txBody>
      </p:sp>
      <p:sp>
        <p:nvSpPr>
          <p:cNvPr id="8" name="TextBox 7"/>
          <p:cNvSpPr txBox="1"/>
          <p:nvPr/>
        </p:nvSpPr>
        <p:spPr>
          <a:xfrm>
            <a:off x="612648" y="3291246"/>
            <a:ext cx="4286976" cy="400110"/>
          </a:xfrm>
          <a:prstGeom prst="rect">
            <a:avLst/>
          </a:prstGeom>
          <a:noFill/>
        </p:spPr>
        <p:txBody>
          <a:bodyPr wrap="none" rtlCol="0">
            <a:spAutoFit/>
          </a:bodyPr>
          <a:lstStyle/>
          <a:p>
            <a:r>
              <a:rPr lang="en-US" sz="2000" dirty="0"/>
              <a:t>left, right, straight, left, left, left, straight</a:t>
            </a:r>
          </a:p>
        </p:txBody>
      </p:sp>
      <p:sp>
        <p:nvSpPr>
          <p:cNvPr id="9" name="TextBox 8"/>
          <p:cNvSpPr txBox="1"/>
          <p:nvPr/>
        </p:nvSpPr>
        <p:spPr>
          <a:xfrm>
            <a:off x="612648" y="3812712"/>
            <a:ext cx="5126048" cy="400110"/>
          </a:xfrm>
          <a:prstGeom prst="rect">
            <a:avLst/>
          </a:prstGeom>
          <a:noFill/>
        </p:spPr>
        <p:txBody>
          <a:bodyPr wrap="none" rtlCol="0">
            <a:spAutoFit/>
          </a:bodyPr>
          <a:lstStyle/>
          <a:p>
            <a:r>
              <a:rPr lang="en-US" sz="2000" dirty="0"/>
              <a:t>left, straight, straight, left, right, straight, straight</a:t>
            </a:r>
          </a:p>
        </p:txBody>
      </p:sp>
      <p:sp>
        <p:nvSpPr>
          <p:cNvPr id="10" name="TextBox 9"/>
          <p:cNvSpPr txBox="1"/>
          <p:nvPr/>
        </p:nvSpPr>
        <p:spPr>
          <a:xfrm>
            <a:off x="6829777" y="3333579"/>
            <a:ext cx="612179" cy="369332"/>
          </a:xfrm>
          <a:prstGeom prst="rect">
            <a:avLst/>
          </a:prstGeom>
          <a:noFill/>
        </p:spPr>
        <p:txBody>
          <a:bodyPr wrap="none" rtlCol="0">
            <a:spAutoFit/>
          </a:bodyPr>
          <a:lstStyle/>
          <a:p>
            <a:r>
              <a:rPr lang="en-US" b="1" dirty="0">
                <a:solidFill>
                  <a:srgbClr val="008000"/>
                </a:solidFill>
              </a:rPr>
              <a:t>18.5</a:t>
            </a:r>
          </a:p>
        </p:txBody>
      </p:sp>
      <p:sp>
        <p:nvSpPr>
          <p:cNvPr id="11" name="TextBox 10"/>
          <p:cNvSpPr txBox="1"/>
          <p:nvPr/>
        </p:nvSpPr>
        <p:spPr>
          <a:xfrm>
            <a:off x="6914443" y="3810156"/>
            <a:ext cx="379431" cy="369332"/>
          </a:xfrm>
          <a:prstGeom prst="rect">
            <a:avLst/>
          </a:prstGeom>
          <a:noFill/>
        </p:spPr>
        <p:txBody>
          <a:bodyPr wrap="none" rtlCol="0">
            <a:spAutoFit/>
          </a:bodyPr>
          <a:lstStyle/>
          <a:p>
            <a:r>
              <a:rPr lang="en-US" b="1" dirty="0">
                <a:solidFill>
                  <a:srgbClr val="FF0000"/>
                </a:solidFill>
              </a:rPr>
              <a:t>-3</a:t>
            </a:r>
          </a:p>
        </p:txBody>
      </p:sp>
      <p:cxnSp>
        <p:nvCxnSpPr>
          <p:cNvPr id="13" name="Straight Connector 12"/>
          <p:cNvCxnSpPr/>
          <p:nvPr/>
        </p:nvCxnSpPr>
        <p:spPr>
          <a:xfrm flipV="1">
            <a:off x="479778" y="3146778"/>
            <a:ext cx="7775222" cy="2822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479778" y="4329289"/>
            <a:ext cx="7775222" cy="2822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62890" y="4595167"/>
            <a:ext cx="7919110" cy="1200328"/>
          </a:xfrm>
          <a:prstGeom prst="rect">
            <a:avLst/>
          </a:prstGeom>
          <a:noFill/>
        </p:spPr>
        <p:txBody>
          <a:bodyPr wrap="square" rtlCol="0">
            <a:spAutoFit/>
          </a:bodyPr>
          <a:lstStyle/>
          <a:p>
            <a:r>
              <a:rPr lang="en-US" sz="2400" dirty="0"/>
              <a:t>Given a </a:t>
            </a:r>
            <a:r>
              <a:rPr lang="en-US" sz="2400" i="1" dirty="0">
                <a:solidFill>
                  <a:srgbClr val="FF6600"/>
                </a:solidFill>
              </a:rPr>
              <a:t>sequence</a:t>
            </a:r>
            <a:r>
              <a:rPr lang="en-US" sz="2400" dirty="0"/>
              <a:t> of examples/states and a </a:t>
            </a:r>
            <a:r>
              <a:rPr lang="en-US" sz="2400" i="1" dirty="0">
                <a:solidFill>
                  <a:srgbClr val="FF6600"/>
                </a:solidFill>
              </a:rPr>
              <a:t>reward</a:t>
            </a:r>
            <a:r>
              <a:rPr lang="en-US" sz="2400" dirty="0"/>
              <a:t> after completing that sequence, learn to predict the action to take in for an individual example/state</a:t>
            </a:r>
          </a:p>
        </p:txBody>
      </p:sp>
    </p:spTree>
    <p:extLst>
      <p:ext uri="{BB962C8B-B14F-4D97-AF65-F5344CB8AC3E}">
        <p14:creationId xmlns:p14="http://schemas.microsoft.com/office/powerpoint/2010/main" val="640984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Reinforcement learning example</a:t>
            </a:r>
          </a:p>
        </p:txBody>
      </p:sp>
      <p:pic>
        <p:nvPicPr>
          <p:cNvPr id="4" name="Picture 3"/>
          <p:cNvPicPr>
            <a:picLocks noChangeAspect="1"/>
          </p:cNvPicPr>
          <p:nvPr/>
        </p:nvPicPr>
        <p:blipFill>
          <a:blip r:embed="rId2"/>
          <a:stretch>
            <a:fillRect/>
          </a:stretch>
        </p:blipFill>
        <p:spPr>
          <a:xfrm>
            <a:off x="458611" y="2329743"/>
            <a:ext cx="1320234" cy="1071033"/>
          </a:xfrm>
          <a:prstGeom prst="rect">
            <a:avLst/>
          </a:prstGeom>
        </p:spPr>
      </p:pic>
      <p:pic>
        <p:nvPicPr>
          <p:cNvPr id="5" name="Picture 4"/>
          <p:cNvPicPr>
            <a:picLocks noChangeAspect="1"/>
          </p:cNvPicPr>
          <p:nvPr/>
        </p:nvPicPr>
        <p:blipFill>
          <a:blip r:embed="rId2"/>
          <a:stretch>
            <a:fillRect/>
          </a:stretch>
        </p:blipFill>
        <p:spPr>
          <a:xfrm>
            <a:off x="2360789" y="2329743"/>
            <a:ext cx="1320234" cy="1071033"/>
          </a:xfrm>
          <a:prstGeom prst="rect">
            <a:avLst/>
          </a:prstGeom>
        </p:spPr>
      </p:pic>
      <p:pic>
        <p:nvPicPr>
          <p:cNvPr id="6" name="Picture 5"/>
          <p:cNvPicPr>
            <a:picLocks noChangeAspect="1"/>
          </p:cNvPicPr>
          <p:nvPr/>
        </p:nvPicPr>
        <p:blipFill>
          <a:blip r:embed="rId2"/>
          <a:stretch>
            <a:fillRect/>
          </a:stretch>
        </p:blipFill>
        <p:spPr>
          <a:xfrm>
            <a:off x="4855629" y="2329743"/>
            <a:ext cx="1320234" cy="1071033"/>
          </a:xfrm>
          <a:prstGeom prst="rect">
            <a:avLst/>
          </a:prstGeom>
        </p:spPr>
      </p:pic>
      <p:cxnSp>
        <p:nvCxnSpPr>
          <p:cNvPr id="11" name="Straight Arrow Connector 10"/>
          <p:cNvCxnSpPr/>
          <p:nvPr/>
        </p:nvCxnSpPr>
        <p:spPr>
          <a:xfrm>
            <a:off x="1890888" y="2779887"/>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737467" y="2779887"/>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460518" y="2779887"/>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087353" y="2566999"/>
            <a:ext cx="415498" cy="369332"/>
          </a:xfrm>
          <a:prstGeom prst="rect">
            <a:avLst/>
          </a:prstGeom>
          <a:noFill/>
        </p:spPr>
        <p:txBody>
          <a:bodyPr wrap="none" rtlCol="0">
            <a:spAutoFit/>
          </a:bodyPr>
          <a:lstStyle/>
          <a:p>
            <a:r>
              <a:rPr lang="en-US" dirty="0"/>
              <a:t>…</a:t>
            </a:r>
          </a:p>
        </p:txBody>
      </p:sp>
      <p:sp>
        <p:nvSpPr>
          <p:cNvPr id="17" name="TextBox 16"/>
          <p:cNvSpPr txBox="1"/>
          <p:nvPr/>
        </p:nvSpPr>
        <p:spPr>
          <a:xfrm>
            <a:off x="6660444" y="2549054"/>
            <a:ext cx="784139" cy="461665"/>
          </a:xfrm>
          <a:prstGeom prst="rect">
            <a:avLst/>
          </a:prstGeom>
          <a:noFill/>
        </p:spPr>
        <p:txBody>
          <a:bodyPr wrap="none" rtlCol="0">
            <a:spAutoFit/>
          </a:bodyPr>
          <a:lstStyle/>
          <a:p>
            <a:r>
              <a:rPr lang="en-US" sz="2400" b="1" dirty="0">
                <a:solidFill>
                  <a:srgbClr val="008000"/>
                </a:solidFill>
              </a:rPr>
              <a:t>WIN!</a:t>
            </a:r>
          </a:p>
        </p:txBody>
      </p:sp>
      <p:pic>
        <p:nvPicPr>
          <p:cNvPr id="18" name="Picture 17"/>
          <p:cNvPicPr>
            <a:picLocks noChangeAspect="1"/>
          </p:cNvPicPr>
          <p:nvPr/>
        </p:nvPicPr>
        <p:blipFill>
          <a:blip r:embed="rId2"/>
          <a:stretch>
            <a:fillRect/>
          </a:stretch>
        </p:blipFill>
        <p:spPr>
          <a:xfrm>
            <a:off x="472722" y="3910301"/>
            <a:ext cx="1320234" cy="1071033"/>
          </a:xfrm>
          <a:prstGeom prst="rect">
            <a:avLst/>
          </a:prstGeom>
        </p:spPr>
      </p:pic>
      <p:pic>
        <p:nvPicPr>
          <p:cNvPr id="19" name="Picture 18"/>
          <p:cNvPicPr>
            <a:picLocks noChangeAspect="1"/>
          </p:cNvPicPr>
          <p:nvPr/>
        </p:nvPicPr>
        <p:blipFill>
          <a:blip r:embed="rId2"/>
          <a:stretch>
            <a:fillRect/>
          </a:stretch>
        </p:blipFill>
        <p:spPr>
          <a:xfrm>
            <a:off x="2374900" y="3910301"/>
            <a:ext cx="1320234" cy="1071033"/>
          </a:xfrm>
          <a:prstGeom prst="rect">
            <a:avLst/>
          </a:prstGeom>
        </p:spPr>
      </p:pic>
      <p:pic>
        <p:nvPicPr>
          <p:cNvPr id="20" name="Picture 19"/>
          <p:cNvPicPr>
            <a:picLocks noChangeAspect="1"/>
          </p:cNvPicPr>
          <p:nvPr/>
        </p:nvPicPr>
        <p:blipFill>
          <a:blip r:embed="rId2"/>
          <a:stretch>
            <a:fillRect/>
          </a:stretch>
        </p:blipFill>
        <p:spPr>
          <a:xfrm>
            <a:off x="4869740" y="3910301"/>
            <a:ext cx="1320234" cy="1071033"/>
          </a:xfrm>
          <a:prstGeom prst="rect">
            <a:avLst/>
          </a:prstGeom>
        </p:spPr>
      </p:pic>
      <p:cxnSp>
        <p:nvCxnSpPr>
          <p:cNvPr id="21" name="Straight Arrow Connector 20"/>
          <p:cNvCxnSpPr/>
          <p:nvPr/>
        </p:nvCxnSpPr>
        <p:spPr>
          <a:xfrm>
            <a:off x="1904999" y="4360445"/>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3751578" y="4360445"/>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4474629" y="4360445"/>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101464" y="4147557"/>
            <a:ext cx="415498" cy="369332"/>
          </a:xfrm>
          <a:prstGeom prst="rect">
            <a:avLst/>
          </a:prstGeom>
          <a:noFill/>
        </p:spPr>
        <p:txBody>
          <a:bodyPr wrap="none" rtlCol="0">
            <a:spAutoFit/>
          </a:bodyPr>
          <a:lstStyle/>
          <a:p>
            <a:r>
              <a:rPr lang="en-US" dirty="0"/>
              <a:t>…</a:t>
            </a:r>
          </a:p>
        </p:txBody>
      </p:sp>
      <p:sp>
        <p:nvSpPr>
          <p:cNvPr id="25" name="TextBox 24"/>
          <p:cNvSpPr txBox="1"/>
          <p:nvPr/>
        </p:nvSpPr>
        <p:spPr>
          <a:xfrm>
            <a:off x="6674555" y="4129612"/>
            <a:ext cx="898804" cy="461665"/>
          </a:xfrm>
          <a:prstGeom prst="rect">
            <a:avLst/>
          </a:prstGeom>
          <a:noFill/>
        </p:spPr>
        <p:txBody>
          <a:bodyPr wrap="none" rtlCol="0">
            <a:spAutoFit/>
          </a:bodyPr>
          <a:lstStyle/>
          <a:p>
            <a:r>
              <a:rPr lang="en-US" sz="2400" b="1" dirty="0">
                <a:solidFill>
                  <a:srgbClr val="FF0000"/>
                </a:solidFill>
              </a:rPr>
              <a:t>LOSE!</a:t>
            </a:r>
          </a:p>
        </p:txBody>
      </p:sp>
      <p:sp>
        <p:nvSpPr>
          <p:cNvPr id="26" name="TextBox 25"/>
          <p:cNvSpPr txBox="1"/>
          <p:nvPr/>
        </p:nvSpPr>
        <p:spPr>
          <a:xfrm>
            <a:off x="98778" y="1693334"/>
            <a:ext cx="1800493" cy="461665"/>
          </a:xfrm>
          <a:prstGeom prst="rect">
            <a:avLst/>
          </a:prstGeom>
          <a:noFill/>
        </p:spPr>
        <p:txBody>
          <a:bodyPr wrap="none" rtlCol="0">
            <a:spAutoFit/>
          </a:bodyPr>
          <a:lstStyle/>
          <a:p>
            <a:r>
              <a:rPr lang="en-US" sz="2400" dirty="0"/>
              <a:t>Backgammon</a:t>
            </a:r>
          </a:p>
        </p:txBody>
      </p:sp>
      <p:sp>
        <p:nvSpPr>
          <p:cNvPr id="27" name="TextBox 26"/>
          <p:cNvSpPr txBox="1"/>
          <p:nvPr/>
        </p:nvSpPr>
        <p:spPr>
          <a:xfrm>
            <a:off x="366888" y="5376333"/>
            <a:ext cx="8085666" cy="954107"/>
          </a:xfrm>
          <a:prstGeom prst="rect">
            <a:avLst/>
          </a:prstGeom>
          <a:noFill/>
        </p:spPr>
        <p:txBody>
          <a:bodyPr wrap="square" rtlCol="0">
            <a:spAutoFit/>
          </a:bodyPr>
          <a:lstStyle/>
          <a:p>
            <a:r>
              <a:rPr lang="en-US" sz="2800" dirty="0"/>
              <a:t>Given sequences of moves and whether or not the player won at the end, learn to make good moves</a:t>
            </a:r>
          </a:p>
        </p:txBody>
      </p:sp>
    </p:spTree>
    <p:extLst>
      <p:ext uri="{BB962C8B-B14F-4D97-AF65-F5344CB8AC3E}">
        <p14:creationId xmlns:p14="http://schemas.microsoft.com/office/powerpoint/2010/main" val="808709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Reinforcement learning example</a:t>
            </a:r>
          </a:p>
        </p:txBody>
      </p:sp>
      <p:sp>
        <p:nvSpPr>
          <p:cNvPr id="6" name="Rectangle 5">
            <a:extLst>
              <a:ext uri="{FF2B5EF4-FFF2-40B4-BE49-F238E27FC236}">
                <a16:creationId xmlns:a16="http://schemas.microsoft.com/office/drawing/2014/main" id="{E047501F-3F31-0D42-A402-2A828EDB12CB}"/>
              </a:ext>
            </a:extLst>
          </p:cNvPr>
          <p:cNvSpPr/>
          <p:nvPr/>
        </p:nvSpPr>
        <p:spPr>
          <a:xfrm>
            <a:off x="1058778" y="3731477"/>
            <a:ext cx="6472989" cy="461665"/>
          </a:xfrm>
          <a:prstGeom prst="rect">
            <a:avLst/>
          </a:prstGeom>
        </p:spPr>
        <p:txBody>
          <a:bodyPr wrap="square">
            <a:spAutoFit/>
          </a:bodyPr>
          <a:lstStyle/>
          <a:p>
            <a:r>
              <a:rPr lang="en-US" sz="2400" dirty="0">
                <a:hlinkClick r:id="rId2"/>
              </a:rPr>
              <a:t>https://www.youtube.com/watch?v=tXlM99xPQC8</a:t>
            </a:r>
            <a:endParaRPr lang="en-US" sz="2400" dirty="0"/>
          </a:p>
        </p:txBody>
      </p:sp>
    </p:spTree>
    <p:extLst>
      <p:ext uri="{BB962C8B-B14F-4D97-AF65-F5344CB8AC3E}">
        <p14:creationId xmlns:p14="http://schemas.microsoft.com/office/powerpoint/2010/main" val="1488086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is…</a:t>
            </a:r>
          </a:p>
        </p:txBody>
      </p:sp>
      <p:sp>
        <p:nvSpPr>
          <p:cNvPr id="4" name="Rectangle 3"/>
          <p:cNvSpPr/>
          <p:nvPr/>
        </p:nvSpPr>
        <p:spPr>
          <a:xfrm>
            <a:off x="708602" y="2106008"/>
            <a:ext cx="8057446" cy="830997"/>
          </a:xfrm>
          <a:prstGeom prst="rect">
            <a:avLst/>
          </a:prstGeom>
        </p:spPr>
        <p:txBody>
          <a:bodyPr wrap="square">
            <a:spAutoFit/>
          </a:bodyPr>
          <a:lstStyle/>
          <a:p>
            <a:r>
              <a:rPr lang="en-US" sz="2400" dirty="0"/>
              <a:t>Machine learning, a branch of artificial intelligence, concerns the construction and study of systems that can learn from data.</a:t>
            </a:r>
          </a:p>
        </p:txBody>
      </p:sp>
      <p:pic>
        <p:nvPicPr>
          <p:cNvPr id="7" name="Picture 6"/>
          <p:cNvPicPr>
            <a:picLocks noChangeAspect="1"/>
          </p:cNvPicPr>
          <p:nvPr/>
        </p:nvPicPr>
        <p:blipFill>
          <a:blip r:embed="rId2"/>
          <a:stretch>
            <a:fillRect/>
          </a:stretch>
        </p:blipFill>
        <p:spPr>
          <a:xfrm>
            <a:off x="3090354" y="3730980"/>
            <a:ext cx="2253564" cy="2238022"/>
          </a:xfrm>
          <a:prstGeom prst="rect">
            <a:avLst/>
          </a:prstGeom>
        </p:spPr>
      </p:pic>
    </p:spTree>
    <p:extLst>
      <p:ext uri="{BB962C8B-B14F-4D97-AF65-F5344CB8AC3E}">
        <p14:creationId xmlns:p14="http://schemas.microsoft.com/office/powerpoint/2010/main" val="333722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learning variations</a:t>
            </a:r>
          </a:p>
        </p:txBody>
      </p:sp>
      <p:sp>
        <p:nvSpPr>
          <p:cNvPr id="3" name="Content Placeholder 2"/>
          <p:cNvSpPr>
            <a:spLocks noGrp="1"/>
          </p:cNvSpPr>
          <p:nvPr>
            <p:ph sz="quarter" idx="1"/>
          </p:nvPr>
        </p:nvSpPr>
        <p:spPr/>
        <p:txBody>
          <a:bodyPr>
            <a:normAutofit lnSpcReduction="10000"/>
          </a:bodyPr>
          <a:lstStyle/>
          <a:p>
            <a:pPr marL="0" indent="0">
              <a:buNone/>
            </a:pPr>
            <a:r>
              <a:rPr lang="en-US" dirty="0"/>
              <a:t>What data is available:</a:t>
            </a:r>
          </a:p>
          <a:p>
            <a:pPr lvl="2"/>
            <a:r>
              <a:rPr lang="en-US" dirty="0"/>
              <a:t>Supervised, unsupervised, reinforcement learning</a:t>
            </a:r>
          </a:p>
          <a:p>
            <a:pPr lvl="2"/>
            <a:r>
              <a:rPr lang="en-US" dirty="0"/>
              <a:t>semi-supervised, active learning, …</a:t>
            </a:r>
          </a:p>
          <a:p>
            <a:pPr lvl="2"/>
            <a:endParaRPr lang="en-US" dirty="0"/>
          </a:p>
          <a:p>
            <a:pPr marL="0" indent="0">
              <a:buNone/>
            </a:pPr>
            <a:r>
              <a:rPr lang="en-US" dirty="0"/>
              <a:t>How are we getting the data:</a:t>
            </a:r>
          </a:p>
          <a:p>
            <a:pPr lvl="2"/>
            <a:r>
              <a:rPr lang="en-US" dirty="0"/>
              <a:t>online vs. offline learning</a:t>
            </a:r>
          </a:p>
          <a:p>
            <a:pPr marL="45720" indent="0">
              <a:buNone/>
            </a:pPr>
            <a:endParaRPr lang="en-US" dirty="0"/>
          </a:p>
          <a:p>
            <a:pPr marL="45720" indent="0">
              <a:buNone/>
            </a:pPr>
            <a:r>
              <a:rPr lang="en-US" dirty="0"/>
              <a:t>Type of model:</a:t>
            </a:r>
          </a:p>
          <a:p>
            <a:pPr lvl="2"/>
            <a:r>
              <a:rPr lang="en-US" dirty="0"/>
              <a:t>generative vs. discriminative</a:t>
            </a:r>
          </a:p>
          <a:p>
            <a:pPr lvl="2"/>
            <a:r>
              <a:rPr lang="en-US" dirty="0"/>
              <a:t>parametric vs. non-parametric</a:t>
            </a:r>
          </a:p>
        </p:txBody>
      </p:sp>
    </p:spTree>
    <p:extLst>
      <p:ext uri="{BB962C8B-B14F-4D97-AF65-F5344CB8AC3E}">
        <p14:creationId xmlns:p14="http://schemas.microsoft.com/office/powerpoint/2010/main" val="1199532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classification</a:t>
            </a:r>
          </a:p>
        </p:txBody>
      </p:sp>
      <p:sp>
        <p:nvSpPr>
          <p:cNvPr id="3" name="TextBox 2"/>
          <p:cNvSpPr txBox="1"/>
          <p:nvPr/>
        </p:nvSpPr>
        <p:spPr>
          <a:xfrm>
            <a:off x="2364121" y="1848556"/>
            <a:ext cx="813143" cy="461665"/>
          </a:xfrm>
          <a:prstGeom prst="rect">
            <a:avLst/>
          </a:prstGeom>
          <a:noFill/>
        </p:spPr>
        <p:txBody>
          <a:bodyPr wrap="none" rtlCol="0">
            <a:spAutoFit/>
          </a:bodyPr>
          <a:lstStyle/>
          <a:p>
            <a:r>
              <a:rPr lang="en-US" sz="2400" dirty="0"/>
              <a:t>label</a:t>
            </a:r>
          </a:p>
        </p:txBody>
      </p:sp>
      <p:sp>
        <p:nvSpPr>
          <p:cNvPr id="12" name="TextBox 11"/>
          <p:cNvSpPr txBox="1"/>
          <p:nvPr/>
        </p:nvSpPr>
        <p:spPr>
          <a:xfrm>
            <a:off x="2364121" y="2500111"/>
            <a:ext cx="670226" cy="369332"/>
          </a:xfrm>
          <a:prstGeom prst="rect">
            <a:avLst/>
          </a:prstGeom>
          <a:noFill/>
        </p:spPr>
        <p:txBody>
          <a:bodyPr wrap="none" rtlCol="0">
            <a:spAutoFit/>
          </a:bodyPr>
          <a:lstStyle/>
          <a:p>
            <a:r>
              <a:rPr lang="en-US" dirty="0"/>
              <a:t>spam</a:t>
            </a:r>
            <a:endParaRPr lang="en-US" baseline="-25000" dirty="0"/>
          </a:p>
        </p:txBody>
      </p:sp>
      <p:sp>
        <p:nvSpPr>
          <p:cNvPr id="14" name="TextBox 13"/>
          <p:cNvSpPr txBox="1"/>
          <p:nvPr/>
        </p:nvSpPr>
        <p:spPr>
          <a:xfrm>
            <a:off x="2330151" y="3988225"/>
            <a:ext cx="1012980" cy="369332"/>
          </a:xfrm>
          <a:prstGeom prst="rect">
            <a:avLst/>
          </a:prstGeom>
          <a:noFill/>
        </p:spPr>
        <p:txBody>
          <a:bodyPr wrap="none" rtlCol="0">
            <a:spAutoFit/>
          </a:bodyPr>
          <a:lstStyle/>
          <a:p>
            <a:r>
              <a:rPr lang="en-US" dirty="0"/>
              <a:t>not spam</a:t>
            </a:r>
            <a:endParaRPr lang="en-US" baseline="-25000" dirty="0"/>
          </a:p>
        </p:txBody>
      </p:sp>
      <p:sp>
        <p:nvSpPr>
          <p:cNvPr id="16" name="TextBox 15"/>
          <p:cNvSpPr txBox="1"/>
          <p:nvPr/>
        </p:nvSpPr>
        <p:spPr>
          <a:xfrm>
            <a:off x="2370686" y="5579299"/>
            <a:ext cx="1012980" cy="369332"/>
          </a:xfrm>
          <a:prstGeom prst="rect">
            <a:avLst/>
          </a:prstGeom>
          <a:noFill/>
        </p:spPr>
        <p:txBody>
          <a:bodyPr wrap="none" rtlCol="0">
            <a:spAutoFit/>
          </a:bodyPr>
          <a:lstStyle/>
          <a:p>
            <a:r>
              <a:rPr lang="en-US" dirty="0"/>
              <a:t>not spam</a:t>
            </a:r>
            <a:endParaRPr lang="en-US" baseline="-25000" dirty="0"/>
          </a:p>
        </p:txBody>
      </p:sp>
      <p:sp>
        <p:nvSpPr>
          <p:cNvPr id="18" name="TextBox 17"/>
          <p:cNvSpPr txBox="1"/>
          <p:nvPr/>
        </p:nvSpPr>
        <p:spPr>
          <a:xfrm>
            <a:off x="3824112" y="2893181"/>
            <a:ext cx="4941936" cy="2246769"/>
          </a:xfrm>
          <a:prstGeom prst="rect">
            <a:avLst/>
          </a:prstGeom>
          <a:noFill/>
        </p:spPr>
        <p:txBody>
          <a:bodyPr wrap="square" rtlCol="0">
            <a:spAutoFit/>
          </a:bodyPr>
          <a:lstStyle/>
          <a:p>
            <a:r>
              <a:rPr lang="en-US" sz="2800" dirty="0">
                <a:solidFill>
                  <a:srgbClr val="0000FF"/>
                </a:solidFill>
              </a:rPr>
              <a:t>For this class, I’m mostly going to focus on classification</a:t>
            </a:r>
          </a:p>
          <a:p>
            <a:endParaRPr lang="en-US" sz="2800" dirty="0">
              <a:solidFill>
                <a:srgbClr val="0000FF"/>
              </a:solidFill>
            </a:endParaRPr>
          </a:p>
          <a:p>
            <a:r>
              <a:rPr lang="en-US" sz="2800" dirty="0">
                <a:solidFill>
                  <a:srgbClr val="0000FF"/>
                </a:solidFill>
              </a:rPr>
              <a:t>I’ll use text classification as a running example</a:t>
            </a:r>
          </a:p>
        </p:txBody>
      </p:sp>
      <p:grpSp>
        <p:nvGrpSpPr>
          <p:cNvPr id="17" name="Group 12"/>
          <p:cNvGrpSpPr/>
          <p:nvPr/>
        </p:nvGrpSpPr>
        <p:grpSpPr>
          <a:xfrm>
            <a:off x="612648" y="2370667"/>
            <a:ext cx="960348" cy="1100666"/>
            <a:chOff x="612648" y="2370667"/>
            <a:chExt cx="960348" cy="1100666"/>
          </a:xfrm>
        </p:grpSpPr>
        <p:sp>
          <p:nvSpPr>
            <p:cNvPr id="19" name="Rectangle 18"/>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26" name="Group 13"/>
          <p:cNvGrpSpPr/>
          <p:nvPr/>
        </p:nvGrpSpPr>
        <p:grpSpPr>
          <a:xfrm>
            <a:off x="612648" y="3822932"/>
            <a:ext cx="960348" cy="1100666"/>
            <a:chOff x="612648" y="2370667"/>
            <a:chExt cx="960348" cy="1100666"/>
          </a:xfrm>
        </p:grpSpPr>
        <p:sp>
          <p:nvSpPr>
            <p:cNvPr id="27" name="Rectangle 26"/>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34" name="Group 21"/>
          <p:cNvGrpSpPr/>
          <p:nvPr/>
        </p:nvGrpSpPr>
        <p:grpSpPr>
          <a:xfrm>
            <a:off x="616880" y="5280781"/>
            <a:ext cx="960348" cy="1100666"/>
            <a:chOff x="612648" y="2370667"/>
            <a:chExt cx="960348" cy="1100666"/>
          </a:xfrm>
        </p:grpSpPr>
        <p:sp>
          <p:nvSpPr>
            <p:cNvPr id="35" name="Rectangle 3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Connector 35"/>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86683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Representing examples</a:t>
            </a:r>
          </a:p>
        </p:txBody>
      </p:sp>
      <p:pic>
        <p:nvPicPr>
          <p:cNvPr id="5" name="Picture 4"/>
          <p:cNvPicPr>
            <a:picLocks noChangeAspect="1"/>
          </p:cNvPicPr>
          <p:nvPr/>
        </p:nvPicPr>
        <p:blipFill>
          <a:blip r:embed="rId2"/>
          <a:stretch>
            <a:fillRect/>
          </a:stretch>
        </p:blipFill>
        <p:spPr>
          <a:xfrm>
            <a:off x="876379" y="2681102"/>
            <a:ext cx="1146630" cy="1124147"/>
          </a:xfrm>
          <a:prstGeom prst="rect">
            <a:avLst/>
          </a:prstGeom>
        </p:spPr>
      </p:pic>
      <p:pic>
        <p:nvPicPr>
          <p:cNvPr id="6" name="Picture 5"/>
          <p:cNvPicPr>
            <a:picLocks noChangeAspect="1"/>
          </p:cNvPicPr>
          <p:nvPr/>
        </p:nvPicPr>
        <p:blipFill>
          <a:blip r:embed="rId3"/>
          <a:stretch>
            <a:fillRect/>
          </a:stretch>
        </p:blipFill>
        <p:spPr>
          <a:xfrm>
            <a:off x="962266" y="3939242"/>
            <a:ext cx="887704" cy="894429"/>
          </a:xfrm>
          <a:prstGeom prst="rect">
            <a:avLst/>
          </a:prstGeom>
        </p:spPr>
      </p:pic>
      <p:pic>
        <p:nvPicPr>
          <p:cNvPr id="7" name="Picture 6"/>
          <p:cNvPicPr>
            <a:picLocks noChangeAspect="1"/>
          </p:cNvPicPr>
          <p:nvPr/>
        </p:nvPicPr>
        <p:blipFill>
          <a:blip r:embed="rId4"/>
          <a:stretch>
            <a:fillRect/>
          </a:stretch>
        </p:blipFill>
        <p:spPr>
          <a:xfrm>
            <a:off x="870035" y="4929593"/>
            <a:ext cx="1103502" cy="649119"/>
          </a:xfrm>
          <a:prstGeom prst="rect">
            <a:avLst/>
          </a:prstGeom>
        </p:spPr>
      </p:pic>
      <p:pic>
        <p:nvPicPr>
          <p:cNvPr id="8" name="Picture 7"/>
          <p:cNvPicPr>
            <a:picLocks noChangeAspect="1"/>
          </p:cNvPicPr>
          <p:nvPr/>
        </p:nvPicPr>
        <p:blipFill>
          <a:blip r:embed="rId5"/>
          <a:stretch>
            <a:fillRect/>
          </a:stretch>
        </p:blipFill>
        <p:spPr>
          <a:xfrm>
            <a:off x="753529" y="5753744"/>
            <a:ext cx="1220008" cy="696376"/>
          </a:xfrm>
          <a:prstGeom prst="rect">
            <a:avLst/>
          </a:prstGeom>
        </p:spPr>
      </p:pic>
      <p:sp>
        <p:nvSpPr>
          <p:cNvPr id="19" name="Right Brace 18"/>
          <p:cNvSpPr/>
          <p:nvPr/>
        </p:nvSpPr>
        <p:spPr>
          <a:xfrm rot="16200000">
            <a:off x="1296203" y="2003768"/>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869743" y="1722197"/>
            <a:ext cx="1546617" cy="523220"/>
          </a:xfrm>
          <a:prstGeom prst="rect">
            <a:avLst/>
          </a:prstGeom>
          <a:noFill/>
        </p:spPr>
        <p:txBody>
          <a:bodyPr wrap="none" rtlCol="0">
            <a:spAutoFit/>
          </a:bodyPr>
          <a:lstStyle/>
          <a:p>
            <a:r>
              <a:rPr lang="en-US" sz="2800" dirty="0">
                <a:solidFill>
                  <a:srgbClr val="008000"/>
                </a:solidFill>
              </a:rPr>
              <a:t>examples</a:t>
            </a:r>
          </a:p>
        </p:txBody>
      </p:sp>
      <p:sp>
        <p:nvSpPr>
          <p:cNvPr id="3" name="TextBox 2"/>
          <p:cNvSpPr txBox="1"/>
          <p:nvPr/>
        </p:nvSpPr>
        <p:spPr>
          <a:xfrm>
            <a:off x="3499555" y="3435917"/>
            <a:ext cx="3347241" cy="954107"/>
          </a:xfrm>
          <a:prstGeom prst="rect">
            <a:avLst/>
          </a:prstGeom>
          <a:noFill/>
        </p:spPr>
        <p:txBody>
          <a:bodyPr wrap="none" rtlCol="0">
            <a:spAutoFit/>
          </a:bodyPr>
          <a:lstStyle/>
          <a:p>
            <a:r>
              <a:rPr lang="en-US" sz="2800" dirty="0">
                <a:solidFill>
                  <a:srgbClr val="FF0000"/>
                </a:solidFill>
              </a:rPr>
              <a:t>What is an example?</a:t>
            </a:r>
          </a:p>
          <a:p>
            <a:r>
              <a:rPr lang="en-US" sz="2800" dirty="0">
                <a:solidFill>
                  <a:srgbClr val="FF0000"/>
                </a:solidFill>
              </a:rPr>
              <a:t>How is it represented?</a:t>
            </a:r>
          </a:p>
        </p:txBody>
      </p:sp>
    </p:spTree>
    <p:extLst>
      <p:ext uri="{BB962C8B-B14F-4D97-AF65-F5344CB8AC3E}">
        <p14:creationId xmlns:p14="http://schemas.microsoft.com/office/powerpoint/2010/main" val="3694272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a:t>
            </a:r>
          </a:p>
        </p:txBody>
      </p:sp>
      <p:pic>
        <p:nvPicPr>
          <p:cNvPr id="5" name="Picture 4"/>
          <p:cNvPicPr>
            <a:picLocks noChangeAspect="1"/>
          </p:cNvPicPr>
          <p:nvPr/>
        </p:nvPicPr>
        <p:blipFill>
          <a:blip r:embed="rId2"/>
          <a:stretch>
            <a:fillRect/>
          </a:stretch>
        </p:blipFill>
        <p:spPr>
          <a:xfrm>
            <a:off x="876379" y="2681102"/>
            <a:ext cx="1146630" cy="1124147"/>
          </a:xfrm>
          <a:prstGeom prst="rect">
            <a:avLst/>
          </a:prstGeom>
        </p:spPr>
      </p:pic>
      <p:pic>
        <p:nvPicPr>
          <p:cNvPr id="6" name="Picture 5"/>
          <p:cNvPicPr>
            <a:picLocks noChangeAspect="1"/>
          </p:cNvPicPr>
          <p:nvPr/>
        </p:nvPicPr>
        <p:blipFill>
          <a:blip r:embed="rId3"/>
          <a:stretch>
            <a:fillRect/>
          </a:stretch>
        </p:blipFill>
        <p:spPr>
          <a:xfrm>
            <a:off x="962266" y="3939242"/>
            <a:ext cx="887704" cy="894429"/>
          </a:xfrm>
          <a:prstGeom prst="rect">
            <a:avLst/>
          </a:prstGeom>
        </p:spPr>
      </p:pic>
      <p:pic>
        <p:nvPicPr>
          <p:cNvPr id="7" name="Picture 6"/>
          <p:cNvPicPr>
            <a:picLocks noChangeAspect="1"/>
          </p:cNvPicPr>
          <p:nvPr/>
        </p:nvPicPr>
        <p:blipFill>
          <a:blip r:embed="rId4"/>
          <a:stretch>
            <a:fillRect/>
          </a:stretch>
        </p:blipFill>
        <p:spPr>
          <a:xfrm>
            <a:off x="870035" y="4929593"/>
            <a:ext cx="1103502" cy="649119"/>
          </a:xfrm>
          <a:prstGeom prst="rect">
            <a:avLst/>
          </a:prstGeom>
        </p:spPr>
      </p:pic>
      <p:pic>
        <p:nvPicPr>
          <p:cNvPr id="8" name="Picture 7"/>
          <p:cNvPicPr>
            <a:picLocks noChangeAspect="1"/>
          </p:cNvPicPr>
          <p:nvPr/>
        </p:nvPicPr>
        <p:blipFill>
          <a:blip r:embed="rId5"/>
          <a:stretch>
            <a:fillRect/>
          </a:stretch>
        </p:blipFill>
        <p:spPr>
          <a:xfrm>
            <a:off x="753529" y="5753744"/>
            <a:ext cx="1220008" cy="696376"/>
          </a:xfrm>
          <a:prstGeom prst="rect">
            <a:avLst/>
          </a:prstGeom>
        </p:spPr>
      </p:pic>
      <p:sp>
        <p:nvSpPr>
          <p:cNvPr id="19" name="Right Brace 18"/>
          <p:cNvSpPr/>
          <p:nvPr/>
        </p:nvSpPr>
        <p:spPr>
          <a:xfrm rot="16200000">
            <a:off x="1296203" y="2003768"/>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869743" y="1722197"/>
            <a:ext cx="1546617" cy="523220"/>
          </a:xfrm>
          <a:prstGeom prst="rect">
            <a:avLst/>
          </a:prstGeom>
          <a:noFill/>
        </p:spPr>
        <p:txBody>
          <a:bodyPr wrap="none" rtlCol="0">
            <a:spAutoFit/>
          </a:bodyPr>
          <a:lstStyle/>
          <a:p>
            <a:r>
              <a:rPr lang="en-US" sz="2800" dirty="0">
                <a:solidFill>
                  <a:srgbClr val="008000"/>
                </a:solidFill>
              </a:rPr>
              <a:t>examples</a:t>
            </a:r>
          </a:p>
        </p:txBody>
      </p:sp>
      <p:sp>
        <p:nvSpPr>
          <p:cNvPr id="10" name="TextBox 9"/>
          <p:cNvSpPr txBox="1"/>
          <p:nvPr/>
        </p:nvSpPr>
        <p:spPr>
          <a:xfrm>
            <a:off x="3397958" y="2976698"/>
            <a:ext cx="1941457" cy="461665"/>
          </a:xfrm>
          <a:prstGeom prst="rect">
            <a:avLst/>
          </a:prstGeom>
          <a:noFill/>
        </p:spPr>
        <p:txBody>
          <a:bodyPr wrap="none" rtlCol="0">
            <a:spAutoFit/>
          </a:bodyPr>
          <a:lstStyle/>
          <a:p>
            <a:r>
              <a:rPr lang="en-US" sz="2400" dirty="0">
                <a:solidFill>
                  <a:srgbClr val="FF6600"/>
                </a:solidFill>
              </a:rPr>
              <a:t>f</a:t>
            </a:r>
            <a:r>
              <a:rPr lang="en-US" sz="2400" baseline="-25000" dirty="0">
                <a:solidFill>
                  <a:srgbClr val="FF6600"/>
                </a:solidFill>
              </a:rPr>
              <a:t>1</a:t>
            </a:r>
            <a:r>
              <a:rPr lang="en-US" sz="2400" dirty="0">
                <a:solidFill>
                  <a:srgbClr val="FF6600"/>
                </a:solidFill>
              </a:rPr>
              <a:t>, f</a:t>
            </a:r>
            <a:r>
              <a:rPr lang="en-US" sz="2400" baseline="-25000" dirty="0">
                <a:solidFill>
                  <a:srgbClr val="FF6600"/>
                </a:solidFill>
              </a:rPr>
              <a:t>2</a:t>
            </a:r>
            <a:r>
              <a:rPr lang="en-US" sz="2400" dirty="0">
                <a:solidFill>
                  <a:srgbClr val="FF6600"/>
                </a:solidFill>
              </a:rPr>
              <a:t>, f</a:t>
            </a:r>
            <a:r>
              <a:rPr lang="en-US" sz="2400" baseline="-25000" dirty="0">
                <a:solidFill>
                  <a:srgbClr val="FF6600"/>
                </a:solidFill>
              </a:rPr>
              <a:t>3</a:t>
            </a:r>
            <a:r>
              <a:rPr lang="en-US" sz="2400" dirty="0">
                <a:solidFill>
                  <a:srgbClr val="FF6600"/>
                </a:solidFill>
              </a:rPr>
              <a:t>, …, f</a:t>
            </a:r>
            <a:r>
              <a:rPr lang="en-US" sz="2400" baseline="-25000" dirty="0">
                <a:solidFill>
                  <a:srgbClr val="FF6600"/>
                </a:solidFill>
              </a:rPr>
              <a:t>n</a:t>
            </a:r>
          </a:p>
        </p:txBody>
      </p:sp>
      <p:sp>
        <p:nvSpPr>
          <p:cNvPr id="15" name="TextBox 14"/>
          <p:cNvSpPr txBox="1"/>
          <p:nvPr/>
        </p:nvSpPr>
        <p:spPr>
          <a:xfrm>
            <a:off x="3531211" y="1789604"/>
            <a:ext cx="1355159" cy="523220"/>
          </a:xfrm>
          <a:prstGeom prst="rect">
            <a:avLst/>
          </a:prstGeom>
          <a:noFill/>
        </p:spPr>
        <p:txBody>
          <a:bodyPr wrap="none" rtlCol="0">
            <a:spAutoFit/>
          </a:bodyPr>
          <a:lstStyle/>
          <a:p>
            <a:r>
              <a:rPr lang="en-US" sz="2800" dirty="0">
                <a:solidFill>
                  <a:srgbClr val="008000"/>
                </a:solidFill>
              </a:rPr>
              <a:t>features</a:t>
            </a:r>
          </a:p>
        </p:txBody>
      </p:sp>
      <p:sp>
        <p:nvSpPr>
          <p:cNvPr id="4" name="Right Arrow 3"/>
          <p:cNvSpPr/>
          <p:nvPr/>
        </p:nvSpPr>
        <p:spPr>
          <a:xfrm>
            <a:off x="2525891" y="3939242"/>
            <a:ext cx="620889" cy="894429"/>
          </a:xfrm>
          <a:prstGeom prst="rightArrow">
            <a:avLst/>
          </a:prstGeom>
          <a:solidFill>
            <a:srgbClr val="0000FF"/>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TextBox 16"/>
          <p:cNvSpPr txBox="1"/>
          <p:nvPr/>
        </p:nvSpPr>
        <p:spPr>
          <a:xfrm>
            <a:off x="3397958" y="3803052"/>
            <a:ext cx="1941457" cy="461665"/>
          </a:xfrm>
          <a:prstGeom prst="rect">
            <a:avLst/>
          </a:prstGeom>
          <a:noFill/>
        </p:spPr>
        <p:txBody>
          <a:bodyPr wrap="none" rtlCol="0">
            <a:spAutoFit/>
          </a:bodyPr>
          <a:lstStyle/>
          <a:p>
            <a:r>
              <a:rPr lang="en-US" sz="2400" dirty="0">
                <a:solidFill>
                  <a:srgbClr val="FF6600"/>
                </a:solidFill>
              </a:rPr>
              <a:t>f</a:t>
            </a:r>
            <a:r>
              <a:rPr lang="en-US" sz="2400" baseline="-25000" dirty="0">
                <a:solidFill>
                  <a:srgbClr val="FF6600"/>
                </a:solidFill>
              </a:rPr>
              <a:t>1</a:t>
            </a:r>
            <a:r>
              <a:rPr lang="en-US" sz="2400" dirty="0">
                <a:solidFill>
                  <a:srgbClr val="FF6600"/>
                </a:solidFill>
              </a:rPr>
              <a:t>, f</a:t>
            </a:r>
            <a:r>
              <a:rPr lang="en-US" sz="2400" baseline="-25000" dirty="0">
                <a:solidFill>
                  <a:srgbClr val="FF6600"/>
                </a:solidFill>
              </a:rPr>
              <a:t>2</a:t>
            </a:r>
            <a:r>
              <a:rPr lang="en-US" sz="2400" dirty="0">
                <a:solidFill>
                  <a:srgbClr val="FF6600"/>
                </a:solidFill>
              </a:rPr>
              <a:t>, f</a:t>
            </a:r>
            <a:r>
              <a:rPr lang="en-US" sz="2400" baseline="-25000" dirty="0">
                <a:solidFill>
                  <a:srgbClr val="FF6600"/>
                </a:solidFill>
              </a:rPr>
              <a:t>3</a:t>
            </a:r>
            <a:r>
              <a:rPr lang="en-US" sz="2400" dirty="0">
                <a:solidFill>
                  <a:srgbClr val="FF6600"/>
                </a:solidFill>
              </a:rPr>
              <a:t>, …, f</a:t>
            </a:r>
            <a:r>
              <a:rPr lang="en-US" sz="2400" baseline="-25000" dirty="0">
                <a:solidFill>
                  <a:srgbClr val="FF6600"/>
                </a:solidFill>
              </a:rPr>
              <a:t>n</a:t>
            </a:r>
          </a:p>
        </p:txBody>
      </p:sp>
      <p:sp>
        <p:nvSpPr>
          <p:cNvPr id="18" name="TextBox 17"/>
          <p:cNvSpPr txBox="1"/>
          <p:nvPr/>
        </p:nvSpPr>
        <p:spPr>
          <a:xfrm>
            <a:off x="3397958" y="4690043"/>
            <a:ext cx="1941457" cy="461665"/>
          </a:xfrm>
          <a:prstGeom prst="rect">
            <a:avLst/>
          </a:prstGeom>
          <a:noFill/>
        </p:spPr>
        <p:txBody>
          <a:bodyPr wrap="none" rtlCol="0">
            <a:spAutoFit/>
          </a:bodyPr>
          <a:lstStyle/>
          <a:p>
            <a:r>
              <a:rPr lang="en-US" sz="2400" dirty="0">
                <a:solidFill>
                  <a:srgbClr val="FF6600"/>
                </a:solidFill>
              </a:rPr>
              <a:t>f</a:t>
            </a:r>
            <a:r>
              <a:rPr lang="en-US" sz="2400" baseline="-25000" dirty="0">
                <a:solidFill>
                  <a:srgbClr val="FF6600"/>
                </a:solidFill>
              </a:rPr>
              <a:t>1</a:t>
            </a:r>
            <a:r>
              <a:rPr lang="en-US" sz="2400" dirty="0">
                <a:solidFill>
                  <a:srgbClr val="FF6600"/>
                </a:solidFill>
              </a:rPr>
              <a:t>, f</a:t>
            </a:r>
            <a:r>
              <a:rPr lang="en-US" sz="2400" baseline="-25000" dirty="0">
                <a:solidFill>
                  <a:srgbClr val="FF6600"/>
                </a:solidFill>
              </a:rPr>
              <a:t>2</a:t>
            </a:r>
            <a:r>
              <a:rPr lang="en-US" sz="2400" dirty="0">
                <a:solidFill>
                  <a:srgbClr val="FF6600"/>
                </a:solidFill>
              </a:rPr>
              <a:t>, f</a:t>
            </a:r>
            <a:r>
              <a:rPr lang="en-US" sz="2400" baseline="-25000" dirty="0">
                <a:solidFill>
                  <a:srgbClr val="FF6600"/>
                </a:solidFill>
              </a:rPr>
              <a:t>3</a:t>
            </a:r>
            <a:r>
              <a:rPr lang="en-US" sz="2400" dirty="0">
                <a:solidFill>
                  <a:srgbClr val="FF6600"/>
                </a:solidFill>
              </a:rPr>
              <a:t>, …, f</a:t>
            </a:r>
            <a:r>
              <a:rPr lang="en-US" sz="2400" baseline="-25000" dirty="0">
                <a:solidFill>
                  <a:srgbClr val="FF6600"/>
                </a:solidFill>
              </a:rPr>
              <a:t>n</a:t>
            </a:r>
          </a:p>
        </p:txBody>
      </p:sp>
      <p:sp>
        <p:nvSpPr>
          <p:cNvPr id="21" name="TextBox 20"/>
          <p:cNvSpPr txBox="1"/>
          <p:nvPr/>
        </p:nvSpPr>
        <p:spPr>
          <a:xfrm>
            <a:off x="3397958" y="5690452"/>
            <a:ext cx="1941457" cy="461665"/>
          </a:xfrm>
          <a:prstGeom prst="rect">
            <a:avLst/>
          </a:prstGeom>
          <a:noFill/>
        </p:spPr>
        <p:txBody>
          <a:bodyPr wrap="none" rtlCol="0">
            <a:spAutoFit/>
          </a:bodyPr>
          <a:lstStyle/>
          <a:p>
            <a:r>
              <a:rPr lang="en-US" sz="2400" dirty="0">
                <a:solidFill>
                  <a:srgbClr val="FF6600"/>
                </a:solidFill>
              </a:rPr>
              <a:t>f</a:t>
            </a:r>
            <a:r>
              <a:rPr lang="en-US" sz="2400" baseline="-25000" dirty="0">
                <a:solidFill>
                  <a:srgbClr val="FF6600"/>
                </a:solidFill>
              </a:rPr>
              <a:t>1</a:t>
            </a:r>
            <a:r>
              <a:rPr lang="en-US" sz="2400" dirty="0">
                <a:solidFill>
                  <a:srgbClr val="FF6600"/>
                </a:solidFill>
              </a:rPr>
              <a:t>, f</a:t>
            </a:r>
            <a:r>
              <a:rPr lang="en-US" sz="2400" baseline="-25000" dirty="0">
                <a:solidFill>
                  <a:srgbClr val="FF6600"/>
                </a:solidFill>
              </a:rPr>
              <a:t>2</a:t>
            </a:r>
            <a:r>
              <a:rPr lang="en-US" sz="2400" dirty="0">
                <a:solidFill>
                  <a:srgbClr val="FF6600"/>
                </a:solidFill>
              </a:rPr>
              <a:t>, f</a:t>
            </a:r>
            <a:r>
              <a:rPr lang="en-US" sz="2400" baseline="-25000" dirty="0">
                <a:solidFill>
                  <a:srgbClr val="FF6600"/>
                </a:solidFill>
              </a:rPr>
              <a:t>3</a:t>
            </a:r>
            <a:r>
              <a:rPr lang="en-US" sz="2400" dirty="0">
                <a:solidFill>
                  <a:srgbClr val="FF6600"/>
                </a:solidFill>
              </a:rPr>
              <a:t>, …, f</a:t>
            </a:r>
            <a:r>
              <a:rPr lang="en-US" sz="2400" baseline="-25000" dirty="0">
                <a:solidFill>
                  <a:srgbClr val="FF6600"/>
                </a:solidFill>
              </a:rPr>
              <a:t>n</a:t>
            </a:r>
          </a:p>
        </p:txBody>
      </p:sp>
      <p:cxnSp>
        <p:nvCxnSpPr>
          <p:cNvPr id="22" name="Straight Connector 21"/>
          <p:cNvCxnSpPr/>
          <p:nvPr/>
        </p:nvCxnSpPr>
        <p:spPr>
          <a:xfrm>
            <a:off x="5503333" y="1831937"/>
            <a:ext cx="0" cy="45603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785556" y="2782162"/>
            <a:ext cx="3236183" cy="2308324"/>
          </a:xfrm>
          <a:prstGeom prst="rect">
            <a:avLst/>
          </a:prstGeom>
          <a:noFill/>
        </p:spPr>
        <p:txBody>
          <a:bodyPr wrap="square" rtlCol="0">
            <a:spAutoFit/>
          </a:bodyPr>
          <a:lstStyle/>
          <a:p>
            <a:r>
              <a:rPr lang="en-US" sz="2400" dirty="0"/>
              <a:t>How our algorithms actually “view” the data</a:t>
            </a:r>
          </a:p>
          <a:p>
            <a:endParaRPr lang="en-US" sz="2400" dirty="0"/>
          </a:p>
          <a:p>
            <a:r>
              <a:rPr lang="en-US" sz="2400" dirty="0"/>
              <a:t>Features are the questions we can ask about the examples</a:t>
            </a:r>
          </a:p>
        </p:txBody>
      </p:sp>
    </p:spTree>
    <p:extLst>
      <p:ext uri="{BB962C8B-B14F-4D97-AF65-F5344CB8AC3E}">
        <p14:creationId xmlns:p14="http://schemas.microsoft.com/office/powerpoint/2010/main" val="21069334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a:t>
            </a:r>
          </a:p>
        </p:txBody>
      </p:sp>
      <p:pic>
        <p:nvPicPr>
          <p:cNvPr id="5" name="Picture 4"/>
          <p:cNvPicPr>
            <a:picLocks noChangeAspect="1"/>
          </p:cNvPicPr>
          <p:nvPr/>
        </p:nvPicPr>
        <p:blipFill>
          <a:blip r:embed="rId2"/>
          <a:stretch>
            <a:fillRect/>
          </a:stretch>
        </p:blipFill>
        <p:spPr>
          <a:xfrm>
            <a:off x="373497" y="2681102"/>
            <a:ext cx="1146630" cy="1124147"/>
          </a:xfrm>
          <a:prstGeom prst="rect">
            <a:avLst/>
          </a:prstGeom>
        </p:spPr>
      </p:pic>
      <p:pic>
        <p:nvPicPr>
          <p:cNvPr id="6" name="Picture 5"/>
          <p:cNvPicPr>
            <a:picLocks noChangeAspect="1"/>
          </p:cNvPicPr>
          <p:nvPr/>
        </p:nvPicPr>
        <p:blipFill>
          <a:blip r:embed="rId3"/>
          <a:stretch>
            <a:fillRect/>
          </a:stretch>
        </p:blipFill>
        <p:spPr>
          <a:xfrm>
            <a:off x="459384" y="3939242"/>
            <a:ext cx="887704" cy="894429"/>
          </a:xfrm>
          <a:prstGeom prst="rect">
            <a:avLst/>
          </a:prstGeom>
        </p:spPr>
      </p:pic>
      <p:pic>
        <p:nvPicPr>
          <p:cNvPr id="7" name="Picture 6"/>
          <p:cNvPicPr>
            <a:picLocks noChangeAspect="1"/>
          </p:cNvPicPr>
          <p:nvPr/>
        </p:nvPicPr>
        <p:blipFill>
          <a:blip r:embed="rId4"/>
          <a:stretch>
            <a:fillRect/>
          </a:stretch>
        </p:blipFill>
        <p:spPr>
          <a:xfrm>
            <a:off x="367153" y="4929593"/>
            <a:ext cx="1103502" cy="649119"/>
          </a:xfrm>
          <a:prstGeom prst="rect">
            <a:avLst/>
          </a:prstGeom>
        </p:spPr>
      </p:pic>
      <p:pic>
        <p:nvPicPr>
          <p:cNvPr id="8" name="Picture 7"/>
          <p:cNvPicPr>
            <a:picLocks noChangeAspect="1"/>
          </p:cNvPicPr>
          <p:nvPr/>
        </p:nvPicPr>
        <p:blipFill>
          <a:blip r:embed="rId5"/>
          <a:stretch>
            <a:fillRect/>
          </a:stretch>
        </p:blipFill>
        <p:spPr>
          <a:xfrm>
            <a:off x="250647" y="5753744"/>
            <a:ext cx="1220008" cy="696376"/>
          </a:xfrm>
          <a:prstGeom prst="rect">
            <a:avLst/>
          </a:prstGeom>
        </p:spPr>
      </p:pic>
      <p:sp>
        <p:nvSpPr>
          <p:cNvPr id="19" name="Right Brace 18"/>
          <p:cNvSpPr/>
          <p:nvPr/>
        </p:nvSpPr>
        <p:spPr>
          <a:xfrm rot="16200000">
            <a:off x="793321" y="2003768"/>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366861" y="1722197"/>
            <a:ext cx="1546617" cy="523220"/>
          </a:xfrm>
          <a:prstGeom prst="rect">
            <a:avLst/>
          </a:prstGeom>
          <a:noFill/>
        </p:spPr>
        <p:txBody>
          <a:bodyPr wrap="none" rtlCol="0">
            <a:spAutoFit/>
          </a:bodyPr>
          <a:lstStyle/>
          <a:p>
            <a:r>
              <a:rPr lang="en-US" sz="2800" dirty="0">
                <a:solidFill>
                  <a:srgbClr val="008000"/>
                </a:solidFill>
              </a:rPr>
              <a:t>examples</a:t>
            </a:r>
          </a:p>
        </p:txBody>
      </p:sp>
      <p:sp>
        <p:nvSpPr>
          <p:cNvPr id="10" name="TextBox 9"/>
          <p:cNvSpPr txBox="1"/>
          <p:nvPr/>
        </p:nvSpPr>
        <p:spPr>
          <a:xfrm>
            <a:off x="2521570" y="2976698"/>
            <a:ext cx="2657048" cy="400110"/>
          </a:xfrm>
          <a:prstGeom prst="rect">
            <a:avLst/>
          </a:prstGeom>
          <a:noFill/>
        </p:spPr>
        <p:txBody>
          <a:bodyPr wrap="none" rtlCol="0">
            <a:spAutoFit/>
          </a:bodyPr>
          <a:lstStyle/>
          <a:p>
            <a:r>
              <a:rPr lang="en-US" sz="2000" dirty="0">
                <a:solidFill>
                  <a:srgbClr val="FF6600"/>
                </a:solidFill>
              </a:rPr>
              <a:t>red, round, leaf, 3oz, …</a:t>
            </a:r>
          </a:p>
        </p:txBody>
      </p:sp>
      <p:sp>
        <p:nvSpPr>
          <p:cNvPr id="15" name="TextBox 14"/>
          <p:cNvSpPr txBox="1"/>
          <p:nvPr/>
        </p:nvSpPr>
        <p:spPr>
          <a:xfrm>
            <a:off x="3531211" y="1789604"/>
            <a:ext cx="1355159" cy="523220"/>
          </a:xfrm>
          <a:prstGeom prst="rect">
            <a:avLst/>
          </a:prstGeom>
          <a:noFill/>
        </p:spPr>
        <p:txBody>
          <a:bodyPr wrap="none" rtlCol="0">
            <a:spAutoFit/>
          </a:bodyPr>
          <a:lstStyle/>
          <a:p>
            <a:r>
              <a:rPr lang="en-US" sz="2800" dirty="0">
                <a:solidFill>
                  <a:srgbClr val="008000"/>
                </a:solidFill>
              </a:rPr>
              <a:t>features</a:t>
            </a:r>
          </a:p>
        </p:txBody>
      </p:sp>
      <p:sp>
        <p:nvSpPr>
          <p:cNvPr id="4" name="Right Arrow 3"/>
          <p:cNvSpPr/>
          <p:nvPr/>
        </p:nvSpPr>
        <p:spPr>
          <a:xfrm>
            <a:off x="1712564" y="3939242"/>
            <a:ext cx="620889" cy="894429"/>
          </a:xfrm>
          <a:prstGeom prst="rightArrow">
            <a:avLst/>
          </a:prstGeom>
          <a:solidFill>
            <a:srgbClr val="0000FF"/>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p:cNvSpPr txBox="1"/>
          <p:nvPr/>
        </p:nvSpPr>
        <p:spPr>
          <a:xfrm>
            <a:off x="5926667" y="2074333"/>
            <a:ext cx="184666" cy="369332"/>
          </a:xfrm>
          <a:prstGeom prst="rect">
            <a:avLst/>
          </a:prstGeom>
          <a:noFill/>
        </p:spPr>
        <p:txBody>
          <a:bodyPr wrap="none" rtlCol="0">
            <a:spAutoFit/>
          </a:bodyPr>
          <a:lstStyle/>
          <a:p>
            <a:endParaRPr lang="en-US" dirty="0"/>
          </a:p>
        </p:txBody>
      </p:sp>
      <p:cxnSp>
        <p:nvCxnSpPr>
          <p:cNvPr id="22" name="Straight Connector 21"/>
          <p:cNvCxnSpPr/>
          <p:nvPr/>
        </p:nvCxnSpPr>
        <p:spPr>
          <a:xfrm>
            <a:off x="5829131" y="1831937"/>
            <a:ext cx="0" cy="45603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887742" y="2782162"/>
            <a:ext cx="3236183" cy="2308324"/>
          </a:xfrm>
          <a:prstGeom prst="rect">
            <a:avLst/>
          </a:prstGeom>
          <a:noFill/>
        </p:spPr>
        <p:txBody>
          <a:bodyPr wrap="square" rtlCol="0">
            <a:spAutoFit/>
          </a:bodyPr>
          <a:lstStyle/>
          <a:p>
            <a:r>
              <a:rPr lang="en-US" sz="2400" dirty="0"/>
              <a:t>How our algorithms actually “view” the data</a:t>
            </a:r>
          </a:p>
          <a:p>
            <a:endParaRPr lang="en-US" sz="2400" dirty="0"/>
          </a:p>
          <a:p>
            <a:r>
              <a:rPr lang="en-US" sz="2400" dirty="0"/>
              <a:t>Features are the questions we can ask about the examples</a:t>
            </a:r>
          </a:p>
        </p:txBody>
      </p:sp>
      <p:sp>
        <p:nvSpPr>
          <p:cNvPr id="24" name="TextBox 23"/>
          <p:cNvSpPr txBox="1"/>
          <p:nvPr/>
        </p:nvSpPr>
        <p:spPr>
          <a:xfrm>
            <a:off x="2521570" y="3761452"/>
            <a:ext cx="3208956" cy="400110"/>
          </a:xfrm>
          <a:prstGeom prst="rect">
            <a:avLst/>
          </a:prstGeom>
          <a:noFill/>
        </p:spPr>
        <p:txBody>
          <a:bodyPr wrap="none" rtlCol="0">
            <a:spAutoFit/>
          </a:bodyPr>
          <a:lstStyle/>
          <a:p>
            <a:r>
              <a:rPr lang="en-US" sz="2000" dirty="0">
                <a:solidFill>
                  <a:srgbClr val="FF6600"/>
                </a:solidFill>
              </a:rPr>
              <a:t>green, round, no leaf, 4oz, …</a:t>
            </a:r>
          </a:p>
        </p:txBody>
      </p:sp>
      <p:sp>
        <p:nvSpPr>
          <p:cNvPr id="25" name="TextBox 24"/>
          <p:cNvSpPr txBox="1"/>
          <p:nvPr/>
        </p:nvSpPr>
        <p:spPr>
          <a:xfrm>
            <a:off x="2521570" y="4729538"/>
            <a:ext cx="3354604" cy="400110"/>
          </a:xfrm>
          <a:prstGeom prst="rect">
            <a:avLst/>
          </a:prstGeom>
          <a:noFill/>
        </p:spPr>
        <p:txBody>
          <a:bodyPr wrap="none" rtlCol="0">
            <a:spAutoFit/>
          </a:bodyPr>
          <a:lstStyle/>
          <a:p>
            <a:r>
              <a:rPr lang="en-US" sz="2000" dirty="0">
                <a:solidFill>
                  <a:srgbClr val="FF6600"/>
                </a:solidFill>
              </a:rPr>
              <a:t>yellow, curved, no leaf, 4oz, …</a:t>
            </a:r>
          </a:p>
        </p:txBody>
      </p:sp>
      <p:sp>
        <p:nvSpPr>
          <p:cNvPr id="26" name="TextBox 25"/>
          <p:cNvSpPr txBox="1"/>
          <p:nvPr/>
        </p:nvSpPr>
        <p:spPr>
          <a:xfrm>
            <a:off x="2521570" y="5753744"/>
            <a:ext cx="3317911" cy="400110"/>
          </a:xfrm>
          <a:prstGeom prst="rect">
            <a:avLst/>
          </a:prstGeom>
          <a:noFill/>
        </p:spPr>
        <p:txBody>
          <a:bodyPr wrap="none" rtlCol="0">
            <a:spAutoFit/>
          </a:bodyPr>
          <a:lstStyle/>
          <a:p>
            <a:r>
              <a:rPr lang="en-US" sz="2000" dirty="0">
                <a:solidFill>
                  <a:srgbClr val="FF6600"/>
                </a:solidFill>
              </a:rPr>
              <a:t>green, curved, no leaf, 5oz, …</a:t>
            </a:r>
          </a:p>
        </p:txBody>
      </p:sp>
    </p:spTree>
    <p:extLst>
      <p:ext uri="{BB962C8B-B14F-4D97-AF65-F5344CB8AC3E}">
        <p14:creationId xmlns:p14="http://schemas.microsoft.com/office/powerpoint/2010/main" val="1656041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raw data</a:t>
            </a:r>
          </a:p>
        </p:txBody>
      </p:sp>
      <p:sp>
        <p:nvSpPr>
          <p:cNvPr id="4" name="TextBox 3"/>
          <p:cNvSpPr txBox="1"/>
          <p:nvPr/>
        </p:nvSpPr>
        <p:spPr>
          <a:xfrm>
            <a:off x="304800" y="1729619"/>
            <a:ext cx="1268196" cy="400110"/>
          </a:xfrm>
          <a:prstGeom prst="rect">
            <a:avLst/>
          </a:prstGeom>
          <a:noFill/>
        </p:spPr>
        <p:txBody>
          <a:bodyPr wrap="none" rtlCol="0">
            <a:spAutoFit/>
          </a:bodyPr>
          <a:lstStyle/>
          <a:p>
            <a:r>
              <a:rPr lang="en-US" sz="2000" dirty="0"/>
              <a:t>Raw data</a:t>
            </a:r>
          </a:p>
        </p:txBody>
      </p:sp>
      <p:grpSp>
        <p:nvGrpSpPr>
          <p:cNvPr id="13" name="Group 12"/>
          <p:cNvGrpSpPr/>
          <p:nvPr/>
        </p:nvGrpSpPr>
        <p:grpSpPr>
          <a:xfrm>
            <a:off x="612648" y="2370667"/>
            <a:ext cx="960348" cy="1100666"/>
            <a:chOff x="612648" y="2370667"/>
            <a:chExt cx="960348" cy="1100666"/>
          </a:xfrm>
        </p:grpSpPr>
        <p:sp>
          <p:nvSpPr>
            <p:cNvPr id="5" name="Rectangle 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a:off x="612648" y="3822932"/>
            <a:ext cx="960348" cy="1100666"/>
            <a:chOff x="612648" y="2370667"/>
            <a:chExt cx="960348" cy="1100666"/>
          </a:xfrm>
        </p:grpSpPr>
        <p:sp>
          <p:nvSpPr>
            <p:cNvPr id="15" name="Rectangle 1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22" name="Group 21"/>
          <p:cNvGrpSpPr/>
          <p:nvPr/>
        </p:nvGrpSpPr>
        <p:grpSpPr>
          <a:xfrm>
            <a:off x="616880" y="5280781"/>
            <a:ext cx="960348" cy="1100666"/>
            <a:chOff x="612648" y="2370667"/>
            <a:chExt cx="960348" cy="1100666"/>
          </a:xfrm>
        </p:grpSpPr>
        <p:sp>
          <p:nvSpPr>
            <p:cNvPr id="23" name="Rectangle 22"/>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30" name="TextBox 29"/>
          <p:cNvSpPr txBox="1"/>
          <p:nvPr/>
        </p:nvSpPr>
        <p:spPr>
          <a:xfrm>
            <a:off x="4257524" y="1729619"/>
            <a:ext cx="2612571" cy="400110"/>
          </a:xfrm>
          <a:prstGeom prst="rect">
            <a:avLst/>
          </a:prstGeom>
          <a:noFill/>
        </p:spPr>
        <p:txBody>
          <a:bodyPr wrap="square" rtlCol="0">
            <a:spAutoFit/>
          </a:bodyPr>
          <a:lstStyle/>
          <a:p>
            <a:r>
              <a:rPr lang="en-US" sz="2000" dirty="0">
                <a:solidFill>
                  <a:srgbClr val="FF0000"/>
                </a:solidFill>
              </a:rPr>
              <a:t>Features?</a:t>
            </a:r>
          </a:p>
        </p:txBody>
      </p:sp>
    </p:spTree>
    <p:extLst>
      <p:ext uri="{BB962C8B-B14F-4D97-AF65-F5344CB8AC3E}">
        <p14:creationId xmlns:p14="http://schemas.microsoft.com/office/powerpoint/2010/main" val="2172493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 examples</a:t>
            </a:r>
          </a:p>
        </p:txBody>
      </p:sp>
      <p:sp>
        <p:nvSpPr>
          <p:cNvPr id="4" name="TextBox 3"/>
          <p:cNvSpPr txBox="1"/>
          <p:nvPr/>
        </p:nvSpPr>
        <p:spPr>
          <a:xfrm>
            <a:off x="304800" y="1729619"/>
            <a:ext cx="1268196" cy="400110"/>
          </a:xfrm>
          <a:prstGeom prst="rect">
            <a:avLst/>
          </a:prstGeom>
          <a:noFill/>
        </p:spPr>
        <p:txBody>
          <a:bodyPr wrap="none" rtlCol="0">
            <a:spAutoFit/>
          </a:bodyPr>
          <a:lstStyle/>
          <a:p>
            <a:r>
              <a:rPr lang="en-US" sz="2000" dirty="0"/>
              <a:t>Raw data</a:t>
            </a:r>
          </a:p>
        </p:txBody>
      </p:sp>
      <p:grpSp>
        <p:nvGrpSpPr>
          <p:cNvPr id="3" name="Group 12"/>
          <p:cNvGrpSpPr/>
          <p:nvPr/>
        </p:nvGrpSpPr>
        <p:grpSpPr>
          <a:xfrm>
            <a:off x="612648" y="2370667"/>
            <a:ext cx="960348" cy="1100666"/>
            <a:chOff x="612648" y="2370667"/>
            <a:chExt cx="960348" cy="1100666"/>
          </a:xfrm>
        </p:grpSpPr>
        <p:sp>
          <p:nvSpPr>
            <p:cNvPr id="5" name="Rectangle 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6" name="Group 13"/>
          <p:cNvGrpSpPr/>
          <p:nvPr/>
        </p:nvGrpSpPr>
        <p:grpSpPr>
          <a:xfrm>
            <a:off x="612648" y="3822932"/>
            <a:ext cx="960348" cy="1100666"/>
            <a:chOff x="612648" y="2370667"/>
            <a:chExt cx="960348" cy="1100666"/>
          </a:xfrm>
        </p:grpSpPr>
        <p:sp>
          <p:nvSpPr>
            <p:cNvPr id="15" name="Rectangle 1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13" name="Group 21"/>
          <p:cNvGrpSpPr/>
          <p:nvPr/>
        </p:nvGrpSpPr>
        <p:grpSpPr>
          <a:xfrm>
            <a:off x="616880" y="5280781"/>
            <a:ext cx="960348" cy="1100666"/>
            <a:chOff x="612648" y="2370667"/>
            <a:chExt cx="960348" cy="1100666"/>
          </a:xfrm>
        </p:grpSpPr>
        <p:sp>
          <p:nvSpPr>
            <p:cNvPr id="23" name="Rectangle 22"/>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30" name="TextBox 29"/>
          <p:cNvSpPr txBox="1"/>
          <p:nvPr/>
        </p:nvSpPr>
        <p:spPr>
          <a:xfrm>
            <a:off x="4257524" y="1729619"/>
            <a:ext cx="2612571" cy="369332"/>
          </a:xfrm>
          <a:prstGeom prst="rect">
            <a:avLst/>
          </a:prstGeom>
          <a:noFill/>
        </p:spPr>
        <p:txBody>
          <a:bodyPr wrap="square" rtlCol="0">
            <a:spAutoFit/>
          </a:bodyPr>
          <a:lstStyle/>
          <a:p>
            <a:r>
              <a:rPr lang="en-US" dirty="0">
                <a:solidFill>
                  <a:srgbClr val="0000FF"/>
                </a:solidFill>
              </a:rPr>
              <a:t>Features</a:t>
            </a:r>
          </a:p>
        </p:txBody>
      </p:sp>
      <p:sp>
        <p:nvSpPr>
          <p:cNvPr id="42" name="Text Box 14"/>
          <p:cNvSpPr txBox="1">
            <a:spLocks noChangeArrowheads="1"/>
          </p:cNvSpPr>
          <p:nvPr/>
        </p:nvSpPr>
        <p:spPr bwMode="auto">
          <a:xfrm>
            <a:off x="4449845" y="3832985"/>
            <a:ext cx="3581400" cy="400110"/>
          </a:xfrm>
          <a:prstGeom prst="rect">
            <a:avLst/>
          </a:prstGeom>
          <a:noFill/>
          <a:ln w="9525">
            <a:noFill/>
            <a:miter lim="800000"/>
            <a:headEnd/>
            <a:tailEnd/>
          </a:ln>
          <a:effectLst/>
        </p:spPr>
        <p:txBody>
          <a:bodyPr>
            <a:spAutoFit/>
          </a:bodyPr>
          <a:lstStyle/>
          <a:p>
            <a:pPr algn="l">
              <a:spcBef>
                <a:spcPct val="50000"/>
              </a:spcBef>
            </a:pPr>
            <a:r>
              <a:rPr lang="en-US" sz="2000" dirty="0">
                <a:latin typeface="Verdana" pitchFamily="34" charset="0"/>
              </a:rPr>
              <a:t>(1, 1, 1, 0, 0, 1, 0, 0, …)</a:t>
            </a:r>
          </a:p>
        </p:txBody>
      </p:sp>
      <p:sp>
        <p:nvSpPr>
          <p:cNvPr id="43" name="Text Box 16"/>
          <p:cNvSpPr txBox="1">
            <a:spLocks noChangeArrowheads="1"/>
          </p:cNvSpPr>
          <p:nvPr/>
        </p:nvSpPr>
        <p:spPr bwMode="auto">
          <a:xfrm rot="17992015">
            <a:off x="3680702" y="4754528"/>
            <a:ext cx="1752600" cy="366713"/>
          </a:xfrm>
          <a:prstGeom prst="rect">
            <a:avLst/>
          </a:prstGeom>
          <a:noFill/>
          <a:ln w="9525">
            <a:noFill/>
            <a:miter lim="800000"/>
            <a:headEnd/>
            <a:tailEnd/>
          </a:ln>
          <a:effectLst/>
        </p:spPr>
        <p:txBody>
          <a:bodyPr>
            <a:spAutoFit/>
          </a:bodyPr>
          <a:lstStyle/>
          <a:p>
            <a:pPr algn="r">
              <a:spcBef>
                <a:spcPct val="50000"/>
              </a:spcBef>
            </a:pPr>
            <a:r>
              <a:rPr lang="en-US"/>
              <a:t>clinton</a:t>
            </a:r>
          </a:p>
        </p:txBody>
      </p:sp>
      <p:sp>
        <p:nvSpPr>
          <p:cNvPr id="44" name="Text Box 17"/>
          <p:cNvSpPr txBox="1">
            <a:spLocks noChangeArrowheads="1"/>
          </p:cNvSpPr>
          <p:nvPr/>
        </p:nvSpPr>
        <p:spPr bwMode="auto">
          <a:xfrm rot="17992015">
            <a:off x="3985502" y="4754528"/>
            <a:ext cx="1752600" cy="366713"/>
          </a:xfrm>
          <a:prstGeom prst="rect">
            <a:avLst/>
          </a:prstGeom>
          <a:noFill/>
          <a:ln w="9525">
            <a:noFill/>
            <a:miter lim="800000"/>
            <a:headEnd/>
            <a:tailEnd/>
          </a:ln>
          <a:effectLst/>
        </p:spPr>
        <p:txBody>
          <a:bodyPr>
            <a:spAutoFit/>
          </a:bodyPr>
          <a:lstStyle/>
          <a:p>
            <a:pPr algn="r">
              <a:spcBef>
                <a:spcPct val="50000"/>
              </a:spcBef>
            </a:pPr>
            <a:r>
              <a:rPr lang="en-US"/>
              <a:t>said</a:t>
            </a:r>
          </a:p>
        </p:txBody>
      </p:sp>
      <p:sp>
        <p:nvSpPr>
          <p:cNvPr id="45" name="Text Box 18"/>
          <p:cNvSpPr txBox="1">
            <a:spLocks noChangeArrowheads="1"/>
          </p:cNvSpPr>
          <p:nvPr/>
        </p:nvSpPr>
        <p:spPr bwMode="auto">
          <a:xfrm rot="17992015">
            <a:off x="4366502" y="4754528"/>
            <a:ext cx="1752600" cy="366713"/>
          </a:xfrm>
          <a:prstGeom prst="rect">
            <a:avLst/>
          </a:prstGeom>
          <a:noFill/>
          <a:ln w="9525">
            <a:noFill/>
            <a:miter lim="800000"/>
            <a:headEnd/>
            <a:tailEnd/>
          </a:ln>
          <a:effectLst/>
        </p:spPr>
        <p:txBody>
          <a:bodyPr>
            <a:spAutoFit/>
          </a:bodyPr>
          <a:lstStyle/>
          <a:p>
            <a:pPr algn="r">
              <a:spcBef>
                <a:spcPct val="50000"/>
              </a:spcBef>
            </a:pPr>
            <a:r>
              <a:rPr lang="en-US" dirty="0" err="1"/>
              <a:t>california</a:t>
            </a:r>
            <a:endParaRPr lang="en-US" dirty="0"/>
          </a:p>
        </p:txBody>
      </p:sp>
      <p:sp>
        <p:nvSpPr>
          <p:cNvPr id="46" name="Text Box 19"/>
          <p:cNvSpPr txBox="1">
            <a:spLocks noChangeArrowheads="1"/>
          </p:cNvSpPr>
          <p:nvPr/>
        </p:nvSpPr>
        <p:spPr bwMode="auto">
          <a:xfrm rot="17992015">
            <a:off x="4671302" y="4754528"/>
            <a:ext cx="1752600" cy="366713"/>
          </a:xfrm>
          <a:prstGeom prst="rect">
            <a:avLst/>
          </a:prstGeom>
          <a:noFill/>
          <a:ln w="9525">
            <a:noFill/>
            <a:miter lim="800000"/>
            <a:headEnd/>
            <a:tailEnd/>
          </a:ln>
          <a:effectLst/>
        </p:spPr>
        <p:txBody>
          <a:bodyPr>
            <a:spAutoFit/>
          </a:bodyPr>
          <a:lstStyle/>
          <a:p>
            <a:pPr algn="r">
              <a:spcBef>
                <a:spcPct val="50000"/>
              </a:spcBef>
            </a:pPr>
            <a:r>
              <a:rPr lang="en-US"/>
              <a:t>across</a:t>
            </a:r>
          </a:p>
        </p:txBody>
      </p:sp>
      <p:sp>
        <p:nvSpPr>
          <p:cNvPr id="47" name="Text Box 20"/>
          <p:cNvSpPr txBox="1">
            <a:spLocks noChangeArrowheads="1"/>
          </p:cNvSpPr>
          <p:nvPr/>
        </p:nvSpPr>
        <p:spPr bwMode="auto">
          <a:xfrm rot="17992015">
            <a:off x="4976102" y="4754528"/>
            <a:ext cx="1752600" cy="366713"/>
          </a:xfrm>
          <a:prstGeom prst="rect">
            <a:avLst/>
          </a:prstGeom>
          <a:noFill/>
          <a:ln w="9525">
            <a:noFill/>
            <a:miter lim="800000"/>
            <a:headEnd/>
            <a:tailEnd/>
          </a:ln>
          <a:effectLst/>
        </p:spPr>
        <p:txBody>
          <a:bodyPr>
            <a:spAutoFit/>
          </a:bodyPr>
          <a:lstStyle/>
          <a:p>
            <a:pPr algn="r">
              <a:spcBef>
                <a:spcPct val="50000"/>
              </a:spcBef>
            </a:pPr>
            <a:r>
              <a:rPr lang="en-US"/>
              <a:t>tv</a:t>
            </a:r>
          </a:p>
        </p:txBody>
      </p:sp>
      <p:sp>
        <p:nvSpPr>
          <p:cNvPr id="48" name="Text Box 21"/>
          <p:cNvSpPr txBox="1">
            <a:spLocks noChangeArrowheads="1"/>
          </p:cNvSpPr>
          <p:nvPr/>
        </p:nvSpPr>
        <p:spPr bwMode="auto">
          <a:xfrm rot="17992015">
            <a:off x="5280902" y="4754528"/>
            <a:ext cx="1752600" cy="366713"/>
          </a:xfrm>
          <a:prstGeom prst="rect">
            <a:avLst/>
          </a:prstGeom>
          <a:noFill/>
          <a:ln w="9525">
            <a:noFill/>
            <a:miter lim="800000"/>
            <a:headEnd/>
            <a:tailEnd/>
          </a:ln>
          <a:effectLst/>
        </p:spPr>
        <p:txBody>
          <a:bodyPr>
            <a:spAutoFit/>
          </a:bodyPr>
          <a:lstStyle/>
          <a:p>
            <a:pPr algn="r">
              <a:spcBef>
                <a:spcPct val="50000"/>
              </a:spcBef>
            </a:pPr>
            <a:r>
              <a:rPr lang="en-US"/>
              <a:t>wrong</a:t>
            </a:r>
          </a:p>
        </p:txBody>
      </p:sp>
      <p:sp>
        <p:nvSpPr>
          <p:cNvPr id="49" name="Text Box 22"/>
          <p:cNvSpPr txBox="1">
            <a:spLocks noChangeArrowheads="1"/>
          </p:cNvSpPr>
          <p:nvPr/>
        </p:nvSpPr>
        <p:spPr bwMode="auto">
          <a:xfrm rot="17992015">
            <a:off x="5661902" y="4754528"/>
            <a:ext cx="1752600" cy="366713"/>
          </a:xfrm>
          <a:prstGeom prst="rect">
            <a:avLst/>
          </a:prstGeom>
          <a:noFill/>
          <a:ln w="9525">
            <a:noFill/>
            <a:miter lim="800000"/>
            <a:headEnd/>
            <a:tailEnd/>
          </a:ln>
          <a:effectLst/>
        </p:spPr>
        <p:txBody>
          <a:bodyPr>
            <a:spAutoFit/>
          </a:bodyPr>
          <a:lstStyle/>
          <a:p>
            <a:pPr algn="r">
              <a:spcBef>
                <a:spcPct val="50000"/>
              </a:spcBef>
            </a:pPr>
            <a:r>
              <a:rPr lang="en-US" dirty="0"/>
              <a:t>capital</a:t>
            </a:r>
          </a:p>
        </p:txBody>
      </p:sp>
      <p:sp>
        <p:nvSpPr>
          <p:cNvPr id="50" name="Text Box 23"/>
          <p:cNvSpPr txBox="1">
            <a:spLocks noChangeArrowheads="1"/>
          </p:cNvSpPr>
          <p:nvPr/>
        </p:nvSpPr>
        <p:spPr bwMode="auto">
          <a:xfrm rot="17992015">
            <a:off x="3390189" y="4754529"/>
            <a:ext cx="1752600" cy="366712"/>
          </a:xfrm>
          <a:prstGeom prst="rect">
            <a:avLst/>
          </a:prstGeom>
          <a:noFill/>
          <a:ln w="9525">
            <a:noFill/>
            <a:miter lim="800000"/>
            <a:headEnd/>
            <a:tailEnd/>
          </a:ln>
          <a:effectLst/>
        </p:spPr>
        <p:txBody>
          <a:bodyPr>
            <a:spAutoFit/>
          </a:bodyPr>
          <a:lstStyle/>
          <a:p>
            <a:pPr algn="r">
              <a:spcBef>
                <a:spcPct val="50000"/>
              </a:spcBef>
            </a:pPr>
            <a:r>
              <a:rPr lang="en-US"/>
              <a:t>banana</a:t>
            </a:r>
          </a:p>
        </p:txBody>
      </p:sp>
      <p:sp>
        <p:nvSpPr>
          <p:cNvPr id="51" name="Text Box 24"/>
          <p:cNvSpPr txBox="1">
            <a:spLocks noChangeArrowheads="1"/>
          </p:cNvSpPr>
          <p:nvPr/>
        </p:nvSpPr>
        <p:spPr bwMode="auto">
          <a:xfrm>
            <a:off x="4283947" y="2279613"/>
            <a:ext cx="3200400" cy="1015663"/>
          </a:xfrm>
          <a:prstGeom prst="rect">
            <a:avLst/>
          </a:prstGeom>
          <a:noFill/>
          <a:ln w="9525">
            <a:solidFill>
              <a:schemeClr val="tx1"/>
            </a:solidFill>
            <a:miter lim="800000"/>
            <a:headEnd/>
            <a:tailEnd/>
          </a:ln>
          <a:effectLst/>
        </p:spPr>
        <p:txBody>
          <a:bodyPr>
            <a:spAutoFit/>
          </a:bodyPr>
          <a:lstStyle/>
          <a:p>
            <a:pPr>
              <a:spcBef>
                <a:spcPct val="50000"/>
              </a:spcBef>
            </a:pPr>
            <a:r>
              <a:rPr lang="en-US" sz="2000" dirty="0">
                <a:solidFill>
                  <a:srgbClr val="FF6600"/>
                </a:solidFill>
              </a:rPr>
              <a:t>Clinton said banana repeatedly last week on </a:t>
            </a:r>
            <a:r>
              <a:rPr lang="en-US" sz="2000" dirty="0" err="1">
                <a:solidFill>
                  <a:srgbClr val="FF6600"/>
                </a:solidFill>
              </a:rPr>
              <a:t>tv</a:t>
            </a:r>
            <a:r>
              <a:rPr lang="en-US" sz="2000" dirty="0">
                <a:solidFill>
                  <a:srgbClr val="FF6600"/>
                </a:solidFill>
              </a:rPr>
              <a:t>, “banana, banana, banana”</a:t>
            </a:r>
          </a:p>
        </p:txBody>
      </p:sp>
      <p:sp>
        <p:nvSpPr>
          <p:cNvPr id="39" name="TextBox 38"/>
          <p:cNvSpPr txBox="1"/>
          <p:nvPr/>
        </p:nvSpPr>
        <p:spPr>
          <a:xfrm>
            <a:off x="4357410" y="5500083"/>
            <a:ext cx="4614139" cy="400110"/>
          </a:xfrm>
          <a:prstGeom prst="rect">
            <a:avLst/>
          </a:prstGeom>
          <a:noFill/>
        </p:spPr>
        <p:txBody>
          <a:bodyPr wrap="square" rtlCol="0">
            <a:spAutoFit/>
          </a:bodyPr>
          <a:lstStyle/>
          <a:p>
            <a:r>
              <a:rPr lang="en-US" sz="2000" dirty="0">
                <a:solidFill>
                  <a:srgbClr val="0000FF"/>
                </a:solidFill>
              </a:rPr>
              <a:t>Occurrence of words (unigrams)</a:t>
            </a:r>
          </a:p>
        </p:txBody>
      </p:sp>
    </p:spTree>
    <p:extLst>
      <p:ext uri="{BB962C8B-B14F-4D97-AF65-F5344CB8AC3E}">
        <p14:creationId xmlns:p14="http://schemas.microsoft.com/office/powerpoint/2010/main" val="26511610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 examples</a:t>
            </a:r>
          </a:p>
        </p:txBody>
      </p:sp>
      <p:sp>
        <p:nvSpPr>
          <p:cNvPr id="4" name="TextBox 3"/>
          <p:cNvSpPr txBox="1"/>
          <p:nvPr/>
        </p:nvSpPr>
        <p:spPr>
          <a:xfrm>
            <a:off x="304800" y="1729619"/>
            <a:ext cx="1268196" cy="400110"/>
          </a:xfrm>
          <a:prstGeom prst="rect">
            <a:avLst/>
          </a:prstGeom>
          <a:noFill/>
        </p:spPr>
        <p:txBody>
          <a:bodyPr wrap="none" rtlCol="0">
            <a:spAutoFit/>
          </a:bodyPr>
          <a:lstStyle/>
          <a:p>
            <a:r>
              <a:rPr lang="en-US" sz="2000" dirty="0"/>
              <a:t>Raw data</a:t>
            </a:r>
          </a:p>
        </p:txBody>
      </p:sp>
      <p:grpSp>
        <p:nvGrpSpPr>
          <p:cNvPr id="3" name="Group 12"/>
          <p:cNvGrpSpPr/>
          <p:nvPr/>
        </p:nvGrpSpPr>
        <p:grpSpPr>
          <a:xfrm>
            <a:off x="612648" y="2370667"/>
            <a:ext cx="960348" cy="1100666"/>
            <a:chOff x="612648" y="2370667"/>
            <a:chExt cx="960348" cy="1100666"/>
          </a:xfrm>
        </p:grpSpPr>
        <p:sp>
          <p:nvSpPr>
            <p:cNvPr id="5" name="Rectangle 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6" name="Group 13"/>
          <p:cNvGrpSpPr/>
          <p:nvPr/>
        </p:nvGrpSpPr>
        <p:grpSpPr>
          <a:xfrm>
            <a:off x="612648" y="3822932"/>
            <a:ext cx="960348" cy="1100666"/>
            <a:chOff x="612648" y="2370667"/>
            <a:chExt cx="960348" cy="1100666"/>
          </a:xfrm>
        </p:grpSpPr>
        <p:sp>
          <p:nvSpPr>
            <p:cNvPr id="15" name="Rectangle 1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13" name="Group 21"/>
          <p:cNvGrpSpPr/>
          <p:nvPr/>
        </p:nvGrpSpPr>
        <p:grpSpPr>
          <a:xfrm>
            <a:off x="616880" y="5280781"/>
            <a:ext cx="960348" cy="1100666"/>
            <a:chOff x="612648" y="2370667"/>
            <a:chExt cx="960348" cy="1100666"/>
          </a:xfrm>
        </p:grpSpPr>
        <p:sp>
          <p:nvSpPr>
            <p:cNvPr id="23" name="Rectangle 22"/>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30" name="TextBox 29"/>
          <p:cNvSpPr txBox="1"/>
          <p:nvPr/>
        </p:nvSpPr>
        <p:spPr>
          <a:xfrm>
            <a:off x="4257524" y="1729619"/>
            <a:ext cx="2612571" cy="369332"/>
          </a:xfrm>
          <a:prstGeom prst="rect">
            <a:avLst/>
          </a:prstGeom>
          <a:noFill/>
        </p:spPr>
        <p:txBody>
          <a:bodyPr wrap="square" rtlCol="0">
            <a:spAutoFit/>
          </a:bodyPr>
          <a:lstStyle/>
          <a:p>
            <a:r>
              <a:rPr lang="en-US" dirty="0">
                <a:solidFill>
                  <a:srgbClr val="0000FF"/>
                </a:solidFill>
              </a:rPr>
              <a:t>Features</a:t>
            </a:r>
          </a:p>
        </p:txBody>
      </p:sp>
      <p:sp>
        <p:nvSpPr>
          <p:cNvPr id="42" name="Text Box 14"/>
          <p:cNvSpPr txBox="1">
            <a:spLocks noChangeArrowheads="1"/>
          </p:cNvSpPr>
          <p:nvPr/>
        </p:nvSpPr>
        <p:spPr bwMode="auto">
          <a:xfrm>
            <a:off x="4449845" y="3832985"/>
            <a:ext cx="3581400" cy="400110"/>
          </a:xfrm>
          <a:prstGeom prst="rect">
            <a:avLst/>
          </a:prstGeom>
          <a:noFill/>
          <a:ln w="9525">
            <a:noFill/>
            <a:miter lim="800000"/>
            <a:headEnd/>
            <a:tailEnd/>
          </a:ln>
          <a:effectLst/>
        </p:spPr>
        <p:txBody>
          <a:bodyPr>
            <a:spAutoFit/>
          </a:bodyPr>
          <a:lstStyle/>
          <a:p>
            <a:pPr algn="l">
              <a:spcBef>
                <a:spcPct val="50000"/>
              </a:spcBef>
            </a:pPr>
            <a:r>
              <a:rPr lang="en-US" sz="2000" dirty="0">
                <a:latin typeface="Verdana" pitchFamily="34" charset="0"/>
              </a:rPr>
              <a:t>(</a:t>
            </a:r>
            <a:r>
              <a:rPr lang="en-US" sz="2000" dirty="0">
                <a:solidFill>
                  <a:srgbClr val="FF0000"/>
                </a:solidFill>
                <a:latin typeface="Verdana" pitchFamily="34" charset="0"/>
              </a:rPr>
              <a:t>4</a:t>
            </a:r>
            <a:r>
              <a:rPr lang="en-US" sz="2000" dirty="0">
                <a:latin typeface="Verdana" pitchFamily="34" charset="0"/>
              </a:rPr>
              <a:t>, 1, 1, 0, 0, 1, 0, 0, …)</a:t>
            </a:r>
          </a:p>
        </p:txBody>
      </p:sp>
      <p:sp>
        <p:nvSpPr>
          <p:cNvPr id="43" name="Text Box 16"/>
          <p:cNvSpPr txBox="1">
            <a:spLocks noChangeArrowheads="1"/>
          </p:cNvSpPr>
          <p:nvPr/>
        </p:nvSpPr>
        <p:spPr bwMode="auto">
          <a:xfrm rot="17992015">
            <a:off x="3680702" y="4754528"/>
            <a:ext cx="1752600" cy="366713"/>
          </a:xfrm>
          <a:prstGeom prst="rect">
            <a:avLst/>
          </a:prstGeom>
          <a:noFill/>
          <a:ln w="9525">
            <a:noFill/>
            <a:miter lim="800000"/>
            <a:headEnd/>
            <a:tailEnd/>
          </a:ln>
          <a:effectLst/>
        </p:spPr>
        <p:txBody>
          <a:bodyPr>
            <a:spAutoFit/>
          </a:bodyPr>
          <a:lstStyle/>
          <a:p>
            <a:pPr algn="r">
              <a:spcBef>
                <a:spcPct val="50000"/>
              </a:spcBef>
            </a:pPr>
            <a:r>
              <a:rPr lang="en-US"/>
              <a:t>clinton</a:t>
            </a:r>
          </a:p>
        </p:txBody>
      </p:sp>
      <p:sp>
        <p:nvSpPr>
          <p:cNvPr id="44" name="Text Box 17"/>
          <p:cNvSpPr txBox="1">
            <a:spLocks noChangeArrowheads="1"/>
          </p:cNvSpPr>
          <p:nvPr/>
        </p:nvSpPr>
        <p:spPr bwMode="auto">
          <a:xfrm rot="17992015">
            <a:off x="3985502" y="4754528"/>
            <a:ext cx="1752600" cy="366713"/>
          </a:xfrm>
          <a:prstGeom prst="rect">
            <a:avLst/>
          </a:prstGeom>
          <a:noFill/>
          <a:ln w="9525">
            <a:noFill/>
            <a:miter lim="800000"/>
            <a:headEnd/>
            <a:tailEnd/>
          </a:ln>
          <a:effectLst/>
        </p:spPr>
        <p:txBody>
          <a:bodyPr>
            <a:spAutoFit/>
          </a:bodyPr>
          <a:lstStyle/>
          <a:p>
            <a:pPr algn="r">
              <a:spcBef>
                <a:spcPct val="50000"/>
              </a:spcBef>
            </a:pPr>
            <a:r>
              <a:rPr lang="en-US"/>
              <a:t>said</a:t>
            </a:r>
          </a:p>
        </p:txBody>
      </p:sp>
      <p:sp>
        <p:nvSpPr>
          <p:cNvPr id="45" name="Text Box 18"/>
          <p:cNvSpPr txBox="1">
            <a:spLocks noChangeArrowheads="1"/>
          </p:cNvSpPr>
          <p:nvPr/>
        </p:nvSpPr>
        <p:spPr bwMode="auto">
          <a:xfrm rot="17992015">
            <a:off x="4366502" y="4754528"/>
            <a:ext cx="1752600" cy="366713"/>
          </a:xfrm>
          <a:prstGeom prst="rect">
            <a:avLst/>
          </a:prstGeom>
          <a:noFill/>
          <a:ln w="9525">
            <a:noFill/>
            <a:miter lim="800000"/>
            <a:headEnd/>
            <a:tailEnd/>
          </a:ln>
          <a:effectLst/>
        </p:spPr>
        <p:txBody>
          <a:bodyPr>
            <a:spAutoFit/>
          </a:bodyPr>
          <a:lstStyle/>
          <a:p>
            <a:pPr algn="r">
              <a:spcBef>
                <a:spcPct val="50000"/>
              </a:spcBef>
            </a:pPr>
            <a:r>
              <a:rPr lang="en-US" dirty="0" err="1"/>
              <a:t>california</a:t>
            </a:r>
            <a:endParaRPr lang="en-US" dirty="0"/>
          </a:p>
        </p:txBody>
      </p:sp>
      <p:sp>
        <p:nvSpPr>
          <p:cNvPr id="46" name="Text Box 19"/>
          <p:cNvSpPr txBox="1">
            <a:spLocks noChangeArrowheads="1"/>
          </p:cNvSpPr>
          <p:nvPr/>
        </p:nvSpPr>
        <p:spPr bwMode="auto">
          <a:xfrm rot="17992015">
            <a:off x="4671302" y="4754528"/>
            <a:ext cx="1752600" cy="366713"/>
          </a:xfrm>
          <a:prstGeom prst="rect">
            <a:avLst/>
          </a:prstGeom>
          <a:noFill/>
          <a:ln w="9525">
            <a:noFill/>
            <a:miter lim="800000"/>
            <a:headEnd/>
            <a:tailEnd/>
          </a:ln>
          <a:effectLst/>
        </p:spPr>
        <p:txBody>
          <a:bodyPr>
            <a:spAutoFit/>
          </a:bodyPr>
          <a:lstStyle/>
          <a:p>
            <a:pPr algn="r">
              <a:spcBef>
                <a:spcPct val="50000"/>
              </a:spcBef>
            </a:pPr>
            <a:r>
              <a:rPr lang="en-US"/>
              <a:t>across</a:t>
            </a:r>
          </a:p>
        </p:txBody>
      </p:sp>
      <p:sp>
        <p:nvSpPr>
          <p:cNvPr id="47" name="Text Box 20"/>
          <p:cNvSpPr txBox="1">
            <a:spLocks noChangeArrowheads="1"/>
          </p:cNvSpPr>
          <p:nvPr/>
        </p:nvSpPr>
        <p:spPr bwMode="auto">
          <a:xfrm rot="17992015">
            <a:off x="4976102" y="4754528"/>
            <a:ext cx="1752600" cy="366713"/>
          </a:xfrm>
          <a:prstGeom prst="rect">
            <a:avLst/>
          </a:prstGeom>
          <a:noFill/>
          <a:ln w="9525">
            <a:noFill/>
            <a:miter lim="800000"/>
            <a:headEnd/>
            <a:tailEnd/>
          </a:ln>
          <a:effectLst/>
        </p:spPr>
        <p:txBody>
          <a:bodyPr>
            <a:spAutoFit/>
          </a:bodyPr>
          <a:lstStyle/>
          <a:p>
            <a:pPr algn="r">
              <a:spcBef>
                <a:spcPct val="50000"/>
              </a:spcBef>
            </a:pPr>
            <a:r>
              <a:rPr lang="en-US"/>
              <a:t>tv</a:t>
            </a:r>
          </a:p>
        </p:txBody>
      </p:sp>
      <p:sp>
        <p:nvSpPr>
          <p:cNvPr id="48" name="Text Box 21"/>
          <p:cNvSpPr txBox="1">
            <a:spLocks noChangeArrowheads="1"/>
          </p:cNvSpPr>
          <p:nvPr/>
        </p:nvSpPr>
        <p:spPr bwMode="auto">
          <a:xfrm rot="17992015">
            <a:off x="5280902" y="4754528"/>
            <a:ext cx="1752600" cy="366713"/>
          </a:xfrm>
          <a:prstGeom prst="rect">
            <a:avLst/>
          </a:prstGeom>
          <a:noFill/>
          <a:ln w="9525">
            <a:noFill/>
            <a:miter lim="800000"/>
            <a:headEnd/>
            <a:tailEnd/>
          </a:ln>
          <a:effectLst/>
        </p:spPr>
        <p:txBody>
          <a:bodyPr>
            <a:spAutoFit/>
          </a:bodyPr>
          <a:lstStyle/>
          <a:p>
            <a:pPr algn="r">
              <a:spcBef>
                <a:spcPct val="50000"/>
              </a:spcBef>
            </a:pPr>
            <a:r>
              <a:rPr lang="en-US"/>
              <a:t>wrong</a:t>
            </a:r>
          </a:p>
        </p:txBody>
      </p:sp>
      <p:sp>
        <p:nvSpPr>
          <p:cNvPr id="49" name="Text Box 22"/>
          <p:cNvSpPr txBox="1">
            <a:spLocks noChangeArrowheads="1"/>
          </p:cNvSpPr>
          <p:nvPr/>
        </p:nvSpPr>
        <p:spPr bwMode="auto">
          <a:xfrm rot="17992015">
            <a:off x="5661902" y="4754528"/>
            <a:ext cx="1752600" cy="366713"/>
          </a:xfrm>
          <a:prstGeom prst="rect">
            <a:avLst/>
          </a:prstGeom>
          <a:noFill/>
          <a:ln w="9525">
            <a:noFill/>
            <a:miter lim="800000"/>
            <a:headEnd/>
            <a:tailEnd/>
          </a:ln>
          <a:effectLst/>
        </p:spPr>
        <p:txBody>
          <a:bodyPr>
            <a:spAutoFit/>
          </a:bodyPr>
          <a:lstStyle/>
          <a:p>
            <a:pPr algn="r">
              <a:spcBef>
                <a:spcPct val="50000"/>
              </a:spcBef>
            </a:pPr>
            <a:r>
              <a:rPr lang="en-US"/>
              <a:t>capital</a:t>
            </a:r>
          </a:p>
        </p:txBody>
      </p:sp>
      <p:sp>
        <p:nvSpPr>
          <p:cNvPr id="50" name="Text Box 23"/>
          <p:cNvSpPr txBox="1">
            <a:spLocks noChangeArrowheads="1"/>
          </p:cNvSpPr>
          <p:nvPr/>
        </p:nvSpPr>
        <p:spPr bwMode="auto">
          <a:xfrm rot="17992015">
            <a:off x="3390189" y="4754529"/>
            <a:ext cx="1752600" cy="366712"/>
          </a:xfrm>
          <a:prstGeom prst="rect">
            <a:avLst/>
          </a:prstGeom>
          <a:noFill/>
          <a:ln w="9525">
            <a:noFill/>
            <a:miter lim="800000"/>
            <a:headEnd/>
            <a:tailEnd/>
          </a:ln>
          <a:effectLst/>
        </p:spPr>
        <p:txBody>
          <a:bodyPr>
            <a:spAutoFit/>
          </a:bodyPr>
          <a:lstStyle/>
          <a:p>
            <a:pPr algn="r">
              <a:spcBef>
                <a:spcPct val="50000"/>
              </a:spcBef>
            </a:pPr>
            <a:r>
              <a:rPr lang="en-US"/>
              <a:t>banana</a:t>
            </a:r>
          </a:p>
        </p:txBody>
      </p:sp>
      <p:sp>
        <p:nvSpPr>
          <p:cNvPr id="51" name="Text Box 24"/>
          <p:cNvSpPr txBox="1">
            <a:spLocks noChangeArrowheads="1"/>
          </p:cNvSpPr>
          <p:nvPr/>
        </p:nvSpPr>
        <p:spPr bwMode="auto">
          <a:xfrm>
            <a:off x="4283947" y="2279613"/>
            <a:ext cx="3200400" cy="1015663"/>
          </a:xfrm>
          <a:prstGeom prst="rect">
            <a:avLst/>
          </a:prstGeom>
          <a:noFill/>
          <a:ln w="9525">
            <a:solidFill>
              <a:schemeClr val="tx1"/>
            </a:solidFill>
            <a:miter lim="800000"/>
            <a:headEnd/>
            <a:tailEnd/>
          </a:ln>
          <a:effectLst/>
        </p:spPr>
        <p:txBody>
          <a:bodyPr>
            <a:spAutoFit/>
          </a:bodyPr>
          <a:lstStyle/>
          <a:p>
            <a:pPr>
              <a:spcBef>
                <a:spcPct val="50000"/>
              </a:spcBef>
            </a:pPr>
            <a:r>
              <a:rPr lang="en-US" sz="2000" dirty="0">
                <a:solidFill>
                  <a:srgbClr val="FF6600"/>
                </a:solidFill>
              </a:rPr>
              <a:t>Clinton said banana repeatedly last week on </a:t>
            </a:r>
            <a:r>
              <a:rPr lang="en-US" sz="2000" dirty="0" err="1">
                <a:solidFill>
                  <a:srgbClr val="FF6600"/>
                </a:solidFill>
              </a:rPr>
              <a:t>tv</a:t>
            </a:r>
            <a:r>
              <a:rPr lang="en-US" sz="2000" dirty="0">
                <a:solidFill>
                  <a:srgbClr val="FF6600"/>
                </a:solidFill>
              </a:rPr>
              <a:t>, “banana, banana, banana”</a:t>
            </a:r>
          </a:p>
        </p:txBody>
      </p:sp>
      <p:sp>
        <p:nvSpPr>
          <p:cNvPr id="39" name="TextBox 38"/>
          <p:cNvSpPr txBox="1"/>
          <p:nvPr/>
        </p:nvSpPr>
        <p:spPr>
          <a:xfrm>
            <a:off x="4357410" y="5500083"/>
            <a:ext cx="4614139" cy="707886"/>
          </a:xfrm>
          <a:prstGeom prst="rect">
            <a:avLst/>
          </a:prstGeom>
          <a:noFill/>
        </p:spPr>
        <p:txBody>
          <a:bodyPr wrap="square" rtlCol="0">
            <a:spAutoFit/>
          </a:bodyPr>
          <a:lstStyle/>
          <a:p>
            <a:r>
              <a:rPr lang="en-US" sz="2000" dirty="0">
                <a:solidFill>
                  <a:srgbClr val="0000FF"/>
                </a:solidFill>
              </a:rPr>
              <a:t>Frequency of word occurrence (unigram frequency)</a:t>
            </a:r>
          </a:p>
        </p:txBody>
      </p:sp>
    </p:spTree>
    <p:extLst>
      <p:ext uri="{BB962C8B-B14F-4D97-AF65-F5344CB8AC3E}">
        <p14:creationId xmlns:p14="http://schemas.microsoft.com/office/powerpoint/2010/main" val="3871063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 examples</a:t>
            </a:r>
          </a:p>
        </p:txBody>
      </p:sp>
      <p:sp>
        <p:nvSpPr>
          <p:cNvPr id="4" name="TextBox 3"/>
          <p:cNvSpPr txBox="1"/>
          <p:nvPr/>
        </p:nvSpPr>
        <p:spPr>
          <a:xfrm>
            <a:off x="304800" y="1729619"/>
            <a:ext cx="1268196" cy="400110"/>
          </a:xfrm>
          <a:prstGeom prst="rect">
            <a:avLst/>
          </a:prstGeom>
          <a:noFill/>
        </p:spPr>
        <p:txBody>
          <a:bodyPr wrap="none" rtlCol="0">
            <a:spAutoFit/>
          </a:bodyPr>
          <a:lstStyle/>
          <a:p>
            <a:r>
              <a:rPr lang="en-US" sz="2000" dirty="0"/>
              <a:t>Raw data</a:t>
            </a:r>
          </a:p>
        </p:txBody>
      </p:sp>
      <p:grpSp>
        <p:nvGrpSpPr>
          <p:cNvPr id="3" name="Group 12"/>
          <p:cNvGrpSpPr/>
          <p:nvPr/>
        </p:nvGrpSpPr>
        <p:grpSpPr>
          <a:xfrm>
            <a:off x="612648" y="2370667"/>
            <a:ext cx="960348" cy="1100666"/>
            <a:chOff x="612648" y="2370667"/>
            <a:chExt cx="960348" cy="1100666"/>
          </a:xfrm>
        </p:grpSpPr>
        <p:sp>
          <p:nvSpPr>
            <p:cNvPr id="5" name="Rectangle 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6" name="Group 13"/>
          <p:cNvGrpSpPr/>
          <p:nvPr/>
        </p:nvGrpSpPr>
        <p:grpSpPr>
          <a:xfrm>
            <a:off x="612648" y="3822932"/>
            <a:ext cx="960348" cy="1100666"/>
            <a:chOff x="612648" y="2370667"/>
            <a:chExt cx="960348" cy="1100666"/>
          </a:xfrm>
        </p:grpSpPr>
        <p:sp>
          <p:nvSpPr>
            <p:cNvPr id="15" name="Rectangle 1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13" name="Group 21"/>
          <p:cNvGrpSpPr/>
          <p:nvPr/>
        </p:nvGrpSpPr>
        <p:grpSpPr>
          <a:xfrm>
            <a:off x="616880" y="5280781"/>
            <a:ext cx="960348" cy="1100666"/>
            <a:chOff x="612648" y="2370667"/>
            <a:chExt cx="960348" cy="1100666"/>
          </a:xfrm>
        </p:grpSpPr>
        <p:sp>
          <p:nvSpPr>
            <p:cNvPr id="23" name="Rectangle 22"/>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30" name="TextBox 29"/>
          <p:cNvSpPr txBox="1"/>
          <p:nvPr/>
        </p:nvSpPr>
        <p:spPr>
          <a:xfrm>
            <a:off x="4257524" y="1729619"/>
            <a:ext cx="2612571" cy="369332"/>
          </a:xfrm>
          <a:prstGeom prst="rect">
            <a:avLst/>
          </a:prstGeom>
          <a:noFill/>
        </p:spPr>
        <p:txBody>
          <a:bodyPr wrap="square" rtlCol="0">
            <a:spAutoFit/>
          </a:bodyPr>
          <a:lstStyle/>
          <a:p>
            <a:r>
              <a:rPr lang="en-US" dirty="0">
                <a:solidFill>
                  <a:srgbClr val="0000FF"/>
                </a:solidFill>
              </a:rPr>
              <a:t>Features</a:t>
            </a:r>
          </a:p>
        </p:txBody>
      </p:sp>
      <p:sp>
        <p:nvSpPr>
          <p:cNvPr id="42" name="Text Box 14"/>
          <p:cNvSpPr txBox="1">
            <a:spLocks noChangeArrowheads="1"/>
          </p:cNvSpPr>
          <p:nvPr/>
        </p:nvSpPr>
        <p:spPr bwMode="auto">
          <a:xfrm>
            <a:off x="4449845" y="3832985"/>
            <a:ext cx="3581400" cy="400110"/>
          </a:xfrm>
          <a:prstGeom prst="rect">
            <a:avLst/>
          </a:prstGeom>
          <a:noFill/>
          <a:ln w="9525">
            <a:noFill/>
            <a:miter lim="800000"/>
            <a:headEnd/>
            <a:tailEnd/>
          </a:ln>
          <a:effectLst/>
        </p:spPr>
        <p:txBody>
          <a:bodyPr>
            <a:spAutoFit/>
          </a:bodyPr>
          <a:lstStyle/>
          <a:p>
            <a:pPr algn="l">
              <a:spcBef>
                <a:spcPct val="50000"/>
              </a:spcBef>
            </a:pPr>
            <a:r>
              <a:rPr lang="en-US" sz="2000" dirty="0">
                <a:latin typeface="Verdana" pitchFamily="34" charset="0"/>
              </a:rPr>
              <a:t>(1, 1, 1, 0, 0, 1, 0, 0, …)</a:t>
            </a:r>
          </a:p>
        </p:txBody>
      </p:sp>
      <p:sp>
        <p:nvSpPr>
          <p:cNvPr id="43" name="Text Box 16"/>
          <p:cNvSpPr txBox="1">
            <a:spLocks noChangeArrowheads="1"/>
          </p:cNvSpPr>
          <p:nvPr/>
        </p:nvSpPr>
        <p:spPr bwMode="auto">
          <a:xfrm rot="17992015">
            <a:off x="3680702"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err="1"/>
              <a:t>clinton</a:t>
            </a:r>
            <a:r>
              <a:rPr lang="en-US" sz="2000" dirty="0"/>
              <a:t> said</a:t>
            </a:r>
          </a:p>
        </p:txBody>
      </p:sp>
      <p:sp>
        <p:nvSpPr>
          <p:cNvPr id="44" name="Text Box 17"/>
          <p:cNvSpPr txBox="1">
            <a:spLocks noChangeArrowheads="1"/>
          </p:cNvSpPr>
          <p:nvPr/>
        </p:nvSpPr>
        <p:spPr bwMode="auto">
          <a:xfrm rot="17992015">
            <a:off x="4076971"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a:t>said banana</a:t>
            </a:r>
          </a:p>
        </p:txBody>
      </p:sp>
      <p:sp>
        <p:nvSpPr>
          <p:cNvPr id="45" name="Text Box 18"/>
          <p:cNvSpPr txBox="1">
            <a:spLocks noChangeArrowheads="1"/>
          </p:cNvSpPr>
          <p:nvPr/>
        </p:nvSpPr>
        <p:spPr bwMode="auto">
          <a:xfrm rot="17992015">
            <a:off x="3927105" y="5044834"/>
            <a:ext cx="2460649" cy="400110"/>
          </a:xfrm>
          <a:prstGeom prst="rect">
            <a:avLst/>
          </a:prstGeom>
          <a:noFill/>
          <a:ln w="9525">
            <a:noFill/>
            <a:miter lim="800000"/>
            <a:headEnd/>
            <a:tailEnd/>
          </a:ln>
          <a:effectLst/>
        </p:spPr>
        <p:txBody>
          <a:bodyPr wrap="square">
            <a:spAutoFit/>
          </a:bodyPr>
          <a:lstStyle/>
          <a:p>
            <a:pPr algn="r">
              <a:spcBef>
                <a:spcPct val="50000"/>
              </a:spcBef>
            </a:pPr>
            <a:r>
              <a:rPr lang="en-US" sz="2000" dirty="0" err="1"/>
              <a:t>california</a:t>
            </a:r>
            <a:r>
              <a:rPr lang="en-US" sz="2000" dirty="0"/>
              <a:t> schools</a:t>
            </a:r>
          </a:p>
        </p:txBody>
      </p:sp>
      <p:sp>
        <p:nvSpPr>
          <p:cNvPr id="46" name="Text Box 19"/>
          <p:cNvSpPr txBox="1">
            <a:spLocks noChangeArrowheads="1"/>
          </p:cNvSpPr>
          <p:nvPr/>
        </p:nvSpPr>
        <p:spPr bwMode="auto">
          <a:xfrm rot="17992015">
            <a:off x="4762229"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a:t>across the</a:t>
            </a:r>
          </a:p>
        </p:txBody>
      </p:sp>
      <p:sp>
        <p:nvSpPr>
          <p:cNvPr id="47" name="Text Box 20"/>
          <p:cNvSpPr txBox="1">
            <a:spLocks noChangeArrowheads="1"/>
          </p:cNvSpPr>
          <p:nvPr/>
        </p:nvSpPr>
        <p:spPr bwMode="auto">
          <a:xfrm rot="17992015">
            <a:off x="5067029"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err="1"/>
              <a:t>tv</a:t>
            </a:r>
            <a:r>
              <a:rPr lang="en-US" sz="2000" dirty="0"/>
              <a:t> banana</a:t>
            </a:r>
          </a:p>
        </p:txBody>
      </p:sp>
      <p:sp>
        <p:nvSpPr>
          <p:cNvPr id="48" name="Text Box 21"/>
          <p:cNvSpPr txBox="1">
            <a:spLocks noChangeArrowheads="1"/>
          </p:cNvSpPr>
          <p:nvPr/>
        </p:nvSpPr>
        <p:spPr bwMode="auto">
          <a:xfrm rot="17992015">
            <a:off x="5448029"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a:t>wrong way</a:t>
            </a:r>
          </a:p>
        </p:txBody>
      </p:sp>
      <p:sp>
        <p:nvSpPr>
          <p:cNvPr id="49" name="Text Box 22"/>
          <p:cNvSpPr txBox="1">
            <a:spLocks noChangeArrowheads="1"/>
          </p:cNvSpPr>
          <p:nvPr/>
        </p:nvSpPr>
        <p:spPr bwMode="auto">
          <a:xfrm rot="17992015">
            <a:off x="5829029"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a:t>capital city</a:t>
            </a:r>
          </a:p>
        </p:txBody>
      </p:sp>
      <p:sp>
        <p:nvSpPr>
          <p:cNvPr id="50" name="Text Box 23"/>
          <p:cNvSpPr txBox="1">
            <a:spLocks noChangeArrowheads="1"/>
          </p:cNvSpPr>
          <p:nvPr/>
        </p:nvSpPr>
        <p:spPr bwMode="auto">
          <a:xfrm rot="17992015">
            <a:off x="2171701" y="5396441"/>
            <a:ext cx="3271565" cy="400110"/>
          </a:xfrm>
          <a:prstGeom prst="rect">
            <a:avLst/>
          </a:prstGeom>
          <a:noFill/>
          <a:ln w="9525">
            <a:noFill/>
            <a:miter lim="800000"/>
            <a:headEnd/>
            <a:tailEnd/>
          </a:ln>
          <a:effectLst/>
        </p:spPr>
        <p:txBody>
          <a:bodyPr wrap="square">
            <a:spAutoFit/>
          </a:bodyPr>
          <a:lstStyle/>
          <a:p>
            <a:pPr algn="r">
              <a:spcBef>
                <a:spcPct val="50000"/>
              </a:spcBef>
            </a:pPr>
            <a:r>
              <a:rPr lang="en-US" sz="2000" dirty="0"/>
              <a:t>banana repeatedly</a:t>
            </a:r>
          </a:p>
        </p:txBody>
      </p:sp>
      <p:sp>
        <p:nvSpPr>
          <p:cNvPr id="51" name="Text Box 24"/>
          <p:cNvSpPr txBox="1">
            <a:spLocks noChangeArrowheads="1"/>
          </p:cNvSpPr>
          <p:nvPr/>
        </p:nvSpPr>
        <p:spPr bwMode="auto">
          <a:xfrm>
            <a:off x="4283947" y="2279613"/>
            <a:ext cx="3200400" cy="1015663"/>
          </a:xfrm>
          <a:prstGeom prst="rect">
            <a:avLst/>
          </a:prstGeom>
          <a:noFill/>
          <a:ln w="9525">
            <a:solidFill>
              <a:schemeClr val="tx1"/>
            </a:solidFill>
            <a:miter lim="800000"/>
            <a:headEnd/>
            <a:tailEnd/>
          </a:ln>
          <a:effectLst/>
        </p:spPr>
        <p:txBody>
          <a:bodyPr>
            <a:spAutoFit/>
          </a:bodyPr>
          <a:lstStyle/>
          <a:p>
            <a:pPr>
              <a:spcBef>
                <a:spcPct val="50000"/>
              </a:spcBef>
            </a:pPr>
            <a:r>
              <a:rPr lang="en-US" sz="2000" dirty="0">
                <a:solidFill>
                  <a:srgbClr val="FF6600"/>
                </a:solidFill>
              </a:rPr>
              <a:t>Clinton said banana repeatedly last week on </a:t>
            </a:r>
            <a:r>
              <a:rPr lang="en-US" sz="2000" dirty="0" err="1">
                <a:solidFill>
                  <a:srgbClr val="FF6600"/>
                </a:solidFill>
              </a:rPr>
              <a:t>tv</a:t>
            </a:r>
            <a:r>
              <a:rPr lang="en-US" sz="2000" dirty="0">
                <a:solidFill>
                  <a:srgbClr val="FF6600"/>
                </a:solidFill>
              </a:rPr>
              <a:t>, “banana, banana, banana”</a:t>
            </a:r>
          </a:p>
        </p:txBody>
      </p:sp>
      <p:sp>
        <p:nvSpPr>
          <p:cNvPr id="39" name="TextBox 38"/>
          <p:cNvSpPr txBox="1"/>
          <p:nvPr/>
        </p:nvSpPr>
        <p:spPr>
          <a:xfrm>
            <a:off x="4343400" y="6172200"/>
            <a:ext cx="4614139" cy="400110"/>
          </a:xfrm>
          <a:prstGeom prst="rect">
            <a:avLst/>
          </a:prstGeom>
          <a:noFill/>
        </p:spPr>
        <p:txBody>
          <a:bodyPr wrap="square" rtlCol="0">
            <a:spAutoFit/>
          </a:bodyPr>
          <a:lstStyle/>
          <a:p>
            <a:r>
              <a:rPr lang="en-US" sz="2000" dirty="0">
                <a:solidFill>
                  <a:srgbClr val="0000FF"/>
                </a:solidFill>
              </a:rPr>
              <a:t>Occurrence of bigrams</a:t>
            </a:r>
          </a:p>
        </p:txBody>
      </p:sp>
    </p:spTree>
    <p:extLst>
      <p:ext uri="{BB962C8B-B14F-4D97-AF65-F5344CB8AC3E}">
        <p14:creationId xmlns:p14="http://schemas.microsoft.com/office/powerpoint/2010/main" val="38030348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 examples</a:t>
            </a:r>
          </a:p>
        </p:txBody>
      </p:sp>
      <p:sp>
        <p:nvSpPr>
          <p:cNvPr id="4" name="TextBox 3"/>
          <p:cNvSpPr txBox="1"/>
          <p:nvPr/>
        </p:nvSpPr>
        <p:spPr>
          <a:xfrm>
            <a:off x="304800" y="1729619"/>
            <a:ext cx="1268196" cy="400110"/>
          </a:xfrm>
          <a:prstGeom prst="rect">
            <a:avLst/>
          </a:prstGeom>
          <a:noFill/>
        </p:spPr>
        <p:txBody>
          <a:bodyPr wrap="none" rtlCol="0">
            <a:spAutoFit/>
          </a:bodyPr>
          <a:lstStyle/>
          <a:p>
            <a:r>
              <a:rPr lang="en-US" sz="2000" dirty="0"/>
              <a:t>Raw data</a:t>
            </a:r>
          </a:p>
        </p:txBody>
      </p:sp>
      <p:grpSp>
        <p:nvGrpSpPr>
          <p:cNvPr id="3" name="Group 12"/>
          <p:cNvGrpSpPr/>
          <p:nvPr/>
        </p:nvGrpSpPr>
        <p:grpSpPr>
          <a:xfrm>
            <a:off x="612648" y="2370667"/>
            <a:ext cx="960348" cy="1100666"/>
            <a:chOff x="612648" y="2370667"/>
            <a:chExt cx="960348" cy="1100666"/>
          </a:xfrm>
        </p:grpSpPr>
        <p:sp>
          <p:nvSpPr>
            <p:cNvPr id="5" name="Rectangle 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6" name="Group 13"/>
          <p:cNvGrpSpPr/>
          <p:nvPr/>
        </p:nvGrpSpPr>
        <p:grpSpPr>
          <a:xfrm>
            <a:off x="612648" y="3822932"/>
            <a:ext cx="960348" cy="1100666"/>
            <a:chOff x="612648" y="2370667"/>
            <a:chExt cx="960348" cy="1100666"/>
          </a:xfrm>
        </p:grpSpPr>
        <p:sp>
          <p:nvSpPr>
            <p:cNvPr id="15" name="Rectangle 1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13" name="Group 21"/>
          <p:cNvGrpSpPr/>
          <p:nvPr/>
        </p:nvGrpSpPr>
        <p:grpSpPr>
          <a:xfrm>
            <a:off x="616880" y="5280781"/>
            <a:ext cx="960348" cy="1100666"/>
            <a:chOff x="612648" y="2370667"/>
            <a:chExt cx="960348" cy="1100666"/>
          </a:xfrm>
        </p:grpSpPr>
        <p:sp>
          <p:nvSpPr>
            <p:cNvPr id="23" name="Rectangle 22"/>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30" name="TextBox 29"/>
          <p:cNvSpPr txBox="1"/>
          <p:nvPr/>
        </p:nvSpPr>
        <p:spPr>
          <a:xfrm>
            <a:off x="4257524" y="1729619"/>
            <a:ext cx="2612571" cy="369332"/>
          </a:xfrm>
          <a:prstGeom prst="rect">
            <a:avLst/>
          </a:prstGeom>
          <a:noFill/>
        </p:spPr>
        <p:txBody>
          <a:bodyPr wrap="square" rtlCol="0">
            <a:spAutoFit/>
          </a:bodyPr>
          <a:lstStyle/>
          <a:p>
            <a:r>
              <a:rPr lang="en-US" dirty="0">
                <a:solidFill>
                  <a:srgbClr val="0000FF"/>
                </a:solidFill>
              </a:rPr>
              <a:t>Features</a:t>
            </a:r>
          </a:p>
        </p:txBody>
      </p:sp>
      <p:sp>
        <p:nvSpPr>
          <p:cNvPr id="42" name="Text Box 14"/>
          <p:cNvSpPr txBox="1">
            <a:spLocks noChangeArrowheads="1"/>
          </p:cNvSpPr>
          <p:nvPr/>
        </p:nvSpPr>
        <p:spPr bwMode="auto">
          <a:xfrm>
            <a:off x="4449845" y="3832985"/>
            <a:ext cx="3581400" cy="400110"/>
          </a:xfrm>
          <a:prstGeom prst="rect">
            <a:avLst/>
          </a:prstGeom>
          <a:noFill/>
          <a:ln w="9525">
            <a:noFill/>
            <a:miter lim="800000"/>
            <a:headEnd/>
            <a:tailEnd/>
          </a:ln>
          <a:effectLst/>
        </p:spPr>
        <p:txBody>
          <a:bodyPr>
            <a:spAutoFit/>
          </a:bodyPr>
          <a:lstStyle/>
          <a:p>
            <a:pPr algn="l">
              <a:spcBef>
                <a:spcPct val="50000"/>
              </a:spcBef>
            </a:pPr>
            <a:r>
              <a:rPr lang="en-US" sz="2000" dirty="0">
                <a:latin typeface="Verdana" pitchFamily="34" charset="0"/>
              </a:rPr>
              <a:t>(1, 1, 1, 0, 0, 1, 0, 0, …)</a:t>
            </a:r>
          </a:p>
        </p:txBody>
      </p:sp>
      <p:sp>
        <p:nvSpPr>
          <p:cNvPr id="43" name="Text Box 16"/>
          <p:cNvSpPr txBox="1">
            <a:spLocks noChangeArrowheads="1"/>
          </p:cNvSpPr>
          <p:nvPr/>
        </p:nvSpPr>
        <p:spPr bwMode="auto">
          <a:xfrm rot="17992015">
            <a:off x="3680702"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err="1"/>
              <a:t>clinton</a:t>
            </a:r>
            <a:r>
              <a:rPr lang="en-US" sz="2000" dirty="0"/>
              <a:t> said</a:t>
            </a:r>
          </a:p>
        </p:txBody>
      </p:sp>
      <p:sp>
        <p:nvSpPr>
          <p:cNvPr id="44" name="Text Box 17"/>
          <p:cNvSpPr txBox="1">
            <a:spLocks noChangeArrowheads="1"/>
          </p:cNvSpPr>
          <p:nvPr/>
        </p:nvSpPr>
        <p:spPr bwMode="auto">
          <a:xfrm rot="17992015">
            <a:off x="4076971"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a:t>said banana</a:t>
            </a:r>
          </a:p>
        </p:txBody>
      </p:sp>
      <p:sp>
        <p:nvSpPr>
          <p:cNvPr id="45" name="Text Box 18"/>
          <p:cNvSpPr txBox="1">
            <a:spLocks noChangeArrowheads="1"/>
          </p:cNvSpPr>
          <p:nvPr/>
        </p:nvSpPr>
        <p:spPr bwMode="auto">
          <a:xfrm rot="17992015">
            <a:off x="3927105" y="5044834"/>
            <a:ext cx="2460649" cy="400110"/>
          </a:xfrm>
          <a:prstGeom prst="rect">
            <a:avLst/>
          </a:prstGeom>
          <a:noFill/>
          <a:ln w="9525">
            <a:noFill/>
            <a:miter lim="800000"/>
            <a:headEnd/>
            <a:tailEnd/>
          </a:ln>
          <a:effectLst/>
        </p:spPr>
        <p:txBody>
          <a:bodyPr wrap="square">
            <a:spAutoFit/>
          </a:bodyPr>
          <a:lstStyle/>
          <a:p>
            <a:pPr algn="r">
              <a:spcBef>
                <a:spcPct val="50000"/>
              </a:spcBef>
            </a:pPr>
            <a:r>
              <a:rPr lang="en-US" sz="2000" dirty="0" err="1"/>
              <a:t>california</a:t>
            </a:r>
            <a:r>
              <a:rPr lang="en-US" sz="2000" dirty="0"/>
              <a:t> schools</a:t>
            </a:r>
          </a:p>
        </p:txBody>
      </p:sp>
      <p:sp>
        <p:nvSpPr>
          <p:cNvPr id="46" name="Text Box 19"/>
          <p:cNvSpPr txBox="1">
            <a:spLocks noChangeArrowheads="1"/>
          </p:cNvSpPr>
          <p:nvPr/>
        </p:nvSpPr>
        <p:spPr bwMode="auto">
          <a:xfrm rot="17992015">
            <a:off x="4762229"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a:t>across the</a:t>
            </a:r>
          </a:p>
        </p:txBody>
      </p:sp>
      <p:sp>
        <p:nvSpPr>
          <p:cNvPr id="47" name="Text Box 20"/>
          <p:cNvSpPr txBox="1">
            <a:spLocks noChangeArrowheads="1"/>
          </p:cNvSpPr>
          <p:nvPr/>
        </p:nvSpPr>
        <p:spPr bwMode="auto">
          <a:xfrm rot="17992015">
            <a:off x="5067029"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err="1"/>
              <a:t>tv</a:t>
            </a:r>
            <a:r>
              <a:rPr lang="en-US" sz="2000" dirty="0"/>
              <a:t> banana</a:t>
            </a:r>
          </a:p>
        </p:txBody>
      </p:sp>
      <p:sp>
        <p:nvSpPr>
          <p:cNvPr id="48" name="Text Box 21"/>
          <p:cNvSpPr txBox="1">
            <a:spLocks noChangeArrowheads="1"/>
          </p:cNvSpPr>
          <p:nvPr/>
        </p:nvSpPr>
        <p:spPr bwMode="auto">
          <a:xfrm rot="17992015">
            <a:off x="5448029"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a:t>wrong way</a:t>
            </a:r>
          </a:p>
        </p:txBody>
      </p:sp>
      <p:sp>
        <p:nvSpPr>
          <p:cNvPr id="49" name="Text Box 22"/>
          <p:cNvSpPr txBox="1">
            <a:spLocks noChangeArrowheads="1"/>
          </p:cNvSpPr>
          <p:nvPr/>
        </p:nvSpPr>
        <p:spPr bwMode="auto">
          <a:xfrm rot="17992015">
            <a:off x="5829029"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a:t>capital city</a:t>
            </a:r>
          </a:p>
        </p:txBody>
      </p:sp>
      <p:sp>
        <p:nvSpPr>
          <p:cNvPr id="50" name="Text Box 23"/>
          <p:cNvSpPr txBox="1">
            <a:spLocks noChangeArrowheads="1"/>
          </p:cNvSpPr>
          <p:nvPr/>
        </p:nvSpPr>
        <p:spPr bwMode="auto">
          <a:xfrm rot="17992015">
            <a:off x="2171701" y="5396441"/>
            <a:ext cx="3271565" cy="400110"/>
          </a:xfrm>
          <a:prstGeom prst="rect">
            <a:avLst/>
          </a:prstGeom>
          <a:noFill/>
          <a:ln w="9525">
            <a:noFill/>
            <a:miter lim="800000"/>
            <a:headEnd/>
            <a:tailEnd/>
          </a:ln>
          <a:effectLst/>
        </p:spPr>
        <p:txBody>
          <a:bodyPr wrap="square">
            <a:spAutoFit/>
          </a:bodyPr>
          <a:lstStyle/>
          <a:p>
            <a:pPr algn="r">
              <a:spcBef>
                <a:spcPct val="50000"/>
              </a:spcBef>
            </a:pPr>
            <a:r>
              <a:rPr lang="en-US" sz="2000" dirty="0"/>
              <a:t>banana repeatedly</a:t>
            </a:r>
          </a:p>
        </p:txBody>
      </p:sp>
      <p:sp>
        <p:nvSpPr>
          <p:cNvPr id="51" name="Text Box 24"/>
          <p:cNvSpPr txBox="1">
            <a:spLocks noChangeArrowheads="1"/>
          </p:cNvSpPr>
          <p:nvPr/>
        </p:nvSpPr>
        <p:spPr bwMode="auto">
          <a:xfrm>
            <a:off x="4283947" y="2279613"/>
            <a:ext cx="3200400" cy="1015663"/>
          </a:xfrm>
          <a:prstGeom prst="rect">
            <a:avLst/>
          </a:prstGeom>
          <a:noFill/>
          <a:ln w="9525">
            <a:solidFill>
              <a:schemeClr val="tx1"/>
            </a:solidFill>
            <a:miter lim="800000"/>
            <a:headEnd/>
            <a:tailEnd/>
          </a:ln>
          <a:effectLst/>
        </p:spPr>
        <p:txBody>
          <a:bodyPr>
            <a:spAutoFit/>
          </a:bodyPr>
          <a:lstStyle/>
          <a:p>
            <a:pPr>
              <a:spcBef>
                <a:spcPct val="50000"/>
              </a:spcBef>
            </a:pPr>
            <a:r>
              <a:rPr lang="en-US" sz="2000" dirty="0">
                <a:solidFill>
                  <a:srgbClr val="FF6600"/>
                </a:solidFill>
              </a:rPr>
              <a:t>Clinton said banana repeatedly last week on </a:t>
            </a:r>
            <a:r>
              <a:rPr lang="en-US" sz="2000" dirty="0" err="1">
                <a:solidFill>
                  <a:srgbClr val="FF6600"/>
                </a:solidFill>
              </a:rPr>
              <a:t>tv</a:t>
            </a:r>
            <a:r>
              <a:rPr lang="en-US" sz="2000" dirty="0">
                <a:solidFill>
                  <a:srgbClr val="FF6600"/>
                </a:solidFill>
              </a:rPr>
              <a:t>, “banana, banana, banana”</a:t>
            </a:r>
          </a:p>
        </p:txBody>
      </p:sp>
      <p:sp>
        <p:nvSpPr>
          <p:cNvPr id="39" name="TextBox 38"/>
          <p:cNvSpPr txBox="1"/>
          <p:nvPr/>
        </p:nvSpPr>
        <p:spPr>
          <a:xfrm>
            <a:off x="3340737" y="6172200"/>
            <a:ext cx="4614139" cy="523220"/>
          </a:xfrm>
          <a:prstGeom prst="rect">
            <a:avLst/>
          </a:prstGeom>
          <a:noFill/>
        </p:spPr>
        <p:txBody>
          <a:bodyPr wrap="square" rtlCol="0">
            <a:spAutoFit/>
          </a:bodyPr>
          <a:lstStyle/>
          <a:p>
            <a:r>
              <a:rPr lang="en-US" sz="2800" dirty="0">
                <a:solidFill>
                  <a:srgbClr val="FF0000"/>
                </a:solidFill>
              </a:rPr>
              <a:t>Other features?</a:t>
            </a:r>
          </a:p>
        </p:txBody>
      </p:sp>
    </p:spTree>
    <p:extLst>
      <p:ext uri="{BB962C8B-B14F-4D97-AF65-F5344CB8AC3E}">
        <p14:creationId xmlns:p14="http://schemas.microsoft.com/office/powerpoint/2010/main" val="2368753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is…</a:t>
            </a:r>
          </a:p>
        </p:txBody>
      </p:sp>
      <p:sp>
        <p:nvSpPr>
          <p:cNvPr id="3" name="Content Placeholder 2"/>
          <p:cNvSpPr>
            <a:spLocks noGrp="1"/>
          </p:cNvSpPr>
          <p:nvPr>
            <p:ph sz="quarter" idx="1"/>
          </p:nvPr>
        </p:nvSpPr>
        <p:spPr>
          <a:xfrm>
            <a:off x="612648" y="1755421"/>
            <a:ext cx="8153400" cy="4848578"/>
          </a:xfrm>
        </p:spPr>
        <p:txBody>
          <a:bodyPr>
            <a:normAutofit fontScale="77500" lnSpcReduction="20000"/>
          </a:bodyPr>
          <a:lstStyle/>
          <a:p>
            <a:pPr marL="0" indent="0">
              <a:buNone/>
            </a:pPr>
            <a:r>
              <a:rPr lang="tr-TR" dirty="0"/>
              <a:t>Machine </a:t>
            </a:r>
            <a:r>
              <a:rPr lang="tr-TR" dirty="0" err="1"/>
              <a:t>learning</a:t>
            </a:r>
            <a:r>
              <a:rPr lang="tr-TR" dirty="0"/>
              <a:t> is </a:t>
            </a:r>
            <a:r>
              <a:rPr lang="tr-TR" dirty="0" err="1"/>
              <a:t>programming</a:t>
            </a:r>
            <a:r>
              <a:rPr lang="tr-TR" dirty="0"/>
              <a:t> </a:t>
            </a:r>
            <a:r>
              <a:rPr lang="tr-TR" dirty="0" err="1"/>
              <a:t>computers</a:t>
            </a:r>
            <a:r>
              <a:rPr lang="tr-TR" dirty="0"/>
              <a:t> </a:t>
            </a:r>
            <a:r>
              <a:rPr lang="tr-TR" dirty="0" err="1"/>
              <a:t>to</a:t>
            </a:r>
            <a:r>
              <a:rPr lang="tr-TR" dirty="0"/>
              <a:t> optimize a </a:t>
            </a:r>
            <a:r>
              <a:rPr lang="tr-TR" dirty="0" err="1"/>
              <a:t>performance</a:t>
            </a:r>
            <a:r>
              <a:rPr lang="tr-TR" dirty="0"/>
              <a:t> </a:t>
            </a:r>
            <a:r>
              <a:rPr lang="tr-TR" dirty="0" err="1"/>
              <a:t>criterion</a:t>
            </a:r>
            <a:r>
              <a:rPr lang="tr-TR" dirty="0"/>
              <a:t> </a:t>
            </a:r>
            <a:r>
              <a:rPr lang="tr-TR" dirty="0" err="1"/>
              <a:t>using</a:t>
            </a:r>
            <a:r>
              <a:rPr lang="tr-TR" dirty="0"/>
              <a:t> </a:t>
            </a:r>
            <a:r>
              <a:rPr lang="tr-TR" dirty="0" err="1"/>
              <a:t>example</a:t>
            </a:r>
            <a:r>
              <a:rPr lang="tr-TR" dirty="0"/>
              <a:t> data </a:t>
            </a:r>
            <a:r>
              <a:rPr lang="tr-TR" dirty="0" err="1"/>
              <a:t>or</a:t>
            </a:r>
            <a:r>
              <a:rPr lang="tr-TR" dirty="0"/>
              <a:t> </a:t>
            </a:r>
            <a:r>
              <a:rPr lang="tr-TR" dirty="0" err="1"/>
              <a:t>past</a:t>
            </a:r>
            <a:r>
              <a:rPr lang="tr-TR" dirty="0"/>
              <a:t> </a:t>
            </a:r>
            <a:r>
              <a:rPr lang="tr-TR" dirty="0" err="1"/>
              <a:t>experience</a:t>
            </a:r>
            <a:r>
              <a:rPr lang="tr-TR" dirty="0"/>
              <a:t>.</a:t>
            </a:r>
          </a:p>
          <a:p>
            <a:pPr marL="0" indent="0">
              <a:buNone/>
            </a:pPr>
            <a:r>
              <a:rPr lang="tr-TR" dirty="0">
                <a:solidFill>
                  <a:schemeClr val="tx2"/>
                </a:solidFill>
              </a:rPr>
              <a:t>					-- Ethem </a:t>
            </a:r>
            <a:r>
              <a:rPr lang="tr-TR" dirty="0" err="1">
                <a:solidFill>
                  <a:schemeClr val="tx2"/>
                </a:solidFill>
              </a:rPr>
              <a:t>Alpaydin</a:t>
            </a:r>
            <a:endParaRPr lang="tr-TR" dirty="0">
              <a:solidFill>
                <a:schemeClr val="tx2"/>
              </a:solidFill>
            </a:endParaRPr>
          </a:p>
          <a:p>
            <a:pPr marL="0" indent="0">
              <a:buNone/>
            </a:pPr>
            <a:endParaRPr lang="tr-TR" dirty="0">
              <a:solidFill>
                <a:schemeClr val="tx2"/>
              </a:solidFill>
            </a:endParaRPr>
          </a:p>
          <a:p>
            <a:pPr marL="0" indent="0">
              <a:buNone/>
            </a:pPr>
            <a:r>
              <a:rPr lang="en-US" dirty="0"/>
              <a:t>The goal of machine learning is to develop methods that can automatically detect patterns in data, and then to use the uncovered patterns to predict future data or other outcomes of interest.</a:t>
            </a:r>
          </a:p>
          <a:p>
            <a:pPr marL="0" indent="0">
              <a:buNone/>
            </a:pPr>
            <a:r>
              <a:rPr lang="tr-TR" dirty="0">
                <a:solidFill>
                  <a:schemeClr val="tx2"/>
                </a:solidFill>
              </a:rPr>
              <a:t>					-- </a:t>
            </a:r>
            <a:r>
              <a:rPr lang="tr-TR" dirty="0" err="1">
                <a:solidFill>
                  <a:schemeClr val="tx2"/>
                </a:solidFill>
              </a:rPr>
              <a:t>Kevin</a:t>
            </a:r>
            <a:r>
              <a:rPr lang="tr-TR" dirty="0">
                <a:solidFill>
                  <a:schemeClr val="tx2"/>
                </a:solidFill>
              </a:rPr>
              <a:t> P. Murphy</a:t>
            </a:r>
          </a:p>
          <a:p>
            <a:pPr marL="0" indent="0">
              <a:buNone/>
            </a:pPr>
            <a:endParaRPr lang="tr-TR" dirty="0">
              <a:solidFill>
                <a:schemeClr val="tx2"/>
              </a:solidFill>
            </a:endParaRPr>
          </a:p>
          <a:p>
            <a:pPr marL="0" indent="0">
              <a:buNone/>
            </a:pPr>
            <a:r>
              <a:rPr lang="en-US" dirty="0"/>
              <a:t>The field of pattern recognition is concerned with the automatic discovery of regularities in data through the use of computer algorithms and with the use of these regularities to take actions.</a:t>
            </a:r>
          </a:p>
          <a:p>
            <a:pPr marL="0" indent="0">
              <a:buNone/>
            </a:pPr>
            <a:r>
              <a:rPr lang="tr-TR" dirty="0">
                <a:solidFill>
                  <a:schemeClr val="tx2"/>
                </a:solidFill>
              </a:rPr>
              <a:t>					-- </a:t>
            </a:r>
            <a:r>
              <a:rPr lang="tr-TR" dirty="0" err="1">
                <a:solidFill>
                  <a:schemeClr val="tx2"/>
                </a:solidFill>
              </a:rPr>
              <a:t>Christopher</a:t>
            </a:r>
            <a:r>
              <a:rPr lang="tr-TR" dirty="0">
                <a:solidFill>
                  <a:schemeClr val="tx2"/>
                </a:solidFill>
              </a:rPr>
              <a:t> M. </a:t>
            </a:r>
            <a:r>
              <a:rPr lang="tr-TR" dirty="0" err="1">
                <a:solidFill>
                  <a:schemeClr val="tx2"/>
                </a:solidFill>
              </a:rPr>
              <a:t>Bishop</a:t>
            </a:r>
            <a:endParaRPr lang="tr-TR" dirty="0">
              <a:solidFill>
                <a:schemeClr val="tx2"/>
              </a:solidFill>
            </a:endParaRPr>
          </a:p>
          <a:p>
            <a:pPr marL="0" indent="0">
              <a:buNone/>
            </a:pPr>
            <a:endParaRPr lang="tr-TR" dirty="0">
              <a:solidFill>
                <a:schemeClr val="tx2"/>
              </a:solidFill>
            </a:endParaRPr>
          </a:p>
          <a:p>
            <a:pPr marL="0" indent="0">
              <a:buNone/>
            </a:pPr>
            <a:endParaRPr lang="tr-TR" dirty="0">
              <a:solidFill>
                <a:schemeClr val="tx2"/>
              </a:solidFill>
            </a:endParaRPr>
          </a:p>
          <a:p>
            <a:pPr marL="0" indent="0">
              <a:buNone/>
            </a:pPr>
            <a:endParaRPr lang="en-US" dirty="0">
              <a:solidFill>
                <a:schemeClr val="tx2"/>
              </a:solidFill>
            </a:endParaRPr>
          </a:p>
          <a:p>
            <a:pPr marL="0" indent="0">
              <a:buNone/>
            </a:pPr>
            <a:endParaRPr lang="tr-TR" dirty="0">
              <a:solidFill>
                <a:schemeClr val="tx2"/>
              </a:solidFill>
            </a:endParaRPr>
          </a:p>
        </p:txBody>
      </p:sp>
    </p:spTree>
    <p:extLst>
      <p:ext uri="{BB962C8B-B14F-4D97-AF65-F5344CB8AC3E}">
        <p14:creationId xmlns:p14="http://schemas.microsoft.com/office/powerpoint/2010/main" val="37926387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Lots of other features</a:t>
            </a:r>
          </a:p>
        </p:txBody>
      </p:sp>
      <p:sp>
        <p:nvSpPr>
          <p:cNvPr id="3" name="Content Placeholder 2"/>
          <p:cNvSpPr>
            <a:spLocks noGrp="1"/>
          </p:cNvSpPr>
          <p:nvPr>
            <p:ph sz="quarter" idx="1"/>
          </p:nvPr>
        </p:nvSpPr>
        <p:spPr>
          <a:xfrm>
            <a:off x="612648" y="1600199"/>
            <a:ext cx="8153400" cy="5103945"/>
          </a:xfrm>
        </p:spPr>
        <p:txBody>
          <a:bodyPr>
            <a:normAutofit fontScale="77500" lnSpcReduction="20000"/>
          </a:bodyPr>
          <a:lstStyle/>
          <a:p>
            <a:pPr marL="0" indent="0">
              <a:buNone/>
            </a:pPr>
            <a:r>
              <a:rPr lang="en-US" dirty="0"/>
              <a:t>POS: occurrence, counts, sequence</a:t>
            </a:r>
          </a:p>
          <a:p>
            <a:pPr marL="0" indent="0">
              <a:buNone/>
            </a:pPr>
            <a:endParaRPr lang="en-US" dirty="0"/>
          </a:p>
          <a:p>
            <a:pPr marL="0" indent="0">
              <a:buNone/>
            </a:pPr>
            <a:r>
              <a:rPr lang="en-US" dirty="0"/>
              <a:t>Constituents</a:t>
            </a:r>
          </a:p>
          <a:p>
            <a:pPr marL="0" indent="0">
              <a:buNone/>
            </a:pPr>
            <a:endParaRPr lang="en-US" dirty="0"/>
          </a:p>
          <a:p>
            <a:pPr marL="0" indent="0">
              <a:buNone/>
            </a:pPr>
            <a:r>
              <a:rPr lang="en-US" dirty="0"/>
              <a:t>Whether ‘V1agra’ occurred 15 times</a:t>
            </a:r>
          </a:p>
          <a:p>
            <a:pPr marL="0" indent="0">
              <a:buNone/>
            </a:pPr>
            <a:endParaRPr lang="en-US" dirty="0"/>
          </a:p>
          <a:p>
            <a:pPr marL="0" indent="0">
              <a:buNone/>
            </a:pPr>
            <a:r>
              <a:rPr lang="en-US" dirty="0"/>
              <a:t>Whether ‘banana’ occurred more times than ‘apple’</a:t>
            </a:r>
          </a:p>
          <a:p>
            <a:pPr marL="0" indent="0">
              <a:buNone/>
            </a:pPr>
            <a:endParaRPr lang="en-US" dirty="0"/>
          </a:p>
          <a:p>
            <a:pPr marL="0" indent="0">
              <a:buNone/>
            </a:pPr>
            <a:r>
              <a:rPr lang="en-US" dirty="0"/>
              <a:t>If the document has a number in it</a:t>
            </a:r>
          </a:p>
          <a:p>
            <a:pPr marL="0" indent="0">
              <a:buNone/>
            </a:pPr>
            <a:endParaRPr lang="en-US" dirty="0"/>
          </a:p>
          <a:p>
            <a:pPr marL="0" indent="0">
              <a:buNone/>
            </a:pPr>
            <a:r>
              <a:rPr lang="en-US" dirty="0"/>
              <a:t>…</a:t>
            </a:r>
          </a:p>
          <a:p>
            <a:pPr marL="0" indent="0">
              <a:buNone/>
            </a:pPr>
            <a:endParaRPr lang="en-US" dirty="0">
              <a:solidFill>
                <a:srgbClr val="0000FF"/>
              </a:solidFill>
            </a:endParaRPr>
          </a:p>
          <a:p>
            <a:pPr marL="0" indent="0">
              <a:buNone/>
            </a:pPr>
            <a:r>
              <a:rPr lang="en-US" sz="3600" dirty="0">
                <a:solidFill>
                  <a:srgbClr val="0000FF"/>
                </a:solidFill>
              </a:rPr>
              <a:t>Features are very important, but we’re going to focus on the model</a:t>
            </a:r>
          </a:p>
        </p:txBody>
      </p:sp>
    </p:spTree>
    <p:extLst>
      <p:ext uri="{BB962C8B-B14F-4D97-AF65-F5344CB8AC3E}">
        <p14:creationId xmlns:p14="http://schemas.microsoft.com/office/powerpoint/2010/main" val="2319829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revisited</a:t>
            </a:r>
          </a:p>
        </p:txBody>
      </p:sp>
      <p:sp>
        <p:nvSpPr>
          <p:cNvPr id="10" name="TextBox 9"/>
          <p:cNvSpPr txBox="1"/>
          <p:nvPr/>
        </p:nvSpPr>
        <p:spPr>
          <a:xfrm>
            <a:off x="1207630" y="2299365"/>
            <a:ext cx="2657048" cy="400110"/>
          </a:xfrm>
          <a:prstGeom prst="rect">
            <a:avLst/>
          </a:prstGeom>
          <a:noFill/>
        </p:spPr>
        <p:txBody>
          <a:bodyPr wrap="none" rtlCol="0">
            <a:spAutoFit/>
          </a:bodyPr>
          <a:lstStyle/>
          <a:p>
            <a:r>
              <a:rPr lang="en-US" sz="2000" dirty="0">
                <a:solidFill>
                  <a:srgbClr val="FF6600"/>
                </a:solidFill>
              </a:rPr>
              <a:t>red, round, leaf, 3oz, …</a:t>
            </a:r>
          </a:p>
        </p:txBody>
      </p:sp>
      <p:sp>
        <p:nvSpPr>
          <p:cNvPr id="24" name="TextBox 23"/>
          <p:cNvSpPr txBox="1"/>
          <p:nvPr/>
        </p:nvSpPr>
        <p:spPr>
          <a:xfrm>
            <a:off x="1207630" y="3142515"/>
            <a:ext cx="3208956" cy="400110"/>
          </a:xfrm>
          <a:prstGeom prst="rect">
            <a:avLst/>
          </a:prstGeom>
          <a:noFill/>
        </p:spPr>
        <p:txBody>
          <a:bodyPr wrap="none" rtlCol="0">
            <a:spAutoFit/>
          </a:bodyPr>
          <a:lstStyle/>
          <a:p>
            <a:r>
              <a:rPr lang="en-US" sz="2000" dirty="0">
                <a:solidFill>
                  <a:srgbClr val="FF6600"/>
                </a:solidFill>
              </a:rPr>
              <a:t>green, round, no leaf, 4oz, …</a:t>
            </a:r>
          </a:p>
        </p:txBody>
      </p:sp>
      <p:sp>
        <p:nvSpPr>
          <p:cNvPr id="25" name="TextBox 24"/>
          <p:cNvSpPr txBox="1"/>
          <p:nvPr/>
        </p:nvSpPr>
        <p:spPr>
          <a:xfrm>
            <a:off x="1207630" y="4052205"/>
            <a:ext cx="3354604" cy="400110"/>
          </a:xfrm>
          <a:prstGeom prst="rect">
            <a:avLst/>
          </a:prstGeom>
          <a:noFill/>
        </p:spPr>
        <p:txBody>
          <a:bodyPr wrap="none" rtlCol="0">
            <a:spAutoFit/>
          </a:bodyPr>
          <a:lstStyle/>
          <a:p>
            <a:r>
              <a:rPr lang="en-US" sz="2000" dirty="0">
                <a:solidFill>
                  <a:srgbClr val="FF6600"/>
                </a:solidFill>
              </a:rPr>
              <a:t>yellow, curved, no leaf, 4oz, …</a:t>
            </a:r>
          </a:p>
        </p:txBody>
      </p:sp>
      <p:sp>
        <p:nvSpPr>
          <p:cNvPr id="26" name="TextBox 25"/>
          <p:cNvSpPr txBox="1"/>
          <p:nvPr/>
        </p:nvSpPr>
        <p:spPr>
          <a:xfrm>
            <a:off x="1207630" y="5076411"/>
            <a:ext cx="3317911" cy="400110"/>
          </a:xfrm>
          <a:prstGeom prst="rect">
            <a:avLst/>
          </a:prstGeom>
          <a:noFill/>
        </p:spPr>
        <p:txBody>
          <a:bodyPr wrap="none" rtlCol="0">
            <a:spAutoFit/>
          </a:bodyPr>
          <a:lstStyle/>
          <a:p>
            <a:r>
              <a:rPr lang="en-US" sz="2000" dirty="0">
                <a:solidFill>
                  <a:srgbClr val="FF6600"/>
                </a:solidFill>
              </a:rPr>
              <a:t>green, curved, no leaf, 5oz, …</a:t>
            </a:r>
          </a:p>
        </p:txBody>
      </p:sp>
      <p:sp>
        <p:nvSpPr>
          <p:cNvPr id="18" name="TextBox 17"/>
          <p:cNvSpPr txBox="1"/>
          <p:nvPr/>
        </p:nvSpPr>
        <p:spPr>
          <a:xfrm>
            <a:off x="4592651" y="1698495"/>
            <a:ext cx="813143" cy="461665"/>
          </a:xfrm>
          <a:prstGeom prst="rect">
            <a:avLst/>
          </a:prstGeom>
          <a:noFill/>
        </p:spPr>
        <p:txBody>
          <a:bodyPr wrap="none" rtlCol="0">
            <a:spAutoFit/>
          </a:bodyPr>
          <a:lstStyle/>
          <a:p>
            <a:r>
              <a:rPr lang="en-US" sz="2400" dirty="0">
                <a:solidFill>
                  <a:srgbClr val="008000"/>
                </a:solidFill>
              </a:rPr>
              <a:t>label</a:t>
            </a:r>
          </a:p>
        </p:txBody>
      </p:sp>
      <p:sp>
        <p:nvSpPr>
          <p:cNvPr id="21" name="TextBox 20"/>
          <p:cNvSpPr txBox="1"/>
          <p:nvPr/>
        </p:nvSpPr>
        <p:spPr>
          <a:xfrm>
            <a:off x="4592651" y="2350050"/>
            <a:ext cx="732780" cy="369332"/>
          </a:xfrm>
          <a:prstGeom prst="rect">
            <a:avLst/>
          </a:prstGeom>
          <a:noFill/>
        </p:spPr>
        <p:txBody>
          <a:bodyPr wrap="none" rtlCol="0">
            <a:spAutoFit/>
          </a:bodyPr>
          <a:lstStyle/>
          <a:p>
            <a:r>
              <a:rPr lang="en-US" dirty="0"/>
              <a:t>apple</a:t>
            </a:r>
            <a:endParaRPr lang="en-US" baseline="-25000" dirty="0"/>
          </a:p>
        </p:txBody>
      </p:sp>
      <p:sp>
        <p:nvSpPr>
          <p:cNvPr id="27" name="TextBox 26"/>
          <p:cNvSpPr txBox="1"/>
          <p:nvPr/>
        </p:nvSpPr>
        <p:spPr>
          <a:xfrm>
            <a:off x="4591430" y="3170405"/>
            <a:ext cx="732780" cy="369332"/>
          </a:xfrm>
          <a:prstGeom prst="rect">
            <a:avLst/>
          </a:prstGeom>
          <a:noFill/>
        </p:spPr>
        <p:txBody>
          <a:bodyPr wrap="none" rtlCol="0">
            <a:spAutoFit/>
          </a:bodyPr>
          <a:lstStyle/>
          <a:p>
            <a:r>
              <a:rPr lang="en-US" dirty="0"/>
              <a:t>apple</a:t>
            </a:r>
            <a:endParaRPr lang="en-US" baseline="-25000" dirty="0"/>
          </a:p>
        </p:txBody>
      </p:sp>
      <p:sp>
        <p:nvSpPr>
          <p:cNvPr id="28" name="TextBox 27"/>
          <p:cNvSpPr txBox="1"/>
          <p:nvPr/>
        </p:nvSpPr>
        <p:spPr>
          <a:xfrm>
            <a:off x="4591430" y="4134397"/>
            <a:ext cx="896324" cy="369332"/>
          </a:xfrm>
          <a:prstGeom prst="rect">
            <a:avLst/>
          </a:prstGeom>
          <a:noFill/>
        </p:spPr>
        <p:txBody>
          <a:bodyPr wrap="none" rtlCol="0">
            <a:spAutoFit/>
          </a:bodyPr>
          <a:lstStyle/>
          <a:p>
            <a:r>
              <a:rPr lang="en-US" dirty="0"/>
              <a:t>banana</a:t>
            </a:r>
            <a:endParaRPr lang="en-US" baseline="-25000" dirty="0"/>
          </a:p>
        </p:txBody>
      </p:sp>
      <p:sp>
        <p:nvSpPr>
          <p:cNvPr id="29" name="TextBox 28"/>
          <p:cNvSpPr txBox="1"/>
          <p:nvPr/>
        </p:nvSpPr>
        <p:spPr>
          <a:xfrm>
            <a:off x="4591430" y="5066084"/>
            <a:ext cx="896324" cy="369332"/>
          </a:xfrm>
          <a:prstGeom prst="rect">
            <a:avLst/>
          </a:prstGeom>
          <a:noFill/>
        </p:spPr>
        <p:txBody>
          <a:bodyPr wrap="none" rtlCol="0">
            <a:spAutoFit/>
          </a:bodyPr>
          <a:lstStyle/>
          <a:p>
            <a:r>
              <a:rPr lang="en-US" dirty="0"/>
              <a:t>banana</a:t>
            </a:r>
            <a:endParaRPr lang="en-US" baseline="-25000" dirty="0"/>
          </a:p>
        </p:txBody>
      </p:sp>
      <p:sp>
        <p:nvSpPr>
          <p:cNvPr id="3" name="TextBox 2"/>
          <p:cNvSpPr txBox="1"/>
          <p:nvPr/>
        </p:nvSpPr>
        <p:spPr>
          <a:xfrm>
            <a:off x="1547323" y="1789941"/>
            <a:ext cx="1157488" cy="400110"/>
          </a:xfrm>
          <a:prstGeom prst="rect">
            <a:avLst/>
          </a:prstGeom>
          <a:noFill/>
        </p:spPr>
        <p:txBody>
          <a:bodyPr wrap="none" rtlCol="0">
            <a:spAutoFit/>
          </a:bodyPr>
          <a:lstStyle/>
          <a:p>
            <a:r>
              <a:rPr lang="en-US" sz="2000" dirty="0">
                <a:solidFill>
                  <a:srgbClr val="008000"/>
                </a:solidFill>
              </a:rPr>
              <a:t>examples</a:t>
            </a:r>
          </a:p>
        </p:txBody>
      </p:sp>
      <p:sp>
        <p:nvSpPr>
          <p:cNvPr id="30" name="Oval 29"/>
          <p:cNvSpPr/>
          <p:nvPr/>
        </p:nvSpPr>
        <p:spPr>
          <a:xfrm>
            <a:off x="6482175" y="3076224"/>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TextBox 30"/>
          <p:cNvSpPr txBox="1"/>
          <p:nvPr/>
        </p:nvSpPr>
        <p:spPr>
          <a:xfrm>
            <a:off x="6693841" y="3309780"/>
            <a:ext cx="1239191" cy="830997"/>
          </a:xfrm>
          <a:prstGeom prst="rect">
            <a:avLst/>
          </a:prstGeom>
          <a:noFill/>
        </p:spPr>
        <p:txBody>
          <a:bodyPr wrap="none" rtlCol="0">
            <a:spAutoFit/>
          </a:bodyPr>
          <a:lstStyle/>
          <a:p>
            <a:r>
              <a:rPr lang="en-US" sz="2400" dirty="0"/>
              <a:t>model/</a:t>
            </a:r>
          </a:p>
          <a:p>
            <a:r>
              <a:rPr lang="en-US" sz="2400" dirty="0"/>
              <a:t>classifier</a:t>
            </a:r>
          </a:p>
        </p:txBody>
      </p:sp>
      <p:sp>
        <p:nvSpPr>
          <p:cNvPr id="32" name="Right Arrow 31"/>
          <p:cNvSpPr/>
          <p:nvPr/>
        </p:nvSpPr>
        <p:spPr>
          <a:xfrm>
            <a:off x="5748392" y="3455050"/>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TextBox 32"/>
          <p:cNvSpPr txBox="1"/>
          <p:nvPr/>
        </p:nvSpPr>
        <p:spPr>
          <a:xfrm rot="19287826">
            <a:off x="5706512" y="2581241"/>
            <a:ext cx="925078" cy="523220"/>
          </a:xfrm>
          <a:prstGeom prst="rect">
            <a:avLst/>
          </a:prstGeom>
          <a:noFill/>
        </p:spPr>
        <p:txBody>
          <a:bodyPr wrap="none" rtlCol="0">
            <a:spAutoFit/>
          </a:bodyPr>
          <a:lstStyle/>
          <a:p>
            <a:r>
              <a:rPr lang="en-US" sz="2800" dirty="0"/>
              <a:t>learn</a:t>
            </a:r>
          </a:p>
        </p:txBody>
      </p:sp>
      <p:sp>
        <p:nvSpPr>
          <p:cNvPr id="11" name="TextBox 10"/>
          <p:cNvSpPr txBox="1"/>
          <p:nvPr/>
        </p:nvSpPr>
        <p:spPr>
          <a:xfrm>
            <a:off x="755479" y="5801415"/>
            <a:ext cx="7967311" cy="830997"/>
          </a:xfrm>
          <a:prstGeom prst="rect">
            <a:avLst/>
          </a:prstGeom>
          <a:noFill/>
        </p:spPr>
        <p:txBody>
          <a:bodyPr wrap="square" rtlCol="0">
            <a:spAutoFit/>
          </a:bodyPr>
          <a:lstStyle/>
          <a:p>
            <a:r>
              <a:rPr lang="en-US" sz="2400" dirty="0"/>
              <a:t>During learning/training/induction, learn a model of what distinguishes apples and bananas </a:t>
            </a:r>
            <a:r>
              <a:rPr lang="en-US" sz="2400" i="1" dirty="0">
                <a:solidFill>
                  <a:srgbClr val="FF6600"/>
                </a:solidFill>
              </a:rPr>
              <a:t>based on the features</a:t>
            </a:r>
            <a:endParaRPr lang="en-US" sz="2400" dirty="0">
              <a:solidFill>
                <a:srgbClr val="FF6600"/>
              </a:solidFill>
            </a:endParaRPr>
          </a:p>
        </p:txBody>
      </p:sp>
    </p:spTree>
    <p:extLst>
      <p:ext uri="{BB962C8B-B14F-4D97-AF65-F5344CB8AC3E}">
        <p14:creationId xmlns:p14="http://schemas.microsoft.com/office/powerpoint/2010/main" val="42816597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revisited</a:t>
            </a:r>
          </a:p>
        </p:txBody>
      </p:sp>
      <p:sp>
        <p:nvSpPr>
          <p:cNvPr id="10" name="TextBox 9"/>
          <p:cNvSpPr txBox="1"/>
          <p:nvPr/>
        </p:nvSpPr>
        <p:spPr>
          <a:xfrm>
            <a:off x="215684" y="3518083"/>
            <a:ext cx="2968381" cy="400110"/>
          </a:xfrm>
          <a:prstGeom prst="rect">
            <a:avLst/>
          </a:prstGeom>
          <a:noFill/>
        </p:spPr>
        <p:txBody>
          <a:bodyPr wrap="none" rtlCol="0">
            <a:spAutoFit/>
          </a:bodyPr>
          <a:lstStyle/>
          <a:p>
            <a:r>
              <a:rPr lang="en-US" sz="2000" dirty="0">
                <a:solidFill>
                  <a:srgbClr val="FF6600"/>
                </a:solidFill>
              </a:rPr>
              <a:t>red, round, no leaf, 4oz, …</a:t>
            </a:r>
          </a:p>
        </p:txBody>
      </p:sp>
      <p:sp>
        <p:nvSpPr>
          <p:cNvPr id="30" name="Oval 29"/>
          <p:cNvSpPr/>
          <p:nvPr/>
        </p:nvSpPr>
        <p:spPr>
          <a:xfrm>
            <a:off x="4145940" y="3120677"/>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TextBox 30"/>
          <p:cNvSpPr txBox="1"/>
          <p:nvPr/>
        </p:nvSpPr>
        <p:spPr>
          <a:xfrm>
            <a:off x="4357606" y="3354233"/>
            <a:ext cx="1239191" cy="830997"/>
          </a:xfrm>
          <a:prstGeom prst="rect">
            <a:avLst/>
          </a:prstGeom>
          <a:noFill/>
        </p:spPr>
        <p:txBody>
          <a:bodyPr wrap="none" rtlCol="0">
            <a:spAutoFit/>
          </a:bodyPr>
          <a:lstStyle/>
          <a:p>
            <a:r>
              <a:rPr lang="en-US" sz="2400" dirty="0"/>
              <a:t>model/</a:t>
            </a:r>
          </a:p>
          <a:p>
            <a:r>
              <a:rPr lang="en-US" sz="2400" dirty="0"/>
              <a:t>classifier</a:t>
            </a:r>
          </a:p>
        </p:txBody>
      </p:sp>
      <p:sp>
        <p:nvSpPr>
          <p:cNvPr id="32" name="Right Arrow 31"/>
          <p:cNvSpPr/>
          <p:nvPr/>
        </p:nvSpPr>
        <p:spPr>
          <a:xfrm>
            <a:off x="3412157" y="3499503"/>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p:cNvSpPr txBox="1"/>
          <p:nvPr/>
        </p:nvSpPr>
        <p:spPr>
          <a:xfrm>
            <a:off x="326145" y="6032247"/>
            <a:ext cx="8533012" cy="461665"/>
          </a:xfrm>
          <a:prstGeom prst="rect">
            <a:avLst/>
          </a:prstGeom>
          <a:noFill/>
        </p:spPr>
        <p:txBody>
          <a:bodyPr wrap="square" rtlCol="0">
            <a:spAutoFit/>
          </a:bodyPr>
          <a:lstStyle/>
          <a:p>
            <a:r>
              <a:rPr lang="en-US" sz="2400" dirty="0"/>
              <a:t>The model can then classify a new example </a:t>
            </a:r>
            <a:r>
              <a:rPr lang="en-US" sz="2400" i="1" dirty="0">
                <a:solidFill>
                  <a:srgbClr val="FF6600"/>
                </a:solidFill>
              </a:rPr>
              <a:t>based on the features</a:t>
            </a:r>
            <a:endParaRPr lang="en-US" sz="2400" dirty="0">
              <a:solidFill>
                <a:srgbClr val="FF6600"/>
              </a:solidFill>
            </a:endParaRPr>
          </a:p>
        </p:txBody>
      </p:sp>
      <p:sp>
        <p:nvSpPr>
          <p:cNvPr id="19" name="Right Arrow 18"/>
          <p:cNvSpPr/>
          <p:nvPr/>
        </p:nvSpPr>
        <p:spPr>
          <a:xfrm>
            <a:off x="5815568" y="3499503"/>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TextBox 19"/>
          <p:cNvSpPr txBox="1"/>
          <p:nvPr/>
        </p:nvSpPr>
        <p:spPr>
          <a:xfrm rot="19287826">
            <a:off x="5639124" y="2625694"/>
            <a:ext cx="1194207" cy="523220"/>
          </a:xfrm>
          <a:prstGeom prst="rect">
            <a:avLst/>
          </a:prstGeom>
          <a:noFill/>
        </p:spPr>
        <p:txBody>
          <a:bodyPr wrap="none" rtlCol="0">
            <a:spAutoFit/>
          </a:bodyPr>
          <a:lstStyle/>
          <a:p>
            <a:r>
              <a:rPr lang="en-US" sz="2800" dirty="0"/>
              <a:t>predict</a:t>
            </a:r>
          </a:p>
        </p:txBody>
      </p:sp>
      <p:sp>
        <p:nvSpPr>
          <p:cNvPr id="4" name="TextBox 3"/>
          <p:cNvSpPr txBox="1"/>
          <p:nvPr/>
        </p:nvSpPr>
        <p:spPr>
          <a:xfrm>
            <a:off x="6738888" y="3149875"/>
            <a:ext cx="2012562" cy="1077218"/>
          </a:xfrm>
          <a:prstGeom prst="rect">
            <a:avLst/>
          </a:prstGeom>
          <a:noFill/>
        </p:spPr>
        <p:txBody>
          <a:bodyPr wrap="square" rtlCol="0">
            <a:spAutoFit/>
          </a:bodyPr>
          <a:lstStyle/>
          <a:p>
            <a:r>
              <a:rPr lang="en-US" sz="3200" dirty="0">
                <a:solidFill>
                  <a:srgbClr val="FF0000"/>
                </a:solidFill>
              </a:rPr>
              <a:t>Apple or banana?</a:t>
            </a:r>
          </a:p>
        </p:txBody>
      </p:sp>
    </p:spTree>
    <p:extLst>
      <p:ext uri="{BB962C8B-B14F-4D97-AF65-F5344CB8AC3E}">
        <p14:creationId xmlns:p14="http://schemas.microsoft.com/office/powerpoint/2010/main" val="7572407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revisited</a:t>
            </a:r>
          </a:p>
        </p:txBody>
      </p:sp>
      <p:sp>
        <p:nvSpPr>
          <p:cNvPr id="10" name="TextBox 9"/>
          <p:cNvSpPr txBox="1"/>
          <p:nvPr/>
        </p:nvSpPr>
        <p:spPr>
          <a:xfrm>
            <a:off x="215684" y="3518083"/>
            <a:ext cx="2968381" cy="400110"/>
          </a:xfrm>
          <a:prstGeom prst="rect">
            <a:avLst/>
          </a:prstGeom>
          <a:noFill/>
        </p:spPr>
        <p:txBody>
          <a:bodyPr wrap="none" rtlCol="0">
            <a:spAutoFit/>
          </a:bodyPr>
          <a:lstStyle/>
          <a:p>
            <a:r>
              <a:rPr lang="en-US" sz="2000" dirty="0">
                <a:solidFill>
                  <a:srgbClr val="FF6600"/>
                </a:solidFill>
              </a:rPr>
              <a:t>red, round, no leaf, 4oz, …</a:t>
            </a:r>
          </a:p>
        </p:txBody>
      </p:sp>
      <p:sp>
        <p:nvSpPr>
          <p:cNvPr id="30" name="Oval 29"/>
          <p:cNvSpPr/>
          <p:nvPr/>
        </p:nvSpPr>
        <p:spPr>
          <a:xfrm>
            <a:off x="4145940" y="3120677"/>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TextBox 30"/>
          <p:cNvSpPr txBox="1"/>
          <p:nvPr/>
        </p:nvSpPr>
        <p:spPr>
          <a:xfrm>
            <a:off x="4357606" y="3354233"/>
            <a:ext cx="1239191" cy="830997"/>
          </a:xfrm>
          <a:prstGeom prst="rect">
            <a:avLst/>
          </a:prstGeom>
          <a:noFill/>
        </p:spPr>
        <p:txBody>
          <a:bodyPr wrap="none" rtlCol="0">
            <a:spAutoFit/>
          </a:bodyPr>
          <a:lstStyle/>
          <a:p>
            <a:r>
              <a:rPr lang="en-US" sz="2400" dirty="0"/>
              <a:t>model/</a:t>
            </a:r>
          </a:p>
          <a:p>
            <a:r>
              <a:rPr lang="en-US" sz="2400" dirty="0"/>
              <a:t>classifier</a:t>
            </a:r>
          </a:p>
        </p:txBody>
      </p:sp>
      <p:sp>
        <p:nvSpPr>
          <p:cNvPr id="32" name="Right Arrow 31"/>
          <p:cNvSpPr/>
          <p:nvPr/>
        </p:nvSpPr>
        <p:spPr>
          <a:xfrm>
            <a:off x="3412157" y="3499503"/>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p:cNvSpPr txBox="1"/>
          <p:nvPr/>
        </p:nvSpPr>
        <p:spPr>
          <a:xfrm>
            <a:off x="326145" y="6032247"/>
            <a:ext cx="8533012" cy="461665"/>
          </a:xfrm>
          <a:prstGeom prst="rect">
            <a:avLst/>
          </a:prstGeom>
          <a:noFill/>
        </p:spPr>
        <p:txBody>
          <a:bodyPr wrap="square" rtlCol="0">
            <a:spAutoFit/>
          </a:bodyPr>
          <a:lstStyle/>
          <a:p>
            <a:r>
              <a:rPr lang="en-US" sz="2400" dirty="0"/>
              <a:t>The model can then classify a new example </a:t>
            </a:r>
            <a:r>
              <a:rPr lang="en-US" sz="2400" i="1" dirty="0">
                <a:solidFill>
                  <a:srgbClr val="FF6600"/>
                </a:solidFill>
              </a:rPr>
              <a:t>based on the features</a:t>
            </a:r>
            <a:endParaRPr lang="en-US" sz="2400" dirty="0">
              <a:solidFill>
                <a:srgbClr val="FF6600"/>
              </a:solidFill>
            </a:endParaRPr>
          </a:p>
        </p:txBody>
      </p:sp>
      <p:sp>
        <p:nvSpPr>
          <p:cNvPr id="19" name="Right Arrow 18"/>
          <p:cNvSpPr/>
          <p:nvPr/>
        </p:nvSpPr>
        <p:spPr>
          <a:xfrm>
            <a:off x="5815568" y="3499503"/>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TextBox 19"/>
          <p:cNvSpPr txBox="1"/>
          <p:nvPr/>
        </p:nvSpPr>
        <p:spPr>
          <a:xfrm rot="19287826">
            <a:off x="5639124" y="2625694"/>
            <a:ext cx="1194207" cy="523220"/>
          </a:xfrm>
          <a:prstGeom prst="rect">
            <a:avLst/>
          </a:prstGeom>
          <a:noFill/>
        </p:spPr>
        <p:txBody>
          <a:bodyPr wrap="none" rtlCol="0">
            <a:spAutoFit/>
          </a:bodyPr>
          <a:lstStyle/>
          <a:p>
            <a:r>
              <a:rPr lang="en-US" sz="2800" dirty="0"/>
              <a:t>predict</a:t>
            </a:r>
          </a:p>
        </p:txBody>
      </p:sp>
      <p:sp>
        <p:nvSpPr>
          <p:cNvPr id="4" name="TextBox 3"/>
          <p:cNvSpPr txBox="1"/>
          <p:nvPr/>
        </p:nvSpPr>
        <p:spPr>
          <a:xfrm>
            <a:off x="6846595" y="3442263"/>
            <a:ext cx="2012562" cy="584776"/>
          </a:xfrm>
          <a:prstGeom prst="rect">
            <a:avLst/>
          </a:prstGeom>
          <a:noFill/>
        </p:spPr>
        <p:txBody>
          <a:bodyPr wrap="square" rtlCol="0">
            <a:spAutoFit/>
          </a:bodyPr>
          <a:lstStyle/>
          <a:p>
            <a:r>
              <a:rPr lang="en-US" sz="3200" dirty="0">
                <a:solidFill>
                  <a:srgbClr val="008000"/>
                </a:solidFill>
              </a:rPr>
              <a:t>Apple</a:t>
            </a:r>
          </a:p>
        </p:txBody>
      </p:sp>
      <p:sp>
        <p:nvSpPr>
          <p:cNvPr id="3" name="TextBox 2"/>
          <p:cNvSpPr txBox="1"/>
          <p:nvPr/>
        </p:nvSpPr>
        <p:spPr>
          <a:xfrm>
            <a:off x="3781422" y="4876154"/>
            <a:ext cx="1602121" cy="830997"/>
          </a:xfrm>
          <a:prstGeom prst="rect">
            <a:avLst/>
          </a:prstGeom>
          <a:noFill/>
        </p:spPr>
        <p:txBody>
          <a:bodyPr wrap="none" rtlCol="0">
            <a:spAutoFit/>
          </a:bodyPr>
          <a:lstStyle/>
          <a:p>
            <a:r>
              <a:rPr lang="en-US" sz="4800" dirty="0">
                <a:solidFill>
                  <a:srgbClr val="FF0000"/>
                </a:solidFill>
              </a:rPr>
              <a:t>Why?</a:t>
            </a:r>
          </a:p>
        </p:txBody>
      </p:sp>
    </p:spTree>
    <p:extLst>
      <p:ext uri="{BB962C8B-B14F-4D97-AF65-F5344CB8AC3E}">
        <p14:creationId xmlns:p14="http://schemas.microsoft.com/office/powerpoint/2010/main" val="28762082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revisited</a:t>
            </a:r>
          </a:p>
        </p:txBody>
      </p:sp>
      <p:sp>
        <p:nvSpPr>
          <p:cNvPr id="10" name="TextBox 9"/>
          <p:cNvSpPr txBox="1"/>
          <p:nvPr/>
        </p:nvSpPr>
        <p:spPr>
          <a:xfrm>
            <a:off x="314245" y="2720087"/>
            <a:ext cx="2657048" cy="400110"/>
          </a:xfrm>
          <a:prstGeom prst="rect">
            <a:avLst/>
          </a:prstGeom>
          <a:noFill/>
        </p:spPr>
        <p:txBody>
          <a:bodyPr wrap="none" rtlCol="0">
            <a:spAutoFit/>
          </a:bodyPr>
          <a:lstStyle/>
          <a:p>
            <a:r>
              <a:rPr lang="en-US" sz="2000" dirty="0">
                <a:solidFill>
                  <a:srgbClr val="FF6600"/>
                </a:solidFill>
              </a:rPr>
              <a:t>red, round, leaf, 3oz, …</a:t>
            </a:r>
          </a:p>
        </p:txBody>
      </p:sp>
      <p:sp>
        <p:nvSpPr>
          <p:cNvPr id="24" name="TextBox 23"/>
          <p:cNvSpPr txBox="1"/>
          <p:nvPr/>
        </p:nvSpPr>
        <p:spPr>
          <a:xfrm>
            <a:off x="314245" y="3563237"/>
            <a:ext cx="3208956" cy="400110"/>
          </a:xfrm>
          <a:prstGeom prst="rect">
            <a:avLst/>
          </a:prstGeom>
          <a:noFill/>
        </p:spPr>
        <p:txBody>
          <a:bodyPr wrap="none" rtlCol="0">
            <a:spAutoFit/>
          </a:bodyPr>
          <a:lstStyle/>
          <a:p>
            <a:r>
              <a:rPr lang="en-US" sz="2000" dirty="0">
                <a:solidFill>
                  <a:srgbClr val="FF6600"/>
                </a:solidFill>
              </a:rPr>
              <a:t>green, round, no leaf, 4oz, …</a:t>
            </a:r>
          </a:p>
        </p:txBody>
      </p:sp>
      <p:sp>
        <p:nvSpPr>
          <p:cNvPr id="25" name="TextBox 24"/>
          <p:cNvSpPr txBox="1"/>
          <p:nvPr/>
        </p:nvSpPr>
        <p:spPr>
          <a:xfrm>
            <a:off x="314245" y="4472927"/>
            <a:ext cx="3354604" cy="400110"/>
          </a:xfrm>
          <a:prstGeom prst="rect">
            <a:avLst/>
          </a:prstGeom>
          <a:noFill/>
        </p:spPr>
        <p:txBody>
          <a:bodyPr wrap="none" rtlCol="0">
            <a:spAutoFit/>
          </a:bodyPr>
          <a:lstStyle/>
          <a:p>
            <a:r>
              <a:rPr lang="en-US" sz="2000" dirty="0">
                <a:solidFill>
                  <a:srgbClr val="FF6600"/>
                </a:solidFill>
              </a:rPr>
              <a:t>yellow, curved, no leaf, 4oz, …</a:t>
            </a:r>
          </a:p>
        </p:txBody>
      </p:sp>
      <p:sp>
        <p:nvSpPr>
          <p:cNvPr id="26" name="TextBox 25"/>
          <p:cNvSpPr txBox="1"/>
          <p:nvPr/>
        </p:nvSpPr>
        <p:spPr>
          <a:xfrm>
            <a:off x="314245" y="5497133"/>
            <a:ext cx="3317911" cy="400110"/>
          </a:xfrm>
          <a:prstGeom prst="rect">
            <a:avLst/>
          </a:prstGeom>
          <a:noFill/>
        </p:spPr>
        <p:txBody>
          <a:bodyPr wrap="none" rtlCol="0">
            <a:spAutoFit/>
          </a:bodyPr>
          <a:lstStyle/>
          <a:p>
            <a:r>
              <a:rPr lang="en-US" sz="2000" dirty="0">
                <a:solidFill>
                  <a:srgbClr val="FF6600"/>
                </a:solidFill>
              </a:rPr>
              <a:t>green, curved, no leaf, 5oz, …</a:t>
            </a:r>
          </a:p>
        </p:txBody>
      </p:sp>
      <p:sp>
        <p:nvSpPr>
          <p:cNvPr id="18" name="TextBox 17"/>
          <p:cNvSpPr txBox="1"/>
          <p:nvPr/>
        </p:nvSpPr>
        <p:spPr>
          <a:xfrm>
            <a:off x="3699266" y="2119217"/>
            <a:ext cx="813143" cy="461665"/>
          </a:xfrm>
          <a:prstGeom prst="rect">
            <a:avLst/>
          </a:prstGeom>
          <a:noFill/>
        </p:spPr>
        <p:txBody>
          <a:bodyPr wrap="none" rtlCol="0">
            <a:spAutoFit/>
          </a:bodyPr>
          <a:lstStyle/>
          <a:p>
            <a:r>
              <a:rPr lang="en-US" sz="2400" dirty="0">
                <a:solidFill>
                  <a:srgbClr val="008000"/>
                </a:solidFill>
              </a:rPr>
              <a:t>label</a:t>
            </a:r>
          </a:p>
        </p:txBody>
      </p:sp>
      <p:sp>
        <p:nvSpPr>
          <p:cNvPr id="21" name="TextBox 20"/>
          <p:cNvSpPr txBox="1"/>
          <p:nvPr/>
        </p:nvSpPr>
        <p:spPr>
          <a:xfrm>
            <a:off x="3699266" y="2770772"/>
            <a:ext cx="732780" cy="369332"/>
          </a:xfrm>
          <a:prstGeom prst="rect">
            <a:avLst/>
          </a:prstGeom>
          <a:noFill/>
        </p:spPr>
        <p:txBody>
          <a:bodyPr wrap="none" rtlCol="0">
            <a:spAutoFit/>
          </a:bodyPr>
          <a:lstStyle/>
          <a:p>
            <a:r>
              <a:rPr lang="en-US" dirty="0"/>
              <a:t>apple</a:t>
            </a:r>
            <a:endParaRPr lang="en-US" baseline="-25000" dirty="0"/>
          </a:p>
        </p:txBody>
      </p:sp>
      <p:sp>
        <p:nvSpPr>
          <p:cNvPr id="27" name="TextBox 26"/>
          <p:cNvSpPr txBox="1"/>
          <p:nvPr/>
        </p:nvSpPr>
        <p:spPr>
          <a:xfrm>
            <a:off x="3698045" y="3591127"/>
            <a:ext cx="732780" cy="369332"/>
          </a:xfrm>
          <a:prstGeom prst="rect">
            <a:avLst/>
          </a:prstGeom>
          <a:noFill/>
        </p:spPr>
        <p:txBody>
          <a:bodyPr wrap="none" rtlCol="0">
            <a:spAutoFit/>
          </a:bodyPr>
          <a:lstStyle/>
          <a:p>
            <a:r>
              <a:rPr lang="en-US" dirty="0"/>
              <a:t>apple</a:t>
            </a:r>
            <a:endParaRPr lang="en-US" baseline="-25000" dirty="0"/>
          </a:p>
        </p:txBody>
      </p:sp>
      <p:sp>
        <p:nvSpPr>
          <p:cNvPr id="28" name="TextBox 27"/>
          <p:cNvSpPr txBox="1"/>
          <p:nvPr/>
        </p:nvSpPr>
        <p:spPr>
          <a:xfrm>
            <a:off x="3698045" y="4555119"/>
            <a:ext cx="896324" cy="369332"/>
          </a:xfrm>
          <a:prstGeom prst="rect">
            <a:avLst/>
          </a:prstGeom>
          <a:noFill/>
        </p:spPr>
        <p:txBody>
          <a:bodyPr wrap="none" rtlCol="0">
            <a:spAutoFit/>
          </a:bodyPr>
          <a:lstStyle/>
          <a:p>
            <a:r>
              <a:rPr lang="en-US" dirty="0"/>
              <a:t>banana</a:t>
            </a:r>
            <a:endParaRPr lang="en-US" baseline="-25000" dirty="0"/>
          </a:p>
        </p:txBody>
      </p:sp>
      <p:sp>
        <p:nvSpPr>
          <p:cNvPr id="29" name="TextBox 28"/>
          <p:cNvSpPr txBox="1"/>
          <p:nvPr/>
        </p:nvSpPr>
        <p:spPr>
          <a:xfrm>
            <a:off x="3698045" y="5486806"/>
            <a:ext cx="896324" cy="369332"/>
          </a:xfrm>
          <a:prstGeom prst="rect">
            <a:avLst/>
          </a:prstGeom>
          <a:noFill/>
        </p:spPr>
        <p:txBody>
          <a:bodyPr wrap="none" rtlCol="0">
            <a:spAutoFit/>
          </a:bodyPr>
          <a:lstStyle/>
          <a:p>
            <a:r>
              <a:rPr lang="en-US" dirty="0"/>
              <a:t>banana</a:t>
            </a:r>
            <a:endParaRPr lang="en-US" baseline="-25000" dirty="0"/>
          </a:p>
        </p:txBody>
      </p:sp>
      <p:sp>
        <p:nvSpPr>
          <p:cNvPr id="3" name="TextBox 2"/>
          <p:cNvSpPr txBox="1"/>
          <p:nvPr/>
        </p:nvSpPr>
        <p:spPr>
          <a:xfrm>
            <a:off x="653938" y="2210663"/>
            <a:ext cx="1157488" cy="400110"/>
          </a:xfrm>
          <a:prstGeom prst="rect">
            <a:avLst/>
          </a:prstGeom>
          <a:noFill/>
        </p:spPr>
        <p:txBody>
          <a:bodyPr wrap="none" rtlCol="0">
            <a:spAutoFit/>
          </a:bodyPr>
          <a:lstStyle/>
          <a:p>
            <a:r>
              <a:rPr lang="en-US" sz="2000" dirty="0">
                <a:solidFill>
                  <a:srgbClr val="008000"/>
                </a:solidFill>
              </a:rPr>
              <a:t>examples</a:t>
            </a:r>
          </a:p>
        </p:txBody>
      </p:sp>
      <p:sp>
        <p:nvSpPr>
          <p:cNvPr id="4" name="TextBox 3"/>
          <p:cNvSpPr txBox="1"/>
          <p:nvPr/>
        </p:nvSpPr>
        <p:spPr>
          <a:xfrm>
            <a:off x="1518221" y="1620518"/>
            <a:ext cx="1825590" cy="461665"/>
          </a:xfrm>
          <a:prstGeom prst="rect">
            <a:avLst/>
          </a:prstGeom>
          <a:noFill/>
        </p:spPr>
        <p:txBody>
          <a:bodyPr wrap="none" rtlCol="0">
            <a:spAutoFit/>
          </a:bodyPr>
          <a:lstStyle/>
          <a:p>
            <a:r>
              <a:rPr lang="en-US" sz="2400" dirty="0"/>
              <a:t>Training data</a:t>
            </a:r>
          </a:p>
        </p:txBody>
      </p:sp>
      <p:sp>
        <p:nvSpPr>
          <p:cNvPr id="19" name="TextBox 18"/>
          <p:cNvSpPr txBox="1"/>
          <p:nvPr/>
        </p:nvSpPr>
        <p:spPr>
          <a:xfrm>
            <a:off x="5362500" y="3605389"/>
            <a:ext cx="2968381" cy="400110"/>
          </a:xfrm>
          <a:prstGeom prst="rect">
            <a:avLst/>
          </a:prstGeom>
          <a:noFill/>
        </p:spPr>
        <p:txBody>
          <a:bodyPr wrap="none" rtlCol="0">
            <a:spAutoFit/>
          </a:bodyPr>
          <a:lstStyle/>
          <a:p>
            <a:r>
              <a:rPr lang="en-US" sz="2000" dirty="0">
                <a:solidFill>
                  <a:srgbClr val="FF6600"/>
                </a:solidFill>
              </a:rPr>
              <a:t>red, round, no leaf, 4oz, …</a:t>
            </a:r>
          </a:p>
        </p:txBody>
      </p:sp>
      <p:sp>
        <p:nvSpPr>
          <p:cNvPr id="5" name="TextBox 4"/>
          <p:cNvSpPr txBox="1"/>
          <p:nvPr/>
        </p:nvSpPr>
        <p:spPr>
          <a:xfrm>
            <a:off x="8286146" y="3401627"/>
            <a:ext cx="527007" cy="830997"/>
          </a:xfrm>
          <a:prstGeom prst="rect">
            <a:avLst/>
          </a:prstGeom>
          <a:noFill/>
        </p:spPr>
        <p:txBody>
          <a:bodyPr wrap="none" rtlCol="0">
            <a:spAutoFit/>
          </a:bodyPr>
          <a:lstStyle/>
          <a:p>
            <a:r>
              <a:rPr lang="en-US" sz="4800" dirty="0">
                <a:solidFill>
                  <a:srgbClr val="FF0000"/>
                </a:solidFill>
                <a:latin typeface="Arial"/>
                <a:cs typeface="Arial"/>
              </a:rPr>
              <a:t>?</a:t>
            </a:r>
          </a:p>
        </p:txBody>
      </p:sp>
      <p:sp>
        <p:nvSpPr>
          <p:cNvPr id="22" name="TextBox 21"/>
          <p:cNvSpPr txBox="1"/>
          <p:nvPr/>
        </p:nvSpPr>
        <p:spPr>
          <a:xfrm>
            <a:off x="6181491" y="1620518"/>
            <a:ext cx="1059304" cy="461665"/>
          </a:xfrm>
          <a:prstGeom prst="rect">
            <a:avLst/>
          </a:prstGeom>
          <a:noFill/>
        </p:spPr>
        <p:txBody>
          <a:bodyPr wrap="none" rtlCol="0">
            <a:spAutoFit/>
          </a:bodyPr>
          <a:lstStyle/>
          <a:p>
            <a:r>
              <a:rPr lang="en-US" sz="2400" dirty="0"/>
              <a:t>Test set</a:t>
            </a:r>
          </a:p>
        </p:txBody>
      </p:sp>
    </p:spTree>
    <p:extLst>
      <p:ext uri="{BB962C8B-B14F-4D97-AF65-F5344CB8AC3E}">
        <p14:creationId xmlns:p14="http://schemas.microsoft.com/office/powerpoint/2010/main" val="5115752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revisited</a:t>
            </a:r>
          </a:p>
        </p:txBody>
      </p:sp>
      <p:sp>
        <p:nvSpPr>
          <p:cNvPr id="10" name="TextBox 9"/>
          <p:cNvSpPr txBox="1"/>
          <p:nvPr/>
        </p:nvSpPr>
        <p:spPr>
          <a:xfrm>
            <a:off x="314245" y="2720087"/>
            <a:ext cx="2657048" cy="400110"/>
          </a:xfrm>
          <a:prstGeom prst="rect">
            <a:avLst/>
          </a:prstGeom>
          <a:noFill/>
        </p:spPr>
        <p:txBody>
          <a:bodyPr wrap="none" rtlCol="0">
            <a:spAutoFit/>
          </a:bodyPr>
          <a:lstStyle/>
          <a:p>
            <a:r>
              <a:rPr lang="en-US" sz="2000" dirty="0">
                <a:solidFill>
                  <a:srgbClr val="FF6600"/>
                </a:solidFill>
              </a:rPr>
              <a:t>red, round, leaf, 3oz, …</a:t>
            </a:r>
          </a:p>
        </p:txBody>
      </p:sp>
      <p:sp>
        <p:nvSpPr>
          <p:cNvPr id="24" name="TextBox 23"/>
          <p:cNvSpPr txBox="1"/>
          <p:nvPr/>
        </p:nvSpPr>
        <p:spPr>
          <a:xfrm>
            <a:off x="314245" y="3563237"/>
            <a:ext cx="3208956" cy="400110"/>
          </a:xfrm>
          <a:prstGeom prst="rect">
            <a:avLst/>
          </a:prstGeom>
          <a:noFill/>
        </p:spPr>
        <p:txBody>
          <a:bodyPr wrap="none" rtlCol="0">
            <a:spAutoFit/>
          </a:bodyPr>
          <a:lstStyle/>
          <a:p>
            <a:r>
              <a:rPr lang="en-US" sz="2000" dirty="0">
                <a:solidFill>
                  <a:srgbClr val="FF6600"/>
                </a:solidFill>
              </a:rPr>
              <a:t>green, round, no leaf, 4oz, …</a:t>
            </a:r>
          </a:p>
        </p:txBody>
      </p:sp>
      <p:sp>
        <p:nvSpPr>
          <p:cNvPr id="25" name="TextBox 24"/>
          <p:cNvSpPr txBox="1"/>
          <p:nvPr/>
        </p:nvSpPr>
        <p:spPr>
          <a:xfrm>
            <a:off x="314245" y="4472927"/>
            <a:ext cx="3354604" cy="400110"/>
          </a:xfrm>
          <a:prstGeom prst="rect">
            <a:avLst/>
          </a:prstGeom>
          <a:noFill/>
        </p:spPr>
        <p:txBody>
          <a:bodyPr wrap="none" rtlCol="0">
            <a:spAutoFit/>
          </a:bodyPr>
          <a:lstStyle/>
          <a:p>
            <a:r>
              <a:rPr lang="en-US" sz="2000" dirty="0">
                <a:solidFill>
                  <a:srgbClr val="FF6600"/>
                </a:solidFill>
              </a:rPr>
              <a:t>yellow, curved, no leaf, 4oz, …</a:t>
            </a:r>
          </a:p>
        </p:txBody>
      </p:sp>
      <p:sp>
        <p:nvSpPr>
          <p:cNvPr id="26" name="TextBox 25"/>
          <p:cNvSpPr txBox="1"/>
          <p:nvPr/>
        </p:nvSpPr>
        <p:spPr>
          <a:xfrm>
            <a:off x="314245" y="5497133"/>
            <a:ext cx="3317911" cy="400110"/>
          </a:xfrm>
          <a:prstGeom prst="rect">
            <a:avLst/>
          </a:prstGeom>
          <a:noFill/>
        </p:spPr>
        <p:txBody>
          <a:bodyPr wrap="none" rtlCol="0">
            <a:spAutoFit/>
          </a:bodyPr>
          <a:lstStyle/>
          <a:p>
            <a:r>
              <a:rPr lang="en-US" sz="2000" dirty="0">
                <a:solidFill>
                  <a:srgbClr val="FF6600"/>
                </a:solidFill>
              </a:rPr>
              <a:t>green, curved, no leaf, 5oz, …</a:t>
            </a:r>
          </a:p>
        </p:txBody>
      </p:sp>
      <p:sp>
        <p:nvSpPr>
          <p:cNvPr id="18" name="TextBox 17"/>
          <p:cNvSpPr txBox="1"/>
          <p:nvPr/>
        </p:nvSpPr>
        <p:spPr>
          <a:xfrm>
            <a:off x="3699266" y="2119217"/>
            <a:ext cx="813143" cy="461665"/>
          </a:xfrm>
          <a:prstGeom prst="rect">
            <a:avLst/>
          </a:prstGeom>
          <a:noFill/>
        </p:spPr>
        <p:txBody>
          <a:bodyPr wrap="none" rtlCol="0">
            <a:spAutoFit/>
          </a:bodyPr>
          <a:lstStyle/>
          <a:p>
            <a:r>
              <a:rPr lang="en-US" sz="2400" dirty="0">
                <a:solidFill>
                  <a:srgbClr val="008000"/>
                </a:solidFill>
              </a:rPr>
              <a:t>label</a:t>
            </a:r>
          </a:p>
        </p:txBody>
      </p:sp>
      <p:sp>
        <p:nvSpPr>
          <p:cNvPr id="21" name="TextBox 20"/>
          <p:cNvSpPr txBox="1"/>
          <p:nvPr/>
        </p:nvSpPr>
        <p:spPr>
          <a:xfrm>
            <a:off x="3699266" y="2770772"/>
            <a:ext cx="732780" cy="369332"/>
          </a:xfrm>
          <a:prstGeom prst="rect">
            <a:avLst/>
          </a:prstGeom>
          <a:noFill/>
        </p:spPr>
        <p:txBody>
          <a:bodyPr wrap="none" rtlCol="0">
            <a:spAutoFit/>
          </a:bodyPr>
          <a:lstStyle/>
          <a:p>
            <a:r>
              <a:rPr lang="en-US" dirty="0"/>
              <a:t>apple</a:t>
            </a:r>
            <a:endParaRPr lang="en-US" baseline="-25000" dirty="0"/>
          </a:p>
        </p:txBody>
      </p:sp>
      <p:sp>
        <p:nvSpPr>
          <p:cNvPr id="27" name="TextBox 26"/>
          <p:cNvSpPr txBox="1"/>
          <p:nvPr/>
        </p:nvSpPr>
        <p:spPr>
          <a:xfrm>
            <a:off x="3698045" y="3591127"/>
            <a:ext cx="732780" cy="369332"/>
          </a:xfrm>
          <a:prstGeom prst="rect">
            <a:avLst/>
          </a:prstGeom>
          <a:noFill/>
        </p:spPr>
        <p:txBody>
          <a:bodyPr wrap="none" rtlCol="0">
            <a:spAutoFit/>
          </a:bodyPr>
          <a:lstStyle/>
          <a:p>
            <a:r>
              <a:rPr lang="en-US" dirty="0"/>
              <a:t>apple</a:t>
            </a:r>
            <a:endParaRPr lang="en-US" baseline="-25000" dirty="0"/>
          </a:p>
        </p:txBody>
      </p:sp>
      <p:sp>
        <p:nvSpPr>
          <p:cNvPr id="28" name="TextBox 27"/>
          <p:cNvSpPr txBox="1"/>
          <p:nvPr/>
        </p:nvSpPr>
        <p:spPr>
          <a:xfrm>
            <a:off x="3698045" y="4555119"/>
            <a:ext cx="896324" cy="369332"/>
          </a:xfrm>
          <a:prstGeom prst="rect">
            <a:avLst/>
          </a:prstGeom>
          <a:noFill/>
        </p:spPr>
        <p:txBody>
          <a:bodyPr wrap="none" rtlCol="0">
            <a:spAutoFit/>
          </a:bodyPr>
          <a:lstStyle/>
          <a:p>
            <a:r>
              <a:rPr lang="en-US" dirty="0"/>
              <a:t>banana</a:t>
            </a:r>
            <a:endParaRPr lang="en-US" baseline="-25000" dirty="0"/>
          </a:p>
        </p:txBody>
      </p:sp>
      <p:sp>
        <p:nvSpPr>
          <p:cNvPr id="29" name="TextBox 28"/>
          <p:cNvSpPr txBox="1"/>
          <p:nvPr/>
        </p:nvSpPr>
        <p:spPr>
          <a:xfrm>
            <a:off x="3698045" y="5486806"/>
            <a:ext cx="896324" cy="369332"/>
          </a:xfrm>
          <a:prstGeom prst="rect">
            <a:avLst/>
          </a:prstGeom>
          <a:noFill/>
        </p:spPr>
        <p:txBody>
          <a:bodyPr wrap="none" rtlCol="0">
            <a:spAutoFit/>
          </a:bodyPr>
          <a:lstStyle/>
          <a:p>
            <a:r>
              <a:rPr lang="en-US" dirty="0"/>
              <a:t>banana</a:t>
            </a:r>
            <a:endParaRPr lang="en-US" baseline="-25000" dirty="0"/>
          </a:p>
        </p:txBody>
      </p:sp>
      <p:sp>
        <p:nvSpPr>
          <p:cNvPr id="3" name="TextBox 2"/>
          <p:cNvSpPr txBox="1"/>
          <p:nvPr/>
        </p:nvSpPr>
        <p:spPr>
          <a:xfrm>
            <a:off x="653938" y="2210663"/>
            <a:ext cx="1157488" cy="400110"/>
          </a:xfrm>
          <a:prstGeom prst="rect">
            <a:avLst/>
          </a:prstGeom>
          <a:noFill/>
        </p:spPr>
        <p:txBody>
          <a:bodyPr wrap="none" rtlCol="0">
            <a:spAutoFit/>
          </a:bodyPr>
          <a:lstStyle/>
          <a:p>
            <a:r>
              <a:rPr lang="en-US" sz="2000" dirty="0">
                <a:solidFill>
                  <a:srgbClr val="008000"/>
                </a:solidFill>
              </a:rPr>
              <a:t>examples</a:t>
            </a:r>
          </a:p>
        </p:txBody>
      </p:sp>
      <p:sp>
        <p:nvSpPr>
          <p:cNvPr id="4" name="TextBox 3"/>
          <p:cNvSpPr txBox="1"/>
          <p:nvPr/>
        </p:nvSpPr>
        <p:spPr>
          <a:xfrm>
            <a:off x="1518221" y="1620518"/>
            <a:ext cx="1825590" cy="461665"/>
          </a:xfrm>
          <a:prstGeom prst="rect">
            <a:avLst/>
          </a:prstGeom>
          <a:noFill/>
        </p:spPr>
        <p:txBody>
          <a:bodyPr wrap="none" rtlCol="0">
            <a:spAutoFit/>
          </a:bodyPr>
          <a:lstStyle/>
          <a:p>
            <a:r>
              <a:rPr lang="en-US" sz="2400" dirty="0"/>
              <a:t>Training data</a:t>
            </a:r>
          </a:p>
        </p:txBody>
      </p:sp>
      <p:sp>
        <p:nvSpPr>
          <p:cNvPr id="19" name="TextBox 18"/>
          <p:cNvSpPr txBox="1"/>
          <p:nvPr/>
        </p:nvSpPr>
        <p:spPr>
          <a:xfrm>
            <a:off x="5362500" y="3605389"/>
            <a:ext cx="2968381" cy="400110"/>
          </a:xfrm>
          <a:prstGeom prst="rect">
            <a:avLst/>
          </a:prstGeom>
          <a:noFill/>
        </p:spPr>
        <p:txBody>
          <a:bodyPr wrap="none" rtlCol="0">
            <a:spAutoFit/>
          </a:bodyPr>
          <a:lstStyle/>
          <a:p>
            <a:r>
              <a:rPr lang="en-US" sz="2000" dirty="0">
                <a:solidFill>
                  <a:srgbClr val="FF6600"/>
                </a:solidFill>
              </a:rPr>
              <a:t>red, round, no leaf, 4oz, …</a:t>
            </a:r>
          </a:p>
        </p:txBody>
      </p:sp>
      <p:sp>
        <p:nvSpPr>
          <p:cNvPr id="5" name="TextBox 4"/>
          <p:cNvSpPr txBox="1"/>
          <p:nvPr/>
        </p:nvSpPr>
        <p:spPr>
          <a:xfrm>
            <a:off x="8286146" y="3401627"/>
            <a:ext cx="527007" cy="830997"/>
          </a:xfrm>
          <a:prstGeom prst="rect">
            <a:avLst/>
          </a:prstGeom>
          <a:noFill/>
        </p:spPr>
        <p:txBody>
          <a:bodyPr wrap="none" rtlCol="0">
            <a:spAutoFit/>
          </a:bodyPr>
          <a:lstStyle/>
          <a:p>
            <a:r>
              <a:rPr lang="en-US" sz="4800" dirty="0">
                <a:solidFill>
                  <a:srgbClr val="FF0000"/>
                </a:solidFill>
                <a:latin typeface="Arial"/>
                <a:cs typeface="Arial"/>
              </a:rPr>
              <a:t>?</a:t>
            </a:r>
          </a:p>
        </p:txBody>
      </p:sp>
      <p:sp>
        <p:nvSpPr>
          <p:cNvPr id="6" name="Rectangle 5"/>
          <p:cNvSpPr/>
          <p:nvPr/>
        </p:nvSpPr>
        <p:spPr>
          <a:xfrm>
            <a:off x="314245" y="2770772"/>
            <a:ext cx="1203976" cy="349425"/>
          </a:xfrm>
          <a:prstGeom prst="rect">
            <a:avLst/>
          </a:prstGeom>
          <a:solidFill>
            <a:srgbClr val="FFFF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1781915" y="3592391"/>
            <a:ext cx="1342118" cy="368068"/>
          </a:xfrm>
          <a:prstGeom prst="rect">
            <a:avLst/>
          </a:prstGeom>
          <a:solidFill>
            <a:srgbClr val="FFFF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Box 6"/>
          <p:cNvSpPr txBox="1"/>
          <p:nvPr/>
        </p:nvSpPr>
        <p:spPr>
          <a:xfrm>
            <a:off x="4700650" y="4569718"/>
            <a:ext cx="4510870" cy="954107"/>
          </a:xfrm>
          <a:prstGeom prst="rect">
            <a:avLst/>
          </a:prstGeom>
          <a:noFill/>
        </p:spPr>
        <p:txBody>
          <a:bodyPr wrap="square" rtlCol="0">
            <a:spAutoFit/>
          </a:bodyPr>
          <a:lstStyle/>
          <a:p>
            <a:r>
              <a:rPr lang="en-US" sz="2800" dirty="0">
                <a:solidFill>
                  <a:srgbClr val="008000"/>
                </a:solidFill>
              </a:rPr>
              <a:t>Learning is about </a:t>
            </a:r>
            <a:r>
              <a:rPr lang="en-US" sz="2800" b="1" i="1" dirty="0">
                <a:solidFill>
                  <a:srgbClr val="008000"/>
                </a:solidFill>
              </a:rPr>
              <a:t>generalizing</a:t>
            </a:r>
            <a:r>
              <a:rPr lang="en-US" sz="2800" dirty="0">
                <a:solidFill>
                  <a:srgbClr val="008000"/>
                </a:solidFill>
              </a:rPr>
              <a:t> from the training data</a:t>
            </a:r>
          </a:p>
        </p:txBody>
      </p:sp>
      <p:sp>
        <p:nvSpPr>
          <p:cNvPr id="20" name="TextBox 19"/>
          <p:cNvSpPr txBox="1"/>
          <p:nvPr/>
        </p:nvSpPr>
        <p:spPr>
          <a:xfrm>
            <a:off x="6181491" y="1620518"/>
            <a:ext cx="1059304" cy="461665"/>
          </a:xfrm>
          <a:prstGeom prst="rect">
            <a:avLst/>
          </a:prstGeom>
          <a:noFill/>
        </p:spPr>
        <p:txBody>
          <a:bodyPr wrap="none" rtlCol="0">
            <a:spAutoFit/>
          </a:bodyPr>
          <a:lstStyle/>
          <a:p>
            <a:r>
              <a:rPr lang="en-US" sz="2400" dirty="0"/>
              <a:t>Test set</a:t>
            </a:r>
          </a:p>
        </p:txBody>
      </p:sp>
      <p:sp>
        <p:nvSpPr>
          <p:cNvPr id="8" name="TextBox 7"/>
          <p:cNvSpPr txBox="1"/>
          <p:nvPr/>
        </p:nvSpPr>
        <p:spPr>
          <a:xfrm>
            <a:off x="4700649" y="5649915"/>
            <a:ext cx="4341165" cy="954107"/>
          </a:xfrm>
          <a:prstGeom prst="rect">
            <a:avLst/>
          </a:prstGeom>
          <a:noFill/>
        </p:spPr>
        <p:txBody>
          <a:bodyPr wrap="square" rtlCol="0">
            <a:spAutoFit/>
          </a:bodyPr>
          <a:lstStyle/>
          <a:p>
            <a:r>
              <a:rPr lang="en-US" sz="2800" dirty="0">
                <a:solidFill>
                  <a:srgbClr val="FF0000"/>
                </a:solidFill>
              </a:rPr>
              <a:t>What does this assume about the training and test set?</a:t>
            </a:r>
          </a:p>
        </p:txBody>
      </p:sp>
    </p:spTree>
    <p:extLst>
      <p:ext uri="{BB962C8B-B14F-4D97-AF65-F5344CB8AC3E}">
        <p14:creationId xmlns:p14="http://schemas.microsoft.com/office/powerpoint/2010/main" val="267911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Past predicts future</a:t>
            </a:r>
          </a:p>
        </p:txBody>
      </p:sp>
      <p:pic>
        <p:nvPicPr>
          <p:cNvPr id="4" name="Picture 3"/>
          <p:cNvPicPr>
            <a:picLocks noChangeAspect="1"/>
          </p:cNvPicPr>
          <p:nvPr/>
        </p:nvPicPr>
        <p:blipFill>
          <a:blip r:embed="rId2"/>
          <a:stretch>
            <a:fillRect/>
          </a:stretch>
        </p:blipFill>
        <p:spPr>
          <a:xfrm>
            <a:off x="598969" y="2681101"/>
            <a:ext cx="1146630" cy="1124147"/>
          </a:xfrm>
          <a:prstGeom prst="rect">
            <a:avLst/>
          </a:prstGeom>
        </p:spPr>
      </p:pic>
      <p:pic>
        <p:nvPicPr>
          <p:cNvPr id="5" name="Picture 4"/>
          <p:cNvPicPr>
            <a:picLocks noChangeAspect="1"/>
          </p:cNvPicPr>
          <p:nvPr/>
        </p:nvPicPr>
        <p:blipFill>
          <a:blip r:embed="rId3"/>
          <a:stretch>
            <a:fillRect/>
          </a:stretch>
        </p:blipFill>
        <p:spPr>
          <a:xfrm>
            <a:off x="1745599" y="3377168"/>
            <a:ext cx="887704" cy="894429"/>
          </a:xfrm>
          <a:prstGeom prst="rect">
            <a:avLst/>
          </a:prstGeom>
        </p:spPr>
      </p:pic>
      <p:pic>
        <p:nvPicPr>
          <p:cNvPr id="6" name="Picture 5"/>
          <p:cNvPicPr>
            <a:picLocks noChangeAspect="1"/>
          </p:cNvPicPr>
          <p:nvPr/>
        </p:nvPicPr>
        <p:blipFill>
          <a:blip r:embed="rId4"/>
          <a:stretch>
            <a:fillRect/>
          </a:stretch>
        </p:blipFill>
        <p:spPr>
          <a:xfrm>
            <a:off x="985111" y="4367519"/>
            <a:ext cx="1103502" cy="649119"/>
          </a:xfrm>
          <a:prstGeom prst="rect">
            <a:avLst/>
          </a:prstGeom>
        </p:spPr>
      </p:pic>
      <p:pic>
        <p:nvPicPr>
          <p:cNvPr id="7" name="Picture 6"/>
          <p:cNvPicPr>
            <a:picLocks noChangeAspect="1"/>
          </p:cNvPicPr>
          <p:nvPr/>
        </p:nvPicPr>
        <p:blipFill>
          <a:blip r:embed="rId5"/>
          <a:stretch>
            <a:fillRect/>
          </a:stretch>
        </p:blipFill>
        <p:spPr>
          <a:xfrm>
            <a:off x="2313577" y="4668450"/>
            <a:ext cx="1220008" cy="696376"/>
          </a:xfrm>
          <a:prstGeom prst="rect">
            <a:avLst/>
          </a:prstGeom>
        </p:spPr>
      </p:pic>
      <p:sp>
        <p:nvSpPr>
          <p:cNvPr id="10" name="TextBox 9"/>
          <p:cNvSpPr txBox="1"/>
          <p:nvPr/>
        </p:nvSpPr>
        <p:spPr>
          <a:xfrm>
            <a:off x="1707995" y="1620518"/>
            <a:ext cx="1825590" cy="461665"/>
          </a:xfrm>
          <a:prstGeom prst="rect">
            <a:avLst/>
          </a:prstGeom>
          <a:noFill/>
        </p:spPr>
        <p:txBody>
          <a:bodyPr wrap="none" rtlCol="0">
            <a:spAutoFit/>
          </a:bodyPr>
          <a:lstStyle/>
          <a:p>
            <a:r>
              <a:rPr lang="en-US" sz="2400" dirty="0"/>
              <a:t>Training data</a:t>
            </a:r>
          </a:p>
        </p:txBody>
      </p:sp>
      <p:sp>
        <p:nvSpPr>
          <p:cNvPr id="11" name="TextBox 10"/>
          <p:cNvSpPr txBox="1"/>
          <p:nvPr/>
        </p:nvSpPr>
        <p:spPr>
          <a:xfrm>
            <a:off x="6181491" y="1620518"/>
            <a:ext cx="1059304" cy="461665"/>
          </a:xfrm>
          <a:prstGeom prst="rect">
            <a:avLst/>
          </a:prstGeom>
          <a:noFill/>
        </p:spPr>
        <p:txBody>
          <a:bodyPr wrap="none" rtlCol="0">
            <a:spAutoFit/>
          </a:bodyPr>
          <a:lstStyle/>
          <a:p>
            <a:r>
              <a:rPr lang="en-US" sz="2400" dirty="0"/>
              <a:t>Test set</a:t>
            </a:r>
          </a:p>
        </p:txBody>
      </p:sp>
      <p:pic>
        <p:nvPicPr>
          <p:cNvPr id="12" name="Picture 11"/>
          <p:cNvPicPr>
            <a:picLocks noChangeAspect="1"/>
          </p:cNvPicPr>
          <p:nvPr/>
        </p:nvPicPr>
        <p:blipFill>
          <a:blip r:embed="rId2"/>
          <a:stretch>
            <a:fillRect/>
          </a:stretch>
        </p:blipFill>
        <p:spPr>
          <a:xfrm>
            <a:off x="2241625" y="2184382"/>
            <a:ext cx="1146630" cy="1124147"/>
          </a:xfrm>
          <a:prstGeom prst="rect">
            <a:avLst/>
          </a:prstGeom>
        </p:spPr>
      </p:pic>
      <p:pic>
        <p:nvPicPr>
          <p:cNvPr id="13" name="Picture 12"/>
          <p:cNvPicPr>
            <a:picLocks noChangeAspect="1"/>
          </p:cNvPicPr>
          <p:nvPr/>
        </p:nvPicPr>
        <p:blipFill>
          <a:blip r:embed="rId3"/>
          <a:stretch>
            <a:fillRect/>
          </a:stretch>
        </p:blipFill>
        <p:spPr>
          <a:xfrm>
            <a:off x="3388255" y="2880449"/>
            <a:ext cx="887704" cy="894429"/>
          </a:xfrm>
          <a:prstGeom prst="rect">
            <a:avLst/>
          </a:prstGeom>
        </p:spPr>
      </p:pic>
      <p:pic>
        <p:nvPicPr>
          <p:cNvPr id="14" name="Picture 13"/>
          <p:cNvPicPr>
            <a:picLocks noChangeAspect="1"/>
          </p:cNvPicPr>
          <p:nvPr/>
        </p:nvPicPr>
        <p:blipFill>
          <a:blip r:embed="rId4"/>
          <a:stretch>
            <a:fillRect/>
          </a:stretch>
        </p:blipFill>
        <p:spPr>
          <a:xfrm>
            <a:off x="2627767" y="3870800"/>
            <a:ext cx="1103502" cy="649119"/>
          </a:xfrm>
          <a:prstGeom prst="rect">
            <a:avLst/>
          </a:prstGeom>
        </p:spPr>
      </p:pic>
      <p:pic>
        <p:nvPicPr>
          <p:cNvPr id="15" name="Picture 14"/>
          <p:cNvPicPr>
            <a:picLocks noChangeAspect="1"/>
          </p:cNvPicPr>
          <p:nvPr/>
        </p:nvPicPr>
        <p:blipFill>
          <a:blip r:embed="rId4"/>
          <a:stretch>
            <a:fillRect/>
          </a:stretch>
        </p:blipFill>
        <p:spPr>
          <a:xfrm>
            <a:off x="985111" y="5373761"/>
            <a:ext cx="1103502" cy="649119"/>
          </a:xfrm>
          <a:prstGeom prst="rect">
            <a:avLst/>
          </a:prstGeom>
        </p:spPr>
      </p:pic>
      <p:pic>
        <p:nvPicPr>
          <p:cNvPr id="16" name="Picture 15"/>
          <p:cNvPicPr>
            <a:picLocks noChangeAspect="1"/>
          </p:cNvPicPr>
          <p:nvPr/>
        </p:nvPicPr>
        <p:blipFill>
          <a:blip r:embed="rId5"/>
          <a:stretch>
            <a:fillRect/>
          </a:stretch>
        </p:blipFill>
        <p:spPr>
          <a:xfrm>
            <a:off x="2627767" y="5373761"/>
            <a:ext cx="1220008" cy="696376"/>
          </a:xfrm>
          <a:prstGeom prst="rect">
            <a:avLst/>
          </a:prstGeom>
        </p:spPr>
      </p:pic>
      <p:pic>
        <p:nvPicPr>
          <p:cNvPr id="17" name="Picture 16"/>
          <p:cNvPicPr>
            <a:picLocks noChangeAspect="1"/>
          </p:cNvPicPr>
          <p:nvPr/>
        </p:nvPicPr>
        <p:blipFill>
          <a:blip r:embed="rId2"/>
          <a:stretch>
            <a:fillRect/>
          </a:stretch>
        </p:blipFill>
        <p:spPr>
          <a:xfrm>
            <a:off x="6094165" y="2631711"/>
            <a:ext cx="1146630" cy="1124147"/>
          </a:xfrm>
          <a:prstGeom prst="rect">
            <a:avLst/>
          </a:prstGeom>
        </p:spPr>
      </p:pic>
      <p:pic>
        <p:nvPicPr>
          <p:cNvPr id="18" name="Picture 17"/>
          <p:cNvPicPr>
            <a:picLocks noChangeAspect="1"/>
          </p:cNvPicPr>
          <p:nvPr/>
        </p:nvPicPr>
        <p:blipFill>
          <a:blip r:embed="rId3"/>
          <a:stretch>
            <a:fillRect/>
          </a:stretch>
        </p:blipFill>
        <p:spPr>
          <a:xfrm>
            <a:off x="7240795" y="3327778"/>
            <a:ext cx="887704" cy="894429"/>
          </a:xfrm>
          <a:prstGeom prst="rect">
            <a:avLst/>
          </a:prstGeom>
        </p:spPr>
      </p:pic>
      <p:pic>
        <p:nvPicPr>
          <p:cNvPr id="19" name="Picture 18"/>
          <p:cNvPicPr>
            <a:picLocks noChangeAspect="1"/>
          </p:cNvPicPr>
          <p:nvPr/>
        </p:nvPicPr>
        <p:blipFill>
          <a:blip r:embed="rId4"/>
          <a:stretch>
            <a:fillRect/>
          </a:stretch>
        </p:blipFill>
        <p:spPr>
          <a:xfrm>
            <a:off x="6480307" y="4318129"/>
            <a:ext cx="1103502" cy="649119"/>
          </a:xfrm>
          <a:prstGeom prst="rect">
            <a:avLst/>
          </a:prstGeom>
        </p:spPr>
      </p:pic>
    </p:spTree>
    <p:extLst>
      <p:ext uri="{BB962C8B-B14F-4D97-AF65-F5344CB8AC3E}">
        <p14:creationId xmlns:p14="http://schemas.microsoft.com/office/powerpoint/2010/main" val="15728119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Past predicts future</a:t>
            </a:r>
          </a:p>
        </p:txBody>
      </p:sp>
      <p:pic>
        <p:nvPicPr>
          <p:cNvPr id="5" name="Picture 4"/>
          <p:cNvPicPr>
            <a:picLocks noChangeAspect="1"/>
          </p:cNvPicPr>
          <p:nvPr/>
        </p:nvPicPr>
        <p:blipFill>
          <a:blip r:embed="rId2"/>
          <a:stretch>
            <a:fillRect/>
          </a:stretch>
        </p:blipFill>
        <p:spPr>
          <a:xfrm>
            <a:off x="1264143" y="2184496"/>
            <a:ext cx="887704" cy="894429"/>
          </a:xfrm>
          <a:prstGeom prst="rect">
            <a:avLst/>
          </a:prstGeom>
        </p:spPr>
      </p:pic>
      <p:pic>
        <p:nvPicPr>
          <p:cNvPr id="6" name="Picture 5"/>
          <p:cNvPicPr>
            <a:picLocks noChangeAspect="1"/>
          </p:cNvPicPr>
          <p:nvPr/>
        </p:nvPicPr>
        <p:blipFill>
          <a:blip r:embed="rId3"/>
          <a:stretch>
            <a:fillRect/>
          </a:stretch>
        </p:blipFill>
        <p:spPr>
          <a:xfrm>
            <a:off x="1264143" y="3538039"/>
            <a:ext cx="1103502" cy="649119"/>
          </a:xfrm>
          <a:prstGeom prst="rect">
            <a:avLst/>
          </a:prstGeom>
        </p:spPr>
      </p:pic>
      <p:pic>
        <p:nvPicPr>
          <p:cNvPr id="7" name="Picture 6"/>
          <p:cNvPicPr>
            <a:picLocks noChangeAspect="1"/>
          </p:cNvPicPr>
          <p:nvPr/>
        </p:nvPicPr>
        <p:blipFill>
          <a:blip r:embed="rId4"/>
          <a:stretch>
            <a:fillRect/>
          </a:stretch>
        </p:blipFill>
        <p:spPr>
          <a:xfrm>
            <a:off x="6731987" y="2239660"/>
            <a:ext cx="1220008" cy="696376"/>
          </a:xfrm>
          <a:prstGeom prst="rect">
            <a:avLst/>
          </a:prstGeom>
        </p:spPr>
      </p:pic>
      <p:sp>
        <p:nvSpPr>
          <p:cNvPr id="10" name="TextBox 9"/>
          <p:cNvSpPr txBox="1"/>
          <p:nvPr/>
        </p:nvSpPr>
        <p:spPr>
          <a:xfrm>
            <a:off x="1707995" y="1620518"/>
            <a:ext cx="1825590" cy="461665"/>
          </a:xfrm>
          <a:prstGeom prst="rect">
            <a:avLst/>
          </a:prstGeom>
          <a:noFill/>
        </p:spPr>
        <p:txBody>
          <a:bodyPr wrap="none" rtlCol="0">
            <a:spAutoFit/>
          </a:bodyPr>
          <a:lstStyle/>
          <a:p>
            <a:r>
              <a:rPr lang="en-US" sz="2400" dirty="0"/>
              <a:t>Training data</a:t>
            </a:r>
          </a:p>
        </p:txBody>
      </p:sp>
      <p:sp>
        <p:nvSpPr>
          <p:cNvPr id="11" name="TextBox 10"/>
          <p:cNvSpPr txBox="1"/>
          <p:nvPr/>
        </p:nvSpPr>
        <p:spPr>
          <a:xfrm>
            <a:off x="6181491" y="1620518"/>
            <a:ext cx="1059304" cy="461665"/>
          </a:xfrm>
          <a:prstGeom prst="rect">
            <a:avLst/>
          </a:prstGeom>
          <a:noFill/>
        </p:spPr>
        <p:txBody>
          <a:bodyPr wrap="none" rtlCol="0">
            <a:spAutoFit/>
          </a:bodyPr>
          <a:lstStyle/>
          <a:p>
            <a:r>
              <a:rPr lang="en-US" sz="2400" dirty="0"/>
              <a:t>Test set</a:t>
            </a:r>
          </a:p>
        </p:txBody>
      </p:sp>
      <p:pic>
        <p:nvPicPr>
          <p:cNvPr id="13" name="Picture 12"/>
          <p:cNvPicPr>
            <a:picLocks noChangeAspect="1"/>
          </p:cNvPicPr>
          <p:nvPr/>
        </p:nvPicPr>
        <p:blipFill>
          <a:blip r:embed="rId2"/>
          <a:stretch>
            <a:fillRect/>
          </a:stretch>
        </p:blipFill>
        <p:spPr>
          <a:xfrm>
            <a:off x="2500551" y="2184496"/>
            <a:ext cx="887704" cy="894429"/>
          </a:xfrm>
          <a:prstGeom prst="rect">
            <a:avLst/>
          </a:prstGeom>
        </p:spPr>
      </p:pic>
      <p:pic>
        <p:nvPicPr>
          <p:cNvPr id="14" name="Picture 13"/>
          <p:cNvPicPr>
            <a:picLocks noChangeAspect="1"/>
          </p:cNvPicPr>
          <p:nvPr/>
        </p:nvPicPr>
        <p:blipFill>
          <a:blip r:embed="rId3"/>
          <a:stretch>
            <a:fillRect/>
          </a:stretch>
        </p:blipFill>
        <p:spPr>
          <a:xfrm>
            <a:off x="2981834" y="3221681"/>
            <a:ext cx="1103502" cy="649119"/>
          </a:xfrm>
          <a:prstGeom prst="rect">
            <a:avLst/>
          </a:prstGeom>
        </p:spPr>
      </p:pic>
      <p:pic>
        <p:nvPicPr>
          <p:cNvPr id="15" name="Picture 14"/>
          <p:cNvPicPr>
            <a:picLocks noChangeAspect="1"/>
          </p:cNvPicPr>
          <p:nvPr/>
        </p:nvPicPr>
        <p:blipFill>
          <a:blip r:embed="rId3"/>
          <a:stretch>
            <a:fillRect/>
          </a:stretch>
        </p:blipFill>
        <p:spPr>
          <a:xfrm>
            <a:off x="2226356" y="4222207"/>
            <a:ext cx="1103502" cy="649119"/>
          </a:xfrm>
          <a:prstGeom prst="rect">
            <a:avLst/>
          </a:prstGeom>
        </p:spPr>
      </p:pic>
      <p:pic>
        <p:nvPicPr>
          <p:cNvPr id="16" name="Picture 15"/>
          <p:cNvPicPr>
            <a:picLocks noChangeAspect="1"/>
          </p:cNvPicPr>
          <p:nvPr/>
        </p:nvPicPr>
        <p:blipFill>
          <a:blip r:embed="rId4"/>
          <a:stretch>
            <a:fillRect/>
          </a:stretch>
        </p:blipFill>
        <p:spPr>
          <a:xfrm>
            <a:off x="7046177" y="2944971"/>
            <a:ext cx="1220008" cy="696376"/>
          </a:xfrm>
          <a:prstGeom prst="rect">
            <a:avLst/>
          </a:prstGeom>
        </p:spPr>
      </p:pic>
      <p:pic>
        <p:nvPicPr>
          <p:cNvPr id="20" name="Picture 19"/>
          <p:cNvPicPr>
            <a:picLocks noChangeAspect="1"/>
          </p:cNvPicPr>
          <p:nvPr/>
        </p:nvPicPr>
        <p:blipFill>
          <a:blip r:embed="rId2"/>
          <a:stretch>
            <a:fillRect/>
          </a:stretch>
        </p:blipFill>
        <p:spPr>
          <a:xfrm>
            <a:off x="820291" y="4470397"/>
            <a:ext cx="887704" cy="894429"/>
          </a:xfrm>
          <a:prstGeom prst="rect">
            <a:avLst/>
          </a:prstGeom>
        </p:spPr>
      </p:pic>
      <p:pic>
        <p:nvPicPr>
          <p:cNvPr id="21" name="Picture 20"/>
          <p:cNvPicPr>
            <a:picLocks noChangeAspect="1"/>
          </p:cNvPicPr>
          <p:nvPr/>
        </p:nvPicPr>
        <p:blipFill>
          <a:blip r:embed="rId2"/>
          <a:stretch>
            <a:fillRect/>
          </a:stretch>
        </p:blipFill>
        <p:spPr>
          <a:xfrm>
            <a:off x="2094130" y="5175708"/>
            <a:ext cx="887704" cy="894429"/>
          </a:xfrm>
          <a:prstGeom prst="rect">
            <a:avLst/>
          </a:prstGeom>
        </p:spPr>
      </p:pic>
      <p:pic>
        <p:nvPicPr>
          <p:cNvPr id="22" name="Picture 21"/>
          <p:cNvPicPr>
            <a:picLocks noChangeAspect="1"/>
          </p:cNvPicPr>
          <p:nvPr/>
        </p:nvPicPr>
        <p:blipFill>
          <a:blip r:embed="rId2"/>
          <a:stretch>
            <a:fillRect/>
          </a:stretch>
        </p:blipFill>
        <p:spPr>
          <a:xfrm>
            <a:off x="3533585" y="4187158"/>
            <a:ext cx="887704" cy="894429"/>
          </a:xfrm>
          <a:prstGeom prst="rect">
            <a:avLst/>
          </a:prstGeom>
        </p:spPr>
      </p:pic>
      <p:pic>
        <p:nvPicPr>
          <p:cNvPr id="8" name="Picture 7"/>
          <p:cNvPicPr>
            <a:picLocks noChangeAspect="1"/>
          </p:cNvPicPr>
          <p:nvPr/>
        </p:nvPicPr>
        <p:blipFill>
          <a:blip r:embed="rId5"/>
          <a:stretch>
            <a:fillRect/>
          </a:stretch>
        </p:blipFill>
        <p:spPr>
          <a:xfrm>
            <a:off x="5864352" y="2498831"/>
            <a:ext cx="634277" cy="794328"/>
          </a:xfrm>
          <a:prstGeom prst="rect">
            <a:avLst/>
          </a:prstGeom>
        </p:spPr>
      </p:pic>
      <p:pic>
        <p:nvPicPr>
          <p:cNvPr id="23" name="Picture 22"/>
          <p:cNvPicPr>
            <a:picLocks noChangeAspect="1"/>
          </p:cNvPicPr>
          <p:nvPr/>
        </p:nvPicPr>
        <p:blipFill>
          <a:blip r:embed="rId5"/>
          <a:stretch>
            <a:fillRect/>
          </a:stretch>
        </p:blipFill>
        <p:spPr>
          <a:xfrm>
            <a:off x="6731987" y="3789994"/>
            <a:ext cx="634277" cy="794328"/>
          </a:xfrm>
          <a:prstGeom prst="rect">
            <a:avLst/>
          </a:prstGeom>
        </p:spPr>
      </p:pic>
      <p:pic>
        <p:nvPicPr>
          <p:cNvPr id="24" name="Picture 23"/>
          <p:cNvPicPr>
            <a:picLocks noChangeAspect="1"/>
          </p:cNvPicPr>
          <p:nvPr/>
        </p:nvPicPr>
        <p:blipFill>
          <a:blip r:embed="rId4"/>
          <a:stretch>
            <a:fillRect/>
          </a:stretch>
        </p:blipFill>
        <p:spPr>
          <a:xfrm>
            <a:off x="5278621" y="3441806"/>
            <a:ext cx="1220008" cy="696376"/>
          </a:xfrm>
          <a:prstGeom prst="rect">
            <a:avLst/>
          </a:prstGeom>
        </p:spPr>
      </p:pic>
      <p:pic>
        <p:nvPicPr>
          <p:cNvPr id="25" name="Picture 24"/>
          <p:cNvPicPr>
            <a:picLocks noChangeAspect="1"/>
          </p:cNvPicPr>
          <p:nvPr/>
        </p:nvPicPr>
        <p:blipFill>
          <a:blip r:embed="rId5"/>
          <a:stretch>
            <a:fillRect/>
          </a:stretch>
        </p:blipFill>
        <p:spPr>
          <a:xfrm>
            <a:off x="7812341" y="4076998"/>
            <a:ext cx="634277" cy="794328"/>
          </a:xfrm>
          <a:prstGeom prst="rect">
            <a:avLst/>
          </a:prstGeom>
        </p:spPr>
      </p:pic>
      <p:sp>
        <p:nvSpPr>
          <p:cNvPr id="9" name="TextBox 8"/>
          <p:cNvSpPr txBox="1"/>
          <p:nvPr/>
        </p:nvSpPr>
        <p:spPr>
          <a:xfrm>
            <a:off x="1194684" y="6272556"/>
            <a:ext cx="6453209" cy="461665"/>
          </a:xfrm>
          <a:prstGeom prst="rect">
            <a:avLst/>
          </a:prstGeom>
          <a:noFill/>
        </p:spPr>
        <p:txBody>
          <a:bodyPr wrap="none" rtlCol="0">
            <a:spAutoFit/>
          </a:bodyPr>
          <a:lstStyle/>
          <a:p>
            <a:r>
              <a:rPr lang="en-US" sz="2400" b="1" dirty="0">
                <a:solidFill>
                  <a:srgbClr val="0000FF"/>
                </a:solidFill>
              </a:rPr>
              <a:t>Not always the case, but we’ll often assume it is!</a:t>
            </a:r>
          </a:p>
        </p:txBody>
      </p:sp>
    </p:spTree>
    <p:extLst>
      <p:ext uri="{BB962C8B-B14F-4D97-AF65-F5344CB8AC3E}">
        <p14:creationId xmlns:p14="http://schemas.microsoft.com/office/powerpoint/2010/main" val="4910343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Past predicts future</a:t>
            </a:r>
          </a:p>
        </p:txBody>
      </p:sp>
      <p:pic>
        <p:nvPicPr>
          <p:cNvPr id="5" name="Picture 4"/>
          <p:cNvPicPr>
            <a:picLocks noChangeAspect="1"/>
          </p:cNvPicPr>
          <p:nvPr/>
        </p:nvPicPr>
        <p:blipFill>
          <a:blip r:embed="rId2"/>
          <a:stretch>
            <a:fillRect/>
          </a:stretch>
        </p:blipFill>
        <p:spPr>
          <a:xfrm>
            <a:off x="1264143" y="2184496"/>
            <a:ext cx="887704" cy="894429"/>
          </a:xfrm>
          <a:prstGeom prst="rect">
            <a:avLst/>
          </a:prstGeom>
        </p:spPr>
      </p:pic>
      <p:pic>
        <p:nvPicPr>
          <p:cNvPr id="6" name="Picture 5"/>
          <p:cNvPicPr>
            <a:picLocks noChangeAspect="1"/>
          </p:cNvPicPr>
          <p:nvPr/>
        </p:nvPicPr>
        <p:blipFill>
          <a:blip r:embed="rId3"/>
          <a:stretch>
            <a:fillRect/>
          </a:stretch>
        </p:blipFill>
        <p:spPr>
          <a:xfrm>
            <a:off x="1264143" y="3538039"/>
            <a:ext cx="1103502" cy="649119"/>
          </a:xfrm>
          <a:prstGeom prst="rect">
            <a:avLst/>
          </a:prstGeom>
        </p:spPr>
      </p:pic>
      <p:sp>
        <p:nvSpPr>
          <p:cNvPr id="10" name="TextBox 9"/>
          <p:cNvSpPr txBox="1"/>
          <p:nvPr/>
        </p:nvSpPr>
        <p:spPr>
          <a:xfrm>
            <a:off x="1707995" y="1620518"/>
            <a:ext cx="1825590" cy="461665"/>
          </a:xfrm>
          <a:prstGeom prst="rect">
            <a:avLst/>
          </a:prstGeom>
          <a:noFill/>
        </p:spPr>
        <p:txBody>
          <a:bodyPr wrap="none" rtlCol="0">
            <a:spAutoFit/>
          </a:bodyPr>
          <a:lstStyle/>
          <a:p>
            <a:r>
              <a:rPr lang="en-US" sz="2400" dirty="0"/>
              <a:t>Training data</a:t>
            </a:r>
          </a:p>
        </p:txBody>
      </p:sp>
      <p:sp>
        <p:nvSpPr>
          <p:cNvPr id="11" name="TextBox 10"/>
          <p:cNvSpPr txBox="1"/>
          <p:nvPr/>
        </p:nvSpPr>
        <p:spPr>
          <a:xfrm>
            <a:off x="6181491" y="1620518"/>
            <a:ext cx="1059304" cy="461665"/>
          </a:xfrm>
          <a:prstGeom prst="rect">
            <a:avLst/>
          </a:prstGeom>
          <a:noFill/>
        </p:spPr>
        <p:txBody>
          <a:bodyPr wrap="none" rtlCol="0">
            <a:spAutoFit/>
          </a:bodyPr>
          <a:lstStyle/>
          <a:p>
            <a:r>
              <a:rPr lang="en-US" sz="2400" dirty="0"/>
              <a:t>Test set</a:t>
            </a:r>
          </a:p>
        </p:txBody>
      </p:sp>
      <p:pic>
        <p:nvPicPr>
          <p:cNvPr id="13" name="Picture 12"/>
          <p:cNvPicPr>
            <a:picLocks noChangeAspect="1"/>
          </p:cNvPicPr>
          <p:nvPr/>
        </p:nvPicPr>
        <p:blipFill>
          <a:blip r:embed="rId2"/>
          <a:stretch>
            <a:fillRect/>
          </a:stretch>
        </p:blipFill>
        <p:spPr>
          <a:xfrm>
            <a:off x="2500551" y="2184496"/>
            <a:ext cx="887704" cy="894429"/>
          </a:xfrm>
          <a:prstGeom prst="rect">
            <a:avLst/>
          </a:prstGeom>
        </p:spPr>
      </p:pic>
      <p:pic>
        <p:nvPicPr>
          <p:cNvPr id="14" name="Picture 13"/>
          <p:cNvPicPr>
            <a:picLocks noChangeAspect="1"/>
          </p:cNvPicPr>
          <p:nvPr/>
        </p:nvPicPr>
        <p:blipFill>
          <a:blip r:embed="rId3"/>
          <a:stretch>
            <a:fillRect/>
          </a:stretch>
        </p:blipFill>
        <p:spPr>
          <a:xfrm>
            <a:off x="2981834" y="3221681"/>
            <a:ext cx="1103502" cy="649119"/>
          </a:xfrm>
          <a:prstGeom prst="rect">
            <a:avLst/>
          </a:prstGeom>
        </p:spPr>
      </p:pic>
      <p:pic>
        <p:nvPicPr>
          <p:cNvPr id="15" name="Picture 14"/>
          <p:cNvPicPr>
            <a:picLocks noChangeAspect="1"/>
          </p:cNvPicPr>
          <p:nvPr/>
        </p:nvPicPr>
        <p:blipFill>
          <a:blip r:embed="rId3"/>
          <a:stretch>
            <a:fillRect/>
          </a:stretch>
        </p:blipFill>
        <p:spPr>
          <a:xfrm>
            <a:off x="2226356" y="4222207"/>
            <a:ext cx="1103502" cy="649119"/>
          </a:xfrm>
          <a:prstGeom prst="rect">
            <a:avLst/>
          </a:prstGeom>
        </p:spPr>
      </p:pic>
      <p:pic>
        <p:nvPicPr>
          <p:cNvPr id="20" name="Picture 19"/>
          <p:cNvPicPr>
            <a:picLocks noChangeAspect="1"/>
          </p:cNvPicPr>
          <p:nvPr/>
        </p:nvPicPr>
        <p:blipFill>
          <a:blip r:embed="rId2"/>
          <a:stretch>
            <a:fillRect/>
          </a:stretch>
        </p:blipFill>
        <p:spPr>
          <a:xfrm>
            <a:off x="820291" y="4470397"/>
            <a:ext cx="887704" cy="894429"/>
          </a:xfrm>
          <a:prstGeom prst="rect">
            <a:avLst/>
          </a:prstGeom>
        </p:spPr>
      </p:pic>
      <p:pic>
        <p:nvPicPr>
          <p:cNvPr id="21" name="Picture 20"/>
          <p:cNvPicPr>
            <a:picLocks noChangeAspect="1"/>
          </p:cNvPicPr>
          <p:nvPr/>
        </p:nvPicPr>
        <p:blipFill>
          <a:blip r:embed="rId2"/>
          <a:stretch>
            <a:fillRect/>
          </a:stretch>
        </p:blipFill>
        <p:spPr>
          <a:xfrm>
            <a:off x="2094130" y="5175708"/>
            <a:ext cx="887704" cy="894429"/>
          </a:xfrm>
          <a:prstGeom prst="rect">
            <a:avLst/>
          </a:prstGeom>
        </p:spPr>
      </p:pic>
      <p:pic>
        <p:nvPicPr>
          <p:cNvPr id="22" name="Picture 21"/>
          <p:cNvPicPr>
            <a:picLocks noChangeAspect="1"/>
          </p:cNvPicPr>
          <p:nvPr/>
        </p:nvPicPr>
        <p:blipFill>
          <a:blip r:embed="rId2"/>
          <a:stretch>
            <a:fillRect/>
          </a:stretch>
        </p:blipFill>
        <p:spPr>
          <a:xfrm>
            <a:off x="3533585" y="4187158"/>
            <a:ext cx="887704" cy="894429"/>
          </a:xfrm>
          <a:prstGeom prst="rect">
            <a:avLst/>
          </a:prstGeom>
        </p:spPr>
      </p:pic>
      <p:pic>
        <p:nvPicPr>
          <p:cNvPr id="3" name="Picture 2"/>
          <p:cNvPicPr>
            <a:picLocks noChangeAspect="1"/>
          </p:cNvPicPr>
          <p:nvPr/>
        </p:nvPicPr>
        <p:blipFill>
          <a:blip r:embed="rId4"/>
          <a:stretch>
            <a:fillRect/>
          </a:stretch>
        </p:blipFill>
        <p:spPr>
          <a:xfrm>
            <a:off x="5955598" y="2354327"/>
            <a:ext cx="963030" cy="975986"/>
          </a:xfrm>
          <a:prstGeom prst="rect">
            <a:avLst/>
          </a:prstGeom>
        </p:spPr>
      </p:pic>
      <p:pic>
        <p:nvPicPr>
          <p:cNvPr id="4" name="Picture 3"/>
          <p:cNvPicPr>
            <a:picLocks noChangeAspect="1"/>
          </p:cNvPicPr>
          <p:nvPr/>
        </p:nvPicPr>
        <p:blipFill>
          <a:blip r:embed="rId5"/>
          <a:stretch>
            <a:fillRect/>
          </a:stretch>
        </p:blipFill>
        <p:spPr>
          <a:xfrm>
            <a:off x="7307223" y="2523479"/>
            <a:ext cx="964264" cy="806834"/>
          </a:xfrm>
          <a:prstGeom prst="rect">
            <a:avLst/>
          </a:prstGeom>
        </p:spPr>
      </p:pic>
      <p:pic>
        <p:nvPicPr>
          <p:cNvPr id="26" name="Picture 25"/>
          <p:cNvPicPr>
            <a:picLocks noChangeAspect="1"/>
          </p:cNvPicPr>
          <p:nvPr/>
        </p:nvPicPr>
        <p:blipFill>
          <a:blip r:embed="rId4"/>
          <a:stretch>
            <a:fillRect/>
          </a:stretch>
        </p:blipFill>
        <p:spPr>
          <a:xfrm>
            <a:off x="6918628" y="3330313"/>
            <a:ext cx="963030" cy="975986"/>
          </a:xfrm>
          <a:prstGeom prst="rect">
            <a:avLst/>
          </a:prstGeom>
        </p:spPr>
      </p:pic>
      <p:pic>
        <p:nvPicPr>
          <p:cNvPr id="27" name="Picture 26"/>
          <p:cNvPicPr>
            <a:picLocks noChangeAspect="1"/>
          </p:cNvPicPr>
          <p:nvPr/>
        </p:nvPicPr>
        <p:blipFill>
          <a:blip r:embed="rId4"/>
          <a:stretch>
            <a:fillRect/>
          </a:stretch>
        </p:blipFill>
        <p:spPr>
          <a:xfrm>
            <a:off x="6107998" y="3985602"/>
            <a:ext cx="963030" cy="975986"/>
          </a:xfrm>
          <a:prstGeom prst="rect">
            <a:avLst/>
          </a:prstGeom>
        </p:spPr>
      </p:pic>
      <p:pic>
        <p:nvPicPr>
          <p:cNvPr id="28" name="Picture 27"/>
          <p:cNvPicPr>
            <a:picLocks noChangeAspect="1"/>
          </p:cNvPicPr>
          <p:nvPr/>
        </p:nvPicPr>
        <p:blipFill>
          <a:blip r:embed="rId5"/>
          <a:stretch>
            <a:fillRect/>
          </a:stretch>
        </p:blipFill>
        <p:spPr>
          <a:xfrm>
            <a:off x="7459623" y="4318368"/>
            <a:ext cx="964264" cy="806834"/>
          </a:xfrm>
          <a:prstGeom prst="rect">
            <a:avLst/>
          </a:prstGeom>
        </p:spPr>
      </p:pic>
      <p:pic>
        <p:nvPicPr>
          <p:cNvPr id="29" name="Picture 28"/>
          <p:cNvPicPr>
            <a:picLocks noChangeAspect="1"/>
          </p:cNvPicPr>
          <p:nvPr/>
        </p:nvPicPr>
        <p:blipFill>
          <a:blip r:embed="rId5"/>
          <a:stretch>
            <a:fillRect/>
          </a:stretch>
        </p:blipFill>
        <p:spPr>
          <a:xfrm>
            <a:off x="5800496" y="3259982"/>
            <a:ext cx="964264" cy="806834"/>
          </a:xfrm>
          <a:prstGeom prst="rect">
            <a:avLst/>
          </a:prstGeom>
        </p:spPr>
      </p:pic>
      <p:sp>
        <p:nvSpPr>
          <p:cNvPr id="23" name="TextBox 22"/>
          <p:cNvSpPr txBox="1"/>
          <p:nvPr/>
        </p:nvSpPr>
        <p:spPr>
          <a:xfrm>
            <a:off x="1194684" y="6272556"/>
            <a:ext cx="6453209" cy="461665"/>
          </a:xfrm>
          <a:prstGeom prst="rect">
            <a:avLst/>
          </a:prstGeom>
          <a:noFill/>
        </p:spPr>
        <p:txBody>
          <a:bodyPr wrap="none" rtlCol="0">
            <a:spAutoFit/>
          </a:bodyPr>
          <a:lstStyle/>
          <a:p>
            <a:r>
              <a:rPr lang="en-US" sz="2400" b="1" dirty="0">
                <a:solidFill>
                  <a:srgbClr val="0000FF"/>
                </a:solidFill>
              </a:rPr>
              <a:t>Not always the case, but we’ll often assume it is!</a:t>
            </a:r>
          </a:p>
        </p:txBody>
      </p:sp>
    </p:spTree>
    <p:extLst>
      <p:ext uri="{BB962C8B-B14F-4D97-AF65-F5344CB8AC3E}">
        <p14:creationId xmlns:p14="http://schemas.microsoft.com/office/powerpoint/2010/main" val="24803595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technically…</a:t>
            </a:r>
          </a:p>
        </p:txBody>
      </p:sp>
      <p:sp>
        <p:nvSpPr>
          <p:cNvPr id="3" name="Content Placeholder 2"/>
          <p:cNvSpPr>
            <a:spLocks noGrp="1"/>
          </p:cNvSpPr>
          <p:nvPr>
            <p:ph sz="quarter" idx="1"/>
          </p:nvPr>
        </p:nvSpPr>
        <p:spPr>
          <a:xfrm>
            <a:off x="612648" y="1600200"/>
            <a:ext cx="8153400" cy="3640933"/>
          </a:xfrm>
        </p:spPr>
        <p:txBody>
          <a:bodyPr>
            <a:normAutofit fontScale="92500"/>
          </a:bodyPr>
          <a:lstStyle/>
          <a:p>
            <a:pPr marL="0" indent="0">
              <a:buNone/>
            </a:pPr>
            <a:r>
              <a:rPr lang="en-US" dirty="0"/>
              <a:t>We are going to use the </a:t>
            </a:r>
            <a:r>
              <a:rPr lang="en-US" i="1" dirty="0"/>
              <a:t>probabilistic model</a:t>
            </a:r>
            <a:r>
              <a:rPr lang="en-US" dirty="0"/>
              <a:t> of learning</a:t>
            </a:r>
          </a:p>
          <a:p>
            <a:pPr marL="0" indent="0">
              <a:buNone/>
            </a:pPr>
            <a:endParaRPr lang="en-US" dirty="0"/>
          </a:p>
          <a:p>
            <a:pPr marL="0" indent="0">
              <a:buNone/>
            </a:pPr>
            <a:r>
              <a:rPr lang="en-US" dirty="0"/>
              <a:t>There is some probability distribution over example/label pairs called the </a:t>
            </a:r>
            <a:r>
              <a:rPr lang="en-US" i="1" dirty="0"/>
              <a:t>data generating distribution</a:t>
            </a:r>
            <a:endParaRPr lang="en-US" dirty="0"/>
          </a:p>
          <a:p>
            <a:pPr marL="0" indent="0">
              <a:buNone/>
            </a:pPr>
            <a:endParaRPr lang="en-US" dirty="0"/>
          </a:p>
          <a:p>
            <a:pPr marL="0" indent="0">
              <a:buNone/>
            </a:pPr>
            <a:r>
              <a:rPr lang="en-US" b="1" dirty="0">
                <a:solidFill>
                  <a:srgbClr val="FF6600"/>
                </a:solidFill>
              </a:rPr>
              <a:t>Both</a:t>
            </a:r>
            <a:r>
              <a:rPr lang="en-US" dirty="0">
                <a:solidFill>
                  <a:srgbClr val="FF6600"/>
                </a:solidFill>
              </a:rPr>
              <a:t> the training data </a:t>
            </a:r>
            <a:r>
              <a:rPr lang="en-US" b="1" dirty="0">
                <a:solidFill>
                  <a:srgbClr val="FF6600"/>
                </a:solidFill>
              </a:rPr>
              <a:t>and</a:t>
            </a:r>
            <a:r>
              <a:rPr lang="en-US" dirty="0">
                <a:solidFill>
                  <a:srgbClr val="FF6600"/>
                </a:solidFill>
              </a:rPr>
              <a:t> the test set are generated based on this distribution</a:t>
            </a:r>
            <a:r>
              <a:rPr lang="en-US" dirty="0"/>
              <a:t> </a:t>
            </a:r>
            <a:endParaRPr lang="en-US" b="1" dirty="0"/>
          </a:p>
        </p:txBody>
      </p:sp>
    </p:spTree>
    <p:extLst>
      <p:ext uri="{BB962C8B-B14F-4D97-AF65-F5344CB8AC3E}">
        <p14:creationId xmlns:p14="http://schemas.microsoft.com/office/powerpoint/2010/main" val="3346180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is…</a:t>
            </a:r>
          </a:p>
        </p:txBody>
      </p:sp>
      <p:sp>
        <p:nvSpPr>
          <p:cNvPr id="4" name="Rectangle 3"/>
          <p:cNvSpPr/>
          <p:nvPr/>
        </p:nvSpPr>
        <p:spPr>
          <a:xfrm>
            <a:off x="539269" y="2106008"/>
            <a:ext cx="8294287" cy="830997"/>
          </a:xfrm>
          <a:prstGeom prst="rect">
            <a:avLst/>
          </a:prstGeom>
        </p:spPr>
        <p:txBody>
          <a:bodyPr wrap="square">
            <a:spAutoFit/>
          </a:bodyPr>
          <a:lstStyle/>
          <a:p>
            <a:r>
              <a:rPr lang="en-US" sz="2400" dirty="0"/>
              <a:t>Machine learning is about predicting the future based on the past.</a:t>
            </a:r>
          </a:p>
          <a:p>
            <a:r>
              <a:rPr lang="tr-TR" sz="2400" dirty="0">
                <a:solidFill>
                  <a:schemeClr val="tx2"/>
                </a:solidFill>
              </a:rPr>
              <a:t>					-- Hal </a:t>
            </a:r>
            <a:r>
              <a:rPr lang="tr-TR" sz="2400" dirty="0" err="1">
                <a:solidFill>
                  <a:schemeClr val="tx2"/>
                </a:solidFill>
              </a:rPr>
              <a:t>Daume</a:t>
            </a:r>
            <a:r>
              <a:rPr lang="tr-TR" sz="2400" dirty="0">
                <a:solidFill>
                  <a:schemeClr val="tx2"/>
                </a:solidFill>
              </a:rPr>
              <a:t> III</a:t>
            </a:r>
          </a:p>
        </p:txBody>
      </p:sp>
      <p:pic>
        <p:nvPicPr>
          <p:cNvPr id="3" name="Picture 2"/>
          <p:cNvPicPr>
            <a:picLocks noChangeAspect="1"/>
          </p:cNvPicPr>
          <p:nvPr/>
        </p:nvPicPr>
        <p:blipFill>
          <a:blip r:embed="rId2"/>
          <a:stretch>
            <a:fillRect/>
          </a:stretch>
        </p:blipFill>
        <p:spPr>
          <a:xfrm>
            <a:off x="2837745" y="3430411"/>
            <a:ext cx="3095522" cy="2820811"/>
          </a:xfrm>
          <a:prstGeom prst="rect">
            <a:avLst/>
          </a:prstGeom>
        </p:spPr>
      </p:pic>
    </p:spTree>
    <p:extLst>
      <p:ext uri="{BB962C8B-B14F-4D97-AF65-F5344CB8AC3E}">
        <p14:creationId xmlns:p14="http://schemas.microsoft.com/office/powerpoint/2010/main" val="30983900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generating distribution</a:t>
            </a:r>
          </a:p>
        </p:txBody>
      </p:sp>
      <p:pic>
        <p:nvPicPr>
          <p:cNvPr id="4" name="Picture 3"/>
          <p:cNvPicPr>
            <a:picLocks noChangeAspect="1"/>
          </p:cNvPicPr>
          <p:nvPr/>
        </p:nvPicPr>
        <p:blipFill>
          <a:blip r:embed="rId2"/>
          <a:stretch>
            <a:fillRect/>
          </a:stretch>
        </p:blipFill>
        <p:spPr>
          <a:xfrm>
            <a:off x="3620336" y="5655086"/>
            <a:ext cx="428780" cy="420373"/>
          </a:xfrm>
          <a:prstGeom prst="rect">
            <a:avLst/>
          </a:prstGeom>
        </p:spPr>
      </p:pic>
      <p:pic>
        <p:nvPicPr>
          <p:cNvPr id="5" name="Picture 4"/>
          <p:cNvPicPr>
            <a:picLocks noChangeAspect="1"/>
          </p:cNvPicPr>
          <p:nvPr/>
        </p:nvPicPr>
        <p:blipFill>
          <a:blip r:embed="rId3"/>
          <a:stretch>
            <a:fillRect/>
          </a:stretch>
        </p:blipFill>
        <p:spPr>
          <a:xfrm>
            <a:off x="2794876" y="5696769"/>
            <a:ext cx="375843" cy="378690"/>
          </a:xfrm>
          <a:prstGeom prst="rect">
            <a:avLst/>
          </a:prstGeom>
        </p:spPr>
      </p:pic>
      <p:sp>
        <p:nvSpPr>
          <p:cNvPr id="8" name="TextBox 7"/>
          <p:cNvSpPr txBox="1"/>
          <p:nvPr/>
        </p:nvSpPr>
        <p:spPr>
          <a:xfrm>
            <a:off x="1707995" y="1620518"/>
            <a:ext cx="1825590" cy="461665"/>
          </a:xfrm>
          <a:prstGeom prst="rect">
            <a:avLst/>
          </a:prstGeom>
          <a:noFill/>
        </p:spPr>
        <p:txBody>
          <a:bodyPr wrap="none" rtlCol="0">
            <a:spAutoFit/>
          </a:bodyPr>
          <a:lstStyle/>
          <a:p>
            <a:r>
              <a:rPr lang="en-US" sz="2400" dirty="0"/>
              <a:t>Training data</a:t>
            </a:r>
          </a:p>
        </p:txBody>
      </p:sp>
      <p:sp>
        <p:nvSpPr>
          <p:cNvPr id="9" name="TextBox 8"/>
          <p:cNvSpPr txBox="1"/>
          <p:nvPr/>
        </p:nvSpPr>
        <p:spPr>
          <a:xfrm>
            <a:off x="6181491" y="1620518"/>
            <a:ext cx="1059304" cy="461665"/>
          </a:xfrm>
          <a:prstGeom prst="rect">
            <a:avLst/>
          </a:prstGeom>
          <a:noFill/>
        </p:spPr>
        <p:txBody>
          <a:bodyPr wrap="none" rtlCol="0">
            <a:spAutoFit/>
          </a:bodyPr>
          <a:lstStyle/>
          <a:p>
            <a:r>
              <a:rPr lang="en-US" sz="2400" dirty="0"/>
              <a:t>Test set</a:t>
            </a:r>
          </a:p>
        </p:txBody>
      </p:sp>
      <p:pic>
        <p:nvPicPr>
          <p:cNvPr id="13" name="Picture 12"/>
          <p:cNvPicPr>
            <a:picLocks noChangeAspect="1"/>
          </p:cNvPicPr>
          <p:nvPr/>
        </p:nvPicPr>
        <p:blipFill>
          <a:blip r:embed="rId4"/>
          <a:stretch>
            <a:fillRect/>
          </a:stretch>
        </p:blipFill>
        <p:spPr>
          <a:xfrm>
            <a:off x="4373862" y="5788790"/>
            <a:ext cx="418573" cy="246219"/>
          </a:xfrm>
          <a:prstGeom prst="rect">
            <a:avLst/>
          </a:prstGeom>
        </p:spPr>
      </p:pic>
      <p:pic>
        <p:nvPicPr>
          <p:cNvPr id="14" name="Picture 13"/>
          <p:cNvPicPr>
            <a:picLocks noChangeAspect="1"/>
          </p:cNvPicPr>
          <p:nvPr/>
        </p:nvPicPr>
        <p:blipFill>
          <a:blip r:embed="rId5"/>
          <a:stretch>
            <a:fillRect/>
          </a:stretch>
        </p:blipFill>
        <p:spPr>
          <a:xfrm>
            <a:off x="5184252" y="5788790"/>
            <a:ext cx="431361" cy="246219"/>
          </a:xfrm>
          <a:prstGeom prst="rect">
            <a:avLst/>
          </a:prstGeom>
        </p:spPr>
      </p:pic>
      <p:pic>
        <p:nvPicPr>
          <p:cNvPr id="18" name="Picture 17"/>
          <p:cNvPicPr>
            <a:picLocks noChangeAspect="1"/>
          </p:cNvPicPr>
          <p:nvPr/>
        </p:nvPicPr>
        <p:blipFill>
          <a:blip r:embed="rId5"/>
          <a:stretch>
            <a:fillRect/>
          </a:stretch>
        </p:blipFill>
        <p:spPr>
          <a:xfrm>
            <a:off x="5138482" y="5408867"/>
            <a:ext cx="431361" cy="246219"/>
          </a:xfrm>
          <a:prstGeom prst="rect">
            <a:avLst/>
          </a:prstGeom>
        </p:spPr>
      </p:pic>
      <p:pic>
        <p:nvPicPr>
          <p:cNvPr id="19" name="Picture 18"/>
          <p:cNvPicPr>
            <a:picLocks noChangeAspect="1"/>
          </p:cNvPicPr>
          <p:nvPr/>
        </p:nvPicPr>
        <p:blipFill>
          <a:blip r:embed="rId4"/>
          <a:stretch>
            <a:fillRect/>
          </a:stretch>
        </p:blipFill>
        <p:spPr>
          <a:xfrm>
            <a:off x="4316975" y="5365965"/>
            <a:ext cx="418573" cy="246219"/>
          </a:xfrm>
          <a:prstGeom prst="rect">
            <a:avLst/>
          </a:prstGeom>
        </p:spPr>
      </p:pic>
      <p:pic>
        <p:nvPicPr>
          <p:cNvPr id="20" name="Picture 19"/>
          <p:cNvPicPr>
            <a:picLocks noChangeAspect="1"/>
          </p:cNvPicPr>
          <p:nvPr/>
        </p:nvPicPr>
        <p:blipFill>
          <a:blip r:embed="rId4"/>
          <a:stretch>
            <a:fillRect/>
          </a:stretch>
        </p:blipFill>
        <p:spPr>
          <a:xfrm>
            <a:off x="4316975" y="4983628"/>
            <a:ext cx="418573" cy="246219"/>
          </a:xfrm>
          <a:prstGeom prst="rect">
            <a:avLst/>
          </a:prstGeom>
        </p:spPr>
      </p:pic>
      <p:pic>
        <p:nvPicPr>
          <p:cNvPr id="21" name="Picture 20"/>
          <p:cNvPicPr>
            <a:picLocks noChangeAspect="1"/>
          </p:cNvPicPr>
          <p:nvPr/>
        </p:nvPicPr>
        <p:blipFill>
          <a:blip r:embed="rId4"/>
          <a:stretch>
            <a:fillRect/>
          </a:stretch>
        </p:blipFill>
        <p:spPr>
          <a:xfrm>
            <a:off x="4300192" y="4627063"/>
            <a:ext cx="418573" cy="246219"/>
          </a:xfrm>
          <a:prstGeom prst="rect">
            <a:avLst/>
          </a:prstGeom>
        </p:spPr>
      </p:pic>
      <p:pic>
        <p:nvPicPr>
          <p:cNvPr id="22" name="Picture 21"/>
          <p:cNvPicPr>
            <a:picLocks noChangeAspect="1"/>
          </p:cNvPicPr>
          <p:nvPr/>
        </p:nvPicPr>
        <p:blipFill>
          <a:blip r:embed="rId2"/>
          <a:stretch>
            <a:fillRect/>
          </a:stretch>
        </p:blipFill>
        <p:spPr>
          <a:xfrm>
            <a:off x="3620336" y="5155778"/>
            <a:ext cx="428780" cy="420373"/>
          </a:xfrm>
          <a:prstGeom prst="rect">
            <a:avLst/>
          </a:prstGeom>
        </p:spPr>
      </p:pic>
      <p:sp>
        <p:nvSpPr>
          <p:cNvPr id="23" name="TextBox 22"/>
          <p:cNvSpPr txBox="1"/>
          <p:nvPr/>
        </p:nvSpPr>
        <p:spPr>
          <a:xfrm>
            <a:off x="2774157" y="6229689"/>
            <a:ext cx="3615744" cy="461665"/>
          </a:xfrm>
          <a:prstGeom prst="rect">
            <a:avLst/>
          </a:prstGeom>
          <a:noFill/>
        </p:spPr>
        <p:txBody>
          <a:bodyPr wrap="none" rtlCol="0">
            <a:spAutoFit/>
          </a:bodyPr>
          <a:lstStyle/>
          <a:p>
            <a:r>
              <a:rPr lang="en-US" sz="2400" dirty="0"/>
              <a:t>data generating distribution</a:t>
            </a:r>
          </a:p>
        </p:txBody>
      </p:sp>
      <p:sp>
        <p:nvSpPr>
          <p:cNvPr id="24" name="Oval 23"/>
          <p:cNvSpPr/>
          <p:nvPr/>
        </p:nvSpPr>
        <p:spPr>
          <a:xfrm>
            <a:off x="1684417" y="4491788"/>
            <a:ext cx="5347368" cy="17537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a:stretch>
            <a:fillRect/>
          </a:stretch>
        </p:blipFill>
        <p:spPr>
          <a:xfrm>
            <a:off x="2891411" y="3091655"/>
            <a:ext cx="418573" cy="246219"/>
          </a:xfrm>
          <a:prstGeom prst="rect">
            <a:avLst/>
          </a:prstGeom>
        </p:spPr>
      </p:pic>
      <p:pic>
        <p:nvPicPr>
          <p:cNvPr id="26" name="Picture 25"/>
          <p:cNvPicPr>
            <a:picLocks noChangeAspect="1"/>
          </p:cNvPicPr>
          <p:nvPr/>
        </p:nvPicPr>
        <p:blipFill>
          <a:blip r:embed="rId4"/>
          <a:stretch>
            <a:fillRect/>
          </a:stretch>
        </p:blipFill>
        <p:spPr>
          <a:xfrm>
            <a:off x="1872487" y="2333042"/>
            <a:ext cx="418573" cy="246219"/>
          </a:xfrm>
          <a:prstGeom prst="rect">
            <a:avLst/>
          </a:prstGeom>
        </p:spPr>
      </p:pic>
      <p:pic>
        <p:nvPicPr>
          <p:cNvPr id="27" name="Picture 26"/>
          <p:cNvPicPr>
            <a:picLocks noChangeAspect="1"/>
          </p:cNvPicPr>
          <p:nvPr/>
        </p:nvPicPr>
        <p:blipFill>
          <a:blip r:embed="rId2"/>
          <a:stretch>
            <a:fillRect/>
          </a:stretch>
        </p:blipFill>
        <p:spPr>
          <a:xfrm>
            <a:off x="2462631" y="2333042"/>
            <a:ext cx="428780" cy="420373"/>
          </a:xfrm>
          <a:prstGeom prst="rect">
            <a:avLst/>
          </a:prstGeom>
        </p:spPr>
      </p:pic>
      <p:pic>
        <p:nvPicPr>
          <p:cNvPr id="28" name="Picture 27"/>
          <p:cNvPicPr>
            <a:picLocks noChangeAspect="1"/>
          </p:cNvPicPr>
          <p:nvPr/>
        </p:nvPicPr>
        <p:blipFill>
          <a:blip r:embed="rId5"/>
          <a:stretch>
            <a:fillRect/>
          </a:stretch>
        </p:blipFill>
        <p:spPr>
          <a:xfrm>
            <a:off x="3062995" y="2712965"/>
            <a:ext cx="431361" cy="246219"/>
          </a:xfrm>
          <a:prstGeom prst="rect">
            <a:avLst/>
          </a:prstGeom>
        </p:spPr>
      </p:pic>
      <p:pic>
        <p:nvPicPr>
          <p:cNvPr id="29" name="Picture 28"/>
          <p:cNvPicPr>
            <a:picLocks noChangeAspect="1"/>
          </p:cNvPicPr>
          <p:nvPr/>
        </p:nvPicPr>
        <p:blipFill>
          <a:blip r:embed="rId5"/>
          <a:stretch>
            <a:fillRect/>
          </a:stretch>
        </p:blipFill>
        <p:spPr>
          <a:xfrm>
            <a:off x="2031270" y="2844592"/>
            <a:ext cx="431361" cy="246219"/>
          </a:xfrm>
          <a:prstGeom prst="rect">
            <a:avLst/>
          </a:prstGeom>
        </p:spPr>
      </p:pic>
      <p:pic>
        <p:nvPicPr>
          <p:cNvPr id="30" name="Picture 29"/>
          <p:cNvPicPr>
            <a:picLocks noChangeAspect="1"/>
          </p:cNvPicPr>
          <p:nvPr/>
        </p:nvPicPr>
        <p:blipFill>
          <a:blip r:embed="rId3"/>
          <a:stretch>
            <a:fillRect/>
          </a:stretch>
        </p:blipFill>
        <p:spPr>
          <a:xfrm>
            <a:off x="2419033" y="2959184"/>
            <a:ext cx="375843" cy="378690"/>
          </a:xfrm>
          <a:prstGeom prst="rect">
            <a:avLst/>
          </a:prstGeom>
        </p:spPr>
      </p:pic>
      <p:pic>
        <p:nvPicPr>
          <p:cNvPr id="31" name="Picture 30"/>
          <p:cNvPicPr>
            <a:picLocks noChangeAspect="1"/>
          </p:cNvPicPr>
          <p:nvPr/>
        </p:nvPicPr>
        <p:blipFill>
          <a:blip r:embed="rId4"/>
          <a:stretch>
            <a:fillRect/>
          </a:stretch>
        </p:blipFill>
        <p:spPr>
          <a:xfrm>
            <a:off x="1887093" y="3280087"/>
            <a:ext cx="418573" cy="246219"/>
          </a:xfrm>
          <a:prstGeom prst="rect">
            <a:avLst/>
          </a:prstGeom>
        </p:spPr>
      </p:pic>
      <p:pic>
        <p:nvPicPr>
          <p:cNvPr id="32" name="Picture 31"/>
          <p:cNvPicPr>
            <a:picLocks noChangeAspect="1"/>
          </p:cNvPicPr>
          <p:nvPr/>
        </p:nvPicPr>
        <p:blipFill>
          <a:blip r:embed="rId4"/>
          <a:stretch>
            <a:fillRect/>
          </a:stretch>
        </p:blipFill>
        <p:spPr>
          <a:xfrm>
            <a:off x="1286742" y="3033868"/>
            <a:ext cx="418573" cy="246219"/>
          </a:xfrm>
          <a:prstGeom prst="rect">
            <a:avLst/>
          </a:prstGeom>
        </p:spPr>
      </p:pic>
      <p:pic>
        <p:nvPicPr>
          <p:cNvPr id="33" name="Picture 32"/>
          <p:cNvPicPr>
            <a:picLocks noChangeAspect="1"/>
          </p:cNvPicPr>
          <p:nvPr/>
        </p:nvPicPr>
        <p:blipFill>
          <a:blip r:embed="rId2"/>
          <a:stretch>
            <a:fillRect/>
          </a:stretch>
        </p:blipFill>
        <p:spPr>
          <a:xfrm>
            <a:off x="3405946" y="3033868"/>
            <a:ext cx="428780" cy="420373"/>
          </a:xfrm>
          <a:prstGeom prst="rect">
            <a:avLst/>
          </a:prstGeom>
        </p:spPr>
      </p:pic>
      <p:pic>
        <p:nvPicPr>
          <p:cNvPr id="34" name="Picture 33"/>
          <p:cNvPicPr>
            <a:picLocks noChangeAspect="1"/>
          </p:cNvPicPr>
          <p:nvPr/>
        </p:nvPicPr>
        <p:blipFill>
          <a:blip r:embed="rId5"/>
          <a:stretch>
            <a:fillRect/>
          </a:stretch>
        </p:blipFill>
        <p:spPr>
          <a:xfrm>
            <a:off x="3309984" y="2309092"/>
            <a:ext cx="431361" cy="246219"/>
          </a:xfrm>
          <a:prstGeom prst="rect">
            <a:avLst/>
          </a:prstGeom>
        </p:spPr>
      </p:pic>
      <p:pic>
        <p:nvPicPr>
          <p:cNvPr id="35" name="Picture 34"/>
          <p:cNvPicPr>
            <a:picLocks noChangeAspect="1"/>
          </p:cNvPicPr>
          <p:nvPr/>
        </p:nvPicPr>
        <p:blipFill>
          <a:blip r:embed="rId5"/>
          <a:stretch>
            <a:fillRect/>
          </a:stretch>
        </p:blipFill>
        <p:spPr>
          <a:xfrm>
            <a:off x="1987672" y="3658777"/>
            <a:ext cx="431361" cy="246219"/>
          </a:xfrm>
          <a:prstGeom prst="rect">
            <a:avLst/>
          </a:prstGeom>
        </p:spPr>
      </p:pic>
      <p:pic>
        <p:nvPicPr>
          <p:cNvPr id="36" name="Picture 35"/>
          <p:cNvPicPr>
            <a:picLocks noChangeAspect="1"/>
          </p:cNvPicPr>
          <p:nvPr/>
        </p:nvPicPr>
        <p:blipFill>
          <a:blip r:embed="rId3"/>
          <a:stretch>
            <a:fillRect/>
          </a:stretch>
        </p:blipFill>
        <p:spPr>
          <a:xfrm>
            <a:off x="2875073" y="3526306"/>
            <a:ext cx="375843" cy="378690"/>
          </a:xfrm>
          <a:prstGeom prst="rect">
            <a:avLst/>
          </a:prstGeom>
        </p:spPr>
      </p:pic>
      <p:pic>
        <p:nvPicPr>
          <p:cNvPr id="37" name="Picture 36"/>
          <p:cNvPicPr>
            <a:picLocks noChangeAspect="1"/>
          </p:cNvPicPr>
          <p:nvPr/>
        </p:nvPicPr>
        <p:blipFill>
          <a:blip r:embed="rId4"/>
          <a:stretch>
            <a:fillRect/>
          </a:stretch>
        </p:blipFill>
        <p:spPr>
          <a:xfrm>
            <a:off x="6796856" y="2657004"/>
            <a:ext cx="418573" cy="246219"/>
          </a:xfrm>
          <a:prstGeom prst="rect">
            <a:avLst/>
          </a:prstGeom>
        </p:spPr>
      </p:pic>
      <p:pic>
        <p:nvPicPr>
          <p:cNvPr id="38" name="Picture 37"/>
          <p:cNvPicPr>
            <a:picLocks noChangeAspect="1"/>
          </p:cNvPicPr>
          <p:nvPr/>
        </p:nvPicPr>
        <p:blipFill>
          <a:blip r:embed="rId5"/>
          <a:stretch>
            <a:fillRect/>
          </a:stretch>
        </p:blipFill>
        <p:spPr>
          <a:xfrm>
            <a:off x="5936715" y="2409941"/>
            <a:ext cx="431361" cy="246219"/>
          </a:xfrm>
          <a:prstGeom prst="rect">
            <a:avLst/>
          </a:prstGeom>
        </p:spPr>
      </p:pic>
      <p:pic>
        <p:nvPicPr>
          <p:cNvPr id="39" name="Picture 38"/>
          <p:cNvPicPr>
            <a:picLocks noChangeAspect="1"/>
          </p:cNvPicPr>
          <p:nvPr/>
        </p:nvPicPr>
        <p:blipFill>
          <a:blip r:embed="rId3"/>
          <a:stretch>
            <a:fillRect/>
          </a:stretch>
        </p:blipFill>
        <p:spPr>
          <a:xfrm>
            <a:off x="6324478" y="2524533"/>
            <a:ext cx="375843" cy="378690"/>
          </a:xfrm>
          <a:prstGeom prst="rect">
            <a:avLst/>
          </a:prstGeom>
        </p:spPr>
      </p:pic>
      <p:pic>
        <p:nvPicPr>
          <p:cNvPr id="40" name="Picture 39"/>
          <p:cNvPicPr>
            <a:picLocks noChangeAspect="1"/>
          </p:cNvPicPr>
          <p:nvPr/>
        </p:nvPicPr>
        <p:blipFill>
          <a:blip r:embed="rId4"/>
          <a:stretch>
            <a:fillRect/>
          </a:stretch>
        </p:blipFill>
        <p:spPr>
          <a:xfrm>
            <a:off x="5792538" y="2845436"/>
            <a:ext cx="418573" cy="246219"/>
          </a:xfrm>
          <a:prstGeom prst="rect">
            <a:avLst/>
          </a:prstGeom>
        </p:spPr>
      </p:pic>
      <p:pic>
        <p:nvPicPr>
          <p:cNvPr id="42" name="Picture 41"/>
          <p:cNvPicPr>
            <a:picLocks noChangeAspect="1"/>
          </p:cNvPicPr>
          <p:nvPr/>
        </p:nvPicPr>
        <p:blipFill>
          <a:blip r:embed="rId2"/>
          <a:stretch>
            <a:fillRect/>
          </a:stretch>
        </p:blipFill>
        <p:spPr>
          <a:xfrm>
            <a:off x="6700321" y="2104160"/>
            <a:ext cx="428780" cy="420373"/>
          </a:xfrm>
          <a:prstGeom prst="rect">
            <a:avLst/>
          </a:prstGeom>
        </p:spPr>
      </p:pic>
      <p:pic>
        <p:nvPicPr>
          <p:cNvPr id="43" name="Picture 42"/>
          <p:cNvPicPr>
            <a:picLocks noChangeAspect="1"/>
          </p:cNvPicPr>
          <p:nvPr/>
        </p:nvPicPr>
        <p:blipFill>
          <a:blip r:embed="rId5"/>
          <a:stretch>
            <a:fillRect/>
          </a:stretch>
        </p:blipFill>
        <p:spPr>
          <a:xfrm>
            <a:off x="5893117" y="3224126"/>
            <a:ext cx="431361" cy="246219"/>
          </a:xfrm>
          <a:prstGeom prst="rect">
            <a:avLst/>
          </a:prstGeom>
        </p:spPr>
      </p:pic>
      <p:pic>
        <p:nvPicPr>
          <p:cNvPr id="44" name="Picture 43"/>
          <p:cNvPicPr>
            <a:picLocks noChangeAspect="1"/>
          </p:cNvPicPr>
          <p:nvPr/>
        </p:nvPicPr>
        <p:blipFill>
          <a:blip r:embed="rId3"/>
          <a:stretch>
            <a:fillRect/>
          </a:stretch>
        </p:blipFill>
        <p:spPr>
          <a:xfrm>
            <a:off x="6780518" y="3091655"/>
            <a:ext cx="375843" cy="378690"/>
          </a:xfrm>
          <a:prstGeom prst="rect">
            <a:avLst/>
          </a:prstGeom>
        </p:spPr>
      </p:pic>
      <p:cxnSp>
        <p:nvCxnSpPr>
          <p:cNvPr id="46" name="Straight Arrow Connector 45"/>
          <p:cNvCxnSpPr/>
          <p:nvPr/>
        </p:nvCxnSpPr>
        <p:spPr>
          <a:xfrm flipV="1">
            <a:off x="5792538" y="3658777"/>
            <a:ext cx="597363" cy="110038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flipV="1">
            <a:off x="2774158" y="3904997"/>
            <a:ext cx="476758" cy="85416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64416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generating distribution</a:t>
            </a:r>
          </a:p>
        </p:txBody>
      </p:sp>
      <p:pic>
        <p:nvPicPr>
          <p:cNvPr id="4" name="Picture 3"/>
          <p:cNvPicPr>
            <a:picLocks noChangeAspect="1"/>
          </p:cNvPicPr>
          <p:nvPr/>
        </p:nvPicPr>
        <p:blipFill>
          <a:blip r:embed="rId2"/>
          <a:stretch>
            <a:fillRect/>
          </a:stretch>
        </p:blipFill>
        <p:spPr>
          <a:xfrm>
            <a:off x="3620336" y="5655086"/>
            <a:ext cx="428780" cy="420373"/>
          </a:xfrm>
          <a:prstGeom prst="rect">
            <a:avLst/>
          </a:prstGeom>
        </p:spPr>
      </p:pic>
      <p:pic>
        <p:nvPicPr>
          <p:cNvPr id="5" name="Picture 4"/>
          <p:cNvPicPr>
            <a:picLocks noChangeAspect="1"/>
          </p:cNvPicPr>
          <p:nvPr/>
        </p:nvPicPr>
        <p:blipFill>
          <a:blip r:embed="rId3"/>
          <a:stretch>
            <a:fillRect/>
          </a:stretch>
        </p:blipFill>
        <p:spPr>
          <a:xfrm>
            <a:off x="2794876" y="5696769"/>
            <a:ext cx="375843" cy="378690"/>
          </a:xfrm>
          <a:prstGeom prst="rect">
            <a:avLst/>
          </a:prstGeom>
        </p:spPr>
      </p:pic>
      <p:sp>
        <p:nvSpPr>
          <p:cNvPr id="8" name="TextBox 7"/>
          <p:cNvSpPr txBox="1"/>
          <p:nvPr/>
        </p:nvSpPr>
        <p:spPr>
          <a:xfrm>
            <a:off x="1707995" y="1620518"/>
            <a:ext cx="1825590" cy="461665"/>
          </a:xfrm>
          <a:prstGeom prst="rect">
            <a:avLst/>
          </a:prstGeom>
          <a:noFill/>
        </p:spPr>
        <p:txBody>
          <a:bodyPr wrap="none" rtlCol="0">
            <a:spAutoFit/>
          </a:bodyPr>
          <a:lstStyle/>
          <a:p>
            <a:r>
              <a:rPr lang="en-US" sz="2400" dirty="0"/>
              <a:t>Training data</a:t>
            </a:r>
          </a:p>
        </p:txBody>
      </p:sp>
      <p:sp>
        <p:nvSpPr>
          <p:cNvPr id="9" name="TextBox 8"/>
          <p:cNvSpPr txBox="1"/>
          <p:nvPr/>
        </p:nvSpPr>
        <p:spPr>
          <a:xfrm>
            <a:off x="6181491" y="1620518"/>
            <a:ext cx="1059304" cy="461665"/>
          </a:xfrm>
          <a:prstGeom prst="rect">
            <a:avLst/>
          </a:prstGeom>
          <a:noFill/>
        </p:spPr>
        <p:txBody>
          <a:bodyPr wrap="none" rtlCol="0">
            <a:spAutoFit/>
          </a:bodyPr>
          <a:lstStyle/>
          <a:p>
            <a:r>
              <a:rPr lang="en-US" sz="2400" dirty="0"/>
              <a:t>Test set</a:t>
            </a:r>
          </a:p>
        </p:txBody>
      </p:sp>
      <p:pic>
        <p:nvPicPr>
          <p:cNvPr id="13" name="Picture 12"/>
          <p:cNvPicPr>
            <a:picLocks noChangeAspect="1"/>
          </p:cNvPicPr>
          <p:nvPr/>
        </p:nvPicPr>
        <p:blipFill>
          <a:blip r:embed="rId4"/>
          <a:stretch>
            <a:fillRect/>
          </a:stretch>
        </p:blipFill>
        <p:spPr>
          <a:xfrm>
            <a:off x="4373862" y="5788790"/>
            <a:ext cx="418573" cy="246219"/>
          </a:xfrm>
          <a:prstGeom prst="rect">
            <a:avLst/>
          </a:prstGeom>
        </p:spPr>
      </p:pic>
      <p:pic>
        <p:nvPicPr>
          <p:cNvPr id="14" name="Picture 13"/>
          <p:cNvPicPr>
            <a:picLocks noChangeAspect="1"/>
          </p:cNvPicPr>
          <p:nvPr/>
        </p:nvPicPr>
        <p:blipFill>
          <a:blip r:embed="rId5"/>
          <a:stretch>
            <a:fillRect/>
          </a:stretch>
        </p:blipFill>
        <p:spPr>
          <a:xfrm>
            <a:off x="5184252" y="5788790"/>
            <a:ext cx="431361" cy="246219"/>
          </a:xfrm>
          <a:prstGeom prst="rect">
            <a:avLst/>
          </a:prstGeom>
        </p:spPr>
      </p:pic>
      <p:pic>
        <p:nvPicPr>
          <p:cNvPr id="18" name="Picture 17"/>
          <p:cNvPicPr>
            <a:picLocks noChangeAspect="1"/>
          </p:cNvPicPr>
          <p:nvPr/>
        </p:nvPicPr>
        <p:blipFill>
          <a:blip r:embed="rId5"/>
          <a:stretch>
            <a:fillRect/>
          </a:stretch>
        </p:blipFill>
        <p:spPr>
          <a:xfrm>
            <a:off x="5138482" y="5408867"/>
            <a:ext cx="431361" cy="246219"/>
          </a:xfrm>
          <a:prstGeom prst="rect">
            <a:avLst/>
          </a:prstGeom>
        </p:spPr>
      </p:pic>
      <p:pic>
        <p:nvPicPr>
          <p:cNvPr id="19" name="Picture 18"/>
          <p:cNvPicPr>
            <a:picLocks noChangeAspect="1"/>
          </p:cNvPicPr>
          <p:nvPr/>
        </p:nvPicPr>
        <p:blipFill>
          <a:blip r:embed="rId4"/>
          <a:stretch>
            <a:fillRect/>
          </a:stretch>
        </p:blipFill>
        <p:spPr>
          <a:xfrm>
            <a:off x="4316975" y="5365965"/>
            <a:ext cx="418573" cy="246219"/>
          </a:xfrm>
          <a:prstGeom prst="rect">
            <a:avLst/>
          </a:prstGeom>
        </p:spPr>
      </p:pic>
      <p:pic>
        <p:nvPicPr>
          <p:cNvPr id="20" name="Picture 19"/>
          <p:cNvPicPr>
            <a:picLocks noChangeAspect="1"/>
          </p:cNvPicPr>
          <p:nvPr/>
        </p:nvPicPr>
        <p:blipFill>
          <a:blip r:embed="rId4"/>
          <a:stretch>
            <a:fillRect/>
          </a:stretch>
        </p:blipFill>
        <p:spPr>
          <a:xfrm>
            <a:off x="4316975" y="4983628"/>
            <a:ext cx="418573" cy="246219"/>
          </a:xfrm>
          <a:prstGeom prst="rect">
            <a:avLst/>
          </a:prstGeom>
        </p:spPr>
      </p:pic>
      <p:pic>
        <p:nvPicPr>
          <p:cNvPr id="21" name="Picture 20"/>
          <p:cNvPicPr>
            <a:picLocks noChangeAspect="1"/>
          </p:cNvPicPr>
          <p:nvPr/>
        </p:nvPicPr>
        <p:blipFill>
          <a:blip r:embed="rId4"/>
          <a:stretch>
            <a:fillRect/>
          </a:stretch>
        </p:blipFill>
        <p:spPr>
          <a:xfrm>
            <a:off x="4300192" y="4627063"/>
            <a:ext cx="418573" cy="246219"/>
          </a:xfrm>
          <a:prstGeom prst="rect">
            <a:avLst/>
          </a:prstGeom>
        </p:spPr>
      </p:pic>
      <p:pic>
        <p:nvPicPr>
          <p:cNvPr id="22" name="Picture 21"/>
          <p:cNvPicPr>
            <a:picLocks noChangeAspect="1"/>
          </p:cNvPicPr>
          <p:nvPr/>
        </p:nvPicPr>
        <p:blipFill>
          <a:blip r:embed="rId2"/>
          <a:stretch>
            <a:fillRect/>
          </a:stretch>
        </p:blipFill>
        <p:spPr>
          <a:xfrm>
            <a:off x="3620336" y="5155778"/>
            <a:ext cx="428780" cy="420373"/>
          </a:xfrm>
          <a:prstGeom prst="rect">
            <a:avLst/>
          </a:prstGeom>
        </p:spPr>
      </p:pic>
      <p:sp>
        <p:nvSpPr>
          <p:cNvPr id="23" name="TextBox 22"/>
          <p:cNvSpPr txBox="1"/>
          <p:nvPr/>
        </p:nvSpPr>
        <p:spPr>
          <a:xfrm>
            <a:off x="2774157" y="6229689"/>
            <a:ext cx="3615744" cy="461665"/>
          </a:xfrm>
          <a:prstGeom prst="rect">
            <a:avLst/>
          </a:prstGeom>
          <a:noFill/>
        </p:spPr>
        <p:txBody>
          <a:bodyPr wrap="none" rtlCol="0">
            <a:spAutoFit/>
          </a:bodyPr>
          <a:lstStyle/>
          <a:p>
            <a:r>
              <a:rPr lang="en-US" sz="2400" dirty="0"/>
              <a:t>data generating distribution</a:t>
            </a:r>
          </a:p>
        </p:txBody>
      </p:sp>
      <p:sp>
        <p:nvSpPr>
          <p:cNvPr id="24" name="Oval 23"/>
          <p:cNvSpPr/>
          <p:nvPr/>
        </p:nvSpPr>
        <p:spPr>
          <a:xfrm>
            <a:off x="1684417" y="4491788"/>
            <a:ext cx="5347368" cy="17537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a:stretch>
            <a:fillRect/>
          </a:stretch>
        </p:blipFill>
        <p:spPr>
          <a:xfrm>
            <a:off x="2891411" y="3091655"/>
            <a:ext cx="418573" cy="246219"/>
          </a:xfrm>
          <a:prstGeom prst="rect">
            <a:avLst/>
          </a:prstGeom>
        </p:spPr>
      </p:pic>
      <p:pic>
        <p:nvPicPr>
          <p:cNvPr id="26" name="Picture 25"/>
          <p:cNvPicPr>
            <a:picLocks noChangeAspect="1"/>
          </p:cNvPicPr>
          <p:nvPr/>
        </p:nvPicPr>
        <p:blipFill>
          <a:blip r:embed="rId4"/>
          <a:stretch>
            <a:fillRect/>
          </a:stretch>
        </p:blipFill>
        <p:spPr>
          <a:xfrm>
            <a:off x="1872487" y="2333042"/>
            <a:ext cx="418573" cy="246219"/>
          </a:xfrm>
          <a:prstGeom prst="rect">
            <a:avLst/>
          </a:prstGeom>
        </p:spPr>
      </p:pic>
      <p:pic>
        <p:nvPicPr>
          <p:cNvPr id="27" name="Picture 26"/>
          <p:cNvPicPr>
            <a:picLocks noChangeAspect="1"/>
          </p:cNvPicPr>
          <p:nvPr/>
        </p:nvPicPr>
        <p:blipFill>
          <a:blip r:embed="rId2"/>
          <a:stretch>
            <a:fillRect/>
          </a:stretch>
        </p:blipFill>
        <p:spPr>
          <a:xfrm>
            <a:off x="2462631" y="2333042"/>
            <a:ext cx="428780" cy="420373"/>
          </a:xfrm>
          <a:prstGeom prst="rect">
            <a:avLst/>
          </a:prstGeom>
        </p:spPr>
      </p:pic>
      <p:pic>
        <p:nvPicPr>
          <p:cNvPr id="28" name="Picture 27"/>
          <p:cNvPicPr>
            <a:picLocks noChangeAspect="1"/>
          </p:cNvPicPr>
          <p:nvPr/>
        </p:nvPicPr>
        <p:blipFill>
          <a:blip r:embed="rId5"/>
          <a:stretch>
            <a:fillRect/>
          </a:stretch>
        </p:blipFill>
        <p:spPr>
          <a:xfrm>
            <a:off x="3062995" y="2712965"/>
            <a:ext cx="431361" cy="246219"/>
          </a:xfrm>
          <a:prstGeom prst="rect">
            <a:avLst/>
          </a:prstGeom>
        </p:spPr>
      </p:pic>
      <p:pic>
        <p:nvPicPr>
          <p:cNvPr id="29" name="Picture 28"/>
          <p:cNvPicPr>
            <a:picLocks noChangeAspect="1"/>
          </p:cNvPicPr>
          <p:nvPr/>
        </p:nvPicPr>
        <p:blipFill>
          <a:blip r:embed="rId5"/>
          <a:stretch>
            <a:fillRect/>
          </a:stretch>
        </p:blipFill>
        <p:spPr>
          <a:xfrm>
            <a:off x="2031270" y="2844592"/>
            <a:ext cx="431361" cy="246219"/>
          </a:xfrm>
          <a:prstGeom prst="rect">
            <a:avLst/>
          </a:prstGeom>
        </p:spPr>
      </p:pic>
      <p:pic>
        <p:nvPicPr>
          <p:cNvPr id="30" name="Picture 29"/>
          <p:cNvPicPr>
            <a:picLocks noChangeAspect="1"/>
          </p:cNvPicPr>
          <p:nvPr/>
        </p:nvPicPr>
        <p:blipFill>
          <a:blip r:embed="rId3"/>
          <a:stretch>
            <a:fillRect/>
          </a:stretch>
        </p:blipFill>
        <p:spPr>
          <a:xfrm>
            <a:off x="2419033" y="2959184"/>
            <a:ext cx="375843" cy="378690"/>
          </a:xfrm>
          <a:prstGeom prst="rect">
            <a:avLst/>
          </a:prstGeom>
        </p:spPr>
      </p:pic>
      <p:pic>
        <p:nvPicPr>
          <p:cNvPr id="31" name="Picture 30"/>
          <p:cNvPicPr>
            <a:picLocks noChangeAspect="1"/>
          </p:cNvPicPr>
          <p:nvPr/>
        </p:nvPicPr>
        <p:blipFill>
          <a:blip r:embed="rId4"/>
          <a:stretch>
            <a:fillRect/>
          </a:stretch>
        </p:blipFill>
        <p:spPr>
          <a:xfrm>
            <a:off x="1887093" y="3280087"/>
            <a:ext cx="418573" cy="246219"/>
          </a:xfrm>
          <a:prstGeom prst="rect">
            <a:avLst/>
          </a:prstGeom>
        </p:spPr>
      </p:pic>
      <p:pic>
        <p:nvPicPr>
          <p:cNvPr id="32" name="Picture 31"/>
          <p:cNvPicPr>
            <a:picLocks noChangeAspect="1"/>
          </p:cNvPicPr>
          <p:nvPr/>
        </p:nvPicPr>
        <p:blipFill>
          <a:blip r:embed="rId4"/>
          <a:stretch>
            <a:fillRect/>
          </a:stretch>
        </p:blipFill>
        <p:spPr>
          <a:xfrm>
            <a:off x="1286742" y="3033868"/>
            <a:ext cx="418573" cy="246219"/>
          </a:xfrm>
          <a:prstGeom prst="rect">
            <a:avLst/>
          </a:prstGeom>
        </p:spPr>
      </p:pic>
      <p:pic>
        <p:nvPicPr>
          <p:cNvPr id="33" name="Picture 32"/>
          <p:cNvPicPr>
            <a:picLocks noChangeAspect="1"/>
          </p:cNvPicPr>
          <p:nvPr/>
        </p:nvPicPr>
        <p:blipFill>
          <a:blip r:embed="rId2"/>
          <a:stretch>
            <a:fillRect/>
          </a:stretch>
        </p:blipFill>
        <p:spPr>
          <a:xfrm>
            <a:off x="3405946" y="3033868"/>
            <a:ext cx="428780" cy="420373"/>
          </a:xfrm>
          <a:prstGeom prst="rect">
            <a:avLst/>
          </a:prstGeom>
        </p:spPr>
      </p:pic>
      <p:pic>
        <p:nvPicPr>
          <p:cNvPr id="34" name="Picture 33"/>
          <p:cNvPicPr>
            <a:picLocks noChangeAspect="1"/>
          </p:cNvPicPr>
          <p:nvPr/>
        </p:nvPicPr>
        <p:blipFill>
          <a:blip r:embed="rId5"/>
          <a:stretch>
            <a:fillRect/>
          </a:stretch>
        </p:blipFill>
        <p:spPr>
          <a:xfrm>
            <a:off x="3309984" y="2309092"/>
            <a:ext cx="431361" cy="246219"/>
          </a:xfrm>
          <a:prstGeom prst="rect">
            <a:avLst/>
          </a:prstGeom>
        </p:spPr>
      </p:pic>
      <p:pic>
        <p:nvPicPr>
          <p:cNvPr id="35" name="Picture 34"/>
          <p:cNvPicPr>
            <a:picLocks noChangeAspect="1"/>
          </p:cNvPicPr>
          <p:nvPr/>
        </p:nvPicPr>
        <p:blipFill>
          <a:blip r:embed="rId5"/>
          <a:stretch>
            <a:fillRect/>
          </a:stretch>
        </p:blipFill>
        <p:spPr>
          <a:xfrm>
            <a:off x="1987672" y="3658777"/>
            <a:ext cx="431361" cy="246219"/>
          </a:xfrm>
          <a:prstGeom prst="rect">
            <a:avLst/>
          </a:prstGeom>
        </p:spPr>
      </p:pic>
      <p:pic>
        <p:nvPicPr>
          <p:cNvPr id="36" name="Picture 35"/>
          <p:cNvPicPr>
            <a:picLocks noChangeAspect="1"/>
          </p:cNvPicPr>
          <p:nvPr/>
        </p:nvPicPr>
        <p:blipFill>
          <a:blip r:embed="rId3"/>
          <a:stretch>
            <a:fillRect/>
          </a:stretch>
        </p:blipFill>
        <p:spPr>
          <a:xfrm>
            <a:off x="2875073" y="3526306"/>
            <a:ext cx="375843" cy="378690"/>
          </a:xfrm>
          <a:prstGeom prst="rect">
            <a:avLst/>
          </a:prstGeom>
        </p:spPr>
      </p:pic>
      <p:cxnSp>
        <p:nvCxnSpPr>
          <p:cNvPr id="46" name="Straight Arrow Connector 45"/>
          <p:cNvCxnSpPr/>
          <p:nvPr/>
        </p:nvCxnSpPr>
        <p:spPr>
          <a:xfrm flipV="1">
            <a:off x="5792538" y="3658777"/>
            <a:ext cx="597363" cy="110038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flipV="1">
            <a:off x="2774158" y="3904997"/>
            <a:ext cx="476758" cy="85416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pic>
        <p:nvPicPr>
          <p:cNvPr id="49" name="Picture 48"/>
          <p:cNvPicPr>
            <a:picLocks noChangeAspect="1"/>
          </p:cNvPicPr>
          <p:nvPr/>
        </p:nvPicPr>
        <p:blipFill>
          <a:blip r:embed="rId6"/>
          <a:stretch>
            <a:fillRect/>
          </a:stretch>
        </p:blipFill>
        <p:spPr>
          <a:xfrm>
            <a:off x="6090103" y="2121368"/>
            <a:ext cx="299798" cy="375448"/>
          </a:xfrm>
          <a:prstGeom prst="rect">
            <a:avLst/>
          </a:prstGeom>
        </p:spPr>
      </p:pic>
      <p:pic>
        <p:nvPicPr>
          <p:cNvPr id="52" name="Picture 51"/>
          <p:cNvPicPr>
            <a:picLocks noChangeAspect="1"/>
          </p:cNvPicPr>
          <p:nvPr/>
        </p:nvPicPr>
        <p:blipFill>
          <a:blip r:embed="rId5"/>
          <a:stretch>
            <a:fillRect/>
          </a:stretch>
        </p:blipFill>
        <p:spPr>
          <a:xfrm>
            <a:off x="6600424" y="2121368"/>
            <a:ext cx="431361" cy="246219"/>
          </a:xfrm>
          <a:prstGeom prst="rect">
            <a:avLst/>
          </a:prstGeom>
        </p:spPr>
      </p:pic>
      <p:pic>
        <p:nvPicPr>
          <p:cNvPr id="53" name="Picture 52"/>
          <p:cNvPicPr>
            <a:picLocks noChangeAspect="1"/>
          </p:cNvPicPr>
          <p:nvPr/>
        </p:nvPicPr>
        <p:blipFill>
          <a:blip r:embed="rId6"/>
          <a:stretch>
            <a:fillRect/>
          </a:stretch>
        </p:blipFill>
        <p:spPr>
          <a:xfrm>
            <a:off x="6785256" y="2493737"/>
            <a:ext cx="299798" cy="375448"/>
          </a:xfrm>
          <a:prstGeom prst="rect">
            <a:avLst/>
          </a:prstGeom>
        </p:spPr>
      </p:pic>
      <p:pic>
        <p:nvPicPr>
          <p:cNvPr id="54" name="Picture 53"/>
          <p:cNvPicPr>
            <a:picLocks noChangeAspect="1"/>
          </p:cNvPicPr>
          <p:nvPr/>
        </p:nvPicPr>
        <p:blipFill>
          <a:blip r:embed="rId6"/>
          <a:stretch>
            <a:fillRect/>
          </a:stretch>
        </p:blipFill>
        <p:spPr>
          <a:xfrm>
            <a:off x="6090103" y="2712965"/>
            <a:ext cx="299798" cy="375448"/>
          </a:xfrm>
          <a:prstGeom prst="rect">
            <a:avLst/>
          </a:prstGeom>
        </p:spPr>
      </p:pic>
      <p:pic>
        <p:nvPicPr>
          <p:cNvPr id="55" name="Picture 54"/>
          <p:cNvPicPr>
            <a:picLocks noChangeAspect="1"/>
          </p:cNvPicPr>
          <p:nvPr/>
        </p:nvPicPr>
        <p:blipFill>
          <a:blip r:embed="rId6"/>
          <a:stretch>
            <a:fillRect/>
          </a:stretch>
        </p:blipFill>
        <p:spPr>
          <a:xfrm>
            <a:off x="7084850" y="3033868"/>
            <a:ext cx="299798" cy="375448"/>
          </a:xfrm>
          <a:prstGeom prst="rect">
            <a:avLst/>
          </a:prstGeom>
        </p:spPr>
      </p:pic>
      <p:pic>
        <p:nvPicPr>
          <p:cNvPr id="56" name="Picture 55"/>
          <p:cNvPicPr>
            <a:picLocks noChangeAspect="1"/>
          </p:cNvPicPr>
          <p:nvPr/>
        </p:nvPicPr>
        <p:blipFill>
          <a:blip r:embed="rId6"/>
          <a:stretch>
            <a:fillRect/>
          </a:stretch>
        </p:blipFill>
        <p:spPr>
          <a:xfrm>
            <a:off x="7384648" y="2082552"/>
            <a:ext cx="299798" cy="375448"/>
          </a:xfrm>
          <a:prstGeom prst="rect">
            <a:avLst/>
          </a:prstGeom>
        </p:spPr>
      </p:pic>
      <p:pic>
        <p:nvPicPr>
          <p:cNvPr id="57" name="Picture 56"/>
          <p:cNvPicPr>
            <a:picLocks noChangeAspect="1"/>
          </p:cNvPicPr>
          <p:nvPr/>
        </p:nvPicPr>
        <p:blipFill>
          <a:blip r:embed="rId5"/>
          <a:stretch>
            <a:fillRect/>
          </a:stretch>
        </p:blipFill>
        <p:spPr>
          <a:xfrm>
            <a:off x="6416225" y="2995139"/>
            <a:ext cx="431361" cy="246219"/>
          </a:xfrm>
          <a:prstGeom prst="rect">
            <a:avLst/>
          </a:prstGeom>
        </p:spPr>
      </p:pic>
      <p:cxnSp>
        <p:nvCxnSpPr>
          <p:cNvPr id="6" name="Straight Connector 5"/>
          <p:cNvCxnSpPr/>
          <p:nvPr/>
        </p:nvCxnSpPr>
        <p:spPr>
          <a:xfrm>
            <a:off x="5792538" y="3904996"/>
            <a:ext cx="597363" cy="722067"/>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5663218" y="4064000"/>
            <a:ext cx="753007" cy="427789"/>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58694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generating distribution</a:t>
            </a:r>
          </a:p>
        </p:txBody>
      </p:sp>
      <p:pic>
        <p:nvPicPr>
          <p:cNvPr id="4" name="Picture 3"/>
          <p:cNvPicPr>
            <a:picLocks noChangeAspect="1"/>
          </p:cNvPicPr>
          <p:nvPr/>
        </p:nvPicPr>
        <p:blipFill>
          <a:blip r:embed="rId2"/>
          <a:stretch>
            <a:fillRect/>
          </a:stretch>
        </p:blipFill>
        <p:spPr>
          <a:xfrm>
            <a:off x="3620336" y="5655086"/>
            <a:ext cx="428780" cy="420373"/>
          </a:xfrm>
          <a:prstGeom prst="rect">
            <a:avLst/>
          </a:prstGeom>
        </p:spPr>
      </p:pic>
      <p:pic>
        <p:nvPicPr>
          <p:cNvPr id="5" name="Picture 4"/>
          <p:cNvPicPr>
            <a:picLocks noChangeAspect="1"/>
          </p:cNvPicPr>
          <p:nvPr/>
        </p:nvPicPr>
        <p:blipFill>
          <a:blip r:embed="rId3"/>
          <a:stretch>
            <a:fillRect/>
          </a:stretch>
        </p:blipFill>
        <p:spPr>
          <a:xfrm>
            <a:off x="2794876" y="5696769"/>
            <a:ext cx="375843" cy="378690"/>
          </a:xfrm>
          <a:prstGeom prst="rect">
            <a:avLst/>
          </a:prstGeom>
        </p:spPr>
      </p:pic>
      <p:sp>
        <p:nvSpPr>
          <p:cNvPr id="8" name="TextBox 7"/>
          <p:cNvSpPr txBox="1"/>
          <p:nvPr/>
        </p:nvSpPr>
        <p:spPr>
          <a:xfrm>
            <a:off x="1707995" y="1620518"/>
            <a:ext cx="1825590" cy="461665"/>
          </a:xfrm>
          <a:prstGeom prst="rect">
            <a:avLst/>
          </a:prstGeom>
          <a:noFill/>
        </p:spPr>
        <p:txBody>
          <a:bodyPr wrap="none" rtlCol="0">
            <a:spAutoFit/>
          </a:bodyPr>
          <a:lstStyle/>
          <a:p>
            <a:r>
              <a:rPr lang="en-US" sz="2400" dirty="0"/>
              <a:t>Training data</a:t>
            </a:r>
          </a:p>
        </p:txBody>
      </p:sp>
      <p:sp>
        <p:nvSpPr>
          <p:cNvPr id="9" name="TextBox 8"/>
          <p:cNvSpPr txBox="1"/>
          <p:nvPr/>
        </p:nvSpPr>
        <p:spPr>
          <a:xfrm>
            <a:off x="6181491" y="1620518"/>
            <a:ext cx="1059304" cy="461665"/>
          </a:xfrm>
          <a:prstGeom prst="rect">
            <a:avLst/>
          </a:prstGeom>
          <a:noFill/>
        </p:spPr>
        <p:txBody>
          <a:bodyPr wrap="none" rtlCol="0">
            <a:spAutoFit/>
          </a:bodyPr>
          <a:lstStyle/>
          <a:p>
            <a:r>
              <a:rPr lang="en-US" sz="2400" dirty="0"/>
              <a:t>Test set</a:t>
            </a:r>
          </a:p>
        </p:txBody>
      </p:sp>
      <p:pic>
        <p:nvPicPr>
          <p:cNvPr id="13" name="Picture 12"/>
          <p:cNvPicPr>
            <a:picLocks noChangeAspect="1"/>
          </p:cNvPicPr>
          <p:nvPr/>
        </p:nvPicPr>
        <p:blipFill>
          <a:blip r:embed="rId4"/>
          <a:stretch>
            <a:fillRect/>
          </a:stretch>
        </p:blipFill>
        <p:spPr>
          <a:xfrm>
            <a:off x="4373862" y="5788790"/>
            <a:ext cx="418573" cy="246219"/>
          </a:xfrm>
          <a:prstGeom prst="rect">
            <a:avLst/>
          </a:prstGeom>
        </p:spPr>
      </p:pic>
      <p:pic>
        <p:nvPicPr>
          <p:cNvPr id="14" name="Picture 13"/>
          <p:cNvPicPr>
            <a:picLocks noChangeAspect="1"/>
          </p:cNvPicPr>
          <p:nvPr/>
        </p:nvPicPr>
        <p:blipFill>
          <a:blip r:embed="rId5"/>
          <a:stretch>
            <a:fillRect/>
          </a:stretch>
        </p:blipFill>
        <p:spPr>
          <a:xfrm>
            <a:off x="5184252" y="5788790"/>
            <a:ext cx="431361" cy="246219"/>
          </a:xfrm>
          <a:prstGeom prst="rect">
            <a:avLst/>
          </a:prstGeom>
        </p:spPr>
      </p:pic>
      <p:pic>
        <p:nvPicPr>
          <p:cNvPr id="18" name="Picture 17"/>
          <p:cNvPicPr>
            <a:picLocks noChangeAspect="1"/>
          </p:cNvPicPr>
          <p:nvPr/>
        </p:nvPicPr>
        <p:blipFill>
          <a:blip r:embed="rId5"/>
          <a:stretch>
            <a:fillRect/>
          </a:stretch>
        </p:blipFill>
        <p:spPr>
          <a:xfrm>
            <a:off x="5138482" y="5408867"/>
            <a:ext cx="431361" cy="246219"/>
          </a:xfrm>
          <a:prstGeom prst="rect">
            <a:avLst/>
          </a:prstGeom>
        </p:spPr>
      </p:pic>
      <p:pic>
        <p:nvPicPr>
          <p:cNvPr id="19" name="Picture 18"/>
          <p:cNvPicPr>
            <a:picLocks noChangeAspect="1"/>
          </p:cNvPicPr>
          <p:nvPr/>
        </p:nvPicPr>
        <p:blipFill>
          <a:blip r:embed="rId4"/>
          <a:stretch>
            <a:fillRect/>
          </a:stretch>
        </p:blipFill>
        <p:spPr>
          <a:xfrm>
            <a:off x="4316975" y="5365965"/>
            <a:ext cx="418573" cy="246219"/>
          </a:xfrm>
          <a:prstGeom prst="rect">
            <a:avLst/>
          </a:prstGeom>
        </p:spPr>
      </p:pic>
      <p:pic>
        <p:nvPicPr>
          <p:cNvPr id="20" name="Picture 19"/>
          <p:cNvPicPr>
            <a:picLocks noChangeAspect="1"/>
          </p:cNvPicPr>
          <p:nvPr/>
        </p:nvPicPr>
        <p:blipFill>
          <a:blip r:embed="rId4"/>
          <a:stretch>
            <a:fillRect/>
          </a:stretch>
        </p:blipFill>
        <p:spPr>
          <a:xfrm>
            <a:off x="4316975" y="4983628"/>
            <a:ext cx="418573" cy="246219"/>
          </a:xfrm>
          <a:prstGeom prst="rect">
            <a:avLst/>
          </a:prstGeom>
        </p:spPr>
      </p:pic>
      <p:pic>
        <p:nvPicPr>
          <p:cNvPr id="21" name="Picture 20"/>
          <p:cNvPicPr>
            <a:picLocks noChangeAspect="1"/>
          </p:cNvPicPr>
          <p:nvPr/>
        </p:nvPicPr>
        <p:blipFill>
          <a:blip r:embed="rId4"/>
          <a:stretch>
            <a:fillRect/>
          </a:stretch>
        </p:blipFill>
        <p:spPr>
          <a:xfrm>
            <a:off x="4300192" y="4627063"/>
            <a:ext cx="418573" cy="246219"/>
          </a:xfrm>
          <a:prstGeom prst="rect">
            <a:avLst/>
          </a:prstGeom>
        </p:spPr>
      </p:pic>
      <p:pic>
        <p:nvPicPr>
          <p:cNvPr id="22" name="Picture 21"/>
          <p:cNvPicPr>
            <a:picLocks noChangeAspect="1"/>
          </p:cNvPicPr>
          <p:nvPr/>
        </p:nvPicPr>
        <p:blipFill>
          <a:blip r:embed="rId2"/>
          <a:stretch>
            <a:fillRect/>
          </a:stretch>
        </p:blipFill>
        <p:spPr>
          <a:xfrm>
            <a:off x="3620336" y="5155778"/>
            <a:ext cx="428780" cy="420373"/>
          </a:xfrm>
          <a:prstGeom prst="rect">
            <a:avLst/>
          </a:prstGeom>
        </p:spPr>
      </p:pic>
      <p:sp>
        <p:nvSpPr>
          <p:cNvPr id="23" name="TextBox 22"/>
          <p:cNvSpPr txBox="1"/>
          <p:nvPr/>
        </p:nvSpPr>
        <p:spPr>
          <a:xfrm>
            <a:off x="2774157" y="6229689"/>
            <a:ext cx="3615744" cy="461665"/>
          </a:xfrm>
          <a:prstGeom prst="rect">
            <a:avLst/>
          </a:prstGeom>
          <a:noFill/>
        </p:spPr>
        <p:txBody>
          <a:bodyPr wrap="none" rtlCol="0">
            <a:spAutoFit/>
          </a:bodyPr>
          <a:lstStyle/>
          <a:p>
            <a:r>
              <a:rPr lang="en-US" sz="2400" dirty="0"/>
              <a:t>data generating distribution</a:t>
            </a:r>
          </a:p>
        </p:txBody>
      </p:sp>
      <p:sp>
        <p:nvSpPr>
          <p:cNvPr id="24" name="Oval 23"/>
          <p:cNvSpPr/>
          <p:nvPr/>
        </p:nvSpPr>
        <p:spPr>
          <a:xfrm>
            <a:off x="1684417" y="4491788"/>
            <a:ext cx="5347368" cy="17537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a:stretch>
            <a:fillRect/>
          </a:stretch>
        </p:blipFill>
        <p:spPr>
          <a:xfrm>
            <a:off x="2891411" y="3091655"/>
            <a:ext cx="418573" cy="246219"/>
          </a:xfrm>
          <a:prstGeom prst="rect">
            <a:avLst/>
          </a:prstGeom>
        </p:spPr>
      </p:pic>
      <p:pic>
        <p:nvPicPr>
          <p:cNvPr id="26" name="Picture 25"/>
          <p:cNvPicPr>
            <a:picLocks noChangeAspect="1"/>
          </p:cNvPicPr>
          <p:nvPr/>
        </p:nvPicPr>
        <p:blipFill>
          <a:blip r:embed="rId4"/>
          <a:stretch>
            <a:fillRect/>
          </a:stretch>
        </p:blipFill>
        <p:spPr>
          <a:xfrm>
            <a:off x="1872487" y="2333042"/>
            <a:ext cx="418573" cy="246219"/>
          </a:xfrm>
          <a:prstGeom prst="rect">
            <a:avLst/>
          </a:prstGeom>
        </p:spPr>
      </p:pic>
      <p:pic>
        <p:nvPicPr>
          <p:cNvPr id="27" name="Picture 26"/>
          <p:cNvPicPr>
            <a:picLocks noChangeAspect="1"/>
          </p:cNvPicPr>
          <p:nvPr/>
        </p:nvPicPr>
        <p:blipFill>
          <a:blip r:embed="rId2"/>
          <a:stretch>
            <a:fillRect/>
          </a:stretch>
        </p:blipFill>
        <p:spPr>
          <a:xfrm>
            <a:off x="2462631" y="2333042"/>
            <a:ext cx="428780" cy="420373"/>
          </a:xfrm>
          <a:prstGeom prst="rect">
            <a:avLst/>
          </a:prstGeom>
        </p:spPr>
      </p:pic>
      <p:pic>
        <p:nvPicPr>
          <p:cNvPr id="28" name="Picture 27"/>
          <p:cNvPicPr>
            <a:picLocks noChangeAspect="1"/>
          </p:cNvPicPr>
          <p:nvPr/>
        </p:nvPicPr>
        <p:blipFill>
          <a:blip r:embed="rId5"/>
          <a:stretch>
            <a:fillRect/>
          </a:stretch>
        </p:blipFill>
        <p:spPr>
          <a:xfrm>
            <a:off x="3062995" y="2712965"/>
            <a:ext cx="431361" cy="246219"/>
          </a:xfrm>
          <a:prstGeom prst="rect">
            <a:avLst/>
          </a:prstGeom>
        </p:spPr>
      </p:pic>
      <p:pic>
        <p:nvPicPr>
          <p:cNvPr id="29" name="Picture 28"/>
          <p:cNvPicPr>
            <a:picLocks noChangeAspect="1"/>
          </p:cNvPicPr>
          <p:nvPr/>
        </p:nvPicPr>
        <p:blipFill>
          <a:blip r:embed="rId5"/>
          <a:stretch>
            <a:fillRect/>
          </a:stretch>
        </p:blipFill>
        <p:spPr>
          <a:xfrm>
            <a:off x="2031270" y="2844592"/>
            <a:ext cx="431361" cy="246219"/>
          </a:xfrm>
          <a:prstGeom prst="rect">
            <a:avLst/>
          </a:prstGeom>
        </p:spPr>
      </p:pic>
      <p:pic>
        <p:nvPicPr>
          <p:cNvPr id="30" name="Picture 29"/>
          <p:cNvPicPr>
            <a:picLocks noChangeAspect="1"/>
          </p:cNvPicPr>
          <p:nvPr/>
        </p:nvPicPr>
        <p:blipFill>
          <a:blip r:embed="rId3"/>
          <a:stretch>
            <a:fillRect/>
          </a:stretch>
        </p:blipFill>
        <p:spPr>
          <a:xfrm>
            <a:off x="2419033" y="2959184"/>
            <a:ext cx="375843" cy="378690"/>
          </a:xfrm>
          <a:prstGeom prst="rect">
            <a:avLst/>
          </a:prstGeom>
        </p:spPr>
      </p:pic>
      <p:pic>
        <p:nvPicPr>
          <p:cNvPr id="31" name="Picture 30"/>
          <p:cNvPicPr>
            <a:picLocks noChangeAspect="1"/>
          </p:cNvPicPr>
          <p:nvPr/>
        </p:nvPicPr>
        <p:blipFill>
          <a:blip r:embed="rId4"/>
          <a:stretch>
            <a:fillRect/>
          </a:stretch>
        </p:blipFill>
        <p:spPr>
          <a:xfrm>
            <a:off x="1887093" y="3280087"/>
            <a:ext cx="418573" cy="246219"/>
          </a:xfrm>
          <a:prstGeom prst="rect">
            <a:avLst/>
          </a:prstGeom>
        </p:spPr>
      </p:pic>
      <p:pic>
        <p:nvPicPr>
          <p:cNvPr id="32" name="Picture 31"/>
          <p:cNvPicPr>
            <a:picLocks noChangeAspect="1"/>
          </p:cNvPicPr>
          <p:nvPr/>
        </p:nvPicPr>
        <p:blipFill>
          <a:blip r:embed="rId4"/>
          <a:stretch>
            <a:fillRect/>
          </a:stretch>
        </p:blipFill>
        <p:spPr>
          <a:xfrm>
            <a:off x="1286742" y="3033868"/>
            <a:ext cx="418573" cy="246219"/>
          </a:xfrm>
          <a:prstGeom prst="rect">
            <a:avLst/>
          </a:prstGeom>
        </p:spPr>
      </p:pic>
      <p:pic>
        <p:nvPicPr>
          <p:cNvPr id="33" name="Picture 32"/>
          <p:cNvPicPr>
            <a:picLocks noChangeAspect="1"/>
          </p:cNvPicPr>
          <p:nvPr/>
        </p:nvPicPr>
        <p:blipFill>
          <a:blip r:embed="rId2"/>
          <a:stretch>
            <a:fillRect/>
          </a:stretch>
        </p:blipFill>
        <p:spPr>
          <a:xfrm>
            <a:off x="3405946" y="3033868"/>
            <a:ext cx="428780" cy="420373"/>
          </a:xfrm>
          <a:prstGeom prst="rect">
            <a:avLst/>
          </a:prstGeom>
        </p:spPr>
      </p:pic>
      <p:pic>
        <p:nvPicPr>
          <p:cNvPr id="34" name="Picture 33"/>
          <p:cNvPicPr>
            <a:picLocks noChangeAspect="1"/>
          </p:cNvPicPr>
          <p:nvPr/>
        </p:nvPicPr>
        <p:blipFill>
          <a:blip r:embed="rId5"/>
          <a:stretch>
            <a:fillRect/>
          </a:stretch>
        </p:blipFill>
        <p:spPr>
          <a:xfrm>
            <a:off x="3309984" y="2309092"/>
            <a:ext cx="431361" cy="246219"/>
          </a:xfrm>
          <a:prstGeom prst="rect">
            <a:avLst/>
          </a:prstGeom>
        </p:spPr>
      </p:pic>
      <p:pic>
        <p:nvPicPr>
          <p:cNvPr id="35" name="Picture 34"/>
          <p:cNvPicPr>
            <a:picLocks noChangeAspect="1"/>
          </p:cNvPicPr>
          <p:nvPr/>
        </p:nvPicPr>
        <p:blipFill>
          <a:blip r:embed="rId5"/>
          <a:stretch>
            <a:fillRect/>
          </a:stretch>
        </p:blipFill>
        <p:spPr>
          <a:xfrm>
            <a:off x="1987672" y="3658777"/>
            <a:ext cx="431361" cy="246219"/>
          </a:xfrm>
          <a:prstGeom prst="rect">
            <a:avLst/>
          </a:prstGeom>
        </p:spPr>
      </p:pic>
      <p:pic>
        <p:nvPicPr>
          <p:cNvPr id="36" name="Picture 35"/>
          <p:cNvPicPr>
            <a:picLocks noChangeAspect="1"/>
          </p:cNvPicPr>
          <p:nvPr/>
        </p:nvPicPr>
        <p:blipFill>
          <a:blip r:embed="rId3"/>
          <a:stretch>
            <a:fillRect/>
          </a:stretch>
        </p:blipFill>
        <p:spPr>
          <a:xfrm>
            <a:off x="2875073" y="3526306"/>
            <a:ext cx="375843" cy="378690"/>
          </a:xfrm>
          <a:prstGeom prst="rect">
            <a:avLst/>
          </a:prstGeom>
        </p:spPr>
      </p:pic>
      <p:cxnSp>
        <p:nvCxnSpPr>
          <p:cNvPr id="46" name="Straight Arrow Connector 45"/>
          <p:cNvCxnSpPr/>
          <p:nvPr/>
        </p:nvCxnSpPr>
        <p:spPr>
          <a:xfrm flipV="1">
            <a:off x="5792538" y="3658777"/>
            <a:ext cx="597363" cy="110038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flipV="1">
            <a:off x="2774158" y="3904997"/>
            <a:ext cx="476758" cy="85416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5792538" y="3904996"/>
            <a:ext cx="597363" cy="722067"/>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5663218" y="4064000"/>
            <a:ext cx="753007" cy="427789"/>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39" name="Picture 38"/>
          <p:cNvPicPr>
            <a:picLocks noChangeAspect="1"/>
          </p:cNvPicPr>
          <p:nvPr/>
        </p:nvPicPr>
        <p:blipFill>
          <a:blip r:embed="rId2"/>
          <a:stretch>
            <a:fillRect/>
          </a:stretch>
        </p:blipFill>
        <p:spPr>
          <a:xfrm>
            <a:off x="6083090" y="2083626"/>
            <a:ext cx="428780" cy="420373"/>
          </a:xfrm>
          <a:prstGeom prst="rect">
            <a:avLst/>
          </a:prstGeom>
        </p:spPr>
      </p:pic>
      <p:pic>
        <p:nvPicPr>
          <p:cNvPr id="40" name="Picture 39"/>
          <p:cNvPicPr>
            <a:picLocks noChangeAspect="1"/>
          </p:cNvPicPr>
          <p:nvPr/>
        </p:nvPicPr>
        <p:blipFill>
          <a:blip r:embed="rId2"/>
          <a:stretch>
            <a:fillRect/>
          </a:stretch>
        </p:blipFill>
        <p:spPr>
          <a:xfrm>
            <a:off x="6389901" y="2613495"/>
            <a:ext cx="428780" cy="420373"/>
          </a:xfrm>
          <a:prstGeom prst="rect">
            <a:avLst/>
          </a:prstGeom>
        </p:spPr>
      </p:pic>
      <p:pic>
        <p:nvPicPr>
          <p:cNvPr id="41" name="Picture 40"/>
          <p:cNvPicPr>
            <a:picLocks noChangeAspect="1"/>
          </p:cNvPicPr>
          <p:nvPr/>
        </p:nvPicPr>
        <p:blipFill>
          <a:blip r:embed="rId5"/>
          <a:stretch>
            <a:fillRect/>
          </a:stretch>
        </p:blipFill>
        <p:spPr>
          <a:xfrm>
            <a:off x="5576857" y="2645119"/>
            <a:ext cx="431361" cy="246219"/>
          </a:xfrm>
          <a:prstGeom prst="rect">
            <a:avLst/>
          </a:prstGeom>
        </p:spPr>
      </p:pic>
      <p:pic>
        <p:nvPicPr>
          <p:cNvPr id="42" name="Picture 41"/>
          <p:cNvPicPr>
            <a:picLocks noChangeAspect="1"/>
          </p:cNvPicPr>
          <p:nvPr/>
        </p:nvPicPr>
        <p:blipFill>
          <a:blip r:embed="rId3"/>
          <a:stretch>
            <a:fillRect/>
          </a:stretch>
        </p:blipFill>
        <p:spPr>
          <a:xfrm>
            <a:off x="6689573" y="2106132"/>
            <a:ext cx="375843" cy="378690"/>
          </a:xfrm>
          <a:prstGeom prst="rect">
            <a:avLst/>
          </a:prstGeom>
        </p:spPr>
      </p:pic>
      <p:pic>
        <p:nvPicPr>
          <p:cNvPr id="43" name="Picture 42"/>
          <p:cNvPicPr>
            <a:picLocks noChangeAspect="1"/>
          </p:cNvPicPr>
          <p:nvPr/>
        </p:nvPicPr>
        <p:blipFill>
          <a:blip r:embed="rId3"/>
          <a:stretch>
            <a:fillRect/>
          </a:stretch>
        </p:blipFill>
        <p:spPr>
          <a:xfrm>
            <a:off x="6841973" y="2844523"/>
            <a:ext cx="375843" cy="378690"/>
          </a:xfrm>
          <a:prstGeom prst="rect">
            <a:avLst/>
          </a:prstGeom>
        </p:spPr>
      </p:pic>
      <p:pic>
        <p:nvPicPr>
          <p:cNvPr id="44" name="Picture 43"/>
          <p:cNvPicPr>
            <a:picLocks noChangeAspect="1"/>
          </p:cNvPicPr>
          <p:nvPr/>
        </p:nvPicPr>
        <p:blipFill>
          <a:blip r:embed="rId3"/>
          <a:stretch>
            <a:fillRect/>
          </a:stretch>
        </p:blipFill>
        <p:spPr>
          <a:xfrm>
            <a:off x="5805648" y="2970576"/>
            <a:ext cx="375843" cy="378690"/>
          </a:xfrm>
          <a:prstGeom prst="rect">
            <a:avLst/>
          </a:prstGeom>
        </p:spPr>
      </p:pic>
      <p:pic>
        <p:nvPicPr>
          <p:cNvPr id="45" name="Picture 44"/>
          <p:cNvPicPr>
            <a:picLocks noChangeAspect="1"/>
          </p:cNvPicPr>
          <p:nvPr/>
        </p:nvPicPr>
        <p:blipFill>
          <a:blip r:embed="rId2"/>
          <a:stretch>
            <a:fillRect/>
          </a:stretch>
        </p:blipFill>
        <p:spPr>
          <a:xfrm>
            <a:off x="7202635" y="2292592"/>
            <a:ext cx="428780" cy="420373"/>
          </a:xfrm>
          <a:prstGeom prst="rect">
            <a:avLst/>
          </a:prstGeom>
        </p:spPr>
      </p:pic>
    </p:spTree>
    <p:extLst>
      <p:ext uri="{BB962C8B-B14F-4D97-AF65-F5344CB8AC3E}">
        <p14:creationId xmlns:p14="http://schemas.microsoft.com/office/powerpoint/2010/main" val="3007418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is…</a:t>
            </a:r>
          </a:p>
        </p:txBody>
      </p:sp>
      <p:sp>
        <p:nvSpPr>
          <p:cNvPr id="4" name="Rectangle 3"/>
          <p:cNvSpPr/>
          <p:nvPr/>
        </p:nvSpPr>
        <p:spPr>
          <a:xfrm>
            <a:off x="539269" y="2106008"/>
            <a:ext cx="8294287" cy="830997"/>
          </a:xfrm>
          <a:prstGeom prst="rect">
            <a:avLst/>
          </a:prstGeom>
        </p:spPr>
        <p:txBody>
          <a:bodyPr wrap="square">
            <a:spAutoFit/>
          </a:bodyPr>
          <a:lstStyle/>
          <a:p>
            <a:r>
              <a:rPr lang="en-US" sz="2400" dirty="0"/>
              <a:t>Machine learning is about predicting the future based on the past.</a:t>
            </a:r>
          </a:p>
          <a:p>
            <a:r>
              <a:rPr lang="tr-TR" sz="2400" dirty="0">
                <a:solidFill>
                  <a:schemeClr val="tx2"/>
                </a:solidFill>
              </a:rPr>
              <a:t>					-- Hal </a:t>
            </a:r>
            <a:r>
              <a:rPr lang="tr-TR" sz="2400" dirty="0" err="1">
                <a:solidFill>
                  <a:schemeClr val="tx2"/>
                </a:solidFill>
              </a:rPr>
              <a:t>Daume</a:t>
            </a:r>
            <a:r>
              <a:rPr lang="tr-TR" sz="2400" dirty="0">
                <a:solidFill>
                  <a:schemeClr val="tx2"/>
                </a:solidFill>
              </a:rPr>
              <a:t> III</a:t>
            </a:r>
          </a:p>
        </p:txBody>
      </p:sp>
      <p:sp>
        <p:nvSpPr>
          <p:cNvPr id="5" name="Rectangle 4"/>
          <p:cNvSpPr/>
          <p:nvPr/>
        </p:nvSpPr>
        <p:spPr>
          <a:xfrm>
            <a:off x="324561" y="4162777"/>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13854" y="4655446"/>
            <a:ext cx="1308346" cy="954107"/>
          </a:xfrm>
          <a:prstGeom prst="rect">
            <a:avLst/>
          </a:prstGeom>
          <a:noFill/>
        </p:spPr>
        <p:txBody>
          <a:bodyPr wrap="none" rtlCol="0">
            <a:spAutoFit/>
          </a:bodyPr>
          <a:lstStyle/>
          <a:p>
            <a:pPr algn="ctr"/>
            <a:r>
              <a:rPr lang="en-US" sz="2800" dirty="0"/>
              <a:t>Training</a:t>
            </a:r>
          </a:p>
          <a:p>
            <a:pPr algn="ctr"/>
            <a:r>
              <a:rPr lang="en-US" sz="2800" dirty="0"/>
              <a:t>Data</a:t>
            </a:r>
          </a:p>
        </p:txBody>
      </p:sp>
      <p:sp>
        <p:nvSpPr>
          <p:cNvPr id="7" name="TextBox 6"/>
          <p:cNvSpPr txBox="1"/>
          <p:nvPr/>
        </p:nvSpPr>
        <p:spPr>
          <a:xfrm rot="19287826">
            <a:off x="1648475" y="4111748"/>
            <a:ext cx="925078" cy="523220"/>
          </a:xfrm>
          <a:prstGeom prst="rect">
            <a:avLst/>
          </a:prstGeom>
          <a:noFill/>
        </p:spPr>
        <p:txBody>
          <a:bodyPr wrap="none" rtlCol="0">
            <a:spAutoFit/>
          </a:bodyPr>
          <a:lstStyle/>
          <a:p>
            <a:r>
              <a:rPr lang="en-US" sz="2800" dirty="0"/>
              <a:t>learn</a:t>
            </a:r>
          </a:p>
        </p:txBody>
      </p:sp>
      <p:sp>
        <p:nvSpPr>
          <p:cNvPr id="9" name="Oval 8"/>
          <p:cNvSpPr/>
          <p:nvPr/>
        </p:nvSpPr>
        <p:spPr>
          <a:xfrm>
            <a:off x="2511793" y="4473223"/>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Box 9"/>
          <p:cNvSpPr txBox="1"/>
          <p:nvPr/>
        </p:nvSpPr>
        <p:spPr>
          <a:xfrm>
            <a:off x="2723459" y="4706779"/>
            <a:ext cx="1306367" cy="830997"/>
          </a:xfrm>
          <a:prstGeom prst="rect">
            <a:avLst/>
          </a:prstGeom>
          <a:noFill/>
        </p:spPr>
        <p:txBody>
          <a:bodyPr wrap="none" rtlCol="0">
            <a:spAutoFit/>
          </a:bodyPr>
          <a:lstStyle/>
          <a:p>
            <a:r>
              <a:rPr lang="en-US" sz="2400" dirty="0"/>
              <a:t>model/</a:t>
            </a:r>
          </a:p>
          <a:p>
            <a:r>
              <a:rPr lang="en-US" sz="2400" dirty="0"/>
              <a:t>predictor</a:t>
            </a:r>
          </a:p>
        </p:txBody>
      </p:sp>
      <p:sp>
        <p:nvSpPr>
          <p:cNvPr id="11" name="TextBox 10"/>
          <p:cNvSpPr txBox="1"/>
          <p:nvPr/>
        </p:nvSpPr>
        <p:spPr>
          <a:xfrm>
            <a:off x="539269" y="3541889"/>
            <a:ext cx="710200" cy="461665"/>
          </a:xfrm>
          <a:prstGeom prst="rect">
            <a:avLst/>
          </a:prstGeom>
          <a:noFill/>
        </p:spPr>
        <p:txBody>
          <a:bodyPr wrap="none" rtlCol="0">
            <a:spAutoFit/>
          </a:bodyPr>
          <a:lstStyle/>
          <a:p>
            <a:r>
              <a:rPr lang="en-US" sz="2400" dirty="0"/>
              <a:t>past</a:t>
            </a:r>
          </a:p>
        </p:txBody>
      </p:sp>
      <p:sp>
        <p:nvSpPr>
          <p:cNvPr id="12" name="Right Arrow 11"/>
          <p:cNvSpPr/>
          <p:nvPr/>
        </p:nvSpPr>
        <p:spPr>
          <a:xfrm>
            <a:off x="1778010" y="4852049"/>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4" name="Straight Connector 13"/>
          <p:cNvCxnSpPr/>
          <p:nvPr/>
        </p:nvCxnSpPr>
        <p:spPr>
          <a:xfrm>
            <a:off x="4176891" y="3541889"/>
            <a:ext cx="0" cy="3048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rot="19287826">
            <a:off x="7931673" y="3974257"/>
            <a:ext cx="1194207" cy="523220"/>
          </a:xfrm>
          <a:prstGeom prst="rect">
            <a:avLst/>
          </a:prstGeom>
          <a:noFill/>
        </p:spPr>
        <p:txBody>
          <a:bodyPr wrap="none" rtlCol="0">
            <a:spAutoFit/>
          </a:bodyPr>
          <a:lstStyle/>
          <a:p>
            <a:r>
              <a:rPr lang="en-US" sz="2800" dirty="0"/>
              <a:t>predict</a:t>
            </a:r>
          </a:p>
        </p:txBody>
      </p:sp>
      <p:sp>
        <p:nvSpPr>
          <p:cNvPr id="25" name="Oval 24"/>
          <p:cNvSpPr/>
          <p:nvPr/>
        </p:nvSpPr>
        <p:spPr>
          <a:xfrm>
            <a:off x="6485952" y="4481002"/>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TextBox 25"/>
          <p:cNvSpPr txBox="1"/>
          <p:nvPr/>
        </p:nvSpPr>
        <p:spPr>
          <a:xfrm>
            <a:off x="6697618" y="4714558"/>
            <a:ext cx="1306367" cy="830997"/>
          </a:xfrm>
          <a:prstGeom prst="rect">
            <a:avLst/>
          </a:prstGeom>
          <a:noFill/>
        </p:spPr>
        <p:txBody>
          <a:bodyPr wrap="none" rtlCol="0">
            <a:spAutoFit/>
          </a:bodyPr>
          <a:lstStyle/>
          <a:p>
            <a:r>
              <a:rPr lang="en-US" sz="2400" dirty="0"/>
              <a:t>model/</a:t>
            </a:r>
          </a:p>
          <a:p>
            <a:r>
              <a:rPr lang="en-US" sz="2400" dirty="0"/>
              <a:t>predictor</a:t>
            </a:r>
          </a:p>
        </p:txBody>
      </p:sp>
      <p:sp>
        <p:nvSpPr>
          <p:cNvPr id="27" name="TextBox 26"/>
          <p:cNvSpPr txBox="1"/>
          <p:nvPr/>
        </p:nvSpPr>
        <p:spPr>
          <a:xfrm>
            <a:off x="4586994" y="3541889"/>
            <a:ext cx="902811" cy="461665"/>
          </a:xfrm>
          <a:prstGeom prst="rect">
            <a:avLst/>
          </a:prstGeom>
          <a:noFill/>
        </p:spPr>
        <p:txBody>
          <a:bodyPr wrap="none" rtlCol="0">
            <a:spAutoFit/>
          </a:bodyPr>
          <a:lstStyle/>
          <a:p>
            <a:r>
              <a:rPr lang="en-US" sz="2400" dirty="0"/>
              <a:t>future</a:t>
            </a:r>
          </a:p>
        </p:txBody>
      </p:sp>
      <p:sp>
        <p:nvSpPr>
          <p:cNvPr id="30" name="Rectangle 29"/>
          <p:cNvSpPr/>
          <p:nvPr/>
        </p:nvSpPr>
        <p:spPr>
          <a:xfrm>
            <a:off x="4394934" y="4162777"/>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4466543" y="4655446"/>
            <a:ext cx="1143713" cy="954107"/>
          </a:xfrm>
          <a:prstGeom prst="rect">
            <a:avLst/>
          </a:prstGeom>
          <a:noFill/>
        </p:spPr>
        <p:txBody>
          <a:bodyPr wrap="none" rtlCol="0">
            <a:spAutoFit/>
          </a:bodyPr>
          <a:lstStyle/>
          <a:p>
            <a:pPr algn="ctr"/>
            <a:r>
              <a:rPr lang="en-US" sz="2800" dirty="0"/>
              <a:t>Testing</a:t>
            </a:r>
          </a:p>
          <a:p>
            <a:pPr algn="ctr"/>
            <a:r>
              <a:rPr lang="en-US" sz="2800" dirty="0"/>
              <a:t>Data</a:t>
            </a:r>
          </a:p>
        </p:txBody>
      </p:sp>
      <p:sp>
        <p:nvSpPr>
          <p:cNvPr id="32" name="Right Arrow 31"/>
          <p:cNvSpPr/>
          <p:nvPr/>
        </p:nvSpPr>
        <p:spPr>
          <a:xfrm>
            <a:off x="5777251" y="4866958"/>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ight Arrow 32"/>
          <p:cNvSpPr/>
          <p:nvPr/>
        </p:nvSpPr>
        <p:spPr>
          <a:xfrm>
            <a:off x="8159270" y="4852049"/>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3916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machine learning?</a:t>
            </a:r>
          </a:p>
        </p:txBody>
      </p:sp>
      <p:sp>
        <p:nvSpPr>
          <p:cNvPr id="3" name="Content Placeholder 2"/>
          <p:cNvSpPr>
            <a:spLocks noGrp="1"/>
          </p:cNvSpPr>
          <p:nvPr>
            <p:ph sz="quarter" idx="1"/>
          </p:nvPr>
        </p:nvSpPr>
        <p:spPr/>
        <p:txBody>
          <a:bodyPr>
            <a:normAutofit fontScale="92500" lnSpcReduction="10000"/>
          </a:bodyPr>
          <a:lstStyle/>
          <a:p>
            <a:pPr marL="0" indent="0">
              <a:buNone/>
            </a:pPr>
            <a:r>
              <a:rPr lang="en-US" dirty="0"/>
              <a:t>Lot’s of data</a:t>
            </a:r>
          </a:p>
          <a:p>
            <a:pPr marL="0" indent="0">
              <a:buNone/>
            </a:pPr>
            <a:endParaRPr lang="en-US" dirty="0"/>
          </a:p>
          <a:p>
            <a:pPr marL="0" indent="0">
              <a:buNone/>
            </a:pPr>
            <a:r>
              <a:rPr lang="en-US" dirty="0"/>
              <a:t>Hand-written rules just don’t do it</a:t>
            </a:r>
          </a:p>
          <a:p>
            <a:pPr marL="0" indent="0">
              <a:buNone/>
            </a:pPr>
            <a:endParaRPr lang="en-US" dirty="0"/>
          </a:p>
          <a:p>
            <a:pPr marL="0" indent="0">
              <a:buNone/>
            </a:pPr>
            <a:r>
              <a:rPr lang="en-US" dirty="0"/>
              <a:t>Performance can be much better than what people can do</a:t>
            </a:r>
          </a:p>
          <a:p>
            <a:pPr marL="0" indent="0">
              <a:buNone/>
            </a:pPr>
            <a:endParaRPr lang="en-US" dirty="0">
              <a:solidFill>
                <a:srgbClr val="FF0000"/>
              </a:solidFill>
            </a:endParaRPr>
          </a:p>
          <a:p>
            <a:pPr marL="0" indent="0">
              <a:buNone/>
            </a:pPr>
            <a:r>
              <a:rPr lang="en-US" dirty="0">
                <a:solidFill>
                  <a:srgbClr val="FF0000"/>
                </a:solidFill>
              </a:rPr>
              <a:t>Why not just study machine learning?</a:t>
            </a:r>
          </a:p>
          <a:p>
            <a:pPr lvl="1"/>
            <a:r>
              <a:rPr lang="en-US" dirty="0"/>
              <a:t>Domain knowledge/expertise is still very important</a:t>
            </a:r>
          </a:p>
          <a:p>
            <a:pPr lvl="1"/>
            <a:r>
              <a:rPr lang="en-US" dirty="0"/>
              <a:t>What types of features to use</a:t>
            </a:r>
          </a:p>
          <a:p>
            <a:pPr lvl="1"/>
            <a:r>
              <a:rPr lang="en-US" dirty="0"/>
              <a:t>What models are important</a:t>
            </a:r>
          </a:p>
          <a:p>
            <a:pPr>
              <a:buNone/>
            </a:pPr>
            <a:endParaRPr lang="en-US" dirty="0">
              <a:solidFill>
                <a:srgbClr val="FF0000"/>
              </a:solidFill>
            </a:endParaRPr>
          </a:p>
        </p:txBody>
      </p:sp>
    </p:spTree>
    <p:extLst>
      <p:ext uri="{BB962C8B-B14F-4D97-AF65-F5344CB8AC3E}">
        <p14:creationId xmlns:p14="http://schemas.microsoft.com/office/powerpoint/2010/main" val="190816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machine learning?</a:t>
            </a:r>
          </a:p>
        </p:txBody>
      </p:sp>
      <p:sp>
        <p:nvSpPr>
          <p:cNvPr id="5" name="TextBox 4"/>
          <p:cNvSpPr txBox="1"/>
          <p:nvPr/>
        </p:nvSpPr>
        <p:spPr>
          <a:xfrm>
            <a:off x="2300111" y="6043293"/>
            <a:ext cx="3935693" cy="461665"/>
          </a:xfrm>
          <a:prstGeom prst="rect">
            <a:avLst/>
          </a:prstGeom>
          <a:noFill/>
        </p:spPr>
        <p:txBody>
          <a:bodyPr wrap="none" rtlCol="0">
            <a:spAutoFit/>
          </a:bodyPr>
          <a:lstStyle/>
          <a:p>
            <a:r>
              <a:rPr lang="en-US" sz="2400" dirty="0"/>
              <a:t>Be able to laugh at these signs</a:t>
            </a:r>
          </a:p>
        </p:txBody>
      </p:sp>
      <p:pic>
        <p:nvPicPr>
          <p:cNvPr id="6" name="Picture 5"/>
          <p:cNvPicPr>
            <a:picLocks noChangeAspect="1"/>
          </p:cNvPicPr>
          <p:nvPr/>
        </p:nvPicPr>
        <p:blipFill>
          <a:blip r:embed="rId2"/>
          <a:stretch>
            <a:fillRect/>
          </a:stretch>
        </p:blipFill>
        <p:spPr>
          <a:xfrm>
            <a:off x="1397000" y="1604433"/>
            <a:ext cx="6350000" cy="4241800"/>
          </a:xfrm>
          <a:prstGeom prst="rect">
            <a:avLst/>
          </a:prstGeom>
        </p:spPr>
      </p:pic>
    </p:spTree>
    <p:extLst>
      <p:ext uri="{BB962C8B-B14F-4D97-AF65-F5344CB8AC3E}">
        <p14:creationId xmlns:p14="http://schemas.microsoft.com/office/powerpoint/2010/main" val="3152112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problems</a:t>
            </a:r>
          </a:p>
        </p:txBody>
      </p:sp>
      <p:sp>
        <p:nvSpPr>
          <p:cNvPr id="3" name="Content Placeholder 2"/>
          <p:cNvSpPr>
            <a:spLocks noGrp="1"/>
          </p:cNvSpPr>
          <p:nvPr>
            <p:ph sz="quarter" idx="1"/>
          </p:nvPr>
        </p:nvSpPr>
        <p:spPr/>
        <p:txBody>
          <a:bodyPr>
            <a:normAutofit/>
          </a:bodyPr>
          <a:lstStyle/>
          <a:p>
            <a:pPr marL="0" indent="0">
              <a:buNone/>
            </a:pPr>
            <a:r>
              <a:rPr lang="en-US" dirty="0">
                <a:solidFill>
                  <a:srgbClr val="FF0000"/>
                </a:solidFill>
              </a:rPr>
              <a:t>What high-level machine learning problems have you seen or heard of before?</a:t>
            </a:r>
          </a:p>
        </p:txBody>
      </p:sp>
    </p:spTree>
    <p:extLst>
      <p:ext uri="{BB962C8B-B14F-4D97-AF65-F5344CB8AC3E}">
        <p14:creationId xmlns:p14="http://schemas.microsoft.com/office/powerpoint/2010/main" val="38114422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Median.thmx</Template>
  <TotalTime>1492</TotalTime>
  <Words>1646</Words>
  <Application>Microsoft Macintosh PowerPoint</Application>
  <PresentationFormat>On-screen Show (4:3)</PresentationFormat>
  <Paragraphs>394</Paragraphs>
  <Slides>52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Calibri</vt:lpstr>
      <vt:lpstr>Tw Cen MT</vt:lpstr>
      <vt:lpstr>Verdana</vt:lpstr>
      <vt:lpstr>Wingdings</vt:lpstr>
      <vt:lpstr>Wingdings 2</vt:lpstr>
      <vt:lpstr>Median</vt:lpstr>
      <vt:lpstr>Machine Learning basics</vt:lpstr>
      <vt:lpstr>Admin</vt:lpstr>
      <vt:lpstr>Machine Learning is…</vt:lpstr>
      <vt:lpstr>Machine Learning is…</vt:lpstr>
      <vt:lpstr>Machine Learning is…</vt:lpstr>
      <vt:lpstr>Machine Learning is…</vt:lpstr>
      <vt:lpstr>Why machine learning?</vt:lpstr>
      <vt:lpstr>Why machine learning?</vt:lpstr>
      <vt:lpstr>Machine learning problems</vt:lpstr>
      <vt:lpstr>Data</vt:lpstr>
      <vt:lpstr>Data</vt:lpstr>
      <vt:lpstr>Data</vt:lpstr>
      <vt:lpstr>Data</vt:lpstr>
      <vt:lpstr>Supervised learning</vt:lpstr>
      <vt:lpstr>Supervised learning</vt:lpstr>
      <vt:lpstr>Supervised learning</vt:lpstr>
      <vt:lpstr>Supervised learning: classification</vt:lpstr>
      <vt:lpstr>NLP classification applications</vt:lpstr>
      <vt:lpstr>Supervised learning: regression</vt:lpstr>
      <vt:lpstr>Regression Example</vt:lpstr>
      <vt:lpstr>Regression applications</vt:lpstr>
      <vt:lpstr>Supervised learning: ranking</vt:lpstr>
      <vt:lpstr>NLP Ranking Applications</vt:lpstr>
      <vt:lpstr>Ranking example</vt:lpstr>
      <vt:lpstr>Unsupervised learning</vt:lpstr>
      <vt:lpstr>Unsupervised learning applications</vt:lpstr>
      <vt:lpstr>Reinforcement learning</vt:lpstr>
      <vt:lpstr>Reinforcement learning example</vt:lpstr>
      <vt:lpstr>Reinforcement learning example</vt:lpstr>
      <vt:lpstr>Other learning variations</vt:lpstr>
      <vt:lpstr>Text classification</vt:lpstr>
      <vt:lpstr>Representing examples</vt:lpstr>
      <vt:lpstr>Features</vt:lpstr>
      <vt:lpstr>Features</vt:lpstr>
      <vt:lpstr>Text: raw data</vt:lpstr>
      <vt:lpstr>Feature examples</vt:lpstr>
      <vt:lpstr>Feature examples</vt:lpstr>
      <vt:lpstr>Feature examples</vt:lpstr>
      <vt:lpstr>Feature examples</vt:lpstr>
      <vt:lpstr>Lots of other features</vt:lpstr>
      <vt:lpstr>Classification revisited</vt:lpstr>
      <vt:lpstr>Classification revisited</vt:lpstr>
      <vt:lpstr>Classification revisited</vt:lpstr>
      <vt:lpstr>Classification revisited</vt:lpstr>
      <vt:lpstr>Classification revisited</vt:lpstr>
      <vt:lpstr>Past predicts future</vt:lpstr>
      <vt:lpstr>Past predicts future</vt:lpstr>
      <vt:lpstr>Past predicts future</vt:lpstr>
      <vt:lpstr>More technically…</vt:lpstr>
      <vt:lpstr>data generating distribution</vt:lpstr>
      <vt:lpstr>data generating distribution</vt:lpstr>
      <vt:lpstr>data generating distribution</vt:lpstr>
    </vt:vector>
  </TitlesOfParts>
  <Company>Pomona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Lexical Semantics</dc:title>
  <dc:creator>Dave Kauchak</dc:creator>
  <cp:lastModifiedBy>Microsoft Office User</cp:lastModifiedBy>
  <cp:revision>246</cp:revision>
  <cp:lastPrinted>2019-04-10T17:28:47Z</cp:lastPrinted>
  <dcterms:created xsi:type="dcterms:W3CDTF">2011-03-21T22:01:10Z</dcterms:created>
  <dcterms:modified xsi:type="dcterms:W3CDTF">2020-10-23T02:22:20Z</dcterms:modified>
</cp:coreProperties>
</file>