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66"/>
  </p:notesMasterIdLst>
  <p:handoutMasterIdLst>
    <p:handoutMasterId r:id="rId67"/>
  </p:handoutMasterIdLst>
  <p:sldIdLst>
    <p:sldId id="257" r:id="rId3"/>
    <p:sldId id="820" r:id="rId4"/>
    <p:sldId id="964" r:id="rId5"/>
    <p:sldId id="839" r:id="rId6"/>
    <p:sldId id="859" r:id="rId7"/>
    <p:sldId id="861" r:id="rId8"/>
    <p:sldId id="884" r:id="rId9"/>
    <p:sldId id="885" r:id="rId10"/>
    <p:sldId id="886" r:id="rId11"/>
    <p:sldId id="887" r:id="rId12"/>
    <p:sldId id="888" r:id="rId13"/>
    <p:sldId id="889" r:id="rId14"/>
    <p:sldId id="890" r:id="rId15"/>
    <p:sldId id="938" r:id="rId16"/>
    <p:sldId id="941" r:id="rId17"/>
    <p:sldId id="939" r:id="rId18"/>
    <p:sldId id="942" r:id="rId19"/>
    <p:sldId id="891" r:id="rId20"/>
    <p:sldId id="943" r:id="rId21"/>
    <p:sldId id="901" r:id="rId22"/>
    <p:sldId id="876" r:id="rId23"/>
    <p:sldId id="892" r:id="rId24"/>
    <p:sldId id="893" r:id="rId25"/>
    <p:sldId id="875" r:id="rId26"/>
    <p:sldId id="874" r:id="rId27"/>
    <p:sldId id="866" r:id="rId28"/>
    <p:sldId id="946" r:id="rId29"/>
    <p:sldId id="945" r:id="rId30"/>
    <p:sldId id="894" r:id="rId31"/>
    <p:sldId id="867" r:id="rId32"/>
    <p:sldId id="868" r:id="rId33"/>
    <p:sldId id="947" r:id="rId34"/>
    <p:sldId id="896" r:id="rId35"/>
    <p:sldId id="948" r:id="rId36"/>
    <p:sldId id="950" r:id="rId37"/>
    <p:sldId id="895" r:id="rId38"/>
    <p:sldId id="869" r:id="rId39"/>
    <p:sldId id="951" r:id="rId40"/>
    <p:sldId id="870" r:id="rId41"/>
    <p:sldId id="898" r:id="rId42"/>
    <p:sldId id="952" r:id="rId43"/>
    <p:sldId id="953" r:id="rId44"/>
    <p:sldId id="872" r:id="rId45"/>
    <p:sldId id="873" r:id="rId46"/>
    <p:sldId id="903" r:id="rId47"/>
    <p:sldId id="904" r:id="rId48"/>
    <p:sldId id="905" r:id="rId49"/>
    <p:sldId id="907" r:id="rId50"/>
    <p:sldId id="908" r:id="rId51"/>
    <p:sldId id="909" r:id="rId52"/>
    <p:sldId id="910" r:id="rId53"/>
    <p:sldId id="911" r:id="rId54"/>
    <p:sldId id="912" r:id="rId55"/>
    <p:sldId id="899" r:id="rId56"/>
    <p:sldId id="913" r:id="rId57"/>
    <p:sldId id="914" r:id="rId58"/>
    <p:sldId id="915" r:id="rId59"/>
    <p:sldId id="916" r:id="rId60"/>
    <p:sldId id="917" r:id="rId61"/>
    <p:sldId id="918" r:id="rId62"/>
    <p:sldId id="924" r:id="rId63"/>
    <p:sldId id="922" r:id="rId64"/>
    <p:sldId id="921" r:id="rId65"/>
  </p:sldIdLst>
  <p:sldSz cx="9144000" cy="6858000" type="screen4x3"/>
  <p:notesSz cx="6935788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8080"/>
    <a:srgbClr val="008000"/>
    <a:srgbClr val="00FF00"/>
    <a:srgbClr val="FF0000"/>
    <a:srgbClr val="FF00FF"/>
    <a:srgbClr val="FF33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2" autoAdjust="0"/>
    <p:restoredTop sz="90748" autoAdjust="0"/>
  </p:normalViewPr>
  <p:slideViewPr>
    <p:cSldViewPr>
      <p:cViewPr varScale="1">
        <p:scale>
          <a:sx n="116" d="100"/>
          <a:sy n="116" d="100"/>
        </p:scale>
        <p:origin x="20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34D50568-AD68-8E49-B3A1-86D4E0A9B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8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4675"/>
            <a:ext cx="50847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D9AE332C-ED89-9143-9B25-92B40DF6D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2BBEE-DBA4-A746-8581-BDA0152A3D8E}" type="slidenum">
              <a:rPr lang="en-US"/>
              <a:pPr/>
              <a:t>1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60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98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7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exponential </a:t>
            </a:r>
            <a:r>
              <a:rPr lang="en-US" dirty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26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really</a:t>
            </a:r>
            <a:r>
              <a:rPr lang="en-US"/>
              <a:t>, count(e </a:t>
            </a:r>
            <a:r>
              <a:rPr lang="en-US" dirty="0"/>
              <a:t>aligned-to anything)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EE9-FE35-2848-9E4C-8DC72509A221}" type="slidenum">
              <a:rPr lang="en-US"/>
              <a:pPr/>
              <a:t>3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8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C546A-1075-2A41-BE46-029FE67498CB}" type="slidenum">
              <a:rPr lang="en-US"/>
              <a:pPr/>
              <a:t>4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really</a:t>
            </a:r>
            <a:r>
              <a:rPr lang="en-US"/>
              <a:t>, count(e </a:t>
            </a:r>
            <a:r>
              <a:rPr lang="en-US" dirty="0"/>
              <a:t>aligned-to anything)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1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really</a:t>
            </a:r>
            <a:r>
              <a:rPr lang="en-US"/>
              <a:t>, count(e </a:t>
            </a:r>
            <a:r>
              <a:rPr lang="en-US" dirty="0"/>
              <a:t>aligned-to anything)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1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We’ll make the simplifying assumption that each foreign word</a:t>
            </a:r>
            <a:r>
              <a:rPr lang="en-US" baseline="0" dirty="0"/>
              <a:t> has to be aligned to </a:t>
            </a:r>
            <a:r>
              <a:rPr lang="en-US" baseline="0" dirty="0" err="1"/>
              <a:t>atleast</a:t>
            </a:r>
            <a:r>
              <a:rPr lang="en-US" baseline="0" dirty="0"/>
              <a:t> 1 word.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88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88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88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55ADAF-D360-B24A-89FF-CCB861EED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BF27A0-95AB-4747-98F5-EBA442F87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9731FC-C7EF-094C-9DD8-8B6CE728D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3C34E284-C5A2-1946-AD6A-DA4DEAD08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279F10C4-C737-5448-934C-482298A8D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654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505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1751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6380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429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759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A23506-DB54-6A46-9C9D-FE2379471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0213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5974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28111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320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648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F2DC1A-5C92-AD4E-83B3-1A473CF80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91CEF0-C43C-F347-BC05-E8550C070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0B4C5A-58F6-8C42-9FD6-5105B0C13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AF3A16-7637-FB44-9EFF-F4211632F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149EED-4AEF-C947-A83F-D02D40C76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3F9BF1-0D59-E642-B574-8A5B8F7C2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09B616-7625-CF48-9DCC-24D4830F9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E03166-2CAB-AC49-B730-4DC07E382D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237AB3D-B255-934A-805C-BFD8A6D98ED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10/15/20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50ACE96A-7212-BE4E-93C3-CF30D8E1C67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18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24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26.png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11" Type="http://schemas.openxmlformats.org/officeDocument/2006/relationships/image" Target="../media/image24.png"/><Relationship Id="rId5" Type="http://schemas.openxmlformats.org/officeDocument/2006/relationships/oleObject" Target="../embeddings/oleObject9.bin"/><Relationship Id="rId15" Type="http://schemas.openxmlformats.org/officeDocument/2006/relationships/image" Target="../media/image28.png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e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6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/>
              <a:t>More </a:t>
            </a:r>
            <a:r>
              <a:rPr lang="en-US"/>
              <a:t>Word Alignment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1981200" cy="381000"/>
          </a:xfrm>
        </p:spPr>
        <p:txBody>
          <a:bodyPr/>
          <a:lstStyle/>
          <a:p>
            <a:r>
              <a:rPr lang="en-US" sz="1600" dirty="0"/>
              <a:t>Philipp Koehn</a:t>
            </a:r>
            <a:endParaRPr lang="en-US" sz="1800" dirty="0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352800" y="5562600"/>
            <a:ext cx="2230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USC/Information Sciences Institute</a:t>
            </a:r>
          </a:p>
          <a:p>
            <a:r>
              <a:rPr lang="en-US" sz="1000" dirty="0"/>
              <a:t>USC/Computer Science Department</a:t>
            </a:r>
          </a:p>
          <a:p>
            <a:endParaRPr lang="en-US" sz="1000" dirty="0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81000" y="5562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School of Informatics</a:t>
            </a:r>
          </a:p>
          <a:p>
            <a:r>
              <a:rPr lang="en-US" sz="1000" dirty="0"/>
              <a:t>University of Edinburgh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981200" y="48006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Some slides adapted from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371600" y="2362200"/>
            <a:ext cx="62484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David Kauchak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CS159 – Fall 2020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57600" y="51816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sz="1600"/>
              <a:t>Kevin Knight</a:t>
            </a:r>
            <a:r>
              <a:rPr lang="en-US" sz="1800"/>
              <a:t> </a:t>
            </a:r>
            <a:endParaRPr lang="en-US" sz="1800" dirty="0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081628" y="5562600"/>
            <a:ext cx="195438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Computer Science Department</a:t>
            </a:r>
          </a:p>
          <a:p>
            <a:r>
              <a:rPr lang="en-US" sz="1000" dirty="0"/>
              <a:t>UC Berkeley</a:t>
            </a:r>
          </a:p>
          <a:p>
            <a:endParaRPr lang="en-US" sz="1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48400" y="51816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sz="1600" dirty="0"/>
              <a:t>Dan Klein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89638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IBM model 1: Each foreign word is aligned to 1 English word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895600" y="3119735"/>
            <a:ext cx="612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00600" y="3119735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05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9D3161-B55C-6E47-AB50-DE6EB8EDB39A}"/>
              </a:ext>
            </a:extLst>
          </p:cNvPr>
          <p:cNvSpPr txBox="1"/>
          <p:nvPr/>
        </p:nvSpPr>
        <p:spPr>
          <a:xfrm>
            <a:off x="1030169" y="4967773"/>
            <a:ext cx="7755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If I told you how likely each of these were, does that help us with calculating p(f | e)?</a:t>
            </a:r>
          </a:p>
        </p:txBody>
      </p:sp>
    </p:spTree>
    <p:extLst>
      <p:ext uri="{BB962C8B-B14F-4D97-AF65-F5344CB8AC3E}">
        <p14:creationId xmlns:p14="http://schemas.microsoft.com/office/powerpoint/2010/main" val="66748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89638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IBM model 1: Each foreign word is aligned to 1 English word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895600" y="3119735"/>
            <a:ext cx="612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00600" y="3119735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05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500536"/>
              </p:ext>
            </p:extLst>
          </p:nvPr>
        </p:nvGraphicFramePr>
        <p:xfrm>
          <a:off x="441829" y="5283497"/>
          <a:ext cx="4495800" cy="91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177" name="Equation" r:id="rId4" imgW="2070100" imgH="419100" progId="Equation.3">
                  <p:embed/>
                </p:oleObj>
              </mc:Choice>
              <mc:Fallback>
                <p:oleObj name="Equation" r:id="rId4" imgW="20701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1829" y="5283497"/>
                        <a:ext cx="4495800" cy="91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105400" y="5114835"/>
            <a:ext cx="4001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Use partial counts and sum:</a:t>
            </a:r>
          </a:p>
          <a:p>
            <a:pPr marL="342900" indent="-342900" algn="l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count(y | a)   0.9+0.01</a:t>
            </a:r>
          </a:p>
          <a:p>
            <a:pPr marL="342900" indent="-342900" algn="l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count(x | a</a:t>
            </a:r>
            <a:r>
              <a:rPr lang="en-US" sz="2400">
                <a:solidFill>
                  <a:srgbClr val="0000FF"/>
                </a:solidFill>
              </a:rPr>
              <a:t>)   0.01+0.01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2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the one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95600" y="3119735"/>
            <a:ext cx="612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600" y="3119735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05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0600" y="3124200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0.01</a:t>
            </a:r>
          </a:p>
        </p:txBody>
      </p:sp>
      <p:sp>
        <p:nvSpPr>
          <p:cNvPr id="24" name="Down Arrow 23"/>
          <p:cNvSpPr/>
          <p:nvPr/>
        </p:nvSpPr>
        <p:spPr bwMode="auto">
          <a:xfrm>
            <a:off x="3505200" y="4423009"/>
            <a:ext cx="914400" cy="990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0600" y="4118209"/>
            <a:ext cx="4038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FF6600"/>
                </a:solidFill>
              </a:rPr>
              <a:t>If you had the likelihood of each alignment, you could calculate p(</a:t>
            </a:r>
            <a:r>
              <a:rPr lang="en-US" sz="2400" dirty="0" err="1">
                <a:solidFill>
                  <a:srgbClr val="FF6600"/>
                </a:solidFill>
              </a:rPr>
              <a:t>f|e</a:t>
            </a:r>
            <a:r>
              <a:rPr lang="en-US" sz="2400" dirty="0">
                <a:solidFill>
                  <a:srgbClr val="FF6600"/>
                </a:solidFill>
              </a:rPr>
              <a:t>)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E8F31B79-60CA-5A44-AC6F-B82BB6F2DE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495001"/>
              </p:ext>
            </p:extLst>
          </p:nvPr>
        </p:nvGraphicFramePr>
        <p:xfrm>
          <a:off x="1828800" y="5794609"/>
          <a:ext cx="4495800" cy="91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196" name="Equation" r:id="rId3" imgW="2070100" imgH="419100" progId="Equation.3">
                  <p:embed/>
                </p:oleObj>
              </mc:Choice>
              <mc:Fallback>
                <p:oleObj name="Equation" r:id="rId3" imgW="2070100" imgH="419100" progId="Equation.3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5794609"/>
                        <a:ext cx="4495800" cy="91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738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12"/>
            <a:ext cx="8229600" cy="1143000"/>
          </a:xfrm>
        </p:spPr>
        <p:txBody>
          <a:bodyPr/>
          <a:lstStyle/>
          <a:p>
            <a:r>
              <a:rPr lang="en-US" dirty="0"/>
              <a:t>One the other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 bwMode="auto">
          <a:xfrm rot="10800000">
            <a:off x="3657600" y="4402137"/>
            <a:ext cx="914400" cy="990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216015"/>
              </p:ext>
            </p:extLst>
          </p:nvPr>
        </p:nvGraphicFramePr>
        <p:xfrm>
          <a:off x="3608388" y="5980112"/>
          <a:ext cx="124142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73" name="Equation" r:id="rId3" imgW="571500" imgH="228600" progId="Equation.3">
                  <p:embed/>
                </p:oleObj>
              </mc:Choice>
              <mc:Fallback>
                <p:oleObj name="Equation" r:id="rId3" imgW="5715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8388" y="5980112"/>
                        <a:ext cx="1241425" cy="496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953000" y="4097337"/>
            <a:ext cx="4038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If you had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could you calculate the probability of the alignments?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747591"/>
              </p:ext>
            </p:extLst>
          </p:nvPr>
        </p:nvGraphicFramePr>
        <p:xfrm>
          <a:off x="228600" y="4572000"/>
          <a:ext cx="329931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74" name="Equation" r:id="rId5" imgW="1981200" imgH="457200" progId="Equation.3">
                  <p:embed/>
                </p:oleObj>
              </mc:Choice>
              <mc:Fallback>
                <p:oleObj name="Equation" r:id="rId5" imgW="1981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" y="4572000"/>
                        <a:ext cx="3299316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068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12"/>
            <a:ext cx="8229600" cy="1143000"/>
          </a:xfrm>
        </p:spPr>
        <p:txBody>
          <a:bodyPr/>
          <a:lstStyle/>
          <a:p>
            <a:r>
              <a:rPr lang="en-US" dirty="0"/>
              <a:t>One the other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666CACF-B276-974A-A412-82F286C76098}"/>
              </a:ext>
            </a:extLst>
          </p:cNvPr>
          <p:cNvSpPr txBox="1"/>
          <p:nvPr/>
        </p:nvSpPr>
        <p:spPr>
          <a:xfrm>
            <a:off x="879259" y="3438926"/>
            <a:ext cx="667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We want to calculate the probability of the alignment, e.g.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0BC71-2AA0-144D-85E6-A5F0FFD031FE}"/>
                  </a:ext>
                </a:extLst>
              </p:cNvPr>
              <p:cNvSpPr txBox="1"/>
              <p:nvPr/>
            </p:nvSpPr>
            <p:spPr>
              <a:xfrm>
                <a:off x="1680628" y="3968841"/>
                <a:ext cx="37984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𝑎𝑙𝑖𝑔𝑛𝑚𝑒𝑛𝑡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0BC71-2AA0-144D-85E6-A5F0FFD03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628" y="3968841"/>
                <a:ext cx="3798411" cy="307777"/>
              </a:xfrm>
              <a:prstGeom prst="rect">
                <a:avLst/>
              </a:prstGeom>
              <a:blipFill>
                <a:blip r:embed="rId4"/>
                <a:stretch>
                  <a:fillRect l="-334" r="-1003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0753771-4151-0045-B488-6DA9FC41ACB5}"/>
              </a:ext>
            </a:extLst>
          </p:cNvPr>
          <p:cNvSpPr txBox="1"/>
          <p:nvPr/>
        </p:nvSpPr>
        <p:spPr>
          <a:xfrm>
            <a:off x="850485" y="4659494"/>
            <a:ext cx="6709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We can calculate p(A</a:t>
            </a:r>
            <a:r>
              <a:rPr lang="en-US" sz="2000" baseline="-25000" dirty="0"/>
              <a:t>1</a:t>
            </a:r>
            <a:r>
              <a:rPr lang="en-US" sz="2000" dirty="0"/>
              <a:t>, F | E) using the word probabilities.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A6A16426-D7D5-1543-80B5-745377CE73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988100"/>
              </p:ext>
            </p:extLst>
          </p:nvPr>
        </p:nvGraphicFramePr>
        <p:xfrm>
          <a:off x="2131597" y="5442480"/>
          <a:ext cx="329931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024" name="Equation" r:id="rId5" imgW="1981200" imgH="457200" progId="Equation.3">
                  <p:embed/>
                </p:oleObj>
              </mc:Choice>
              <mc:Fallback>
                <p:oleObj name="Equation" r:id="rId5" imgW="1981200" imgH="457200" progId="Equation.3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1597" y="5442480"/>
                        <a:ext cx="3299316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0056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12"/>
            <a:ext cx="8229600" cy="1143000"/>
          </a:xfrm>
        </p:spPr>
        <p:txBody>
          <a:bodyPr/>
          <a:lstStyle/>
          <a:p>
            <a:r>
              <a:rPr lang="en-US" dirty="0"/>
              <a:t>One the other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666CACF-B276-974A-A412-82F286C76098}"/>
              </a:ext>
            </a:extLst>
          </p:cNvPr>
          <p:cNvSpPr txBox="1"/>
          <p:nvPr/>
        </p:nvSpPr>
        <p:spPr>
          <a:xfrm>
            <a:off x="879259" y="3438926"/>
            <a:ext cx="667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We want to calculate the probability of the alignment, e.g.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0BC71-2AA0-144D-85E6-A5F0FFD031FE}"/>
                  </a:ext>
                </a:extLst>
              </p:cNvPr>
              <p:cNvSpPr txBox="1"/>
              <p:nvPr/>
            </p:nvSpPr>
            <p:spPr>
              <a:xfrm>
                <a:off x="1680628" y="3968841"/>
                <a:ext cx="37984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𝑎𝑙𝑖𝑔𝑛𝑚𝑒𝑛𝑡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0BC71-2AA0-144D-85E6-A5F0FFD03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628" y="3968841"/>
                <a:ext cx="3798411" cy="307777"/>
              </a:xfrm>
              <a:prstGeom prst="rect">
                <a:avLst/>
              </a:prstGeom>
              <a:blipFill>
                <a:blip r:embed="rId3"/>
                <a:stretch>
                  <a:fillRect l="-334" r="-1003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0753771-4151-0045-B488-6DA9FC41ACB5}"/>
              </a:ext>
            </a:extLst>
          </p:cNvPr>
          <p:cNvSpPr txBox="1"/>
          <p:nvPr/>
        </p:nvSpPr>
        <p:spPr>
          <a:xfrm>
            <a:off x="850485" y="4659494"/>
            <a:ext cx="6709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We can calculate p(A</a:t>
            </a:r>
            <a:r>
              <a:rPr lang="en-US" sz="2000" baseline="-25000" dirty="0"/>
              <a:t>1</a:t>
            </a:r>
            <a:r>
              <a:rPr lang="en-US" sz="2000" dirty="0"/>
              <a:t>, F | E) using the word probabilities.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F3A901F-16A0-A648-AA07-CF25418358BB}"/>
                  </a:ext>
                </a:extLst>
              </p:cNvPr>
              <p:cNvSpPr txBox="1"/>
              <p:nvPr/>
            </p:nvSpPr>
            <p:spPr>
              <a:xfrm>
                <a:off x="2055539" y="5403981"/>
                <a:ext cx="11071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F3A901F-16A0-A648-AA07-CF25418358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539" y="5403981"/>
                <a:ext cx="1107162" cy="307777"/>
              </a:xfrm>
              <a:prstGeom prst="rect">
                <a:avLst/>
              </a:prstGeom>
              <a:blipFill>
                <a:blip r:embed="rId4"/>
                <a:stretch>
                  <a:fillRect l="-4545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FAB0676-775D-8642-934E-CE181C88EC35}"/>
                  </a:ext>
                </a:extLst>
              </p:cNvPr>
              <p:cNvSpPr txBox="1"/>
              <p:nvPr/>
            </p:nvSpPr>
            <p:spPr>
              <a:xfrm>
                <a:off x="3719979" y="5403979"/>
                <a:ext cx="110716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FAB0676-775D-8642-934E-CE181C88E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979" y="5403979"/>
                <a:ext cx="1107163" cy="307777"/>
              </a:xfrm>
              <a:prstGeom prst="rect">
                <a:avLst/>
              </a:prstGeom>
              <a:blipFill>
                <a:blip r:embed="rId5"/>
                <a:stretch>
                  <a:fillRect l="-4545" r="-5682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CF1C401-28B7-4F4D-A96D-1AA14E806B98}"/>
              </a:ext>
            </a:extLst>
          </p:cNvPr>
          <p:cNvSpPr txBox="1"/>
          <p:nvPr/>
        </p:nvSpPr>
        <p:spPr>
          <a:xfrm>
            <a:off x="3253956" y="5265481"/>
            <a:ext cx="403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E8DA73-857A-BA49-BF6E-BC9B37E3BC8B}"/>
              </a:ext>
            </a:extLst>
          </p:cNvPr>
          <p:cNvSpPr txBox="1"/>
          <p:nvPr/>
        </p:nvSpPr>
        <p:spPr>
          <a:xfrm>
            <a:off x="1738779" y="6194631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How are these two probabilities related?</a:t>
            </a:r>
          </a:p>
        </p:txBody>
      </p:sp>
    </p:spTree>
    <p:extLst>
      <p:ext uri="{BB962C8B-B14F-4D97-AF65-F5344CB8AC3E}">
        <p14:creationId xmlns:p14="http://schemas.microsoft.com/office/powerpoint/2010/main" val="3927454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BED0-D6B5-E042-934B-B525E921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F9ECEA-2666-5E4C-BB75-0946F63645AE}"/>
                  </a:ext>
                </a:extLst>
              </p:cNvPr>
              <p:cNvSpPr txBox="1"/>
              <p:nvPr/>
            </p:nvSpPr>
            <p:spPr>
              <a:xfrm>
                <a:off x="914400" y="1828800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F9ECEA-2666-5E4C-BB75-0946F6364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828800"/>
                <a:ext cx="1905000" cy="369332"/>
              </a:xfrm>
              <a:prstGeom prst="rect">
                <a:avLst/>
              </a:prstGeom>
              <a:blipFill>
                <a:blip r:embed="rId3"/>
                <a:stretch>
                  <a:fillRect l="-6000" t="-27586" b="-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6AE74-7C87-E647-AEA9-71F51AC1F1DC}"/>
                  </a:ext>
                </a:extLst>
              </p:cNvPr>
              <p:cNvSpPr txBox="1"/>
              <p:nvPr/>
            </p:nvSpPr>
            <p:spPr>
              <a:xfrm>
                <a:off x="2438400" y="1819175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 *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6AE74-7C87-E647-AEA9-71F51AC1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19175"/>
                <a:ext cx="1905000" cy="369332"/>
              </a:xfrm>
              <a:prstGeom prst="rect">
                <a:avLst/>
              </a:prstGeom>
              <a:blipFill>
                <a:blip r:embed="rId4"/>
                <a:stretch>
                  <a:fillRect l="-6000" t="-23333" b="-4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158E7C-564A-AB47-834B-115A17FCBFAE}"/>
                  </a:ext>
                </a:extLst>
              </p:cNvPr>
              <p:cNvSpPr txBox="1"/>
              <p:nvPr/>
            </p:nvSpPr>
            <p:spPr>
              <a:xfrm>
                <a:off x="3982453" y="180955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158E7C-564A-AB47-834B-115A17FCB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453" y="1809550"/>
                <a:ext cx="990600" cy="369332"/>
              </a:xfrm>
              <a:prstGeom prst="rect">
                <a:avLst/>
              </a:prstGeom>
              <a:blipFill>
                <a:blip r:embed="rId5"/>
                <a:stretch>
                  <a:fillRect l="-10127" b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72227C-FB14-AA45-A444-B17ADBCDAD1F}"/>
                  </a:ext>
                </a:extLst>
              </p:cNvPr>
              <p:cNvSpPr txBox="1"/>
              <p:nvPr/>
            </p:nvSpPr>
            <p:spPr>
              <a:xfrm>
                <a:off x="914400" y="2895600"/>
                <a:ext cx="3276600" cy="5883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72227C-FB14-AA45-A444-B17ADBCDA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95600"/>
                <a:ext cx="3276600" cy="588366"/>
              </a:xfrm>
              <a:prstGeom prst="rect">
                <a:avLst/>
              </a:prstGeom>
              <a:blipFill>
                <a:blip r:embed="rId6"/>
                <a:stretch>
                  <a:fillRect l="-3488" t="-2174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66AE38C6-FD4F-EB44-91CE-3747C9EC52FB}"/>
              </a:ext>
            </a:extLst>
          </p:cNvPr>
          <p:cNvSpPr txBox="1"/>
          <p:nvPr/>
        </p:nvSpPr>
        <p:spPr>
          <a:xfrm>
            <a:off x="1631489" y="4114800"/>
            <a:ext cx="53447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 P(F|E)?</a:t>
            </a:r>
          </a:p>
          <a:p>
            <a:pPr algn="l"/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Hint: how do we go from p(A</a:t>
            </a:r>
            <a:r>
              <a:rPr lang="en-US" sz="2000" baseline="-25000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,F|E) to P(F|E)?</a:t>
            </a:r>
          </a:p>
        </p:txBody>
      </p:sp>
    </p:spTree>
    <p:extLst>
      <p:ext uri="{BB962C8B-B14F-4D97-AF65-F5344CB8AC3E}">
        <p14:creationId xmlns:p14="http://schemas.microsoft.com/office/powerpoint/2010/main" val="89616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BED0-D6B5-E042-934B-B525E921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F9ECEA-2666-5E4C-BB75-0946F63645AE}"/>
                  </a:ext>
                </a:extLst>
              </p:cNvPr>
              <p:cNvSpPr txBox="1"/>
              <p:nvPr/>
            </p:nvSpPr>
            <p:spPr>
              <a:xfrm>
                <a:off x="914400" y="1828800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=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F9ECEA-2666-5E4C-BB75-0946F6364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828800"/>
                <a:ext cx="1905000" cy="369332"/>
              </a:xfrm>
              <a:prstGeom prst="rect">
                <a:avLst/>
              </a:prstGeom>
              <a:blipFill>
                <a:blip r:embed="rId3"/>
                <a:stretch>
                  <a:fillRect l="-6000" t="-27586" b="-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6AE74-7C87-E647-AEA9-71F51AC1F1DC}"/>
                  </a:ext>
                </a:extLst>
              </p:cNvPr>
              <p:cNvSpPr txBox="1"/>
              <p:nvPr/>
            </p:nvSpPr>
            <p:spPr>
              <a:xfrm>
                <a:off x="2438400" y="1819175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 *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6AE74-7C87-E647-AEA9-71F51AC1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19175"/>
                <a:ext cx="1905000" cy="369332"/>
              </a:xfrm>
              <a:prstGeom prst="rect">
                <a:avLst/>
              </a:prstGeom>
              <a:blipFill>
                <a:blip r:embed="rId4"/>
                <a:stretch>
                  <a:fillRect l="-6000" t="-23333" b="-4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158E7C-564A-AB47-834B-115A17FCBFAE}"/>
                  </a:ext>
                </a:extLst>
              </p:cNvPr>
              <p:cNvSpPr txBox="1"/>
              <p:nvPr/>
            </p:nvSpPr>
            <p:spPr>
              <a:xfrm>
                <a:off x="3982453" y="180955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158E7C-564A-AB47-834B-115A17FCB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453" y="1809550"/>
                <a:ext cx="990600" cy="369332"/>
              </a:xfrm>
              <a:prstGeom prst="rect">
                <a:avLst/>
              </a:prstGeom>
              <a:blipFill>
                <a:blip r:embed="rId5"/>
                <a:stretch>
                  <a:fillRect l="-10127" b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72227C-FB14-AA45-A444-B17ADBCDAD1F}"/>
                  </a:ext>
                </a:extLst>
              </p:cNvPr>
              <p:cNvSpPr txBox="1"/>
              <p:nvPr/>
            </p:nvSpPr>
            <p:spPr>
              <a:xfrm>
                <a:off x="914400" y="2895600"/>
                <a:ext cx="3276600" cy="5883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72227C-FB14-AA45-A444-B17ADBCDA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95600"/>
                <a:ext cx="3276600" cy="588366"/>
              </a:xfrm>
              <a:prstGeom prst="rect">
                <a:avLst/>
              </a:prstGeom>
              <a:blipFill>
                <a:blip r:embed="rId6"/>
                <a:stretch>
                  <a:fillRect l="-3488" t="-2174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2E239-A53C-024A-90E8-F64E391AAC79}"/>
                  </a:ext>
                </a:extLst>
              </p:cNvPr>
              <p:cNvSpPr txBox="1"/>
              <p:nvPr/>
            </p:nvSpPr>
            <p:spPr>
              <a:xfrm>
                <a:off x="914400" y="4114800"/>
                <a:ext cx="3657600" cy="6235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2E239-A53C-024A-90E8-F64E391AA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3657600" cy="623504"/>
              </a:xfrm>
              <a:prstGeom prst="rect">
                <a:avLst/>
              </a:prstGeom>
              <a:blipFill>
                <a:blip r:embed="rId7"/>
                <a:stretch>
                  <a:fillRect l="-3125" t="-24490" b="-10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96E5F82-DB66-DB48-A6A5-D21A7747D72F}"/>
              </a:ext>
            </a:extLst>
          </p:cNvPr>
          <p:cNvSpPr txBox="1"/>
          <p:nvPr/>
        </p:nvSpPr>
        <p:spPr>
          <a:xfrm>
            <a:off x="4343400" y="4124425"/>
            <a:ext cx="3214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CC"/>
                </a:solidFill>
              </a:rPr>
              <a:t>sum over the variable!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BDCB45-2964-A445-8375-47320F1D7199}"/>
              </a:ext>
            </a:extLst>
          </p:cNvPr>
          <p:cNvSpPr txBox="1"/>
          <p:nvPr/>
        </p:nvSpPr>
        <p:spPr>
          <a:xfrm>
            <a:off x="4343400" y="4907473"/>
            <a:ext cx="3659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How likely is this alignment, compared to all other alignments under the model</a:t>
            </a:r>
          </a:p>
        </p:txBody>
      </p:sp>
    </p:spTree>
    <p:extLst>
      <p:ext uri="{BB962C8B-B14F-4D97-AF65-F5344CB8AC3E}">
        <p14:creationId xmlns:p14="http://schemas.microsoft.com/office/powerpoint/2010/main" val="3796158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One the other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713701"/>
              </p:ext>
            </p:extLst>
          </p:nvPr>
        </p:nvGraphicFramePr>
        <p:xfrm>
          <a:off x="2667000" y="5105400"/>
          <a:ext cx="329931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427" name="Equation" r:id="rId3" imgW="1981200" imgH="457200" progId="Equation.3">
                  <p:embed/>
                </p:oleObj>
              </mc:Choice>
              <mc:Fallback>
                <p:oleObj name="Equation" r:id="rId3" imgW="1981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5105400"/>
                        <a:ext cx="3299316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768635"/>
              </p:ext>
            </p:extLst>
          </p:nvPr>
        </p:nvGraphicFramePr>
        <p:xfrm>
          <a:off x="533400" y="3352800"/>
          <a:ext cx="171291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428" name="Equation" r:id="rId5" imgW="1028700" imgH="203200" progId="Equation.3">
                  <p:embed/>
                </p:oleObj>
              </mc:Choice>
              <mc:Fallback>
                <p:oleObj name="Equation" r:id="rId5" imgW="1028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352800"/>
                        <a:ext cx="1712912" cy="338138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167532"/>
              </p:ext>
            </p:extLst>
          </p:nvPr>
        </p:nvGraphicFramePr>
        <p:xfrm>
          <a:off x="24384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429" name="Equation" r:id="rId7" imgW="1028700" imgH="203200" progId="Equation.3">
                  <p:embed/>
                </p:oleObj>
              </mc:Choice>
              <mc:Fallback>
                <p:oleObj name="Equation" r:id="rId7" imgW="1028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720782"/>
              </p:ext>
            </p:extLst>
          </p:nvPr>
        </p:nvGraphicFramePr>
        <p:xfrm>
          <a:off x="44196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430" name="Equation" r:id="rId9" imgW="1028700" imgH="203200" progId="Equation.3">
                  <p:embed/>
                </p:oleObj>
              </mc:Choice>
              <mc:Fallback>
                <p:oleObj name="Equation" r:id="rId9" imgW="1028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196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108222"/>
              </p:ext>
            </p:extLst>
          </p:nvPr>
        </p:nvGraphicFramePr>
        <p:xfrm>
          <a:off x="64770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431" name="Equation" r:id="rId11" imgW="1028700" imgH="203200" progId="Equation.3">
                  <p:embed/>
                </p:oleObj>
              </mc:Choice>
              <mc:Fallback>
                <p:oleObj name="Equation" r:id="rId11" imgW="1028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770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C9195-92DC-6345-9656-33301A9F3FE7}"/>
                  </a:ext>
                </a:extLst>
              </p:cNvPr>
              <p:cNvSpPr txBox="1"/>
              <p:nvPr/>
            </p:nvSpPr>
            <p:spPr>
              <a:xfrm>
                <a:off x="709048" y="3945614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C9195-92DC-6345-9656-33301A9F3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48" y="3945614"/>
                <a:ext cx="1064459" cy="276999"/>
              </a:xfrm>
              <a:prstGeom prst="rect">
                <a:avLst/>
              </a:prstGeom>
              <a:blipFill>
                <a:blip r:embed="rId13"/>
                <a:stretch>
                  <a:fillRect l="-4706" r="-5882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E7522-7065-694D-BBC1-06E12C94E976}"/>
                  </a:ext>
                </a:extLst>
              </p:cNvPr>
              <p:cNvSpPr txBox="1"/>
              <p:nvPr/>
            </p:nvSpPr>
            <p:spPr>
              <a:xfrm>
                <a:off x="2699359" y="3945613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E7522-7065-694D-BBC1-06E12C94E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359" y="3945613"/>
                <a:ext cx="1064459" cy="276999"/>
              </a:xfrm>
              <a:prstGeom prst="rect">
                <a:avLst/>
              </a:prstGeom>
              <a:blipFill>
                <a:blip r:embed="rId14"/>
                <a:stretch>
                  <a:fillRect l="-4762" r="-7143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DB53BA-B03F-FE4B-94B3-01C941E12392}"/>
                  </a:ext>
                </a:extLst>
              </p:cNvPr>
              <p:cNvSpPr txBox="1"/>
              <p:nvPr/>
            </p:nvSpPr>
            <p:spPr>
              <a:xfrm>
                <a:off x="4657817" y="3946100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DB53BA-B03F-FE4B-94B3-01C941E12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17" y="3946100"/>
                <a:ext cx="1064459" cy="276999"/>
              </a:xfrm>
              <a:prstGeom prst="rect">
                <a:avLst/>
              </a:prstGeom>
              <a:blipFill>
                <a:blip r:embed="rId15"/>
                <a:stretch>
                  <a:fillRect l="-4706" r="-588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01CE276-DA93-7F40-A6EB-DBE2F01D15D3}"/>
                  </a:ext>
                </a:extLst>
              </p:cNvPr>
              <p:cNvSpPr txBox="1"/>
              <p:nvPr/>
            </p:nvSpPr>
            <p:spPr>
              <a:xfrm>
                <a:off x="6723888" y="3945612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01CE276-DA93-7F40-A6EB-DBE2F01D1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888" y="3945612"/>
                <a:ext cx="1064459" cy="276999"/>
              </a:xfrm>
              <a:prstGeom prst="rect">
                <a:avLst/>
              </a:prstGeom>
              <a:blipFill>
                <a:blip r:embed="rId16"/>
                <a:stretch>
                  <a:fillRect l="-3529" r="-7059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77C57D6-6DCE-FD44-99B8-F3FD61C9BC59}"/>
              </a:ext>
            </a:extLst>
          </p:cNvPr>
          <p:cNvSpPr txBox="1"/>
          <p:nvPr/>
        </p:nvSpPr>
        <p:spPr>
          <a:xfrm>
            <a:off x="562486" y="107846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7D565E-1CC8-D043-A82A-69398E674462}"/>
              </a:ext>
            </a:extLst>
          </p:cNvPr>
          <p:cNvSpPr txBox="1"/>
          <p:nvPr/>
        </p:nvSpPr>
        <p:spPr>
          <a:xfrm>
            <a:off x="2498926" y="102194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655042-C567-E24F-9A73-CC7A81F7710F}"/>
              </a:ext>
            </a:extLst>
          </p:cNvPr>
          <p:cNvSpPr txBox="1"/>
          <p:nvPr/>
        </p:nvSpPr>
        <p:spPr>
          <a:xfrm>
            <a:off x="4403926" y="101934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507EF4-8CA1-2C44-88DB-6D7117608484}"/>
              </a:ext>
            </a:extLst>
          </p:cNvPr>
          <p:cNvSpPr txBox="1"/>
          <p:nvPr/>
        </p:nvSpPr>
        <p:spPr>
          <a:xfrm>
            <a:off x="6308926" y="102752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4</a:t>
            </a:r>
          </a:p>
        </p:txBody>
      </p:sp>
    </p:spTree>
    <p:extLst>
      <p:ext uri="{BB962C8B-B14F-4D97-AF65-F5344CB8AC3E}">
        <p14:creationId xmlns:p14="http://schemas.microsoft.com/office/powerpoint/2010/main" val="334755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One the other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33400" y="3352800"/>
          <a:ext cx="171291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417" name="Equation" r:id="rId3" imgW="1028700" imgH="203200" progId="Equation.3">
                  <p:embed/>
                </p:oleObj>
              </mc:Choice>
              <mc:Fallback>
                <p:oleObj name="Equation" r:id="rId3" imgW="1028700" imgH="203200" progId="Equation.3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3352800"/>
                        <a:ext cx="1712912" cy="338138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4384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418" name="Equation" r:id="rId5" imgW="1028700" imgH="203200" progId="Equation.3">
                  <p:embed/>
                </p:oleObj>
              </mc:Choice>
              <mc:Fallback>
                <p:oleObj name="Equation" r:id="rId5" imgW="1028700" imgH="203200" progId="Equation.3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4196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419" name="Equation" r:id="rId7" imgW="1028700" imgH="203200" progId="Equation.3">
                  <p:embed/>
                </p:oleObj>
              </mc:Choice>
              <mc:Fallback>
                <p:oleObj name="Equation" r:id="rId7" imgW="1028700" imgH="203200" progId="Equation.3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6477000" y="3352800"/>
          <a:ext cx="17129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420" name="Equation" r:id="rId9" imgW="1028700" imgH="203200" progId="Equation.3">
                  <p:embed/>
                </p:oleObj>
              </mc:Choice>
              <mc:Fallback>
                <p:oleObj name="Equation" r:id="rId9" imgW="1028700" imgH="203200" progId="Equation.3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77000" y="3352800"/>
                        <a:ext cx="1712912" cy="338137"/>
                      </a:xfrm>
                      <a:prstGeom prst="rect">
                        <a:avLst/>
                      </a:prstGeom>
                      <a:ln>
                        <a:solidFill>
                          <a:srgbClr val="3366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C9195-92DC-6345-9656-33301A9F3FE7}"/>
                  </a:ext>
                </a:extLst>
              </p:cNvPr>
              <p:cNvSpPr txBox="1"/>
              <p:nvPr/>
            </p:nvSpPr>
            <p:spPr>
              <a:xfrm>
                <a:off x="709048" y="3945614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C9195-92DC-6345-9656-33301A9F3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48" y="3945614"/>
                <a:ext cx="1064459" cy="276999"/>
              </a:xfrm>
              <a:prstGeom prst="rect">
                <a:avLst/>
              </a:prstGeom>
              <a:blipFill>
                <a:blip r:embed="rId11"/>
                <a:stretch>
                  <a:fillRect l="-4706" r="-5882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E7522-7065-694D-BBC1-06E12C94E976}"/>
                  </a:ext>
                </a:extLst>
              </p:cNvPr>
              <p:cNvSpPr txBox="1"/>
              <p:nvPr/>
            </p:nvSpPr>
            <p:spPr>
              <a:xfrm>
                <a:off x="2699359" y="3945613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E7522-7065-694D-BBC1-06E12C94E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359" y="3945613"/>
                <a:ext cx="1064459" cy="276999"/>
              </a:xfrm>
              <a:prstGeom prst="rect">
                <a:avLst/>
              </a:prstGeom>
              <a:blipFill>
                <a:blip r:embed="rId12"/>
                <a:stretch>
                  <a:fillRect l="-4762" r="-7143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DB53BA-B03F-FE4B-94B3-01C941E12392}"/>
                  </a:ext>
                </a:extLst>
              </p:cNvPr>
              <p:cNvSpPr txBox="1"/>
              <p:nvPr/>
            </p:nvSpPr>
            <p:spPr>
              <a:xfrm>
                <a:off x="4657817" y="3946100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DDB53BA-B03F-FE4B-94B3-01C941E12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17" y="3946100"/>
                <a:ext cx="1064459" cy="276999"/>
              </a:xfrm>
              <a:prstGeom prst="rect">
                <a:avLst/>
              </a:prstGeom>
              <a:blipFill>
                <a:blip r:embed="rId13"/>
                <a:stretch>
                  <a:fillRect l="-4706" r="-588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01CE276-DA93-7F40-A6EB-DBE2F01D15D3}"/>
                  </a:ext>
                </a:extLst>
              </p:cNvPr>
              <p:cNvSpPr txBox="1"/>
              <p:nvPr/>
            </p:nvSpPr>
            <p:spPr>
              <a:xfrm>
                <a:off x="6723888" y="3945612"/>
                <a:ext cx="1064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01CE276-DA93-7F40-A6EB-DBE2F01D1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888" y="3945612"/>
                <a:ext cx="1064459" cy="276999"/>
              </a:xfrm>
              <a:prstGeom prst="rect">
                <a:avLst/>
              </a:prstGeom>
              <a:blipFill>
                <a:blip r:embed="rId14"/>
                <a:stretch>
                  <a:fillRect l="-3529" r="-7059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77C57D6-6DCE-FD44-99B8-F3FD61C9BC59}"/>
              </a:ext>
            </a:extLst>
          </p:cNvPr>
          <p:cNvSpPr txBox="1"/>
          <p:nvPr/>
        </p:nvSpPr>
        <p:spPr>
          <a:xfrm>
            <a:off x="562486" y="107846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7D565E-1CC8-D043-A82A-69398E674462}"/>
              </a:ext>
            </a:extLst>
          </p:cNvPr>
          <p:cNvSpPr txBox="1"/>
          <p:nvPr/>
        </p:nvSpPr>
        <p:spPr>
          <a:xfrm>
            <a:off x="2498926" y="102194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655042-C567-E24F-9A73-CC7A81F7710F}"/>
              </a:ext>
            </a:extLst>
          </p:cNvPr>
          <p:cNvSpPr txBox="1"/>
          <p:nvPr/>
        </p:nvSpPr>
        <p:spPr>
          <a:xfrm>
            <a:off x="4403926" y="101934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507EF4-8CA1-2C44-88DB-6D7117608484}"/>
              </a:ext>
            </a:extLst>
          </p:cNvPr>
          <p:cNvSpPr txBox="1"/>
          <p:nvPr/>
        </p:nvSpPr>
        <p:spPr>
          <a:xfrm>
            <a:off x="6308926" y="102752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Alignment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8A2A6F-4C4A-344B-B619-82CEA03F2A06}"/>
              </a:ext>
            </a:extLst>
          </p:cNvPr>
          <p:cNvSpPr txBox="1"/>
          <p:nvPr/>
        </p:nvSpPr>
        <p:spPr>
          <a:xfrm>
            <a:off x="3224463" y="469712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Normalize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274F2D1-C43A-B04C-B74D-EA838278AF5F}"/>
                  </a:ext>
                </a:extLst>
              </p:cNvPr>
              <p:cNvSpPr txBox="1"/>
              <p:nvPr/>
            </p:nvSpPr>
            <p:spPr>
              <a:xfrm>
                <a:off x="2173901" y="5463253"/>
                <a:ext cx="3217099" cy="6769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274F2D1-C43A-B04C-B74D-EA838278A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901" y="5463253"/>
                <a:ext cx="3217099" cy="676980"/>
              </a:xfrm>
              <a:prstGeom prst="rect">
                <a:avLst/>
              </a:prstGeom>
              <a:blipFill>
                <a:blip r:embed="rId15"/>
                <a:stretch>
                  <a:fillRect l="-787" t="-22222" r="-2362" b="-1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62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Assignment 5a  solutions posted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Assignment 5b due Monday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we gotten anywhere?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33600"/>
            <a:ext cx="6348413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87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Initially assume a p(</a:t>
            </a:r>
            <a:r>
              <a:rPr lang="en-US" dirty="0" err="1"/>
              <a:t>f|e</a:t>
            </a:r>
            <a:r>
              <a:rPr lang="en-US" dirty="0"/>
              <a:t>) are equally probable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Repeat:</a:t>
            </a:r>
          </a:p>
          <a:p>
            <a:pPr lvl="1"/>
            <a:r>
              <a:rPr lang="en-US" dirty="0"/>
              <a:t>Enumerate all possible alignments</a:t>
            </a:r>
          </a:p>
          <a:p>
            <a:pPr lvl="1"/>
            <a:r>
              <a:rPr lang="en-US" dirty="0"/>
              <a:t>Calculate how probable the alignments are under the current model (i.e. p(</a:t>
            </a:r>
            <a:r>
              <a:rPr lang="en-US" dirty="0" err="1"/>
              <a:t>f|e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Recalculate p(</a:t>
            </a:r>
            <a:r>
              <a:rPr lang="en-US" dirty="0" err="1"/>
              <a:t>f|e</a:t>
            </a:r>
            <a:r>
              <a:rPr lang="en-US" dirty="0"/>
              <a:t>) using counts from </a:t>
            </a:r>
            <a:r>
              <a:rPr lang="en-US" b="1" dirty="0">
                <a:solidFill>
                  <a:srgbClr val="FF6600"/>
                </a:solidFill>
              </a:rPr>
              <a:t>all</a:t>
            </a:r>
            <a:r>
              <a:rPr lang="en-US" dirty="0"/>
              <a:t> alignments, </a:t>
            </a:r>
            <a:r>
              <a:rPr lang="en-US" b="1" dirty="0">
                <a:solidFill>
                  <a:srgbClr val="FF6600"/>
                </a:solidFill>
              </a:rPr>
              <a:t>weighted</a:t>
            </a:r>
            <a:r>
              <a:rPr lang="en-US" dirty="0"/>
              <a:t> by how probable they 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FC231-800E-384C-B392-DCAA51BD2FEA}"/>
              </a:ext>
            </a:extLst>
          </p:cNvPr>
          <p:cNvSpPr txBox="1"/>
          <p:nvPr/>
        </p:nvSpPr>
        <p:spPr>
          <a:xfrm>
            <a:off x="1917577" y="6125592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(Note: </a:t>
            </a:r>
            <a:r>
              <a:rPr lang="en-US"/>
              <a:t>theoretical algorithm)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274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 algorithm </a:t>
            </a:r>
            <a:br>
              <a:rPr lang="en-US" dirty="0"/>
            </a:br>
            <a:r>
              <a:rPr lang="en-US" sz="3100" dirty="0"/>
              <a:t>(</a:t>
            </a:r>
            <a:r>
              <a:rPr lang="en-US" sz="3100" i="1" dirty="0"/>
              <a:t>something from nothing</a:t>
            </a:r>
            <a:r>
              <a:rPr lang="en-US" sz="3100" dirty="0"/>
              <a:t>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General approach for calculating “</a:t>
            </a:r>
            <a:r>
              <a:rPr lang="en-US" dirty="0">
                <a:solidFill>
                  <a:srgbClr val="FF6600"/>
                </a:solidFill>
              </a:rPr>
              <a:t>hidden variables</a:t>
            </a:r>
            <a:r>
              <a:rPr lang="en-US" dirty="0"/>
              <a:t>”, i.e. variables without explicit labels in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Repeat:</a:t>
            </a:r>
          </a:p>
          <a:p>
            <a:pPr marL="400050" lvl="1" indent="0">
              <a:buNone/>
            </a:pPr>
            <a:r>
              <a:rPr lang="en-US" dirty="0"/>
              <a:t>E-step: Calculate the expected probabilities of the hidden variables based on the current model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M-step: Update the model based on the expected counts/probabilities</a:t>
            </a:r>
          </a:p>
        </p:txBody>
      </p:sp>
    </p:spTree>
    <p:extLst>
      <p:ext uri="{BB962C8B-B14F-4D97-AF65-F5344CB8AC3E}">
        <p14:creationId xmlns:p14="http://schemas.microsoft.com/office/powerpoint/2010/main" val="2665137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010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E-step</a:t>
            </a:r>
          </a:p>
          <a:p>
            <a:pPr lvl="1"/>
            <a:r>
              <a:rPr lang="en-US" dirty="0"/>
              <a:t>Enumerate all possible alignments</a:t>
            </a:r>
          </a:p>
          <a:p>
            <a:pPr lvl="1"/>
            <a:r>
              <a:rPr lang="en-US" dirty="0"/>
              <a:t>Calculate </a:t>
            </a:r>
            <a:r>
              <a:rPr lang="en-US" dirty="0">
                <a:solidFill>
                  <a:srgbClr val="FF6600"/>
                </a:solidFill>
              </a:rPr>
              <a:t>how probable the alignments </a:t>
            </a:r>
            <a:r>
              <a:rPr lang="en-US" dirty="0"/>
              <a:t>are under the current model (i.e. p(</a:t>
            </a:r>
            <a:r>
              <a:rPr lang="en-US" dirty="0" err="1"/>
              <a:t>f|e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M-step</a:t>
            </a:r>
          </a:p>
          <a:p>
            <a:pPr lvl="1"/>
            <a:r>
              <a:rPr lang="en-US" dirty="0"/>
              <a:t>Recalculate </a:t>
            </a:r>
            <a:r>
              <a:rPr lang="en-US" dirty="0">
                <a:solidFill>
                  <a:srgbClr val="FF6600"/>
                </a:solidFill>
              </a:rPr>
              <a:t>p(</a:t>
            </a:r>
            <a:r>
              <a:rPr lang="en-US" dirty="0" err="1">
                <a:solidFill>
                  <a:srgbClr val="FF6600"/>
                </a:solidFill>
              </a:rPr>
              <a:t>f|e</a:t>
            </a:r>
            <a:r>
              <a:rPr lang="en-US" dirty="0">
                <a:solidFill>
                  <a:srgbClr val="FF6600"/>
                </a:solidFill>
              </a:rPr>
              <a:t>)</a:t>
            </a:r>
            <a:r>
              <a:rPr lang="en-US" dirty="0"/>
              <a:t> using counts from </a:t>
            </a:r>
            <a:r>
              <a:rPr lang="en-US" b="1" dirty="0"/>
              <a:t>all</a:t>
            </a:r>
            <a:r>
              <a:rPr lang="en-US" dirty="0"/>
              <a:t> alignments, </a:t>
            </a:r>
            <a:r>
              <a:rPr lang="en-US" b="1" dirty="0"/>
              <a:t>weighted</a:t>
            </a:r>
            <a:r>
              <a:rPr lang="en-US" dirty="0"/>
              <a:t> by how probable they are</a:t>
            </a:r>
          </a:p>
        </p:txBody>
      </p:sp>
    </p:spTree>
    <p:extLst>
      <p:ext uri="{BB962C8B-B14F-4D97-AF65-F5344CB8AC3E}">
        <p14:creationId xmlns:p14="http://schemas.microsoft.com/office/powerpoint/2010/main" val="1141821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096444"/>
              </p:ext>
            </p:extLst>
          </p:nvPr>
        </p:nvGraphicFramePr>
        <p:xfrm>
          <a:off x="732690" y="4099125"/>
          <a:ext cx="2286000" cy="1066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41413"/>
              </p:ext>
            </p:extLst>
          </p:nvPr>
        </p:nvGraphicFramePr>
        <p:xfrm>
          <a:off x="3503246" y="4099125"/>
          <a:ext cx="2286000" cy="1066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741546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2667000"/>
            <a:ext cx="7392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What are the different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that make up my model?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564" y="5867400"/>
            <a:ext cx="6709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Technically, all combinations of foreign and English words</a:t>
            </a:r>
          </a:p>
        </p:txBody>
      </p:sp>
    </p:spTree>
    <p:extLst>
      <p:ext uri="{BB962C8B-B14F-4D97-AF65-F5344CB8AC3E}">
        <p14:creationId xmlns:p14="http://schemas.microsoft.com/office/powerpoint/2010/main" val="221716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883162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98225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62964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49757" y="5791200"/>
            <a:ext cx="5003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Start with all p(</a:t>
            </a:r>
            <a:r>
              <a:rPr lang="en-US" sz="2400" dirty="0" err="1">
                <a:solidFill>
                  <a:srgbClr val="FF6600"/>
                </a:solidFill>
              </a:rPr>
              <a:t>f|e</a:t>
            </a:r>
            <a:r>
              <a:rPr lang="en-US" sz="2400" dirty="0">
                <a:solidFill>
                  <a:srgbClr val="FF6600"/>
                </a:solidFill>
              </a:rPr>
              <a:t>) equally probable</a:t>
            </a:r>
          </a:p>
        </p:txBody>
      </p:sp>
    </p:spTree>
    <p:extLst>
      <p:ext uri="{BB962C8B-B14F-4D97-AF65-F5344CB8AC3E}">
        <p14:creationId xmlns:p14="http://schemas.microsoft.com/office/powerpoint/2010/main" val="1601006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60888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15813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205424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800" y="556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E-step: What are the probabilities of the alignments?</a:t>
            </a:r>
          </a:p>
        </p:txBody>
      </p: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076256"/>
              </p:ext>
            </p:extLst>
          </p:nvPr>
        </p:nvGraphicFramePr>
        <p:xfrm>
          <a:off x="2592343" y="5929923"/>
          <a:ext cx="5476876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Equation" r:id="rId3" imgW="2781300" imgH="457200" progId="Equation.3">
                  <p:embed/>
                </p:oleObj>
              </mc:Choice>
              <mc:Fallback>
                <p:oleObj name="Equation" r:id="rId3" imgW="2781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2343" y="5929923"/>
                        <a:ext cx="5476876" cy="900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487A98-8AF0-3940-AB29-5955FBE10C9A}"/>
              </a:ext>
            </a:extLst>
          </p:cNvPr>
          <p:cNvSpPr txBox="1"/>
          <p:nvPr/>
        </p:nvSpPr>
        <p:spPr>
          <a:xfrm>
            <a:off x="1038772" y="6153090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1. calculate:</a:t>
            </a:r>
          </a:p>
        </p:txBody>
      </p:sp>
    </p:spTree>
    <p:extLst>
      <p:ext uri="{BB962C8B-B14F-4D97-AF65-F5344CB8AC3E}">
        <p14:creationId xmlns:p14="http://schemas.microsoft.com/office/powerpoint/2010/main" val="366503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1" grpId="0"/>
      <p:bldP spid="62" grpId="0"/>
      <p:bldP spid="63" grpId="0"/>
      <p:bldP spid="64" grpId="0"/>
      <p:bldP spid="65" grpId="0"/>
      <p:bldP spid="6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1/9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800" y="556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E-step: What are the probabilities of the alignments?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487A98-8AF0-3940-AB29-5955FBE10C9A}"/>
              </a:ext>
            </a:extLst>
          </p:cNvPr>
          <p:cNvSpPr txBox="1"/>
          <p:nvPr/>
        </p:nvSpPr>
        <p:spPr>
          <a:xfrm>
            <a:off x="1038772" y="615309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2. normalize: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9FBAE7C-5BDC-CC43-AF5B-FA60F96BE6BF}"/>
                  </a:ext>
                </a:extLst>
              </p:cNvPr>
              <p:cNvSpPr txBox="1"/>
              <p:nvPr/>
            </p:nvSpPr>
            <p:spPr>
              <a:xfrm>
                <a:off x="2938548" y="6024265"/>
                <a:ext cx="3158557" cy="700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9FBAE7C-5BDC-CC43-AF5B-FA60F96BE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548" y="6024265"/>
                <a:ext cx="3158557" cy="700705"/>
              </a:xfrm>
              <a:prstGeom prst="rect">
                <a:avLst/>
              </a:prstGeom>
              <a:blipFill>
                <a:blip r:embed="rId2"/>
                <a:stretch>
                  <a:fillRect l="-400" t="-22807" r="-1600" b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E8BC557-2F96-E744-8150-5847D40ED0BE}"/>
              </a:ext>
            </a:extLst>
          </p:cNvPr>
          <p:cNvSpPr txBox="1"/>
          <p:nvPr/>
        </p:nvSpPr>
        <p:spPr>
          <a:xfrm>
            <a:off x="1830866" y="3426220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4/9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1741BA8-7002-BF43-86CB-E7B4A35814F3}"/>
              </a:ext>
            </a:extLst>
          </p:cNvPr>
          <p:cNvSpPr txBox="1"/>
          <p:nvPr/>
        </p:nvSpPr>
        <p:spPr>
          <a:xfrm>
            <a:off x="6097105" y="3426220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4/9</a:t>
            </a:r>
          </a:p>
        </p:txBody>
      </p:sp>
    </p:spTree>
    <p:extLst>
      <p:ext uri="{BB962C8B-B14F-4D97-AF65-F5344CB8AC3E}">
        <p14:creationId xmlns:p14="http://schemas.microsoft.com/office/powerpoint/2010/main" val="28651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800" y="556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E-step: What are the probabilities of the alignments?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487A98-8AF0-3940-AB29-5955FBE10C9A}"/>
              </a:ext>
            </a:extLst>
          </p:cNvPr>
          <p:cNvSpPr txBox="1"/>
          <p:nvPr/>
        </p:nvSpPr>
        <p:spPr>
          <a:xfrm>
            <a:off x="1038772" y="615309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2. normalize: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9FBAE7C-5BDC-CC43-AF5B-FA60F96BE6BF}"/>
                  </a:ext>
                </a:extLst>
              </p:cNvPr>
              <p:cNvSpPr txBox="1"/>
              <p:nvPr/>
            </p:nvSpPr>
            <p:spPr>
              <a:xfrm>
                <a:off x="2938548" y="6024265"/>
                <a:ext cx="3158557" cy="700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9FBAE7C-5BDC-CC43-AF5B-FA60F96BE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548" y="6024265"/>
                <a:ext cx="3158557" cy="700705"/>
              </a:xfrm>
              <a:prstGeom prst="rect">
                <a:avLst/>
              </a:prstGeom>
              <a:blipFill>
                <a:blip r:embed="rId2"/>
                <a:stretch>
                  <a:fillRect l="-400" t="-22807" r="-1600" b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3186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270102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29103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08787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2874" y="5328046"/>
            <a:ext cx="16933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644" y="5328046"/>
            <a:ext cx="1719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08627" y="5295056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04800" y="5257799"/>
            <a:ext cx="8662593" cy="990601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66800" y="3352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M-step: What are the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given the alignments?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3444" y="6324600"/>
            <a:ext cx="3862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First, calculate the partial counts</a:t>
            </a:r>
          </a:p>
        </p:txBody>
      </p:sp>
    </p:spTree>
    <p:extLst>
      <p:ext uri="{BB962C8B-B14F-4D97-AF65-F5344CB8AC3E}">
        <p14:creationId xmlns:p14="http://schemas.microsoft.com/office/powerpoint/2010/main" val="415211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translation</a:t>
            </a:r>
          </a:p>
        </p:txBody>
      </p:sp>
      <p:pic>
        <p:nvPicPr>
          <p:cNvPr id="386051" name="Picture 3" descr="chihuah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743200"/>
            <a:ext cx="2057400" cy="2057400"/>
          </a:xfrm>
          <a:prstGeom prst="rect">
            <a:avLst/>
          </a:prstGeom>
          <a:noFill/>
        </p:spPr>
      </p:pic>
      <p:pic>
        <p:nvPicPr>
          <p:cNvPr id="386052" name="Picture 4" descr="talk_circ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1905000"/>
            <a:ext cx="1943100" cy="1257300"/>
          </a:xfrm>
          <a:prstGeom prst="rect">
            <a:avLst/>
          </a:prstGeom>
          <a:noFill/>
        </p:spPr>
      </p:pic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3276600" y="2297624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/>
              <a:t>¡</a:t>
            </a:r>
            <a:r>
              <a:rPr lang="en-US" sz="2200" dirty="0">
                <a:latin typeface="Tahoma" pitchFamily="-111" charset="0"/>
              </a:rPr>
              <a:t>Hola!</a:t>
            </a:r>
          </a:p>
        </p:txBody>
      </p:sp>
      <p:pic>
        <p:nvPicPr>
          <p:cNvPr id="386054" name="Picture 6" descr="spanish fl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5181600"/>
            <a:ext cx="1562100" cy="952500"/>
          </a:xfrm>
          <a:prstGeom prst="rect">
            <a:avLst/>
          </a:prstGeom>
          <a:noFill/>
        </p:spPr>
      </p:pic>
      <p:pic>
        <p:nvPicPr>
          <p:cNvPr id="386055" name="Picture 7" descr="confuse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1905000"/>
            <a:ext cx="1689100" cy="3124200"/>
          </a:xfrm>
          <a:prstGeom prst="rect">
            <a:avLst/>
          </a:prstGeom>
          <a:noFill/>
        </p:spPr>
      </p:pic>
      <p:pic>
        <p:nvPicPr>
          <p:cNvPr id="386056" name="Picture 8" descr="american fla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5105400"/>
            <a:ext cx="1536700" cy="1003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2905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56796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101118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765262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2874" y="5328046"/>
            <a:ext cx="2753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644" y="5328046"/>
            <a:ext cx="27815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FF"/>
                </a:solidFill>
                <a:latin typeface="Calibri"/>
              </a:rPr>
              <a:t> 		         1/4+1/4 = 1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08627" y="5295056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1/4+1/4 = 1/2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04800" y="3962401"/>
            <a:ext cx="8662593" cy="1295399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66800" y="3352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M-step: What are the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given the alignments?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05820" y="6381690"/>
            <a:ext cx="6771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Then, calculate the probabilities by normalizing the counts</a:t>
            </a:r>
          </a:p>
        </p:txBody>
      </p:sp>
    </p:spTree>
    <p:extLst>
      <p:ext uri="{BB962C8B-B14F-4D97-AF65-F5344CB8AC3E}">
        <p14:creationId xmlns:p14="http://schemas.microsoft.com/office/powerpoint/2010/main" val="125919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6867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52863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31295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962400"/>
            <a:ext cx="8662593" cy="1371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84C54D-792C-FA4D-91C0-EC55CD277130}"/>
              </a:ext>
            </a:extLst>
          </p:cNvPr>
          <p:cNvSpPr txBox="1"/>
          <p:nvPr/>
        </p:nvSpPr>
        <p:spPr>
          <a:xfrm>
            <a:off x="362874" y="5323582"/>
            <a:ext cx="2753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casa,green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verde,green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c(la, green) = 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E49106-0683-9649-ADB4-C71BBBFBDD32}"/>
              </a:ext>
            </a:extLst>
          </p:cNvPr>
          <p:cNvSpPr txBox="1"/>
          <p:nvPr/>
        </p:nvSpPr>
        <p:spPr>
          <a:xfrm>
            <a:off x="3527644" y="5323582"/>
            <a:ext cx="27815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casa,house</a:t>
            </a:r>
            <a:r>
              <a:rPr lang="en-US" sz="1600" dirty="0">
                <a:latin typeface="Calibri"/>
              </a:rPr>
              <a:t>) = 1/4+1/4+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 		         1/4+1/4 = 1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verde,house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la,house</a:t>
            </a:r>
            <a:r>
              <a:rPr lang="en-US" sz="1600" dirty="0">
                <a:latin typeface="Calibri"/>
              </a:rPr>
              <a:t>) = 1/4+1/4 = 1/2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17DA7C8-3924-F343-8113-74548C847550}"/>
              </a:ext>
            </a:extLst>
          </p:cNvPr>
          <p:cNvSpPr txBox="1"/>
          <p:nvPr/>
        </p:nvSpPr>
        <p:spPr>
          <a:xfrm>
            <a:off x="6308627" y="5290592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casa,the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verde,the</a:t>
            </a:r>
            <a:r>
              <a:rPr lang="en-US" sz="1600" dirty="0">
                <a:latin typeface="Calibri"/>
              </a:rPr>
              <a:t>) = 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la,the</a:t>
            </a:r>
            <a:r>
              <a:rPr lang="en-US" sz="1600" dirty="0">
                <a:latin typeface="Calibri"/>
              </a:rPr>
              <a:t>) = 1/4+1/4 = 1/2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F5F317E-A160-BD40-BFE0-82D2587AAE1D}"/>
              </a:ext>
            </a:extLst>
          </p:cNvPr>
          <p:cNvSpPr txBox="1"/>
          <p:nvPr/>
        </p:nvSpPr>
        <p:spPr>
          <a:xfrm>
            <a:off x="1305820" y="6381690"/>
            <a:ext cx="6771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Then, calculate the probabilities by normalizing the counts</a:t>
            </a:r>
          </a:p>
        </p:txBody>
      </p:sp>
    </p:spTree>
    <p:extLst>
      <p:ext uri="{BB962C8B-B14F-4D97-AF65-F5344CB8AC3E}">
        <p14:creationId xmlns:p14="http://schemas.microsoft.com/office/powerpoint/2010/main" val="2200548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962400"/>
            <a:ext cx="8662593" cy="1371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1. what are the p(A,F|E)?</a:t>
            </a:r>
          </a:p>
        </p:txBody>
      </p:sp>
    </p:spTree>
    <p:extLst>
      <p:ext uri="{BB962C8B-B14F-4D97-AF65-F5344CB8AC3E}">
        <p14:creationId xmlns:p14="http://schemas.microsoft.com/office/powerpoint/2010/main" val="1068293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47720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17347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76491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941" y="304801"/>
            <a:ext cx="8662593" cy="30480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C4D13A4-550F-784F-9B0E-CC09D8B5B0B4}"/>
              </a:ext>
            </a:extLst>
          </p:cNvPr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1. what are the p(A,F|E)?</a:t>
            </a:r>
          </a:p>
        </p:txBody>
      </p:sp>
    </p:spTree>
    <p:extLst>
      <p:ext uri="{BB962C8B-B14F-4D97-AF65-F5344CB8AC3E}">
        <p14:creationId xmlns:p14="http://schemas.microsoft.com/office/powerpoint/2010/main" val="102626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1/8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941" y="304801"/>
            <a:ext cx="8662593" cy="30480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C4D13A4-550F-784F-9B0E-CC09D8B5B0B4}"/>
              </a:ext>
            </a:extLst>
          </p:cNvPr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2. what are the alignments, i.e. normalize?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88D39-AB7D-0846-9F1C-18D6E6CC32A4}"/>
              </a:ext>
            </a:extLst>
          </p:cNvPr>
          <p:cNvSpPr txBox="1"/>
          <p:nvPr/>
        </p:nvSpPr>
        <p:spPr>
          <a:xfrm>
            <a:off x="1863854" y="345323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(3/4)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34DF8F-087B-A742-ABCC-EF67EAE9F6B4}"/>
              </a:ext>
            </a:extLst>
          </p:cNvPr>
          <p:cNvSpPr txBox="1"/>
          <p:nvPr/>
        </p:nvSpPr>
        <p:spPr>
          <a:xfrm>
            <a:off x="6247486" y="345323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(3/4)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CA02C0C-9C5C-E148-9EBA-24F5F5A2E8C9}"/>
                  </a:ext>
                </a:extLst>
              </p:cNvPr>
              <p:cNvSpPr txBox="1"/>
              <p:nvPr/>
            </p:nvSpPr>
            <p:spPr>
              <a:xfrm>
                <a:off x="2836326" y="5500936"/>
                <a:ext cx="3158557" cy="700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CA02C0C-9C5C-E148-9EBA-24F5F5A2E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326" y="5500936"/>
                <a:ext cx="3158557" cy="700705"/>
              </a:xfrm>
              <a:prstGeom prst="rect">
                <a:avLst/>
              </a:prstGeom>
              <a:blipFill>
                <a:blip r:embed="rId2"/>
                <a:stretch>
                  <a:fillRect l="-400" t="-23214" r="-1600" b="-10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30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Calibri"/>
              </a:rPr>
              <a:t>1/6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941" y="304801"/>
            <a:ext cx="8662593" cy="30480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C4D13A4-550F-784F-9B0E-CC09D8B5B0B4}"/>
              </a:ext>
            </a:extLst>
          </p:cNvPr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2. what are the alignments, i.e. normalize?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88D39-AB7D-0846-9F1C-18D6E6CC32A4}"/>
              </a:ext>
            </a:extLst>
          </p:cNvPr>
          <p:cNvSpPr txBox="1"/>
          <p:nvPr/>
        </p:nvSpPr>
        <p:spPr>
          <a:xfrm>
            <a:off x="1863854" y="345323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(3/4)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34DF8F-087B-A742-ABCC-EF67EAE9F6B4}"/>
              </a:ext>
            </a:extLst>
          </p:cNvPr>
          <p:cNvSpPr txBox="1"/>
          <p:nvPr/>
        </p:nvSpPr>
        <p:spPr>
          <a:xfrm>
            <a:off x="6247486" y="345323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sum = (3/4)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CA02C0C-9C5C-E148-9EBA-24F5F5A2E8C9}"/>
                  </a:ext>
                </a:extLst>
              </p:cNvPr>
              <p:cNvSpPr txBox="1"/>
              <p:nvPr/>
            </p:nvSpPr>
            <p:spPr>
              <a:xfrm>
                <a:off x="2836326" y="5500936"/>
                <a:ext cx="3158557" cy="700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CA02C0C-9C5C-E148-9EBA-24F5F5A2E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326" y="5500936"/>
                <a:ext cx="3158557" cy="700705"/>
              </a:xfrm>
              <a:prstGeom prst="rect">
                <a:avLst/>
              </a:prstGeom>
              <a:blipFill>
                <a:blip r:embed="rId2"/>
                <a:stretch>
                  <a:fillRect l="-400" t="-23214" r="-1600" b="-10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859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36579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47349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97856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2874" y="5328046"/>
            <a:ext cx="16933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644" y="5328046"/>
            <a:ext cx="1719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08627" y="5295056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257800"/>
            <a:ext cx="8662593" cy="990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66800" y="34245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M-step: What are the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given the alignments?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233444" y="6324600"/>
            <a:ext cx="3862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First, calculate the partial counts</a:t>
            </a:r>
          </a:p>
        </p:txBody>
      </p:sp>
    </p:spTree>
    <p:extLst>
      <p:ext uri="{BB962C8B-B14F-4D97-AF65-F5344CB8AC3E}">
        <p14:creationId xmlns:p14="http://schemas.microsoft.com/office/powerpoint/2010/main" val="871699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901262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63236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06767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2874" y="5328046"/>
            <a:ext cx="2857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1/3+1/3 = 4/6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644" y="5328046"/>
            <a:ext cx="27832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1/3+1/6+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FF"/>
                </a:solidFill>
                <a:latin typeface="Calibri"/>
              </a:rPr>
              <a:t> 		         1/3+1/6 = 6/6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1/6+1/6 = 2/6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1/6+1/6 = 2/6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08627" y="5295056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1/3+1/3 = 4/6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62874" y="5181595"/>
            <a:ext cx="8662593" cy="1219206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84F28FC-5225-A54C-90DE-06AE2948A2EC}"/>
              </a:ext>
            </a:extLst>
          </p:cNvPr>
          <p:cNvSpPr txBox="1"/>
          <p:nvPr/>
        </p:nvSpPr>
        <p:spPr>
          <a:xfrm>
            <a:off x="1066800" y="34245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M-step: What are the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given the alignments?</a:t>
            </a:r>
          </a:p>
        </p:txBody>
      </p:sp>
    </p:spTree>
    <p:extLst>
      <p:ext uri="{BB962C8B-B14F-4D97-AF65-F5344CB8AC3E}">
        <p14:creationId xmlns:p14="http://schemas.microsoft.com/office/powerpoint/2010/main" val="39758021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443583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949011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095114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3854" y="70931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52224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57858" y="255801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41364" y="72516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31908" y="7119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52491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56068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09418" y="72783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1/6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2874" y="5328046"/>
            <a:ext cx="2857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1/3+1/3 = 4/6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644" y="5328046"/>
            <a:ext cx="27832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1/3+1/6+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FF"/>
                </a:solidFill>
                <a:latin typeface="Calibri"/>
              </a:rPr>
              <a:t> 		         1/3+1/6 = 6/6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1/6+1/6 = 2/6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1/6+1/6 = 2/6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08627" y="5295056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</a:t>
            </a:r>
            <a:r>
              <a:rPr lang="en-US" sz="1600" dirty="0">
                <a:solidFill>
                  <a:srgbClr val="0000FF"/>
                </a:solidFill>
                <a:latin typeface="Calibri"/>
              </a:rPr>
              <a:t>1/3+1/3 = 4/6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305820" y="6381690"/>
            <a:ext cx="6771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Then, calculate the probabilities by normalizing the counts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20A8C64-0FBC-7C4A-AE5F-759C5513C75B}"/>
              </a:ext>
            </a:extLst>
          </p:cNvPr>
          <p:cNvSpPr txBox="1"/>
          <p:nvPr/>
        </p:nvSpPr>
        <p:spPr>
          <a:xfrm>
            <a:off x="1066800" y="34245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M-step: What are the p(</a:t>
            </a:r>
            <a:r>
              <a:rPr lang="en-US" sz="2400" dirty="0" err="1">
                <a:solidFill>
                  <a:srgbClr val="FF0000"/>
                </a:solidFill>
              </a:rPr>
              <a:t>f|e</a:t>
            </a:r>
            <a:r>
              <a:rPr lang="en-US" sz="2400" dirty="0">
                <a:solidFill>
                  <a:srgbClr val="FF0000"/>
                </a:solidFill>
              </a:rPr>
              <a:t>) given the alignments?</a:t>
            </a:r>
          </a:p>
        </p:txBody>
      </p:sp>
    </p:spTree>
    <p:extLst>
      <p:ext uri="{BB962C8B-B14F-4D97-AF65-F5344CB8AC3E}">
        <p14:creationId xmlns:p14="http://schemas.microsoft.com/office/powerpoint/2010/main" val="4049696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947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60867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3/5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88342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62874" y="3886200"/>
            <a:ext cx="8662593" cy="1408856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D17981A-4F2C-A043-BD73-B49AC8470106}"/>
              </a:ext>
            </a:extLst>
          </p:cNvPr>
          <p:cNvSpPr txBox="1"/>
          <p:nvPr/>
        </p:nvSpPr>
        <p:spPr>
          <a:xfrm>
            <a:off x="362874" y="5328046"/>
            <a:ext cx="2857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casa,green</a:t>
            </a:r>
            <a:r>
              <a:rPr lang="en-US" sz="1600" dirty="0">
                <a:latin typeface="Calibri"/>
              </a:rPr>
              <a:t>) = 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verde,green</a:t>
            </a:r>
            <a:r>
              <a:rPr lang="en-US" sz="1600" dirty="0">
                <a:latin typeface="Calibri"/>
              </a:rPr>
              <a:t>) = 1/3+1/3 = 4/6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c(la, green) = 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A8DF288-D3DD-FD4C-8D3E-B5B60F1748C4}"/>
              </a:ext>
            </a:extLst>
          </p:cNvPr>
          <p:cNvSpPr txBox="1"/>
          <p:nvPr/>
        </p:nvSpPr>
        <p:spPr>
          <a:xfrm>
            <a:off x="3527644" y="5328046"/>
            <a:ext cx="27832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casa,house</a:t>
            </a:r>
            <a:r>
              <a:rPr lang="en-US" sz="1600" dirty="0">
                <a:latin typeface="Calibri"/>
              </a:rPr>
              <a:t>) = 1/3+1/6+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 		         1/3+1/6 = 6/6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verde,house</a:t>
            </a:r>
            <a:r>
              <a:rPr lang="en-US" sz="1600" dirty="0">
                <a:latin typeface="Calibri"/>
              </a:rPr>
              <a:t>) = 1/6+1/6 = 2/6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la,house</a:t>
            </a:r>
            <a:r>
              <a:rPr lang="en-US" sz="1600" dirty="0">
                <a:latin typeface="Calibri"/>
              </a:rPr>
              <a:t>) = 1/6+1/6 = 2/6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0AA6F9E-509E-4D4D-B760-111F4EA5140F}"/>
              </a:ext>
            </a:extLst>
          </p:cNvPr>
          <p:cNvSpPr txBox="1"/>
          <p:nvPr/>
        </p:nvSpPr>
        <p:spPr>
          <a:xfrm>
            <a:off x="6308627" y="5295056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casa,the</a:t>
            </a:r>
            <a:r>
              <a:rPr lang="en-US" sz="1600" dirty="0">
                <a:latin typeface="Calibri"/>
              </a:rPr>
              <a:t>) = 1/6+1/3 = 3/6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verde,the</a:t>
            </a:r>
            <a:r>
              <a:rPr lang="en-US" sz="1600" dirty="0">
                <a:latin typeface="Calibri"/>
              </a:rPr>
              <a:t>) = 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la,the</a:t>
            </a:r>
            <a:r>
              <a:rPr lang="en-US" sz="1600" dirty="0">
                <a:latin typeface="Calibri"/>
              </a:rPr>
              <a:t>) = 1/3+1/3 = 4/6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1BDE0CA-D05B-8E43-A150-2EDC1DA87695}"/>
              </a:ext>
            </a:extLst>
          </p:cNvPr>
          <p:cNvSpPr txBox="1"/>
          <p:nvPr/>
        </p:nvSpPr>
        <p:spPr>
          <a:xfrm>
            <a:off x="1305820" y="6381690"/>
            <a:ext cx="6771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Then, calculate the probabilities by normalizing the counts</a:t>
            </a:r>
          </a:p>
        </p:txBody>
      </p:sp>
    </p:spTree>
    <p:extLst>
      <p:ext uri="{BB962C8B-B14F-4D97-AF65-F5344CB8AC3E}">
        <p14:creationId xmlns:p14="http://schemas.microsoft.com/office/powerpoint/2010/main" val="352588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en-US" altLang="ja-JP" sz="3600" dirty="0">
                <a:ea typeface="ＭＳ Ｐゴシック" pitchFamily="-111" charset="-128"/>
                <a:cs typeface="ＭＳ Ｐゴシック" pitchFamily="-111" charset="-128"/>
              </a:rPr>
              <a:t>Word models: IBM Model 1</a:t>
            </a:r>
            <a:endParaRPr lang="en-US" altLang="ja-JP" sz="20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1295400" y="1600200"/>
            <a:ext cx="5638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/>
              <a:t>Mary  did  not  slap the green witch</a:t>
            </a:r>
          </a:p>
        </p:txBody>
      </p:sp>
      <p:sp>
        <p:nvSpPr>
          <p:cNvPr id="356356" name="Line 4"/>
          <p:cNvSpPr>
            <a:spLocks noChangeShapeType="1"/>
          </p:cNvSpPr>
          <p:nvPr/>
        </p:nvSpPr>
        <p:spPr bwMode="auto">
          <a:xfrm>
            <a:off x="2028825" y="22240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57" name="Line 5"/>
          <p:cNvSpPr>
            <a:spLocks noChangeShapeType="1"/>
          </p:cNvSpPr>
          <p:nvPr/>
        </p:nvSpPr>
        <p:spPr bwMode="auto">
          <a:xfrm flipH="1">
            <a:off x="1676399" y="1995488"/>
            <a:ext cx="123825" cy="5191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58" name="Line 6"/>
          <p:cNvSpPr>
            <a:spLocks noChangeShapeType="1"/>
          </p:cNvSpPr>
          <p:nvPr/>
        </p:nvSpPr>
        <p:spPr bwMode="auto">
          <a:xfrm flipH="1">
            <a:off x="2257425" y="1995488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59" name="Line 7"/>
          <p:cNvSpPr>
            <a:spLocks noChangeShapeType="1"/>
          </p:cNvSpPr>
          <p:nvPr/>
        </p:nvSpPr>
        <p:spPr bwMode="auto">
          <a:xfrm flipH="1">
            <a:off x="2285999" y="1995488"/>
            <a:ext cx="809625" cy="5191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0" name="Line 8"/>
          <p:cNvSpPr>
            <a:spLocks noChangeShapeType="1"/>
          </p:cNvSpPr>
          <p:nvPr/>
        </p:nvSpPr>
        <p:spPr bwMode="auto">
          <a:xfrm flipH="1">
            <a:off x="2819400" y="1995488"/>
            <a:ext cx="809624" cy="595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1" name="Line 9"/>
          <p:cNvSpPr>
            <a:spLocks noChangeShapeType="1"/>
          </p:cNvSpPr>
          <p:nvPr/>
        </p:nvSpPr>
        <p:spPr bwMode="auto">
          <a:xfrm flipH="1">
            <a:off x="3429000" y="1995488"/>
            <a:ext cx="200025" cy="595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>
            <a:off x="3629025" y="1995488"/>
            <a:ext cx="561975" cy="595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>
            <a:off x="4191000" y="19812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4" name="Line 12"/>
          <p:cNvSpPr>
            <a:spLocks noChangeShapeType="1"/>
          </p:cNvSpPr>
          <p:nvPr/>
        </p:nvSpPr>
        <p:spPr bwMode="auto">
          <a:xfrm>
            <a:off x="4772025" y="1995488"/>
            <a:ext cx="1857375" cy="595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5" name="Line 13"/>
          <p:cNvSpPr>
            <a:spLocks noChangeShapeType="1"/>
          </p:cNvSpPr>
          <p:nvPr/>
        </p:nvSpPr>
        <p:spPr bwMode="auto">
          <a:xfrm>
            <a:off x="5534025" y="1995488"/>
            <a:ext cx="257175" cy="595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8" name="Rectangle 16"/>
          <p:cNvSpPr>
            <a:spLocks noChangeArrowheads="1"/>
          </p:cNvSpPr>
          <p:nvPr/>
        </p:nvSpPr>
        <p:spPr bwMode="auto">
          <a:xfrm>
            <a:off x="1143000" y="2590800"/>
            <a:ext cx="62484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369" name="Text Box 17"/>
          <p:cNvSpPr txBox="1">
            <a:spLocks noChangeArrowheads="1"/>
          </p:cNvSpPr>
          <p:nvPr/>
        </p:nvSpPr>
        <p:spPr bwMode="auto">
          <a:xfrm>
            <a:off x="1219200" y="2514600"/>
            <a:ext cx="5938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ja-JP" sz="2400">
                <a:latin typeface="Tahoma" pitchFamily="-111" charset="0"/>
                <a:ea typeface="ＭＳ Ｐゴシック" pitchFamily="-111" charset="-128"/>
                <a:cs typeface="ＭＳ Ｐゴシック" pitchFamily="-111" charset="-128"/>
              </a:rPr>
              <a:t>Maria no d</a:t>
            </a:r>
            <a:r>
              <a:rPr lang="en-US" sz="2400"/>
              <a:t>i</a:t>
            </a:r>
            <a:r>
              <a:rPr lang="en-US" sz="2400">
                <a:ea typeface="Arial" pitchFamily="-111" charset="0"/>
                <a:cs typeface="Arial" pitchFamily="-111" charset="0"/>
              </a:rPr>
              <a:t>ó</a:t>
            </a:r>
            <a:r>
              <a:rPr lang="en-US" altLang="ja-JP" sz="2400">
                <a:latin typeface="Tahoma" pitchFamily="-111" charset="0"/>
                <a:ea typeface="ＭＳ Ｐゴシック" pitchFamily="-111" charset="-128"/>
                <a:cs typeface="ＭＳ Ｐゴシック" pitchFamily="-111" charset="-128"/>
              </a:rPr>
              <a:t> una botefada a la bruja verde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6800" y="3505200"/>
            <a:ext cx="67285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/>
              <a:t>Each foreign word is aligned </a:t>
            </a:r>
            <a:r>
              <a:rPr lang="en-US" sz="2000"/>
              <a:t>to exactly one English word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This is the </a:t>
            </a:r>
            <a:r>
              <a:rPr lang="en-US" sz="2000" b="1" dirty="0"/>
              <a:t>ONLY </a:t>
            </a:r>
            <a:r>
              <a:rPr lang="en-US" sz="2000" dirty="0"/>
              <a:t>thing we model!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766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NULL</a:t>
            </a: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762000" y="1905000"/>
            <a:ext cx="41910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62800" y="2057400"/>
            <a:ext cx="1822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p(</a:t>
            </a:r>
            <a:r>
              <a:rPr lang="en-US" dirty="0" err="1"/>
              <a:t>verde</a:t>
            </a:r>
            <a:r>
              <a:rPr lang="en-US" dirty="0"/>
              <a:t> | green)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220382"/>
              </p:ext>
            </p:extLst>
          </p:nvPr>
        </p:nvGraphicFramePr>
        <p:xfrm>
          <a:off x="1447800" y="5334000"/>
          <a:ext cx="5476876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337" name="Equation" r:id="rId4" imgW="2781300" imgH="457200" progId="Equation.3">
                  <p:embed/>
                </p:oleObj>
              </mc:Choice>
              <mc:Fallback>
                <p:oleObj name="Equation" r:id="rId4" imgW="2781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5334000"/>
                        <a:ext cx="5476876" cy="900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8888129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15997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63940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285490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4653" y="365336"/>
            <a:ext cx="672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3/7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1/5 = 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3/35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(.086)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0866" y="2264599"/>
            <a:ext cx="6798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3/7*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4/7=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12/49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(.24)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75230" y="366740"/>
            <a:ext cx="6798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4/7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3/5 = 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12/35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(.34)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14975" y="322519"/>
            <a:ext cx="6798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4/7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3/5=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12/35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(.34)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8920" y="2221045"/>
            <a:ext cx="6798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4/7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3/7 =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12/49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(.24)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5912" y="2241872"/>
            <a:ext cx="6206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1/5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3/5 =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3/25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(.12)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192485" y="331470"/>
            <a:ext cx="832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3/7 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1/5 = 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3/35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(.086)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81407" y="228600"/>
            <a:ext cx="8433993" cy="3276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75229" y="2213800"/>
            <a:ext cx="5758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3/5*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1/5=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3/25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(.12)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8F7B9CE-9FA1-E14A-97F3-0DC035BD12C0}"/>
              </a:ext>
            </a:extLst>
          </p:cNvPr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1. what are the p(A,F|E)?</a:t>
            </a:r>
          </a:p>
        </p:txBody>
      </p:sp>
    </p:spTree>
    <p:extLst>
      <p:ext uri="{BB962C8B-B14F-4D97-AF65-F5344CB8AC3E}">
        <p14:creationId xmlns:p14="http://schemas.microsoft.com/office/powerpoint/2010/main" val="4161283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04757" y="731439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0.108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40732" y="2496976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0.309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73511" y="702614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0.432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81407" y="228600"/>
            <a:ext cx="8433993" cy="3276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5562" y="2470108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0.151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3BB2534-9B61-E641-8A04-C0DDF2BD549E}"/>
              </a:ext>
            </a:extLst>
          </p:cNvPr>
          <p:cNvSpPr txBox="1"/>
          <p:nvPr/>
        </p:nvSpPr>
        <p:spPr>
          <a:xfrm>
            <a:off x="609600" y="638169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E-step: 2. what are the alignments, i.e. normalize?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CFA9C9-2D1A-5743-A36F-EF7351E925DA}"/>
              </a:ext>
            </a:extLst>
          </p:cNvPr>
          <p:cNvSpPr txBox="1"/>
          <p:nvPr/>
        </p:nvSpPr>
        <p:spPr>
          <a:xfrm>
            <a:off x="6211565" y="68139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0.432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F40B81B-41B9-F441-A3E4-35096FE60A84}"/>
              </a:ext>
            </a:extLst>
          </p:cNvPr>
          <p:cNvSpPr txBox="1"/>
          <p:nvPr/>
        </p:nvSpPr>
        <p:spPr>
          <a:xfrm>
            <a:off x="8170523" y="69941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0.108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9578369-4E87-5241-BD26-766EFAA4F8BD}"/>
              </a:ext>
            </a:extLst>
          </p:cNvPr>
          <p:cNvSpPr txBox="1"/>
          <p:nvPr/>
        </p:nvSpPr>
        <p:spPr>
          <a:xfrm>
            <a:off x="6288074" y="2441927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0.309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CDC0C5A-7853-E04D-BBC4-B743BD92CF73}"/>
              </a:ext>
            </a:extLst>
          </p:cNvPr>
          <p:cNvSpPr txBox="1"/>
          <p:nvPr/>
        </p:nvSpPr>
        <p:spPr>
          <a:xfrm>
            <a:off x="8229600" y="250067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CC"/>
                </a:solidFill>
                <a:latin typeface="Calibri"/>
              </a:rPr>
              <a:t>0.151</a:t>
            </a:r>
          </a:p>
        </p:txBody>
      </p:sp>
    </p:spTree>
    <p:extLst>
      <p:ext uri="{BB962C8B-B14F-4D97-AF65-F5344CB8AC3E}">
        <p14:creationId xmlns:p14="http://schemas.microsoft.com/office/powerpoint/2010/main" val="26791507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04757" y="731439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0.108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40732" y="2496976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0.309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73511" y="702614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0.432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81407" y="228600"/>
            <a:ext cx="8433993" cy="3276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5562" y="2470108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0.151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CFA9C9-2D1A-5743-A36F-EF7351E925DA}"/>
              </a:ext>
            </a:extLst>
          </p:cNvPr>
          <p:cNvSpPr txBox="1"/>
          <p:nvPr/>
        </p:nvSpPr>
        <p:spPr>
          <a:xfrm>
            <a:off x="6211565" y="68139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0.432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F40B81B-41B9-F441-A3E4-35096FE60A84}"/>
              </a:ext>
            </a:extLst>
          </p:cNvPr>
          <p:cNvSpPr txBox="1"/>
          <p:nvPr/>
        </p:nvSpPr>
        <p:spPr>
          <a:xfrm>
            <a:off x="8170523" y="69941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0.108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9578369-4E87-5241-BD26-766EFAA4F8BD}"/>
              </a:ext>
            </a:extLst>
          </p:cNvPr>
          <p:cNvSpPr txBox="1"/>
          <p:nvPr/>
        </p:nvSpPr>
        <p:spPr>
          <a:xfrm>
            <a:off x="6288074" y="2441927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0.309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CDC0C5A-7853-E04D-BBC4-B743BD92CF73}"/>
              </a:ext>
            </a:extLst>
          </p:cNvPr>
          <p:cNvSpPr txBox="1"/>
          <p:nvPr/>
        </p:nvSpPr>
        <p:spPr>
          <a:xfrm>
            <a:off x="8229600" y="250067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0.151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BDA3BD7-79FF-2740-88B8-F48B5026D265}"/>
              </a:ext>
            </a:extLst>
          </p:cNvPr>
          <p:cNvSpPr txBox="1"/>
          <p:nvPr/>
        </p:nvSpPr>
        <p:spPr>
          <a:xfrm>
            <a:off x="362874" y="5328046"/>
            <a:ext cx="3088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.108+.309=0.417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.432+.309 = 0.741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10A7BF6-4225-C94F-B014-A2A2FC6BF0EF}"/>
              </a:ext>
            </a:extLst>
          </p:cNvPr>
          <p:cNvSpPr txBox="1"/>
          <p:nvPr/>
        </p:nvSpPr>
        <p:spPr>
          <a:xfrm>
            <a:off x="3527644" y="5328046"/>
            <a:ext cx="30235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.432+.151+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		         .432+.151=1.166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.108+.151=.259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.108+.151=0.259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7E25F24-0C54-1247-9742-5768D6434AA6}"/>
              </a:ext>
            </a:extLst>
          </p:cNvPr>
          <p:cNvSpPr txBox="1"/>
          <p:nvPr/>
        </p:nvSpPr>
        <p:spPr>
          <a:xfrm>
            <a:off x="6308627" y="5295056"/>
            <a:ext cx="2679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.108+.309=0.417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.432+.309=0.741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1CB3E07-A49D-364A-960E-09AE15811522}"/>
              </a:ext>
            </a:extLst>
          </p:cNvPr>
          <p:cNvSpPr/>
          <p:nvPr/>
        </p:nvSpPr>
        <p:spPr>
          <a:xfrm>
            <a:off x="362874" y="5181594"/>
            <a:ext cx="8662593" cy="1545397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947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75945"/>
              </p:ext>
            </p:extLst>
          </p:nvPr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2761"/>
              </p:ext>
            </p:extLst>
          </p:nvPr>
        </p:nvGraphicFramePr>
        <p:xfrm>
          <a:off x="3503246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30802"/>
              </p:ext>
            </p:extLst>
          </p:nvPr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62874" y="3799582"/>
            <a:ext cx="8662593" cy="1545397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13023C-006D-BE46-A948-3051548B2028}"/>
              </a:ext>
            </a:extLst>
          </p:cNvPr>
          <p:cNvSpPr txBox="1"/>
          <p:nvPr/>
        </p:nvSpPr>
        <p:spPr>
          <a:xfrm>
            <a:off x="362874" y="5328046"/>
            <a:ext cx="3088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.108+.309=0.417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verde,green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.432+.309 = 0.741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c(la, green) = 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B512C7C-B736-AF40-AFD2-B59C3F01F3DF}"/>
              </a:ext>
            </a:extLst>
          </p:cNvPr>
          <p:cNvSpPr txBox="1"/>
          <p:nvPr/>
        </p:nvSpPr>
        <p:spPr>
          <a:xfrm>
            <a:off x="3527644" y="5328046"/>
            <a:ext cx="30235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.432+.151+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		         .432+.151=1.166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.108+.151=.259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la,house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.108+.151=0.259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033B924-48F8-124F-8D24-150F6CB5C635}"/>
              </a:ext>
            </a:extLst>
          </p:cNvPr>
          <p:cNvSpPr txBox="1"/>
          <p:nvPr/>
        </p:nvSpPr>
        <p:spPr>
          <a:xfrm>
            <a:off x="6308627" y="5295056"/>
            <a:ext cx="2679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casa,the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.108+.309=0.417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verde,the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c(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la,the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) = .432+.309=0.741</a:t>
            </a:r>
          </a:p>
        </p:txBody>
      </p:sp>
    </p:spTree>
    <p:extLst>
      <p:ext uri="{BB962C8B-B14F-4D97-AF65-F5344CB8AC3E}">
        <p14:creationId xmlns:p14="http://schemas.microsoft.com/office/powerpoint/2010/main" val="3561037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Iterate…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52424"/>
              </p:ext>
            </p:extLst>
          </p:nvPr>
        </p:nvGraphicFramePr>
        <p:xfrm>
          <a:off x="457200" y="2321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739243"/>
              </p:ext>
            </p:extLst>
          </p:nvPr>
        </p:nvGraphicFramePr>
        <p:xfrm>
          <a:off x="457200" y="3845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812102"/>
              </p:ext>
            </p:extLst>
          </p:nvPr>
        </p:nvGraphicFramePr>
        <p:xfrm>
          <a:off x="457200" y="5352192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82133" y="1693333"/>
            <a:ext cx="1251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5 iterations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821162"/>
              </p:ext>
            </p:extLst>
          </p:nvPr>
        </p:nvGraphicFramePr>
        <p:xfrm>
          <a:off x="3674525" y="2321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14350"/>
              </p:ext>
            </p:extLst>
          </p:nvPr>
        </p:nvGraphicFramePr>
        <p:xfrm>
          <a:off x="3674525" y="3845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0838"/>
              </p:ext>
            </p:extLst>
          </p:nvPr>
        </p:nvGraphicFramePr>
        <p:xfrm>
          <a:off x="3674525" y="5352192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199458" y="1693333"/>
            <a:ext cx="136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10 iterations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92958"/>
              </p:ext>
            </p:extLst>
          </p:nvPr>
        </p:nvGraphicFramePr>
        <p:xfrm>
          <a:off x="6451600" y="2321125"/>
          <a:ext cx="2472259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6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0.995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26486"/>
              </p:ext>
            </p:extLst>
          </p:nvPr>
        </p:nvGraphicFramePr>
        <p:xfrm>
          <a:off x="6637859" y="3845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874099"/>
              </p:ext>
            </p:extLst>
          </p:nvPr>
        </p:nvGraphicFramePr>
        <p:xfrm>
          <a:off x="6637859" y="5352192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3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0.995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162792" y="1693333"/>
            <a:ext cx="148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100 iterations</a:t>
            </a:r>
          </a:p>
        </p:txBody>
      </p:sp>
    </p:spTree>
    <p:extLst>
      <p:ext uri="{BB962C8B-B14F-4D97-AF65-F5344CB8AC3E}">
        <p14:creationId xmlns:p14="http://schemas.microsoft.com/office/powerpoint/2010/main" val="5977830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E-step</a:t>
            </a:r>
          </a:p>
          <a:p>
            <a:pPr lvl="1"/>
            <a:r>
              <a:rPr lang="en-US" sz="2400" dirty="0"/>
              <a:t>Enumerate all possible alignments</a:t>
            </a:r>
          </a:p>
          <a:p>
            <a:pPr lvl="1"/>
            <a:r>
              <a:rPr lang="en-US" sz="2400" dirty="0"/>
              <a:t>Calculate </a:t>
            </a:r>
            <a:r>
              <a:rPr lang="en-US" sz="2400" dirty="0">
                <a:solidFill>
                  <a:srgbClr val="FF6600"/>
                </a:solidFill>
              </a:rPr>
              <a:t>how probable the alignments </a:t>
            </a:r>
            <a:r>
              <a:rPr lang="en-US" sz="2400" dirty="0"/>
              <a:t>are under the current model (i.e. p(</a:t>
            </a:r>
            <a:r>
              <a:rPr lang="en-US" sz="2400" dirty="0" err="1"/>
              <a:t>f|e</a:t>
            </a:r>
            <a:r>
              <a:rPr lang="en-US" sz="2400" dirty="0"/>
              <a:t>))</a:t>
            </a:r>
          </a:p>
          <a:p>
            <a:pPr marL="0" indent="0">
              <a:buNone/>
            </a:pPr>
            <a:r>
              <a:rPr lang="en-US" sz="2800" dirty="0"/>
              <a:t>M-step</a:t>
            </a:r>
          </a:p>
          <a:p>
            <a:pPr lvl="1"/>
            <a:r>
              <a:rPr lang="en-US" sz="2400" dirty="0"/>
              <a:t>Recalculate </a:t>
            </a:r>
            <a:r>
              <a:rPr lang="en-US" sz="2400" dirty="0">
                <a:solidFill>
                  <a:srgbClr val="FF6600"/>
                </a:solidFill>
              </a:rPr>
              <a:t>p(</a:t>
            </a:r>
            <a:r>
              <a:rPr lang="en-US" sz="2400" dirty="0" err="1">
                <a:solidFill>
                  <a:srgbClr val="FF6600"/>
                </a:solidFill>
              </a:rPr>
              <a:t>f|e</a:t>
            </a:r>
            <a:r>
              <a:rPr lang="en-US" sz="2400" dirty="0">
                <a:solidFill>
                  <a:srgbClr val="FF6600"/>
                </a:solidFill>
              </a:rPr>
              <a:t>)</a:t>
            </a:r>
            <a:r>
              <a:rPr lang="en-US" sz="2400" dirty="0"/>
              <a:t> using counts from </a:t>
            </a:r>
            <a:r>
              <a:rPr lang="en-US" sz="2400" b="1" dirty="0"/>
              <a:t>all</a:t>
            </a:r>
            <a:r>
              <a:rPr lang="en-US" sz="2400" dirty="0"/>
              <a:t> alignments, </a:t>
            </a:r>
            <a:r>
              <a:rPr lang="en-US" sz="2400" b="1" dirty="0"/>
              <a:t>weighted</a:t>
            </a:r>
            <a:r>
              <a:rPr lang="en-US" sz="24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19375" y="5715000"/>
            <a:ext cx="3118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 does it work?</a:t>
            </a:r>
          </a:p>
        </p:txBody>
      </p:sp>
    </p:spTree>
    <p:extLst>
      <p:ext uri="{BB962C8B-B14F-4D97-AF65-F5344CB8AC3E}">
        <p14:creationId xmlns:p14="http://schemas.microsoft.com/office/powerpoint/2010/main" val="28479215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E-step</a:t>
            </a:r>
          </a:p>
          <a:p>
            <a:pPr lvl="1"/>
            <a:r>
              <a:rPr lang="en-US" sz="2400" dirty="0"/>
              <a:t>Enumerate all possible alignments</a:t>
            </a:r>
          </a:p>
          <a:p>
            <a:pPr lvl="1"/>
            <a:r>
              <a:rPr lang="en-US" sz="2400" dirty="0"/>
              <a:t>Calculate </a:t>
            </a:r>
            <a:r>
              <a:rPr lang="en-US" sz="2400" dirty="0">
                <a:solidFill>
                  <a:srgbClr val="FF6600"/>
                </a:solidFill>
              </a:rPr>
              <a:t>how probable the alignments </a:t>
            </a:r>
            <a:r>
              <a:rPr lang="en-US" sz="2400" dirty="0"/>
              <a:t>are under the current model (i.e. p(</a:t>
            </a:r>
            <a:r>
              <a:rPr lang="en-US" sz="2400" dirty="0" err="1"/>
              <a:t>f|e</a:t>
            </a:r>
            <a:r>
              <a:rPr lang="en-US" sz="2400" dirty="0"/>
              <a:t>))</a:t>
            </a:r>
          </a:p>
          <a:p>
            <a:pPr marL="0" indent="0">
              <a:buNone/>
            </a:pPr>
            <a:r>
              <a:rPr lang="en-US" sz="2800" dirty="0"/>
              <a:t>M-step</a:t>
            </a:r>
          </a:p>
          <a:p>
            <a:pPr lvl="1"/>
            <a:r>
              <a:rPr lang="en-US" sz="2400" dirty="0"/>
              <a:t>Recalculate </a:t>
            </a:r>
            <a:r>
              <a:rPr lang="en-US" sz="2400" dirty="0">
                <a:solidFill>
                  <a:srgbClr val="FF6600"/>
                </a:solidFill>
              </a:rPr>
              <a:t>p(</a:t>
            </a:r>
            <a:r>
              <a:rPr lang="en-US" sz="2400" dirty="0" err="1">
                <a:solidFill>
                  <a:srgbClr val="FF6600"/>
                </a:solidFill>
              </a:rPr>
              <a:t>f|e</a:t>
            </a:r>
            <a:r>
              <a:rPr lang="en-US" sz="2400" dirty="0">
                <a:solidFill>
                  <a:srgbClr val="FF6600"/>
                </a:solidFill>
              </a:rPr>
              <a:t>)</a:t>
            </a:r>
            <a:r>
              <a:rPr lang="en-US" sz="2400" dirty="0"/>
              <a:t> using counts from </a:t>
            </a:r>
            <a:r>
              <a:rPr lang="en-US" sz="2400" b="1" dirty="0"/>
              <a:t>all</a:t>
            </a:r>
            <a:r>
              <a:rPr lang="en-US" sz="2400" dirty="0"/>
              <a:t> alignments, </a:t>
            </a:r>
            <a:r>
              <a:rPr lang="en-US" sz="2400" b="1" dirty="0"/>
              <a:t>weighted</a:t>
            </a:r>
            <a:r>
              <a:rPr lang="en-US" sz="24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19375" y="5715000"/>
            <a:ext cx="3118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 does it work?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05000"/>
            <a:ext cx="574926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165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M-step</a:t>
            </a:r>
          </a:p>
          <a:p>
            <a:pPr lvl="1"/>
            <a:r>
              <a:rPr lang="en-US" sz="1800" dirty="0"/>
              <a:t>Recalculate </a:t>
            </a:r>
            <a:r>
              <a:rPr lang="en-US" sz="1800" dirty="0">
                <a:solidFill>
                  <a:srgbClr val="FF6600"/>
                </a:solidFill>
              </a:rPr>
              <a:t>p(</a:t>
            </a:r>
            <a:r>
              <a:rPr lang="en-US" sz="1800" dirty="0" err="1">
                <a:solidFill>
                  <a:srgbClr val="FF6600"/>
                </a:solidFill>
              </a:rPr>
              <a:t>f|e</a:t>
            </a:r>
            <a:r>
              <a:rPr lang="en-US" sz="1800" dirty="0">
                <a:solidFill>
                  <a:srgbClr val="FF6600"/>
                </a:solidFill>
              </a:rPr>
              <a:t>)</a:t>
            </a:r>
            <a:r>
              <a:rPr lang="en-US" sz="1800" dirty="0"/>
              <a:t> using counts from </a:t>
            </a:r>
            <a:r>
              <a:rPr lang="en-US" sz="1800" b="1" dirty="0"/>
              <a:t>all</a:t>
            </a:r>
            <a:r>
              <a:rPr lang="en-US" sz="1800" dirty="0"/>
              <a:t> alignments, </a:t>
            </a:r>
            <a:r>
              <a:rPr lang="en-US" sz="1800" b="1" dirty="0"/>
              <a:t>weighted</a:t>
            </a:r>
            <a:r>
              <a:rPr lang="en-US" sz="1800" dirty="0"/>
              <a:t> by how probable they 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5671" y="1524000"/>
            <a:ext cx="1553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Intuitively: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14800"/>
            <a:ext cx="7239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/>
              <a:t>E-step</a:t>
            </a:r>
          </a:p>
          <a:p>
            <a:pPr lvl="1"/>
            <a:r>
              <a:rPr lang="en-US" sz="1800" dirty="0"/>
              <a:t>Calculate </a:t>
            </a:r>
            <a:r>
              <a:rPr lang="en-US" sz="1800" dirty="0">
                <a:solidFill>
                  <a:srgbClr val="FF6600"/>
                </a:solidFill>
              </a:rPr>
              <a:t>how probable the alignments </a:t>
            </a:r>
            <a:r>
              <a:rPr lang="en-US" sz="1800" dirty="0"/>
              <a:t>are under the current model (i.e. p(</a:t>
            </a:r>
            <a:r>
              <a:rPr lang="en-US" sz="1800" dirty="0" err="1"/>
              <a:t>f|e</a:t>
            </a:r>
            <a:r>
              <a:rPr lang="en-US" sz="1800" dirty="0"/>
              <a:t>))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4267200" y="-609600"/>
            <a:ext cx="304800" cy="731520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51714" y="3276600"/>
            <a:ext cx="5787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Things that co-occur will have higher probabilities</a:t>
            </a:r>
          </a:p>
        </p:txBody>
      </p:sp>
      <p:sp>
        <p:nvSpPr>
          <p:cNvPr id="9" name="Left Brace 8"/>
          <p:cNvSpPr/>
          <p:nvPr/>
        </p:nvSpPr>
        <p:spPr>
          <a:xfrm rot="16200000">
            <a:off x="4267200" y="1524000"/>
            <a:ext cx="304800" cy="731520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1307" y="5410200"/>
            <a:ext cx="7202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0000FF"/>
                </a:solidFill>
              </a:rPr>
              <a:t>Alignments that contain things with higher p(</a:t>
            </a:r>
            <a:r>
              <a:rPr lang="en-US" sz="2000" dirty="0" err="1">
                <a:solidFill>
                  <a:srgbClr val="0000FF"/>
                </a:solidFill>
              </a:rPr>
              <a:t>f|e</a:t>
            </a:r>
            <a:r>
              <a:rPr lang="en-US" sz="2000" dirty="0">
                <a:solidFill>
                  <a:srgbClr val="0000FF"/>
                </a:solidFill>
              </a:rPr>
              <a:t>) will be scored higher</a:t>
            </a:r>
          </a:p>
        </p:txBody>
      </p:sp>
    </p:spTree>
    <p:extLst>
      <p:ext uri="{BB962C8B-B14F-4D97-AF65-F5344CB8AC3E}">
        <p14:creationId xmlns:p14="http://schemas.microsoft.com/office/powerpoint/2010/main" val="7799506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aside: estimating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the probability of “the” occurring in a sentence?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4267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this right?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2681706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number of sentences with “the”</a:t>
            </a:r>
          </a:p>
          <a:p>
            <a:endParaRPr lang="en-US" sz="2000" dirty="0"/>
          </a:p>
          <a:p>
            <a:r>
              <a:rPr lang="en-US" sz="2000" dirty="0"/>
              <a:t>   total number of sentences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3215106"/>
            <a:ext cx="38862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5521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the probability of “the” occurring in a sentence?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752" y="42672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No.  This is an </a:t>
            </a:r>
            <a:r>
              <a:rPr lang="en-US" sz="2800" i="1" dirty="0">
                <a:solidFill>
                  <a:srgbClr val="0000FF"/>
                </a:solidFill>
              </a:rPr>
              <a:t>estimate</a:t>
            </a:r>
            <a:r>
              <a:rPr lang="en-US" sz="2800" dirty="0">
                <a:solidFill>
                  <a:srgbClr val="0000FF"/>
                </a:solidFill>
              </a:rPr>
              <a:t> based on our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2681706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number of sentences with “the”</a:t>
            </a:r>
          </a:p>
          <a:p>
            <a:endParaRPr lang="en-US" sz="2000" dirty="0"/>
          </a:p>
          <a:p>
            <a:r>
              <a:rPr lang="en-US" sz="2000" dirty="0"/>
              <a:t>   total number of sentences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81200" y="3215106"/>
            <a:ext cx="38862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2000" y="5715000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is called the </a:t>
            </a:r>
            <a:r>
              <a:rPr lang="en-US" sz="2400" dirty="0">
                <a:solidFill>
                  <a:srgbClr val="FF6600"/>
                </a:solidFill>
              </a:rPr>
              <a:t>maximum likelihood estimation</a:t>
            </a:r>
            <a:r>
              <a:rPr lang="en-US" sz="2400" dirty="0"/>
              <a:t>. 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28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 experiment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1371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old man is happy. He has fished many times.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2362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El </a:t>
            </a:r>
            <a:r>
              <a:rPr lang="en-US" sz="2400" dirty="0" err="1"/>
              <a:t>viejo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/>
              <a:t> </a:t>
            </a:r>
            <a:r>
              <a:rPr lang="en-US" sz="2400" dirty="0" err="1"/>
              <a:t>feliz</a:t>
            </a:r>
            <a:r>
              <a:rPr lang="en-US" sz="2400" dirty="0"/>
              <a:t> </a:t>
            </a:r>
            <a:r>
              <a:rPr lang="en-US" sz="2400" dirty="0" err="1"/>
              <a:t>porque</a:t>
            </a:r>
            <a:r>
              <a:rPr lang="en-US" sz="2400" dirty="0"/>
              <a:t> ha </a:t>
            </a:r>
            <a:r>
              <a:rPr lang="en-US" sz="2400" dirty="0" err="1"/>
              <a:t>pescado</a:t>
            </a:r>
            <a:r>
              <a:rPr lang="en-US" sz="2400" dirty="0"/>
              <a:t> </a:t>
            </a:r>
            <a:r>
              <a:rPr lang="en-US" sz="2400" dirty="0" err="1"/>
              <a:t>muchos</a:t>
            </a:r>
            <a:r>
              <a:rPr lang="en-US" sz="2400" dirty="0"/>
              <a:t> </a:t>
            </a:r>
            <a:r>
              <a:rPr lang="en-US" sz="2400" dirty="0" err="1"/>
              <a:t>veces</a:t>
            </a:r>
            <a:r>
              <a:rPr lang="en-US" sz="2400" dirty="0"/>
              <a:t>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33528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His wife talks to him.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8200" y="41148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Su </a:t>
            </a:r>
            <a:r>
              <a:rPr lang="en-US" sz="2400" dirty="0" err="1"/>
              <a:t>mujer</a:t>
            </a:r>
            <a:r>
              <a:rPr lang="en-US" sz="2400" dirty="0"/>
              <a:t> </a:t>
            </a:r>
            <a:r>
              <a:rPr lang="en-US" sz="2400" dirty="0" err="1"/>
              <a:t>habla</a:t>
            </a:r>
            <a:r>
              <a:rPr lang="en-US" sz="2400" dirty="0"/>
              <a:t> con 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é</a:t>
            </a:r>
            <a:r>
              <a:rPr lang="en-US" sz="2400" dirty="0" err="1"/>
              <a:t>l</a:t>
            </a:r>
            <a:r>
              <a:rPr lang="en-US" sz="2400" dirty="0"/>
              <a:t>.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382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4478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20574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6670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4267200" y="1828800"/>
            <a:ext cx="1524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1054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943600" y="1828800"/>
            <a:ext cx="152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6781800" y="1828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6482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sharks await.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648200" y="40386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 Los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esperan</a:t>
            </a:r>
            <a:r>
              <a:rPr lang="en-US" sz="2400" dirty="0"/>
              <a:t>.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1066800" y="3810000"/>
            <a:ext cx="76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600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362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29718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429000" y="38100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705600" y="37338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57912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9530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736451"/>
              </p:ext>
            </p:extLst>
          </p:nvPr>
        </p:nvGraphicFramePr>
        <p:xfrm>
          <a:off x="381000" y="4953000"/>
          <a:ext cx="4495800" cy="91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21" name="Equation" r:id="rId4" imgW="2070100" imgH="419100" progId="Equation.3">
                  <p:embed/>
                </p:oleObj>
              </mc:Choice>
              <mc:Fallback>
                <p:oleObj name="Equation" r:id="rId4" imgW="20701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953000"/>
                        <a:ext cx="4495800" cy="91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046658" y="53646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38800" y="5029200"/>
            <a:ext cx="2514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p(el | the) = 0.5</a:t>
            </a:r>
          </a:p>
          <a:p>
            <a:pPr algn="l"/>
            <a:r>
              <a:rPr lang="en-US" sz="2400" dirty="0">
                <a:solidFill>
                  <a:srgbClr val="0000FF"/>
                </a:solidFill>
              </a:rPr>
              <a:t>p(Los | the) = 0.5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6096000"/>
            <a:ext cx="3584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Any problems concerns?</a:t>
            </a:r>
          </a:p>
        </p:txBody>
      </p:sp>
    </p:spTree>
    <p:extLst>
      <p:ext uri="{BB962C8B-B14F-4D97-AF65-F5344CB8AC3E}">
        <p14:creationId xmlns:p14="http://schemas.microsoft.com/office/powerpoint/2010/main" val="335252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 Likelihood Estimation (MLE)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Maximum likelihood estimation picks the values for the model parameters that maximize the likelihood of the training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flip a coin 100 times.  60 times you get heads.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MLE for heads?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p(head) = 0.60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9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 Likelihood Estimation (MLE)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Maximum likelihood estimation picks the values for the model parameters that maximize the likelihood of the training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flip a coin 100 times.  60 times you get heads.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likelihood of the data under this model (each coin flip is a data point)?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429000" y="4038600"/>
            <a:ext cx="1905000" cy="1143000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6473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95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You flip a coin 100 times.  60 times you get heads.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MLE for heads: p(head) = 0.60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is the likelihood of the data under this model (each coin flip is a data point)?</a:t>
            </a:r>
          </a:p>
          <a:p>
            <a:pPr lvl="1"/>
            <a:endParaRPr lang="en-US" dirty="0"/>
          </a:p>
        </p:txBody>
      </p:sp>
      <p:graphicFrame>
        <p:nvGraphicFramePr>
          <p:cNvPr id="893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68229"/>
              </p:ext>
            </p:extLst>
          </p:nvPr>
        </p:nvGraphicFramePr>
        <p:xfrm>
          <a:off x="2624138" y="4803775"/>
          <a:ext cx="32083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346" name="Equation" r:id="rId3" imgW="1727200" imgH="292100" progId="Equation.3">
                  <p:embed/>
                </p:oleObj>
              </mc:Choice>
              <mc:Fallback>
                <p:oleObj name="Equation" r:id="rId3" imgW="17272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4803775"/>
                        <a:ext cx="3208337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61969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log(0.60</a:t>
            </a:r>
            <a:r>
              <a:rPr lang="en-US" sz="2400" baseline="30000" dirty="0">
                <a:solidFill>
                  <a:srgbClr val="0000FF"/>
                </a:solidFill>
              </a:rPr>
              <a:t>60</a:t>
            </a:r>
            <a:r>
              <a:rPr lang="en-US" sz="2400" dirty="0">
                <a:solidFill>
                  <a:srgbClr val="0000FF"/>
                </a:solidFill>
              </a:rPr>
              <a:t> * 0.40</a:t>
            </a:r>
            <a:r>
              <a:rPr lang="en-US" sz="2400" baseline="30000" dirty="0">
                <a:solidFill>
                  <a:srgbClr val="0000FF"/>
                </a:solidFill>
              </a:rPr>
              <a:t>40</a:t>
            </a:r>
            <a:r>
              <a:rPr lang="en-US" sz="2400" dirty="0">
                <a:solidFill>
                  <a:srgbClr val="0000FF"/>
                </a:solidFill>
              </a:rPr>
              <a:t>) = -67.3</a:t>
            </a:r>
          </a:p>
        </p:txBody>
      </p:sp>
    </p:spTree>
    <p:extLst>
      <p:ext uri="{BB962C8B-B14F-4D97-AF65-F5344CB8AC3E}">
        <p14:creationId xmlns:p14="http://schemas.microsoft.com/office/powerpoint/2010/main" val="349459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we do any better?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p(heads</a:t>
            </a:r>
            <a:r>
              <a:rPr lang="en-US" dirty="0"/>
              <a:t>) = 0.5</a:t>
            </a:r>
          </a:p>
          <a:p>
            <a:pPr marL="365760" lvl="1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log(0.50</a:t>
            </a:r>
            <a:r>
              <a:rPr lang="en-US" sz="2800" baseline="30000" dirty="0">
                <a:solidFill>
                  <a:srgbClr val="0000FF"/>
                </a:solidFill>
              </a:rPr>
              <a:t>60</a:t>
            </a:r>
            <a:r>
              <a:rPr lang="en-US" sz="2800" dirty="0">
                <a:solidFill>
                  <a:srgbClr val="0000FF"/>
                </a:solidFill>
              </a:rPr>
              <a:t> * 0.50</a:t>
            </a:r>
            <a:r>
              <a:rPr lang="en-US" sz="2800" baseline="30000" dirty="0">
                <a:solidFill>
                  <a:srgbClr val="0000FF"/>
                </a:solidFill>
              </a:rPr>
              <a:t>40</a:t>
            </a:r>
            <a:r>
              <a:rPr lang="en-US" sz="2800" dirty="0">
                <a:solidFill>
                  <a:srgbClr val="0000FF"/>
                </a:solidFill>
              </a:rPr>
              <a:t>) =-69.3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p(heads</a:t>
            </a:r>
            <a:r>
              <a:rPr lang="en-US" dirty="0"/>
              <a:t>) = 0.7</a:t>
            </a:r>
          </a:p>
          <a:p>
            <a:pPr lvl="1"/>
            <a:r>
              <a:rPr lang="en-US" sz="2800" dirty="0">
                <a:solidFill>
                  <a:srgbClr val="0000FF"/>
                </a:solidFill>
              </a:rPr>
              <a:t>log(0.70</a:t>
            </a:r>
            <a:r>
              <a:rPr lang="en-US" sz="2800" baseline="30000" dirty="0">
                <a:solidFill>
                  <a:srgbClr val="0000FF"/>
                </a:solidFill>
              </a:rPr>
              <a:t>60</a:t>
            </a:r>
            <a:r>
              <a:rPr lang="en-US" sz="2800" dirty="0">
                <a:solidFill>
                  <a:srgbClr val="0000FF"/>
                </a:solidFill>
              </a:rPr>
              <a:t> * 0.30</a:t>
            </a:r>
            <a:r>
              <a:rPr lang="en-US" sz="2800" baseline="30000" dirty="0">
                <a:solidFill>
                  <a:srgbClr val="0000FF"/>
                </a:solidFill>
              </a:rPr>
              <a:t>40</a:t>
            </a:r>
            <a:r>
              <a:rPr lang="en-US" sz="2800" dirty="0">
                <a:solidFill>
                  <a:srgbClr val="0000FF"/>
                </a:solidFill>
              </a:rPr>
              <a:t>)=-69.5 </a:t>
            </a:r>
            <a:endParaRPr lang="en-US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0926"/>
              </p:ext>
            </p:extLst>
          </p:nvPr>
        </p:nvGraphicFramePr>
        <p:xfrm>
          <a:off x="1524000" y="2362200"/>
          <a:ext cx="32083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370" name="Equation" r:id="rId3" imgW="1727200" imgH="292100" progId="Equation.3">
                  <p:embed/>
                </p:oleObj>
              </mc:Choice>
              <mc:Fallback>
                <p:oleObj name="Equation" r:id="rId3" imgW="17272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3208337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76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 alignment: the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EM algorithm tries to find parameters of the model (p(</a:t>
            </a:r>
            <a:r>
              <a:rPr lang="en-US" sz="2800" dirty="0" err="1"/>
              <a:t>f|e</a:t>
            </a:r>
            <a:r>
              <a:rPr lang="en-US" sz="2800" dirty="0"/>
              <a:t>)) that </a:t>
            </a:r>
            <a:r>
              <a:rPr lang="en-US" sz="2800" i="1" dirty="0">
                <a:solidFill>
                  <a:srgbClr val="FF8080"/>
                </a:solidFill>
              </a:rPr>
              <a:t>maximize the likelihood of the data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In our case: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Each iteration, we increase (or keep the same) the likelihood of the data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68176"/>
              </p:ext>
            </p:extLst>
          </p:nvPr>
        </p:nvGraphicFramePr>
        <p:xfrm>
          <a:off x="1752600" y="3886200"/>
          <a:ext cx="51276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90" name="Equation" r:id="rId3" imgW="2603500" imgH="393700" progId="Equation.3">
                  <p:embed/>
                </p:oleObj>
              </mc:Choice>
              <mc:Fallback>
                <p:oleObj name="Equation" r:id="rId3" imgW="2603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3886200"/>
                        <a:ext cx="5127625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2591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Repeat:</a:t>
            </a:r>
          </a:p>
          <a:p>
            <a:pPr marL="400050" lvl="1" indent="0">
              <a:buNone/>
            </a:pPr>
            <a:r>
              <a:rPr lang="en-US" sz="2400" dirty="0"/>
              <a:t>E-step</a:t>
            </a:r>
          </a:p>
          <a:p>
            <a:pPr lvl="2"/>
            <a:r>
              <a:rPr lang="en-US" sz="2000" dirty="0"/>
              <a:t>Enumerate all possible alignments</a:t>
            </a:r>
          </a:p>
          <a:p>
            <a:pPr lvl="2"/>
            <a:r>
              <a:rPr lang="en-US" sz="2000" dirty="0"/>
              <a:t>Calculate </a:t>
            </a:r>
            <a:r>
              <a:rPr lang="en-US" sz="2000" dirty="0">
                <a:solidFill>
                  <a:srgbClr val="FF6600"/>
                </a:solidFill>
              </a:rPr>
              <a:t>how probable the alignments </a:t>
            </a:r>
            <a:r>
              <a:rPr lang="en-US" sz="2000" dirty="0"/>
              <a:t>are under the current model (i.e. p(</a:t>
            </a:r>
            <a:r>
              <a:rPr lang="en-US" sz="2000" dirty="0" err="1"/>
              <a:t>f|e</a:t>
            </a:r>
            <a:r>
              <a:rPr lang="en-US" sz="2000" dirty="0"/>
              <a:t>))</a:t>
            </a:r>
          </a:p>
          <a:p>
            <a:pPr marL="400050" lvl="1" indent="0">
              <a:buNone/>
            </a:pPr>
            <a:r>
              <a:rPr lang="en-US" sz="2400" dirty="0"/>
              <a:t>M-step</a:t>
            </a:r>
          </a:p>
          <a:p>
            <a:pPr lvl="2"/>
            <a:r>
              <a:rPr lang="en-US" sz="2000" dirty="0"/>
              <a:t>Recalculate </a:t>
            </a:r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f|e</a:t>
            </a:r>
            <a:r>
              <a:rPr lang="en-US" sz="2000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using counts from </a:t>
            </a:r>
            <a:r>
              <a:rPr lang="en-US" sz="2000" b="1" dirty="0"/>
              <a:t>all</a:t>
            </a:r>
            <a:r>
              <a:rPr lang="en-US" sz="2000" dirty="0"/>
              <a:t> alignments, </a:t>
            </a:r>
            <a:r>
              <a:rPr lang="en-US" sz="2000" b="1" dirty="0"/>
              <a:t>weighted</a:t>
            </a:r>
            <a:r>
              <a:rPr lang="en-US" sz="20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5985" y="1988403"/>
            <a:ext cx="3653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concerns/issues?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Anything underspecified?</a:t>
            </a:r>
          </a:p>
        </p:txBody>
      </p:sp>
    </p:spTree>
    <p:extLst>
      <p:ext uri="{BB962C8B-B14F-4D97-AF65-F5344CB8AC3E}">
        <p14:creationId xmlns:p14="http://schemas.microsoft.com/office/powerpoint/2010/main" val="30796848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Repeat:</a:t>
            </a:r>
          </a:p>
          <a:p>
            <a:pPr marL="400050" lvl="1" indent="0">
              <a:buNone/>
            </a:pPr>
            <a:r>
              <a:rPr lang="en-US" sz="2400" dirty="0"/>
              <a:t>E-step</a:t>
            </a:r>
          </a:p>
          <a:p>
            <a:pPr lvl="2"/>
            <a:r>
              <a:rPr lang="en-US" sz="2000" dirty="0"/>
              <a:t>Enumerate all possible alignments</a:t>
            </a:r>
          </a:p>
          <a:p>
            <a:pPr lvl="2"/>
            <a:r>
              <a:rPr lang="en-US" sz="2000" dirty="0"/>
              <a:t>Calculate </a:t>
            </a:r>
            <a:r>
              <a:rPr lang="en-US" sz="2000" dirty="0">
                <a:solidFill>
                  <a:srgbClr val="FF6600"/>
                </a:solidFill>
              </a:rPr>
              <a:t>how probable the alignments </a:t>
            </a:r>
            <a:r>
              <a:rPr lang="en-US" sz="2000" dirty="0"/>
              <a:t>are under the current model (i.e. p(</a:t>
            </a:r>
            <a:r>
              <a:rPr lang="en-US" sz="2000" dirty="0" err="1"/>
              <a:t>f|e</a:t>
            </a:r>
            <a:r>
              <a:rPr lang="en-US" sz="2000" dirty="0"/>
              <a:t>))</a:t>
            </a:r>
          </a:p>
          <a:p>
            <a:pPr marL="400050" lvl="1" indent="0">
              <a:buNone/>
            </a:pPr>
            <a:r>
              <a:rPr lang="en-US" sz="2400" dirty="0"/>
              <a:t>M-step</a:t>
            </a:r>
          </a:p>
          <a:p>
            <a:pPr lvl="2"/>
            <a:r>
              <a:rPr lang="en-US" sz="2000" dirty="0"/>
              <a:t>Recalculate </a:t>
            </a:r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f|e</a:t>
            </a:r>
            <a:r>
              <a:rPr lang="en-US" sz="2000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using counts from </a:t>
            </a:r>
            <a:r>
              <a:rPr lang="en-US" sz="2000" b="1" dirty="0"/>
              <a:t>all</a:t>
            </a:r>
            <a:r>
              <a:rPr lang="en-US" sz="2000" dirty="0"/>
              <a:t> alignments, </a:t>
            </a:r>
            <a:r>
              <a:rPr lang="en-US" sz="2000" b="1" dirty="0"/>
              <a:t>weighted</a:t>
            </a:r>
            <a:r>
              <a:rPr lang="en-US" sz="20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25950" y="1988403"/>
            <a:ext cx="2733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do we stop?</a:t>
            </a:r>
          </a:p>
        </p:txBody>
      </p:sp>
      <p:sp>
        <p:nvSpPr>
          <p:cNvPr id="5" name="Oval 4"/>
          <p:cNvSpPr/>
          <p:nvPr/>
        </p:nvSpPr>
        <p:spPr>
          <a:xfrm>
            <a:off x="381000" y="3581400"/>
            <a:ext cx="1219200" cy="457200"/>
          </a:xfrm>
          <a:prstGeom prst="ellipse">
            <a:avLst/>
          </a:prstGeom>
          <a:solidFill>
            <a:srgbClr val="FF0000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64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Repeat:</a:t>
            </a:r>
          </a:p>
          <a:p>
            <a:pPr marL="400050" lvl="1" indent="0">
              <a:buNone/>
            </a:pPr>
            <a:r>
              <a:rPr lang="en-US" sz="2400" dirty="0"/>
              <a:t>E-step</a:t>
            </a:r>
          </a:p>
          <a:p>
            <a:pPr lvl="2"/>
            <a:r>
              <a:rPr lang="en-US" sz="2000" dirty="0"/>
              <a:t>Enumerate all possible alignments</a:t>
            </a:r>
          </a:p>
          <a:p>
            <a:pPr lvl="2"/>
            <a:r>
              <a:rPr lang="en-US" sz="2000" dirty="0"/>
              <a:t>Calculate </a:t>
            </a:r>
            <a:r>
              <a:rPr lang="en-US" sz="2000" dirty="0">
                <a:solidFill>
                  <a:srgbClr val="FF6600"/>
                </a:solidFill>
              </a:rPr>
              <a:t>how probable the alignments </a:t>
            </a:r>
            <a:r>
              <a:rPr lang="en-US" sz="2000" dirty="0"/>
              <a:t>are under the current model (i.e. p(</a:t>
            </a:r>
            <a:r>
              <a:rPr lang="en-US" sz="2000" dirty="0" err="1"/>
              <a:t>f|e</a:t>
            </a:r>
            <a:r>
              <a:rPr lang="en-US" sz="2000" dirty="0"/>
              <a:t>))</a:t>
            </a:r>
          </a:p>
          <a:p>
            <a:pPr marL="400050" lvl="1" indent="0">
              <a:buNone/>
            </a:pPr>
            <a:r>
              <a:rPr lang="en-US" sz="2400" dirty="0"/>
              <a:t>M-step</a:t>
            </a:r>
          </a:p>
          <a:p>
            <a:pPr lvl="2"/>
            <a:r>
              <a:rPr lang="en-US" sz="2000" dirty="0"/>
              <a:t>Recalculate </a:t>
            </a:r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f|e</a:t>
            </a:r>
            <a:r>
              <a:rPr lang="en-US" sz="2000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using counts from </a:t>
            </a:r>
            <a:r>
              <a:rPr lang="en-US" sz="2000" b="1" dirty="0"/>
              <a:t>all</a:t>
            </a:r>
            <a:r>
              <a:rPr lang="en-US" sz="2000" dirty="0"/>
              <a:t> alignments, </a:t>
            </a:r>
            <a:r>
              <a:rPr lang="en-US" sz="2000" b="1" dirty="0"/>
              <a:t>weighted</a:t>
            </a:r>
            <a:r>
              <a:rPr lang="en-US" sz="20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75584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Repeat for a fixed number of iterations</a:t>
            </a:r>
          </a:p>
          <a:p>
            <a:pPr marL="342900" indent="-342900" algn="l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Repeat until parameters don’t change (much)</a:t>
            </a:r>
          </a:p>
          <a:p>
            <a:pPr marL="342900" indent="-342900" algn="l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Repeat until likelihood of data doesn’t change much</a:t>
            </a:r>
          </a:p>
        </p:txBody>
      </p:sp>
      <p:sp>
        <p:nvSpPr>
          <p:cNvPr id="5" name="Oval 4"/>
          <p:cNvSpPr/>
          <p:nvPr/>
        </p:nvSpPr>
        <p:spPr>
          <a:xfrm>
            <a:off x="381000" y="3581400"/>
            <a:ext cx="1219200" cy="457200"/>
          </a:xfrm>
          <a:prstGeom prst="ellipse">
            <a:avLst/>
          </a:prstGeom>
          <a:solidFill>
            <a:srgbClr val="FF0000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67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Repeat:</a:t>
            </a:r>
          </a:p>
          <a:p>
            <a:pPr marL="400050" lvl="1" indent="0">
              <a:buNone/>
            </a:pPr>
            <a:r>
              <a:rPr lang="en-US" sz="2400" dirty="0"/>
              <a:t>E-step</a:t>
            </a:r>
          </a:p>
          <a:p>
            <a:pPr lvl="2"/>
            <a:r>
              <a:rPr lang="en-US" sz="2000" dirty="0"/>
              <a:t>Enumerate all possible alignments</a:t>
            </a:r>
          </a:p>
          <a:p>
            <a:pPr lvl="2"/>
            <a:r>
              <a:rPr lang="en-US" sz="2000" dirty="0"/>
              <a:t>Calculate </a:t>
            </a:r>
            <a:r>
              <a:rPr lang="en-US" sz="2000" dirty="0">
                <a:solidFill>
                  <a:srgbClr val="FF6600"/>
                </a:solidFill>
              </a:rPr>
              <a:t>how probable the alignments </a:t>
            </a:r>
            <a:r>
              <a:rPr lang="en-US" sz="2000" dirty="0"/>
              <a:t>are under the current model (i.e. p(</a:t>
            </a:r>
            <a:r>
              <a:rPr lang="en-US" sz="2000" dirty="0" err="1"/>
              <a:t>f|e</a:t>
            </a:r>
            <a:r>
              <a:rPr lang="en-US" sz="2000" dirty="0"/>
              <a:t>))</a:t>
            </a:r>
          </a:p>
          <a:p>
            <a:pPr marL="400050" lvl="1" indent="0">
              <a:buNone/>
            </a:pPr>
            <a:r>
              <a:rPr lang="en-US" sz="2400" dirty="0"/>
              <a:t>M-step</a:t>
            </a:r>
          </a:p>
          <a:p>
            <a:pPr lvl="2"/>
            <a:r>
              <a:rPr lang="en-US" sz="2000" dirty="0"/>
              <a:t>Recalculate </a:t>
            </a:r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f|e</a:t>
            </a:r>
            <a:r>
              <a:rPr lang="en-US" sz="2000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using counts from </a:t>
            </a:r>
            <a:r>
              <a:rPr lang="en-US" sz="2000" b="1" dirty="0"/>
              <a:t>all</a:t>
            </a:r>
            <a:r>
              <a:rPr lang="en-US" sz="2000" dirty="0"/>
              <a:t> alignments, </a:t>
            </a:r>
            <a:r>
              <a:rPr lang="en-US" sz="2000" b="1" dirty="0"/>
              <a:t>weighted</a:t>
            </a:r>
            <a:r>
              <a:rPr lang="en-US" sz="20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88403"/>
            <a:ext cx="8167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For |E| English words and |F| foreign words, how many alignments are there?</a:t>
            </a:r>
          </a:p>
        </p:txBody>
      </p:sp>
      <p:sp>
        <p:nvSpPr>
          <p:cNvPr id="5" name="Oval 4"/>
          <p:cNvSpPr/>
          <p:nvPr/>
        </p:nvSpPr>
        <p:spPr>
          <a:xfrm>
            <a:off x="1447800" y="4419600"/>
            <a:ext cx="3886200" cy="457200"/>
          </a:xfrm>
          <a:prstGeom prst="ellipse">
            <a:avLst/>
          </a:prstGeom>
          <a:solidFill>
            <a:srgbClr val="FF0000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474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Repeat:</a:t>
            </a:r>
          </a:p>
          <a:p>
            <a:pPr marL="400050" lvl="1" indent="0">
              <a:buNone/>
            </a:pPr>
            <a:r>
              <a:rPr lang="en-US" sz="2400" dirty="0"/>
              <a:t>E-step</a:t>
            </a:r>
          </a:p>
          <a:p>
            <a:pPr lvl="2"/>
            <a:r>
              <a:rPr lang="en-US" sz="2000" dirty="0"/>
              <a:t>Enumerate all possible alignments</a:t>
            </a:r>
          </a:p>
          <a:p>
            <a:pPr lvl="2"/>
            <a:r>
              <a:rPr lang="en-US" sz="2000" dirty="0"/>
              <a:t>Calculate </a:t>
            </a:r>
            <a:r>
              <a:rPr lang="en-US" sz="2000" dirty="0">
                <a:solidFill>
                  <a:srgbClr val="FF6600"/>
                </a:solidFill>
              </a:rPr>
              <a:t>how probable the alignments </a:t>
            </a:r>
            <a:r>
              <a:rPr lang="en-US" sz="2000" dirty="0"/>
              <a:t>are under the current model (i.e. p(</a:t>
            </a:r>
            <a:r>
              <a:rPr lang="en-US" sz="2000" dirty="0" err="1"/>
              <a:t>f|e</a:t>
            </a:r>
            <a:r>
              <a:rPr lang="en-US" sz="2000" dirty="0"/>
              <a:t>))</a:t>
            </a:r>
          </a:p>
          <a:p>
            <a:pPr marL="400050" lvl="1" indent="0">
              <a:buNone/>
            </a:pPr>
            <a:r>
              <a:rPr lang="en-US" sz="2400" dirty="0"/>
              <a:t>M-step</a:t>
            </a:r>
          </a:p>
          <a:p>
            <a:pPr lvl="2"/>
            <a:r>
              <a:rPr lang="en-US" sz="2000" dirty="0"/>
              <a:t>Recalculate </a:t>
            </a:r>
            <a:r>
              <a:rPr lang="en-US" sz="2000" dirty="0">
                <a:solidFill>
                  <a:srgbClr val="FF6600"/>
                </a:solidFill>
              </a:rPr>
              <a:t>p(</a:t>
            </a:r>
            <a:r>
              <a:rPr lang="en-US" sz="2000" dirty="0" err="1">
                <a:solidFill>
                  <a:srgbClr val="FF6600"/>
                </a:solidFill>
              </a:rPr>
              <a:t>f|e</a:t>
            </a:r>
            <a:r>
              <a:rPr lang="en-US" sz="2000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using counts from </a:t>
            </a:r>
            <a:r>
              <a:rPr lang="en-US" sz="2000" b="1" dirty="0"/>
              <a:t>all</a:t>
            </a:r>
            <a:r>
              <a:rPr lang="en-US" sz="2000" dirty="0"/>
              <a:t> alignments, </a:t>
            </a:r>
            <a:r>
              <a:rPr lang="en-US" sz="2000" b="1" dirty="0"/>
              <a:t>weighted</a:t>
            </a:r>
            <a:r>
              <a:rPr lang="en-US" sz="2000" dirty="0"/>
              <a:t> by how probable they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Each foreign word can be aligned to any of the English words (or NULL)</a:t>
            </a:r>
          </a:p>
          <a:p>
            <a:pPr algn="l"/>
            <a:endParaRPr lang="en-US" sz="2400" dirty="0">
              <a:solidFill>
                <a:srgbClr val="0000FF"/>
              </a:solidFill>
            </a:endParaRPr>
          </a:p>
          <a:p>
            <a:pPr algn="l"/>
            <a:r>
              <a:rPr lang="en-US" sz="2400" b="1" dirty="0">
                <a:solidFill>
                  <a:srgbClr val="0000FF"/>
                </a:solidFill>
              </a:rPr>
              <a:t>(|E|+1)</a:t>
            </a:r>
            <a:r>
              <a:rPr lang="en-US" sz="2400" b="1" baseline="30000" dirty="0">
                <a:solidFill>
                  <a:srgbClr val="0000FF"/>
                </a:solidFill>
              </a:rPr>
              <a:t>|F|</a:t>
            </a:r>
          </a:p>
        </p:txBody>
      </p:sp>
      <p:sp>
        <p:nvSpPr>
          <p:cNvPr id="5" name="Oval 4"/>
          <p:cNvSpPr/>
          <p:nvPr/>
        </p:nvSpPr>
        <p:spPr>
          <a:xfrm>
            <a:off x="1447800" y="4419600"/>
            <a:ext cx="3886200" cy="457200"/>
          </a:xfrm>
          <a:prstGeom prst="ellipse">
            <a:avLst/>
          </a:prstGeom>
          <a:solidFill>
            <a:srgbClr val="FF0000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2590800"/>
            <a:ext cx="16764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5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 experiment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1371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old man is happy. He has fished many times.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2362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El </a:t>
            </a:r>
            <a:r>
              <a:rPr lang="en-US" sz="2400" dirty="0" err="1"/>
              <a:t>viejo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/>
              <a:t> </a:t>
            </a:r>
            <a:r>
              <a:rPr lang="en-US" sz="2400" dirty="0" err="1"/>
              <a:t>feliz</a:t>
            </a:r>
            <a:r>
              <a:rPr lang="en-US" sz="2400" dirty="0"/>
              <a:t> </a:t>
            </a:r>
            <a:r>
              <a:rPr lang="en-US" sz="2400" dirty="0" err="1"/>
              <a:t>porque</a:t>
            </a:r>
            <a:r>
              <a:rPr lang="en-US" sz="2400" dirty="0"/>
              <a:t> ha </a:t>
            </a:r>
            <a:r>
              <a:rPr lang="en-US" sz="2400" dirty="0" err="1"/>
              <a:t>pescado</a:t>
            </a:r>
            <a:r>
              <a:rPr lang="en-US" sz="2400" dirty="0"/>
              <a:t> </a:t>
            </a:r>
            <a:r>
              <a:rPr lang="en-US" sz="2400" dirty="0" err="1"/>
              <a:t>muchos</a:t>
            </a:r>
            <a:r>
              <a:rPr lang="en-US" sz="2400" dirty="0"/>
              <a:t> </a:t>
            </a:r>
            <a:r>
              <a:rPr lang="en-US" sz="2400" dirty="0" err="1"/>
              <a:t>veces</a:t>
            </a:r>
            <a:r>
              <a:rPr lang="en-US" sz="2400" dirty="0"/>
              <a:t>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33528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His wife talks to him.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8200" y="41148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Su </a:t>
            </a:r>
            <a:r>
              <a:rPr lang="en-US" sz="2400" dirty="0" err="1"/>
              <a:t>mujer</a:t>
            </a:r>
            <a:r>
              <a:rPr lang="en-US" sz="2400" dirty="0"/>
              <a:t> </a:t>
            </a:r>
            <a:r>
              <a:rPr lang="en-US" sz="2400" dirty="0" err="1"/>
              <a:t>habla</a:t>
            </a:r>
            <a:r>
              <a:rPr lang="en-US" sz="2400" dirty="0"/>
              <a:t> con 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é</a:t>
            </a:r>
            <a:r>
              <a:rPr lang="en-US" sz="2400" dirty="0" err="1"/>
              <a:t>l</a:t>
            </a:r>
            <a:r>
              <a:rPr lang="en-US" sz="2400" dirty="0"/>
              <a:t>.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382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4478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20574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6670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4267200" y="1828800"/>
            <a:ext cx="1524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1054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943600" y="1828800"/>
            <a:ext cx="152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6781800" y="1828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6482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sharks await.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648200" y="40386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 Los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esperan</a:t>
            </a:r>
            <a:r>
              <a:rPr lang="en-US" sz="2400" dirty="0"/>
              <a:t>.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1066800" y="3810000"/>
            <a:ext cx="76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600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362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29718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429000" y="38100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705600" y="37338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57912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9530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33400" y="4953000"/>
            <a:ext cx="8000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Getting data like this is expensive!</a:t>
            </a:r>
          </a:p>
          <a:p>
            <a:pPr algn="l"/>
            <a:endParaRPr lang="en-US" sz="2400" dirty="0">
              <a:solidFill>
                <a:srgbClr val="0000FF"/>
              </a:solidFill>
            </a:endParaRPr>
          </a:p>
          <a:p>
            <a:pPr algn="l"/>
            <a:r>
              <a:rPr lang="en-US" sz="2400" dirty="0">
                <a:solidFill>
                  <a:srgbClr val="0000FF"/>
                </a:solidFill>
              </a:rPr>
              <a:t>Even if we had it, what happens when we switch to a new domain/corpus</a:t>
            </a:r>
          </a:p>
        </p:txBody>
      </p:sp>
    </p:spTree>
    <p:extLst>
      <p:ext uri="{BB962C8B-B14F-4D97-AF65-F5344CB8AC3E}">
        <p14:creationId xmlns:p14="http://schemas.microsoft.com/office/powerpoint/2010/main" val="22565287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 experiment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1371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old man is happy. He has fished many times.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2362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El </a:t>
            </a:r>
            <a:r>
              <a:rPr lang="en-US" sz="2400" dirty="0" err="1"/>
              <a:t>viejo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/>
              <a:t> </a:t>
            </a:r>
            <a:r>
              <a:rPr lang="en-US" sz="2400" dirty="0" err="1"/>
              <a:t>feliz</a:t>
            </a:r>
            <a:r>
              <a:rPr lang="en-US" sz="2400" dirty="0"/>
              <a:t> </a:t>
            </a:r>
            <a:r>
              <a:rPr lang="en-US" sz="2400" dirty="0" err="1"/>
              <a:t>porque</a:t>
            </a:r>
            <a:r>
              <a:rPr lang="en-US" sz="2400" dirty="0"/>
              <a:t> ha </a:t>
            </a:r>
            <a:r>
              <a:rPr lang="en-US" sz="2400" dirty="0" err="1"/>
              <a:t>pescado</a:t>
            </a:r>
            <a:r>
              <a:rPr lang="en-US" sz="2400" dirty="0"/>
              <a:t> </a:t>
            </a:r>
            <a:r>
              <a:rPr lang="en-US" sz="2400" dirty="0" err="1"/>
              <a:t>muchos</a:t>
            </a:r>
            <a:r>
              <a:rPr lang="en-US" sz="2400" dirty="0"/>
              <a:t> </a:t>
            </a:r>
            <a:r>
              <a:rPr lang="en-US" sz="2400" dirty="0" err="1"/>
              <a:t>veces</a:t>
            </a:r>
            <a:r>
              <a:rPr lang="en-US" sz="2400" dirty="0"/>
              <a:t>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33528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His wife talks to him.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8200" y="41148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Su </a:t>
            </a:r>
            <a:r>
              <a:rPr lang="en-US" sz="2400" dirty="0" err="1"/>
              <a:t>mujer</a:t>
            </a:r>
            <a:r>
              <a:rPr lang="en-US" sz="2400" dirty="0"/>
              <a:t> </a:t>
            </a:r>
            <a:r>
              <a:rPr lang="en-US" sz="2400" dirty="0" err="1"/>
              <a:t>habla</a:t>
            </a:r>
            <a:r>
              <a:rPr lang="en-US" sz="2400" dirty="0"/>
              <a:t> con </a:t>
            </a:r>
            <a:r>
              <a:rPr lang="en-US" sz="2400" dirty="0" err="1">
                <a:ea typeface="Arial" pitchFamily="-111" charset="0"/>
                <a:cs typeface="Arial" pitchFamily="-111" charset="0"/>
              </a:rPr>
              <a:t>é</a:t>
            </a:r>
            <a:r>
              <a:rPr lang="en-US" sz="2400" dirty="0" err="1"/>
              <a:t>l</a:t>
            </a:r>
            <a:r>
              <a:rPr lang="en-US" sz="2400" dirty="0"/>
              <a:t>.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382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4478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20574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667000" y="1828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4267200" y="1828800"/>
            <a:ext cx="1524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105400" y="182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943600" y="1828800"/>
            <a:ext cx="152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6781800" y="1828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6482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None/>
            </a:pPr>
            <a:r>
              <a:rPr lang="en-US" sz="2400" dirty="0"/>
              <a:t>The sharks await.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648200" y="40386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/>
              <a:t> Los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esperan</a:t>
            </a:r>
            <a:r>
              <a:rPr lang="en-US" sz="2400" dirty="0"/>
              <a:t>.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1066800" y="3810000"/>
            <a:ext cx="76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600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3622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2971800" y="38100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429000" y="38100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705600" y="3733800"/>
            <a:ext cx="304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57912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953000" y="3733800"/>
            <a:ext cx="152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107615"/>
              </p:ext>
            </p:extLst>
          </p:nvPr>
        </p:nvGraphicFramePr>
        <p:xfrm>
          <a:off x="381000" y="4953000"/>
          <a:ext cx="4495800" cy="91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401" name="Equation" r:id="rId4" imgW="2070100" imgH="419100" progId="Equation.3">
                  <p:embed/>
                </p:oleObj>
              </mc:Choice>
              <mc:Fallback>
                <p:oleObj name="Equation" r:id="rId4" imgW="20701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953000"/>
                        <a:ext cx="4495800" cy="910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046658" y="53646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38800" y="5029200"/>
            <a:ext cx="2514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p(el | the) = 0.5</a:t>
            </a:r>
          </a:p>
          <a:p>
            <a:pPr algn="l"/>
            <a:r>
              <a:rPr lang="en-US" sz="2400" dirty="0">
                <a:solidFill>
                  <a:srgbClr val="0000FF"/>
                </a:solidFill>
              </a:rPr>
              <a:t>p(Los | the) = 0.5</a:t>
            </a:r>
          </a:p>
        </p:txBody>
      </p:sp>
    </p:spTree>
    <p:extLst>
      <p:ext uri="{BB962C8B-B14F-4D97-AF65-F5344CB8AC3E}">
        <p14:creationId xmlns:p14="http://schemas.microsoft.com/office/powerpoint/2010/main" val="35809339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had the 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Input: corpus of English/Foreign sentence pairs along with alignment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(E, F) in corpus:</a:t>
            </a:r>
          </a:p>
          <a:p>
            <a:pPr marL="0" indent="0">
              <a:buNone/>
            </a:pPr>
            <a:r>
              <a:rPr lang="en-US" dirty="0"/>
              <a:t>	for aligned words (e, f) in pair (E,F):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/>
              <a:t>	count(e</a:t>
            </a:r>
            <a:r>
              <a:rPr lang="en-US" dirty="0" err="1"/>
              <a:t>,f</a:t>
            </a:r>
            <a:r>
              <a:rPr lang="en-US" dirty="0"/>
              <a:t>) += 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/>
              <a:t>	count(e</a:t>
            </a:r>
            <a:r>
              <a:rPr lang="en-US" dirty="0"/>
              <a:t>) +=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all (</a:t>
            </a:r>
            <a:r>
              <a:rPr lang="en-US" dirty="0" err="1"/>
              <a:t>e,f</a:t>
            </a:r>
            <a:r>
              <a:rPr lang="en-US" dirty="0"/>
              <a:t>) in count:</a:t>
            </a:r>
          </a:p>
          <a:p>
            <a:pPr marL="0" indent="0">
              <a:buNone/>
            </a:pPr>
            <a:r>
              <a:rPr lang="en-US" dirty="0"/>
              <a:t>	p(</a:t>
            </a:r>
            <a:r>
              <a:rPr lang="en-US" dirty="0" err="1"/>
              <a:t>f|e</a:t>
            </a:r>
            <a:r>
              <a:rPr lang="en-US" dirty="0"/>
              <a:t>) </a:t>
            </a:r>
            <a:r>
              <a:rPr lang="en-US"/>
              <a:t>= count(e</a:t>
            </a:r>
            <a:r>
              <a:rPr lang="en-US" dirty="0" err="1"/>
              <a:t>,f</a:t>
            </a:r>
            <a:r>
              <a:rPr lang="en-US" dirty="0"/>
              <a:t>) </a:t>
            </a:r>
            <a:r>
              <a:rPr lang="en-US"/>
              <a:t>/ count(e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743886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had the 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Input: corpus of English/Foreign sentence pairs along with alignment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(E, F) in corpus:</a:t>
            </a:r>
          </a:p>
          <a:p>
            <a:pPr marL="0" indent="0">
              <a:buNone/>
            </a:pPr>
            <a:r>
              <a:rPr lang="en-US" dirty="0"/>
              <a:t>	for e in E:</a:t>
            </a:r>
          </a:p>
          <a:p>
            <a:pPr marL="0" indent="0">
              <a:buNone/>
            </a:pPr>
            <a:r>
              <a:rPr lang="en-US" dirty="0"/>
              <a:t>		for f in F:</a:t>
            </a:r>
          </a:p>
          <a:p>
            <a:pPr marL="0" indent="0">
              <a:buNone/>
            </a:pPr>
            <a:r>
              <a:rPr lang="en-US" dirty="0"/>
              <a:t>			if f aligned-to e: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/>
              <a:t>	count(e</a:t>
            </a:r>
            <a:r>
              <a:rPr lang="en-US" dirty="0" err="1"/>
              <a:t>,f</a:t>
            </a:r>
            <a:r>
              <a:rPr lang="en-US" dirty="0"/>
              <a:t>) += 1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/>
              <a:t>	count(e</a:t>
            </a:r>
            <a:r>
              <a:rPr lang="en-US" dirty="0"/>
              <a:t>) +=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all (</a:t>
            </a:r>
            <a:r>
              <a:rPr lang="en-US" dirty="0" err="1"/>
              <a:t>e,f</a:t>
            </a:r>
            <a:r>
              <a:rPr lang="en-US" dirty="0"/>
              <a:t>) in count:</a:t>
            </a:r>
          </a:p>
          <a:p>
            <a:pPr marL="0" indent="0">
              <a:buNone/>
            </a:pPr>
            <a:r>
              <a:rPr lang="en-US" dirty="0"/>
              <a:t>	p(</a:t>
            </a:r>
            <a:r>
              <a:rPr lang="en-US" dirty="0" err="1"/>
              <a:t>f|e</a:t>
            </a:r>
            <a:r>
              <a:rPr lang="en-US" dirty="0"/>
              <a:t>) </a:t>
            </a:r>
            <a:r>
              <a:rPr lang="en-US"/>
              <a:t>= count(e</a:t>
            </a:r>
            <a:r>
              <a:rPr lang="en-US" dirty="0" err="1"/>
              <a:t>,f</a:t>
            </a:r>
            <a:r>
              <a:rPr lang="en-US" dirty="0"/>
              <a:t>) </a:t>
            </a:r>
            <a:r>
              <a:rPr lang="en-US"/>
              <a:t>/ count(e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314327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had the 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986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Input: corpus of English/Foreign sentence pairs along with alignment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(E, F) in corpus:</a:t>
            </a:r>
          </a:p>
          <a:p>
            <a:pPr marL="0" indent="0">
              <a:buNone/>
            </a:pPr>
            <a:r>
              <a:rPr lang="en-US" sz="2000" dirty="0"/>
              <a:t>	for aligned words (e, f) in pair (E,F):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/>
              <a:t>	count(e</a:t>
            </a:r>
            <a:r>
              <a:rPr lang="en-US" sz="2000" dirty="0" err="1"/>
              <a:t>,f</a:t>
            </a:r>
            <a:r>
              <a:rPr lang="en-US" sz="2000" dirty="0"/>
              <a:t>) += 1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/>
              <a:t>	count(e</a:t>
            </a:r>
            <a:r>
              <a:rPr lang="en-US" sz="2000" dirty="0"/>
              <a:t>) += 1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all (</a:t>
            </a:r>
            <a:r>
              <a:rPr lang="en-US" sz="2000" dirty="0" err="1"/>
              <a:t>e,f</a:t>
            </a:r>
            <a:r>
              <a:rPr lang="en-US" sz="2000" dirty="0"/>
              <a:t>) in count:</a:t>
            </a:r>
          </a:p>
          <a:p>
            <a:pPr marL="0" indent="0">
              <a:buNone/>
            </a:pPr>
            <a:r>
              <a:rPr lang="en-US" sz="2000" dirty="0"/>
              <a:t>	p(</a:t>
            </a:r>
            <a:r>
              <a:rPr lang="en-US" sz="2000" dirty="0" err="1"/>
              <a:t>f|e</a:t>
            </a:r>
            <a:r>
              <a:rPr lang="en-US" sz="2000" dirty="0"/>
              <a:t>) </a:t>
            </a:r>
            <a:r>
              <a:rPr lang="en-US" sz="2000"/>
              <a:t>= count(e</a:t>
            </a:r>
            <a:r>
              <a:rPr lang="en-US" sz="2000" dirty="0" err="1"/>
              <a:t>,f</a:t>
            </a:r>
            <a:r>
              <a:rPr lang="en-US" sz="2000" dirty="0"/>
              <a:t>) </a:t>
            </a:r>
            <a:r>
              <a:rPr lang="en-US" sz="2000"/>
              <a:t>/ count(e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	</a:t>
            </a:r>
          </a:p>
        </p:txBody>
      </p:sp>
      <p:sp>
        <p:nvSpPr>
          <p:cNvPr id="4" name="Rectangle 3"/>
          <p:cNvSpPr/>
          <p:nvPr/>
        </p:nvSpPr>
        <p:spPr>
          <a:xfrm>
            <a:off x="5257800" y="25568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000" dirty="0">
                <a:latin typeface="+mn-lt"/>
              </a:rPr>
              <a:t>for (E, F) in corpus</a:t>
            </a:r>
          </a:p>
          <a:p>
            <a:pPr marL="0" indent="0" algn="l">
              <a:buNone/>
            </a:pPr>
            <a:r>
              <a:rPr lang="en-US" sz="2000" dirty="0">
                <a:latin typeface="+mn-lt"/>
              </a:rPr>
              <a:t>     for e in E:</a:t>
            </a:r>
          </a:p>
          <a:p>
            <a:pPr marL="0" indent="0" algn="l">
              <a:buNone/>
            </a:pPr>
            <a:r>
              <a:rPr lang="en-US" sz="2000" dirty="0">
                <a:latin typeface="+mn-lt"/>
              </a:rPr>
              <a:t>          for f in F:</a:t>
            </a:r>
          </a:p>
          <a:p>
            <a:pPr marL="0" indent="0" algn="l">
              <a:buNone/>
            </a:pPr>
            <a:r>
              <a:rPr lang="en-US" sz="2000" dirty="0">
                <a:latin typeface="+mn-lt"/>
              </a:rPr>
              <a:t>               if f aligned-to e:</a:t>
            </a:r>
          </a:p>
          <a:p>
            <a:pPr marL="0" indent="0" algn="l">
              <a:buNone/>
            </a:pPr>
            <a:r>
              <a:rPr lang="en-US" sz="2000" dirty="0">
                <a:latin typeface="+mn-lt"/>
              </a:rPr>
              <a:t>                    count(</a:t>
            </a:r>
            <a:r>
              <a:rPr lang="en-US" sz="2000" dirty="0" err="1">
                <a:latin typeface="+mn-lt"/>
              </a:rPr>
              <a:t>e,f</a:t>
            </a:r>
            <a:r>
              <a:rPr lang="en-US" sz="2000" dirty="0">
                <a:latin typeface="+mn-lt"/>
              </a:rPr>
              <a:t>) += 1</a:t>
            </a:r>
          </a:p>
          <a:p>
            <a:pPr marL="0" indent="0" algn="l">
              <a:buNone/>
            </a:pPr>
            <a:r>
              <a:rPr lang="en-US" sz="2000" dirty="0">
                <a:latin typeface="+mn-lt"/>
              </a:rPr>
              <a:t>                    count(e) +=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87883" y="4495800"/>
            <a:ext cx="3174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Are these equivalent?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895600" y="4191000"/>
            <a:ext cx="1143000" cy="3810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95800" y="4114800"/>
            <a:ext cx="1066800" cy="4572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6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22098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28936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19090" y="4086318"/>
            <a:ext cx="60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c 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19090" y="4770122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z  x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000" y="3505200"/>
            <a:ext cx="4995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should these be aligned?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1219200" y="2743200"/>
            <a:ext cx="304800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447800" y="4572000"/>
            <a:ext cx="0" cy="3048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19200" y="4572000"/>
            <a:ext cx="0" cy="3048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219200" y="2743200"/>
            <a:ext cx="304800" cy="3048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67000" y="48768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There is some information! </a:t>
            </a:r>
          </a:p>
          <a:p>
            <a:pPr algn="l"/>
            <a:r>
              <a:rPr lang="en-US" sz="2400" dirty="0">
                <a:solidFill>
                  <a:srgbClr val="0000FF"/>
                </a:solidFill>
              </a:rPr>
              <a:t>(Think of the alien translation task last time)</a:t>
            </a:r>
          </a:p>
        </p:txBody>
      </p:sp>
    </p:spTree>
    <p:extLst>
      <p:ext uri="{BB962C8B-B14F-4D97-AF65-F5344CB8AC3E}">
        <p14:creationId xmlns:p14="http://schemas.microsoft.com/office/powerpoint/2010/main" val="147086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38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8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5420380"/>
            <a:ext cx="5703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possible alignments?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89638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IBM model 1: Each foreign word (bottom) is aligned to one English word (ignore NULL for now)</a:t>
            </a:r>
          </a:p>
        </p:txBody>
      </p:sp>
    </p:spTree>
    <p:extLst>
      <p:ext uri="{BB962C8B-B14F-4D97-AF65-F5344CB8AC3E}">
        <p14:creationId xmlns:p14="http://schemas.microsoft.com/office/powerpoint/2010/main" val="1200312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Training without alignments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89638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IBM model 1: Each foreign word is aligned to one English word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5600" y="1752600"/>
            <a:ext cx="626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 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05600" y="243640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x  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241278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24000" y="2209800"/>
            <a:ext cx="0" cy="314472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2209800"/>
            <a:ext cx="3048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242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05400" y="2209800"/>
            <a:ext cx="1524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34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0" y="2209800"/>
            <a:ext cx="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34200" y="2209800"/>
            <a:ext cx="228600" cy="381000"/>
          </a:xfrm>
          <a:prstGeom prst="line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3619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22703</TotalTime>
  <Words>5705</Words>
  <Application>Microsoft Macintosh PowerPoint</Application>
  <PresentationFormat>On-screen Show (4:3)</PresentationFormat>
  <Paragraphs>1379</Paragraphs>
  <Slides>63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Arial</vt:lpstr>
      <vt:lpstr>Calibri</vt:lpstr>
      <vt:lpstr>Cambria Math</vt:lpstr>
      <vt:lpstr>Tahoma</vt:lpstr>
      <vt:lpstr>Default Design</vt:lpstr>
      <vt:lpstr>Office Theme</vt:lpstr>
      <vt:lpstr>Equation</vt:lpstr>
      <vt:lpstr>More Word Alignment</vt:lpstr>
      <vt:lpstr>Admin</vt:lpstr>
      <vt:lpstr>Language translation</vt:lpstr>
      <vt:lpstr>Word models: IBM Model 1</vt:lpstr>
      <vt:lpstr>Thought experiment</vt:lpstr>
      <vt:lpstr>Thought experiment</vt:lpstr>
      <vt:lpstr>Training without alignments</vt:lpstr>
      <vt:lpstr>Training without alignments</vt:lpstr>
      <vt:lpstr>Training without alignments</vt:lpstr>
      <vt:lpstr>Training without alignments</vt:lpstr>
      <vt:lpstr>Training without alignments</vt:lpstr>
      <vt:lpstr>One the one hand</vt:lpstr>
      <vt:lpstr>One the other hand</vt:lpstr>
      <vt:lpstr>One the other hand</vt:lpstr>
      <vt:lpstr>One the other hand</vt:lpstr>
      <vt:lpstr>Our friend the chain rule</vt:lpstr>
      <vt:lpstr>Our friend the chain rule</vt:lpstr>
      <vt:lpstr>One the other hand</vt:lpstr>
      <vt:lpstr>One the other hand</vt:lpstr>
      <vt:lpstr>Have we gotten anywhere?</vt:lpstr>
      <vt:lpstr>Training without alignments</vt:lpstr>
      <vt:lpstr>EM algorithm  (something from nothing)</vt:lpstr>
      <vt:lpstr>EM alignment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Iterate…</vt:lpstr>
      <vt:lpstr>EM alignment</vt:lpstr>
      <vt:lpstr>EM alignment</vt:lpstr>
      <vt:lpstr>EM alignment</vt:lpstr>
      <vt:lpstr>An aside: estimating probabilities</vt:lpstr>
      <vt:lpstr>Estimating probabilities</vt:lpstr>
      <vt:lpstr>Maximum Likelihood Estimation (MLE)</vt:lpstr>
      <vt:lpstr>Maximum Likelihood Estimation (MLE)</vt:lpstr>
      <vt:lpstr>MLE example</vt:lpstr>
      <vt:lpstr>MLE example</vt:lpstr>
      <vt:lpstr>EM alignment: the math</vt:lpstr>
      <vt:lpstr>Implementation details</vt:lpstr>
      <vt:lpstr>Implementation details</vt:lpstr>
      <vt:lpstr>Implementation details</vt:lpstr>
      <vt:lpstr>Implementation details</vt:lpstr>
      <vt:lpstr>Implementation details</vt:lpstr>
      <vt:lpstr>Thought experiment</vt:lpstr>
      <vt:lpstr>If we had the alignments</vt:lpstr>
      <vt:lpstr>If we had the alignments</vt:lpstr>
      <vt:lpstr>If we had the alignments</vt:lpstr>
    </vt:vector>
  </TitlesOfParts>
  <Company>USC/ISI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New in  Statistical Machine Translation</dc:title>
  <dc:creator> </dc:creator>
  <cp:lastModifiedBy>Microsoft Office User</cp:lastModifiedBy>
  <cp:revision>797</cp:revision>
  <cp:lastPrinted>2011-04-04T22:28:49Z</cp:lastPrinted>
  <dcterms:created xsi:type="dcterms:W3CDTF">2011-04-04T17:18:47Z</dcterms:created>
  <dcterms:modified xsi:type="dcterms:W3CDTF">2020-10-15T23:44:41Z</dcterms:modified>
</cp:coreProperties>
</file>