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963" r:id="rId3"/>
    <p:sldId id="820" r:id="rId4"/>
    <p:sldId id="964" r:id="rId5"/>
    <p:sldId id="736" r:id="rId6"/>
    <p:sldId id="447" r:id="rId7"/>
    <p:sldId id="833" r:id="rId8"/>
    <p:sldId id="449" r:id="rId9"/>
    <p:sldId id="562" r:id="rId10"/>
    <p:sldId id="835" r:id="rId11"/>
    <p:sldId id="841" r:id="rId12"/>
    <p:sldId id="836" r:id="rId13"/>
    <p:sldId id="834" r:id="rId14"/>
    <p:sldId id="965" r:id="rId15"/>
    <p:sldId id="840" r:id="rId16"/>
    <p:sldId id="842" r:id="rId17"/>
    <p:sldId id="843" r:id="rId18"/>
    <p:sldId id="844" r:id="rId19"/>
    <p:sldId id="845" r:id="rId20"/>
    <p:sldId id="837" r:id="rId21"/>
    <p:sldId id="846" r:id="rId22"/>
    <p:sldId id="847" r:id="rId23"/>
    <p:sldId id="848" r:id="rId24"/>
    <p:sldId id="838" r:id="rId25"/>
    <p:sldId id="849" r:id="rId26"/>
    <p:sldId id="850" r:id="rId27"/>
    <p:sldId id="851" r:id="rId28"/>
    <p:sldId id="563" r:id="rId29"/>
    <p:sldId id="852" r:id="rId30"/>
    <p:sldId id="853" r:id="rId31"/>
    <p:sldId id="855" r:id="rId32"/>
    <p:sldId id="856" r:id="rId33"/>
    <p:sldId id="839" r:id="rId34"/>
    <p:sldId id="936" r:id="rId35"/>
    <p:sldId id="858" r:id="rId36"/>
    <p:sldId id="859" r:id="rId37"/>
    <p:sldId id="861" r:id="rId38"/>
    <p:sldId id="862" r:id="rId39"/>
    <p:sldId id="863" r:id="rId40"/>
    <p:sldId id="864" r:id="rId41"/>
    <p:sldId id="884" r:id="rId42"/>
  </p:sldIdLst>
  <p:sldSz cx="9144000" cy="6858000" type="screen4x3"/>
  <p:notesSz cx="6935788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8080"/>
    <a:srgbClr val="008000"/>
    <a:srgbClr val="00FF00"/>
    <a:srgbClr val="FF0000"/>
    <a:srgbClr val="FF00FF"/>
    <a:srgbClr val="FF33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6" autoAdjust="0"/>
    <p:restoredTop sz="90708" autoAdjust="0"/>
  </p:normalViewPr>
  <p:slideViewPr>
    <p:cSldViewPr>
      <p:cViewPr varScale="1">
        <p:scale>
          <a:sx n="144" d="100"/>
          <a:sy n="144" d="100"/>
        </p:scale>
        <p:origin x="18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18" Type="http://schemas.openxmlformats.org/officeDocument/2006/relationships/image" Target="../media/image2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17" Type="http://schemas.openxmlformats.org/officeDocument/2006/relationships/image" Target="../media/image22.emf"/><Relationship Id="rId2" Type="http://schemas.openxmlformats.org/officeDocument/2006/relationships/image" Target="../media/image7.emf"/><Relationship Id="rId16" Type="http://schemas.openxmlformats.org/officeDocument/2006/relationships/image" Target="../media/image21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5" Type="http://schemas.openxmlformats.org/officeDocument/2006/relationships/image" Target="../media/image20.emf"/><Relationship Id="rId10" Type="http://schemas.openxmlformats.org/officeDocument/2006/relationships/image" Target="../media/image15.emf"/><Relationship Id="rId19" Type="http://schemas.openxmlformats.org/officeDocument/2006/relationships/image" Target="../media/image24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0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30.emf"/><Relationship Id="rId11" Type="http://schemas.openxmlformats.org/officeDocument/2006/relationships/image" Target="../media/image19.emf"/><Relationship Id="rId5" Type="http://schemas.openxmlformats.org/officeDocument/2006/relationships/image" Target="../media/image12.emf"/><Relationship Id="rId15" Type="http://schemas.openxmlformats.org/officeDocument/2006/relationships/image" Target="../media/image33.emf"/><Relationship Id="rId10" Type="http://schemas.openxmlformats.org/officeDocument/2006/relationships/image" Target="../media/image18.emf"/><Relationship Id="rId4" Type="http://schemas.openxmlformats.org/officeDocument/2006/relationships/image" Target="../media/image11.emf"/><Relationship Id="rId9" Type="http://schemas.openxmlformats.org/officeDocument/2006/relationships/image" Target="../media/image17.emf"/><Relationship Id="rId14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0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30.emf"/><Relationship Id="rId11" Type="http://schemas.openxmlformats.org/officeDocument/2006/relationships/image" Target="../media/image19.emf"/><Relationship Id="rId5" Type="http://schemas.openxmlformats.org/officeDocument/2006/relationships/image" Target="../media/image12.emf"/><Relationship Id="rId15" Type="http://schemas.openxmlformats.org/officeDocument/2006/relationships/image" Target="../media/image33.emf"/><Relationship Id="rId10" Type="http://schemas.openxmlformats.org/officeDocument/2006/relationships/image" Target="../media/image18.emf"/><Relationship Id="rId4" Type="http://schemas.openxmlformats.org/officeDocument/2006/relationships/image" Target="../media/image11.emf"/><Relationship Id="rId9" Type="http://schemas.openxmlformats.org/officeDocument/2006/relationships/image" Target="../media/image17.emf"/><Relationship Id="rId14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9.emf"/><Relationship Id="rId2" Type="http://schemas.openxmlformats.org/officeDocument/2006/relationships/image" Target="../media/image9.emf"/><Relationship Id="rId16" Type="http://schemas.openxmlformats.org/officeDocument/2006/relationships/image" Target="../media/image28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5" Type="http://schemas.openxmlformats.org/officeDocument/2006/relationships/image" Target="../media/image27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9.emf"/><Relationship Id="rId2" Type="http://schemas.openxmlformats.org/officeDocument/2006/relationships/image" Target="../media/image9.emf"/><Relationship Id="rId16" Type="http://schemas.openxmlformats.org/officeDocument/2006/relationships/image" Target="../media/image28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5" Type="http://schemas.openxmlformats.org/officeDocument/2006/relationships/image" Target="../media/image27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0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30.emf"/><Relationship Id="rId11" Type="http://schemas.openxmlformats.org/officeDocument/2006/relationships/image" Target="../media/image19.emf"/><Relationship Id="rId5" Type="http://schemas.openxmlformats.org/officeDocument/2006/relationships/image" Target="../media/image12.emf"/><Relationship Id="rId10" Type="http://schemas.openxmlformats.org/officeDocument/2006/relationships/image" Target="../media/image18.emf"/><Relationship Id="rId4" Type="http://schemas.openxmlformats.org/officeDocument/2006/relationships/image" Target="../media/image11.emf"/><Relationship Id="rId9" Type="http://schemas.openxmlformats.org/officeDocument/2006/relationships/image" Target="../media/image17.emf"/><Relationship Id="rId14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0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30.emf"/><Relationship Id="rId11" Type="http://schemas.openxmlformats.org/officeDocument/2006/relationships/image" Target="../media/image19.emf"/><Relationship Id="rId5" Type="http://schemas.openxmlformats.org/officeDocument/2006/relationships/image" Target="../media/image12.emf"/><Relationship Id="rId10" Type="http://schemas.openxmlformats.org/officeDocument/2006/relationships/image" Target="../media/image18.emf"/><Relationship Id="rId4" Type="http://schemas.openxmlformats.org/officeDocument/2006/relationships/image" Target="../media/image11.emf"/><Relationship Id="rId9" Type="http://schemas.openxmlformats.org/officeDocument/2006/relationships/image" Target="../media/image17.emf"/><Relationship Id="rId14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0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30.emf"/><Relationship Id="rId11" Type="http://schemas.openxmlformats.org/officeDocument/2006/relationships/image" Target="../media/image19.emf"/><Relationship Id="rId5" Type="http://schemas.openxmlformats.org/officeDocument/2006/relationships/image" Target="../media/image12.emf"/><Relationship Id="rId10" Type="http://schemas.openxmlformats.org/officeDocument/2006/relationships/image" Target="../media/image18.emf"/><Relationship Id="rId4" Type="http://schemas.openxmlformats.org/officeDocument/2006/relationships/image" Target="../media/image11.emf"/><Relationship Id="rId9" Type="http://schemas.openxmlformats.org/officeDocument/2006/relationships/image" Target="../media/image17.emf"/><Relationship Id="rId14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4D50568-AD68-8E49-B3A1-86D4E0A9B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8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D9AE332C-ED89-9143-9B25-92B40DF6D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9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2BBEE-DBA4-A746-8581-BDA0152A3D8E}" type="slidenum">
              <a:rPr lang="en-US"/>
              <a:pPr/>
              <a:t>1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546A-1075-2A41-BE46-029FE67498CB}" type="slidenum">
              <a:rPr lang="en-US"/>
              <a:pPr/>
              <a:t>15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11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546A-1075-2A41-BE46-029FE67498CB}" type="slidenum">
              <a:rPr lang="en-US"/>
              <a:pPr/>
              <a:t>28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3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546A-1075-2A41-BE46-029FE67498CB}" type="slidenum">
              <a:rPr lang="en-US"/>
              <a:pPr/>
              <a:t>29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74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word-level models, then?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83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though a few groups still have successful IBM 4-5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50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546A-1075-2A41-BE46-029FE67498CB}" type="slidenum">
              <a:rPr lang="en-US"/>
              <a:pPr/>
              <a:t>33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</a:t>
            </a:r>
            <a:r>
              <a:rPr lang="en-US"/>
              <a:t>, count(e </a:t>
            </a:r>
            <a:r>
              <a:rPr lang="en-US" dirty="0"/>
              <a:t>aligned-to anything)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</a:t>
            </a:r>
            <a:r>
              <a:rPr lang="en-US"/>
              <a:t>, count(e </a:t>
            </a:r>
            <a:r>
              <a:rPr lang="en-US" dirty="0"/>
              <a:t>aligned-to anything)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18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DDEE9-FE35-2848-9E4C-8DC72509A221}" type="slidenum">
              <a:rPr lang="en-US"/>
              <a:pPr/>
              <a:t>4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86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8E9F-7C81-824E-BE84-2BE76B012E72}" type="slidenum">
              <a:rPr lang="en-US"/>
              <a:pPr/>
              <a:t>5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6BCB6-1952-3140-B4B7-D9F2A24EA2C5}" type="slidenum">
              <a:rPr lang="en-US"/>
              <a:pPr/>
              <a:t>6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0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6BCB6-1952-3140-B4B7-D9F2A24EA2C5}" type="slidenum">
              <a:rPr lang="en-US"/>
              <a:pPr/>
              <a:t>7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421E0-2015-1D49-99C5-C1408E8FF167}" type="slidenum">
              <a:rPr lang="en-US"/>
              <a:pPr/>
              <a:t>8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6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00B9C-201C-1547-ADE4-F7E3614ACBCE}" type="slidenum">
              <a:rPr lang="en-US"/>
              <a:pPr/>
              <a:t>9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3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546A-1075-2A41-BE46-029FE67498CB}" type="slidenum">
              <a:rPr lang="en-US"/>
              <a:pPr/>
              <a:t>13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34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546A-1075-2A41-BE46-029FE67498CB}" type="slidenum">
              <a:rPr lang="en-US"/>
              <a:pPr/>
              <a:t>14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55ADAF-D360-B24A-89FF-CCB861EED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BF27A0-95AB-4747-98F5-EBA442F87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9731FC-C7EF-094C-9DD8-8B6CE728D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C34E284-C5A2-1946-AD6A-DA4DEAD08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79F10C4-C737-5448-934C-482298A8D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A23506-DB54-6A46-9C9D-FE2379471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F2DC1A-5C92-AD4E-83B3-1A473CF80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91CEF0-C43C-F347-BC05-E8550C070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0B4C5A-58F6-8C42-9FD6-5105B0C13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AF3A16-7637-FB44-9EFF-F4211632F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149EED-4AEF-C947-A83F-D02D40C76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3F9BF1-0D59-E642-B574-8A5B8F7C2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09B616-7625-CF48-9DCC-24D4830F9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03166-2CAB-AC49-B730-4DC07E382D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1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6.emf"/><Relationship Id="rId32" Type="http://schemas.openxmlformats.org/officeDocument/2006/relationships/image" Target="../media/image20.e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8.emf"/><Relationship Id="rId36" Type="http://schemas.openxmlformats.org/officeDocument/2006/relationships/image" Target="../media/image22.emf"/><Relationship Id="rId10" Type="http://schemas.openxmlformats.org/officeDocument/2006/relationships/image" Target="../media/image9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Relationship Id="rId22" Type="http://schemas.openxmlformats.org/officeDocument/2006/relationships/image" Target="../media/image15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9.emf"/><Relationship Id="rId35" Type="http://schemas.openxmlformats.org/officeDocument/2006/relationships/oleObject" Target="../embeddings/oleObject17.bin"/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.bin"/><Relationship Id="rId18" Type="http://schemas.openxmlformats.org/officeDocument/2006/relationships/image" Target="../media/image15.emf"/><Relationship Id="rId26" Type="http://schemas.openxmlformats.org/officeDocument/2006/relationships/image" Target="../media/image19.e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28.emf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3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29" Type="http://schemas.openxmlformats.org/officeDocument/2006/relationships/oleObject" Target="../embeddings/oleObject3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18.emf"/><Relationship Id="rId32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20.emf"/><Relationship Id="rId36" Type="http://schemas.openxmlformats.org/officeDocument/2006/relationships/image" Target="../media/image29.emf"/><Relationship Id="rId10" Type="http://schemas.openxmlformats.org/officeDocument/2006/relationships/image" Target="../media/image11.emf"/><Relationship Id="rId19" Type="http://schemas.openxmlformats.org/officeDocument/2006/relationships/oleObject" Target="../embeddings/oleObject30.bin"/><Relationship Id="rId31" Type="http://schemas.openxmlformats.org/officeDocument/2006/relationships/oleObject" Target="../embeddings/oleObject36.bin"/><Relationship Id="rId4" Type="http://schemas.openxmlformats.org/officeDocument/2006/relationships/image" Target="../media/image8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13.emf"/><Relationship Id="rId22" Type="http://schemas.openxmlformats.org/officeDocument/2006/relationships/image" Target="../media/image17.emf"/><Relationship Id="rId27" Type="http://schemas.openxmlformats.org/officeDocument/2006/relationships/oleObject" Target="../embeddings/oleObject34.bin"/><Relationship Id="rId30" Type="http://schemas.openxmlformats.org/officeDocument/2006/relationships/image" Target="../media/image21.emf"/><Relationship Id="rId35" Type="http://schemas.openxmlformats.org/officeDocument/2006/relationships/oleObject" Target="../embeddings/oleObject38.bin"/><Relationship Id="rId8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16.emf"/><Relationship Id="rId26" Type="http://schemas.openxmlformats.org/officeDocument/2006/relationships/image" Target="../media/image20.e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29" Type="http://schemas.openxmlformats.org/officeDocument/2006/relationships/oleObject" Target="../embeddings/oleObject5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19.e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21.emf"/><Relationship Id="rId10" Type="http://schemas.openxmlformats.org/officeDocument/2006/relationships/image" Target="../media/image11.e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8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0.emf"/><Relationship Id="rId22" Type="http://schemas.openxmlformats.org/officeDocument/2006/relationships/image" Target="../media/image18.emf"/><Relationship Id="rId27" Type="http://schemas.openxmlformats.org/officeDocument/2006/relationships/oleObject" Target="../embeddings/oleObject51.bin"/><Relationship Id="rId30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16.emf"/><Relationship Id="rId26" Type="http://schemas.openxmlformats.org/officeDocument/2006/relationships/image" Target="../media/image20.emf"/><Relationship Id="rId3" Type="http://schemas.openxmlformats.org/officeDocument/2006/relationships/oleObject" Target="../embeddings/oleObject53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29" Type="http://schemas.openxmlformats.org/officeDocument/2006/relationships/oleObject" Target="../embeddings/oleObject66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19.emf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28" Type="http://schemas.openxmlformats.org/officeDocument/2006/relationships/image" Target="../media/image21.emf"/><Relationship Id="rId10" Type="http://schemas.openxmlformats.org/officeDocument/2006/relationships/image" Target="../media/image11.e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8.e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30.emf"/><Relationship Id="rId22" Type="http://schemas.openxmlformats.org/officeDocument/2006/relationships/image" Target="../media/image18.emf"/><Relationship Id="rId27" Type="http://schemas.openxmlformats.org/officeDocument/2006/relationships/oleObject" Target="../embeddings/oleObject65.bin"/><Relationship Id="rId30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16.emf"/><Relationship Id="rId26" Type="http://schemas.openxmlformats.org/officeDocument/2006/relationships/image" Target="../media/image20.emf"/><Relationship Id="rId3" Type="http://schemas.openxmlformats.org/officeDocument/2006/relationships/oleObject" Target="../embeddings/oleObject67.bin"/><Relationship Id="rId21" Type="http://schemas.openxmlformats.org/officeDocument/2006/relationships/oleObject" Target="../embeddings/oleObject76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74.bin"/><Relationship Id="rId25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29" Type="http://schemas.openxmlformats.org/officeDocument/2006/relationships/oleObject" Target="../embeddings/oleObject80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71.bin"/><Relationship Id="rId24" Type="http://schemas.openxmlformats.org/officeDocument/2006/relationships/image" Target="../media/image19.emf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23" Type="http://schemas.openxmlformats.org/officeDocument/2006/relationships/oleObject" Target="../embeddings/oleObject77.bin"/><Relationship Id="rId28" Type="http://schemas.openxmlformats.org/officeDocument/2006/relationships/image" Target="../media/image21.emf"/><Relationship Id="rId10" Type="http://schemas.openxmlformats.org/officeDocument/2006/relationships/image" Target="../media/image11.emf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8.e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30.emf"/><Relationship Id="rId22" Type="http://schemas.openxmlformats.org/officeDocument/2006/relationships/image" Target="../media/image18.emf"/><Relationship Id="rId27" Type="http://schemas.openxmlformats.org/officeDocument/2006/relationships/oleObject" Target="../embeddings/oleObject79.bin"/><Relationship Id="rId30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3.bin"/><Relationship Id="rId18" Type="http://schemas.openxmlformats.org/officeDocument/2006/relationships/image" Target="../media/image16.emf"/><Relationship Id="rId26" Type="http://schemas.openxmlformats.org/officeDocument/2006/relationships/image" Target="../media/image20.emf"/><Relationship Id="rId39" Type="http://schemas.openxmlformats.org/officeDocument/2006/relationships/oleObject" Target="../embeddings/oleObject109.bin"/><Relationship Id="rId21" Type="http://schemas.openxmlformats.org/officeDocument/2006/relationships/oleObject" Target="../embeddings/oleObject97.bin"/><Relationship Id="rId34" Type="http://schemas.openxmlformats.org/officeDocument/2006/relationships/oleObject" Target="../embeddings/oleObject104.bin"/><Relationship Id="rId42" Type="http://schemas.openxmlformats.org/officeDocument/2006/relationships/oleObject" Target="../embeddings/oleObject112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29" Type="http://schemas.openxmlformats.org/officeDocument/2006/relationships/oleObject" Target="../embeddings/oleObject101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92.bin"/><Relationship Id="rId24" Type="http://schemas.openxmlformats.org/officeDocument/2006/relationships/image" Target="../media/image19.emf"/><Relationship Id="rId32" Type="http://schemas.openxmlformats.org/officeDocument/2006/relationships/image" Target="../media/image33.emf"/><Relationship Id="rId37" Type="http://schemas.openxmlformats.org/officeDocument/2006/relationships/oleObject" Target="../embeddings/oleObject107.bin"/><Relationship Id="rId40" Type="http://schemas.openxmlformats.org/officeDocument/2006/relationships/oleObject" Target="../embeddings/oleObject110.bin"/><Relationship Id="rId45" Type="http://schemas.openxmlformats.org/officeDocument/2006/relationships/oleObject" Target="../embeddings/oleObject115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23" Type="http://schemas.openxmlformats.org/officeDocument/2006/relationships/oleObject" Target="../embeddings/oleObject98.bin"/><Relationship Id="rId28" Type="http://schemas.openxmlformats.org/officeDocument/2006/relationships/image" Target="../media/image21.emf"/><Relationship Id="rId36" Type="http://schemas.openxmlformats.org/officeDocument/2006/relationships/oleObject" Target="../embeddings/oleObject106.bin"/><Relationship Id="rId10" Type="http://schemas.openxmlformats.org/officeDocument/2006/relationships/image" Target="../media/image11.emf"/><Relationship Id="rId19" Type="http://schemas.openxmlformats.org/officeDocument/2006/relationships/oleObject" Target="../embeddings/oleObject96.bin"/><Relationship Id="rId31" Type="http://schemas.openxmlformats.org/officeDocument/2006/relationships/oleObject" Target="../embeddings/oleObject102.bin"/><Relationship Id="rId44" Type="http://schemas.openxmlformats.org/officeDocument/2006/relationships/oleObject" Target="../embeddings/oleObject114.bin"/><Relationship Id="rId4" Type="http://schemas.openxmlformats.org/officeDocument/2006/relationships/image" Target="../media/image8.e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30.emf"/><Relationship Id="rId22" Type="http://schemas.openxmlformats.org/officeDocument/2006/relationships/image" Target="../media/image18.emf"/><Relationship Id="rId27" Type="http://schemas.openxmlformats.org/officeDocument/2006/relationships/oleObject" Target="../embeddings/oleObject100.bin"/><Relationship Id="rId30" Type="http://schemas.openxmlformats.org/officeDocument/2006/relationships/image" Target="../media/image29.emf"/><Relationship Id="rId35" Type="http://schemas.openxmlformats.org/officeDocument/2006/relationships/oleObject" Target="../embeddings/oleObject105.bin"/><Relationship Id="rId43" Type="http://schemas.openxmlformats.org/officeDocument/2006/relationships/oleObject" Target="../embeddings/oleObject113.bin"/><Relationship Id="rId8" Type="http://schemas.openxmlformats.org/officeDocument/2006/relationships/image" Target="../media/image10.emf"/><Relationship Id="rId3" Type="http://schemas.openxmlformats.org/officeDocument/2006/relationships/oleObject" Target="../embeddings/oleObject88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95.bin"/><Relationship Id="rId25" Type="http://schemas.openxmlformats.org/officeDocument/2006/relationships/oleObject" Target="../embeddings/oleObject99.bin"/><Relationship Id="rId33" Type="http://schemas.openxmlformats.org/officeDocument/2006/relationships/oleObject" Target="../embeddings/oleObject103.bin"/><Relationship Id="rId38" Type="http://schemas.openxmlformats.org/officeDocument/2006/relationships/oleObject" Target="../embeddings/oleObject108.bin"/><Relationship Id="rId46" Type="http://schemas.openxmlformats.org/officeDocument/2006/relationships/oleObject" Target="../embeddings/oleObject116.bin"/><Relationship Id="rId20" Type="http://schemas.openxmlformats.org/officeDocument/2006/relationships/image" Target="../media/image17.emf"/><Relationship Id="rId41" Type="http://schemas.openxmlformats.org/officeDocument/2006/relationships/oleObject" Target="../embeddings/oleObject111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16.emf"/><Relationship Id="rId26" Type="http://schemas.openxmlformats.org/officeDocument/2006/relationships/image" Target="../media/image20.emf"/><Relationship Id="rId39" Type="http://schemas.openxmlformats.org/officeDocument/2006/relationships/oleObject" Target="../embeddings/oleObject138.bin"/><Relationship Id="rId21" Type="http://schemas.openxmlformats.org/officeDocument/2006/relationships/oleObject" Target="../embeddings/oleObject126.bin"/><Relationship Id="rId34" Type="http://schemas.openxmlformats.org/officeDocument/2006/relationships/oleObject" Target="../embeddings/oleObject133.bin"/><Relationship Id="rId42" Type="http://schemas.openxmlformats.org/officeDocument/2006/relationships/oleObject" Target="../embeddings/oleObject141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29" Type="http://schemas.openxmlformats.org/officeDocument/2006/relationships/oleObject" Target="../embeddings/oleObject13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21.bin"/><Relationship Id="rId24" Type="http://schemas.openxmlformats.org/officeDocument/2006/relationships/image" Target="../media/image19.emf"/><Relationship Id="rId32" Type="http://schemas.openxmlformats.org/officeDocument/2006/relationships/image" Target="../media/image33.emf"/><Relationship Id="rId37" Type="http://schemas.openxmlformats.org/officeDocument/2006/relationships/oleObject" Target="../embeddings/oleObject136.bin"/><Relationship Id="rId40" Type="http://schemas.openxmlformats.org/officeDocument/2006/relationships/oleObject" Target="../embeddings/oleObject139.bin"/><Relationship Id="rId45" Type="http://schemas.openxmlformats.org/officeDocument/2006/relationships/oleObject" Target="../embeddings/oleObject144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23" Type="http://schemas.openxmlformats.org/officeDocument/2006/relationships/oleObject" Target="../embeddings/oleObject127.bin"/><Relationship Id="rId28" Type="http://schemas.openxmlformats.org/officeDocument/2006/relationships/image" Target="../media/image21.emf"/><Relationship Id="rId36" Type="http://schemas.openxmlformats.org/officeDocument/2006/relationships/oleObject" Target="../embeddings/oleObject135.bin"/><Relationship Id="rId10" Type="http://schemas.openxmlformats.org/officeDocument/2006/relationships/image" Target="../media/image11.emf"/><Relationship Id="rId19" Type="http://schemas.openxmlformats.org/officeDocument/2006/relationships/oleObject" Target="../embeddings/oleObject125.bin"/><Relationship Id="rId31" Type="http://schemas.openxmlformats.org/officeDocument/2006/relationships/oleObject" Target="../embeddings/oleObject131.bin"/><Relationship Id="rId44" Type="http://schemas.openxmlformats.org/officeDocument/2006/relationships/oleObject" Target="../embeddings/oleObject143.bin"/><Relationship Id="rId4" Type="http://schemas.openxmlformats.org/officeDocument/2006/relationships/image" Target="../media/image8.e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30.emf"/><Relationship Id="rId22" Type="http://schemas.openxmlformats.org/officeDocument/2006/relationships/image" Target="../media/image18.emf"/><Relationship Id="rId27" Type="http://schemas.openxmlformats.org/officeDocument/2006/relationships/oleObject" Target="../embeddings/oleObject129.bin"/><Relationship Id="rId30" Type="http://schemas.openxmlformats.org/officeDocument/2006/relationships/image" Target="../media/image29.emf"/><Relationship Id="rId35" Type="http://schemas.openxmlformats.org/officeDocument/2006/relationships/oleObject" Target="../embeddings/oleObject134.bin"/><Relationship Id="rId43" Type="http://schemas.openxmlformats.org/officeDocument/2006/relationships/oleObject" Target="../embeddings/oleObject142.bin"/><Relationship Id="rId8" Type="http://schemas.openxmlformats.org/officeDocument/2006/relationships/image" Target="../media/image10.emf"/><Relationship Id="rId3" Type="http://schemas.openxmlformats.org/officeDocument/2006/relationships/oleObject" Target="../embeddings/oleObject117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124.bin"/><Relationship Id="rId25" Type="http://schemas.openxmlformats.org/officeDocument/2006/relationships/oleObject" Target="../embeddings/oleObject128.bin"/><Relationship Id="rId33" Type="http://schemas.openxmlformats.org/officeDocument/2006/relationships/oleObject" Target="../embeddings/oleObject132.bin"/><Relationship Id="rId38" Type="http://schemas.openxmlformats.org/officeDocument/2006/relationships/oleObject" Target="../embeddings/oleObject137.bin"/><Relationship Id="rId46" Type="http://schemas.openxmlformats.org/officeDocument/2006/relationships/oleObject" Target="../embeddings/oleObject145.bin"/><Relationship Id="rId20" Type="http://schemas.openxmlformats.org/officeDocument/2006/relationships/image" Target="../media/image17.emf"/><Relationship Id="rId41" Type="http://schemas.openxmlformats.org/officeDocument/2006/relationships/oleObject" Target="../embeddings/oleObject14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4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emf"/><Relationship Id="rId18" Type="http://schemas.openxmlformats.org/officeDocument/2006/relationships/oleObject" Target="../embeddings/oleObject154.bin"/><Relationship Id="rId26" Type="http://schemas.openxmlformats.org/officeDocument/2006/relationships/oleObject" Target="../embeddings/oleObject158.bin"/><Relationship Id="rId21" Type="http://schemas.openxmlformats.org/officeDocument/2006/relationships/image" Target="../media/image16.emf"/><Relationship Id="rId34" Type="http://schemas.openxmlformats.org/officeDocument/2006/relationships/oleObject" Target="../embeddings/oleObject162.bin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51.bin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3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3.bin"/><Relationship Id="rId20" Type="http://schemas.openxmlformats.org/officeDocument/2006/relationships/oleObject" Target="../embeddings/oleObject155.bin"/><Relationship Id="rId29" Type="http://schemas.openxmlformats.org/officeDocument/2006/relationships/image" Target="../media/image20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11.emf"/><Relationship Id="rId24" Type="http://schemas.openxmlformats.org/officeDocument/2006/relationships/oleObject" Target="../embeddings/oleObject157.bin"/><Relationship Id="rId32" Type="http://schemas.openxmlformats.org/officeDocument/2006/relationships/oleObject" Target="../embeddings/oleObject161.bin"/><Relationship Id="rId37" Type="http://schemas.openxmlformats.org/officeDocument/2006/relationships/image" Target="../media/image29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28" Type="http://schemas.openxmlformats.org/officeDocument/2006/relationships/oleObject" Target="../embeddings/oleObject159.bin"/><Relationship Id="rId36" Type="http://schemas.openxmlformats.org/officeDocument/2006/relationships/oleObject" Target="../embeddings/oleObject163.bin"/><Relationship Id="rId10" Type="http://schemas.openxmlformats.org/officeDocument/2006/relationships/oleObject" Target="../embeddings/oleObject150.bin"/><Relationship Id="rId19" Type="http://schemas.openxmlformats.org/officeDocument/2006/relationships/image" Target="../media/image15.emf"/><Relationship Id="rId31" Type="http://schemas.openxmlformats.org/officeDocument/2006/relationships/image" Target="../media/image21.emf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52.bin"/><Relationship Id="rId22" Type="http://schemas.openxmlformats.org/officeDocument/2006/relationships/oleObject" Target="../embeddings/oleObject156.bin"/><Relationship Id="rId27" Type="http://schemas.openxmlformats.org/officeDocument/2006/relationships/image" Target="../media/image19.emf"/><Relationship Id="rId30" Type="http://schemas.openxmlformats.org/officeDocument/2006/relationships/oleObject" Target="../embeddings/oleObject160.bin"/><Relationship Id="rId35" Type="http://schemas.openxmlformats.org/officeDocument/2006/relationships/image" Target="../media/image28.emf"/><Relationship Id="rId8" Type="http://schemas.openxmlformats.org/officeDocument/2006/relationships/oleObject" Target="../embeddings/oleObject149.bin"/><Relationship Id="rId3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6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69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7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7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72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Word Alignment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181600"/>
            <a:ext cx="1981200" cy="381000"/>
          </a:xfrm>
        </p:spPr>
        <p:txBody>
          <a:bodyPr/>
          <a:lstStyle/>
          <a:p>
            <a:r>
              <a:rPr lang="en-US" sz="1600" dirty="0"/>
              <a:t>Philipp Koehn</a:t>
            </a:r>
            <a:endParaRPr lang="en-US" sz="1800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352800" y="5562600"/>
            <a:ext cx="2230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USC/Information Sciences Institute</a:t>
            </a:r>
          </a:p>
          <a:p>
            <a:r>
              <a:rPr lang="en-US" sz="1000" dirty="0"/>
              <a:t>USC/Computer Science Department</a:t>
            </a:r>
          </a:p>
          <a:p>
            <a:endParaRPr lang="en-US" sz="1000" dirty="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81000" y="5562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School of Informatics</a:t>
            </a:r>
          </a:p>
          <a:p>
            <a:r>
              <a:rPr lang="en-US" sz="1000" dirty="0"/>
              <a:t>University of Edinburgh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81200" y="48006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Some slides adapted from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371600" y="2362200"/>
            <a:ext cx="6248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David Kauchak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CS159 – Fall 2020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/>
              <a:t>Kevin Knight</a:t>
            </a:r>
            <a:r>
              <a:rPr lang="en-US" sz="1800"/>
              <a:t> </a:t>
            </a:r>
            <a:endParaRPr lang="en-US" sz="1800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081628" y="5562600"/>
            <a:ext cx="19543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Computer Science Department</a:t>
            </a:r>
          </a:p>
          <a:p>
            <a:r>
              <a:rPr lang="en-US" sz="1000" dirty="0"/>
              <a:t>UC Berkeley</a:t>
            </a:r>
          </a:p>
          <a:p>
            <a:endParaRPr lang="en-US" sz="1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484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 dirty="0"/>
              <a:t>Dan Klein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Word-level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2296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6600"/>
                </a:solidFill>
              </a:rPr>
              <a:t>Generative story</a:t>
            </a:r>
            <a:r>
              <a:rPr lang="en-US" sz="2000" dirty="0"/>
              <a:t>: description of how the translation happens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1. Each English word gets translated as 0 or more Foreign words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2. Some additional foreign words get inserted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3. Foreign words then get shuffled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15240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Mary  did  not  slap the green witch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1647825" y="19192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257425" y="19192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2257425" y="19192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867025" y="1919288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3552825" y="191928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629025" y="1919288"/>
            <a:ext cx="4857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162425" y="19192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772025" y="1919288"/>
            <a:ext cx="4095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534025" y="19192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43000" y="3276600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19200" y="32004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676400" y="2957512"/>
            <a:ext cx="409575" cy="3190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2209800" y="2881312"/>
            <a:ext cx="10477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743200" y="2881312"/>
            <a:ext cx="2857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381375" y="2881312"/>
            <a:ext cx="47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371975" y="2881312"/>
            <a:ext cx="47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752975" y="2881312"/>
            <a:ext cx="428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905375" y="2805112"/>
            <a:ext cx="6572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5133975" y="2805112"/>
            <a:ext cx="17240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5057775" y="2805112"/>
            <a:ext cx="9620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567860" y="2362200"/>
            <a:ext cx="2104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Word-level model</a:t>
            </a: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2028825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6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Word-level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Each foreign word is </a:t>
            </a:r>
            <a:r>
              <a:rPr lang="en-US" sz="2000" i="1" dirty="0">
                <a:solidFill>
                  <a:srgbClr val="FF6600"/>
                </a:solidFill>
              </a:rPr>
              <a:t>aligned</a:t>
            </a:r>
            <a:r>
              <a:rPr lang="en-US" sz="2000" dirty="0"/>
              <a:t> to exactly one English word.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Key idea: decompose </a:t>
            </a:r>
            <a:r>
              <a:rPr lang="en-US" sz="2000" i="1" dirty="0"/>
              <a:t>p( foreign | </a:t>
            </a:r>
            <a:r>
              <a:rPr lang="en-US" sz="2000" i="1" dirty="0" err="1"/>
              <a:t>english</a:t>
            </a:r>
            <a:r>
              <a:rPr lang="en-US" sz="2000" i="1" dirty="0"/>
              <a:t> )</a:t>
            </a:r>
            <a:r>
              <a:rPr lang="en-US" sz="2000" dirty="0"/>
              <a:t> into word translation probabilities of the form </a:t>
            </a:r>
            <a:r>
              <a:rPr lang="en-US" sz="2000" i="1" dirty="0"/>
              <a:t>p( </a:t>
            </a:r>
            <a:r>
              <a:rPr lang="en-US" sz="2000" i="1" dirty="0" err="1"/>
              <a:t>foreign_word</a:t>
            </a:r>
            <a:r>
              <a:rPr lang="en-US" sz="2000" i="1" dirty="0"/>
              <a:t> | </a:t>
            </a:r>
            <a:r>
              <a:rPr lang="en-US" sz="2000" i="1" dirty="0" err="1"/>
              <a:t>english_word</a:t>
            </a:r>
            <a:r>
              <a:rPr lang="en-US" sz="2000" i="1" dirty="0"/>
              <a:t> )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IBM described 5 different levels of models with increasing complexity (and decreasing independence assumptions)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15240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Mary  did  not  slap the green witch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1647825" y="19192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257425" y="19192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2257425" y="19192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867025" y="1919288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3552825" y="191928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629025" y="1919288"/>
            <a:ext cx="4857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162425" y="19192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772025" y="1919288"/>
            <a:ext cx="4095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534025" y="19192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43000" y="3276600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19200" y="32004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676400" y="2957512"/>
            <a:ext cx="409575" cy="3190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2209800" y="2881312"/>
            <a:ext cx="10477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743200" y="2881312"/>
            <a:ext cx="2857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381375" y="2881312"/>
            <a:ext cx="47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371975" y="2881312"/>
            <a:ext cx="47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752975" y="2881312"/>
            <a:ext cx="428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905375" y="2805112"/>
            <a:ext cx="6572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5133975" y="2805112"/>
            <a:ext cx="17240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5057775" y="2805112"/>
            <a:ext cx="9620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567860" y="2362200"/>
            <a:ext cx="2104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Word-level model</a:t>
            </a: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20574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0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2000" y="1557337"/>
          <a:ext cx="1524000" cy="49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34" name="Equation" r:id="rId3" imgW="774700" imgH="254000" progId="Equation.3">
                  <p:embed/>
                </p:oleObj>
              </mc:Choice>
              <mc:Fallback>
                <p:oleObj name="Equation" r:id="rId3" imgW="774700" imgH="2540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557337"/>
                        <a:ext cx="1524000" cy="49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1557337"/>
            <a:ext cx="3811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English sentence with length |E|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49300" y="2395537"/>
          <a:ext cx="15494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35" name="Equation" r:id="rId5" imgW="787400" imgH="254000" progId="Equation.3">
                  <p:embed/>
                </p:oleObj>
              </mc:Choice>
              <mc:Fallback>
                <p:oleObj name="Equation" r:id="rId5" imgW="787400" imgH="2540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9300" y="2395537"/>
                        <a:ext cx="1549400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2395537"/>
            <a:ext cx="3825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Foreign sentence with length |F|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35052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Mary  did  not  slap the green witch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95400" y="53340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d</a:t>
            </a:r>
            <a:r>
              <a:rPr lang="en-US" sz="2400" dirty="0" err="1"/>
              <a:t>i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una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botefada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la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bruja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verde</a:t>
            </a:r>
            <a:endParaRPr lang="en-US" altLang="ja-JP" sz="2400" dirty="0">
              <a:latin typeface="Tahom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752600" y="3886200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36" name="Equation" r:id="rId7" imgW="139700" imgH="203200" progId="Equation.3">
                  <p:embed/>
                </p:oleObj>
              </mc:Choice>
              <mc:Fallback>
                <p:oleObj name="Equation" r:id="rId7" imgW="139700" imgH="2032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2600" y="3886200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444750" y="38862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37" name="Equation" r:id="rId9" imgW="165100" imgH="203200" progId="Equation.3">
                  <p:embed/>
                </p:oleObj>
              </mc:Choice>
              <mc:Fallback>
                <p:oleObj name="Equation" r:id="rId9" imgW="165100" imgH="2032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44750" y="38862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065463" y="38735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38" name="Equation" r:id="rId11" imgW="152400" imgH="215900" progId="Equation.3">
                  <p:embed/>
                </p:oleObj>
              </mc:Choice>
              <mc:Fallback>
                <p:oleObj name="Equation" r:id="rId11" imgW="152400" imgH="2159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65463" y="38735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662363" y="38862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39" name="Equation" r:id="rId13" imgW="165100" imgH="203200" progId="Equation.3">
                  <p:embed/>
                </p:oleObj>
              </mc:Choice>
              <mc:Fallback>
                <p:oleObj name="Equation" r:id="rId13" imgW="165100" imgH="2032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62363" y="38862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284663" y="38735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0" name="Equation" r:id="rId15" imgW="152400" imgH="215900" progId="Equation.3">
                  <p:embed/>
                </p:oleObj>
              </mc:Choice>
              <mc:Fallback>
                <p:oleObj name="Equation" r:id="rId15" imgW="152400" imgH="215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84663" y="38735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852988" y="38735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1" name="Equation" r:id="rId17" imgW="165100" imgH="215900" progId="Equation.3">
                  <p:embed/>
                </p:oleObj>
              </mc:Choice>
              <mc:Fallback>
                <p:oleObj name="Equation" r:id="rId17" imgW="165100" imgH="2159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52988" y="38735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721350" y="38862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2" name="Equation" r:id="rId19" imgW="165100" imgH="203200" progId="Equation.3">
                  <p:embed/>
                </p:oleObj>
              </mc:Choice>
              <mc:Fallback>
                <p:oleObj name="Equation" r:id="rId19" imgW="1651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21350" y="38862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658938" y="4876800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3" name="Equation" r:id="rId21" imgW="152400" imgH="203200" progId="Equation.3">
                  <p:embed/>
                </p:oleObj>
              </mc:Choice>
              <mc:Fallback>
                <p:oleObj name="Equation" r:id="rId21" imgW="152400" imgH="203200" progId="Equation.3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58938" y="4876800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266950" y="48768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4" name="Equation" r:id="rId23" imgW="165100" imgH="203200" progId="Equation.3">
                  <p:embed/>
                </p:oleObj>
              </mc:Choice>
              <mc:Fallback>
                <p:oleObj name="Equation" r:id="rId23" imgW="165100" imgH="203200" progId="Equation.3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266950" y="48768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743200" y="48641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5" name="Equation" r:id="rId25" imgW="152400" imgH="215900" progId="Equation.3">
                  <p:embed/>
                </p:oleObj>
              </mc:Choice>
              <mc:Fallback>
                <p:oleObj name="Equation" r:id="rId25" imgW="152400" imgH="215900" progId="Equation.3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743200" y="48641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352800" y="48768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6" name="Equation" r:id="rId27" imgW="165100" imgH="203200" progId="Equation.3">
                  <p:embed/>
                </p:oleObj>
              </mc:Choice>
              <mc:Fallback>
                <p:oleObj name="Equation" r:id="rId27" imgW="165100" imgH="2032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352800" y="48768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191000" y="48641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7" name="Equation" r:id="rId29" imgW="165100" imgH="215900" progId="Equation.3">
                  <p:embed/>
                </p:oleObj>
              </mc:Choice>
              <mc:Fallback>
                <p:oleObj name="Equation" r:id="rId29" imgW="165100" imgH="215900" progId="Equation.3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191000" y="48641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933950" y="48641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8" name="Equation" r:id="rId31" imgW="165100" imgH="215900" progId="Equation.3">
                  <p:embed/>
                </p:oleObj>
              </mc:Choice>
              <mc:Fallback>
                <p:oleObj name="Equation" r:id="rId31" imgW="165100" imgH="21590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933950" y="48641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5257800" y="48768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9" name="Equation" r:id="rId33" imgW="165100" imgH="203200" progId="Equation.3">
                  <p:embed/>
                </p:oleObj>
              </mc:Choice>
              <mc:Fallback>
                <p:oleObj name="Equation" r:id="rId33" imgW="165100" imgH="203200" progId="Equation.3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257800" y="48768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5861050" y="4864100"/>
          <a:ext cx="298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50" name="Equation" r:id="rId35" imgW="152400" imgH="215900" progId="Equation.3">
                  <p:embed/>
                </p:oleObj>
              </mc:Choice>
              <mc:Fallback>
                <p:oleObj name="Equation" r:id="rId35" imgW="152400" imgH="215900" progId="Equation.3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861050" y="4864100"/>
                        <a:ext cx="2984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6457950" y="48641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51" name="Equation" r:id="rId37" imgW="165100" imgH="215900" progId="Equation.3">
                  <p:embed/>
                </p:oleObj>
              </mc:Choice>
              <mc:Fallback>
                <p:oleObj name="Equation" r:id="rId37" imgW="165100" imgH="2159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457950" y="48641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17562" y="6209920"/>
            <a:ext cx="207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Translation model: 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2743200" y="6172200"/>
          <a:ext cx="38496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52" name="Equation" r:id="rId39" imgW="1955800" imgH="254000" progId="Equation.3">
                  <p:embed/>
                </p:oleObj>
              </mc:Choice>
              <mc:Fallback>
                <p:oleObj name="Equation" r:id="rId39" imgW="1955800" imgH="2540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743200" y="6172200"/>
                        <a:ext cx="3849688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02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-111" charset="-128"/>
                <a:cs typeface="ＭＳ Ｐゴシック" pitchFamily="-111" charset="-128"/>
              </a:rPr>
              <a:t>Word models: IBM Model 1</a:t>
            </a:r>
            <a:endParaRPr lang="en-US" altLang="ja-JP" sz="20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1295400" y="16002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6356" name="Line 4"/>
          <p:cNvSpPr>
            <a:spLocks noChangeShapeType="1"/>
          </p:cNvSpPr>
          <p:nvPr/>
        </p:nvSpPr>
        <p:spPr bwMode="auto">
          <a:xfrm>
            <a:off x="2028825" y="22240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 flipH="1">
            <a:off x="1676399" y="1995488"/>
            <a:ext cx="1238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 flipH="1">
            <a:off x="2257425" y="19954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 flipH="1">
            <a:off x="2285999" y="1995488"/>
            <a:ext cx="8096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 flipH="1">
            <a:off x="2819400" y="1995488"/>
            <a:ext cx="809624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>
            <a:off x="3429000" y="1995488"/>
            <a:ext cx="20002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3629025" y="1995488"/>
            <a:ext cx="5619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4191000" y="1981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>
            <a:off x="4772025" y="1995488"/>
            <a:ext cx="18573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5534025" y="1995488"/>
            <a:ext cx="2571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1143000" y="2590800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1219200" y="25146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3505200"/>
            <a:ext cx="6728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Each foreign word is aligned to exactly one English word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This is the </a:t>
            </a:r>
            <a:r>
              <a:rPr lang="en-US" sz="2000" b="1" dirty="0"/>
              <a:t>ONLY </a:t>
            </a:r>
            <a:r>
              <a:rPr lang="en-US" sz="2000" dirty="0"/>
              <a:t>thing we model!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181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Does the model handle foreign words that are not aligned, e.g. “a”?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876800" y="2590800"/>
            <a:ext cx="304800" cy="381000"/>
          </a:xfrm>
          <a:prstGeom prst="ellipse">
            <a:avLst/>
          </a:prstGeom>
          <a:solidFill>
            <a:srgbClr val="FF0000">
              <a:alpha val="4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057400"/>
            <a:ext cx="182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p(</a:t>
            </a:r>
            <a:r>
              <a:rPr lang="en-US" dirty="0" err="1"/>
              <a:t>verde</a:t>
            </a:r>
            <a:r>
              <a:rPr lang="en-US" dirty="0"/>
              <a:t> | green)</a:t>
            </a:r>
          </a:p>
        </p:txBody>
      </p:sp>
    </p:spTree>
    <p:extLst>
      <p:ext uri="{BB962C8B-B14F-4D97-AF65-F5344CB8AC3E}">
        <p14:creationId xmlns:p14="http://schemas.microsoft.com/office/powerpoint/2010/main" val="3221027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-111" charset="-128"/>
                <a:cs typeface="ＭＳ Ｐゴシック" pitchFamily="-111" charset="-128"/>
              </a:rPr>
              <a:t>Word models: IBM Model 1</a:t>
            </a:r>
            <a:endParaRPr lang="en-US" altLang="ja-JP" sz="20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1295400" y="16002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6356" name="Line 4"/>
          <p:cNvSpPr>
            <a:spLocks noChangeShapeType="1"/>
          </p:cNvSpPr>
          <p:nvPr/>
        </p:nvSpPr>
        <p:spPr bwMode="auto">
          <a:xfrm>
            <a:off x="2028825" y="22240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 flipH="1">
            <a:off x="1676399" y="1995488"/>
            <a:ext cx="1238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 flipH="1">
            <a:off x="2257425" y="19954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 flipH="1">
            <a:off x="2285999" y="1995488"/>
            <a:ext cx="8096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 flipH="1">
            <a:off x="2819400" y="1995488"/>
            <a:ext cx="809624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>
            <a:off x="3429000" y="1995488"/>
            <a:ext cx="20002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3629025" y="1995488"/>
            <a:ext cx="5619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4191000" y="1981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>
            <a:off x="4772025" y="1995488"/>
            <a:ext cx="18573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5534025" y="1995488"/>
            <a:ext cx="2571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1143000" y="2590800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1219200" y="25146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3505200"/>
            <a:ext cx="6728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Each foreign word is aligned </a:t>
            </a:r>
            <a:r>
              <a:rPr lang="en-US" sz="2000"/>
              <a:t>to exactly one English word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This is the </a:t>
            </a:r>
            <a:r>
              <a:rPr lang="en-US" sz="2000" b="1" dirty="0"/>
              <a:t>ONLY </a:t>
            </a:r>
            <a:r>
              <a:rPr lang="en-US" sz="2000" dirty="0"/>
              <a:t>thing we model!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6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NULL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762000" y="1905000"/>
            <a:ext cx="4191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8125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Include a “NULL” English word and align to this to account for deletion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2800" y="2057400"/>
            <a:ext cx="182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p(</a:t>
            </a:r>
            <a:r>
              <a:rPr lang="en-US" dirty="0" err="1"/>
              <a:t>verde</a:t>
            </a:r>
            <a:r>
              <a:rPr lang="en-US" dirty="0"/>
              <a:t> | green)</a:t>
            </a:r>
          </a:p>
        </p:txBody>
      </p:sp>
    </p:spTree>
    <p:extLst>
      <p:ext uri="{BB962C8B-B14F-4D97-AF65-F5344CB8AC3E}">
        <p14:creationId xmlns:p14="http://schemas.microsoft.com/office/powerpoint/2010/main" val="17319484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ea typeface="ＭＳ Ｐゴシック" pitchFamily="-111" charset="-128"/>
                <a:cs typeface="ＭＳ Ｐゴシック" pitchFamily="-111" charset="-128"/>
              </a:rPr>
              <a:t>Word models: IBM Model 1</a:t>
            </a:r>
            <a:endParaRPr lang="en-US" altLang="ja-JP" sz="20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generative story -&gt; probabilistic model</a:t>
            </a:r>
          </a:p>
          <a:p>
            <a:pPr lvl="1"/>
            <a:r>
              <a:rPr lang="en-US" sz="2000" dirty="0"/>
              <a:t>Key idea: introduce “</a:t>
            </a:r>
            <a:r>
              <a:rPr lang="en-US" sz="2000" dirty="0">
                <a:solidFill>
                  <a:srgbClr val="FF6600"/>
                </a:solidFill>
              </a:rPr>
              <a:t>hidden variables</a:t>
            </a:r>
            <a:r>
              <a:rPr lang="en-US" sz="2000" dirty="0"/>
              <a:t>” to model the word alignment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743200" y="2514600"/>
          <a:ext cx="26003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39" name="Equation" r:id="rId4" imgW="1320800" imgH="254000" progId="Equation.3">
                  <p:embed/>
                </p:oleObj>
              </mc:Choice>
              <mc:Fallback>
                <p:oleObj name="Equation" r:id="rId4" imgW="1320800" imgH="2540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2514600"/>
                        <a:ext cx="26003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362200" y="3962400"/>
          <a:ext cx="37512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40" name="Equation" r:id="rId6" imgW="1905000" imgH="254000" progId="Equation.3">
                  <p:embed/>
                </p:oleObj>
              </mc:Choice>
              <mc:Fallback>
                <p:oleObj name="Equation" r:id="rId6" imgW="1905000" imgH="25400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2200" y="3962400"/>
                        <a:ext cx="3751263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3"/>
          <p:cNvSpPr/>
          <p:nvPr/>
        </p:nvSpPr>
        <p:spPr bwMode="auto">
          <a:xfrm>
            <a:off x="3810000" y="3124200"/>
            <a:ext cx="6858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716800"/>
            <a:ext cx="46602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/>
              <a:t>one variable for each foreign word</a:t>
            </a:r>
          </a:p>
          <a:p>
            <a:pPr marL="285750" indent="-285750" algn="l">
              <a:buFont typeface="Arial"/>
              <a:buChar char="•"/>
            </a:pPr>
            <a:endParaRPr lang="en-US" sz="2000" dirty="0"/>
          </a:p>
          <a:p>
            <a:pPr marL="285750" indent="-285750" algn="l">
              <a:buFont typeface="Arial"/>
              <a:buChar char="•"/>
            </a:pPr>
            <a:r>
              <a:rPr lang="en-US" sz="2000" i="1" dirty="0" err="1"/>
              <a:t>a</a:t>
            </a:r>
            <a:r>
              <a:rPr lang="en-US" sz="2000" i="1" baseline="-25000" dirty="0" err="1"/>
              <a:t>i</a:t>
            </a:r>
            <a:r>
              <a:rPr lang="en-US" sz="2000" dirty="0"/>
              <a:t> corresponds to the </a:t>
            </a:r>
            <a:r>
              <a:rPr lang="en-US" sz="2000" i="1" dirty="0" err="1"/>
              <a:t>i</a:t>
            </a:r>
            <a:r>
              <a:rPr lang="en-US" sz="2000" dirty="0" err="1"/>
              <a:t>th</a:t>
            </a:r>
            <a:r>
              <a:rPr lang="en-US" sz="2000" dirty="0"/>
              <a:t> foreign word</a:t>
            </a:r>
          </a:p>
          <a:p>
            <a:pPr marL="285750" indent="-285750" algn="l">
              <a:buFont typeface="Arial"/>
              <a:buChar char="•"/>
            </a:pPr>
            <a:endParaRPr lang="en-US" sz="2000" dirty="0"/>
          </a:p>
          <a:p>
            <a:pPr marL="285750" indent="-285750" algn="l">
              <a:buFont typeface="Arial"/>
              <a:buChar char="•"/>
            </a:pPr>
            <a:r>
              <a:rPr lang="en-US" sz="2000" dirty="0"/>
              <a:t>each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i</a:t>
            </a:r>
            <a:r>
              <a:rPr lang="en-US" sz="2000" dirty="0"/>
              <a:t> can take a value 0…|E|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70747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Alignment variables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11430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Mary  did  not  slap the green witch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29718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d</a:t>
            </a:r>
            <a:r>
              <a:rPr lang="en-US" sz="2400" dirty="0" err="1"/>
              <a:t>i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una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botefada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la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bruja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verde</a:t>
            </a:r>
            <a:endParaRPr lang="en-US" altLang="ja-JP" sz="2400" dirty="0">
              <a:latin typeface="Tahom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0" y="1524000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68" name="Equation" r:id="rId3" imgW="139700" imgH="203200" progId="Equation.3">
                  <p:embed/>
                </p:oleObj>
              </mc:Choice>
              <mc:Fallback>
                <p:oleObj name="Equation" r:id="rId3" imgW="1397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524000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20950" y="15240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69" name="Equation" r:id="rId5" imgW="165100" imgH="203200" progId="Equation.3">
                  <p:embed/>
                </p:oleObj>
              </mc:Choice>
              <mc:Fallback>
                <p:oleObj name="Equation" r:id="rId5" imgW="16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0950" y="15240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41663" y="15113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70" name="Equation" r:id="rId7" imgW="152400" imgH="215900" progId="Equation.3">
                  <p:embed/>
                </p:oleObj>
              </mc:Choice>
              <mc:Fallback>
                <p:oleObj name="Equation" r:id="rId7" imgW="152400" imgH="2159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1663" y="15113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38563" y="15240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71" name="Equation" r:id="rId9" imgW="165100" imgH="203200" progId="Equation.3">
                  <p:embed/>
                </p:oleObj>
              </mc:Choice>
              <mc:Fallback>
                <p:oleObj name="Equation" r:id="rId9" imgW="1651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38563" y="15240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360863" y="15113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72" name="Equation" r:id="rId11" imgW="152400" imgH="215900" progId="Equation.3">
                  <p:embed/>
                </p:oleObj>
              </mc:Choice>
              <mc:Fallback>
                <p:oleObj name="Equation" r:id="rId11" imgW="1524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60863" y="15113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929188" y="15113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73" name="Equation" r:id="rId13" imgW="165100" imgH="215900" progId="Equation.3">
                  <p:embed/>
                </p:oleObj>
              </mc:Choice>
              <mc:Fallback>
                <p:oleObj name="Equation" r:id="rId13" imgW="165100" imgH="215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29188" y="15113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797550" y="15240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74" name="Equation" r:id="rId15" imgW="165100" imgH="203200" progId="Equation.3">
                  <p:embed/>
                </p:oleObj>
              </mc:Choice>
              <mc:Fallback>
                <p:oleObj name="Equation" r:id="rId15" imgW="165100" imgH="2032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97550" y="15240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735138" y="2514600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75" name="Equation" r:id="rId17" imgW="152400" imgH="203200" progId="Equation.3">
                  <p:embed/>
                </p:oleObj>
              </mc:Choice>
              <mc:Fallback>
                <p:oleObj name="Equation" r:id="rId17" imgW="152400" imgH="2032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35138" y="2514600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343150" y="25146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76" name="Equation" r:id="rId19" imgW="165100" imgH="203200" progId="Equation.3">
                  <p:embed/>
                </p:oleObj>
              </mc:Choice>
              <mc:Fallback>
                <p:oleObj name="Equation" r:id="rId19" imgW="165100" imgH="2032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43150" y="25146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819400" y="25019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77" name="Equation" r:id="rId21" imgW="152400" imgH="215900" progId="Equation.3">
                  <p:embed/>
                </p:oleObj>
              </mc:Choice>
              <mc:Fallback>
                <p:oleObj name="Equation" r:id="rId21" imgW="152400" imgH="215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819400" y="25019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429000" y="25146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78" name="Equation" r:id="rId23" imgW="165100" imgH="203200" progId="Equation.3">
                  <p:embed/>
                </p:oleObj>
              </mc:Choice>
              <mc:Fallback>
                <p:oleObj name="Equation" r:id="rId23" imgW="165100" imgH="203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429000" y="25146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267200" y="25019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79" name="Equation" r:id="rId25" imgW="165100" imgH="215900" progId="Equation.3">
                  <p:embed/>
                </p:oleObj>
              </mc:Choice>
              <mc:Fallback>
                <p:oleObj name="Equation" r:id="rId25" imgW="165100" imgH="2159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267200" y="25019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010150" y="25019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80" name="Equation" r:id="rId27" imgW="165100" imgH="215900" progId="Equation.3">
                  <p:embed/>
                </p:oleObj>
              </mc:Choice>
              <mc:Fallback>
                <p:oleObj name="Equation" r:id="rId27" imgW="165100" imgH="2159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10150" y="25019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334000" y="25146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81" name="Equation" r:id="rId29" imgW="165100" imgH="203200" progId="Equation.3">
                  <p:embed/>
                </p:oleObj>
              </mc:Choice>
              <mc:Fallback>
                <p:oleObj name="Equation" r:id="rId29" imgW="165100" imgH="2032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334000" y="25146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937250" y="2501900"/>
          <a:ext cx="298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82" name="Equation" r:id="rId31" imgW="152400" imgH="215900" progId="Equation.3">
                  <p:embed/>
                </p:oleObj>
              </mc:Choice>
              <mc:Fallback>
                <p:oleObj name="Equation" r:id="rId31" imgW="152400" imgH="2159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937250" y="2501900"/>
                        <a:ext cx="2984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534150" y="25019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83" name="Equation" r:id="rId33" imgW="165100" imgH="215900" progId="Equation.3">
                  <p:embed/>
                </p:oleObj>
              </mc:Choice>
              <mc:Fallback>
                <p:oleObj name="Equation" r:id="rId33" imgW="165100" imgH="21590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534150" y="25019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 flipV="1">
            <a:off x="2514600" y="1905000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1905000" y="19812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3048000" y="1905000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3657600" y="19812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3962400" y="1981200"/>
            <a:ext cx="457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1219200" y="1981200"/>
            <a:ext cx="3810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041400" y="1511300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84" name="Equation" r:id="rId35" imgW="165100" imgH="215900" progId="Equation.3">
                  <p:embed/>
                </p:oleObj>
              </mc:Choice>
              <mc:Fallback>
                <p:oleObj name="Equation" r:id="rId35" imgW="165100" imgH="215900" progId="Equation.3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041400" y="1511300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 flipH="1" flipV="1">
            <a:off x="4572000" y="1905000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21" idx="0"/>
          </p:cNvCxnSpPr>
          <p:nvPr/>
        </p:nvCxnSpPr>
        <p:spPr bwMode="auto">
          <a:xfrm flipH="1" flipV="1">
            <a:off x="5181600" y="1905000"/>
            <a:ext cx="1514475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5943600" y="1905000"/>
            <a:ext cx="152401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362200" y="3581400"/>
          <a:ext cx="2971800" cy="3017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29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"/>
                          <a:cs typeface="Time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"/>
                          <a:cs typeface="Times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"/>
                          <a:cs typeface="Time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"/>
                          <a:cs typeface="Time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"/>
                          <a:cs typeface="Time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"/>
                          <a:cs typeface="Time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"/>
                          <a:cs typeface="Time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"/>
                          <a:cs typeface="Times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"/>
                          <a:cs typeface="Times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68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Alignment variables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11430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And the program has been implemented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2971800"/>
            <a:ext cx="548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Le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programme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ete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mis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en application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0" y="1524000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71" name="Equation" r:id="rId3" imgW="139700" imgH="203200" progId="Equation.3">
                  <p:embed/>
                </p:oleObj>
              </mc:Choice>
              <mc:Fallback>
                <p:oleObj name="Equation" r:id="rId3" imgW="1397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524000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66950" y="15240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72" name="Equation" r:id="rId5" imgW="165100" imgH="203200" progId="Equation.3">
                  <p:embed/>
                </p:oleObj>
              </mc:Choice>
              <mc:Fallback>
                <p:oleObj name="Equation" r:id="rId5" imgW="16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6950" y="15240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41663" y="15113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73" name="Equation" r:id="rId7" imgW="152400" imgH="215900" progId="Equation.3">
                  <p:embed/>
                </p:oleObj>
              </mc:Choice>
              <mc:Fallback>
                <p:oleObj name="Equation" r:id="rId7" imgW="152400" imgH="2159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1663" y="15113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94163" y="15240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74" name="Equation" r:id="rId9" imgW="165100" imgH="203200" progId="Equation.3">
                  <p:embed/>
                </p:oleObj>
              </mc:Choice>
              <mc:Fallback>
                <p:oleObj name="Equation" r:id="rId9" imgW="1651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94163" y="15240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29163" y="15113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75" name="Equation" r:id="rId11" imgW="152400" imgH="215900" progId="Equation.3">
                  <p:embed/>
                </p:oleObj>
              </mc:Choice>
              <mc:Fallback>
                <p:oleObj name="Equation" r:id="rId11" imgW="1524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9163" y="15113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797550" y="15113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76" name="Equation" r:id="rId13" imgW="165100" imgH="215900" progId="Equation.3">
                  <p:embed/>
                </p:oleObj>
              </mc:Choice>
              <mc:Fallback>
                <p:oleObj name="Equation" r:id="rId13" imgW="165100" imgH="215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97550" y="15113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524000" y="2514600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77" name="Equation" r:id="rId15" imgW="152400" imgH="203200" progId="Equation.3">
                  <p:embed/>
                </p:oleObj>
              </mc:Choice>
              <mc:Fallback>
                <p:oleObj name="Equation" r:id="rId15" imgW="152400" imgH="2032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4000" y="2514600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343150" y="25146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78" name="Equation" r:id="rId17" imgW="165100" imgH="203200" progId="Equation.3">
                  <p:embed/>
                </p:oleObj>
              </mc:Choice>
              <mc:Fallback>
                <p:oleObj name="Equation" r:id="rId17" imgW="165100" imgH="2032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43150" y="25146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433763" y="25019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79" name="Equation" r:id="rId19" imgW="152400" imgH="215900" progId="Equation.3">
                  <p:embed/>
                </p:oleObj>
              </mc:Choice>
              <mc:Fallback>
                <p:oleObj name="Equation" r:id="rId19" imgW="152400" imgH="215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33763" y="25019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810000" y="25146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80" name="Equation" r:id="rId21" imgW="165100" imgH="203200" progId="Equation.3">
                  <p:embed/>
                </p:oleObj>
              </mc:Choice>
              <mc:Fallback>
                <p:oleObj name="Equation" r:id="rId21" imgW="165100" imgH="203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10000" y="25146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267200" y="25019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81" name="Equation" r:id="rId23" imgW="165100" imgH="215900" progId="Equation.3">
                  <p:embed/>
                </p:oleObj>
              </mc:Choice>
              <mc:Fallback>
                <p:oleObj name="Equation" r:id="rId23" imgW="165100" imgH="2159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67200" y="25019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857750" y="25019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82" name="Equation" r:id="rId25" imgW="165100" imgH="215900" progId="Equation.3">
                  <p:embed/>
                </p:oleObj>
              </mc:Choice>
              <mc:Fallback>
                <p:oleObj name="Equation" r:id="rId25" imgW="165100" imgH="2159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857750" y="25019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695950" y="25146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83" name="Equation" r:id="rId27" imgW="165100" imgH="203200" progId="Equation.3">
                  <p:embed/>
                </p:oleObj>
              </mc:Choice>
              <mc:Fallback>
                <p:oleObj name="Equation" r:id="rId27" imgW="165100" imgH="2032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695950" y="25146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041400" y="1511300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84" name="Equation" r:id="rId29" imgW="165100" imgH="215900" progId="Equation.3">
                  <p:embed/>
                </p:oleObj>
              </mc:Choice>
              <mc:Fallback>
                <p:oleObj name="Equation" r:id="rId29" imgW="165100" imgH="215900" progId="Equation.3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41400" y="1511300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1981200"/>
            <a:ext cx="1480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Alignment?</a:t>
            </a:r>
          </a:p>
        </p:txBody>
      </p:sp>
    </p:spTree>
    <p:extLst>
      <p:ext uri="{BB962C8B-B14F-4D97-AF65-F5344CB8AC3E}">
        <p14:creationId xmlns:p14="http://schemas.microsoft.com/office/powerpoint/2010/main" val="202204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Alignment variables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11430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And the program has been implemented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2971800"/>
            <a:ext cx="548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Le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programme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ete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mis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en application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0" y="1524000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95" name="Equation" r:id="rId3" imgW="139700" imgH="203200" progId="Equation.3">
                  <p:embed/>
                </p:oleObj>
              </mc:Choice>
              <mc:Fallback>
                <p:oleObj name="Equation" r:id="rId3" imgW="1397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524000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66950" y="15240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96" name="Equation" r:id="rId5" imgW="165100" imgH="203200" progId="Equation.3">
                  <p:embed/>
                </p:oleObj>
              </mc:Choice>
              <mc:Fallback>
                <p:oleObj name="Equation" r:id="rId5" imgW="16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6950" y="15240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41663" y="15113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97" name="Equation" r:id="rId7" imgW="152400" imgH="215900" progId="Equation.3">
                  <p:embed/>
                </p:oleObj>
              </mc:Choice>
              <mc:Fallback>
                <p:oleObj name="Equation" r:id="rId7" imgW="152400" imgH="2159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1663" y="15113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94163" y="15240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98" name="Equation" r:id="rId9" imgW="165100" imgH="203200" progId="Equation.3">
                  <p:embed/>
                </p:oleObj>
              </mc:Choice>
              <mc:Fallback>
                <p:oleObj name="Equation" r:id="rId9" imgW="1651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94163" y="15240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29163" y="15113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99" name="Equation" r:id="rId11" imgW="152400" imgH="215900" progId="Equation.3">
                  <p:embed/>
                </p:oleObj>
              </mc:Choice>
              <mc:Fallback>
                <p:oleObj name="Equation" r:id="rId11" imgW="1524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9163" y="15113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797550" y="15113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00" name="Equation" r:id="rId13" imgW="165100" imgH="215900" progId="Equation.3">
                  <p:embed/>
                </p:oleObj>
              </mc:Choice>
              <mc:Fallback>
                <p:oleObj name="Equation" r:id="rId13" imgW="165100" imgH="215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97550" y="15113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524000" y="2514600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01" name="Equation" r:id="rId15" imgW="152400" imgH="203200" progId="Equation.3">
                  <p:embed/>
                </p:oleObj>
              </mc:Choice>
              <mc:Fallback>
                <p:oleObj name="Equation" r:id="rId15" imgW="152400" imgH="2032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4000" y="2514600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343150" y="25146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02" name="Equation" r:id="rId17" imgW="165100" imgH="203200" progId="Equation.3">
                  <p:embed/>
                </p:oleObj>
              </mc:Choice>
              <mc:Fallback>
                <p:oleObj name="Equation" r:id="rId17" imgW="165100" imgH="2032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43150" y="25146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433763" y="25019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03" name="Equation" r:id="rId19" imgW="152400" imgH="215900" progId="Equation.3">
                  <p:embed/>
                </p:oleObj>
              </mc:Choice>
              <mc:Fallback>
                <p:oleObj name="Equation" r:id="rId19" imgW="152400" imgH="215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33763" y="25019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810000" y="25146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04" name="Equation" r:id="rId21" imgW="165100" imgH="203200" progId="Equation.3">
                  <p:embed/>
                </p:oleObj>
              </mc:Choice>
              <mc:Fallback>
                <p:oleObj name="Equation" r:id="rId21" imgW="165100" imgH="203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10000" y="25146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267200" y="25019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05" name="Equation" r:id="rId23" imgW="165100" imgH="215900" progId="Equation.3">
                  <p:embed/>
                </p:oleObj>
              </mc:Choice>
              <mc:Fallback>
                <p:oleObj name="Equation" r:id="rId23" imgW="165100" imgH="2159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67200" y="25019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857750" y="25146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06" name="Equation" r:id="rId25" imgW="165100" imgH="215900" progId="Equation.3">
                  <p:embed/>
                </p:oleObj>
              </mc:Choice>
              <mc:Fallback>
                <p:oleObj name="Equation" r:id="rId25" imgW="165100" imgH="2159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857750" y="25146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695950" y="25146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07" name="Equation" r:id="rId27" imgW="165100" imgH="203200" progId="Equation.3">
                  <p:embed/>
                </p:oleObj>
              </mc:Choice>
              <mc:Fallback>
                <p:oleObj name="Equation" r:id="rId27" imgW="165100" imgH="2032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695950" y="25146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 flipV="1">
            <a:off x="2514600" y="1905000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1676400" y="1905000"/>
            <a:ext cx="609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3657600" y="1905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041400" y="1511300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08" name="Equation" r:id="rId29" imgW="165100" imgH="215900" progId="Equation.3">
                  <p:embed/>
                </p:oleObj>
              </mc:Choice>
              <mc:Fallback>
                <p:oleObj name="Equation" r:id="rId29" imgW="165100" imgH="215900" progId="Equation.3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41400" y="1511300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 flipV="1">
            <a:off x="4114800" y="1905000"/>
            <a:ext cx="609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5105400" y="1905000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5943600" y="1905000"/>
            <a:ext cx="1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362200" y="3581400"/>
          <a:ext cx="2971800" cy="2346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29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 flipV="1">
            <a:off x="4572000" y="1905000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9099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Alignment variables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11430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And the program has been implemented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2971800"/>
            <a:ext cx="548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Le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programme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ete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mis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en application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0" y="1524000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19" name="Equation" r:id="rId3" imgW="139700" imgH="203200" progId="Equation.3">
                  <p:embed/>
                </p:oleObj>
              </mc:Choice>
              <mc:Fallback>
                <p:oleObj name="Equation" r:id="rId3" imgW="1397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524000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66950" y="15240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20" name="Equation" r:id="rId5" imgW="165100" imgH="203200" progId="Equation.3">
                  <p:embed/>
                </p:oleObj>
              </mc:Choice>
              <mc:Fallback>
                <p:oleObj name="Equation" r:id="rId5" imgW="16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6950" y="15240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41663" y="15113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21" name="Equation" r:id="rId7" imgW="152400" imgH="215900" progId="Equation.3">
                  <p:embed/>
                </p:oleObj>
              </mc:Choice>
              <mc:Fallback>
                <p:oleObj name="Equation" r:id="rId7" imgW="152400" imgH="2159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1663" y="15113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94163" y="15240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22" name="Equation" r:id="rId9" imgW="165100" imgH="203200" progId="Equation.3">
                  <p:embed/>
                </p:oleObj>
              </mc:Choice>
              <mc:Fallback>
                <p:oleObj name="Equation" r:id="rId9" imgW="1651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94163" y="15240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29163" y="15113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23" name="Equation" r:id="rId11" imgW="152400" imgH="215900" progId="Equation.3">
                  <p:embed/>
                </p:oleObj>
              </mc:Choice>
              <mc:Fallback>
                <p:oleObj name="Equation" r:id="rId11" imgW="1524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9163" y="15113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797550" y="15113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24" name="Equation" r:id="rId13" imgW="165100" imgH="215900" progId="Equation.3">
                  <p:embed/>
                </p:oleObj>
              </mc:Choice>
              <mc:Fallback>
                <p:oleObj name="Equation" r:id="rId13" imgW="165100" imgH="215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97550" y="15113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524000" y="2514600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25" name="Equation" r:id="rId15" imgW="152400" imgH="203200" progId="Equation.3">
                  <p:embed/>
                </p:oleObj>
              </mc:Choice>
              <mc:Fallback>
                <p:oleObj name="Equation" r:id="rId15" imgW="152400" imgH="2032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4000" y="2514600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343150" y="25146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26" name="Equation" r:id="rId17" imgW="165100" imgH="203200" progId="Equation.3">
                  <p:embed/>
                </p:oleObj>
              </mc:Choice>
              <mc:Fallback>
                <p:oleObj name="Equation" r:id="rId17" imgW="165100" imgH="2032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43150" y="25146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433763" y="25019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27" name="Equation" r:id="rId19" imgW="152400" imgH="215900" progId="Equation.3">
                  <p:embed/>
                </p:oleObj>
              </mc:Choice>
              <mc:Fallback>
                <p:oleObj name="Equation" r:id="rId19" imgW="152400" imgH="215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33763" y="25019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810000" y="25146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28" name="Equation" r:id="rId21" imgW="165100" imgH="203200" progId="Equation.3">
                  <p:embed/>
                </p:oleObj>
              </mc:Choice>
              <mc:Fallback>
                <p:oleObj name="Equation" r:id="rId21" imgW="165100" imgH="203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10000" y="25146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267200" y="25019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29" name="Equation" r:id="rId23" imgW="165100" imgH="215900" progId="Equation.3">
                  <p:embed/>
                </p:oleObj>
              </mc:Choice>
              <mc:Fallback>
                <p:oleObj name="Equation" r:id="rId23" imgW="165100" imgH="2159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67200" y="25019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857750" y="25146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30" name="Equation" r:id="rId25" imgW="165100" imgH="215900" progId="Equation.3">
                  <p:embed/>
                </p:oleObj>
              </mc:Choice>
              <mc:Fallback>
                <p:oleObj name="Equation" r:id="rId25" imgW="165100" imgH="2159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857750" y="25146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695950" y="25146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31" name="Equation" r:id="rId27" imgW="165100" imgH="203200" progId="Equation.3">
                  <p:embed/>
                </p:oleObj>
              </mc:Choice>
              <mc:Fallback>
                <p:oleObj name="Equation" r:id="rId27" imgW="165100" imgH="2032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695950" y="25146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 flipV="1">
            <a:off x="2514600" y="1905000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1676400" y="1905000"/>
            <a:ext cx="609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3657600" y="1905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041400" y="1511300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32" name="Equation" r:id="rId29" imgW="165100" imgH="215900" progId="Equation.3">
                  <p:embed/>
                </p:oleObj>
              </mc:Choice>
              <mc:Fallback>
                <p:oleObj name="Equation" r:id="rId29" imgW="165100" imgH="215900" progId="Equation.3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41400" y="1511300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 flipV="1">
            <a:off x="4114800" y="1905000"/>
            <a:ext cx="609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5105400" y="1905000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5943600" y="1905000"/>
            <a:ext cx="1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362200" y="3581400"/>
          <a:ext cx="2971800" cy="2346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29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  <a:latin typeface="Times"/>
                          <a:cs typeface="Times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latin typeface="Times"/>
                          <a:cs typeface="Times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latin typeface="Times"/>
                          <a:cs typeface="Time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latin typeface="Times"/>
                          <a:cs typeface="Time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latin typeface="Times"/>
                          <a:cs typeface="Times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latin typeface="Times"/>
                          <a:cs typeface="Times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"/>
                          <a:cs typeface="Times"/>
                        </a:rPr>
                        <a:t>a</a:t>
                      </a:r>
                      <a:r>
                        <a:rPr lang="en-US" sz="1600" i="1" baseline="-25000" dirty="0">
                          <a:latin typeface="Times"/>
                          <a:cs typeface="Time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latin typeface="Times"/>
                          <a:cs typeface="Times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 flipV="1">
            <a:off x="4572000" y="1905000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7077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AF61-C8AB-4E46-9009-B88B348C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826C3-9A62-E94F-8C5E-D5336929B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Mean 23.7 (84.6%)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Quartile 1: 22 (79%)</a:t>
            </a:r>
          </a:p>
          <a:p>
            <a:pPr marL="0" indent="0">
              <a:buNone/>
            </a:pPr>
            <a:r>
              <a:rPr lang="en-US" dirty="0"/>
              <a:t>Quartile 2: 24 (85.7%)</a:t>
            </a:r>
          </a:p>
          <a:p>
            <a:pPr marL="0" indent="0">
              <a:buNone/>
            </a:pPr>
            <a:r>
              <a:rPr lang="en-US" dirty="0"/>
              <a:t>Quartile 3: 26 (92.8%)</a:t>
            </a:r>
          </a:p>
        </p:txBody>
      </p:sp>
    </p:spTree>
    <p:extLst>
      <p:ext uri="{BB962C8B-B14F-4D97-AF65-F5344CB8AC3E}">
        <p14:creationId xmlns:p14="http://schemas.microsoft.com/office/powerpoint/2010/main" val="3528095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14400" y="1905000"/>
          <a:ext cx="26003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73" name="Equation" r:id="rId3" imgW="1320800" imgH="254000" progId="Equation.3">
                  <p:embed/>
                </p:oleObj>
              </mc:Choice>
              <mc:Fallback>
                <p:oleObj name="Equation" r:id="rId3" imgW="1320800" imgH="2540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905000"/>
                        <a:ext cx="26003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54537" y="1905000"/>
          <a:ext cx="37512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74" name="Equation" r:id="rId5" imgW="1905000" imgH="254000" progId="Equation.3">
                  <p:embed/>
                </p:oleObj>
              </mc:Choice>
              <mc:Fallback>
                <p:oleObj name="Equation" r:id="rId5" imgW="1905000" imgH="2540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4537" y="1905000"/>
                        <a:ext cx="3751263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86200" y="1828800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137160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743200"/>
            <a:ext cx="73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NO!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867400" y="4648200"/>
          <a:ext cx="26003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75" name="Equation" r:id="rId7" imgW="1320800" imgH="254000" progId="Equation.3">
                  <p:embed/>
                </p:oleObj>
              </mc:Choice>
              <mc:Fallback>
                <p:oleObj name="Equation" r:id="rId7" imgW="1320800" imgH="2540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648200"/>
                        <a:ext cx="26003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92137" y="4648200"/>
          <a:ext cx="37512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76" name="Equation" r:id="rId8" imgW="1905000" imgH="254000" progId="Equation.3">
                  <p:embed/>
                </p:oleObj>
              </mc:Choice>
              <mc:Fallback>
                <p:oleObj name="Equation" r:id="rId8" imgW="1905000" imgH="2540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137" y="4648200"/>
                        <a:ext cx="3751263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4724400" y="4648200"/>
            <a:ext cx="8382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5486400"/>
            <a:ext cx="447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do we get rid of variables?</a:t>
            </a:r>
          </a:p>
        </p:txBody>
      </p:sp>
    </p:spTree>
    <p:extLst>
      <p:ext uri="{BB962C8B-B14F-4D97-AF65-F5344CB8AC3E}">
        <p14:creationId xmlns:p14="http://schemas.microsoft.com/office/powerpoint/2010/main" val="30013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67716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3124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</a:t>
            </a:r>
            <a:r>
              <a:rPr lang="en-US" sz="2800" dirty="0" err="1">
                <a:solidFill>
                  <a:srgbClr val="FF0000"/>
                </a:solidFill>
              </a:rPr>
              <a:t>P(ENGPass</a:t>
            </a:r>
            <a:r>
              <a:rPr lang="en-US" sz="2800" dirty="0">
                <a:solidFill>
                  <a:srgbClr val="FF0000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4167561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67716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31242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did you figure that out?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2362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0.92</a:t>
            </a:r>
          </a:p>
        </p:txBody>
      </p:sp>
    </p:spTree>
    <p:extLst>
      <p:ext uri="{BB962C8B-B14F-4D97-AF65-F5344CB8AC3E}">
        <p14:creationId xmlns:p14="http://schemas.microsoft.com/office/powerpoint/2010/main" val="1920646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2000" y="2133600"/>
          <a:ext cx="264860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76" name="Equation" r:id="rId3" imgW="1066800" imgH="368300" progId="Equation.3">
                  <p:embed/>
                </p:oleObj>
              </mc:Choice>
              <mc:Fallback>
                <p:oleObj name="Equation" r:id="rId3" imgW="1066800" imgH="3683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264860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25471" y="3018118"/>
            <a:ext cx="443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Called “marginalization”, aka summing over a variable</a:t>
            </a:r>
          </a:p>
        </p:txBody>
      </p:sp>
    </p:spTree>
    <p:extLst>
      <p:ext uri="{BB962C8B-B14F-4D97-AF65-F5344CB8AC3E}">
        <p14:creationId xmlns:p14="http://schemas.microsoft.com/office/powerpoint/2010/main" val="4200656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" y="2590800"/>
          <a:ext cx="77279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00" name="Equation" r:id="rId3" imgW="3924300" imgH="393700" progId="Equation.3">
                  <p:embed/>
                </p:oleObj>
              </mc:Choice>
              <mc:Fallback>
                <p:oleObj name="Equation" r:id="rId3" imgW="3924300" imgH="393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590800"/>
                        <a:ext cx="772795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4114800"/>
            <a:ext cx="627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Sum over all possible values, i.e. marginalize out the alignment variables</a:t>
            </a:r>
          </a:p>
        </p:txBody>
      </p:sp>
    </p:spTree>
    <p:extLst>
      <p:ext uri="{BB962C8B-B14F-4D97-AF65-F5344CB8AC3E}">
        <p14:creationId xmlns:p14="http://schemas.microsoft.com/office/powerpoint/2010/main" val="798998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assumptions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524000" y="2438400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24" name="Equation" r:id="rId3" imgW="2781300" imgH="457200" progId="Equation.3">
                  <p:embed/>
                </p:oleObj>
              </mc:Choice>
              <mc:Fallback>
                <p:oleObj name="Equation" r:id="rId3" imgW="2781300" imgH="457200" progId="Equation.3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438400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9302" y="1829188"/>
            <a:ext cx="199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IBM Model 1: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3810000"/>
            <a:ext cx="69939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What independence assumptions are we making?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What information is lost?</a:t>
            </a:r>
          </a:p>
        </p:txBody>
      </p:sp>
    </p:spTree>
    <p:extLst>
      <p:ext uri="{BB962C8B-B14F-4D97-AF65-F5344CB8AC3E}">
        <p14:creationId xmlns:p14="http://schemas.microsoft.com/office/powerpoint/2010/main" val="2999257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1138535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And the program has been implemented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2967335"/>
            <a:ext cx="548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Le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programme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ete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mis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en application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0" y="1519535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44" name="Equation" r:id="rId3" imgW="139700" imgH="203200" progId="Equation.3">
                  <p:embed/>
                </p:oleObj>
              </mc:Choice>
              <mc:Fallback>
                <p:oleObj name="Equation" r:id="rId3" imgW="1397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519535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66950" y="1519535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45" name="Equation" r:id="rId5" imgW="165100" imgH="203200" progId="Equation.3">
                  <p:embed/>
                </p:oleObj>
              </mc:Choice>
              <mc:Fallback>
                <p:oleObj name="Equation" r:id="rId5" imgW="16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6950" y="1519535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41663" y="1506835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46" name="Equation" r:id="rId7" imgW="152400" imgH="215900" progId="Equation.3">
                  <p:embed/>
                </p:oleObj>
              </mc:Choice>
              <mc:Fallback>
                <p:oleObj name="Equation" r:id="rId7" imgW="152400" imgH="2159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1663" y="1506835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94163" y="1519535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47" name="Equation" r:id="rId9" imgW="165100" imgH="203200" progId="Equation.3">
                  <p:embed/>
                </p:oleObj>
              </mc:Choice>
              <mc:Fallback>
                <p:oleObj name="Equation" r:id="rId9" imgW="1651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94163" y="1519535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29163" y="1506835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48" name="Equation" r:id="rId11" imgW="152400" imgH="215900" progId="Equation.3">
                  <p:embed/>
                </p:oleObj>
              </mc:Choice>
              <mc:Fallback>
                <p:oleObj name="Equation" r:id="rId11" imgW="1524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9163" y="1506835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797550" y="1506835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49" name="Equation" r:id="rId13" imgW="165100" imgH="215900" progId="Equation.3">
                  <p:embed/>
                </p:oleObj>
              </mc:Choice>
              <mc:Fallback>
                <p:oleObj name="Equation" r:id="rId13" imgW="165100" imgH="215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97550" y="1506835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524000" y="2510135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0" name="Equation" r:id="rId15" imgW="152400" imgH="203200" progId="Equation.3">
                  <p:embed/>
                </p:oleObj>
              </mc:Choice>
              <mc:Fallback>
                <p:oleObj name="Equation" r:id="rId15" imgW="152400" imgH="2032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4000" y="2510135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343150" y="2510135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1" name="Equation" r:id="rId17" imgW="165100" imgH="203200" progId="Equation.3">
                  <p:embed/>
                </p:oleObj>
              </mc:Choice>
              <mc:Fallback>
                <p:oleObj name="Equation" r:id="rId17" imgW="165100" imgH="2032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43150" y="2510135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433763" y="2497435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2" name="Equation" r:id="rId19" imgW="152400" imgH="215900" progId="Equation.3">
                  <p:embed/>
                </p:oleObj>
              </mc:Choice>
              <mc:Fallback>
                <p:oleObj name="Equation" r:id="rId19" imgW="152400" imgH="2159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33763" y="2497435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810000" y="2510135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3" name="Equation" r:id="rId21" imgW="165100" imgH="203200" progId="Equation.3">
                  <p:embed/>
                </p:oleObj>
              </mc:Choice>
              <mc:Fallback>
                <p:oleObj name="Equation" r:id="rId21" imgW="165100" imgH="2032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10000" y="2510135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267200" y="2497435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4" name="Equation" r:id="rId23" imgW="165100" imgH="215900" progId="Equation.3">
                  <p:embed/>
                </p:oleObj>
              </mc:Choice>
              <mc:Fallback>
                <p:oleObj name="Equation" r:id="rId23" imgW="165100" imgH="2159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67200" y="2497435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857750" y="2510135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5" name="Equation" r:id="rId25" imgW="165100" imgH="215900" progId="Equation.3">
                  <p:embed/>
                </p:oleObj>
              </mc:Choice>
              <mc:Fallback>
                <p:oleObj name="Equation" r:id="rId25" imgW="165100" imgH="2159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857750" y="2510135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695950" y="2510135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6" name="Equation" r:id="rId27" imgW="165100" imgH="203200" progId="Equation.3">
                  <p:embed/>
                </p:oleObj>
              </mc:Choice>
              <mc:Fallback>
                <p:oleObj name="Equation" r:id="rId27" imgW="165100" imgH="203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695950" y="2510135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 flipV="1">
            <a:off x="2514600" y="1900535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1676400" y="1900535"/>
            <a:ext cx="609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3657600" y="1900535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041400" y="1506835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7" name="Equation" r:id="rId29" imgW="165100" imgH="215900" progId="Equation.3">
                  <p:embed/>
                </p:oleObj>
              </mc:Choice>
              <mc:Fallback>
                <p:oleObj name="Equation" r:id="rId29" imgW="165100" imgH="215900" progId="Equation.3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41400" y="1506835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 bwMode="auto">
          <a:xfrm flipV="1">
            <a:off x="4114800" y="1900535"/>
            <a:ext cx="609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105400" y="1900535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5943600" y="1900535"/>
            <a:ext cx="1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572000" y="1900535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447800" y="76200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8" name="Equation" r:id="rId31" imgW="2781300" imgH="457200" progId="Equation.3">
                  <p:embed/>
                </p:oleObj>
              </mc:Choice>
              <mc:Fallback>
                <p:oleObj name="Equation" r:id="rId31" imgW="2781300" imgH="457200" progId="Equation.3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447800" y="76200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49400" y="44196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And the program has been implemented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397000" y="6248400"/>
            <a:ext cx="548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application en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programme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Le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mis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ete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854200" y="4800600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9" name="Equation" r:id="rId33" imgW="139700" imgH="203200" progId="Equation.3">
                  <p:embed/>
                </p:oleObj>
              </mc:Choice>
              <mc:Fallback>
                <p:oleObj name="Equation" r:id="rId33" imgW="139700" imgH="20320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4200" y="4800600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2292350" y="48006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0" name="Equation" r:id="rId34" imgW="165100" imgH="203200" progId="Equation.3">
                  <p:embed/>
                </p:oleObj>
              </mc:Choice>
              <mc:Fallback>
                <p:oleObj name="Equation" r:id="rId34" imgW="165100" imgH="203200" progId="Equation.3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2350" y="48006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167063" y="47879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1" name="Equation" r:id="rId35" imgW="152400" imgH="215900" progId="Equation.3">
                  <p:embed/>
                </p:oleObj>
              </mc:Choice>
              <mc:Fallback>
                <p:oleObj name="Equation" r:id="rId35" imgW="152400" imgH="215900" progId="Equation.3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67063" y="47879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119563" y="48006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2" name="Equation" r:id="rId36" imgW="165100" imgH="203200" progId="Equation.3">
                  <p:embed/>
                </p:oleObj>
              </mc:Choice>
              <mc:Fallback>
                <p:oleObj name="Equation" r:id="rId36" imgW="165100" imgH="2032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9563" y="48006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754563" y="47879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3" name="Equation" r:id="rId37" imgW="152400" imgH="215900" progId="Equation.3">
                  <p:embed/>
                </p:oleObj>
              </mc:Choice>
              <mc:Fallback>
                <p:oleObj name="Equation" r:id="rId37" imgW="152400" imgH="215900" progId="Equation.3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4563" y="47879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822950" y="47879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4" name="Equation" r:id="rId38" imgW="165100" imgH="215900" progId="Equation.3">
                  <p:embed/>
                </p:oleObj>
              </mc:Choice>
              <mc:Fallback>
                <p:oleObj name="Equation" r:id="rId38" imgW="165100" imgH="2159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22950" y="47879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549400" y="5791200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5" name="Equation" r:id="rId39" imgW="152400" imgH="203200" progId="Equation.3">
                  <p:embed/>
                </p:oleObj>
              </mc:Choice>
              <mc:Fallback>
                <p:oleObj name="Equation" r:id="rId39" imgW="152400" imgH="203200" progId="Equation.3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49400" y="5791200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3073400" y="57912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6" name="Equation" r:id="rId40" imgW="165100" imgH="203200" progId="Equation.3">
                  <p:embed/>
                </p:oleObj>
              </mc:Choice>
              <mc:Fallback>
                <p:oleObj name="Equation" r:id="rId40" imgW="165100" imgH="203200" progId="Equation.3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73400" y="57912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140200" y="57912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7" name="Equation" r:id="rId41" imgW="152400" imgH="215900" progId="Equation.3">
                  <p:embed/>
                </p:oleObj>
              </mc:Choice>
              <mc:Fallback>
                <p:oleObj name="Equation" r:id="rId41" imgW="152400" imgH="215900" progId="Equation.3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140200" y="57912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5130800" y="58674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8" name="Equation" r:id="rId42" imgW="165100" imgH="203200" progId="Equation.3">
                  <p:embed/>
                </p:oleObj>
              </mc:Choice>
              <mc:Fallback>
                <p:oleObj name="Equation" r:id="rId42" imgW="165100" imgH="203200" progId="Equation.3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30800" y="58674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5664200" y="58674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9" name="Equation" r:id="rId43" imgW="165100" imgH="215900" progId="Equation.3">
                  <p:embed/>
                </p:oleObj>
              </mc:Choice>
              <mc:Fallback>
                <p:oleObj name="Equation" r:id="rId43" imgW="165100" imgH="2159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64200" y="58674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6102350" y="58674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70" name="Equation" r:id="rId44" imgW="165100" imgH="215900" progId="Equation.3">
                  <p:embed/>
                </p:oleObj>
              </mc:Choice>
              <mc:Fallback>
                <p:oleObj name="Equation" r:id="rId44" imgW="165100" imgH="2159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102350" y="58674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6502400" y="58674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71" name="Equation" r:id="rId45" imgW="165100" imgH="203200" progId="Equation.3">
                  <p:embed/>
                </p:oleObj>
              </mc:Choice>
              <mc:Fallback>
                <p:oleObj name="Equation" r:id="rId45" imgW="1651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502400" y="58674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 bwMode="auto">
          <a:xfrm flipV="1">
            <a:off x="3225800" y="5257800"/>
            <a:ext cx="26670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1701800" y="5181600"/>
            <a:ext cx="4114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8" idx="0"/>
            <a:endCxn id="32" idx="2"/>
          </p:cNvCxnSpPr>
          <p:nvPr/>
        </p:nvCxnSpPr>
        <p:spPr bwMode="auto">
          <a:xfrm flipH="1" flipV="1">
            <a:off x="3317081" y="5213350"/>
            <a:ext cx="973137" cy="577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1066800" y="4787900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72" name="Equation" r:id="rId46" imgW="165100" imgH="215900" progId="Equation.3">
                  <p:embed/>
                </p:oleObj>
              </mc:Choice>
              <mc:Fallback>
                <p:oleObj name="Equation" r:id="rId46" imgW="165100" imgH="215900" progId="Equation.3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66800" y="4787900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 flipV="1">
            <a:off x="2463800" y="5257800"/>
            <a:ext cx="2819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34" idx="2"/>
          </p:cNvCxnSpPr>
          <p:nvPr/>
        </p:nvCxnSpPr>
        <p:spPr bwMode="auto">
          <a:xfrm flipH="1" flipV="1">
            <a:off x="4904581" y="5213350"/>
            <a:ext cx="1369219" cy="654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 flipV="1">
            <a:off x="4292600" y="5257800"/>
            <a:ext cx="24384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endCxn id="35" idx="2"/>
          </p:cNvCxnSpPr>
          <p:nvPr/>
        </p:nvCxnSpPr>
        <p:spPr bwMode="auto">
          <a:xfrm flipV="1">
            <a:off x="5816600" y="5213350"/>
            <a:ext cx="168275" cy="654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1524000" y="3733800"/>
            <a:ext cx="5796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Are the probabilities any different under model 1?</a:t>
            </a:r>
          </a:p>
        </p:txBody>
      </p:sp>
    </p:spTree>
    <p:extLst>
      <p:ext uri="{BB962C8B-B14F-4D97-AF65-F5344CB8AC3E}">
        <p14:creationId xmlns:p14="http://schemas.microsoft.com/office/powerpoint/2010/main" val="910197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1138535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And the program has been implemented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2967335"/>
            <a:ext cx="548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Le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programme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ete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mis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en application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0" y="1519535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68" name="Equation" r:id="rId3" imgW="139700" imgH="203200" progId="Equation.3">
                  <p:embed/>
                </p:oleObj>
              </mc:Choice>
              <mc:Fallback>
                <p:oleObj name="Equation" r:id="rId3" imgW="1397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519535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66950" y="1519535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69" name="Equation" r:id="rId5" imgW="165100" imgH="203200" progId="Equation.3">
                  <p:embed/>
                </p:oleObj>
              </mc:Choice>
              <mc:Fallback>
                <p:oleObj name="Equation" r:id="rId5" imgW="16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6950" y="1519535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41663" y="1506835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70" name="Equation" r:id="rId7" imgW="152400" imgH="215900" progId="Equation.3">
                  <p:embed/>
                </p:oleObj>
              </mc:Choice>
              <mc:Fallback>
                <p:oleObj name="Equation" r:id="rId7" imgW="152400" imgH="2159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1663" y="1506835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94163" y="1519535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71" name="Equation" r:id="rId9" imgW="165100" imgH="203200" progId="Equation.3">
                  <p:embed/>
                </p:oleObj>
              </mc:Choice>
              <mc:Fallback>
                <p:oleObj name="Equation" r:id="rId9" imgW="1651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94163" y="1519535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29163" y="1506835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72" name="Equation" r:id="rId11" imgW="152400" imgH="215900" progId="Equation.3">
                  <p:embed/>
                </p:oleObj>
              </mc:Choice>
              <mc:Fallback>
                <p:oleObj name="Equation" r:id="rId11" imgW="1524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9163" y="1506835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797550" y="1506835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73" name="Equation" r:id="rId13" imgW="165100" imgH="215900" progId="Equation.3">
                  <p:embed/>
                </p:oleObj>
              </mc:Choice>
              <mc:Fallback>
                <p:oleObj name="Equation" r:id="rId13" imgW="165100" imgH="215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97550" y="1506835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524000" y="2510135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74" name="Equation" r:id="rId15" imgW="152400" imgH="203200" progId="Equation.3">
                  <p:embed/>
                </p:oleObj>
              </mc:Choice>
              <mc:Fallback>
                <p:oleObj name="Equation" r:id="rId15" imgW="152400" imgH="2032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4000" y="2510135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343150" y="2510135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75" name="Equation" r:id="rId17" imgW="165100" imgH="203200" progId="Equation.3">
                  <p:embed/>
                </p:oleObj>
              </mc:Choice>
              <mc:Fallback>
                <p:oleObj name="Equation" r:id="rId17" imgW="165100" imgH="2032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43150" y="2510135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433763" y="2497435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76" name="Equation" r:id="rId19" imgW="152400" imgH="215900" progId="Equation.3">
                  <p:embed/>
                </p:oleObj>
              </mc:Choice>
              <mc:Fallback>
                <p:oleObj name="Equation" r:id="rId19" imgW="152400" imgH="2159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33763" y="2497435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810000" y="2510135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77" name="Equation" r:id="rId21" imgW="165100" imgH="203200" progId="Equation.3">
                  <p:embed/>
                </p:oleObj>
              </mc:Choice>
              <mc:Fallback>
                <p:oleObj name="Equation" r:id="rId21" imgW="165100" imgH="2032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10000" y="2510135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267200" y="2497435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78" name="Equation" r:id="rId23" imgW="165100" imgH="215900" progId="Equation.3">
                  <p:embed/>
                </p:oleObj>
              </mc:Choice>
              <mc:Fallback>
                <p:oleObj name="Equation" r:id="rId23" imgW="165100" imgH="2159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67200" y="2497435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857750" y="2510135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79" name="Equation" r:id="rId25" imgW="165100" imgH="215900" progId="Equation.3">
                  <p:embed/>
                </p:oleObj>
              </mc:Choice>
              <mc:Fallback>
                <p:oleObj name="Equation" r:id="rId25" imgW="165100" imgH="2159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857750" y="2510135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695950" y="2510135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80" name="Equation" r:id="rId27" imgW="165100" imgH="203200" progId="Equation.3">
                  <p:embed/>
                </p:oleObj>
              </mc:Choice>
              <mc:Fallback>
                <p:oleObj name="Equation" r:id="rId27" imgW="165100" imgH="203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695950" y="2510135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 flipV="1">
            <a:off x="2514600" y="1900535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1676400" y="1900535"/>
            <a:ext cx="609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3657600" y="1900535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041400" y="1506835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81" name="Equation" r:id="rId29" imgW="165100" imgH="215900" progId="Equation.3">
                  <p:embed/>
                </p:oleObj>
              </mc:Choice>
              <mc:Fallback>
                <p:oleObj name="Equation" r:id="rId29" imgW="165100" imgH="215900" progId="Equation.3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41400" y="1506835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 bwMode="auto">
          <a:xfrm flipV="1">
            <a:off x="4114800" y="1900535"/>
            <a:ext cx="609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105400" y="1900535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5943600" y="1900535"/>
            <a:ext cx="1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572000" y="1900535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447800" y="76200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82" name="Equation" r:id="rId31" imgW="2781300" imgH="457200" progId="Equation.3">
                  <p:embed/>
                </p:oleObj>
              </mc:Choice>
              <mc:Fallback>
                <p:oleObj name="Equation" r:id="rId31" imgW="2781300" imgH="457200" progId="Equation.3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447800" y="76200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49400" y="44196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And the program has been implemented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397000" y="6248400"/>
            <a:ext cx="548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application en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programme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Le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mis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ete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854200" y="4800600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83" name="Equation" r:id="rId33" imgW="139700" imgH="203200" progId="Equation.3">
                  <p:embed/>
                </p:oleObj>
              </mc:Choice>
              <mc:Fallback>
                <p:oleObj name="Equation" r:id="rId33" imgW="139700" imgH="20320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4200" y="4800600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2292350" y="48006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84" name="Equation" r:id="rId34" imgW="165100" imgH="203200" progId="Equation.3">
                  <p:embed/>
                </p:oleObj>
              </mc:Choice>
              <mc:Fallback>
                <p:oleObj name="Equation" r:id="rId34" imgW="165100" imgH="203200" progId="Equation.3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2350" y="48006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167063" y="47879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85" name="Equation" r:id="rId35" imgW="152400" imgH="215900" progId="Equation.3">
                  <p:embed/>
                </p:oleObj>
              </mc:Choice>
              <mc:Fallback>
                <p:oleObj name="Equation" r:id="rId35" imgW="152400" imgH="215900" progId="Equation.3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67063" y="47879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119563" y="48006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86" name="Equation" r:id="rId36" imgW="165100" imgH="203200" progId="Equation.3">
                  <p:embed/>
                </p:oleObj>
              </mc:Choice>
              <mc:Fallback>
                <p:oleObj name="Equation" r:id="rId36" imgW="165100" imgH="2032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9563" y="48006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754563" y="47879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87" name="Equation" r:id="rId37" imgW="152400" imgH="215900" progId="Equation.3">
                  <p:embed/>
                </p:oleObj>
              </mc:Choice>
              <mc:Fallback>
                <p:oleObj name="Equation" r:id="rId37" imgW="152400" imgH="215900" progId="Equation.3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4563" y="47879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822950" y="47879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88" name="Equation" r:id="rId38" imgW="165100" imgH="215900" progId="Equation.3">
                  <p:embed/>
                </p:oleObj>
              </mc:Choice>
              <mc:Fallback>
                <p:oleObj name="Equation" r:id="rId38" imgW="165100" imgH="2159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22950" y="47879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549400" y="5791200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89" name="Equation" r:id="rId39" imgW="152400" imgH="203200" progId="Equation.3">
                  <p:embed/>
                </p:oleObj>
              </mc:Choice>
              <mc:Fallback>
                <p:oleObj name="Equation" r:id="rId39" imgW="152400" imgH="203200" progId="Equation.3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49400" y="5791200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3073400" y="57912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90" name="Equation" r:id="rId40" imgW="165100" imgH="203200" progId="Equation.3">
                  <p:embed/>
                </p:oleObj>
              </mc:Choice>
              <mc:Fallback>
                <p:oleObj name="Equation" r:id="rId40" imgW="165100" imgH="203200" progId="Equation.3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73400" y="57912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140200" y="57912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91" name="Equation" r:id="rId41" imgW="152400" imgH="215900" progId="Equation.3">
                  <p:embed/>
                </p:oleObj>
              </mc:Choice>
              <mc:Fallback>
                <p:oleObj name="Equation" r:id="rId41" imgW="152400" imgH="215900" progId="Equation.3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140200" y="57912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5130800" y="58674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92" name="Equation" r:id="rId42" imgW="165100" imgH="203200" progId="Equation.3">
                  <p:embed/>
                </p:oleObj>
              </mc:Choice>
              <mc:Fallback>
                <p:oleObj name="Equation" r:id="rId42" imgW="165100" imgH="203200" progId="Equation.3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30800" y="58674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5664200" y="58674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93" name="Equation" r:id="rId43" imgW="165100" imgH="215900" progId="Equation.3">
                  <p:embed/>
                </p:oleObj>
              </mc:Choice>
              <mc:Fallback>
                <p:oleObj name="Equation" r:id="rId43" imgW="165100" imgH="2159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64200" y="58674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6102350" y="58674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94" name="Equation" r:id="rId44" imgW="165100" imgH="215900" progId="Equation.3">
                  <p:embed/>
                </p:oleObj>
              </mc:Choice>
              <mc:Fallback>
                <p:oleObj name="Equation" r:id="rId44" imgW="165100" imgH="2159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102350" y="58674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6502400" y="58674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95" name="Equation" r:id="rId45" imgW="165100" imgH="203200" progId="Equation.3">
                  <p:embed/>
                </p:oleObj>
              </mc:Choice>
              <mc:Fallback>
                <p:oleObj name="Equation" r:id="rId45" imgW="1651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502400" y="58674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 bwMode="auto">
          <a:xfrm flipV="1">
            <a:off x="3225800" y="5257800"/>
            <a:ext cx="26670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1701800" y="5181600"/>
            <a:ext cx="4114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8" idx="0"/>
            <a:endCxn id="32" idx="2"/>
          </p:cNvCxnSpPr>
          <p:nvPr/>
        </p:nvCxnSpPr>
        <p:spPr bwMode="auto">
          <a:xfrm flipH="1" flipV="1">
            <a:off x="3317081" y="5213350"/>
            <a:ext cx="973137" cy="577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1066800" y="4787900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96" name="Equation" r:id="rId46" imgW="165100" imgH="215900" progId="Equation.3">
                  <p:embed/>
                </p:oleObj>
              </mc:Choice>
              <mc:Fallback>
                <p:oleObj name="Equation" r:id="rId46" imgW="165100" imgH="215900" progId="Equation.3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66800" y="4787900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 bwMode="auto">
          <a:xfrm flipH="1" flipV="1">
            <a:off x="2463800" y="5257800"/>
            <a:ext cx="2819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34" idx="2"/>
          </p:cNvCxnSpPr>
          <p:nvPr/>
        </p:nvCxnSpPr>
        <p:spPr bwMode="auto">
          <a:xfrm flipH="1" flipV="1">
            <a:off x="4904581" y="5213350"/>
            <a:ext cx="1369219" cy="654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 flipV="1">
            <a:off x="4292600" y="5257800"/>
            <a:ext cx="24384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endCxn id="35" idx="2"/>
          </p:cNvCxnSpPr>
          <p:nvPr/>
        </p:nvCxnSpPr>
        <p:spPr bwMode="auto">
          <a:xfrm flipV="1">
            <a:off x="5816600" y="5213350"/>
            <a:ext cx="168275" cy="654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1828800" y="3733800"/>
            <a:ext cx="3905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No. Model 1 ignores word order!</a:t>
            </a:r>
          </a:p>
        </p:txBody>
      </p:sp>
    </p:spTree>
    <p:extLst>
      <p:ext uri="{BB962C8B-B14F-4D97-AF65-F5344CB8AC3E}">
        <p14:creationId xmlns:p14="http://schemas.microsoft.com/office/powerpoint/2010/main" val="3640645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-111" charset="-128"/>
                <a:cs typeface="ＭＳ Ｐゴシック" pitchFamily="-111" charset="-128"/>
              </a:rPr>
              <a:t>IBM Model 2</a:t>
            </a:r>
            <a:endParaRPr lang="en-US" altLang="ja-JP" sz="20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1247775" y="1600200"/>
            <a:ext cx="5000625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6356" name="Line 4"/>
          <p:cNvSpPr>
            <a:spLocks noChangeShapeType="1"/>
          </p:cNvSpPr>
          <p:nvPr/>
        </p:nvSpPr>
        <p:spPr bwMode="auto">
          <a:xfrm>
            <a:off x="1981200" y="22240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 flipH="1">
            <a:off x="1600200" y="19954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 flipH="1">
            <a:off x="2209800" y="19954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 flipH="1">
            <a:off x="2209800" y="19954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 flipH="1">
            <a:off x="2819400" y="1995488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>
            <a:off x="3505200" y="199548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3581400" y="1995488"/>
            <a:ext cx="4857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4114800" y="1995488"/>
            <a:ext cx="1022350" cy="4429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>
            <a:off x="4908550" y="1981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5746750" y="1981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1066800" y="3389313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1143000" y="3313113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356370" name="Text Box 18"/>
          <p:cNvSpPr txBox="1">
            <a:spLocks noChangeArrowheads="1"/>
          </p:cNvSpPr>
          <p:nvPr/>
        </p:nvSpPr>
        <p:spPr bwMode="auto">
          <a:xfrm>
            <a:off x="6781800" y="2895600"/>
            <a:ext cx="2419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p(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i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aligned-to </a:t>
            </a:r>
            <a:r>
              <a:rPr lang="en-US" altLang="ja-JP" sz="2400" i="1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a</a:t>
            </a:r>
            <a:r>
              <a:rPr lang="en-US" altLang="ja-JP" sz="2400" i="1" baseline="-250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i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)</a:t>
            </a:r>
          </a:p>
        </p:txBody>
      </p:sp>
      <p:sp>
        <p:nvSpPr>
          <p:cNvPr id="356371" name="Line 19"/>
          <p:cNvSpPr>
            <a:spLocks noChangeShapeType="1"/>
          </p:cNvSpPr>
          <p:nvPr/>
        </p:nvSpPr>
        <p:spPr bwMode="auto">
          <a:xfrm>
            <a:off x="1600200" y="28559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2" name="Line 20"/>
          <p:cNvSpPr>
            <a:spLocks noChangeShapeType="1"/>
          </p:cNvSpPr>
          <p:nvPr/>
        </p:nvSpPr>
        <p:spPr bwMode="auto">
          <a:xfrm>
            <a:off x="2133600" y="28559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3" name="Line 21"/>
          <p:cNvSpPr>
            <a:spLocks noChangeShapeType="1"/>
          </p:cNvSpPr>
          <p:nvPr/>
        </p:nvSpPr>
        <p:spPr bwMode="auto">
          <a:xfrm>
            <a:off x="2667000" y="28559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4" name="Line 22"/>
          <p:cNvSpPr>
            <a:spLocks noChangeShapeType="1"/>
          </p:cNvSpPr>
          <p:nvPr/>
        </p:nvSpPr>
        <p:spPr bwMode="auto">
          <a:xfrm>
            <a:off x="3352800" y="277971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5" name="Line 23"/>
          <p:cNvSpPr>
            <a:spLocks noChangeShapeType="1"/>
          </p:cNvSpPr>
          <p:nvPr/>
        </p:nvSpPr>
        <p:spPr bwMode="auto">
          <a:xfrm>
            <a:off x="4343400" y="28559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6" name="Line 24"/>
          <p:cNvSpPr>
            <a:spLocks noChangeShapeType="1"/>
          </p:cNvSpPr>
          <p:nvPr/>
        </p:nvSpPr>
        <p:spPr bwMode="auto">
          <a:xfrm>
            <a:off x="5213350" y="277971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7" name="Line 25"/>
          <p:cNvSpPr>
            <a:spLocks noChangeShapeType="1"/>
          </p:cNvSpPr>
          <p:nvPr/>
        </p:nvSpPr>
        <p:spPr bwMode="auto">
          <a:xfrm>
            <a:off x="5486400" y="277971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8" name="Line 26"/>
          <p:cNvSpPr>
            <a:spLocks noChangeShapeType="1"/>
          </p:cNvSpPr>
          <p:nvPr/>
        </p:nvSpPr>
        <p:spPr bwMode="auto">
          <a:xfrm>
            <a:off x="6019800" y="2779713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9" name="Line 27"/>
          <p:cNvSpPr>
            <a:spLocks noChangeShapeType="1"/>
          </p:cNvSpPr>
          <p:nvPr/>
        </p:nvSpPr>
        <p:spPr bwMode="auto">
          <a:xfrm flipH="1">
            <a:off x="5943600" y="2779713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90" name="Text Box 38"/>
          <p:cNvSpPr txBox="1">
            <a:spLocks noChangeArrowheads="1"/>
          </p:cNvSpPr>
          <p:nvPr/>
        </p:nvSpPr>
        <p:spPr bwMode="auto">
          <a:xfrm>
            <a:off x="1127125" y="23622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verde bruja</a:t>
            </a:r>
          </a:p>
        </p:txBody>
      </p:sp>
      <p:sp>
        <p:nvSpPr>
          <p:cNvPr id="356391" name="Text Box 39"/>
          <p:cNvSpPr txBox="1">
            <a:spLocks noChangeArrowheads="1"/>
          </p:cNvSpPr>
          <p:nvPr/>
        </p:nvSpPr>
        <p:spPr bwMode="auto">
          <a:xfrm>
            <a:off x="7346950" y="1981200"/>
            <a:ext cx="1376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p(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la|the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)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547688" y="4267200"/>
          <a:ext cx="757713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96" name="Equation" r:id="rId4" imgW="3848100" imgH="457200" progId="Equation.3">
                  <p:embed/>
                </p:oleObj>
              </mc:Choice>
              <mc:Fallback>
                <p:oleObj name="Equation" r:id="rId4" imgW="3848100" imgH="457200" progId="Equation.3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688" y="4267200"/>
                        <a:ext cx="7577137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486400"/>
            <a:ext cx="81868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Models word movement by position, e.g.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Words don’t tend to move too much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Words at the beginning move less than words at the 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76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NULL</a:t>
            </a: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>
            <a:off x="762000" y="1905000"/>
            <a:ext cx="41148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105400" y="4953000"/>
            <a:ext cx="609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855415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-111" charset="-128"/>
                <a:cs typeface="ＭＳ Ｐゴシック" pitchFamily="-111" charset="-128"/>
              </a:rPr>
              <a:t>IBM Model 3</a:t>
            </a:r>
            <a:endParaRPr lang="en-US" altLang="ja-JP" sz="20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1295400" y="1524000"/>
            <a:ext cx="5029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6356" name="Line 4"/>
          <p:cNvSpPr>
            <a:spLocks noChangeShapeType="1"/>
          </p:cNvSpPr>
          <p:nvPr/>
        </p:nvSpPr>
        <p:spPr bwMode="auto">
          <a:xfrm>
            <a:off x="2028825" y="21478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 flipH="1">
            <a:off x="1647825" y="19192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 flipH="1">
            <a:off x="2257425" y="19192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 flipH="1">
            <a:off x="2257425" y="19192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 flipH="1">
            <a:off x="2867025" y="1919288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>
            <a:off x="3552825" y="191928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3629025" y="1919288"/>
            <a:ext cx="4857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4162425" y="19192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>
            <a:off x="4772025" y="1919288"/>
            <a:ext cx="4095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5534025" y="19192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>
            <a:off x="1190625" y="2224088"/>
            <a:ext cx="555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Mary not slap slap slap the green witch </a:t>
            </a:r>
          </a:p>
        </p:txBody>
      </p:sp>
      <p:sp>
        <p:nvSpPr>
          <p:cNvPr id="356367" name="Text Box 15"/>
          <p:cNvSpPr txBox="1">
            <a:spLocks noChangeArrowheads="1"/>
          </p:cNvSpPr>
          <p:nvPr/>
        </p:nvSpPr>
        <p:spPr bwMode="auto">
          <a:xfrm>
            <a:off x="7086600" y="1981200"/>
            <a:ext cx="1210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0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p(3|slap)</a:t>
            </a:r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1066800" y="4038600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1143000" y="39624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d</a:t>
            </a:r>
            <a:r>
              <a:rPr lang="en-US" sz="2400" dirty="0" err="1"/>
              <a:t>i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una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botefada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la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bruja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verde</a:t>
            </a:r>
            <a:endParaRPr lang="en-US" altLang="ja-JP" sz="2400" dirty="0">
              <a:latin typeface="Tahom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6370" name="Text Box 18"/>
          <p:cNvSpPr txBox="1">
            <a:spLocks noChangeArrowheads="1"/>
          </p:cNvSpPr>
          <p:nvPr/>
        </p:nvSpPr>
        <p:spPr bwMode="auto">
          <a:xfrm>
            <a:off x="6705600" y="3429000"/>
            <a:ext cx="2443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p(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i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aligned-to </a:t>
            </a:r>
            <a:r>
              <a:rPr lang="en-US" altLang="ja-JP" sz="2400" i="1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a</a:t>
            </a:r>
            <a:r>
              <a:rPr lang="en-US" altLang="ja-JP" sz="2400" i="1" baseline="-250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i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)</a:t>
            </a:r>
          </a:p>
        </p:txBody>
      </p:sp>
      <p:sp>
        <p:nvSpPr>
          <p:cNvPr id="356371" name="Line 19"/>
          <p:cNvSpPr>
            <a:spLocks noChangeShapeType="1"/>
          </p:cNvSpPr>
          <p:nvPr/>
        </p:nvSpPr>
        <p:spPr bwMode="auto">
          <a:xfrm>
            <a:off x="16002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2" name="Line 20"/>
          <p:cNvSpPr>
            <a:spLocks noChangeShapeType="1"/>
          </p:cNvSpPr>
          <p:nvPr/>
        </p:nvSpPr>
        <p:spPr bwMode="auto">
          <a:xfrm>
            <a:off x="21336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3" name="Line 21"/>
          <p:cNvSpPr>
            <a:spLocks noChangeShapeType="1"/>
          </p:cNvSpPr>
          <p:nvPr/>
        </p:nvSpPr>
        <p:spPr bwMode="auto">
          <a:xfrm>
            <a:off x="26670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4" name="Line 22"/>
          <p:cNvSpPr>
            <a:spLocks noChangeShapeType="1"/>
          </p:cNvSpPr>
          <p:nvPr/>
        </p:nvSpPr>
        <p:spPr bwMode="auto">
          <a:xfrm>
            <a:off x="33528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5" name="Line 23"/>
          <p:cNvSpPr>
            <a:spLocks noChangeShapeType="1"/>
          </p:cNvSpPr>
          <p:nvPr/>
        </p:nvSpPr>
        <p:spPr bwMode="auto">
          <a:xfrm>
            <a:off x="43434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6" name="Line 24"/>
          <p:cNvSpPr>
            <a:spLocks noChangeShapeType="1"/>
          </p:cNvSpPr>
          <p:nvPr/>
        </p:nvSpPr>
        <p:spPr bwMode="auto">
          <a:xfrm>
            <a:off x="52578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7" name="Line 25"/>
          <p:cNvSpPr>
            <a:spLocks noChangeShapeType="1"/>
          </p:cNvSpPr>
          <p:nvPr/>
        </p:nvSpPr>
        <p:spPr bwMode="auto">
          <a:xfrm>
            <a:off x="54864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8" name="Line 26"/>
          <p:cNvSpPr>
            <a:spLocks noChangeShapeType="1"/>
          </p:cNvSpPr>
          <p:nvPr/>
        </p:nvSpPr>
        <p:spPr bwMode="auto">
          <a:xfrm>
            <a:off x="6019800" y="34290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79" name="Line 27"/>
          <p:cNvSpPr>
            <a:spLocks noChangeShapeType="1"/>
          </p:cNvSpPr>
          <p:nvPr/>
        </p:nvSpPr>
        <p:spPr bwMode="auto">
          <a:xfrm flipH="1">
            <a:off x="5943600" y="34290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90" name="Text Box 38"/>
          <p:cNvSpPr txBox="1">
            <a:spLocks noChangeArrowheads="1"/>
          </p:cNvSpPr>
          <p:nvPr/>
        </p:nvSpPr>
        <p:spPr bwMode="auto">
          <a:xfrm>
            <a:off x="1127125" y="3011487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verde bruja</a:t>
            </a:r>
          </a:p>
        </p:txBody>
      </p:sp>
      <p:sp>
        <p:nvSpPr>
          <p:cNvPr id="356391" name="Text Box 39"/>
          <p:cNvSpPr txBox="1">
            <a:spLocks noChangeArrowheads="1"/>
          </p:cNvSpPr>
          <p:nvPr/>
        </p:nvSpPr>
        <p:spPr bwMode="auto">
          <a:xfrm>
            <a:off x="7086600" y="2662535"/>
            <a:ext cx="1376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p(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la|the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)</a:t>
            </a:r>
          </a:p>
        </p:txBody>
      </p:sp>
      <p:sp>
        <p:nvSpPr>
          <p:cNvPr id="356392" name="Line 40"/>
          <p:cNvSpPr>
            <a:spLocks noChangeShapeType="1"/>
          </p:cNvSpPr>
          <p:nvPr/>
        </p:nvSpPr>
        <p:spPr bwMode="auto">
          <a:xfrm>
            <a:off x="16002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93" name="Line 41"/>
          <p:cNvSpPr>
            <a:spLocks noChangeShapeType="1"/>
          </p:cNvSpPr>
          <p:nvPr/>
        </p:nvSpPr>
        <p:spPr bwMode="auto">
          <a:xfrm>
            <a:off x="21336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94" name="Line 42"/>
          <p:cNvSpPr>
            <a:spLocks noChangeShapeType="1"/>
          </p:cNvSpPr>
          <p:nvPr/>
        </p:nvSpPr>
        <p:spPr bwMode="auto">
          <a:xfrm flipH="1">
            <a:off x="2695575" y="2743200"/>
            <a:ext cx="4762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95" name="Line 43"/>
          <p:cNvSpPr>
            <a:spLocks noChangeShapeType="1"/>
          </p:cNvSpPr>
          <p:nvPr/>
        </p:nvSpPr>
        <p:spPr bwMode="auto">
          <a:xfrm>
            <a:off x="34290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96" name="Line 44"/>
          <p:cNvSpPr>
            <a:spLocks noChangeShapeType="1"/>
          </p:cNvSpPr>
          <p:nvPr/>
        </p:nvSpPr>
        <p:spPr bwMode="auto">
          <a:xfrm>
            <a:off x="4038600" y="2667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97" name="Line 45"/>
          <p:cNvSpPr>
            <a:spLocks noChangeShapeType="1"/>
          </p:cNvSpPr>
          <p:nvPr/>
        </p:nvSpPr>
        <p:spPr bwMode="auto">
          <a:xfrm>
            <a:off x="4800600" y="2667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98" name="Line 46"/>
          <p:cNvSpPr>
            <a:spLocks noChangeShapeType="1"/>
          </p:cNvSpPr>
          <p:nvPr/>
        </p:nvSpPr>
        <p:spPr bwMode="auto">
          <a:xfrm>
            <a:off x="5486399" y="2743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400" name="Line 48"/>
          <p:cNvSpPr>
            <a:spLocks noChangeShapeType="1"/>
          </p:cNvSpPr>
          <p:nvPr/>
        </p:nvSpPr>
        <p:spPr bwMode="auto">
          <a:xfrm>
            <a:off x="6324600" y="2667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81000" y="1524000"/>
            <a:ext cx="76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NULL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5029200"/>
            <a:ext cx="7120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Incorporates “</a:t>
            </a:r>
            <a:r>
              <a:rPr lang="en-US" sz="2400" dirty="0">
                <a:solidFill>
                  <a:srgbClr val="FF6600"/>
                </a:solidFill>
              </a:rPr>
              <a:t>fertility</a:t>
            </a:r>
            <a:r>
              <a:rPr lang="en-US" sz="2400" dirty="0"/>
              <a:t>”: how likely a particular English word is to produce multiple foreign words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276600" y="2362200"/>
            <a:ext cx="38862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067918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Assignment 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Word-level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Problems/concerns?</a:t>
            </a:r>
          </a:p>
          <a:p>
            <a:pPr lvl="1"/>
            <a:r>
              <a:rPr lang="en-US" sz="2400" dirty="0"/>
              <a:t>Multiple English words for one French word</a:t>
            </a:r>
          </a:p>
          <a:p>
            <a:pPr lvl="2"/>
            <a:r>
              <a:rPr lang="en-US" sz="2000" dirty="0"/>
              <a:t>IBM models can do one-to-many (fertility) but not many-to-one</a:t>
            </a:r>
          </a:p>
          <a:p>
            <a:pPr lvl="1"/>
            <a:r>
              <a:rPr lang="en-US" sz="2400" dirty="0"/>
              <a:t>Phrasal Translation</a:t>
            </a:r>
          </a:p>
          <a:p>
            <a:pPr lvl="2"/>
            <a:r>
              <a:rPr lang="ja-JP" altLang="en-US" sz="2000" dirty="0"/>
              <a:t>“</a:t>
            </a:r>
            <a:r>
              <a:rPr lang="en-US" sz="2000" dirty="0"/>
              <a:t>real estate</a:t>
            </a:r>
            <a:r>
              <a:rPr lang="ja-JP" altLang="en-US" sz="2000" dirty="0"/>
              <a:t>”</a:t>
            </a:r>
            <a:r>
              <a:rPr lang="en-US" sz="2000" dirty="0"/>
              <a:t>, </a:t>
            </a:r>
            <a:r>
              <a:rPr lang="ja-JP" altLang="en-US" sz="2000" dirty="0"/>
              <a:t>“</a:t>
            </a:r>
            <a:r>
              <a:rPr lang="en-US" sz="2000" dirty="0"/>
              <a:t>note that</a:t>
            </a:r>
            <a:r>
              <a:rPr lang="ja-JP" altLang="en-US" sz="2000" dirty="0"/>
              <a:t>”</a:t>
            </a:r>
            <a:r>
              <a:rPr lang="en-US" sz="2000" dirty="0"/>
              <a:t>, </a:t>
            </a:r>
            <a:r>
              <a:rPr lang="ja-JP" altLang="en-US" sz="2000" dirty="0"/>
              <a:t>“</a:t>
            </a:r>
            <a:r>
              <a:rPr lang="en-US" sz="2000" dirty="0"/>
              <a:t>interest in</a:t>
            </a:r>
            <a:r>
              <a:rPr lang="ja-JP" altLang="en-US" sz="2000" dirty="0"/>
              <a:t>”</a:t>
            </a:r>
            <a:endParaRPr lang="en-US" sz="2000" dirty="0"/>
          </a:p>
          <a:p>
            <a:pPr lvl="1"/>
            <a:r>
              <a:rPr lang="en-US" sz="2400" dirty="0"/>
              <a:t>Syntactic Transformations</a:t>
            </a:r>
          </a:p>
          <a:p>
            <a:pPr lvl="2"/>
            <a:r>
              <a:rPr lang="en-US" sz="2000" dirty="0"/>
              <a:t>Verb at the beginning in Arabic</a:t>
            </a:r>
          </a:p>
          <a:p>
            <a:pPr lvl="2"/>
            <a:r>
              <a:rPr lang="en-US" sz="2000" dirty="0"/>
              <a:t>Translation model penalizes any proposed re-ordering</a:t>
            </a:r>
          </a:p>
          <a:p>
            <a:pPr lvl="2"/>
            <a:r>
              <a:rPr lang="en-US" sz="2000" dirty="0"/>
              <a:t>Language model not strong enough to force the verb to move to the right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4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word-level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Rarely used in practice for modern MT systems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Why talk about them?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29718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Mary  did  not  slap the green witch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48006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d</a:t>
            </a:r>
            <a:r>
              <a:rPr lang="en-US" sz="2400" dirty="0" err="1"/>
              <a:t>i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una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botefada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la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bruja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verde</a:t>
            </a:r>
            <a:endParaRPr lang="en-US" altLang="ja-JP" sz="2400" dirty="0">
              <a:latin typeface="Tahom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0" y="3352800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32" name="Equation" r:id="rId4" imgW="139700" imgH="203200" progId="Equation.3">
                  <p:embed/>
                </p:oleObj>
              </mc:Choice>
              <mc:Fallback>
                <p:oleObj name="Equation" r:id="rId4" imgW="1397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3352800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20950" y="33528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33" name="Equation" r:id="rId6" imgW="165100" imgH="203200" progId="Equation.3">
                  <p:embed/>
                </p:oleObj>
              </mc:Choice>
              <mc:Fallback>
                <p:oleObj name="Equation" r:id="rId6" imgW="16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20950" y="33528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41663" y="33401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34" name="Equation" r:id="rId8" imgW="152400" imgH="215900" progId="Equation.3">
                  <p:embed/>
                </p:oleObj>
              </mc:Choice>
              <mc:Fallback>
                <p:oleObj name="Equation" r:id="rId8" imgW="152400" imgH="2159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1663" y="33401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38563" y="33528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35" name="Equation" r:id="rId10" imgW="165100" imgH="203200" progId="Equation.3">
                  <p:embed/>
                </p:oleObj>
              </mc:Choice>
              <mc:Fallback>
                <p:oleObj name="Equation" r:id="rId10" imgW="1651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38563" y="33528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360863" y="33401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36" name="Equation" r:id="rId12" imgW="152400" imgH="215900" progId="Equation.3">
                  <p:embed/>
                </p:oleObj>
              </mc:Choice>
              <mc:Fallback>
                <p:oleObj name="Equation" r:id="rId12" imgW="1524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60863" y="33401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929188" y="33401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37" name="Equation" r:id="rId14" imgW="165100" imgH="215900" progId="Equation.3">
                  <p:embed/>
                </p:oleObj>
              </mc:Choice>
              <mc:Fallback>
                <p:oleObj name="Equation" r:id="rId14" imgW="165100" imgH="215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29188" y="33401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797550" y="33528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38" name="Equation" r:id="rId16" imgW="165100" imgH="203200" progId="Equation.3">
                  <p:embed/>
                </p:oleObj>
              </mc:Choice>
              <mc:Fallback>
                <p:oleObj name="Equation" r:id="rId16" imgW="165100" imgH="2032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97550" y="33528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735138" y="4343400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39" name="Equation" r:id="rId18" imgW="152400" imgH="203200" progId="Equation.3">
                  <p:embed/>
                </p:oleObj>
              </mc:Choice>
              <mc:Fallback>
                <p:oleObj name="Equation" r:id="rId18" imgW="152400" imgH="2032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35138" y="4343400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343150" y="43434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40" name="Equation" r:id="rId20" imgW="165100" imgH="203200" progId="Equation.3">
                  <p:embed/>
                </p:oleObj>
              </mc:Choice>
              <mc:Fallback>
                <p:oleObj name="Equation" r:id="rId20" imgW="165100" imgH="2032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43150" y="43434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819400" y="4330700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41" name="Equation" r:id="rId22" imgW="152400" imgH="215900" progId="Equation.3">
                  <p:embed/>
                </p:oleObj>
              </mc:Choice>
              <mc:Fallback>
                <p:oleObj name="Equation" r:id="rId22" imgW="152400" imgH="215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819400" y="4330700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429000" y="4343400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42" name="Equation" r:id="rId24" imgW="165100" imgH="203200" progId="Equation.3">
                  <p:embed/>
                </p:oleObj>
              </mc:Choice>
              <mc:Fallback>
                <p:oleObj name="Equation" r:id="rId24" imgW="165100" imgH="203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29000" y="4343400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267200" y="43307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43" name="Equation" r:id="rId26" imgW="165100" imgH="215900" progId="Equation.3">
                  <p:embed/>
                </p:oleObj>
              </mc:Choice>
              <mc:Fallback>
                <p:oleObj name="Equation" r:id="rId26" imgW="165100" imgH="2159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267200" y="43307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010150" y="43307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44" name="Equation" r:id="rId28" imgW="165100" imgH="215900" progId="Equation.3">
                  <p:embed/>
                </p:oleObj>
              </mc:Choice>
              <mc:Fallback>
                <p:oleObj name="Equation" r:id="rId28" imgW="165100" imgH="2159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10150" y="43307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334000" y="4343400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45" name="Equation" r:id="rId30" imgW="165100" imgH="203200" progId="Equation.3">
                  <p:embed/>
                </p:oleObj>
              </mc:Choice>
              <mc:Fallback>
                <p:oleObj name="Equation" r:id="rId30" imgW="165100" imgH="2032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34000" y="4343400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937250" y="4330700"/>
          <a:ext cx="298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46" name="Equation" r:id="rId32" imgW="152400" imgH="215900" progId="Equation.3">
                  <p:embed/>
                </p:oleObj>
              </mc:Choice>
              <mc:Fallback>
                <p:oleObj name="Equation" r:id="rId32" imgW="152400" imgH="2159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937250" y="4330700"/>
                        <a:ext cx="2984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534150" y="4330700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47" name="Equation" r:id="rId34" imgW="165100" imgH="215900" progId="Equation.3">
                  <p:embed/>
                </p:oleObj>
              </mc:Choice>
              <mc:Fallback>
                <p:oleObj name="Equation" r:id="rId34" imgW="165100" imgH="21590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534150" y="4330700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 bwMode="auto">
          <a:xfrm flipV="1">
            <a:off x="2514600" y="3733800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905000" y="3810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048000" y="3733800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657600" y="38100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3962400" y="3810000"/>
            <a:ext cx="457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1219200" y="3810000"/>
            <a:ext cx="3810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041400" y="3340100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48" name="Equation" r:id="rId36" imgW="165100" imgH="215900" progId="Equation.3">
                  <p:embed/>
                </p:oleObj>
              </mc:Choice>
              <mc:Fallback>
                <p:oleObj name="Equation" r:id="rId36" imgW="165100" imgH="2159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041400" y="3340100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 flipH="1" flipV="1">
            <a:off x="4572000" y="3733800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1" idx="0"/>
          </p:cNvCxnSpPr>
          <p:nvPr/>
        </p:nvCxnSpPr>
        <p:spPr bwMode="auto">
          <a:xfrm flipH="1" flipV="1">
            <a:off x="5181600" y="3733800"/>
            <a:ext cx="1514475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5943600" y="3733800"/>
            <a:ext cx="152401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4800" y="5486400"/>
            <a:ext cx="714149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Two key side effects of training a word-level model: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Word-level alignment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p(f | e): translation dictionary</a:t>
            </a:r>
          </a:p>
        </p:txBody>
      </p:sp>
    </p:spTree>
    <p:extLst>
      <p:ext uri="{BB962C8B-B14F-4D97-AF65-F5344CB8AC3E}">
        <p14:creationId xmlns:p14="http://schemas.microsoft.com/office/powerpoint/2010/main" val="11677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word-level model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95400" y="1828800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44" name="Equation" r:id="rId3" imgW="2781300" imgH="457200" progId="Equation.3">
                  <p:embed/>
                </p:oleObj>
              </mc:Choice>
              <mc:Fallback>
                <p:oleObj name="Equation" r:id="rId3" imgW="27813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828800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5486400" y="1981200"/>
            <a:ext cx="1524000" cy="609600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2971800"/>
            <a:ext cx="406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Where do these come from?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5410200" y="2590800"/>
            <a:ext cx="685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457200" y="4648200"/>
            <a:ext cx="8077200" cy="1981200"/>
            <a:chOff x="457200" y="4648200"/>
            <a:chExt cx="8077200" cy="1981200"/>
          </a:xfrm>
        </p:grpSpPr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3200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The old man is happy. He has fished many times.  </a:t>
              </a:r>
            </a:p>
            <a:p>
              <a:pPr marL="0" indent="0">
                <a:buNone/>
              </a:pPr>
              <a:r>
                <a:rPr lang="en-US" sz="2000" dirty="0"/>
                <a:t>His wife talks to him.  </a:t>
              </a:r>
            </a:p>
            <a:p>
              <a:pPr marL="0" indent="0">
                <a:buNone/>
              </a:pPr>
              <a:r>
                <a:rPr lang="en-US" sz="2000" dirty="0"/>
                <a:t>The sharks await.</a:t>
              </a:r>
            </a:p>
            <a:p>
              <a:pPr marL="0" indent="0">
                <a:buNone/>
              </a:pPr>
              <a:r>
                <a:rPr lang="en-US" sz="2000" dirty="0"/>
                <a:t>…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876800" y="4648200"/>
              <a:ext cx="3657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2000" dirty="0"/>
                <a:t>El </a:t>
              </a:r>
              <a:r>
                <a:rPr lang="en-US" sz="2000" dirty="0" err="1"/>
                <a:t>viejo</a:t>
              </a:r>
              <a:r>
                <a:rPr lang="en-US" sz="2000" dirty="0"/>
                <a:t> </a:t>
              </a:r>
              <a:r>
                <a:rPr lang="en-US" sz="2000" dirty="0" err="1"/>
                <a:t>est</a:t>
              </a:r>
              <a:r>
                <a:rPr lang="en-US" sz="2000" dirty="0" err="1">
                  <a:ea typeface="Arial" pitchFamily="-111" charset="0"/>
                  <a:cs typeface="Arial" pitchFamily="-111" charset="0"/>
                </a:rPr>
                <a:t>á</a:t>
              </a:r>
              <a:r>
                <a:rPr lang="en-US" sz="2000" dirty="0"/>
                <a:t> </a:t>
              </a:r>
              <a:r>
                <a:rPr lang="en-US" sz="2000" dirty="0" err="1"/>
                <a:t>feliz</a:t>
              </a:r>
              <a:r>
                <a:rPr lang="en-US" sz="2000" dirty="0"/>
                <a:t> </a:t>
              </a:r>
              <a:r>
                <a:rPr lang="en-US" sz="2000" dirty="0" err="1"/>
                <a:t>porque</a:t>
              </a:r>
              <a:r>
                <a:rPr lang="en-US" sz="2000" dirty="0"/>
                <a:t> ha </a:t>
              </a:r>
              <a:r>
                <a:rPr lang="en-US" sz="2000" dirty="0" err="1"/>
                <a:t>pescado</a:t>
              </a:r>
              <a:r>
                <a:rPr lang="en-US" sz="2000" dirty="0"/>
                <a:t> </a:t>
              </a:r>
              <a:r>
                <a:rPr lang="en-US" sz="2000" dirty="0" err="1"/>
                <a:t>muchos</a:t>
              </a:r>
              <a:r>
                <a:rPr lang="en-US" sz="2000" dirty="0"/>
                <a:t> </a:t>
              </a:r>
              <a:r>
                <a:rPr lang="en-US" sz="2000" dirty="0" err="1"/>
                <a:t>veces</a:t>
              </a:r>
              <a:r>
                <a:rPr lang="en-US" sz="2000" dirty="0"/>
                <a:t>.  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Su </a:t>
              </a:r>
              <a:r>
                <a:rPr lang="en-US" sz="2000" dirty="0" err="1"/>
                <a:t>mujer</a:t>
              </a:r>
              <a:r>
                <a:rPr lang="en-US" sz="2000" dirty="0"/>
                <a:t> </a:t>
              </a:r>
              <a:r>
                <a:rPr lang="en-US" sz="2000" dirty="0" err="1"/>
                <a:t>habla</a:t>
              </a:r>
              <a:r>
                <a:rPr lang="en-US" sz="2000" dirty="0"/>
                <a:t> con </a:t>
              </a:r>
              <a:r>
                <a:rPr lang="en-US" sz="2000" dirty="0" err="1">
                  <a:ea typeface="Arial" pitchFamily="-111" charset="0"/>
                  <a:cs typeface="Arial" pitchFamily="-111" charset="0"/>
                </a:rPr>
                <a:t>é</a:t>
              </a:r>
              <a:r>
                <a:rPr lang="en-US" sz="2000" dirty="0" err="1"/>
                <a:t>l</a:t>
              </a:r>
              <a:r>
                <a:rPr lang="en-US" sz="2000" dirty="0"/>
                <a:t>.  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Los </a:t>
              </a:r>
              <a:r>
                <a:rPr lang="en-US" sz="2000" dirty="0" err="1"/>
                <a:t>tiburones</a:t>
              </a:r>
              <a:r>
                <a:rPr lang="en-US" sz="2000" dirty="0"/>
                <a:t> </a:t>
              </a:r>
              <a:r>
                <a:rPr lang="en-US" sz="2000" dirty="0" err="1"/>
                <a:t>esperan</a:t>
              </a:r>
              <a:r>
                <a:rPr lang="en-US" sz="2000" dirty="0"/>
                <a:t>.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…</a:t>
              </a: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3657600" y="49529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3657600" y="55625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3657600" y="59435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438400" y="3962400"/>
            <a:ext cx="287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</a:rPr>
              <a:t>Have to learn them!</a:t>
            </a:r>
          </a:p>
        </p:txBody>
      </p:sp>
    </p:spTree>
    <p:extLst>
      <p:ext uri="{BB962C8B-B14F-4D97-AF65-F5344CB8AC3E}">
        <p14:creationId xmlns:p14="http://schemas.microsoft.com/office/powerpoint/2010/main" val="52048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-111" charset="-128"/>
                <a:cs typeface="ＭＳ Ｐゴシック" pitchFamily="-111" charset="-128"/>
              </a:rPr>
              <a:t>Word models: IBM Model 1</a:t>
            </a:r>
            <a:endParaRPr lang="en-US" altLang="ja-JP" sz="20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1295400" y="16002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6356" name="Line 4"/>
          <p:cNvSpPr>
            <a:spLocks noChangeShapeType="1"/>
          </p:cNvSpPr>
          <p:nvPr/>
        </p:nvSpPr>
        <p:spPr bwMode="auto">
          <a:xfrm>
            <a:off x="2028825" y="22240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 flipH="1">
            <a:off x="1676399" y="1995488"/>
            <a:ext cx="1238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 flipH="1">
            <a:off x="2257425" y="19954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 flipH="1">
            <a:off x="2285999" y="1995488"/>
            <a:ext cx="8096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 flipH="1">
            <a:off x="2819400" y="1995488"/>
            <a:ext cx="809624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>
            <a:off x="3429000" y="1995488"/>
            <a:ext cx="20002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3629025" y="1995488"/>
            <a:ext cx="5619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4191000" y="1981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>
            <a:off x="4772025" y="1995488"/>
            <a:ext cx="18573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5534025" y="1995488"/>
            <a:ext cx="2571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1143000" y="2590800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1219200" y="25146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3505200"/>
            <a:ext cx="6728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Each foreign word is aligned </a:t>
            </a:r>
            <a:r>
              <a:rPr lang="en-US" sz="2000"/>
              <a:t>to exactly one English word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This is the </a:t>
            </a:r>
            <a:r>
              <a:rPr lang="en-US" sz="2000" b="1" dirty="0"/>
              <a:t>ONLY </a:t>
            </a:r>
            <a:r>
              <a:rPr lang="en-US" sz="2000" dirty="0"/>
              <a:t>thing we model!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6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NULL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762000" y="1905000"/>
            <a:ext cx="4191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62800" y="2057400"/>
            <a:ext cx="182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p(</a:t>
            </a:r>
            <a:r>
              <a:rPr lang="en-US" dirty="0" err="1"/>
              <a:t>verde</a:t>
            </a:r>
            <a:r>
              <a:rPr lang="en-US" dirty="0"/>
              <a:t> | green)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20382"/>
              </p:ext>
            </p:extLst>
          </p:nvPr>
        </p:nvGraphicFramePr>
        <p:xfrm>
          <a:off x="1447800" y="5334000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334" name="Equation" r:id="rId4" imgW="2781300" imgH="457200" progId="Equation.3">
                  <p:embed/>
                </p:oleObj>
              </mc:Choice>
              <mc:Fallback>
                <p:oleObj name="Equation" r:id="rId4" imgW="278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5334000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8881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word-level model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47800" y="3367087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731" name="Equation" r:id="rId3" imgW="2781300" imgH="457200" progId="Equation.3">
                  <p:embed/>
                </p:oleObj>
              </mc:Choice>
              <mc:Fallback>
                <p:oleObj name="Equation" r:id="rId3" imgW="27813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3367087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5638800" y="3519487"/>
            <a:ext cx="1524000" cy="609600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7200" y="1371600"/>
            <a:ext cx="8077200" cy="1981200"/>
            <a:chOff x="457200" y="4648200"/>
            <a:chExt cx="8077200" cy="1981200"/>
          </a:xfrm>
        </p:grpSpPr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3200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The old man is happy. He has fished many times.  </a:t>
              </a:r>
            </a:p>
            <a:p>
              <a:pPr marL="0" indent="0">
                <a:buNone/>
              </a:pPr>
              <a:r>
                <a:rPr lang="en-US" sz="2000" dirty="0"/>
                <a:t>His wife talks to him.  </a:t>
              </a:r>
            </a:p>
            <a:p>
              <a:pPr marL="0" indent="0">
                <a:buNone/>
              </a:pPr>
              <a:r>
                <a:rPr lang="en-US" sz="2000" dirty="0"/>
                <a:t>The sharks await.</a:t>
              </a:r>
            </a:p>
            <a:p>
              <a:pPr marL="0" indent="0">
                <a:buNone/>
              </a:pPr>
              <a:r>
                <a:rPr lang="en-US" sz="2000" dirty="0"/>
                <a:t>…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876800" y="4648200"/>
              <a:ext cx="3657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2000" dirty="0"/>
                <a:t>El </a:t>
              </a:r>
              <a:r>
                <a:rPr lang="en-US" sz="2000" dirty="0" err="1"/>
                <a:t>viejo</a:t>
              </a:r>
              <a:r>
                <a:rPr lang="en-US" sz="2000" dirty="0"/>
                <a:t> </a:t>
              </a:r>
              <a:r>
                <a:rPr lang="en-US" sz="2000" dirty="0" err="1"/>
                <a:t>est</a:t>
              </a:r>
              <a:r>
                <a:rPr lang="en-US" sz="2000" dirty="0" err="1">
                  <a:ea typeface="Arial" pitchFamily="-111" charset="0"/>
                  <a:cs typeface="Arial" pitchFamily="-111" charset="0"/>
                </a:rPr>
                <a:t>á</a:t>
              </a:r>
              <a:r>
                <a:rPr lang="en-US" sz="2000" dirty="0"/>
                <a:t> </a:t>
              </a:r>
              <a:r>
                <a:rPr lang="en-US" sz="2000" dirty="0" err="1"/>
                <a:t>feliz</a:t>
              </a:r>
              <a:r>
                <a:rPr lang="en-US" sz="2000" dirty="0"/>
                <a:t> </a:t>
              </a:r>
              <a:r>
                <a:rPr lang="en-US" sz="2000" dirty="0" err="1"/>
                <a:t>porque</a:t>
              </a:r>
              <a:r>
                <a:rPr lang="en-US" sz="2000" dirty="0"/>
                <a:t> ha </a:t>
              </a:r>
              <a:r>
                <a:rPr lang="en-US" sz="2000" dirty="0" err="1"/>
                <a:t>pescado</a:t>
              </a:r>
              <a:r>
                <a:rPr lang="en-US" sz="2000" dirty="0"/>
                <a:t> </a:t>
              </a:r>
              <a:r>
                <a:rPr lang="en-US" sz="2000" dirty="0" err="1"/>
                <a:t>muchos</a:t>
              </a:r>
              <a:r>
                <a:rPr lang="en-US" sz="2000" dirty="0"/>
                <a:t> </a:t>
              </a:r>
              <a:r>
                <a:rPr lang="en-US" sz="2000" dirty="0" err="1"/>
                <a:t>veces</a:t>
              </a:r>
              <a:r>
                <a:rPr lang="en-US" sz="2000" dirty="0"/>
                <a:t>.  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Su </a:t>
              </a:r>
              <a:r>
                <a:rPr lang="en-US" sz="2000" dirty="0" err="1"/>
                <a:t>mujer</a:t>
              </a:r>
              <a:r>
                <a:rPr lang="en-US" sz="2000" dirty="0"/>
                <a:t> </a:t>
              </a:r>
              <a:r>
                <a:rPr lang="en-US" sz="2000" dirty="0" err="1"/>
                <a:t>habla</a:t>
              </a:r>
              <a:r>
                <a:rPr lang="en-US" sz="2000" dirty="0"/>
                <a:t> con </a:t>
              </a:r>
              <a:r>
                <a:rPr lang="en-US" sz="2000" dirty="0" err="1">
                  <a:ea typeface="Arial" pitchFamily="-111" charset="0"/>
                  <a:cs typeface="Arial" pitchFamily="-111" charset="0"/>
                </a:rPr>
                <a:t>é</a:t>
              </a:r>
              <a:r>
                <a:rPr lang="en-US" sz="2000" dirty="0" err="1"/>
                <a:t>l</a:t>
              </a:r>
              <a:r>
                <a:rPr lang="en-US" sz="2000" dirty="0"/>
                <a:t>.  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Los </a:t>
              </a:r>
              <a:r>
                <a:rPr lang="en-US" sz="2000" dirty="0" err="1"/>
                <a:t>tiburones</a:t>
              </a:r>
              <a:r>
                <a:rPr lang="en-US" sz="2000" dirty="0"/>
                <a:t> </a:t>
              </a:r>
              <a:r>
                <a:rPr lang="en-US" sz="2000" dirty="0" err="1"/>
                <a:t>esperan</a:t>
              </a:r>
              <a:r>
                <a:rPr lang="en-US" sz="2000" dirty="0"/>
                <a:t>.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…</a:t>
              </a: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3657600" y="49529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3657600" y="55625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3657600" y="59435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126455" y="4724400"/>
          <a:ext cx="11255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732" name="Equation" r:id="rId5" imgW="571500" imgH="228600" progId="Equation.3">
                  <p:embed/>
                </p:oleObj>
              </mc:Choice>
              <mc:Fallback>
                <p:oleObj name="Equation" r:id="rId5" imgW="571500" imgH="2286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6455" y="4724400"/>
                        <a:ext cx="1125538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4487" y="4724400"/>
            <a:ext cx="416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: probability that </a:t>
            </a:r>
            <a:r>
              <a:rPr lang="en-US" sz="2000" i="1" dirty="0"/>
              <a:t>e</a:t>
            </a:r>
            <a:r>
              <a:rPr lang="en-US" sz="2000" dirty="0"/>
              <a:t> is translated as </a:t>
            </a:r>
            <a:r>
              <a:rPr lang="en-US" sz="2000" i="1" dirty="0"/>
              <a:t>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410200"/>
            <a:ext cx="39830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do we learn these?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What data would be useful?</a:t>
            </a:r>
          </a:p>
        </p:txBody>
      </p:sp>
    </p:spTree>
    <p:extLst>
      <p:ext uri="{BB962C8B-B14F-4D97-AF65-F5344CB8AC3E}">
        <p14:creationId xmlns:p14="http://schemas.microsoft.com/office/powerpoint/2010/main" val="3485180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56590"/>
              </p:ext>
            </p:extLst>
          </p:nvPr>
        </p:nvGraphicFramePr>
        <p:xfrm>
          <a:off x="2682778" y="5446931"/>
          <a:ext cx="15986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71" name="Equation" r:id="rId3" imgW="685800" imgH="228600" progId="Equation.3">
                  <p:embed/>
                </p:oleObj>
              </mc:Choice>
              <mc:Fallback>
                <p:oleObj name="Equation" r:id="rId3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2778" y="5446931"/>
                        <a:ext cx="15986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669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59178" y="53340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040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736451"/>
              </p:ext>
            </p:extLst>
          </p:nvPr>
        </p:nvGraphicFramePr>
        <p:xfrm>
          <a:off x="381000" y="49530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18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49530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364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029200"/>
            <a:ext cx="2514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p(el | the) = 0.5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p(Los | the) = 0.5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6096000"/>
            <a:ext cx="3584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Any problems concerns?</a:t>
            </a:r>
          </a:p>
        </p:txBody>
      </p:sp>
    </p:spTree>
    <p:extLst>
      <p:ext uri="{BB962C8B-B14F-4D97-AF65-F5344CB8AC3E}">
        <p14:creationId xmlns:p14="http://schemas.microsoft.com/office/powerpoint/2010/main" val="335252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33400" y="4953000"/>
            <a:ext cx="8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Getting data like this is expensive!</a:t>
            </a:r>
          </a:p>
          <a:p>
            <a:pPr algn="l"/>
            <a:endParaRPr lang="en-US" sz="2400" dirty="0">
              <a:solidFill>
                <a:srgbClr val="0000FF"/>
              </a:solidFill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Even if we had it, what happens when we switch to a new domain/corpus</a:t>
            </a:r>
          </a:p>
        </p:txBody>
      </p:sp>
    </p:spTree>
    <p:extLst>
      <p:ext uri="{BB962C8B-B14F-4D97-AF65-F5344CB8AC3E}">
        <p14:creationId xmlns:p14="http://schemas.microsoft.com/office/powerpoint/2010/main" val="2256528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39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Annotator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39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Annotator 2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58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638800" y="54102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1052569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80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678883"/>
              </p:ext>
            </p:extLst>
          </p:nvPr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29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638800" y="54102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385877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translation</a:t>
            </a:r>
          </a:p>
        </p:txBody>
      </p:sp>
      <p:pic>
        <p:nvPicPr>
          <p:cNvPr id="386051" name="Picture 3" descr="chihua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43200"/>
            <a:ext cx="2057400" cy="2057400"/>
          </a:xfrm>
          <a:prstGeom prst="rect">
            <a:avLst/>
          </a:prstGeom>
          <a:noFill/>
        </p:spPr>
      </p:pic>
      <p:pic>
        <p:nvPicPr>
          <p:cNvPr id="386052" name="Picture 4" descr="talk_cir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905000"/>
            <a:ext cx="1943100" cy="1257300"/>
          </a:xfrm>
          <a:prstGeom prst="rect">
            <a:avLst/>
          </a:prstGeom>
          <a:noFill/>
        </p:spPr>
      </p:pic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3276600" y="2297624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¡</a:t>
            </a:r>
            <a:r>
              <a:rPr lang="en-US" sz="2200" dirty="0">
                <a:latin typeface="Tahoma" pitchFamily="-111" charset="0"/>
              </a:rPr>
              <a:t>Hola!</a:t>
            </a:r>
          </a:p>
        </p:txBody>
      </p:sp>
      <p:pic>
        <p:nvPicPr>
          <p:cNvPr id="386054" name="Picture 6" descr="spanish fl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181600"/>
            <a:ext cx="1562100" cy="952500"/>
          </a:xfrm>
          <a:prstGeom prst="rect">
            <a:avLst/>
          </a:prstGeom>
          <a:noFill/>
        </p:spPr>
      </p:pic>
      <p:pic>
        <p:nvPicPr>
          <p:cNvPr id="386055" name="Picture 7" descr="confus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905000"/>
            <a:ext cx="1689100" cy="3124200"/>
          </a:xfrm>
          <a:prstGeom prst="rect">
            <a:avLst/>
          </a:prstGeom>
          <a:noFill/>
        </p:spPr>
      </p:pic>
      <p:pic>
        <p:nvPicPr>
          <p:cNvPr id="386056" name="Picture 8" descr="american fl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5105400"/>
            <a:ext cx="1536700" cy="100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905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80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352661"/>
              </p:ext>
            </p:extLst>
          </p:nvPr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52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410200" y="5105400"/>
            <a:ext cx="34676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Use partial counts:</a:t>
            </a:r>
          </a:p>
          <a:p>
            <a:pPr marL="342900" indent="-342900" algn="l">
              <a:buFontTx/>
              <a:buChar char="-"/>
            </a:pPr>
            <a:r>
              <a:rPr lang="en-US" sz="2400">
                <a:solidFill>
                  <a:srgbClr val="0000FF"/>
                </a:solidFill>
              </a:rPr>
              <a:t>count(viejo </a:t>
            </a:r>
            <a:r>
              <a:rPr lang="en-US" sz="2400" dirty="0">
                <a:solidFill>
                  <a:srgbClr val="0000FF"/>
                </a:solidFill>
              </a:rPr>
              <a:t>| man) 0.8</a:t>
            </a:r>
          </a:p>
          <a:p>
            <a:pPr marL="342900" indent="-342900" algn="l">
              <a:buFontTx/>
              <a:buChar char="-"/>
            </a:pPr>
            <a:r>
              <a:rPr lang="en-US" sz="2400">
                <a:solidFill>
                  <a:srgbClr val="0000FF"/>
                </a:solidFill>
              </a:rPr>
              <a:t>count(viejo </a:t>
            </a:r>
            <a:r>
              <a:rPr lang="en-US" sz="2400" dirty="0">
                <a:solidFill>
                  <a:srgbClr val="0000FF"/>
                </a:solidFill>
              </a:rPr>
              <a:t>| old) 0.2</a:t>
            </a:r>
          </a:p>
        </p:txBody>
      </p:sp>
    </p:spTree>
    <p:extLst>
      <p:ext uri="{BB962C8B-B14F-4D97-AF65-F5344CB8AC3E}">
        <p14:creationId xmlns:p14="http://schemas.microsoft.com/office/powerpoint/2010/main" val="2764298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22098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8936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9090" y="4086318"/>
            <a:ext cx="60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 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9090" y="4770122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z  x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3505200"/>
            <a:ext cx="4995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should these be aligned?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219200" y="2743200"/>
            <a:ext cx="304800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447800" y="457200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219200" y="457200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219200" y="2743200"/>
            <a:ext cx="30480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67000" y="4876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There is some information! 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(Think of the alien translation task last time)</a:t>
            </a:r>
          </a:p>
        </p:txBody>
      </p:sp>
    </p:spTree>
    <p:extLst>
      <p:ext uri="{BB962C8B-B14F-4D97-AF65-F5344CB8AC3E}">
        <p14:creationId xmlns:p14="http://schemas.microsoft.com/office/powerpoint/2010/main" val="147086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dirty="0"/>
              <a:t>Problems for Statistical MT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715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Preprocessing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How do we get aligned bilingual text?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Tokenization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Segmentation (document, sentence, word)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Language modeling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Given an English string </a:t>
            </a:r>
            <a:r>
              <a:rPr lang="en-US" sz="1600" dirty="0" err="1"/>
              <a:t>e</a:t>
            </a:r>
            <a:r>
              <a:rPr lang="en-US" sz="1600" dirty="0"/>
              <a:t>, assigns </a:t>
            </a:r>
            <a:r>
              <a:rPr lang="en-US" sz="1600" dirty="0" err="1"/>
              <a:t>P(e</a:t>
            </a:r>
            <a:r>
              <a:rPr lang="en-US" sz="1600" dirty="0"/>
              <a:t>) by formula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Translation modeling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Given a pair of strings &lt;</a:t>
            </a:r>
            <a:r>
              <a:rPr lang="en-US" sz="1600" dirty="0" err="1"/>
              <a:t>f,e</a:t>
            </a:r>
            <a:r>
              <a:rPr lang="en-US" sz="1600" dirty="0"/>
              <a:t>&gt;, assigns </a:t>
            </a:r>
            <a:r>
              <a:rPr lang="en-US" sz="1600" dirty="0" err="1"/>
              <a:t>P(f</a:t>
            </a:r>
            <a:r>
              <a:rPr lang="en-US" sz="1600" dirty="0"/>
              <a:t> | </a:t>
            </a:r>
            <a:r>
              <a:rPr lang="en-US" sz="1600" dirty="0" err="1"/>
              <a:t>e</a:t>
            </a:r>
            <a:r>
              <a:rPr lang="en-US" sz="1600" dirty="0"/>
              <a:t>) by formula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Decoding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Given a language model, a translation model, and a new sentence </a:t>
            </a:r>
            <a:r>
              <a:rPr lang="en-US" sz="1600" dirty="0" err="1"/>
              <a:t>f</a:t>
            </a:r>
            <a:r>
              <a:rPr lang="en-US" sz="1600" dirty="0"/>
              <a:t> … find translation </a:t>
            </a:r>
            <a:r>
              <a:rPr lang="en-US" sz="1600" dirty="0" err="1"/>
              <a:t>e</a:t>
            </a:r>
            <a:r>
              <a:rPr lang="en-US" sz="1600" dirty="0"/>
              <a:t> maximizing </a:t>
            </a:r>
            <a:r>
              <a:rPr lang="en-US" sz="1600" dirty="0" err="1"/>
              <a:t>P(e</a:t>
            </a:r>
            <a:r>
              <a:rPr lang="en-US" sz="1600" dirty="0"/>
              <a:t>) * </a:t>
            </a:r>
            <a:r>
              <a:rPr lang="en-US" sz="1600" dirty="0" err="1"/>
              <a:t>P(f</a:t>
            </a:r>
            <a:r>
              <a:rPr lang="en-US" sz="1600" dirty="0"/>
              <a:t> | </a:t>
            </a:r>
            <a:r>
              <a:rPr lang="en-US" sz="1600" dirty="0" err="1"/>
              <a:t>e</a:t>
            </a:r>
            <a:r>
              <a:rPr lang="en-US" sz="16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Parameter optimization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Given a model with multiple feature functions, how are they related?  What are the optimal parameters?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Evaluation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How well is a system doing?  How can we compare two systems?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437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-111" charset="-128"/>
                <a:cs typeface="ＭＳ Ｐゴシック" pitchFamily="-111" charset="-128"/>
              </a:rPr>
              <a:t>Translation Model</a:t>
            </a:r>
            <a:endParaRPr lang="en-US" altLang="ja-JP" sz="24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295400" y="22098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221197" name="Rectangle 13"/>
          <p:cNvSpPr>
            <a:spLocks noChangeArrowheads="1"/>
          </p:cNvSpPr>
          <p:nvPr/>
        </p:nvSpPr>
        <p:spPr bwMode="auto">
          <a:xfrm>
            <a:off x="1143000" y="4572000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1219200" y="44958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221206" name="Line 22"/>
          <p:cNvSpPr>
            <a:spLocks noChangeShapeType="1"/>
          </p:cNvSpPr>
          <p:nvPr/>
        </p:nvSpPr>
        <p:spPr bwMode="auto">
          <a:xfrm>
            <a:off x="3962400" y="2667000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2" name="Text Box 28"/>
          <p:cNvSpPr txBox="1">
            <a:spLocks noChangeArrowheads="1"/>
          </p:cNvSpPr>
          <p:nvPr/>
        </p:nvSpPr>
        <p:spPr bwMode="auto">
          <a:xfrm>
            <a:off x="381000" y="1676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000" b="1"/>
          </a:p>
        </p:txBody>
      </p:sp>
      <p:sp>
        <p:nvSpPr>
          <p:cNvPr id="221214" name="Text Box 30"/>
          <p:cNvSpPr txBox="1">
            <a:spLocks noChangeArrowheads="1"/>
          </p:cNvSpPr>
          <p:nvPr/>
        </p:nvSpPr>
        <p:spPr bwMode="auto">
          <a:xfrm>
            <a:off x="762000" y="5486400"/>
            <a:ext cx="723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Can we just model this directly, i.e. p(foreign | </a:t>
            </a:r>
            <a:r>
              <a:rPr lang="en-US" sz="2000" dirty="0" err="1">
                <a:solidFill>
                  <a:srgbClr val="FF0000"/>
                </a:solidFill>
              </a:rPr>
              <a:t>english</a:t>
            </a:r>
            <a:r>
              <a:rPr lang="en-US" sz="2000" dirty="0">
                <a:solidFill>
                  <a:srgbClr val="FF0000"/>
                </a:solidFill>
              </a:rPr>
              <a:t>) ?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</a:rPr>
              <a:t>How would we estimate these probabilities, e.g.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</a:rPr>
              <a:t>  p( “Maria …” | “Mary …”)?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Want</a:t>
            </a:r>
            <a:r>
              <a:rPr lang="en-US" sz="2000" dirty="0"/>
              <a:t>: probabilistic model gives us how likely one sentence is to be a translation of another, </a:t>
            </a:r>
            <a:r>
              <a:rPr lang="en-US" sz="2000" dirty="0" err="1"/>
              <a:t>i.e</a:t>
            </a:r>
            <a:r>
              <a:rPr lang="en-US" sz="2000" dirty="0"/>
              <a:t> </a:t>
            </a:r>
            <a:r>
              <a:rPr lang="en-US" sz="2000" i="1" dirty="0"/>
              <a:t>p(foreign | </a:t>
            </a:r>
            <a:r>
              <a:rPr lang="en-US" sz="2000" i="1" dirty="0" err="1"/>
              <a:t>english</a:t>
            </a:r>
            <a:r>
              <a:rPr lang="en-US" sz="20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85295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-111" charset="-128"/>
                <a:cs typeface="ＭＳ Ｐゴシック" pitchFamily="-111" charset="-128"/>
              </a:rPr>
              <a:t>Translation Model</a:t>
            </a:r>
            <a:endParaRPr lang="en-US" altLang="ja-JP" sz="24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295400" y="22098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221197" name="Rectangle 13"/>
          <p:cNvSpPr>
            <a:spLocks noChangeArrowheads="1"/>
          </p:cNvSpPr>
          <p:nvPr/>
        </p:nvSpPr>
        <p:spPr bwMode="auto">
          <a:xfrm>
            <a:off x="1143000" y="4572000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1219200" y="44958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221206" name="Line 22"/>
          <p:cNvSpPr>
            <a:spLocks noChangeShapeType="1"/>
          </p:cNvSpPr>
          <p:nvPr/>
        </p:nvSpPr>
        <p:spPr bwMode="auto">
          <a:xfrm>
            <a:off x="3962400" y="2667000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2" name="Text Box 28"/>
          <p:cNvSpPr txBox="1">
            <a:spLocks noChangeArrowheads="1"/>
          </p:cNvSpPr>
          <p:nvPr/>
        </p:nvSpPr>
        <p:spPr bwMode="auto">
          <a:xfrm>
            <a:off x="381000" y="1676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000" b="1"/>
          </a:p>
        </p:txBody>
      </p:sp>
      <p:sp>
        <p:nvSpPr>
          <p:cNvPr id="221214" name="Text Box 30"/>
          <p:cNvSpPr txBox="1">
            <a:spLocks noChangeArrowheads="1"/>
          </p:cNvSpPr>
          <p:nvPr/>
        </p:nvSpPr>
        <p:spPr bwMode="auto">
          <a:xfrm>
            <a:off x="533400" y="554349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p( “Maria…” | “Mary…” )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Want</a:t>
            </a:r>
            <a:r>
              <a:rPr lang="en-US" sz="2000" dirty="0"/>
              <a:t>: probabilistic model gives us how likely one sentence is to be a translation of another, </a:t>
            </a:r>
            <a:r>
              <a:rPr lang="en-US" sz="2000" dirty="0" err="1"/>
              <a:t>i.e</a:t>
            </a:r>
            <a:r>
              <a:rPr lang="en-US" sz="2000" dirty="0"/>
              <a:t> </a:t>
            </a:r>
            <a:r>
              <a:rPr lang="en-US" sz="2000" i="1" dirty="0"/>
              <a:t>p(foreign | </a:t>
            </a:r>
            <a:r>
              <a:rPr lang="en-US" sz="2000" i="1" dirty="0" err="1"/>
              <a:t>english</a:t>
            </a:r>
            <a:r>
              <a:rPr lang="en-US" sz="2000" i="1" dirty="0"/>
              <a:t>)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886200" y="533400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count(“Mary…” aligned-to “Maria…”)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4724400" y="57912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count( “Mary…”)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962400" y="5791200"/>
            <a:ext cx="411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600200" y="6324600"/>
            <a:ext cx="426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Not enough data for most sentences!</a:t>
            </a:r>
          </a:p>
        </p:txBody>
      </p:sp>
    </p:spTree>
    <p:extLst>
      <p:ext uri="{BB962C8B-B14F-4D97-AF65-F5344CB8AC3E}">
        <p14:creationId xmlns:p14="http://schemas.microsoft.com/office/powerpoint/2010/main" val="41422200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altLang="ja-JP" sz="4000" dirty="0">
                <a:ea typeface="ＭＳ Ｐゴシック" pitchFamily="-111" charset="-128"/>
                <a:cs typeface="ＭＳ Ｐゴシック" pitchFamily="-111" charset="-128"/>
              </a:rPr>
              <a:t>Translation Model</a:t>
            </a:r>
            <a:endParaRPr lang="en-US" altLang="ja-JP" sz="24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1295400" y="22098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2028825" y="28336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 flipH="1">
            <a:off x="1647825" y="26050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 flipH="1">
            <a:off x="2257425" y="26050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 flipH="1">
            <a:off x="2257425" y="26050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 flipH="1">
            <a:off x="2867025" y="2605088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 flipH="1">
            <a:off x="3552825" y="260508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2" name="Line 10"/>
          <p:cNvSpPr>
            <a:spLocks noChangeShapeType="1"/>
          </p:cNvSpPr>
          <p:nvPr/>
        </p:nvSpPr>
        <p:spPr bwMode="auto">
          <a:xfrm>
            <a:off x="3629025" y="2605088"/>
            <a:ext cx="4857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3" name="Line 11"/>
          <p:cNvSpPr>
            <a:spLocks noChangeShapeType="1"/>
          </p:cNvSpPr>
          <p:nvPr/>
        </p:nvSpPr>
        <p:spPr bwMode="auto">
          <a:xfrm>
            <a:off x="4162425" y="26050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4" name="Line 12"/>
          <p:cNvSpPr>
            <a:spLocks noChangeShapeType="1"/>
          </p:cNvSpPr>
          <p:nvPr/>
        </p:nvSpPr>
        <p:spPr bwMode="auto">
          <a:xfrm>
            <a:off x="4772025" y="2605088"/>
            <a:ext cx="4095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>
            <a:off x="5534025" y="26050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8" name="Rectangle 16"/>
          <p:cNvSpPr>
            <a:spLocks noChangeArrowheads="1"/>
          </p:cNvSpPr>
          <p:nvPr/>
        </p:nvSpPr>
        <p:spPr bwMode="auto">
          <a:xfrm>
            <a:off x="1114425" y="5500688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9" name="Text Box 17"/>
          <p:cNvSpPr txBox="1">
            <a:spLocks noChangeArrowheads="1"/>
          </p:cNvSpPr>
          <p:nvPr/>
        </p:nvSpPr>
        <p:spPr bwMode="auto">
          <a:xfrm>
            <a:off x="1190625" y="5424488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223251" name="Line 19"/>
          <p:cNvSpPr>
            <a:spLocks noChangeShapeType="1"/>
          </p:cNvSpPr>
          <p:nvPr/>
        </p:nvSpPr>
        <p:spPr bwMode="auto">
          <a:xfrm>
            <a:off x="1647825" y="49672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2" name="Line 20"/>
          <p:cNvSpPr>
            <a:spLocks noChangeShapeType="1"/>
          </p:cNvSpPr>
          <p:nvPr/>
        </p:nvSpPr>
        <p:spPr bwMode="auto">
          <a:xfrm>
            <a:off x="2181225" y="49672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3" name="Line 21"/>
          <p:cNvSpPr>
            <a:spLocks noChangeShapeType="1"/>
          </p:cNvSpPr>
          <p:nvPr/>
        </p:nvSpPr>
        <p:spPr bwMode="auto">
          <a:xfrm>
            <a:off x="2714625" y="49672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4" name="Line 22"/>
          <p:cNvSpPr>
            <a:spLocks noChangeShapeType="1"/>
          </p:cNvSpPr>
          <p:nvPr/>
        </p:nvSpPr>
        <p:spPr bwMode="auto">
          <a:xfrm>
            <a:off x="3400425" y="48910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5" name="Line 23"/>
          <p:cNvSpPr>
            <a:spLocks noChangeShapeType="1"/>
          </p:cNvSpPr>
          <p:nvPr/>
        </p:nvSpPr>
        <p:spPr bwMode="auto">
          <a:xfrm>
            <a:off x="4391025" y="49672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6" name="Line 24"/>
          <p:cNvSpPr>
            <a:spLocks noChangeShapeType="1"/>
          </p:cNvSpPr>
          <p:nvPr/>
        </p:nvSpPr>
        <p:spPr bwMode="auto">
          <a:xfrm>
            <a:off x="5153025" y="48910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7" name="Line 25"/>
          <p:cNvSpPr>
            <a:spLocks noChangeShapeType="1"/>
          </p:cNvSpPr>
          <p:nvPr/>
        </p:nvSpPr>
        <p:spPr bwMode="auto">
          <a:xfrm>
            <a:off x="5534025" y="48910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8" name="Line 26"/>
          <p:cNvSpPr>
            <a:spLocks noChangeShapeType="1"/>
          </p:cNvSpPr>
          <p:nvPr/>
        </p:nvSpPr>
        <p:spPr bwMode="auto">
          <a:xfrm>
            <a:off x="6067425" y="4891088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9" name="Line 27"/>
          <p:cNvSpPr>
            <a:spLocks noChangeShapeType="1"/>
          </p:cNvSpPr>
          <p:nvPr/>
        </p:nvSpPr>
        <p:spPr bwMode="auto">
          <a:xfrm flipH="1">
            <a:off x="5991225" y="4891088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2" name="Line 30"/>
          <p:cNvSpPr>
            <a:spLocks noChangeShapeType="1"/>
          </p:cNvSpPr>
          <p:nvPr/>
        </p:nvSpPr>
        <p:spPr bwMode="auto">
          <a:xfrm>
            <a:off x="1647825" y="32908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3" name="Line 31"/>
          <p:cNvSpPr>
            <a:spLocks noChangeShapeType="1"/>
          </p:cNvSpPr>
          <p:nvPr/>
        </p:nvSpPr>
        <p:spPr bwMode="auto">
          <a:xfrm>
            <a:off x="2257425" y="32908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4" name="Line 32"/>
          <p:cNvSpPr>
            <a:spLocks noChangeShapeType="1"/>
          </p:cNvSpPr>
          <p:nvPr/>
        </p:nvSpPr>
        <p:spPr bwMode="auto">
          <a:xfrm>
            <a:off x="2790825" y="32908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5" name="Line 33"/>
          <p:cNvSpPr>
            <a:spLocks noChangeShapeType="1"/>
          </p:cNvSpPr>
          <p:nvPr/>
        </p:nvSpPr>
        <p:spPr bwMode="auto">
          <a:xfrm>
            <a:off x="3476625" y="32908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6" name="Line 34"/>
          <p:cNvSpPr>
            <a:spLocks noChangeShapeType="1"/>
          </p:cNvSpPr>
          <p:nvPr/>
        </p:nvSpPr>
        <p:spPr bwMode="auto">
          <a:xfrm>
            <a:off x="4086225" y="33670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7" name="Line 35"/>
          <p:cNvSpPr>
            <a:spLocks noChangeShapeType="1"/>
          </p:cNvSpPr>
          <p:nvPr/>
        </p:nvSpPr>
        <p:spPr bwMode="auto">
          <a:xfrm>
            <a:off x="4695825" y="3290888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8" name="Line 36"/>
          <p:cNvSpPr>
            <a:spLocks noChangeShapeType="1"/>
          </p:cNvSpPr>
          <p:nvPr/>
        </p:nvSpPr>
        <p:spPr bwMode="auto">
          <a:xfrm>
            <a:off x="5457825" y="3290888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9" name="Line 37"/>
          <p:cNvSpPr>
            <a:spLocks noChangeShapeType="1"/>
          </p:cNvSpPr>
          <p:nvPr/>
        </p:nvSpPr>
        <p:spPr bwMode="auto">
          <a:xfrm>
            <a:off x="6219825" y="3290888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2" name="Line 40"/>
          <p:cNvSpPr>
            <a:spLocks noChangeShapeType="1"/>
          </p:cNvSpPr>
          <p:nvPr/>
        </p:nvSpPr>
        <p:spPr bwMode="auto">
          <a:xfrm>
            <a:off x="1647825" y="41290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3" name="Line 41"/>
          <p:cNvSpPr>
            <a:spLocks noChangeShapeType="1"/>
          </p:cNvSpPr>
          <p:nvPr/>
        </p:nvSpPr>
        <p:spPr bwMode="auto">
          <a:xfrm>
            <a:off x="2181225" y="41290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4" name="Line 42"/>
          <p:cNvSpPr>
            <a:spLocks noChangeShapeType="1"/>
          </p:cNvSpPr>
          <p:nvPr/>
        </p:nvSpPr>
        <p:spPr bwMode="auto">
          <a:xfrm flipH="1">
            <a:off x="2743200" y="4205288"/>
            <a:ext cx="4762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5" name="Line 43"/>
          <p:cNvSpPr>
            <a:spLocks noChangeShapeType="1"/>
          </p:cNvSpPr>
          <p:nvPr/>
        </p:nvSpPr>
        <p:spPr bwMode="auto">
          <a:xfrm>
            <a:off x="3476625" y="41290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6" name="Line 44"/>
          <p:cNvSpPr>
            <a:spLocks noChangeShapeType="1"/>
          </p:cNvSpPr>
          <p:nvPr/>
        </p:nvSpPr>
        <p:spPr bwMode="auto">
          <a:xfrm>
            <a:off x="4086225" y="412908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7" name="Line 45"/>
          <p:cNvSpPr>
            <a:spLocks noChangeShapeType="1"/>
          </p:cNvSpPr>
          <p:nvPr/>
        </p:nvSpPr>
        <p:spPr bwMode="auto">
          <a:xfrm>
            <a:off x="4848225" y="4129088"/>
            <a:ext cx="257175" cy="4429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8" name="Line 46"/>
          <p:cNvSpPr>
            <a:spLocks noChangeShapeType="1"/>
          </p:cNvSpPr>
          <p:nvPr/>
        </p:nvSpPr>
        <p:spPr bwMode="auto">
          <a:xfrm flipH="1">
            <a:off x="5486400" y="4205288"/>
            <a:ext cx="47625" cy="2905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79" name="Line 47"/>
          <p:cNvSpPr>
            <a:spLocks noChangeShapeType="1"/>
          </p:cNvSpPr>
          <p:nvPr/>
        </p:nvSpPr>
        <p:spPr bwMode="auto">
          <a:xfrm flipH="1">
            <a:off x="5991225" y="4129088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0" name="Line 48"/>
          <p:cNvSpPr>
            <a:spLocks noChangeShapeType="1"/>
          </p:cNvSpPr>
          <p:nvPr/>
        </p:nvSpPr>
        <p:spPr bwMode="auto">
          <a:xfrm flipH="1">
            <a:off x="6753225" y="41290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1" name="Line 49"/>
          <p:cNvSpPr>
            <a:spLocks noChangeShapeType="1"/>
          </p:cNvSpPr>
          <p:nvPr/>
        </p:nvSpPr>
        <p:spPr bwMode="auto">
          <a:xfrm>
            <a:off x="4114800" y="3352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82" name="Text Box 50"/>
          <p:cNvSpPr txBox="1">
            <a:spLocks noChangeArrowheads="1"/>
          </p:cNvSpPr>
          <p:nvPr/>
        </p:nvSpPr>
        <p:spPr bwMode="auto">
          <a:xfrm>
            <a:off x="381000" y="1447800"/>
            <a:ext cx="4846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/>
              <a:t>Key: </a:t>
            </a:r>
            <a:r>
              <a:rPr lang="en-US" sz="2000" dirty="0"/>
              <a:t>break up process into smaller steps</a:t>
            </a:r>
          </a:p>
        </p:txBody>
      </p:sp>
      <p:sp>
        <p:nvSpPr>
          <p:cNvPr id="223285" name="Text Box 53"/>
          <p:cNvSpPr txBox="1">
            <a:spLocks noChangeArrowheads="1"/>
          </p:cNvSpPr>
          <p:nvPr/>
        </p:nvSpPr>
        <p:spPr bwMode="auto">
          <a:xfrm>
            <a:off x="6705600" y="2667000"/>
            <a:ext cx="198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8000"/>
                </a:solidFill>
              </a:rPr>
              <a:t>sufficient statistics for smaller steps</a:t>
            </a:r>
          </a:p>
        </p:txBody>
      </p:sp>
    </p:spTree>
    <p:extLst>
      <p:ext uri="{BB962C8B-B14F-4D97-AF65-F5344CB8AC3E}">
        <p14:creationId xmlns:p14="http://schemas.microsoft.com/office/powerpoint/2010/main" val="28813028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>
                <a:ea typeface="ＭＳ Ｐゴシック" pitchFamily="-111" charset="-128"/>
                <a:cs typeface="ＭＳ Ｐゴシック" pitchFamily="-111" charset="-128"/>
              </a:rPr>
              <a:t>What kind of Translation Model?</a:t>
            </a:r>
            <a:endParaRPr lang="en-US" altLang="ja-JP" sz="240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1295400" y="22098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5332" name="Line 4"/>
          <p:cNvSpPr>
            <a:spLocks noChangeShapeType="1"/>
          </p:cNvSpPr>
          <p:nvPr/>
        </p:nvSpPr>
        <p:spPr bwMode="auto">
          <a:xfrm flipH="1">
            <a:off x="1647825" y="26050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3" name="Line 5"/>
          <p:cNvSpPr>
            <a:spLocks noChangeShapeType="1"/>
          </p:cNvSpPr>
          <p:nvPr/>
        </p:nvSpPr>
        <p:spPr bwMode="auto">
          <a:xfrm flipH="1">
            <a:off x="2257425" y="26050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4" name="Line 6"/>
          <p:cNvSpPr>
            <a:spLocks noChangeShapeType="1"/>
          </p:cNvSpPr>
          <p:nvPr/>
        </p:nvSpPr>
        <p:spPr bwMode="auto">
          <a:xfrm flipH="1">
            <a:off x="2257425" y="26050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5" name="Line 7"/>
          <p:cNvSpPr>
            <a:spLocks noChangeShapeType="1"/>
          </p:cNvSpPr>
          <p:nvPr/>
        </p:nvSpPr>
        <p:spPr bwMode="auto">
          <a:xfrm flipH="1">
            <a:off x="2867025" y="2605088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6" name="Line 8"/>
          <p:cNvSpPr>
            <a:spLocks noChangeShapeType="1"/>
          </p:cNvSpPr>
          <p:nvPr/>
        </p:nvSpPr>
        <p:spPr bwMode="auto">
          <a:xfrm flipH="1">
            <a:off x="3552825" y="260508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7" name="Line 9"/>
          <p:cNvSpPr>
            <a:spLocks noChangeShapeType="1"/>
          </p:cNvSpPr>
          <p:nvPr/>
        </p:nvSpPr>
        <p:spPr bwMode="auto">
          <a:xfrm>
            <a:off x="3629025" y="2605088"/>
            <a:ext cx="4857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>
            <a:off x="4162425" y="26050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4772025" y="2605088"/>
            <a:ext cx="4095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>
            <a:off x="5534025" y="26050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1" name="Rectangle 13"/>
          <p:cNvSpPr>
            <a:spLocks noChangeArrowheads="1"/>
          </p:cNvSpPr>
          <p:nvPr/>
        </p:nvSpPr>
        <p:spPr bwMode="auto">
          <a:xfrm>
            <a:off x="1114425" y="5500688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2" name="Text Box 14"/>
          <p:cNvSpPr txBox="1">
            <a:spLocks noChangeArrowheads="1"/>
          </p:cNvSpPr>
          <p:nvPr/>
        </p:nvSpPr>
        <p:spPr bwMode="auto">
          <a:xfrm>
            <a:off x="1190625" y="5424488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>
            <a:off x="1647825" y="5181600"/>
            <a:ext cx="409575" cy="3190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4" name="Line 16"/>
          <p:cNvSpPr>
            <a:spLocks noChangeShapeType="1"/>
          </p:cNvSpPr>
          <p:nvPr/>
        </p:nvSpPr>
        <p:spPr bwMode="auto">
          <a:xfrm flipH="1">
            <a:off x="2181225" y="5105400"/>
            <a:ext cx="10477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5" name="Line 17"/>
          <p:cNvSpPr>
            <a:spLocks noChangeShapeType="1"/>
          </p:cNvSpPr>
          <p:nvPr/>
        </p:nvSpPr>
        <p:spPr bwMode="auto">
          <a:xfrm flipH="1">
            <a:off x="2714625" y="5105400"/>
            <a:ext cx="2857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6" name="Line 18"/>
          <p:cNvSpPr>
            <a:spLocks noChangeShapeType="1"/>
          </p:cNvSpPr>
          <p:nvPr/>
        </p:nvSpPr>
        <p:spPr bwMode="auto">
          <a:xfrm>
            <a:off x="3352800" y="5105400"/>
            <a:ext cx="47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7" name="Line 19"/>
          <p:cNvSpPr>
            <a:spLocks noChangeShapeType="1"/>
          </p:cNvSpPr>
          <p:nvPr/>
        </p:nvSpPr>
        <p:spPr bwMode="auto">
          <a:xfrm>
            <a:off x="4343400" y="5105400"/>
            <a:ext cx="47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8" name="Line 20"/>
          <p:cNvSpPr>
            <a:spLocks noChangeShapeType="1"/>
          </p:cNvSpPr>
          <p:nvPr/>
        </p:nvSpPr>
        <p:spPr bwMode="auto">
          <a:xfrm>
            <a:off x="4724400" y="5105400"/>
            <a:ext cx="428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9" name="Line 21"/>
          <p:cNvSpPr>
            <a:spLocks noChangeShapeType="1"/>
          </p:cNvSpPr>
          <p:nvPr/>
        </p:nvSpPr>
        <p:spPr bwMode="auto">
          <a:xfrm>
            <a:off x="4876800" y="5029200"/>
            <a:ext cx="6572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50" name="Line 22"/>
          <p:cNvSpPr>
            <a:spLocks noChangeShapeType="1"/>
          </p:cNvSpPr>
          <p:nvPr/>
        </p:nvSpPr>
        <p:spPr bwMode="auto">
          <a:xfrm>
            <a:off x="5105400" y="5029200"/>
            <a:ext cx="17240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51" name="Line 23"/>
          <p:cNvSpPr>
            <a:spLocks noChangeShapeType="1"/>
          </p:cNvSpPr>
          <p:nvPr/>
        </p:nvSpPr>
        <p:spPr bwMode="auto">
          <a:xfrm>
            <a:off x="5029200" y="5029200"/>
            <a:ext cx="9620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52" name="Text Box 24"/>
          <p:cNvSpPr txBox="1">
            <a:spLocks noChangeArrowheads="1"/>
          </p:cNvSpPr>
          <p:nvPr/>
        </p:nvSpPr>
        <p:spPr bwMode="auto">
          <a:xfrm>
            <a:off x="2567860" y="3048000"/>
            <a:ext cx="22327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Word-level models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Phrasal models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Syntactic models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Semantic models</a:t>
            </a:r>
          </a:p>
        </p:txBody>
      </p:sp>
    </p:spTree>
    <p:extLst>
      <p:ext uri="{BB962C8B-B14F-4D97-AF65-F5344CB8AC3E}">
        <p14:creationId xmlns:p14="http://schemas.microsoft.com/office/powerpoint/2010/main" val="370442919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22720</TotalTime>
  <Words>1992</Words>
  <Application>Microsoft Macintosh PowerPoint</Application>
  <PresentationFormat>On-screen Show (4:3)</PresentationFormat>
  <Paragraphs>399</Paragraphs>
  <Slides>41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Tahoma</vt:lpstr>
      <vt:lpstr>Times</vt:lpstr>
      <vt:lpstr>Default Design</vt:lpstr>
      <vt:lpstr>Equation</vt:lpstr>
      <vt:lpstr>Word Alignment</vt:lpstr>
      <vt:lpstr>Quiz 2</vt:lpstr>
      <vt:lpstr>Admin</vt:lpstr>
      <vt:lpstr>Language translation</vt:lpstr>
      <vt:lpstr>Problems for Statistical MT</vt:lpstr>
      <vt:lpstr>Translation Model</vt:lpstr>
      <vt:lpstr>Translation Model</vt:lpstr>
      <vt:lpstr>Translation Model</vt:lpstr>
      <vt:lpstr>What kind of Translation Model?</vt:lpstr>
      <vt:lpstr>IBM Word-level models</vt:lpstr>
      <vt:lpstr>IBM Word-level models</vt:lpstr>
      <vt:lpstr>Some notation</vt:lpstr>
      <vt:lpstr>Word models: IBM Model 1</vt:lpstr>
      <vt:lpstr>Word models: IBM Model 1</vt:lpstr>
      <vt:lpstr>Word models: IBM Model 1</vt:lpstr>
      <vt:lpstr>Alignment variables</vt:lpstr>
      <vt:lpstr>Alignment variables</vt:lpstr>
      <vt:lpstr>Alignment variables</vt:lpstr>
      <vt:lpstr>Alignment variables</vt:lpstr>
      <vt:lpstr>Probabilistic model</vt:lpstr>
      <vt:lpstr>Joint distribution</vt:lpstr>
      <vt:lpstr>Joint distribution</vt:lpstr>
      <vt:lpstr>Joint distribution</vt:lpstr>
      <vt:lpstr>Probabilistic model</vt:lpstr>
      <vt:lpstr>Independence assumptions</vt:lpstr>
      <vt:lpstr>PowerPoint Presentation</vt:lpstr>
      <vt:lpstr>PowerPoint Presentation</vt:lpstr>
      <vt:lpstr>IBM Model 2</vt:lpstr>
      <vt:lpstr>IBM Model 3</vt:lpstr>
      <vt:lpstr>Word-level models</vt:lpstr>
      <vt:lpstr>Benefits of word-level model</vt:lpstr>
      <vt:lpstr>Training a word-level model</vt:lpstr>
      <vt:lpstr>Word models: IBM Model 1</vt:lpstr>
      <vt:lpstr>Training a word-level model</vt:lpstr>
      <vt:lpstr>Thought experiment</vt:lpstr>
      <vt:lpstr>Thought experiment</vt:lpstr>
      <vt:lpstr>Thought experiment</vt:lpstr>
      <vt:lpstr>Thought experiment #2</vt:lpstr>
      <vt:lpstr>Thought experiment #2</vt:lpstr>
      <vt:lpstr>Thought experiment #2</vt:lpstr>
      <vt:lpstr>Training without alignments</vt:lpstr>
    </vt:vector>
  </TitlesOfParts>
  <Company>USC/ISI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 Statistical Machine Translation</dc:title>
  <dc:creator> </dc:creator>
  <cp:lastModifiedBy>Microsoft Office User</cp:lastModifiedBy>
  <cp:revision>793</cp:revision>
  <cp:lastPrinted>2011-04-04T22:28:49Z</cp:lastPrinted>
  <dcterms:created xsi:type="dcterms:W3CDTF">2011-04-04T17:18:47Z</dcterms:created>
  <dcterms:modified xsi:type="dcterms:W3CDTF">2020-10-13T22:30:12Z</dcterms:modified>
</cp:coreProperties>
</file>