
<file path=[Content_Types].xml><?xml version="1.0" encoding="utf-8"?>
<Types xmlns="http://schemas.openxmlformats.org/package/2006/content-types">
  <Default Extension="bin" ContentType="application/vnd.openxmlformats-officedocument.oleObject"/>
  <Default Extension="emf" ContentType="image/x-emf"/>
  <Default Extension="gif" ContentType="image/gi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5"/>
  </p:notesMasterIdLst>
  <p:handoutMasterIdLst>
    <p:handoutMasterId r:id="rId46"/>
  </p:handoutMasterIdLst>
  <p:sldIdLst>
    <p:sldId id="257" r:id="rId2"/>
    <p:sldId id="820" r:id="rId3"/>
    <p:sldId id="590" r:id="rId4"/>
    <p:sldId id="775" r:id="rId5"/>
    <p:sldId id="276" r:id="rId6"/>
    <p:sldId id="821" r:id="rId7"/>
    <p:sldId id="822" r:id="rId8"/>
    <p:sldId id="823" r:id="rId9"/>
    <p:sldId id="274" r:id="rId10"/>
    <p:sldId id="298" r:id="rId11"/>
    <p:sldId id="280" r:id="rId12"/>
    <p:sldId id="283" r:id="rId13"/>
    <p:sldId id="380" r:id="rId14"/>
    <p:sldId id="284" r:id="rId15"/>
    <p:sldId id="285" r:id="rId16"/>
    <p:sldId id="286" r:id="rId17"/>
    <p:sldId id="289" r:id="rId18"/>
    <p:sldId id="287" r:id="rId19"/>
    <p:sldId id="288" r:id="rId20"/>
    <p:sldId id="290" r:id="rId21"/>
    <p:sldId id="292" r:id="rId22"/>
    <p:sldId id="293" r:id="rId23"/>
    <p:sldId id="282" r:id="rId24"/>
    <p:sldId id="774" r:id="rId25"/>
    <p:sldId id="739" r:id="rId26"/>
    <p:sldId id="738" r:id="rId27"/>
    <p:sldId id="825" r:id="rId28"/>
    <p:sldId id="793" r:id="rId29"/>
    <p:sldId id="795" r:id="rId30"/>
    <p:sldId id="827" r:id="rId31"/>
    <p:sldId id="742" r:id="rId32"/>
    <p:sldId id="743" r:id="rId33"/>
    <p:sldId id="745" r:id="rId34"/>
    <p:sldId id="748" r:id="rId35"/>
    <p:sldId id="747" r:id="rId36"/>
    <p:sldId id="746" r:id="rId37"/>
    <p:sldId id="733" r:id="rId38"/>
    <p:sldId id="737" r:id="rId39"/>
    <p:sldId id="751" r:id="rId40"/>
    <p:sldId id="752" r:id="rId41"/>
    <p:sldId id="753" r:id="rId42"/>
    <p:sldId id="754" r:id="rId43"/>
    <p:sldId id="736" r:id="rId44"/>
  </p:sldIdLst>
  <p:sldSz cx="9144000" cy="6858000" type="screen4x3"/>
  <p:notesSz cx="6935788" cy="9232900"/>
  <p:defaultTextStyle>
    <a:defPPr>
      <a:defRPr lang="en-US"/>
    </a:defPPr>
    <a:lvl1pPr algn="ctr" rtl="0" fontAlgn="base">
      <a:spcBef>
        <a:spcPct val="0"/>
      </a:spcBef>
      <a:spcAft>
        <a:spcPct val="0"/>
      </a:spcAft>
      <a:defRPr kern="1200">
        <a:solidFill>
          <a:schemeClr val="tx1"/>
        </a:solidFill>
        <a:latin typeface="Arial" pitchFamily="-111" charset="0"/>
        <a:ea typeface="+mn-ea"/>
        <a:cs typeface="+mn-cs"/>
      </a:defRPr>
    </a:lvl1pPr>
    <a:lvl2pPr marL="457200" algn="ctr" rtl="0" fontAlgn="base">
      <a:spcBef>
        <a:spcPct val="0"/>
      </a:spcBef>
      <a:spcAft>
        <a:spcPct val="0"/>
      </a:spcAft>
      <a:defRPr kern="1200">
        <a:solidFill>
          <a:schemeClr val="tx1"/>
        </a:solidFill>
        <a:latin typeface="Arial" pitchFamily="-111" charset="0"/>
        <a:ea typeface="+mn-ea"/>
        <a:cs typeface="+mn-cs"/>
      </a:defRPr>
    </a:lvl2pPr>
    <a:lvl3pPr marL="914400" algn="ctr" rtl="0" fontAlgn="base">
      <a:spcBef>
        <a:spcPct val="0"/>
      </a:spcBef>
      <a:spcAft>
        <a:spcPct val="0"/>
      </a:spcAft>
      <a:defRPr kern="1200">
        <a:solidFill>
          <a:schemeClr val="tx1"/>
        </a:solidFill>
        <a:latin typeface="Arial" pitchFamily="-111" charset="0"/>
        <a:ea typeface="+mn-ea"/>
        <a:cs typeface="+mn-cs"/>
      </a:defRPr>
    </a:lvl3pPr>
    <a:lvl4pPr marL="1371600" algn="ctr" rtl="0" fontAlgn="base">
      <a:spcBef>
        <a:spcPct val="0"/>
      </a:spcBef>
      <a:spcAft>
        <a:spcPct val="0"/>
      </a:spcAft>
      <a:defRPr kern="1200">
        <a:solidFill>
          <a:schemeClr val="tx1"/>
        </a:solidFill>
        <a:latin typeface="Arial" pitchFamily="-111" charset="0"/>
        <a:ea typeface="+mn-ea"/>
        <a:cs typeface="+mn-cs"/>
      </a:defRPr>
    </a:lvl4pPr>
    <a:lvl5pPr marL="1828800" algn="ctr" rtl="0" fontAlgn="base">
      <a:spcBef>
        <a:spcPct val="0"/>
      </a:spcBef>
      <a:spcAft>
        <a:spcPct val="0"/>
      </a:spcAft>
      <a:defRPr kern="1200">
        <a:solidFill>
          <a:schemeClr val="tx1"/>
        </a:solidFill>
        <a:latin typeface="Arial" pitchFamily="-111" charset="0"/>
        <a:ea typeface="+mn-ea"/>
        <a:cs typeface="+mn-cs"/>
      </a:defRPr>
    </a:lvl5pPr>
    <a:lvl6pPr marL="2286000" algn="l" defTabSz="457200" rtl="0" eaLnBrk="1" latinLnBrk="0" hangingPunct="1">
      <a:defRPr kern="1200">
        <a:solidFill>
          <a:schemeClr val="tx1"/>
        </a:solidFill>
        <a:latin typeface="Arial" pitchFamily="-111" charset="0"/>
        <a:ea typeface="+mn-ea"/>
        <a:cs typeface="+mn-cs"/>
      </a:defRPr>
    </a:lvl6pPr>
    <a:lvl7pPr marL="2743200" algn="l" defTabSz="457200" rtl="0" eaLnBrk="1" latinLnBrk="0" hangingPunct="1">
      <a:defRPr kern="1200">
        <a:solidFill>
          <a:schemeClr val="tx1"/>
        </a:solidFill>
        <a:latin typeface="Arial" pitchFamily="-111" charset="0"/>
        <a:ea typeface="+mn-ea"/>
        <a:cs typeface="+mn-cs"/>
      </a:defRPr>
    </a:lvl7pPr>
    <a:lvl8pPr marL="3200400" algn="l" defTabSz="457200" rtl="0" eaLnBrk="1" latinLnBrk="0" hangingPunct="1">
      <a:defRPr kern="1200">
        <a:solidFill>
          <a:schemeClr val="tx1"/>
        </a:solidFill>
        <a:latin typeface="Arial" pitchFamily="-111" charset="0"/>
        <a:ea typeface="+mn-ea"/>
        <a:cs typeface="+mn-cs"/>
      </a:defRPr>
    </a:lvl8pPr>
    <a:lvl9pPr marL="3657600" algn="l" defTabSz="457200" rtl="0" eaLnBrk="1" latinLnBrk="0" hangingPunct="1">
      <a:defRPr kern="1200">
        <a:solidFill>
          <a:schemeClr val="tx1"/>
        </a:solidFill>
        <a:latin typeface="Arial" pitchFamily="-11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4" frameSlides="1"/>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8080"/>
    <a:srgbClr val="008000"/>
    <a:srgbClr val="00FF00"/>
    <a:srgbClr val="FF0000"/>
    <a:srgbClr val="FF00FF"/>
    <a:srgbClr val="FF3399"/>
    <a:srgbClr val="99FF33"/>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677" autoAdjust="0"/>
    <p:restoredTop sz="90748" autoAdjust="0"/>
  </p:normalViewPr>
  <p:slideViewPr>
    <p:cSldViewPr>
      <p:cViewPr varScale="1">
        <p:scale>
          <a:sx n="116" d="100"/>
          <a:sy n="116" d="100"/>
        </p:scale>
        <p:origin x="1992" y="1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375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image" Target="../media/image14.e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image" Target="../media/image17.emf"/><Relationship Id="rId1" Type="http://schemas.openxmlformats.org/officeDocument/2006/relationships/image" Target="../media/image16.emf"/><Relationship Id="rId5" Type="http://schemas.openxmlformats.org/officeDocument/2006/relationships/image" Target="../media/image20.emf"/><Relationship Id="rId4" Type="http://schemas.openxmlformats.org/officeDocument/2006/relationships/image" Target="../media/image19.e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23.emf"/><Relationship Id="rId2" Type="http://schemas.openxmlformats.org/officeDocument/2006/relationships/image" Target="../media/image22.emf"/><Relationship Id="rId1" Type="http://schemas.openxmlformats.org/officeDocument/2006/relationships/image" Target="../media/image21.emf"/><Relationship Id="rId5" Type="http://schemas.openxmlformats.org/officeDocument/2006/relationships/image" Target="../media/image25.emf"/><Relationship Id="rId4" Type="http://schemas.openxmlformats.org/officeDocument/2006/relationships/image" Target="../media/image24.e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23.emf"/><Relationship Id="rId2" Type="http://schemas.openxmlformats.org/officeDocument/2006/relationships/image" Target="../media/image22.emf"/><Relationship Id="rId1" Type="http://schemas.openxmlformats.org/officeDocument/2006/relationships/image" Target="../media/image21.emf"/><Relationship Id="rId4" Type="http://schemas.openxmlformats.org/officeDocument/2006/relationships/image" Target="../media/image26.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27.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28.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29.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30.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3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9746" name="Rectangle 2"/>
          <p:cNvSpPr>
            <a:spLocks noGrp="1" noChangeArrowheads="1"/>
          </p:cNvSpPr>
          <p:nvPr>
            <p:ph type="hdr" sz="quarter"/>
          </p:nvPr>
        </p:nvSpPr>
        <p:spPr bwMode="auto">
          <a:xfrm>
            <a:off x="0" y="0"/>
            <a:ext cx="3006725" cy="460375"/>
          </a:xfrm>
          <a:prstGeom prst="rect">
            <a:avLst/>
          </a:prstGeom>
          <a:noFill/>
          <a:ln w="9525">
            <a:noFill/>
            <a:miter lim="800000"/>
            <a:headEnd/>
            <a:tailEnd/>
          </a:ln>
          <a:effectLst/>
        </p:spPr>
        <p:txBody>
          <a:bodyPr vert="horz" wrap="square" lIns="92382" tIns="46191" rIns="92382" bIns="46191" numCol="1" anchor="t" anchorCtr="0" compatLnSpc="1">
            <a:prstTxWarp prst="textNoShape">
              <a:avLst/>
            </a:prstTxWarp>
          </a:bodyPr>
          <a:lstStyle>
            <a:lvl1pPr algn="l" defTabSz="923925">
              <a:defRPr sz="1200"/>
            </a:lvl1pPr>
          </a:lstStyle>
          <a:p>
            <a:endParaRPr lang="en-US"/>
          </a:p>
        </p:txBody>
      </p:sp>
      <p:sp>
        <p:nvSpPr>
          <p:cNvPr id="159747" name="Rectangle 3"/>
          <p:cNvSpPr>
            <a:spLocks noGrp="1" noChangeArrowheads="1"/>
          </p:cNvSpPr>
          <p:nvPr>
            <p:ph type="dt" sz="quarter" idx="1"/>
          </p:nvPr>
        </p:nvSpPr>
        <p:spPr bwMode="auto">
          <a:xfrm>
            <a:off x="3929063" y="0"/>
            <a:ext cx="3006725" cy="460375"/>
          </a:xfrm>
          <a:prstGeom prst="rect">
            <a:avLst/>
          </a:prstGeom>
          <a:noFill/>
          <a:ln w="9525">
            <a:noFill/>
            <a:miter lim="800000"/>
            <a:headEnd/>
            <a:tailEnd/>
          </a:ln>
          <a:effectLst/>
        </p:spPr>
        <p:txBody>
          <a:bodyPr vert="horz" wrap="square" lIns="92382" tIns="46191" rIns="92382" bIns="46191" numCol="1" anchor="t" anchorCtr="0" compatLnSpc="1">
            <a:prstTxWarp prst="textNoShape">
              <a:avLst/>
            </a:prstTxWarp>
          </a:bodyPr>
          <a:lstStyle>
            <a:lvl1pPr algn="r" defTabSz="923925">
              <a:defRPr sz="1200"/>
            </a:lvl1pPr>
          </a:lstStyle>
          <a:p>
            <a:endParaRPr lang="en-US"/>
          </a:p>
        </p:txBody>
      </p:sp>
      <p:sp>
        <p:nvSpPr>
          <p:cNvPr id="159748" name="Rectangle 4"/>
          <p:cNvSpPr>
            <a:spLocks noGrp="1" noChangeArrowheads="1"/>
          </p:cNvSpPr>
          <p:nvPr>
            <p:ph type="ftr" sz="quarter" idx="2"/>
          </p:nvPr>
        </p:nvSpPr>
        <p:spPr bwMode="auto">
          <a:xfrm>
            <a:off x="0" y="8772525"/>
            <a:ext cx="3006725" cy="460375"/>
          </a:xfrm>
          <a:prstGeom prst="rect">
            <a:avLst/>
          </a:prstGeom>
          <a:noFill/>
          <a:ln w="9525">
            <a:noFill/>
            <a:miter lim="800000"/>
            <a:headEnd/>
            <a:tailEnd/>
          </a:ln>
          <a:effectLst/>
        </p:spPr>
        <p:txBody>
          <a:bodyPr vert="horz" wrap="square" lIns="92382" tIns="46191" rIns="92382" bIns="46191" numCol="1" anchor="b" anchorCtr="0" compatLnSpc="1">
            <a:prstTxWarp prst="textNoShape">
              <a:avLst/>
            </a:prstTxWarp>
          </a:bodyPr>
          <a:lstStyle>
            <a:lvl1pPr algn="l" defTabSz="923925">
              <a:defRPr sz="1200"/>
            </a:lvl1pPr>
          </a:lstStyle>
          <a:p>
            <a:endParaRPr lang="en-US"/>
          </a:p>
        </p:txBody>
      </p:sp>
      <p:sp>
        <p:nvSpPr>
          <p:cNvPr id="159749" name="Rectangle 5"/>
          <p:cNvSpPr>
            <a:spLocks noGrp="1" noChangeArrowheads="1"/>
          </p:cNvSpPr>
          <p:nvPr>
            <p:ph type="sldNum" sz="quarter" idx="3"/>
          </p:nvPr>
        </p:nvSpPr>
        <p:spPr bwMode="auto">
          <a:xfrm>
            <a:off x="3929063" y="8772525"/>
            <a:ext cx="3006725" cy="460375"/>
          </a:xfrm>
          <a:prstGeom prst="rect">
            <a:avLst/>
          </a:prstGeom>
          <a:noFill/>
          <a:ln w="9525">
            <a:noFill/>
            <a:miter lim="800000"/>
            <a:headEnd/>
            <a:tailEnd/>
          </a:ln>
          <a:effectLst/>
        </p:spPr>
        <p:txBody>
          <a:bodyPr vert="horz" wrap="square" lIns="92382" tIns="46191" rIns="92382" bIns="46191" numCol="1" anchor="b" anchorCtr="0" compatLnSpc="1">
            <a:prstTxWarp prst="textNoShape">
              <a:avLst/>
            </a:prstTxWarp>
          </a:bodyPr>
          <a:lstStyle>
            <a:lvl1pPr algn="r" defTabSz="923925">
              <a:defRPr sz="1200"/>
            </a:lvl1pPr>
          </a:lstStyle>
          <a:p>
            <a:fld id="{34D50568-AD68-8E49-B3A1-86D4E0A9BA90}" type="slidenum">
              <a:rPr lang="en-US"/>
              <a:pPr/>
              <a:t>‹#›</a:t>
            </a:fld>
            <a:endParaRPr lang="en-US"/>
          </a:p>
        </p:txBody>
      </p:sp>
    </p:spTree>
    <p:extLst>
      <p:ext uri="{BB962C8B-B14F-4D97-AF65-F5344CB8AC3E}">
        <p14:creationId xmlns:p14="http://schemas.microsoft.com/office/powerpoint/2010/main" val="28845880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bwMode="auto">
          <a:xfrm>
            <a:off x="0" y="0"/>
            <a:ext cx="3006725" cy="460375"/>
          </a:xfrm>
          <a:prstGeom prst="rect">
            <a:avLst/>
          </a:prstGeom>
          <a:noFill/>
          <a:ln w="9525">
            <a:noFill/>
            <a:miter lim="800000"/>
            <a:headEnd/>
            <a:tailEnd/>
          </a:ln>
          <a:effectLst/>
        </p:spPr>
        <p:txBody>
          <a:bodyPr vert="horz" wrap="square" lIns="92382" tIns="46191" rIns="92382" bIns="46191" numCol="1" anchor="t" anchorCtr="0" compatLnSpc="1">
            <a:prstTxWarp prst="textNoShape">
              <a:avLst/>
            </a:prstTxWarp>
          </a:bodyPr>
          <a:lstStyle>
            <a:lvl1pPr algn="l" defTabSz="923925">
              <a:defRPr sz="1200"/>
            </a:lvl1pPr>
          </a:lstStyle>
          <a:p>
            <a:endParaRPr lang="en-US"/>
          </a:p>
        </p:txBody>
      </p:sp>
      <p:sp>
        <p:nvSpPr>
          <p:cNvPr id="24579" name="Rectangle 3"/>
          <p:cNvSpPr>
            <a:spLocks noGrp="1" noChangeArrowheads="1"/>
          </p:cNvSpPr>
          <p:nvPr>
            <p:ph type="dt" idx="1"/>
          </p:nvPr>
        </p:nvSpPr>
        <p:spPr bwMode="auto">
          <a:xfrm>
            <a:off x="3929063" y="0"/>
            <a:ext cx="3006725" cy="460375"/>
          </a:xfrm>
          <a:prstGeom prst="rect">
            <a:avLst/>
          </a:prstGeom>
          <a:noFill/>
          <a:ln w="9525">
            <a:noFill/>
            <a:miter lim="800000"/>
            <a:headEnd/>
            <a:tailEnd/>
          </a:ln>
          <a:effectLst/>
        </p:spPr>
        <p:txBody>
          <a:bodyPr vert="horz" wrap="square" lIns="92382" tIns="46191" rIns="92382" bIns="46191" numCol="1" anchor="t" anchorCtr="0" compatLnSpc="1">
            <a:prstTxWarp prst="textNoShape">
              <a:avLst/>
            </a:prstTxWarp>
          </a:bodyPr>
          <a:lstStyle>
            <a:lvl1pPr algn="r" defTabSz="923925">
              <a:defRPr sz="1200"/>
            </a:lvl1pPr>
          </a:lstStyle>
          <a:p>
            <a:endParaRPr lang="en-US"/>
          </a:p>
        </p:txBody>
      </p:sp>
      <p:sp>
        <p:nvSpPr>
          <p:cNvPr id="24580" name="Rectangle 4"/>
          <p:cNvSpPr>
            <a:spLocks noGrp="1" noRot="1" noChangeAspect="1" noChangeArrowheads="1" noTextEdit="1"/>
          </p:cNvSpPr>
          <p:nvPr>
            <p:ph type="sldImg" idx="2"/>
          </p:nvPr>
        </p:nvSpPr>
        <p:spPr bwMode="auto">
          <a:xfrm>
            <a:off x="1160463" y="693738"/>
            <a:ext cx="4614862" cy="3460750"/>
          </a:xfrm>
          <a:prstGeom prst="rect">
            <a:avLst/>
          </a:prstGeom>
          <a:noFill/>
          <a:ln w="9525">
            <a:solidFill>
              <a:srgbClr val="000000"/>
            </a:solidFill>
            <a:miter lim="800000"/>
            <a:headEnd/>
            <a:tailEnd/>
          </a:ln>
          <a:effectLst/>
        </p:spPr>
      </p:sp>
      <p:sp>
        <p:nvSpPr>
          <p:cNvPr id="24581" name="Rectangle 5"/>
          <p:cNvSpPr>
            <a:spLocks noGrp="1" noChangeArrowheads="1"/>
          </p:cNvSpPr>
          <p:nvPr>
            <p:ph type="body" sz="quarter" idx="3"/>
          </p:nvPr>
        </p:nvSpPr>
        <p:spPr bwMode="auto">
          <a:xfrm>
            <a:off x="925513" y="4384675"/>
            <a:ext cx="5084762" cy="4154488"/>
          </a:xfrm>
          <a:prstGeom prst="rect">
            <a:avLst/>
          </a:prstGeom>
          <a:noFill/>
          <a:ln w="9525">
            <a:noFill/>
            <a:miter lim="800000"/>
            <a:headEnd/>
            <a:tailEnd/>
          </a:ln>
          <a:effectLst/>
        </p:spPr>
        <p:txBody>
          <a:bodyPr vert="horz" wrap="square" lIns="92382" tIns="46191" rIns="92382" bIns="46191"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4582" name="Rectangle 6"/>
          <p:cNvSpPr>
            <a:spLocks noGrp="1" noChangeArrowheads="1"/>
          </p:cNvSpPr>
          <p:nvPr>
            <p:ph type="ftr" sz="quarter" idx="4"/>
          </p:nvPr>
        </p:nvSpPr>
        <p:spPr bwMode="auto">
          <a:xfrm>
            <a:off x="0" y="8772525"/>
            <a:ext cx="3006725" cy="460375"/>
          </a:xfrm>
          <a:prstGeom prst="rect">
            <a:avLst/>
          </a:prstGeom>
          <a:noFill/>
          <a:ln w="9525">
            <a:noFill/>
            <a:miter lim="800000"/>
            <a:headEnd/>
            <a:tailEnd/>
          </a:ln>
          <a:effectLst/>
        </p:spPr>
        <p:txBody>
          <a:bodyPr vert="horz" wrap="square" lIns="92382" tIns="46191" rIns="92382" bIns="46191" numCol="1" anchor="b" anchorCtr="0" compatLnSpc="1">
            <a:prstTxWarp prst="textNoShape">
              <a:avLst/>
            </a:prstTxWarp>
          </a:bodyPr>
          <a:lstStyle>
            <a:lvl1pPr algn="l" defTabSz="923925">
              <a:defRPr sz="1200"/>
            </a:lvl1pPr>
          </a:lstStyle>
          <a:p>
            <a:endParaRPr lang="en-US"/>
          </a:p>
        </p:txBody>
      </p:sp>
      <p:sp>
        <p:nvSpPr>
          <p:cNvPr id="24583" name="Rectangle 7"/>
          <p:cNvSpPr>
            <a:spLocks noGrp="1" noChangeArrowheads="1"/>
          </p:cNvSpPr>
          <p:nvPr>
            <p:ph type="sldNum" sz="quarter" idx="5"/>
          </p:nvPr>
        </p:nvSpPr>
        <p:spPr bwMode="auto">
          <a:xfrm>
            <a:off x="3929063" y="8772525"/>
            <a:ext cx="3006725" cy="460375"/>
          </a:xfrm>
          <a:prstGeom prst="rect">
            <a:avLst/>
          </a:prstGeom>
          <a:noFill/>
          <a:ln w="9525">
            <a:noFill/>
            <a:miter lim="800000"/>
            <a:headEnd/>
            <a:tailEnd/>
          </a:ln>
          <a:effectLst/>
        </p:spPr>
        <p:txBody>
          <a:bodyPr vert="horz" wrap="square" lIns="92382" tIns="46191" rIns="92382" bIns="46191" numCol="1" anchor="b" anchorCtr="0" compatLnSpc="1">
            <a:prstTxWarp prst="textNoShape">
              <a:avLst/>
            </a:prstTxWarp>
          </a:bodyPr>
          <a:lstStyle>
            <a:lvl1pPr algn="r" defTabSz="923925">
              <a:defRPr sz="1200"/>
            </a:lvl1pPr>
          </a:lstStyle>
          <a:p>
            <a:fld id="{D9AE332C-ED89-9143-9B25-92B40DF6DEA7}" type="slidenum">
              <a:rPr lang="en-US"/>
              <a:pPr/>
              <a:t>‹#›</a:t>
            </a:fld>
            <a:endParaRPr lang="en-US"/>
          </a:p>
        </p:txBody>
      </p:sp>
    </p:spTree>
    <p:extLst>
      <p:ext uri="{BB962C8B-B14F-4D97-AF65-F5344CB8AC3E}">
        <p14:creationId xmlns:p14="http://schemas.microsoft.com/office/powerpoint/2010/main" val="345601966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itchFamily="-111" charset="0"/>
        <a:ea typeface="+mn-ea"/>
        <a:cs typeface="+mn-cs"/>
      </a:defRPr>
    </a:lvl1pPr>
    <a:lvl2pPr marL="457200" algn="l" rtl="0" fontAlgn="base">
      <a:spcBef>
        <a:spcPct val="30000"/>
      </a:spcBef>
      <a:spcAft>
        <a:spcPct val="0"/>
      </a:spcAft>
      <a:defRPr sz="1200" kern="1200">
        <a:solidFill>
          <a:schemeClr val="tx1"/>
        </a:solidFill>
        <a:latin typeface="Arial" pitchFamily="-111" charset="0"/>
        <a:ea typeface="ＭＳ Ｐゴシック" pitchFamily="-111" charset="-128"/>
        <a:cs typeface="+mn-cs"/>
      </a:defRPr>
    </a:lvl2pPr>
    <a:lvl3pPr marL="914400" algn="l" rtl="0" fontAlgn="base">
      <a:spcBef>
        <a:spcPct val="30000"/>
      </a:spcBef>
      <a:spcAft>
        <a:spcPct val="0"/>
      </a:spcAft>
      <a:defRPr sz="1200" kern="1200">
        <a:solidFill>
          <a:schemeClr val="tx1"/>
        </a:solidFill>
        <a:latin typeface="Arial" pitchFamily="-111" charset="0"/>
        <a:ea typeface="ＭＳ Ｐゴシック" pitchFamily="-111" charset="-128"/>
        <a:cs typeface="+mn-cs"/>
      </a:defRPr>
    </a:lvl3pPr>
    <a:lvl4pPr marL="1371600" algn="l" rtl="0" fontAlgn="base">
      <a:spcBef>
        <a:spcPct val="30000"/>
      </a:spcBef>
      <a:spcAft>
        <a:spcPct val="0"/>
      </a:spcAft>
      <a:defRPr sz="1200" kern="1200">
        <a:solidFill>
          <a:schemeClr val="tx1"/>
        </a:solidFill>
        <a:latin typeface="Arial" pitchFamily="-111" charset="0"/>
        <a:ea typeface="ＭＳ Ｐゴシック" pitchFamily="-111" charset="-128"/>
        <a:cs typeface="+mn-cs"/>
      </a:defRPr>
    </a:lvl4pPr>
    <a:lvl5pPr marL="1828800" algn="l" rtl="0" fontAlgn="base">
      <a:spcBef>
        <a:spcPct val="30000"/>
      </a:spcBef>
      <a:spcAft>
        <a:spcPct val="0"/>
      </a:spcAft>
      <a:defRPr sz="1200" kern="1200">
        <a:solidFill>
          <a:schemeClr val="tx1"/>
        </a:solidFill>
        <a:latin typeface="Arial" pitchFamily="-111" charset="0"/>
        <a:ea typeface="ＭＳ Ｐゴシック" pitchFamily="-111"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742BBEE-DBA4-A746-8581-BDA0152A3D8E}" type="slidenum">
              <a:rPr lang="en-US"/>
              <a:pPr/>
              <a:t>1</a:t>
            </a:fld>
            <a:endParaRPr lang="en-US"/>
          </a:p>
        </p:txBody>
      </p:sp>
      <p:sp>
        <p:nvSpPr>
          <p:cNvPr id="577538" name="Rectangle 2"/>
          <p:cNvSpPr>
            <a:spLocks noGrp="1" noRot="1" noChangeAspect="1" noChangeArrowheads="1" noTextEdit="1"/>
          </p:cNvSpPr>
          <p:nvPr>
            <p:ph type="sldImg"/>
          </p:nvPr>
        </p:nvSpPr>
        <p:spPr>
          <a:ln/>
        </p:spPr>
      </p:sp>
      <p:sp>
        <p:nvSpPr>
          <p:cNvPr id="5775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368E78A-E9F5-A749-A76D-697A045B5789}" type="slidenum">
              <a:rPr lang="en-US"/>
              <a:pPr/>
              <a:t>15</a:t>
            </a:fld>
            <a:endParaRPr lang="en-US"/>
          </a:p>
        </p:txBody>
      </p:sp>
      <p:sp>
        <p:nvSpPr>
          <p:cNvPr id="620546" name="Rectangle 2"/>
          <p:cNvSpPr>
            <a:spLocks noGrp="1" noRot="1" noChangeAspect="1" noChangeArrowheads="1" noTextEdit="1"/>
          </p:cNvSpPr>
          <p:nvPr>
            <p:ph type="sldImg"/>
          </p:nvPr>
        </p:nvSpPr>
        <p:spPr>
          <a:ln/>
        </p:spPr>
      </p:sp>
      <p:sp>
        <p:nvSpPr>
          <p:cNvPr id="6205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A544A40-E06E-264F-B888-A1CEB85B44B7}" type="slidenum">
              <a:rPr lang="en-US"/>
              <a:pPr/>
              <a:t>16</a:t>
            </a:fld>
            <a:endParaRPr lang="en-US"/>
          </a:p>
        </p:txBody>
      </p:sp>
      <p:sp>
        <p:nvSpPr>
          <p:cNvPr id="621570" name="Rectangle 2"/>
          <p:cNvSpPr>
            <a:spLocks noGrp="1" noRot="1" noChangeAspect="1" noChangeArrowheads="1" noTextEdit="1"/>
          </p:cNvSpPr>
          <p:nvPr>
            <p:ph type="sldImg"/>
          </p:nvPr>
        </p:nvSpPr>
        <p:spPr>
          <a:ln/>
        </p:spPr>
      </p:sp>
      <p:sp>
        <p:nvSpPr>
          <p:cNvPr id="6215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89492A3-FE63-1042-BBFB-AEB7BD949D0C}" type="slidenum">
              <a:rPr lang="en-US"/>
              <a:pPr/>
              <a:t>17</a:t>
            </a:fld>
            <a:endParaRPr lang="en-US"/>
          </a:p>
        </p:txBody>
      </p:sp>
      <p:sp>
        <p:nvSpPr>
          <p:cNvPr id="622594" name="Rectangle 2"/>
          <p:cNvSpPr>
            <a:spLocks noGrp="1" noRot="1" noChangeAspect="1" noChangeArrowheads="1" noTextEdit="1"/>
          </p:cNvSpPr>
          <p:nvPr>
            <p:ph type="sldImg"/>
          </p:nvPr>
        </p:nvSpPr>
        <p:spPr>
          <a:ln/>
        </p:spPr>
      </p:sp>
      <p:sp>
        <p:nvSpPr>
          <p:cNvPr id="6225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BB12B1B-A26C-C24F-9B25-4D241603F9DD}" type="slidenum">
              <a:rPr lang="en-US"/>
              <a:pPr/>
              <a:t>18</a:t>
            </a:fld>
            <a:endParaRPr lang="en-US"/>
          </a:p>
        </p:txBody>
      </p:sp>
      <p:sp>
        <p:nvSpPr>
          <p:cNvPr id="623618" name="Rectangle 2"/>
          <p:cNvSpPr>
            <a:spLocks noGrp="1" noRot="1" noChangeAspect="1" noChangeArrowheads="1" noTextEdit="1"/>
          </p:cNvSpPr>
          <p:nvPr>
            <p:ph type="sldImg"/>
          </p:nvPr>
        </p:nvSpPr>
        <p:spPr>
          <a:ln/>
        </p:spPr>
      </p:sp>
      <p:sp>
        <p:nvSpPr>
          <p:cNvPr id="6236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02F4739-756E-6145-8BFE-2F47652E7B0F}" type="slidenum">
              <a:rPr lang="en-US"/>
              <a:pPr/>
              <a:t>19</a:t>
            </a:fld>
            <a:endParaRPr lang="en-US"/>
          </a:p>
        </p:txBody>
      </p:sp>
      <p:sp>
        <p:nvSpPr>
          <p:cNvPr id="624642" name="Rectangle 2"/>
          <p:cNvSpPr>
            <a:spLocks noGrp="1" noRot="1" noChangeAspect="1" noChangeArrowheads="1" noTextEdit="1"/>
          </p:cNvSpPr>
          <p:nvPr>
            <p:ph type="sldImg"/>
          </p:nvPr>
        </p:nvSpPr>
        <p:spPr>
          <a:ln/>
        </p:spPr>
      </p:sp>
      <p:sp>
        <p:nvSpPr>
          <p:cNvPr id="6246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B0236E3-656C-304E-848D-84126F0DB0C4}" type="slidenum">
              <a:rPr lang="en-US"/>
              <a:pPr/>
              <a:t>20</a:t>
            </a:fld>
            <a:endParaRPr lang="en-US"/>
          </a:p>
        </p:txBody>
      </p:sp>
      <p:sp>
        <p:nvSpPr>
          <p:cNvPr id="625666" name="Rectangle 2"/>
          <p:cNvSpPr>
            <a:spLocks noGrp="1" noRot="1" noChangeAspect="1" noChangeArrowheads="1" noTextEdit="1"/>
          </p:cNvSpPr>
          <p:nvPr>
            <p:ph type="sldImg"/>
          </p:nvPr>
        </p:nvSpPr>
        <p:spPr>
          <a:ln/>
        </p:spPr>
      </p:sp>
      <p:sp>
        <p:nvSpPr>
          <p:cNvPr id="6256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4C462E3-5694-264A-9015-EB36FAE0153E}" type="slidenum">
              <a:rPr lang="en-US"/>
              <a:pPr/>
              <a:t>21</a:t>
            </a:fld>
            <a:endParaRPr lang="en-US"/>
          </a:p>
        </p:txBody>
      </p:sp>
      <p:sp>
        <p:nvSpPr>
          <p:cNvPr id="626690" name="Rectangle 2"/>
          <p:cNvSpPr>
            <a:spLocks noGrp="1" noRot="1" noChangeAspect="1" noChangeArrowheads="1" noTextEdit="1"/>
          </p:cNvSpPr>
          <p:nvPr>
            <p:ph type="sldImg"/>
          </p:nvPr>
        </p:nvSpPr>
        <p:spPr>
          <a:ln/>
        </p:spPr>
      </p:sp>
      <p:sp>
        <p:nvSpPr>
          <p:cNvPr id="6266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34994AB-14AD-2B42-A836-6AC0FA9CCAC2}" type="slidenum">
              <a:rPr lang="en-US"/>
              <a:pPr/>
              <a:t>22</a:t>
            </a:fld>
            <a:endParaRPr lang="en-US"/>
          </a:p>
        </p:txBody>
      </p:sp>
      <p:sp>
        <p:nvSpPr>
          <p:cNvPr id="627714" name="Rectangle 2"/>
          <p:cNvSpPr>
            <a:spLocks noGrp="1" noRot="1" noChangeAspect="1" noChangeArrowheads="1" noTextEdit="1"/>
          </p:cNvSpPr>
          <p:nvPr>
            <p:ph type="sldImg"/>
          </p:nvPr>
        </p:nvSpPr>
        <p:spPr>
          <a:ln/>
        </p:spPr>
      </p:sp>
      <p:sp>
        <p:nvSpPr>
          <p:cNvPr id="6277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509496B-4C22-0C49-8C44-C650099202B1}" type="slidenum">
              <a:rPr lang="en-US"/>
              <a:pPr/>
              <a:t>23</a:t>
            </a:fld>
            <a:endParaRPr lang="en-US"/>
          </a:p>
        </p:txBody>
      </p:sp>
      <p:sp>
        <p:nvSpPr>
          <p:cNvPr id="628738" name="Rectangle 2"/>
          <p:cNvSpPr>
            <a:spLocks noGrp="1" noRot="1" noChangeAspect="1" noChangeArrowheads="1" noTextEdit="1"/>
          </p:cNvSpPr>
          <p:nvPr>
            <p:ph type="sldImg"/>
          </p:nvPr>
        </p:nvSpPr>
        <p:spPr>
          <a:ln/>
        </p:spPr>
      </p:sp>
      <p:sp>
        <p:nvSpPr>
          <p:cNvPr id="6287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5454E77-0A18-8B44-B10E-6B2710C90CB4}" type="slidenum">
              <a:rPr lang="en-US"/>
              <a:pPr/>
              <a:t>24</a:t>
            </a:fld>
            <a:endParaRPr lang="en-US"/>
          </a:p>
        </p:txBody>
      </p:sp>
      <p:sp>
        <p:nvSpPr>
          <p:cNvPr id="827394" name="Rectangle 2"/>
          <p:cNvSpPr>
            <a:spLocks noGrp="1" noRot="1" noChangeAspect="1" noChangeArrowheads="1" noTextEdit="1"/>
          </p:cNvSpPr>
          <p:nvPr>
            <p:ph type="sldImg"/>
          </p:nvPr>
        </p:nvSpPr>
        <p:spPr>
          <a:ln/>
        </p:spPr>
      </p:sp>
      <p:sp>
        <p:nvSpPr>
          <p:cNvPr id="8273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D1DDEE9-FE35-2848-9E4C-8DC72509A221}" type="slidenum">
              <a:rPr lang="en-US"/>
              <a:pPr/>
              <a:t>3</a:t>
            </a:fld>
            <a:endParaRPr lang="en-US"/>
          </a:p>
        </p:txBody>
      </p:sp>
      <p:sp>
        <p:nvSpPr>
          <p:cNvPr id="610306" name="Rectangle 2"/>
          <p:cNvSpPr>
            <a:spLocks noGrp="1" noRot="1" noChangeAspect="1" noChangeArrowheads="1" noTextEdit="1"/>
          </p:cNvSpPr>
          <p:nvPr>
            <p:ph type="sldImg"/>
          </p:nvPr>
        </p:nvSpPr>
        <p:spPr>
          <a:ln/>
        </p:spPr>
      </p:sp>
      <p:sp>
        <p:nvSpPr>
          <p:cNvPr id="6103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74697DF-75A1-4A42-9B46-A3C9B595B27E}" type="slidenum">
              <a:rPr lang="en-US"/>
              <a:pPr/>
              <a:t>25</a:t>
            </a:fld>
            <a:endParaRPr lang="en-US"/>
          </a:p>
        </p:txBody>
      </p:sp>
      <p:sp>
        <p:nvSpPr>
          <p:cNvPr id="843778" name="Rectangle 2"/>
          <p:cNvSpPr>
            <a:spLocks noGrp="1" noRot="1" noChangeAspect="1" noChangeArrowheads="1"/>
          </p:cNvSpPr>
          <p:nvPr>
            <p:ph type="sldImg"/>
          </p:nvPr>
        </p:nvSpPr>
        <p:spPr bwMode="auto">
          <a:xfrm>
            <a:off x="1160463" y="693738"/>
            <a:ext cx="4614862" cy="3460750"/>
          </a:xfrm>
          <a:prstGeom prst="rect">
            <a:avLst/>
          </a:prstGeom>
          <a:solidFill>
            <a:srgbClr val="FFFFFF"/>
          </a:solidFill>
          <a:ln>
            <a:solidFill>
              <a:srgbClr val="000000"/>
            </a:solidFill>
            <a:miter lim="800000"/>
            <a:headEnd/>
            <a:tailEnd/>
          </a:ln>
        </p:spPr>
      </p:sp>
      <p:sp>
        <p:nvSpPr>
          <p:cNvPr id="843779" name="Rectangle 3"/>
          <p:cNvSpPr>
            <a:spLocks noGrp="1" noChangeArrowheads="1"/>
          </p:cNvSpPr>
          <p:nvPr>
            <p:ph type="body" idx="1"/>
          </p:nvPr>
        </p:nvSpPr>
        <p:spPr bwMode="auto">
          <a:xfrm>
            <a:off x="925513" y="4384675"/>
            <a:ext cx="5084762" cy="4154488"/>
          </a:xfrm>
          <a:prstGeom prst="rect">
            <a:avLst/>
          </a:prstGeom>
          <a:solidFill>
            <a:srgbClr val="FFFFFF"/>
          </a:solidFill>
          <a:ln>
            <a:solidFill>
              <a:srgbClr val="000000"/>
            </a:solidFill>
            <a:miter lim="800000"/>
            <a:headEnd/>
            <a:tailEnd/>
          </a:ln>
        </p:spPr>
        <p:txBody>
          <a:bodyPr>
            <a:prstTxWarp prst="textNoShape">
              <a:avLst/>
            </a:prstTxWarp>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Tx/>
              <a:buChar char="-"/>
            </a:pPr>
            <a:r>
              <a:rPr lang="en-US" dirty="0"/>
              <a:t> general idea started with information theory and Shannon in the 40s</a:t>
            </a:r>
          </a:p>
          <a:p>
            <a:pPr>
              <a:buFontTx/>
              <a:buChar char="-"/>
            </a:pPr>
            <a:r>
              <a:rPr lang="en-US" baseline="0" dirty="0"/>
              <a:t> used in the early 90s by IBM team for machine translation</a:t>
            </a:r>
            <a:endParaRPr lang="en-US" dirty="0"/>
          </a:p>
          <a:p>
            <a:r>
              <a:rPr lang="en-US" dirty="0"/>
              <a:t>- started</a:t>
            </a:r>
            <a:r>
              <a:rPr lang="en-US" baseline="0" dirty="0"/>
              <a:t> to become a prevalent model for text-to-text approaches in the late 1990s</a:t>
            </a:r>
            <a:endParaRPr lang="en-US" dirty="0"/>
          </a:p>
        </p:txBody>
      </p:sp>
      <p:sp>
        <p:nvSpPr>
          <p:cNvPr id="4" name="Slide Number Placeholder 3"/>
          <p:cNvSpPr>
            <a:spLocks noGrp="1"/>
          </p:cNvSpPr>
          <p:nvPr>
            <p:ph type="sldNum" sz="quarter" idx="10"/>
          </p:nvPr>
        </p:nvSpPr>
        <p:spPr/>
        <p:txBody>
          <a:bodyPr/>
          <a:lstStyle/>
          <a:p>
            <a:fld id="{D4E12569-EFE3-5A4C-9B2C-FC607D01921C}" type="slidenum">
              <a:rPr lang="en-US" smtClean="0"/>
              <a:pPr/>
              <a:t>27</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B4462BC-2EA7-8C48-BB1C-C72B7F0705C4}" type="slidenum">
              <a:rPr lang="en-US"/>
              <a:pPr/>
              <a:t>37</a:t>
            </a:fld>
            <a:endParaRPr lang="en-US"/>
          </a:p>
        </p:txBody>
      </p:sp>
      <p:sp>
        <p:nvSpPr>
          <p:cNvPr id="831490" name="Rectangle 2"/>
          <p:cNvSpPr>
            <a:spLocks noGrp="1" noRot="1" noChangeAspect="1" noChangeArrowheads="1" noTextEdit="1"/>
          </p:cNvSpPr>
          <p:nvPr>
            <p:ph type="sldImg"/>
          </p:nvPr>
        </p:nvSpPr>
        <p:spPr bwMode="auto">
          <a:xfrm>
            <a:off x="1160463" y="693738"/>
            <a:ext cx="4614862" cy="3460750"/>
          </a:xfrm>
          <a:prstGeom prst="rect">
            <a:avLst/>
          </a:prstGeom>
          <a:solidFill>
            <a:srgbClr val="FFFFFF"/>
          </a:solidFill>
          <a:ln>
            <a:solidFill>
              <a:srgbClr val="000000"/>
            </a:solidFill>
            <a:miter lim="800000"/>
            <a:headEnd/>
            <a:tailEnd/>
          </a:ln>
        </p:spPr>
      </p:sp>
      <p:sp>
        <p:nvSpPr>
          <p:cNvPr id="831491" name="Rectangle 3"/>
          <p:cNvSpPr>
            <a:spLocks noGrp="1" noChangeArrowheads="1"/>
          </p:cNvSpPr>
          <p:nvPr>
            <p:ph type="body" idx="1"/>
          </p:nvPr>
        </p:nvSpPr>
        <p:spPr bwMode="auto">
          <a:xfrm>
            <a:off x="925513" y="4384675"/>
            <a:ext cx="5084762" cy="4154488"/>
          </a:xfrm>
          <a:prstGeom prst="rect">
            <a:avLst/>
          </a:prstGeom>
          <a:solidFill>
            <a:srgbClr val="FFFFFF"/>
          </a:solidFill>
          <a:ln>
            <a:solidFill>
              <a:srgbClr val="000000"/>
            </a:solidFill>
            <a:miter lim="800000"/>
            <a:headEnd/>
            <a:tailEnd/>
          </a:ln>
        </p:spPr>
        <p:txBody>
          <a:bodyPr lIns="92376" tIns="46187" rIns="92376" bIns="46187">
            <a:prstTxWarp prst="textNoShape">
              <a:avLst/>
            </a:prstTxWarp>
          </a:bodyPr>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BE9B94-51ED-D142-B38B-533F2CA9A61F}" type="slidenum">
              <a:rPr lang="en-US"/>
              <a:pPr/>
              <a:t>38</a:t>
            </a:fld>
            <a:endParaRPr lang="en-US"/>
          </a:p>
        </p:txBody>
      </p:sp>
      <p:sp>
        <p:nvSpPr>
          <p:cNvPr id="839682" name="Rectangle 2"/>
          <p:cNvSpPr>
            <a:spLocks noGrp="1" noRot="1" noChangeAspect="1" noChangeArrowheads="1"/>
          </p:cNvSpPr>
          <p:nvPr>
            <p:ph type="sldImg"/>
          </p:nvPr>
        </p:nvSpPr>
        <p:spPr bwMode="auto">
          <a:xfrm>
            <a:off x="1160463" y="693738"/>
            <a:ext cx="4614862" cy="3460750"/>
          </a:xfrm>
          <a:prstGeom prst="rect">
            <a:avLst/>
          </a:prstGeom>
          <a:solidFill>
            <a:srgbClr val="FFFFFF"/>
          </a:solidFill>
          <a:ln>
            <a:solidFill>
              <a:srgbClr val="000000"/>
            </a:solidFill>
            <a:miter lim="800000"/>
            <a:headEnd/>
            <a:tailEnd/>
          </a:ln>
        </p:spPr>
      </p:sp>
      <p:sp>
        <p:nvSpPr>
          <p:cNvPr id="839683" name="Rectangle 3"/>
          <p:cNvSpPr>
            <a:spLocks noGrp="1" noChangeArrowheads="1"/>
          </p:cNvSpPr>
          <p:nvPr>
            <p:ph type="body" idx="1"/>
          </p:nvPr>
        </p:nvSpPr>
        <p:spPr bwMode="auto">
          <a:xfrm>
            <a:off x="925513" y="4384675"/>
            <a:ext cx="5084762" cy="4154488"/>
          </a:xfrm>
          <a:prstGeom prst="rect">
            <a:avLst/>
          </a:prstGeom>
          <a:solidFill>
            <a:srgbClr val="FFFFFF"/>
          </a:solidFill>
          <a:ln>
            <a:solidFill>
              <a:srgbClr val="000000"/>
            </a:solidFill>
            <a:miter lim="800000"/>
            <a:headEnd/>
            <a:tailEnd/>
          </a:ln>
        </p:spPr>
        <p:txBody>
          <a:bodyPr>
            <a:prstTxWarp prst="textNoShape">
              <a:avLst/>
            </a:prstTxWarp>
          </a:bodyPr>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AD3A45E-6217-5B4C-8810-471607498C8B}" type="slidenum">
              <a:rPr lang="en-US"/>
              <a:pPr/>
              <a:t>39</a:t>
            </a:fld>
            <a:endParaRPr lang="en-US"/>
          </a:p>
        </p:txBody>
      </p:sp>
      <p:sp>
        <p:nvSpPr>
          <p:cNvPr id="793602" name="Rectangle 2"/>
          <p:cNvSpPr>
            <a:spLocks noGrp="1" noRot="1" noChangeAspect="1" noChangeArrowheads="1" noTextEdit="1"/>
          </p:cNvSpPr>
          <p:nvPr>
            <p:ph type="sldImg"/>
          </p:nvPr>
        </p:nvSpPr>
        <p:spPr>
          <a:ln/>
        </p:spPr>
      </p:sp>
      <p:sp>
        <p:nvSpPr>
          <p:cNvPr id="7936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F226384-D0BD-3A40-92BF-37C2CADF7AD3}" type="slidenum">
              <a:rPr lang="en-US"/>
              <a:pPr/>
              <a:t>40</a:t>
            </a:fld>
            <a:endParaRPr lang="en-US"/>
          </a:p>
        </p:txBody>
      </p:sp>
      <p:sp>
        <p:nvSpPr>
          <p:cNvPr id="794626" name="Rectangle 2"/>
          <p:cNvSpPr>
            <a:spLocks noGrp="1" noRot="1" noChangeAspect="1" noChangeArrowheads="1" noTextEdit="1"/>
          </p:cNvSpPr>
          <p:nvPr>
            <p:ph type="sldImg"/>
          </p:nvPr>
        </p:nvSpPr>
        <p:spPr>
          <a:ln/>
        </p:spPr>
      </p:sp>
      <p:sp>
        <p:nvSpPr>
          <p:cNvPr id="7946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9377823-8728-CC47-B9F8-307A725E0BAF}" type="slidenum">
              <a:rPr lang="en-US"/>
              <a:pPr/>
              <a:t>41</a:t>
            </a:fld>
            <a:endParaRPr lang="en-US"/>
          </a:p>
        </p:txBody>
      </p:sp>
      <p:sp>
        <p:nvSpPr>
          <p:cNvPr id="795650" name="Rectangle 2"/>
          <p:cNvSpPr>
            <a:spLocks noGrp="1" noRot="1" noChangeAspect="1" noChangeArrowheads="1" noTextEdit="1"/>
          </p:cNvSpPr>
          <p:nvPr>
            <p:ph type="sldImg"/>
          </p:nvPr>
        </p:nvSpPr>
        <p:spPr>
          <a:ln/>
        </p:spPr>
      </p:sp>
      <p:sp>
        <p:nvSpPr>
          <p:cNvPr id="7956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0F3C829-5A1E-C246-8621-284DA1256DEA}" type="slidenum">
              <a:rPr lang="en-US"/>
              <a:pPr/>
              <a:t>42</a:t>
            </a:fld>
            <a:endParaRPr lang="en-US"/>
          </a:p>
        </p:txBody>
      </p:sp>
      <p:sp>
        <p:nvSpPr>
          <p:cNvPr id="796674" name="Rectangle 2"/>
          <p:cNvSpPr>
            <a:spLocks noGrp="1" noRot="1" noChangeAspect="1" noChangeArrowheads="1" noTextEdit="1"/>
          </p:cNvSpPr>
          <p:nvPr>
            <p:ph type="sldImg"/>
          </p:nvPr>
        </p:nvSpPr>
        <p:spPr>
          <a:ln/>
        </p:spPr>
      </p:sp>
      <p:sp>
        <p:nvSpPr>
          <p:cNvPr id="7966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A938E9F-7C81-824E-BE84-2BE76B012E72}" type="slidenum">
              <a:rPr lang="en-US"/>
              <a:pPr/>
              <a:t>43</a:t>
            </a:fld>
            <a:endParaRPr lang="en-US"/>
          </a:p>
        </p:txBody>
      </p:sp>
      <p:sp>
        <p:nvSpPr>
          <p:cNvPr id="837634" name="Rectangle 2"/>
          <p:cNvSpPr>
            <a:spLocks noGrp="1" noRot="1" noChangeAspect="1" noChangeArrowheads="1"/>
          </p:cNvSpPr>
          <p:nvPr>
            <p:ph type="sldImg"/>
          </p:nvPr>
        </p:nvSpPr>
        <p:spPr bwMode="auto">
          <a:xfrm>
            <a:off x="1160463" y="693738"/>
            <a:ext cx="4614862" cy="3460750"/>
          </a:xfrm>
          <a:prstGeom prst="rect">
            <a:avLst/>
          </a:prstGeom>
          <a:solidFill>
            <a:srgbClr val="FFFFFF"/>
          </a:solidFill>
          <a:ln>
            <a:solidFill>
              <a:srgbClr val="000000"/>
            </a:solidFill>
            <a:miter lim="800000"/>
            <a:headEnd/>
            <a:tailEnd/>
          </a:ln>
        </p:spPr>
      </p:sp>
      <p:sp>
        <p:nvSpPr>
          <p:cNvPr id="837635" name="Rectangle 3"/>
          <p:cNvSpPr>
            <a:spLocks noGrp="1" noChangeArrowheads="1"/>
          </p:cNvSpPr>
          <p:nvPr>
            <p:ph type="body" idx="1"/>
          </p:nvPr>
        </p:nvSpPr>
        <p:spPr bwMode="auto">
          <a:xfrm>
            <a:off x="925513" y="4384675"/>
            <a:ext cx="5084762" cy="4154488"/>
          </a:xfrm>
          <a:prstGeom prst="rect">
            <a:avLst/>
          </a:prstGeom>
          <a:solidFill>
            <a:srgbClr val="FFFFFF"/>
          </a:solidFill>
          <a:ln>
            <a:solidFill>
              <a:srgbClr val="000000"/>
            </a:solidFill>
            <a:miter lim="800000"/>
            <a:headEnd/>
            <a:tailEnd/>
          </a:ln>
        </p:spPr>
        <p:txBody>
          <a:bodyPr>
            <a:prstTxWarp prst="textNoShape">
              <a:avLst/>
            </a:prstTxWarp>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3728799-DB99-D944-822D-338FF1405648}" type="slidenum">
              <a:rPr lang="en-US"/>
              <a:pPr/>
              <a:t>5</a:t>
            </a:fld>
            <a:endParaRPr lang="en-US"/>
          </a:p>
        </p:txBody>
      </p:sp>
      <p:sp>
        <p:nvSpPr>
          <p:cNvPr id="25602" name="Rectangle 2"/>
          <p:cNvSpPr>
            <a:spLocks noGrp="1" noRot="1" noChangeAspect="1" noChangeArrowheads="1" noTextEdit="1"/>
          </p:cNvSpPr>
          <p:nvPr>
            <p:ph type="sldImg"/>
          </p:nvPr>
        </p:nvSpPr>
        <p:spPr bwMode="auto">
          <a:xfrm>
            <a:off x="1173163" y="700088"/>
            <a:ext cx="4592637" cy="3444875"/>
          </a:xfrm>
          <a:prstGeom prst="rect">
            <a:avLst/>
          </a:prstGeom>
          <a:solidFill>
            <a:srgbClr val="FFFFFF"/>
          </a:solidFill>
          <a:ln>
            <a:solidFill>
              <a:srgbClr val="000000"/>
            </a:solidFill>
            <a:miter lim="800000"/>
            <a:headEnd/>
            <a:tailEnd/>
          </a:ln>
        </p:spPr>
      </p:sp>
      <p:sp>
        <p:nvSpPr>
          <p:cNvPr id="25603" name="Rectangle 3"/>
          <p:cNvSpPr>
            <a:spLocks noGrp="1" noChangeArrowheads="1"/>
          </p:cNvSpPr>
          <p:nvPr>
            <p:ph type="body" idx="1"/>
          </p:nvPr>
        </p:nvSpPr>
        <p:spPr bwMode="auto">
          <a:xfrm>
            <a:off x="923925" y="4381500"/>
            <a:ext cx="5083175" cy="4156075"/>
          </a:xfrm>
          <a:prstGeom prst="rect">
            <a:avLst/>
          </a:prstGeom>
          <a:solidFill>
            <a:srgbClr val="FFFFFF"/>
          </a:solidFill>
          <a:ln>
            <a:solidFill>
              <a:srgbClr val="000000"/>
            </a:solidFill>
            <a:miter lim="800000"/>
            <a:headEnd/>
            <a:tailEnd/>
          </a:ln>
        </p:spPr>
        <p:txBody>
          <a:bodyPr lIns="91083" tIns="45542" rIns="91083" bIns="45542">
            <a:prstTxWarp prst="textNoShape">
              <a:avLst/>
            </a:prstTxWarp>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ECAF681-3C82-2B4B-9398-79627A2B36A3}" type="slidenum">
              <a:rPr lang="en-US"/>
              <a:pPr/>
              <a:t>9</a:t>
            </a:fld>
            <a:endParaRPr lang="en-US"/>
          </a:p>
        </p:txBody>
      </p:sp>
      <p:sp>
        <p:nvSpPr>
          <p:cNvPr id="612354" name="Rectangle 2"/>
          <p:cNvSpPr>
            <a:spLocks noGrp="1" noRot="1" noChangeAspect="1" noChangeArrowheads="1" noTextEdit="1"/>
          </p:cNvSpPr>
          <p:nvPr>
            <p:ph type="sldImg"/>
          </p:nvPr>
        </p:nvSpPr>
        <p:spPr>
          <a:ln/>
        </p:spPr>
      </p:sp>
      <p:sp>
        <p:nvSpPr>
          <p:cNvPr id="6123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2A1AFCB-1A8A-124F-AE4B-270D6D411D64}" type="slidenum">
              <a:rPr lang="en-US"/>
              <a:pPr/>
              <a:t>10</a:t>
            </a:fld>
            <a:endParaRPr lang="en-US"/>
          </a:p>
        </p:txBody>
      </p:sp>
      <p:sp>
        <p:nvSpPr>
          <p:cNvPr id="636930" name="Rectangle 2"/>
          <p:cNvSpPr>
            <a:spLocks noGrp="1" noRot="1" noChangeAspect="1" noChangeArrowheads="1" noTextEdit="1"/>
          </p:cNvSpPr>
          <p:nvPr>
            <p:ph type="sldImg"/>
          </p:nvPr>
        </p:nvSpPr>
        <p:spPr>
          <a:ln/>
        </p:spPr>
      </p:sp>
      <p:sp>
        <p:nvSpPr>
          <p:cNvPr id="6369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FF814EF-7D72-AE4A-9DC4-DE29A17279D3}" type="slidenum">
              <a:rPr lang="en-US"/>
              <a:pPr/>
              <a:t>11</a:t>
            </a:fld>
            <a:endParaRPr lang="en-US"/>
          </a:p>
        </p:txBody>
      </p:sp>
      <p:sp>
        <p:nvSpPr>
          <p:cNvPr id="616450" name="Rectangle 2"/>
          <p:cNvSpPr>
            <a:spLocks noGrp="1" noRot="1" noChangeAspect="1" noChangeArrowheads="1" noTextEdit="1"/>
          </p:cNvSpPr>
          <p:nvPr>
            <p:ph type="sldImg"/>
          </p:nvPr>
        </p:nvSpPr>
        <p:spPr>
          <a:ln/>
        </p:spPr>
      </p:sp>
      <p:sp>
        <p:nvSpPr>
          <p:cNvPr id="6164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501FF65-0A70-664A-96A3-442E982FFCB7}" type="slidenum">
              <a:rPr lang="en-US"/>
              <a:pPr/>
              <a:t>12</a:t>
            </a:fld>
            <a:endParaRPr lang="en-US"/>
          </a:p>
        </p:txBody>
      </p:sp>
      <p:sp>
        <p:nvSpPr>
          <p:cNvPr id="617474" name="Rectangle 2"/>
          <p:cNvSpPr>
            <a:spLocks noGrp="1" noRot="1" noChangeAspect="1" noChangeArrowheads="1" noTextEdit="1"/>
          </p:cNvSpPr>
          <p:nvPr>
            <p:ph type="sldImg"/>
          </p:nvPr>
        </p:nvSpPr>
        <p:spPr>
          <a:ln/>
        </p:spPr>
      </p:sp>
      <p:sp>
        <p:nvSpPr>
          <p:cNvPr id="6174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FF002D5-9E9C-314C-A706-0F36D2B9AEA7}" type="slidenum">
              <a:rPr lang="en-US"/>
              <a:pPr/>
              <a:t>13</a:t>
            </a:fld>
            <a:endParaRPr lang="en-US"/>
          </a:p>
        </p:txBody>
      </p:sp>
      <p:sp>
        <p:nvSpPr>
          <p:cNvPr id="618498" name="Rectangle 2"/>
          <p:cNvSpPr>
            <a:spLocks noGrp="1" noRot="1" noChangeAspect="1" noChangeArrowheads="1" noTextEdit="1"/>
          </p:cNvSpPr>
          <p:nvPr>
            <p:ph type="sldImg"/>
          </p:nvPr>
        </p:nvSpPr>
        <p:spPr>
          <a:ln/>
        </p:spPr>
      </p:sp>
      <p:sp>
        <p:nvSpPr>
          <p:cNvPr id="6184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B609009-C60F-4C4D-9DD4-D67C5E997095}" type="slidenum">
              <a:rPr lang="en-US"/>
              <a:pPr/>
              <a:t>14</a:t>
            </a:fld>
            <a:endParaRPr lang="en-US"/>
          </a:p>
        </p:txBody>
      </p:sp>
      <p:sp>
        <p:nvSpPr>
          <p:cNvPr id="619522" name="Rectangle 2"/>
          <p:cNvSpPr>
            <a:spLocks noGrp="1" noRot="1" noChangeAspect="1" noChangeArrowheads="1" noTextEdit="1"/>
          </p:cNvSpPr>
          <p:nvPr>
            <p:ph type="sldImg"/>
          </p:nvPr>
        </p:nvSpPr>
        <p:spPr>
          <a:ln/>
        </p:spPr>
      </p:sp>
      <p:sp>
        <p:nvSpPr>
          <p:cNvPr id="619523"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smtClean="0"/>
            </a:lvl1pPr>
          </a:lstStyle>
          <a:p>
            <a:fld id="{0055ADAF-D360-B24A-89FF-CCB861EEDD59}"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smtClean="0"/>
            </a:lvl1pPr>
          </a:lstStyle>
          <a:p>
            <a:fld id="{56BF27A0-95AB-4747-98F5-EBA442F87F70}"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smtClean="0"/>
            </a:lvl1pPr>
          </a:lstStyle>
          <a:p>
            <a:fld id="{E69731FC-C7EF-094C-9DD8-8B6CE728DAB1}"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Date Placeholder 2"/>
          <p:cNvSpPr>
            <a:spLocks noGrp="1"/>
          </p:cNvSpPr>
          <p:nvPr>
            <p:ph type="dt" sz="half" idx="10"/>
          </p:nvPr>
        </p:nvSpPr>
        <p:spPr>
          <a:xfrm>
            <a:off x="457200" y="6245225"/>
            <a:ext cx="2133600" cy="476250"/>
          </a:xfrm>
        </p:spPr>
        <p:txBody>
          <a:bodyPr/>
          <a:lstStyle>
            <a:lvl1pPr>
              <a:defRPr/>
            </a:lvl1pPr>
          </a:lstStyle>
          <a:p>
            <a:endParaRPr lang="en-US"/>
          </a:p>
        </p:txBody>
      </p:sp>
      <p:sp>
        <p:nvSpPr>
          <p:cNvPr id="4" name="Footer Placeholder 3"/>
          <p:cNvSpPr>
            <a:spLocks noGrp="1"/>
          </p:cNvSpPr>
          <p:nvPr>
            <p:ph type="ftr" sz="quarter" idx="11"/>
          </p:nvPr>
        </p:nvSpPr>
        <p:spPr>
          <a:xfrm>
            <a:off x="3124200" y="6245225"/>
            <a:ext cx="2895600" cy="476250"/>
          </a:xfrm>
        </p:spPr>
        <p:txBody>
          <a:bodyPr/>
          <a:lstStyle>
            <a:lvl1pPr>
              <a:defRPr/>
            </a:lvl1pPr>
          </a:lstStyle>
          <a:p>
            <a:endParaRPr lang="en-US"/>
          </a:p>
        </p:txBody>
      </p:sp>
      <p:sp>
        <p:nvSpPr>
          <p:cNvPr id="5" name="Slide Number Placeholder 4"/>
          <p:cNvSpPr>
            <a:spLocks noGrp="1"/>
          </p:cNvSpPr>
          <p:nvPr>
            <p:ph type="sldNum" sz="quarter" idx="12"/>
          </p:nvPr>
        </p:nvSpPr>
        <p:spPr>
          <a:xfrm>
            <a:off x="6553200" y="6245225"/>
            <a:ext cx="2133600" cy="476250"/>
          </a:xfrm>
        </p:spPr>
        <p:txBody>
          <a:bodyPr/>
          <a:lstStyle>
            <a:lvl1pPr>
              <a:defRPr smtClean="0"/>
            </a:lvl1pPr>
          </a:lstStyle>
          <a:p>
            <a:fld id="{3C34E284-C5A2-1946-AD6A-DA4DEAD08863}"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7200" y="274638"/>
            <a:ext cx="8229600" cy="1143000"/>
          </a:xfrm>
        </p:spPr>
        <p:txBody>
          <a:bodyPr/>
          <a:lstStyle/>
          <a:p>
            <a:r>
              <a:rPr lang="en-US"/>
              <a:t>Click to edit Master title style</a:t>
            </a:r>
          </a:p>
        </p:txBody>
      </p:sp>
      <p:sp>
        <p:nvSpPr>
          <p:cNvPr id="3" name="Content Placeholder 2"/>
          <p:cNvSpPr>
            <a:spLocks noGrp="1"/>
          </p:cNvSpPr>
          <p:nvPr>
            <p:ph sz="quarter" idx="1"/>
          </p:nvPr>
        </p:nvSpPr>
        <p:spPr>
          <a:xfrm>
            <a:off x="457200" y="1600200"/>
            <a:ext cx="40386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600200"/>
            <a:ext cx="40386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57200" y="3938588"/>
            <a:ext cx="40386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8200" y="3938588"/>
            <a:ext cx="40386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245225"/>
            <a:ext cx="2133600" cy="476250"/>
          </a:xfrm>
        </p:spPr>
        <p:txBody>
          <a:bodyPr/>
          <a:lstStyle>
            <a:lvl1pPr>
              <a:defRPr/>
            </a:lvl1pPr>
          </a:lstStyle>
          <a:p>
            <a:endParaRPr lang="en-US"/>
          </a:p>
        </p:txBody>
      </p:sp>
      <p:sp>
        <p:nvSpPr>
          <p:cNvPr id="8" name="Footer Placeholder 7"/>
          <p:cNvSpPr>
            <a:spLocks noGrp="1"/>
          </p:cNvSpPr>
          <p:nvPr>
            <p:ph type="ftr" sz="quarter" idx="11"/>
          </p:nvPr>
        </p:nvSpPr>
        <p:spPr>
          <a:xfrm>
            <a:off x="3124200" y="6245225"/>
            <a:ext cx="2895600" cy="476250"/>
          </a:xfrm>
        </p:spPr>
        <p:txBody>
          <a:bodyPr/>
          <a:lstStyle>
            <a:lvl1pPr>
              <a:defRPr/>
            </a:lvl1pPr>
          </a:lstStyle>
          <a:p>
            <a:endParaRPr lang="en-US"/>
          </a:p>
        </p:txBody>
      </p:sp>
      <p:sp>
        <p:nvSpPr>
          <p:cNvPr id="9" name="Slide Number Placeholder 8"/>
          <p:cNvSpPr>
            <a:spLocks noGrp="1"/>
          </p:cNvSpPr>
          <p:nvPr>
            <p:ph type="sldNum" sz="quarter" idx="12"/>
          </p:nvPr>
        </p:nvSpPr>
        <p:spPr>
          <a:xfrm>
            <a:off x="6553200" y="6245225"/>
            <a:ext cx="2133600" cy="476250"/>
          </a:xfrm>
        </p:spPr>
        <p:txBody>
          <a:bodyPr/>
          <a:lstStyle>
            <a:lvl1pPr>
              <a:defRPr smtClean="0"/>
            </a:lvl1pPr>
          </a:lstStyle>
          <a:p>
            <a:fld id="{279F10C4-C737-5448-934C-482298A8D703}"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smtClean="0"/>
            </a:lvl1pPr>
          </a:lstStyle>
          <a:p>
            <a:fld id="{B3A23506-DB54-6A46-9C9D-FE2379471EF9}"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smtClean="0"/>
            </a:lvl1pPr>
          </a:lstStyle>
          <a:p>
            <a:fld id="{3BF2DC1A-5C92-AD4E-83B3-1A473CF80D66}"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smtClean="0"/>
            </a:lvl1pPr>
          </a:lstStyle>
          <a:p>
            <a:fld id="{5091CEF0-C43C-F347-BC05-E8550C070F38}"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smtClean="0"/>
            </a:lvl1pPr>
          </a:lstStyle>
          <a:p>
            <a:fld id="{D30B4C5A-58F6-8C42-9FD6-5105B0C1370E}"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smtClean="0"/>
            </a:lvl1pPr>
          </a:lstStyle>
          <a:p>
            <a:fld id="{C5AF3A16-7637-FB44-9EFF-F4211632F315}"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smtClean="0"/>
            </a:lvl1pPr>
          </a:lstStyle>
          <a:p>
            <a:fld id="{48149EED-4AEF-C947-A83F-D02D40C768E2}"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smtClean="0"/>
            </a:lvl1pPr>
          </a:lstStyle>
          <a:p>
            <a:fld id="{CF3F9BF1-0D59-E642-B574-8A5B8F7C2AF7}"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smtClean="0"/>
            </a:lvl1pPr>
          </a:lstStyle>
          <a:p>
            <a:fld id="{9909B616-7625-CF48-9DCC-24D4830F9393}"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CBE03166-2CAB-AC49-B730-4DC07E382D45}"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itchFamily="-111" charset="0"/>
        </a:defRPr>
      </a:lvl2pPr>
      <a:lvl3pPr algn="ctr" rtl="0" fontAlgn="base">
        <a:spcBef>
          <a:spcPct val="0"/>
        </a:spcBef>
        <a:spcAft>
          <a:spcPct val="0"/>
        </a:spcAft>
        <a:defRPr sz="4400">
          <a:solidFill>
            <a:schemeClr val="tx2"/>
          </a:solidFill>
          <a:latin typeface="Arial" pitchFamily="-111" charset="0"/>
        </a:defRPr>
      </a:lvl3pPr>
      <a:lvl4pPr algn="ctr" rtl="0" fontAlgn="base">
        <a:spcBef>
          <a:spcPct val="0"/>
        </a:spcBef>
        <a:spcAft>
          <a:spcPct val="0"/>
        </a:spcAft>
        <a:defRPr sz="4400">
          <a:solidFill>
            <a:schemeClr val="tx2"/>
          </a:solidFill>
          <a:latin typeface="Arial" pitchFamily="-111" charset="0"/>
        </a:defRPr>
      </a:lvl4pPr>
      <a:lvl5pPr algn="ctr" rtl="0" fontAlgn="base">
        <a:spcBef>
          <a:spcPct val="0"/>
        </a:spcBef>
        <a:spcAft>
          <a:spcPct val="0"/>
        </a:spcAft>
        <a:defRPr sz="4400">
          <a:solidFill>
            <a:schemeClr val="tx2"/>
          </a:solidFill>
          <a:latin typeface="Arial" pitchFamily="-111" charset="0"/>
        </a:defRPr>
      </a:lvl5pPr>
      <a:lvl6pPr marL="457200" algn="ctr" rtl="0" fontAlgn="base">
        <a:spcBef>
          <a:spcPct val="0"/>
        </a:spcBef>
        <a:spcAft>
          <a:spcPct val="0"/>
        </a:spcAft>
        <a:defRPr sz="4400">
          <a:solidFill>
            <a:schemeClr val="tx2"/>
          </a:solidFill>
          <a:latin typeface="Arial" pitchFamily="-111" charset="0"/>
        </a:defRPr>
      </a:lvl6pPr>
      <a:lvl7pPr marL="914400" algn="ctr" rtl="0" fontAlgn="base">
        <a:spcBef>
          <a:spcPct val="0"/>
        </a:spcBef>
        <a:spcAft>
          <a:spcPct val="0"/>
        </a:spcAft>
        <a:defRPr sz="4400">
          <a:solidFill>
            <a:schemeClr val="tx2"/>
          </a:solidFill>
          <a:latin typeface="Arial" pitchFamily="-111" charset="0"/>
        </a:defRPr>
      </a:lvl7pPr>
      <a:lvl8pPr marL="1371600" algn="ctr" rtl="0" fontAlgn="base">
        <a:spcBef>
          <a:spcPct val="0"/>
        </a:spcBef>
        <a:spcAft>
          <a:spcPct val="0"/>
        </a:spcAft>
        <a:defRPr sz="4400">
          <a:solidFill>
            <a:schemeClr val="tx2"/>
          </a:solidFill>
          <a:latin typeface="Arial" pitchFamily="-111" charset="0"/>
        </a:defRPr>
      </a:lvl8pPr>
      <a:lvl9pPr marL="1828800" algn="ctr" rtl="0" fontAlgn="base">
        <a:spcBef>
          <a:spcPct val="0"/>
        </a:spcBef>
        <a:spcAft>
          <a:spcPct val="0"/>
        </a:spcAft>
        <a:defRPr sz="4400">
          <a:solidFill>
            <a:schemeClr val="tx2"/>
          </a:solidFill>
          <a:latin typeface="Arial" pitchFamily="-111"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ea typeface="ＭＳ Ｐゴシック" pitchFamily="-111" charset="-128"/>
        </a:defRPr>
      </a:lvl2pPr>
      <a:lvl3pPr marL="1143000" indent="-228600" algn="l" rtl="0" fontAlgn="base">
        <a:spcBef>
          <a:spcPct val="20000"/>
        </a:spcBef>
        <a:spcAft>
          <a:spcPct val="0"/>
        </a:spcAft>
        <a:buChar char="•"/>
        <a:defRPr sz="2400">
          <a:solidFill>
            <a:schemeClr val="tx1"/>
          </a:solidFill>
          <a:latin typeface="+mn-lt"/>
          <a:ea typeface="ＭＳ Ｐゴシック" pitchFamily="-111" charset="-128"/>
        </a:defRPr>
      </a:lvl3pPr>
      <a:lvl4pPr marL="1600200" indent="-228600" algn="l" rtl="0" fontAlgn="base">
        <a:spcBef>
          <a:spcPct val="20000"/>
        </a:spcBef>
        <a:spcAft>
          <a:spcPct val="0"/>
        </a:spcAft>
        <a:buChar char="–"/>
        <a:defRPr sz="2000">
          <a:solidFill>
            <a:schemeClr val="tx1"/>
          </a:solidFill>
          <a:latin typeface="+mn-lt"/>
          <a:ea typeface="ＭＳ Ｐゴシック" pitchFamily="-111" charset="-128"/>
        </a:defRPr>
      </a:lvl4pPr>
      <a:lvl5pPr marL="2057400" indent="-228600" algn="l" rtl="0" fontAlgn="base">
        <a:spcBef>
          <a:spcPct val="20000"/>
        </a:spcBef>
        <a:spcAft>
          <a:spcPct val="0"/>
        </a:spcAft>
        <a:buChar char="»"/>
        <a:defRPr sz="2000">
          <a:solidFill>
            <a:schemeClr val="tx1"/>
          </a:solidFill>
          <a:latin typeface="+mn-lt"/>
          <a:ea typeface="ＭＳ Ｐゴシック" pitchFamily="-111" charset="-128"/>
        </a:defRPr>
      </a:lvl5pPr>
      <a:lvl6pPr marL="2514600" indent="-228600" algn="l" rtl="0" fontAlgn="base">
        <a:spcBef>
          <a:spcPct val="20000"/>
        </a:spcBef>
        <a:spcAft>
          <a:spcPct val="0"/>
        </a:spcAft>
        <a:buChar char="»"/>
        <a:defRPr sz="2000">
          <a:solidFill>
            <a:schemeClr val="tx1"/>
          </a:solidFill>
          <a:latin typeface="+mn-lt"/>
          <a:ea typeface="ＭＳ Ｐゴシック" pitchFamily="-111" charset="-128"/>
        </a:defRPr>
      </a:lvl6pPr>
      <a:lvl7pPr marL="2971800" indent="-228600" algn="l" rtl="0" fontAlgn="base">
        <a:spcBef>
          <a:spcPct val="20000"/>
        </a:spcBef>
        <a:spcAft>
          <a:spcPct val="0"/>
        </a:spcAft>
        <a:buChar char="»"/>
        <a:defRPr sz="2000">
          <a:solidFill>
            <a:schemeClr val="tx1"/>
          </a:solidFill>
          <a:latin typeface="+mn-lt"/>
          <a:ea typeface="ＭＳ Ｐゴシック" pitchFamily="-111" charset="-128"/>
        </a:defRPr>
      </a:lvl7pPr>
      <a:lvl8pPr marL="3429000" indent="-228600" algn="l" rtl="0" fontAlgn="base">
        <a:spcBef>
          <a:spcPct val="20000"/>
        </a:spcBef>
        <a:spcAft>
          <a:spcPct val="0"/>
        </a:spcAft>
        <a:buChar char="»"/>
        <a:defRPr sz="2000">
          <a:solidFill>
            <a:schemeClr val="tx1"/>
          </a:solidFill>
          <a:latin typeface="+mn-lt"/>
          <a:ea typeface="ＭＳ Ｐゴシック" pitchFamily="-111" charset="-128"/>
        </a:defRPr>
      </a:lvl8pPr>
      <a:lvl9pPr marL="3886200" indent="-228600" algn="l" rtl="0" fontAlgn="base">
        <a:spcBef>
          <a:spcPct val="20000"/>
        </a:spcBef>
        <a:spcAft>
          <a:spcPct val="0"/>
        </a:spcAft>
        <a:buChar char="»"/>
        <a:defRPr sz="2000">
          <a:solidFill>
            <a:schemeClr val="tx1"/>
          </a:solidFill>
          <a:latin typeface="+mn-lt"/>
          <a:ea typeface="ＭＳ Ｐゴシック" pitchFamily="-111"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hyperlink" Target="http://www.statmt.org/europarl/"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1.xml"/><Relationship Id="rId7" Type="http://schemas.openxmlformats.org/officeDocument/2006/relationships/image" Target="../media/image15.e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14.emf"/><Relationship Id="rId4" Type="http://schemas.openxmlformats.org/officeDocument/2006/relationships/oleObject" Target="../embeddings/oleObject1.bin"/></Relationships>
</file>

<file path=ppt/slides/_rels/slide28.xml.rels><?xml version="1.0" encoding="UTF-8" standalone="yes"?>
<Relationships xmlns="http://schemas.openxmlformats.org/package/2006/relationships"><Relationship Id="rId8" Type="http://schemas.openxmlformats.org/officeDocument/2006/relationships/image" Target="../media/image18.emf"/><Relationship Id="rId3" Type="http://schemas.openxmlformats.org/officeDocument/2006/relationships/oleObject" Target="../embeddings/oleObject3.bin"/><Relationship Id="rId7" Type="http://schemas.openxmlformats.org/officeDocument/2006/relationships/oleObject" Target="../embeddings/oleObject5.bin"/><Relationship Id="rId12" Type="http://schemas.openxmlformats.org/officeDocument/2006/relationships/image" Target="../media/image20.e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17.emf"/><Relationship Id="rId11" Type="http://schemas.openxmlformats.org/officeDocument/2006/relationships/oleObject" Target="../embeddings/oleObject7.bin"/><Relationship Id="rId5" Type="http://schemas.openxmlformats.org/officeDocument/2006/relationships/oleObject" Target="../embeddings/oleObject4.bin"/><Relationship Id="rId10" Type="http://schemas.openxmlformats.org/officeDocument/2006/relationships/image" Target="../media/image19.emf"/><Relationship Id="rId4" Type="http://schemas.openxmlformats.org/officeDocument/2006/relationships/image" Target="../media/image16.emf"/><Relationship Id="rId9" Type="http://schemas.openxmlformats.org/officeDocument/2006/relationships/oleObject" Target="../embeddings/oleObject6.bin"/></Relationships>
</file>

<file path=ppt/slides/_rels/slide29.xml.rels><?xml version="1.0" encoding="UTF-8" standalone="yes"?>
<Relationships xmlns="http://schemas.openxmlformats.org/package/2006/relationships"><Relationship Id="rId8" Type="http://schemas.openxmlformats.org/officeDocument/2006/relationships/image" Target="../media/image23.emf"/><Relationship Id="rId3" Type="http://schemas.openxmlformats.org/officeDocument/2006/relationships/oleObject" Target="../embeddings/oleObject8.bin"/><Relationship Id="rId7" Type="http://schemas.openxmlformats.org/officeDocument/2006/relationships/oleObject" Target="../embeddings/oleObject10.bin"/><Relationship Id="rId12" Type="http://schemas.openxmlformats.org/officeDocument/2006/relationships/image" Target="../media/image25.emf"/><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22.emf"/><Relationship Id="rId11" Type="http://schemas.openxmlformats.org/officeDocument/2006/relationships/oleObject" Target="../embeddings/oleObject12.bin"/><Relationship Id="rId5" Type="http://schemas.openxmlformats.org/officeDocument/2006/relationships/oleObject" Target="../embeddings/oleObject9.bin"/><Relationship Id="rId10" Type="http://schemas.openxmlformats.org/officeDocument/2006/relationships/image" Target="../media/image24.emf"/><Relationship Id="rId4" Type="http://schemas.openxmlformats.org/officeDocument/2006/relationships/image" Target="../media/image21.emf"/><Relationship Id="rId9" Type="http://schemas.openxmlformats.org/officeDocument/2006/relationships/oleObject" Target="../embeddings/oleObject11.bin"/></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6.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png"/></Relationships>
</file>

<file path=ppt/slides/_rels/slide30.xml.rels><?xml version="1.0" encoding="UTF-8" standalone="yes"?>
<Relationships xmlns="http://schemas.openxmlformats.org/package/2006/relationships"><Relationship Id="rId8" Type="http://schemas.openxmlformats.org/officeDocument/2006/relationships/image" Target="../media/image23.emf"/><Relationship Id="rId3" Type="http://schemas.openxmlformats.org/officeDocument/2006/relationships/oleObject" Target="../embeddings/oleObject13.bin"/><Relationship Id="rId7" Type="http://schemas.openxmlformats.org/officeDocument/2006/relationships/oleObject" Target="../embeddings/oleObject15.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22.emf"/><Relationship Id="rId5" Type="http://schemas.openxmlformats.org/officeDocument/2006/relationships/oleObject" Target="../embeddings/oleObject14.bin"/><Relationship Id="rId10" Type="http://schemas.openxmlformats.org/officeDocument/2006/relationships/image" Target="../media/image26.emf"/><Relationship Id="rId4" Type="http://schemas.openxmlformats.org/officeDocument/2006/relationships/image" Target="../media/image21.emf"/><Relationship Id="rId9" Type="http://schemas.openxmlformats.org/officeDocument/2006/relationships/oleObject" Target="../embeddings/oleObject16.bin"/></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17.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27.emf"/></Relationships>
</file>

<file path=ppt/slides/_rels/slide32.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image" Target="../media/image28.emf"/></Relationships>
</file>

<file path=ppt/slides/_rels/slide33.xml.rels><?xml version="1.0" encoding="UTF-8" standalone="yes"?>
<Relationships xmlns="http://schemas.openxmlformats.org/package/2006/relationships"><Relationship Id="rId3" Type="http://schemas.openxmlformats.org/officeDocument/2006/relationships/oleObject" Target="../embeddings/oleObject19.bin"/><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image" Target="../media/image29.emf"/></Relationships>
</file>

<file path=ppt/slides/_rels/slide34.xml.rels><?xml version="1.0" encoding="UTF-8" standalone="yes"?>
<Relationships xmlns="http://schemas.openxmlformats.org/package/2006/relationships"><Relationship Id="rId3" Type="http://schemas.openxmlformats.org/officeDocument/2006/relationships/oleObject" Target="../embeddings/oleObject20.bin"/><Relationship Id="rId2" Type="http://schemas.openxmlformats.org/officeDocument/2006/relationships/slideLayout" Target="../slideLayouts/slideLayout2.xml"/><Relationship Id="rId1" Type="http://schemas.openxmlformats.org/officeDocument/2006/relationships/vmlDrawing" Target="../drawings/vmlDrawing8.vml"/><Relationship Id="rId4" Type="http://schemas.openxmlformats.org/officeDocument/2006/relationships/image" Target="../media/image30.emf"/></Relationships>
</file>

<file path=ppt/slides/_rels/slide35.xml.rels><?xml version="1.0" encoding="UTF-8" standalone="yes"?>
<Relationships xmlns="http://schemas.openxmlformats.org/package/2006/relationships"><Relationship Id="rId3" Type="http://schemas.openxmlformats.org/officeDocument/2006/relationships/oleObject" Target="../embeddings/oleObject21.bin"/><Relationship Id="rId2" Type="http://schemas.openxmlformats.org/officeDocument/2006/relationships/slideLayout" Target="../slideLayouts/slideLayout2.xml"/><Relationship Id="rId1" Type="http://schemas.openxmlformats.org/officeDocument/2006/relationships/vmlDrawing" Target="../drawings/vmlDrawing9.vml"/><Relationship Id="rId4" Type="http://schemas.openxmlformats.org/officeDocument/2006/relationships/image" Target="../media/image31.emf"/></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2.gif"/><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304800"/>
            <a:ext cx="7772400" cy="1470025"/>
          </a:xfrm>
        </p:spPr>
        <p:txBody>
          <a:bodyPr/>
          <a:lstStyle/>
          <a:p>
            <a:r>
              <a:rPr lang="en-US"/>
              <a:t>Introduction to </a:t>
            </a:r>
            <a:br>
              <a:rPr lang="en-US"/>
            </a:br>
            <a:r>
              <a:rPr lang="en-US"/>
              <a:t>Statistical Machine Translation</a:t>
            </a:r>
          </a:p>
        </p:txBody>
      </p:sp>
      <p:sp>
        <p:nvSpPr>
          <p:cNvPr id="3075" name="Rectangle 3"/>
          <p:cNvSpPr>
            <a:spLocks noGrp="1" noChangeArrowheads="1"/>
          </p:cNvSpPr>
          <p:nvPr>
            <p:ph type="subTitle" idx="1"/>
          </p:nvPr>
        </p:nvSpPr>
        <p:spPr>
          <a:xfrm>
            <a:off x="990600" y="5181600"/>
            <a:ext cx="1981200" cy="381000"/>
          </a:xfrm>
        </p:spPr>
        <p:txBody>
          <a:bodyPr/>
          <a:lstStyle/>
          <a:p>
            <a:r>
              <a:rPr lang="en-US" sz="1600" dirty="0"/>
              <a:t>Philipp Koehn</a:t>
            </a:r>
            <a:endParaRPr lang="en-US" sz="1800" dirty="0"/>
          </a:p>
        </p:txBody>
      </p:sp>
      <p:sp>
        <p:nvSpPr>
          <p:cNvPr id="3092" name="Text Box 20"/>
          <p:cNvSpPr txBox="1">
            <a:spLocks noChangeArrowheads="1"/>
          </p:cNvSpPr>
          <p:nvPr/>
        </p:nvSpPr>
        <p:spPr bwMode="auto">
          <a:xfrm>
            <a:off x="3352800" y="5562600"/>
            <a:ext cx="2230438" cy="549275"/>
          </a:xfrm>
          <a:prstGeom prst="rect">
            <a:avLst/>
          </a:prstGeom>
          <a:noFill/>
          <a:ln w="9525">
            <a:noFill/>
            <a:miter lim="800000"/>
            <a:headEnd/>
            <a:tailEnd/>
          </a:ln>
          <a:effectLst/>
        </p:spPr>
        <p:txBody>
          <a:bodyPr wrap="none">
            <a:prstTxWarp prst="textNoShape">
              <a:avLst/>
            </a:prstTxWarp>
            <a:spAutoFit/>
          </a:bodyPr>
          <a:lstStyle/>
          <a:p>
            <a:r>
              <a:rPr lang="en-US" sz="1000" dirty="0"/>
              <a:t>USC/Information Sciences Institute</a:t>
            </a:r>
          </a:p>
          <a:p>
            <a:r>
              <a:rPr lang="en-US" sz="1000" dirty="0"/>
              <a:t>USC/Computer Science Department</a:t>
            </a:r>
          </a:p>
          <a:p>
            <a:endParaRPr lang="en-US" sz="1000" dirty="0"/>
          </a:p>
        </p:txBody>
      </p:sp>
      <p:sp>
        <p:nvSpPr>
          <p:cNvPr id="3093" name="Text Box 21"/>
          <p:cNvSpPr txBox="1">
            <a:spLocks noChangeArrowheads="1"/>
          </p:cNvSpPr>
          <p:nvPr/>
        </p:nvSpPr>
        <p:spPr bwMode="auto">
          <a:xfrm>
            <a:off x="381000" y="5562600"/>
            <a:ext cx="3048000" cy="400110"/>
          </a:xfrm>
          <a:prstGeom prst="rect">
            <a:avLst/>
          </a:prstGeom>
          <a:noFill/>
          <a:ln w="9525">
            <a:noFill/>
            <a:miter lim="800000"/>
            <a:headEnd/>
            <a:tailEnd/>
          </a:ln>
          <a:effectLst/>
        </p:spPr>
        <p:txBody>
          <a:bodyPr wrap="square">
            <a:prstTxWarp prst="textNoShape">
              <a:avLst/>
            </a:prstTxWarp>
            <a:spAutoFit/>
          </a:bodyPr>
          <a:lstStyle/>
          <a:p>
            <a:r>
              <a:rPr lang="en-US" sz="1000" dirty="0"/>
              <a:t>School of Informatics</a:t>
            </a:r>
          </a:p>
          <a:p>
            <a:r>
              <a:rPr lang="en-US" sz="1000" dirty="0"/>
              <a:t>University of Edinburgh</a:t>
            </a:r>
          </a:p>
        </p:txBody>
      </p:sp>
      <p:sp>
        <p:nvSpPr>
          <p:cNvPr id="61446" name="Text Box 6"/>
          <p:cNvSpPr txBox="1">
            <a:spLocks noChangeArrowheads="1"/>
          </p:cNvSpPr>
          <p:nvPr/>
        </p:nvSpPr>
        <p:spPr bwMode="auto">
          <a:xfrm>
            <a:off x="1981200" y="4800600"/>
            <a:ext cx="5334000" cy="30480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1400" dirty="0"/>
              <a:t>Some slides adapted from</a:t>
            </a:r>
          </a:p>
        </p:txBody>
      </p:sp>
      <p:sp>
        <p:nvSpPr>
          <p:cNvPr id="61448" name="Text Box 8"/>
          <p:cNvSpPr txBox="1">
            <a:spLocks noChangeArrowheads="1"/>
          </p:cNvSpPr>
          <p:nvPr/>
        </p:nvSpPr>
        <p:spPr bwMode="auto">
          <a:xfrm>
            <a:off x="1447800" y="2363787"/>
            <a:ext cx="6248400" cy="86995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2400" dirty="0"/>
              <a:t>David Kauchak</a:t>
            </a:r>
            <a:endParaRPr lang="en-US" dirty="0"/>
          </a:p>
          <a:p>
            <a:pPr>
              <a:spcBef>
                <a:spcPct val="50000"/>
              </a:spcBef>
            </a:pPr>
            <a:r>
              <a:rPr lang="en-US" dirty="0"/>
              <a:t>CS159 – Fall 2020</a:t>
            </a:r>
          </a:p>
        </p:txBody>
      </p:sp>
      <p:sp>
        <p:nvSpPr>
          <p:cNvPr id="8" name="Rectangle 3"/>
          <p:cNvSpPr txBox="1">
            <a:spLocks noChangeArrowheads="1"/>
          </p:cNvSpPr>
          <p:nvPr/>
        </p:nvSpPr>
        <p:spPr bwMode="auto">
          <a:xfrm>
            <a:off x="3657600" y="5181600"/>
            <a:ext cx="19812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0" indent="0" algn="ctr" rtl="0" fontAlgn="base">
              <a:spcBef>
                <a:spcPct val="20000"/>
              </a:spcBef>
              <a:spcAft>
                <a:spcPct val="0"/>
              </a:spcAft>
              <a:buNone/>
              <a:defRPr sz="3200">
                <a:solidFill>
                  <a:schemeClr val="tx1"/>
                </a:solidFill>
                <a:latin typeface="+mn-lt"/>
                <a:ea typeface="+mn-ea"/>
                <a:cs typeface="+mn-cs"/>
              </a:defRPr>
            </a:lvl1pPr>
            <a:lvl2pPr marL="457200" indent="0" algn="ctr" rtl="0" fontAlgn="base">
              <a:spcBef>
                <a:spcPct val="20000"/>
              </a:spcBef>
              <a:spcAft>
                <a:spcPct val="0"/>
              </a:spcAft>
              <a:buNone/>
              <a:defRPr sz="2800">
                <a:solidFill>
                  <a:schemeClr val="tx1"/>
                </a:solidFill>
                <a:latin typeface="+mn-lt"/>
                <a:ea typeface="ＭＳ Ｐゴシック" pitchFamily="-111" charset="-128"/>
              </a:defRPr>
            </a:lvl2pPr>
            <a:lvl3pPr marL="914400" indent="0" algn="ctr" rtl="0" fontAlgn="base">
              <a:spcBef>
                <a:spcPct val="20000"/>
              </a:spcBef>
              <a:spcAft>
                <a:spcPct val="0"/>
              </a:spcAft>
              <a:buNone/>
              <a:defRPr sz="2400">
                <a:solidFill>
                  <a:schemeClr val="tx1"/>
                </a:solidFill>
                <a:latin typeface="+mn-lt"/>
                <a:ea typeface="ＭＳ Ｐゴシック" pitchFamily="-111" charset="-128"/>
              </a:defRPr>
            </a:lvl3pPr>
            <a:lvl4pPr marL="1371600" indent="0" algn="ctr" rtl="0" fontAlgn="base">
              <a:spcBef>
                <a:spcPct val="20000"/>
              </a:spcBef>
              <a:spcAft>
                <a:spcPct val="0"/>
              </a:spcAft>
              <a:buNone/>
              <a:defRPr sz="2000">
                <a:solidFill>
                  <a:schemeClr val="tx1"/>
                </a:solidFill>
                <a:latin typeface="+mn-lt"/>
                <a:ea typeface="ＭＳ Ｐゴシック" pitchFamily="-111" charset="-128"/>
              </a:defRPr>
            </a:lvl4pPr>
            <a:lvl5pPr marL="1828800" indent="0" algn="ctr" rtl="0" fontAlgn="base">
              <a:spcBef>
                <a:spcPct val="20000"/>
              </a:spcBef>
              <a:spcAft>
                <a:spcPct val="0"/>
              </a:spcAft>
              <a:buNone/>
              <a:defRPr sz="2000">
                <a:solidFill>
                  <a:schemeClr val="tx1"/>
                </a:solidFill>
                <a:latin typeface="+mn-lt"/>
                <a:ea typeface="ＭＳ Ｐゴシック" pitchFamily="-111" charset="-128"/>
              </a:defRPr>
            </a:lvl5pPr>
            <a:lvl6pPr marL="2286000" indent="0" algn="ctr" rtl="0" fontAlgn="base">
              <a:spcBef>
                <a:spcPct val="20000"/>
              </a:spcBef>
              <a:spcAft>
                <a:spcPct val="0"/>
              </a:spcAft>
              <a:buNone/>
              <a:defRPr sz="2000">
                <a:solidFill>
                  <a:schemeClr val="tx1"/>
                </a:solidFill>
                <a:latin typeface="+mn-lt"/>
                <a:ea typeface="ＭＳ Ｐゴシック" pitchFamily="-111" charset="-128"/>
              </a:defRPr>
            </a:lvl6pPr>
            <a:lvl7pPr marL="2743200" indent="0" algn="ctr" rtl="0" fontAlgn="base">
              <a:spcBef>
                <a:spcPct val="20000"/>
              </a:spcBef>
              <a:spcAft>
                <a:spcPct val="0"/>
              </a:spcAft>
              <a:buNone/>
              <a:defRPr sz="2000">
                <a:solidFill>
                  <a:schemeClr val="tx1"/>
                </a:solidFill>
                <a:latin typeface="+mn-lt"/>
                <a:ea typeface="ＭＳ Ｐゴシック" pitchFamily="-111" charset="-128"/>
              </a:defRPr>
            </a:lvl7pPr>
            <a:lvl8pPr marL="3200400" indent="0" algn="ctr" rtl="0" fontAlgn="base">
              <a:spcBef>
                <a:spcPct val="20000"/>
              </a:spcBef>
              <a:spcAft>
                <a:spcPct val="0"/>
              </a:spcAft>
              <a:buNone/>
              <a:defRPr sz="2000">
                <a:solidFill>
                  <a:schemeClr val="tx1"/>
                </a:solidFill>
                <a:latin typeface="+mn-lt"/>
                <a:ea typeface="ＭＳ Ｐゴシック" pitchFamily="-111" charset="-128"/>
              </a:defRPr>
            </a:lvl8pPr>
            <a:lvl9pPr marL="3657600" indent="0" algn="ctr" rtl="0" fontAlgn="base">
              <a:spcBef>
                <a:spcPct val="20000"/>
              </a:spcBef>
              <a:spcAft>
                <a:spcPct val="0"/>
              </a:spcAft>
              <a:buNone/>
              <a:defRPr sz="2000">
                <a:solidFill>
                  <a:schemeClr val="tx1"/>
                </a:solidFill>
                <a:latin typeface="+mn-lt"/>
                <a:ea typeface="ＭＳ Ｐゴシック" pitchFamily="-111" charset="-128"/>
              </a:defRPr>
            </a:lvl9pPr>
          </a:lstStyle>
          <a:p>
            <a:r>
              <a:rPr lang="en-US" sz="1600"/>
              <a:t>Kevin Knight</a:t>
            </a:r>
            <a:r>
              <a:rPr lang="en-US" sz="1800"/>
              <a:t> </a:t>
            </a:r>
            <a:endParaRPr lang="en-US" sz="1800" dirty="0"/>
          </a:p>
        </p:txBody>
      </p:sp>
      <p:sp>
        <p:nvSpPr>
          <p:cNvPr id="9" name="Text Box 20"/>
          <p:cNvSpPr txBox="1">
            <a:spLocks noChangeArrowheads="1"/>
          </p:cNvSpPr>
          <p:nvPr/>
        </p:nvSpPr>
        <p:spPr bwMode="auto">
          <a:xfrm>
            <a:off x="6081628" y="5562600"/>
            <a:ext cx="1954381" cy="553998"/>
          </a:xfrm>
          <a:prstGeom prst="rect">
            <a:avLst/>
          </a:prstGeom>
          <a:noFill/>
          <a:ln w="9525">
            <a:noFill/>
            <a:miter lim="800000"/>
            <a:headEnd/>
            <a:tailEnd/>
          </a:ln>
          <a:effectLst/>
        </p:spPr>
        <p:txBody>
          <a:bodyPr wrap="none">
            <a:prstTxWarp prst="textNoShape">
              <a:avLst/>
            </a:prstTxWarp>
            <a:spAutoFit/>
          </a:bodyPr>
          <a:lstStyle/>
          <a:p>
            <a:r>
              <a:rPr lang="en-US" sz="1000" dirty="0"/>
              <a:t>Computer Science Department</a:t>
            </a:r>
          </a:p>
          <a:p>
            <a:r>
              <a:rPr lang="en-US" sz="1000" dirty="0"/>
              <a:t>UC Berkeley</a:t>
            </a:r>
          </a:p>
          <a:p>
            <a:endParaRPr lang="en-US" sz="1000" dirty="0"/>
          </a:p>
        </p:txBody>
      </p:sp>
      <p:sp>
        <p:nvSpPr>
          <p:cNvPr id="10" name="Rectangle 3"/>
          <p:cNvSpPr txBox="1">
            <a:spLocks noChangeArrowheads="1"/>
          </p:cNvSpPr>
          <p:nvPr/>
        </p:nvSpPr>
        <p:spPr bwMode="auto">
          <a:xfrm>
            <a:off x="6248400" y="5181600"/>
            <a:ext cx="19812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0" indent="0" algn="ctr" rtl="0" fontAlgn="base">
              <a:spcBef>
                <a:spcPct val="20000"/>
              </a:spcBef>
              <a:spcAft>
                <a:spcPct val="0"/>
              </a:spcAft>
              <a:buNone/>
              <a:defRPr sz="3200">
                <a:solidFill>
                  <a:schemeClr val="tx1"/>
                </a:solidFill>
                <a:latin typeface="+mn-lt"/>
                <a:ea typeface="+mn-ea"/>
                <a:cs typeface="+mn-cs"/>
              </a:defRPr>
            </a:lvl1pPr>
            <a:lvl2pPr marL="457200" indent="0" algn="ctr" rtl="0" fontAlgn="base">
              <a:spcBef>
                <a:spcPct val="20000"/>
              </a:spcBef>
              <a:spcAft>
                <a:spcPct val="0"/>
              </a:spcAft>
              <a:buNone/>
              <a:defRPr sz="2800">
                <a:solidFill>
                  <a:schemeClr val="tx1"/>
                </a:solidFill>
                <a:latin typeface="+mn-lt"/>
                <a:ea typeface="ＭＳ Ｐゴシック" pitchFamily="-111" charset="-128"/>
              </a:defRPr>
            </a:lvl2pPr>
            <a:lvl3pPr marL="914400" indent="0" algn="ctr" rtl="0" fontAlgn="base">
              <a:spcBef>
                <a:spcPct val="20000"/>
              </a:spcBef>
              <a:spcAft>
                <a:spcPct val="0"/>
              </a:spcAft>
              <a:buNone/>
              <a:defRPr sz="2400">
                <a:solidFill>
                  <a:schemeClr val="tx1"/>
                </a:solidFill>
                <a:latin typeface="+mn-lt"/>
                <a:ea typeface="ＭＳ Ｐゴシック" pitchFamily="-111" charset="-128"/>
              </a:defRPr>
            </a:lvl3pPr>
            <a:lvl4pPr marL="1371600" indent="0" algn="ctr" rtl="0" fontAlgn="base">
              <a:spcBef>
                <a:spcPct val="20000"/>
              </a:spcBef>
              <a:spcAft>
                <a:spcPct val="0"/>
              </a:spcAft>
              <a:buNone/>
              <a:defRPr sz="2000">
                <a:solidFill>
                  <a:schemeClr val="tx1"/>
                </a:solidFill>
                <a:latin typeface="+mn-lt"/>
                <a:ea typeface="ＭＳ Ｐゴシック" pitchFamily="-111" charset="-128"/>
              </a:defRPr>
            </a:lvl4pPr>
            <a:lvl5pPr marL="1828800" indent="0" algn="ctr" rtl="0" fontAlgn="base">
              <a:spcBef>
                <a:spcPct val="20000"/>
              </a:spcBef>
              <a:spcAft>
                <a:spcPct val="0"/>
              </a:spcAft>
              <a:buNone/>
              <a:defRPr sz="2000">
                <a:solidFill>
                  <a:schemeClr val="tx1"/>
                </a:solidFill>
                <a:latin typeface="+mn-lt"/>
                <a:ea typeface="ＭＳ Ｐゴシック" pitchFamily="-111" charset="-128"/>
              </a:defRPr>
            </a:lvl5pPr>
            <a:lvl6pPr marL="2286000" indent="0" algn="ctr" rtl="0" fontAlgn="base">
              <a:spcBef>
                <a:spcPct val="20000"/>
              </a:spcBef>
              <a:spcAft>
                <a:spcPct val="0"/>
              </a:spcAft>
              <a:buNone/>
              <a:defRPr sz="2000">
                <a:solidFill>
                  <a:schemeClr val="tx1"/>
                </a:solidFill>
                <a:latin typeface="+mn-lt"/>
                <a:ea typeface="ＭＳ Ｐゴシック" pitchFamily="-111" charset="-128"/>
              </a:defRPr>
            </a:lvl6pPr>
            <a:lvl7pPr marL="2743200" indent="0" algn="ctr" rtl="0" fontAlgn="base">
              <a:spcBef>
                <a:spcPct val="20000"/>
              </a:spcBef>
              <a:spcAft>
                <a:spcPct val="0"/>
              </a:spcAft>
              <a:buNone/>
              <a:defRPr sz="2000">
                <a:solidFill>
                  <a:schemeClr val="tx1"/>
                </a:solidFill>
                <a:latin typeface="+mn-lt"/>
                <a:ea typeface="ＭＳ Ｐゴシック" pitchFamily="-111" charset="-128"/>
              </a:defRPr>
            </a:lvl7pPr>
            <a:lvl8pPr marL="3200400" indent="0" algn="ctr" rtl="0" fontAlgn="base">
              <a:spcBef>
                <a:spcPct val="20000"/>
              </a:spcBef>
              <a:spcAft>
                <a:spcPct val="0"/>
              </a:spcAft>
              <a:buNone/>
              <a:defRPr sz="2000">
                <a:solidFill>
                  <a:schemeClr val="tx1"/>
                </a:solidFill>
                <a:latin typeface="+mn-lt"/>
                <a:ea typeface="ＭＳ Ｐゴシック" pitchFamily="-111" charset="-128"/>
              </a:defRPr>
            </a:lvl8pPr>
            <a:lvl9pPr marL="3657600" indent="0" algn="ctr" rtl="0" fontAlgn="base">
              <a:spcBef>
                <a:spcPct val="20000"/>
              </a:spcBef>
              <a:spcAft>
                <a:spcPct val="0"/>
              </a:spcAft>
              <a:buNone/>
              <a:defRPr sz="2000">
                <a:solidFill>
                  <a:schemeClr val="tx1"/>
                </a:solidFill>
                <a:latin typeface="+mn-lt"/>
                <a:ea typeface="ＭＳ Ｐゴシック" pitchFamily="-111" charset="-128"/>
              </a:defRPr>
            </a:lvl9pPr>
          </a:lstStyle>
          <a:p>
            <a:r>
              <a:rPr lang="en-US" sz="1600" dirty="0"/>
              <a:t>Dan Klein</a:t>
            </a:r>
            <a:endParaRPr lang="en-US" sz="1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838200" y="304800"/>
            <a:ext cx="7772400" cy="1143000"/>
          </a:xfrm>
        </p:spPr>
        <p:txBody>
          <a:bodyPr/>
          <a:lstStyle/>
          <a:p>
            <a:r>
              <a:rPr lang="en-US" sz="3600"/>
              <a:t>Welcome to the Chinese Room</a:t>
            </a:r>
          </a:p>
        </p:txBody>
      </p:sp>
      <p:sp>
        <p:nvSpPr>
          <p:cNvPr id="48131" name="Oval 3"/>
          <p:cNvSpPr>
            <a:spLocks noChangeArrowheads="1"/>
          </p:cNvSpPr>
          <p:nvPr/>
        </p:nvSpPr>
        <p:spPr bwMode="auto">
          <a:xfrm>
            <a:off x="4178300" y="2716213"/>
            <a:ext cx="533400" cy="533400"/>
          </a:xfrm>
          <a:prstGeom prst="ellipse">
            <a:avLst/>
          </a:prstGeom>
          <a:noFill/>
          <a:ln w="38100">
            <a:solidFill>
              <a:schemeClr val="tx1"/>
            </a:solidFill>
            <a:round/>
            <a:headEnd/>
            <a:tailEnd/>
          </a:ln>
          <a:effectLst/>
        </p:spPr>
        <p:txBody>
          <a:bodyPr wrap="none" anchor="ctr">
            <a:prstTxWarp prst="textNoShape">
              <a:avLst/>
            </a:prstTxWarp>
          </a:bodyPr>
          <a:lstStyle/>
          <a:p>
            <a:endParaRPr lang="en-US"/>
          </a:p>
        </p:txBody>
      </p:sp>
      <p:sp>
        <p:nvSpPr>
          <p:cNvPr id="48132" name="Line 4"/>
          <p:cNvSpPr>
            <a:spLocks noChangeShapeType="1"/>
          </p:cNvSpPr>
          <p:nvPr/>
        </p:nvSpPr>
        <p:spPr bwMode="auto">
          <a:xfrm>
            <a:off x="4483100" y="3249613"/>
            <a:ext cx="0" cy="838200"/>
          </a:xfrm>
          <a:prstGeom prst="line">
            <a:avLst/>
          </a:prstGeom>
          <a:noFill/>
          <a:ln w="38100">
            <a:solidFill>
              <a:schemeClr val="tx1"/>
            </a:solidFill>
            <a:round/>
            <a:headEnd/>
            <a:tailEnd/>
          </a:ln>
          <a:effectLst/>
        </p:spPr>
        <p:txBody>
          <a:bodyPr>
            <a:prstTxWarp prst="textNoShape">
              <a:avLst/>
            </a:prstTxWarp>
          </a:bodyPr>
          <a:lstStyle/>
          <a:p>
            <a:endParaRPr lang="en-US"/>
          </a:p>
        </p:txBody>
      </p:sp>
      <p:sp>
        <p:nvSpPr>
          <p:cNvPr id="48133" name="Line 5"/>
          <p:cNvSpPr>
            <a:spLocks noChangeShapeType="1"/>
          </p:cNvSpPr>
          <p:nvPr/>
        </p:nvSpPr>
        <p:spPr bwMode="auto">
          <a:xfrm flipH="1">
            <a:off x="3797300" y="4087813"/>
            <a:ext cx="685800" cy="685800"/>
          </a:xfrm>
          <a:prstGeom prst="line">
            <a:avLst/>
          </a:prstGeom>
          <a:noFill/>
          <a:ln w="38100">
            <a:solidFill>
              <a:schemeClr val="tx1"/>
            </a:solidFill>
            <a:round/>
            <a:headEnd/>
            <a:tailEnd/>
          </a:ln>
          <a:effectLst/>
        </p:spPr>
        <p:txBody>
          <a:bodyPr>
            <a:prstTxWarp prst="textNoShape">
              <a:avLst/>
            </a:prstTxWarp>
          </a:bodyPr>
          <a:lstStyle/>
          <a:p>
            <a:endParaRPr lang="en-US"/>
          </a:p>
        </p:txBody>
      </p:sp>
      <p:sp>
        <p:nvSpPr>
          <p:cNvPr id="48134" name="Line 6"/>
          <p:cNvSpPr>
            <a:spLocks noChangeShapeType="1"/>
          </p:cNvSpPr>
          <p:nvPr/>
        </p:nvSpPr>
        <p:spPr bwMode="auto">
          <a:xfrm>
            <a:off x="4483100" y="4011613"/>
            <a:ext cx="533400" cy="838200"/>
          </a:xfrm>
          <a:prstGeom prst="line">
            <a:avLst/>
          </a:prstGeom>
          <a:noFill/>
          <a:ln w="38100">
            <a:solidFill>
              <a:schemeClr val="tx1"/>
            </a:solidFill>
            <a:round/>
            <a:headEnd/>
            <a:tailEnd/>
          </a:ln>
          <a:effectLst/>
        </p:spPr>
        <p:txBody>
          <a:bodyPr>
            <a:prstTxWarp prst="textNoShape">
              <a:avLst/>
            </a:prstTxWarp>
          </a:bodyPr>
          <a:lstStyle/>
          <a:p>
            <a:endParaRPr lang="en-US"/>
          </a:p>
        </p:txBody>
      </p:sp>
      <p:sp>
        <p:nvSpPr>
          <p:cNvPr id="48135" name="Line 7"/>
          <p:cNvSpPr>
            <a:spLocks noChangeShapeType="1"/>
          </p:cNvSpPr>
          <p:nvPr/>
        </p:nvSpPr>
        <p:spPr bwMode="auto">
          <a:xfrm>
            <a:off x="4025900" y="3478213"/>
            <a:ext cx="990600" cy="0"/>
          </a:xfrm>
          <a:prstGeom prst="line">
            <a:avLst/>
          </a:prstGeom>
          <a:noFill/>
          <a:ln w="38100">
            <a:solidFill>
              <a:schemeClr val="tx1"/>
            </a:solidFill>
            <a:round/>
            <a:headEnd/>
            <a:tailEnd/>
          </a:ln>
          <a:effectLst/>
        </p:spPr>
        <p:txBody>
          <a:bodyPr>
            <a:prstTxWarp prst="textNoShape">
              <a:avLst/>
            </a:prstTxWarp>
          </a:bodyPr>
          <a:lstStyle/>
          <a:p>
            <a:endParaRPr lang="en-US"/>
          </a:p>
        </p:txBody>
      </p:sp>
      <p:sp>
        <p:nvSpPr>
          <p:cNvPr id="48136" name="Line 8"/>
          <p:cNvSpPr>
            <a:spLocks noChangeShapeType="1"/>
          </p:cNvSpPr>
          <p:nvPr/>
        </p:nvSpPr>
        <p:spPr bwMode="auto">
          <a:xfrm>
            <a:off x="3797300" y="4545013"/>
            <a:ext cx="1905000" cy="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48137" name="Line 9"/>
          <p:cNvSpPr>
            <a:spLocks noChangeShapeType="1"/>
          </p:cNvSpPr>
          <p:nvPr/>
        </p:nvSpPr>
        <p:spPr bwMode="auto">
          <a:xfrm flipV="1">
            <a:off x="3797300" y="2335213"/>
            <a:ext cx="0" cy="2209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48138" name="Line 10"/>
          <p:cNvSpPr>
            <a:spLocks noChangeShapeType="1"/>
          </p:cNvSpPr>
          <p:nvPr/>
        </p:nvSpPr>
        <p:spPr bwMode="auto">
          <a:xfrm>
            <a:off x="3797300" y="2335213"/>
            <a:ext cx="1905000" cy="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48139" name="Line 11"/>
          <p:cNvSpPr>
            <a:spLocks noChangeShapeType="1"/>
          </p:cNvSpPr>
          <p:nvPr/>
        </p:nvSpPr>
        <p:spPr bwMode="auto">
          <a:xfrm>
            <a:off x="5702300" y="2335213"/>
            <a:ext cx="0" cy="2209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48140" name="Line 12"/>
          <p:cNvSpPr>
            <a:spLocks noChangeShapeType="1"/>
          </p:cNvSpPr>
          <p:nvPr/>
        </p:nvSpPr>
        <p:spPr bwMode="auto">
          <a:xfrm flipV="1">
            <a:off x="5702300" y="1878013"/>
            <a:ext cx="533400" cy="4572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48141" name="Line 13"/>
          <p:cNvSpPr>
            <a:spLocks noChangeShapeType="1"/>
          </p:cNvSpPr>
          <p:nvPr/>
        </p:nvSpPr>
        <p:spPr bwMode="auto">
          <a:xfrm flipH="1" flipV="1">
            <a:off x="3263900" y="1878013"/>
            <a:ext cx="533400" cy="4572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48142" name="Line 14"/>
          <p:cNvSpPr>
            <a:spLocks noChangeShapeType="1"/>
          </p:cNvSpPr>
          <p:nvPr/>
        </p:nvSpPr>
        <p:spPr bwMode="auto">
          <a:xfrm flipV="1">
            <a:off x="3644900" y="2792413"/>
            <a:ext cx="0" cy="1828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48143" name="Line 15"/>
          <p:cNvSpPr>
            <a:spLocks noChangeShapeType="1"/>
          </p:cNvSpPr>
          <p:nvPr/>
        </p:nvSpPr>
        <p:spPr bwMode="auto">
          <a:xfrm flipH="1" flipV="1">
            <a:off x="3111500" y="2487613"/>
            <a:ext cx="533400" cy="304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48144" name="Line 16"/>
          <p:cNvSpPr>
            <a:spLocks noChangeShapeType="1"/>
          </p:cNvSpPr>
          <p:nvPr/>
        </p:nvSpPr>
        <p:spPr bwMode="auto">
          <a:xfrm flipV="1">
            <a:off x="5930900" y="2640013"/>
            <a:ext cx="0" cy="20574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48145" name="Line 17"/>
          <p:cNvSpPr>
            <a:spLocks noChangeShapeType="1"/>
          </p:cNvSpPr>
          <p:nvPr/>
        </p:nvSpPr>
        <p:spPr bwMode="auto">
          <a:xfrm flipV="1">
            <a:off x="5930900" y="2259013"/>
            <a:ext cx="533400" cy="3810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48146" name="Oval 18"/>
          <p:cNvSpPr>
            <a:spLocks noChangeArrowheads="1"/>
          </p:cNvSpPr>
          <p:nvPr/>
        </p:nvSpPr>
        <p:spPr bwMode="auto">
          <a:xfrm>
            <a:off x="3492500" y="3706813"/>
            <a:ext cx="76200" cy="152400"/>
          </a:xfrm>
          <a:prstGeom prst="ellipse">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48147" name="Oval 19"/>
          <p:cNvSpPr>
            <a:spLocks noChangeArrowheads="1"/>
          </p:cNvSpPr>
          <p:nvPr/>
        </p:nvSpPr>
        <p:spPr bwMode="auto">
          <a:xfrm>
            <a:off x="6311900" y="3706813"/>
            <a:ext cx="76200" cy="152400"/>
          </a:xfrm>
          <a:prstGeom prst="ellipse">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48148" name="AutoShape 20"/>
          <p:cNvSpPr>
            <a:spLocks noChangeArrowheads="1"/>
          </p:cNvSpPr>
          <p:nvPr/>
        </p:nvSpPr>
        <p:spPr bwMode="auto">
          <a:xfrm>
            <a:off x="596900" y="3325813"/>
            <a:ext cx="1752600" cy="1371600"/>
          </a:xfrm>
          <a:prstGeom prst="verticalScroll">
            <a:avLst>
              <a:gd name="adj" fmla="val 12500"/>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48149" name="Text Box 21"/>
          <p:cNvSpPr txBox="1">
            <a:spLocks noChangeArrowheads="1"/>
          </p:cNvSpPr>
          <p:nvPr/>
        </p:nvSpPr>
        <p:spPr bwMode="auto">
          <a:xfrm>
            <a:off x="825500" y="3402013"/>
            <a:ext cx="1454150" cy="1187450"/>
          </a:xfrm>
          <a:prstGeom prst="rect">
            <a:avLst/>
          </a:prstGeom>
          <a:noFill/>
          <a:ln w="9525">
            <a:noFill/>
            <a:miter lim="800000"/>
            <a:headEnd/>
            <a:tailEnd/>
          </a:ln>
          <a:effectLst/>
        </p:spPr>
        <p:txBody>
          <a:bodyPr wrap="none">
            <a:prstTxWarp prst="textNoShape">
              <a:avLst/>
            </a:prstTxWarp>
            <a:spAutoFit/>
          </a:bodyPr>
          <a:lstStyle/>
          <a:p>
            <a:pPr algn="l"/>
            <a:r>
              <a:rPr lang="en-US" sz="2400">
                <a:latin typeface="Times New Roman" pitchFamily="-111" charset="0"/>
              </a:rPr>
              <a:t>New </a:t>
            </a:r>
          </a:p>
          <a:p>
            <a:pPr algn="l"/>
            <a:r>
              <a:rPr lang="en-US" sz="2400">
                <a:latin typeface="Times New Roman" pitchFamily="-111" charset="0"/>
              </a:rPr>
              <a:t>Chinese</a:t>
            </a:r>
          </a:p>
          <a:p>
            <a:pPr algn="l"/>
            <a:r>
              <a:rPr lang="en-US" sz="2400">
                <a:latin typeface="Times New Roman" pitchFamily="-111" charset="0"/>
              </a:rPr>
              <a:t>Document</a:t>
            </a:r>
          </a:p>
        </p:txBody>
      </p:sp>
      <p:sp>
        <p:nvSpPr>
          <p:cNvPr id="48150" name="AutoShape 22"/>
          <p:cNvSpPr>
            <a:spLocks noChangeArrowheads="1"/>
          </p:cNvSpPr>
          <p:nvPr/>
        </p:nvSpPr>
        <p:spPr bwMode="auto">
          <a:xfrm>
            <a:off x="6769100" y="3173413"/>
            <a:ext cx="1981200" cy="1371600"/>
          </a:xfrm>
          <a:prstGeom prst="verticalScroll">
            <a:avLst>
              <a:gd name="adj" fmla="val 12500"/>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48151" name="Text Box 23"/>
          <p:cNvSpPr txBox="1">
            <a:spLocks noChangeArrowheads="1"/>
          </p:cNvSpPr>
          <p:nvPr/>
        </p:nvSpPr>
        <p:spPr bwMode="auto">
          <a:xfrm>
            <a:off x="6997700" y="3402013"/>
            <a:ext cx="1571625" cy="822325"/>
          </a:xfrm>
          <a:prstGeom prst="rect">
            <a:avLst/>
          </a:prstGeom>
          <a:noFill/>
          <a:ln w="9525">
            <a:noFill/>
            <a:miter lim="800000"/>
            <a:headEnd/>
            <a:tailEnd/>
          </a:ln>
          <a:effectLst/>
        </p:spPr>
        <p:txBody>
          <a:bodyPr wrap="none">
            <a:prstTxWarp prst="textNoShape">
              <a:avLst/>
            </a:prstTxWarp>
            <a:spAutoFit/>
          </a:bodyPr>
          <a:lstStyle/>
          <a:p>
            <a:pPr algn="l"/>
            <a:r>
              <a:rPr lang="en-US" sz="2400">
                <a:latin typeface="Times New Roman" pitchFamily="-111" charset="0"/>
              </a:rPr>
              <a:t>English</a:t>
            </a:r>
          </a:p>
          <a:p>
            <a:pPr algn="l"/>
            <a:r>
              <a:rPr lang="en-US" sz="2400">
                <a:latin typeface="Times New Roman" pitchFamily="-111" charset="0"/>
              </a:rPr>
              <a:t>Translation</a:t>
            </a:r>
          </a:p>
        </p:txBody>
      </p:sp>
      <p:cxnSp>
        <p:nvCxnSpPr>
          <p:cNvPr id="48152" name="AutoShape 24"/>
          <p:cNvCxnSpPr>
            <a:cxnSpLocks noChangeShapeType="1"/>
            <a:stCxn id="48149" idx="3"/>
            <a:endCxn id="48133" idx="1"/>
          </p:cNvCxnSpPr>
          <p:nvPr/>
        </p:nvCxnSpPr>
        <p:spPr bwMode="auto">
          <a:xfrm>
            <a:off x="2279650" y="3995738"/>
            <a:ext cx="1517650" cy="795337"/>
          </a:xfrm>
          <a:prstGeom prst="curvedConnector4">
            <a:avLst>
              <a:gd name="adj1" fmla="val 50000"/>
              <a:gd name="adj2" fmla="val 126546"/>
            </a:avLst>
          </a:prstGeom>
          <a:noFill/>
          <a:ln w="76200">
            <a:solidFill>
              <a:schemeClr val="tx1"/>
            </a:solidFill>
            <a:round/>
            <a:headEnd/>
            <a:tailEnd type="triangle" w="med" len="med"/>
          </a:ln>
          <a:effectLst/>
        </p:spPr>
      </p:cxnSp>
      <p:cxnSp>
        <p:nvCxnSpPr>
          <p:cNvPr id="48153" name="AutoShape 25"/>
          <p:cNvCxnSpPr>
            <a:cxnSpLocks noChangeShapeType="1"/>
            <a:endCxn id="48150" idx="1"/>
          </p:cNvCxnSpPr>
          <p:nvPr/>
        </p:nvCxnSpPr>
        <p:spPr bwMode="auto">
          <a:xfrm flipV="1">
            <a:off x="5321300" y="3859213"/>
            <a:ext cx="1619250" cy="1066800"/>
          </a:xfrm>
          <a:prstGeom prst="curvedConnector3">
            <a:avLst>
              <a:gd name="adj1" fmla="val 57843"/>
            </a:avLst>
          </a:prstGeom>
          <a:noFill/>
          <a:ln w="76200">
            <a:solidFill>
              <a:schemeClr val="tx1"/>
            </a:solidFill>
            <a:round/>
            <a:headEnd/>
            <a:tailEnd type="triangle" w="med" len="med"/>
          </a:ln>
          <a:effectLst/>
        </p:spPr>
      </p:cxnSp>
      <p:sp>
        <p:nvSpPr>
          <p:cNvPr id="48154" name="Line 26"/>
          <p:cNvSpPr>
            <a:spLocks noChangeShapeType="1"/>
          </p:cNvSpPr>
          <p:nvPr/>
        </p:nvSpPr>
        <p:spPr bwMode="auto">
          <a:xfrm flipH="1">
            <a:off x="3111500" y="2487613"/>
            <a:ext cx="0" cy="24384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48155" name="Line 27"/>
          <p:cNvSpPr>
            <a:spLocks noChangeShapeType="1"/>
          </p:cNvSpPr>
          <p:nvPr/>
        </p:nvSpPr>
        <p:spPr bwMode="auto">
          <a:xfrm>
            <a:off x="6464300" y="2259013"/>
            <a:ext cx="0" cy="27432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48156" name="Line 28"/>
          <p:cNvSpPr>
            <a:spLocks noChangeShapeType="1"/>
          </p:cNvSpPr>
          <p:nvPr/>
        </p:nvSpPr>
        <p:spPr bwMode="auto">
          <a:xfrm flipH="1">
            <a:off x="2806700" y="4545013"/>
            <a:ext cx="990600" cy="609600"/>
          </a:xfrm>
          <a:prstGeom prst="line">
            <a:avLst/>
          </a:prstGeom>
          <a:noFill/>
          <a:ln w="9525">
            <a:solidFill>
              <a:schemeClr val="tx1"/>
            </a:solidFill>
            <a:round/>
            <a:headEnd/>
            <a:tailEnd/>
          </a:ln>
          <a:effectLst/>
        </p:spPr>
        <p:txBody>
          <a:bodyPr>
            <a:prstTxWarp prst="textNoShape">
              <a:avLst/>
            </a:prstTxWarp>
          </a:bodyPr>
          <a:lstStyle/>
          <a:p>
            <a:endParaRPr lang="en-US"/>
          </a:p>
        </p:txBody>
      </p:sp>
      <p:pic>
        <p:nvPicPr>
          <p:cNvPr id="48157" name="Picture 29"/>
          <p:cNvPicPr>
            <a:picLocks noChangeAspect="1" noChangeArrowheads="1"/>
          </p:cNvPicPr>
          <p:nvPr/>
        </p:nvPicPr>
        <p:blipFill>
          <a:blip r:embed="rId3"/>
          <a:srcRect/>
          <a:stretch>
            <a:fillRect/>
          </a:stretch>
        </p:blipFill>
        <p:spPr bwMode="auto">
          <a:xfrm>
            <a:off x="4787900" y="3249613"/>
            <a:ext cx="762000" cy="665162"/>
          </a:xfrm>
          <a:prstGeom prst="rect">
            <a:avLst/>
          </a:prstGeom>
          <a:noFill/>
          <a:ln w="9525">
            <a:noFill/>
            <a:miter lim="800000"/>
            <a:headEnd/>
            <a:tailEnd/>
          </a:ln>
          <a:effectLst/>
        </p:spPr>
      </p:pic>
      <p:sp>
        <p:nvSpPr>
          <p:cNvPr id="48158" name="Text Box 30"/>
          <p:cNvSpPr txBox="1">
            <a:spLocks noChangeArrowheads="1"/>
          </p:cNvSpPr>
          <p:nvPr/>
        </p:nvSpPr>
        <p:spPr bwMode="auto">
          <a:xfrm>
            <a:off x="3721100" y="1649413"/>
            <a:ext cx="2195513" cy="701675"/>
          </a:xfrm>
          <a:prstGeom prst="rect">
            <a:avLst/>
          </a:prstGeom>
          <a:noFill/>
          <a:ln w="9525">
            <a:noFill/>
            <a:miter lim="800000"/>
            <a:headEnd/>
            <a:tailEnd/>
          </a:ln>
          <a:effectLst/>
        </p:spPr>
        <p:txBody>
          <a:bodyPr wrap="none">
            <a:prstTxWarp prst="textNoShape">
              <a:avLst/>
            </a:prstTxWarp>
            <a:spAutoFit/>
          </a:bodyPr>
          <a:lstStyle/>
          <a:p>
            <a:pPr algn="l"/>
            <a:r>
              <a:rPr lang="en-US" sz="2000">
                <a:latin typeface="Times New Roman" pitchFamily="-111" charset="0"/>
              </a:rPr>
              <a:t>Chinese texts with</a:t>
            </a:r>
          </a:p>
          <a:p>
            <a:pPr algn="l"/>
            <a:r>
              <a:rPr lang="en-US" sz="2000">
                <a:latin typeface="Times New Roman" pitchFamily="-111" charset="0"/>
              </a:rPr>
              <a:t>English translations</a:t>
            </a:r>
          </a:p>
        </p:txBody>
      </p:sp>
      <p:sp>
        <p:nvSpPr>
          <p:cNvPr id="48159" name="Line 31"/>
          <p:cNvSpPr>
            <a:spLocks noChangeShapeType="1"/>
          </p:cNvSpPr>
          <p:nvPr/>
        </p:nvSpPr>
        <p:spPr bwMode="auto">
          <a:xfrm>
            <a:off x="5702300" y="4545013"/>
            <a:ext cx="914400" cy="5334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48160" name="Text Box 32"/>
          <p:cNvSpPr txBox="1">
            <a:spLocks noChangeArrowheads="1"/>
          </p:cNvSpPr>
          <p:nvPr/>
        </p:nvSpPr>
        <p:spPr bwMode="auto">
          <a:xfrm>
            <a:off x="187325" y="5197475"/>
            <a:ext cx="6621463" cy="1200150"/>
          </a:xfrm>
          <a:prstGeom prst="rect">
            <a:avLst/>
          </a:prstGeom>
          <a:solidFill>
            <a:srgbClr val="FFFF00"/>
          </a:solidFill>
          <a:ln w="12700">
            <a:solidFill>
              <a:schemeClr val="tx1"/>
            </a:solidFill>
            <a:miter lim="800000"/>
            <a:headEnd/>
            <a:tailEnd/>
          </a:ln>
          <a:effectLst/>
        </p:spPr>
        <p:txBody>
          <a:bodyPr wrap="none">
            <a:prstTxWarp prst="textNoShape">
              <a:avLst/>
            </a:prstTxWarp>
            <a:spAutoFit/>
          </a:bodyPr>
          <a:lstStyle/>
          <a:p>
            <a:pPr algn="l"/>
            <a:r>
              <a:rPr lang="en-US" sz="2400">
                <a:latin typeface="Times New Roman" pitchFamily="-111" charset="0"/>
              </a:rPr>
              <a:t>You can teach yourself to translate Chinese</a:t>
            </a:r>
          </a:p>
          <a:p>
            <a:pPr algn="l"/>
            <a:r>
              <a:rPr lang="en-US" sz="2400">
                <a:latin typeface="Times New Roman" pitchFamily="-111" charset="0"/>
              </a:rPr>
              <a:t>using </a:t>
            </a:r>
            <a:r>
              <a:rPr lang="en-US" sz="2400" i="1">
                <a:latin typeface="Times New Roman" pitchFamily="-111" charset="0"/>
              </a:rPr>
              <a:t>only</a:t>
            </a:r>
            <a:r>
              <a:rPr lang="en-US" sz="2400">
                <a:latin typeface="Times New Roman" pitchFamily="-111" charset="0"/>
              </a:rPr>
              <a:t> bilingual data (without grammar books, </a:t>
            </a:r>
          </a:p>
          <a:p>
            <a:pPr algn="l"/>
            <a:r>
              <a:rPr lang="en-US" sz="2400">
                <a:latin typeface="Times New Roman" pitchFamily="-111" charset="0"/>
              </a:rPr>
              <a:t>dictionaries, any people to answer your questions…)</a:t>
            </a:r>
          </a:p>
        </p:txBody>
      </p:sp>
      <p:sp>
        <p:nvSpPr>
          <p:cNvPr id="48162" name="Line 34"/>
          <p:cNvSpPr>
            <a:spLocks noChangeShapeType="1"/>
          </p:cNvSpPr>
          <p:nvPr/>
        </p:nvSpPr>
        <p:spPr bwMode="auto">
          <a:xfrm>
            <a:off x="5092700" y="2335213"/>
            <a:ext cx="304800" cy="762000"/>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48163" name="Rectangle 35"/>
          <p:cNvSpPr>
            <a:spLocks noChangeArrowheads="1"/>
          </p:cNvSpPr>
          <p:nvPr/>
        </p:nvSpPr>
        <p:spPr bwMode="auto">
          <a:xfrm>
            <a:off x="604838" y="5748338"/>
            <a:ext cx="184150" cy="457200"/>
          </a:xfrm>
          <a:prstGeom prst="rect">
            <a:avLst/>
          </a:prstGeom>
          <a:noFill/>
          <a:ln w="12700">
            <a:noFill/>
            <a:miter lim="800000"/>
            <a:headEnd/>
            <a:tailEnd/>
          </a:ln>
          <a:effectLst/>
        </p:spPr>
        <p:txBody>
          <a:bodyPr wrap="none">
            <a:prstTxWarp prst="textNoShape">
              <a:avLst/>
            </a:prstTxWarp>
            <a:spAutoFit/>
          </a:bodyPr>
          <a:lstStyle/>
          <a:p>
            <a:pPr algn="l"/>
            <a:endParaRPr lang="en-US" sz="2400">
              <a:latin typeface="Times New Roman" pitchFamily="-111"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228600" y="138113"/>
            <a:ext cx="8458200" cy="838200"/>
          </a:xfrm>
        </p:spPr>
        <p:txBody>
          <a:bodyPr/>
          <a:lstStyle/>
          <a:p>
            <a:r>
              <a:rPr lang="en-US" sz="3600"/>
              <a:t>Centauri/Arcturan [Knight, 1997]</a:t>
            </a:r>
            <a:endParaRPr lang="en-US"/>
          </a:p>
        </p:txBody>
      </p:sp>
      <p:grpSp>
        <p:nvGrpSpPr>
          <p:cNvPr id="29699" name="Group 3"/>
          <p:cNvGrpSpPr>
            <a:grpSpLocks/>
          </p:cNvGrpSpPr>
          <p:nvPr/>
        </p:nvGrpSpPr>
        <p:grpSpPr bwMode="auto">
          <a:xfrm>
            <a:off x="381000" y="1524000"/>
            <a:ext cx="8337550" cy="4873625"/>
            <a:chOff x="-3" y="-3"/>
            <a:chExt cx="3487" cy="3344"/>
          </a:xfrm>
        </p:grpSpPr>
        <p:grpSp>
          <p:nvGrpSpPr>
            <p:cNvPr id="29700" name="Group 4"/>
            <p:cNvGrpSpPr>
              <a:grpSpLocks/>
            </p:cNvGrpSpPr>
            <p:nvPr/>
          </p:nvGrpSpPr>
          <p:grpSpPr bwMode="auto">
            <a:xfrm>
              <a:off x="0" y="0"/>
              <a:ext cx="3481" cy="3338"/>
              <a:chOff x="0" y="0"/>
              <a:chExt cx="3481" cy="3338"/>
            </a:xfrm>
          </p:grpSpPr>
          <p:grpSp>
            <p:nvGrpSpPr>
              <p:cNvPr id="29701" name="Group 5"/>
              <p:cNvGrpSpPr>
                <a:grpSpLocks/>
              </p:cNvGrpSpPr>
              <p:nvPr/>
            </p:nvGrpSpPr>
            <p:grpSpPr bwMode="auto">
              <a:xfrm>
                <a:off x="0" y="0"/>
                <a:ext cx="1599" cy="633"/>
                <a:chOff x="0" y="0"/>
                <a:chExt cx="1599" cy="633"/>
              </a:xfrm>
            </p:grpSpPr>
            <p:sp>
              <p:nvSpPr>
                <p:cNvPr id="29702" name="Rectangle 6"/>
                <p:cNvSpPr>
                  <a:spLocks noChangeArrowheads="1"/>
                </p:cNvSpPr>
                <p:nvPr/>
              </p:nvSpPr>
              <p:spPr bwMode="auto">
                <a:xfrm>
                  <a:off x="43" y="0"/>
                  <a:ext cx="1513" cy="633"/>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1a. ok-voon ororok sprok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1b. at-voon bichat dat .</a:t>
                  </a:r>
                </a:p>
                <a:p>
                  <a:pPr algn="l" eaLnBrk="0" hangingPunct="0"/>
                  <a:endParaRPr lang="en-US" sz="3200">
                    <a:latin typeface="Times New Roman" pitchFamily="-111" charset="0"/>
                  </a:endParaRPr>
                </a:p>
              </p:txBody>
            </p:sp>
            <p:sp>
              <p:nvSpPr>
                <p:cNvPr id="29703" name="Rectangle 7"/>
                <p:cNvSpPr>
                  <a:spLocks noChangeArrowheads="1"/>
                </p:cNvSpPr>
                <p:nvPr/>
              </p:nvSpPr>
              <p:spPr bwMode="auto">
                <a:xfrm>
                  <a:off x="0" y="0"/>
                  <a:ext cx="1599" cy="633"/>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29704" name="Group 8"/>
              <p:cNvGrpSpPr>
                <a:grpSpLocks/>
              </p:cNvGrpSpPr>
              <p:nvPr/>
            </p:nvGrpSpPr>
            <p:grpSpPr bwMode="auto">
              <a:xfrm>
                <a:off x="1599" y="0"/>
                <a:ext cx="1882" cy="633"/>
                <a:chOff x="1599" y="0"/>
                <a:chExt cx="1882" cy="633"/>
              </a:xfrm>
            </p:grpSpPr>
            <p:sp>
              <p:nvSpPr>
                <p:cNvPr id="29705" name="Rectangle 9"/>
                <p:cNvSpPr>
                  <a:spLocks noChangeArrowheads="1"/>
                </p:cNvSpPr>
                <p:nvPr/>
              </p:nvSpPr>
              <p:spPr bwMode="auto">
                <a:xfrm>
                  <a:off x="1642" y="0"/>
                  <a:ext cx="1796" cy="633"/>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7a. lalok farok ororok lalok sprok izok enemok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7b. wat jjat bichat wat dat vat eneat .</a:t>
                  </a:r>
                </a:p>
                <a:p>
                  <a:pPr algn="l" eaLnBrk="0" hangingPunct="0"/>
                  <a:endParaRPr lang="en-US" sz="3200">
                    <a:latin typeface="Times New Roman" pitchFamily="-111" charset="0"/>
                  </a:endParaRPr>
                </a:p>
              </p:txBody>
            </p:sp>
            <p:sp>
              <p:nvSpPr>
                <p:cNvPr id="29706" name="Rectangle 10"/>
                <p:cNvSpPr>
                  <a:spLocks noChangeArrowheads="1"/>
                </p:cNvSpPr>
                <p:nvPr/>
              </p:nvSpPr>
              <p:spPr bwMode="auto">
                <a:xfrm>
                  <a:off x="1599" y="0"/>
                  <a:ext cx="1882" cy="633"/>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29707" name="Group 11"/>
              <p:cNvGrpSpPr>
                <a:grpSpLocks/>
              </p:cNvGrpSpPr>
              <p:nvPr/>
            </p:nvGrpSpPr>
            <p:grpSpPr bwMode="auto">
              <a:xfrm>
                <a:off x="0" y="633"/>
                <a:ext cx="1599" cy="633"/>
                <a:chOff x="0" y="633"/>
                <a:chExt cx="1599" cy="633"/>
              </a:xfrm>
            </p:grpSpPr>
            <p:sp>
              <p:nvSpPr>
                <p:cNvPr id="29708" name="Rectangle 12"/>
                <p:cNvSpPr>
                  <a:spLocks noChangeArrowheads="1"/>
                </p:cNvSpPr>
                <p:nvPr/>
              </p:nvSpPr>
              <p:spPr bwMode="auto">
                <a:xfrm>
                  <a:off x="43" y="633"/>
                  <a:ext cx="1513" cy="633"/>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2a. ok-drubel ok-voon anok plok sprok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2b. at-drubel at-voon pippat rrat dat .</a:t>
                  </a:r>
                </a:p>
                <a:p>
                  <a:pPr algn="l" eaLnBrk="0" hangingPunct="0"/>
                  <a:endParaRPr lang="en-US" sz="3200">
                    <a:latin typeface="Times New Roman" pitchFamily="-111" charset="0"/>
                  </a:endParaRPr>
                </a:p>
              </p:txBody>
            </p:sp>
            <p:sp>
              <p:nvSpPr>
                <p:cNvPr id="29709" name="Rectangle 13"/>
                <p:cNvSpPr>
                  <a:spLocks noChangeArrowheads="1"/>
                </p:cNvSpPr>
                <p:nvPr/>
              </p:nvSpPr>
              <p:spPr bwMode="auto">
                <a:xfrm>
                  <a:off x="0" y="633"/>
                  <a:ext cx="1599" cy="633"/>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29710" name="Group 14"/>
              <p:cNvGrpSpPr>
                <a:grpSpLocks/>
              </p:cNvGrpSpPr>
              <p:nvPr/>
            </p:nvGrpSpPr>
            <p:grpSpPr bwMode="auto">
              <a:xfrm>
                <a:off x="1599" y="633"/>
                <a:ext cx="1882" cy="633"/>
                <a:chOff x="1599" y="633"/>
                <a:chExt cx="1882" cy="633"/>
              </a:xfrm>
            </p:grpSpPr>
            <p:sp>
              <p:nvSpPr>
                <p:cNvPr id="29711" name="Rectangle 15"/>
                <p:cNvSpPr>
                  <a:spLocks noChangeArrowheads="1"/>
                </p:cNvSpPr>
                <p:nvPr/>
              </p:nvSpPr>
              <p:spPr bwMode="auto">
                <a:xfrm>
                  <a:off x="1642" y="633"/>
                  <a:ext cx="1796" cy="633"/>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8a. lalok brok anok plok nok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8b. iat lat pippat rrat nnat .</a:t>
                  </a:r>
                </a:p>
                <a:p>
                  <a:pPr algn="l" eaLnBrk="0" hangingPunct="0"/>
                  <a:endParaRPr lang="en-US" sz="3200">
                    <a:latin typeface="Times New Roman" pitchFamily="-111" charset="0"/>
                  </a:endParaRPr>
                </a:p>
              </p:txBody>
            </p:sp>
            <p:sp>
              <p:nvSpPr>
                <p:cNvPr id="29712" name="Rectangle 16"/>
                <p:cNvSpPr>
                  <a:spLocks noChangeArrowheads="1"/>
                </p:cNvSpPr>
                <p:nvPr/>
              </p:nvSpPr>
              <p:spPr bwMode="auto">
                <a:xfrm>
                  <a:off x="1599" y="633"/>
                  <a:ext cx="1882" cy="633"/>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29713" name="Group 17"/>
              <p:cNvGrpSpPr>
                <a:grpSpLocks/>
              </p:cNvGrpSpPr>
              <p:nvPr/>
            </p:nvGrpSpPr>
            <p:grpSpPr bwMode="auto">
              <a:xfrm>
                <a:off x="0" y="1266"/>
                <a:ext cx="1599" cy="518"/>
                <a:chOff x="0" y="1266"/>
                <a:chExt cx="1599" cy="518"/>
              </a:xfrm>
            </p:grpSpPr>
            <p:sp>
              <p:nvSpPr>
                <p:cNvPr id="29714" name="Rectangle 18"/>
                <p:cNvSpPr>
                  <a:spLocks noChangeArrowheads="1"/>
                </p:cNvSpPr>
                <p:nvPr/>
              </p:nvSpPr>
              <p:spPr bwMode="auto">
                <a:xfrm>
                  <a:off x="43" y="1266"/>
                  <a:ext cx="1513"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3a. erok sprok izok hihok ghirok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3b. totat dat arrat vat hilat .</a:t>
                  </a:r>
                </a:p>
                <a:p>
                  <a:pPr algn="l" eaLnBrk="0" hangingPunct="0"/>
                  <a:endParaRPr lang="en-US" sz="3200">
                    <a:latin typeface="Times New Roman" pitchFamily="-111" charset="0"/>
                  </a:endParaRPr>
                </a:p>
              </p:txBody>
            </p:sp>
            <p:sp>
              <p:nvSpPr>
                <p:cNvPr id="29715" name="Rectangle 19"/>
                <p:cNvSpPr>
                  <a:spLocks noChangeArrowheads="1"/>
                </p:cNvSpPr>
                <p:nvPr/>
              </p:nvSpPr>
              <p:spPr bwMode="auto">
                <a:xfrm>
                  <a:off x="0" y="1266"/>
                  <a:ext cx="1599"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29716" name="Group 20"/>
              <p:cNvGrpSpPr>
                <a:grpSpLocks/>
              </p:cNvGrpSpPr>
              <p:nvPr/>
            </p:nvGrpSpPr>
            <p:grpSpPr bwMode="auto">
              <a:xfrm>
                <a:off x="1599" y="1266"/>
                <a:ext cx="1882" cy="518"/>
                <a:chOff x="1599" y="1266"/>
                <a:chExt cx="1882" cy="518"/>
              </a:xfrm>
            </p:grpSpPr>
            <p:sp>
              <p:nvSpPr>
                <p:cNvPr id="29717" name="Rectangle 21"/>
                <p:cNvSpPr>
                  <a:spLocks noChangeArrowheads="1"/>
                </p:cNvSpPr>
                <p:nvPr/>
              </p:nvSpPr>
              <p:spPr bwMode="auto">
                <a:xfrm>
                  <a:off x="1642" y="1266"/>
                  <a:ext cx="1796"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9a. wiwok nok izok kantok ok-yurp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9b. totat nnat quat oloat at-yurp .</a:t>
                  </a:r>
                </a:p>
                <a:p>
                  <a:pPr algn="l" eaLnBrk="0" hangingPunct="0"/>
                  <a:endParaRPr lang="en-US" sz="3200">
                    <a:latin typeface="Times New Roman" pitchFamily="-111" charset="0"/>
                  </a:endParaRPr>
                </a:p>
              </p:txBody>
            </p:sp>
            <p:sp>
              <p:nvSpPr>
                <p:cNvPr id="29718" name="Rectangle 22"/>
                <p:cNvSpPr>
                  <a:spLocks noChangeArrowheads="1"/>
                </p:cNvSpPr>
                <p:nvPr/>
              </p:nvSpPr>
              <p:spPr bwMode="auto">
                <a:xfrm>
                  <a:off x="1599" y="1266"/>
                  <a:ext cx="1882"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29719" name="Group 23"/>
              <p:cNvGrpSpPr>
                <a:grpSpLocks/>
              </p:cNvGrpSpPr>
              <p:nvPr/>
            </p:nvGrpSpPr>
            <p:grpSpPr bwMode="auto">
              <a:xfrm>
                <a:off x="0" y="1784"/>
                <a:ext cx="1599" cy="518"/>
                <a:chOff x="0" y="1784"/>
                <a:chExt cx="1599" cy="518"/>
              </a:xfrm>
            </p:grpSpPr>
            <p:sp>
              <p:nvSpPr>
                <p:cNvPr id="29720" name="Rectangle 24"/>
                <p:cNvSpPr>
                  <a:spLocks noChangeArrowheads="1"/>
                </p:cNvSpPr>
                <p:nvPr/>
              </p:nvSpPr>
              <p:spPr bwMode="auto">
                <a:xfrm>
                  <a:off x="43" y="1784"/>
                  <a:ext cx="1513"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4a. ok-voon anok drok brok jok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4b. at-voon krat pippat sat lat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endParaRPr lang="en-US" sz="3200">
                    <a:latin typeface="Times New Roman" pitchFamily="-111" charset="0"/>
                  </a:endParaRPr>
                </a:p>
              </p:txBody>
            </p:sp>
            <p:sp>
              <p:nvSpPr>
                <p:cNvPr id="29721" name="Rectangle 25"/>
                <p:cNvSpPr>
                  <a:spLocks noChangeArrowheads="1"/>
                </p:cNvSpPr>
                <p:nvPr/>
              </p:nvSpPr>
              <p:spPr bwMode="auto">
                <a:xfrm>
                  <a:off x="0" y="1784"/>
                  <a:ext cx="1599"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29722" name="Group 26"/>
              <p:cNvGrpSpPr>
                <a:grpSpLocks/>
              </p:cNvGrpSpPr>
              <p:nvPr/>
            </p:nvGrpSpPr>
            <p:grpSpPr bwMode="auto">
              <a:xfrm>
                <a:off x="1599" y="1784"/>
                <a:ext cx="1882" cy="518"/>
                <a:chOff x="1599" y="1784"/>
                <a:chExt cx="1882" cy="518"/>
              </a:xfrm>
            </p:grpSpPr>
            <p:sp>
              <p:nvSpPr>
                <p:cNvPr id="29723" name="Rectangle 27"/>
                <p:cNvSpPr>
                  <a:spLocks noChangeArrowheads="1"/>
                </p:cNvSpPr>
                <p:nvPr/>
              </p:nvSpPr>
              <p:spPr bwMode="auto">
                <a:xfrm>
                  <a:off x="1642" y="1784"/>
                  <a:ext cx="1796"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10a. lalok mok nok yorok ghirok clok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10b. wat nnat gat mat bat hilat .</a:t>
                  </a:r>
                </a:p>
                <a:p>
                  <a:pPr algn="l" eaLnBrk="0" hangingPunct="0"/>
                  <a:endParaRPr lang="en-US" sz="3200">
                    <a:latin typeface="Times New Roman" pitchFamily="-111" charset="0"/>
                  </a:endParaRPr>
                </a:p>
              </p:txBody>
            </p:sp>
            <p:sp>
              <p:nvSpPr>
                <p:cNvPr id="29724" name="Rectangle 28"/>
                <p:cNvSpPr>
                  <a:spLocks noChangeArrowheads="1"/>
                </p:cNvSpPr>
                <p:nvPr/>
              </p:nvSpPr>
              <p:spPr bwMode="auto">
                <a:xfrm>
                  <a:off x="1599" y="1784"/>
                  <a:ext cx="1882"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29725" name="Group 29"/>
              <p:cNvGrpSpPr>
                <a:grpSpLocks/>
              </p:cNvGrpSpPr>
              <p:nvPr/>
            </p:nvGrpSpPr>
            <p:grpSpPr bwMode="auto">
              <a:xfrm>
                <a:off x="0" y="2302"/>
                <a:ext cx="1599" cy="518"/>
                <a:chOff x="0" y="2302"/>
                <a:chExt cx="1599" cy="518"/>
              </a:xfrm>
            </p:grpSpPr>
            <p:sp>
              <p:nvSpPr>
                <p:cNvPr id="29726" name="Rectangle 30"/>
                <p:cNvSpPr>
                  <a:spLocks noChangeArrowheads="1"/>
                </p:cNvSpPr>
                <p:nvPr/>
              </p:nvSpPr>
              <p:spPr bwMode="auto">
                <a:xfrm>
                  <a:off x="43" y="2302"/>
                  <a:ext cx="1513"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5a. wiwok farok izok stok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5b. totat jjat quat cat .</a:t>
                  </a:r>
                </a:p>
                <a:p>
                  <a:pPr algn="l" eaLnBrk="0" hangingPunct="0"/>
                  <a:endParaRPr lang="en-US" sz="3200">
                    <a:latin typeface="Times New Roman" pitchFamily="-111" charset="0"/>
                  </a:endParaRPr>
                </a:p>
              </p:txBody>
            </p:sp>
            <p:sp>
              <p:nvSpPr>
                <p:cNvPr id="29727" name="Rectangle 31"/>
                <p:cNvSpPr>
                  <a:spLocks noChangeArrowheads="1"/>
                </p:cNvSpPr>
                <p:nvPr/>
              </p:nvSpPr>
              <p:spPr bwMode="auto">
                <a:xfrm>
                  <a:off x="0" y="2302"/>
                  <a:ext cx="1599"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29728" name="Group 32"/>
              <p:cNvGrpSpPr>
                <a:grpSpLocks/>
              </p:cNvGrpSpPr>
              <p:nvPr/>
            </p:nvGrpSpPr>
            <p:grpSpPr bwMode="auto">
              <a:xfrm>
                <a:off x="1599" y="2302"/>
                <a:ext cx="1882" cy="518"/>
                <a:chOff x="1599" y="2302"/>
                <a:chExt cx="1882" cy="518"/>
              </a:xfrm>
            </p:grpSpPr>
            <p:sp>
              <p:nvSpPr>
                <p:cNvPr id="29729" name="Rectangle 33"/>
                <p:cNvSpPr>
                  <a:spLocks noChangeArrowheads="1"/>
                </p:cNvSpPr>
                <p:nvPr/>
              </p:nvSpPr>
              <p:spPr bwMode="auto">
                <a:xfrm>
                  <a:off x="1642" y="2302"/>
                  <a:ext cx="1796"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11a. lalok nok crrrok hihok yorok zanzanok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11b. wat nnat arrat mat zanzanat .</a:t>
                  </a:r>
                </a:p>
                <a:p>
                  <a:pPr algn="l" eaLnBrk="0" hangingPunct="0"/>
                  <a:endParaRPr lang="en-US" sz="3200">
                    <a:latin typeface="Times New Roman" pitchFamily="-111" charset="0"/>
                  </a:endParaRPr>
                </a:p>
              </p:txBody>
            </p:sp>
            <p:sp>
              <p:nvSpPr>
                <p:cNvPr id="29730" name="Rectangle 34"/>
                <p:cNvSpPr>
                  <a:spLocks noChangeArrowheads="1"/>
                </p:cNvSpPr>
                <p:nvPr/>
              </p:nvSpPr>
              <p:spPr bwMode="auto">
                <a:xfrm>
                  <a:off x="1599" y="2302"/>
                  <a:ext cx="1882"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29731" name="Group 35"/>
              <p:cNvGrpSpPr>
                <a:grpSpLocks/>
              </p:cNvGrpSpPr>
              <p:nvPr/>
            </p:nvGrpSpPr>
            <p:grpSpPr bwMode="auto">
              <a:xfrm>
                <a:off x="0" y="2820"/>
                <a:ext cx="1599" cy="518"/>
                <a:chOff x="0" y="2820"/>
                <a:chExt cx="1599" cy="518"/>
              </a:xfrm>
            </p:grpSpPr>
            <p:sp>
              <p:nvSpPr>
                <p:cNvPr id="29732" name="Rectangle 36"/>
                <p:cNvSpPr>
                  <a:spLocks noChangeArrowheads="1"/>
                </p:cNvSpPr>
                <p:nvPr/>
              </p:nvSpPr>
              <p:spPr bwMode="auto">
                <a:xfrm>
                  <a:off x="43" y="2820"/>
                  <a:ext cx="1513"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6a. lalok sprok izok jok stok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6b. wat dat krat quat cat .</a:t>
                  </a:r>
                </a:p>
                <a:p>
                  <a:pPr algn="l" eaLnBrk="0" hangingPunct="0"/>
                  <a:endParaRPr lang="en-US" sz="3200">
                    <a:latin typeface="Times New Roman" pitchFamily="-111" charset="0"/>
                  </a:endParaRPr>
                </a:p>
              </p:txBody>
            </p:sp>
            <p:sp>
              <p:nvSpPr>
                <p:cNvPr id="29733" name="Rectangle 37"/>
                <p:cNvSpPr>
                  <a:spLocks noChangeArrowheads="1"/>
                </p:cNvSpPr>
                <p:nvPr/>
              </p:nvSpPr>
              <p:spPr bwMode="auto">
                <a:xfrm>
                  <a:off x="0" y="2820"/>
                  <a:ext cx="1599"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29734" name="Group 38"/>
              <p:cNvGrpSpPr>
                <a:grpSpLocks/>
              </p:cNvGrpSpPr>
              <p:nvPr/>
            </p:nvGrpSpPr>
            <p:grpSpPr bwMode="auto">
              <a:xfrm>
                <a:off x="1599" y="2820"/>
                <a:ext cx="1882" cy="518"/>
                <a:chOff x="1599" y="2820"/>
                <a:chExt cx="1882" cy="518"/>
              </a:xfrm>
            </p:grpSpPr>
            <p:sp>
              <p:nvSpPr>
                <p:cNvPr id="29735" name="Rectangle 39"/>
                <p:cNvSpPr>
                  <a:spLocks noChangeArrowheads="1"/>
                </p:cNvSpPr>
                <p:nvPr/>
              </p:nvSpPr>
              <p:spPr bwMode="auto">
                <a:xfrm>
                  <a:off x="1642" y="2820"/>
                  <a:ext cx="1796"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12a. lalok rarok nok izok hihok mok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12b. wat nnat forat arrat vat gat .</a:t>
                  </a:r>
                </a:p>
                <a:p>
                  <a:pPr algn="l" eaLnBrk="0" hangingPunct="0"/>
                  <a:endParaRPr lang="en-US" sz="3200">
                    <a:latin typeface="Times New Roman" pitchFamily="-111" charset="0"/>
                  </a:endParaRPr>
                </a:p>
              </p:txBody>
            </p:sp>
            <p:sp>
              <p:nvSpPr>
                <p:cNvPr id="29736" name="Rectangle 40"/>
                <p:cNvSpPr>
                  <a:spLocks noChangeArrowheads="1"/>
                </p:cNvSpPr>
                <p:nvPr/>
              </p:nvSpPr>
              <p:spPr bwMode="auto">
                <a:xfrm>
                  <a:off x="1599" y="2820"/>
                  <a:ext cx="1882"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sp>
          <p:nvSpPr>
            <p:cNvPr id="29737" name="Rectangle 41"/>
            <p:cNvSpPr>
              <a:spLocks noChangeArrowheads="1"/>
            </p:cNvSpPr>
            <p:nvPr/>
          </p:nvSpPr>
          <p:spPr bwMode="auto">
            <a:xfrm>
              <a:off x="-3" y="-3"/>
              <a:ext cx="3487" cy="3344"/>
            </a:xfrm>
            <a:prstGeom prst="rect">
              <a:avLst/>
            </a:prstGeom>
            <a:noFill/>
            <a:ln w="9525">
              <a:solidFill>
                <a:srgbClr val="A0A0A0"/>
              </a:solidFill>
              <a:miter lim="800000"/>
              <a:headEnd/>
              <a:tailEnd/>
            </a:ln>
            <a:effectLst/>
          </p:spPr>
          <p:txBody>
            <a:bodyPr wrap="none" anchor="ctr">
              <a:prstTxWarp prst="textNoShape">
                <a:avLst/>
              </a:prstTxWarp>
              <a:spAutoFit/>
            </a:bodyPr>
            <a:lstStyle/>
            <a:p>
              <a:endParaRPr lang="en-US"/>
            </a:p>
          </p:txBody>
        </p:sp>
      </p:grpSp>
      <p:sp>
        <p:nvSpPr>
          <p:cNvPr id="29738" name="Text Box 42"/>
          <p:cNvSpPr txBox="1">
            <a:spLocks noChangeArrowheads="1"/>
          </p:cNvSpPr>
          <p:nvPr/>
        </p:nvSpPr>
        <p:spPr bwMode="auto">
          <a:xfrm>
            <a:off x="152400" y="1066800"/>
            <a:ext cx="8534400" cy="366713"/>
          </a:xfrm>
          <a:prstGeom prst="rect">
            <a:avLst/>
          </a:prstGeom>
          <a:noFill/>
          <a:ln w="9525">
            <a:noFill/>
            <a:miter lim="800000"/>
            <a:headEnd/>
            <a:tailEnd/>
          </a:ln>
          <a:effectLst/>
        </p:spPr>
        <p:txBody>
          <a:bodyPr wrap="none">
            <a:prstTxWarp prst="textNoShape">
              <a:avLst/>
            </a:prstTxWarp>
            <a:spAutoFit/>
          </a:bodyPr>
          <a:lstStyle/>
          <a:p>
            <a:pPr algn="l"/>
            <a:r>
              <a:rPr lang="en-US">
                <a:solidFill>
                  <a:schemeClr val="tx2"/>
                </a:solidFill>
              </a:rPr>
              <a:t>Your assignment, translate this to Arcturan:    </a:t>
            </a:r>
            <a:r>
              <a:rPr lang="en-US" sz="1600">
                <a:solidFill>
                  <a:schemeClr val="tx2"/>
                </a:solidFill>
                <a:latin typeface="Times New Roman" pitchFamily="-111" charset="0"/>
              </a:rPr>
              <a:t>farok crrrok hihok yorok clok kantok ok-yurp</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813" name="Rectangle 45"/>
          <p:cNvSpPr>
            <a:spLocks noChangeArrowheads="1"/>
          </p:cNvSpPr>
          <p:nvPr/>
        </p:nvSpPr>
        <p:spPr bwMode="auto">
          <a:xfrm>
            <a:off x="4800600" y="1066800"/>
            <a:ext cx="568325" cy="381000"/>
          </a:xfrm>
          <a:prstGeom prst="rect">
            <a:avLst/>
          </a:prstGeom>
          <a:solidFill>
            <a:srgbClr val="FFFF00"/>
          </a:solidFill>
          <a:ln w="9525">
            <a:noFill/>
            <a:miter lim="800000"/>
            <a:headEnd/>
            <a:tailEnd/>
          </a:ln>
          <a:effectLst/>
        </p:spPr>
        <p:txBody>
          <a:bodyPr wrap="none" anchor="ctr">
            <a:prstTxWarp prst="textNoShape">
              <a:avLst/>
            </a:prstTxWarp>
          </a:bodyPr>
          <a:lstStyle/>
          <a:p>
            <a:endParaRPr lang="en-US"/>
          </a:p>
        </p:txBody>
      </p:sp>
      <p:sp>
        <p:nvSpPr>
          <p:cNvPr id="32812" name="Rectangle 44"/>
          <p:cNvSpPr>
            <a:spLocks noChangeArrowheads="1"/>
          </p:cNvSpPr>
          <p:nvPr/>
        </p:nvSpPr>
        <p:spPr bwMode="auto">
          <a:xfrm>
            <a:off x="5121275" y="1522413"/>
            <a:ext cx="533400" cy="381000"/>
          </a:xfrm>
          <a:prstGeom prst="rect">
            <a:avLst/>
          </a:prstGeom>
          <a:solidFill>
            <a:srgbClr val="FFFF00"/>
          </a:solidFill>
          <a:ln w="9525">
            <a:noFill/>
            <a:miter lim="800000"/>
            <a:headEnd/>
            <a:tailEnd/>
          </a:ln>
          <a:effectLst/>
        </p:spPr>
        <p:txBody>
          <a:bodyPr wrap="none" anchor="ctr">
            <a:prstTxWarp prst="textNoShape">
              <a:avLst/>
            </a:prstTxWarp>
          </a:bodyPr>
          <a:lstStyle/>
          <a:p>
            <a:endParaRPr lang="en-US"/>
          </a:p>
        </p:txBody>
      </p:sp>
      <p:sp>
        <p:nvSpPr>
          <p:cNvPr id="32811" name="Rectangle 43"/>
          <p:cNvSpPr>
            <a:spLocks noChangeArrowheads="1"/>
          </p:cNvSpPr>
          <p:nvPr/>
        </p:nvSpPr>
        <p:spPr bwMode="auto">
          <a:xfrm>
            <a:off x="1447800" y="4876800"/>
            <a:ext cx="533400" cy="381000"/>
          </a:xfrm>
          <a:prstGeom prst="rect">
            <a:avLst/>
          </a:prstGeom>
          <a:solidFill>
            <a:srgbClr val="FFFF00"/>
          </a:solidFill>
          <a:ln w="9525">
            <a:noFill/>
            <a:miter lim="800000"/>
            <a:headEnd/>
            <a:tailEnd/>
          </a:ln>
          <a:effectLst/>
        </p:spPr>
        <p:txBody>
          <a:bodyPr wrap="none" anchor="ctr">
            <a:prstTxWarp prst="textNoShape">
              <a:avLst/>
            </a:prstTxWarp>
          </a:bodyPr>
          <a:lstStyle/>
          <a:p>
            <a:endParaRPr lang="en-US"/>
          </a:p>
        </p:txBody>
      </p:sp>
      <p:sp>
        <p:nvSpPr>
          <p:cNvPr id="32770" name="Rectangle 2"/>
          <p:cNvSpPr>
            <a:spLocks noGrp="1" noChangeArrowheads="1"/>
          </p:cNvSpPr>
          <p:nvPr>
            <p:ph type="title"/>
          </p:nvPr>
        </p:nvSpPr>
        <p:spPr>
          <a:xfrm>
            <a:off x="228600" y="138113"/>
            <a:ext cx="8458200" cy="838200"/>
          </a:xfrm>
        </p:spPr>
        <p:txBody>
          <a:bodyPr/>
          <a:lstStyle/>
          <a:p>
            <a:r>
              <a:rPr lang="en-US" sz="3600"/>
              <a:t>Centauri/Arcturan [Knight, 1997]</a:t>
            </a:r>
            <a:endParaRPr lang="en-US"/>
          </a:p>
        </p:txBody>
      </p:sp>
      <p:grpSp>
        <p:nvGrpSpPr>
          <p:cNvPr id="32771" name="Group 3"/>
          <p:cNvGrpSpPr>
            <a:grpSpLocks/>
          </p:cNvGrpSpPr>
          <p:nvPr/>
        </p:nvGrpSpPr>
        <p:grpSpPr bwMode="auto">
          <a:xfrm>
            <a:off x="381000" y="1524000"/>
            <a:ext cx="8337550" cy="4873625"/>
            <a:chOff x="-3" y="-3"/>
            <a:chExt cx="3487" cy="3344"/>
          </a:xfrm>
        </p:grpSpPr>
        <p:grpSp>
          <p:nvGrpSpPr>
            <p:cNvPr id="32772" name="Group 4"/>
            <p:cNvGrpSpPr>
              <a:grpSpLocks/>
            </p:cNvGrpSpPr>
            <p:nvPr/>
          </p:nvGrpSpPr>
          <p:grpSpPr bwMode="auto">
            <a:xfrm>
              <a:off x="0" y="0"/>
              <a:ext cx="3481" cy="3338"/>
              <a:chOff x="0" y="0"/>
              <a:chExt cx="3481" cy="3338"/>
            </a:xfrm>
          </p:grpSpPr>
          <p:grpSp>
            <p:nvGrpSpPr>
              <p:cNvPr id="32773" name="Group 5"/>
              <p:cNvGrpSpPr>
                <a:grpSpLocks/>
              </p:cNvGrpSpPr>
              <p:nvPr/>
            </p:nvGrpSpPr>
            <p:grpSpPr bwMode="auto">
              <a:xfrm>
                <a:off x="0" y="0"/>
                <a:ext cx="1599" cy="633"/>
                <a:chOff x="0" y="0"/>
                <a:chExt cx="1599" cy="633"/>
              </a:xfrm>
            </p:grpSpPr>
            <p:sp>
              <p:nvSpPr>
                <p:cNvPr id="32774" name="Rectangle 6"/>
                <p:cNvSpPr>
                  <a:spLocks noChangeArrowheads="1"/>
                </p:cNvSpPr>
                <p:nvPr/>
              </p:nvSpPr>
              <p:spPr bwMode="auto">
                <a:xfrm>
                  <a:off x="43" y="0"/>
                  <a:ext cx="1513" cy="633"/>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1a. ok-voon ororok sprok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1b. at-voon bichat dat .</a:t>
                  </a:r>
                </a:p>
                <a:p>
                  <a:pPr algn="l" eaLnBrk="0" hangingPunct="0"/>
                  <a:endParaRPr lang="en-US" sz="3200">
                    <a:latin typeface="Times New Roman" pitchFamily="-111" charset="0"/>
                  </a:endParaRPr>
                </a:p>
              </p:txBody>
            </p:sp>
            <p:sp>
              <p:nvSpPr>
                <p:cNvPr id="32775" name="Rectangle 7"/>
                <p:cNvSpPr>
                  <a:spLocks noChangeArrowheads="1"/>
                </p:cNvSpPr>
                <p:nvPr/>
              </p:nvSpPr>
              <p:spPr bwMode="auto">
                <a:xfrm>
                  <a:off x="0" y="0"/>
                  <a:ext cx="1599" cy="633"/>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2776" name="Group 8"/>
              <p:cNvGrpSpPr>
                <a:grpSpLocks/>
              </p:cNvGrpSpPr>
              <p:nvPr/>
            </p:nvGrpSpPr>
            <p:grpSpPr bwMode="auto">
              <a:xfrm>
                <a:off x="1599" y="0"/>
                <a:ext cx="1882" cy="633"/>
                <a:chOff x="1599" y="0"/>
                <a:chExt cx="1882" cy="633"/>
              </a:xfrm>
            </p:grpSpPr>
            <p:sp>
              <p:nvSpPr>
                <p:cNvPr id="32777" name="Rectangle 9"/>
                <p:cNvSpPr>
                  <a:spLocks noChangeArrowheads="1"/>
                </p:cNvSpPr>
                <p:nvPr/>
              </p:nvSpPr>
              <p:spPr bwMode="auto">
                <a:xfrm>
                  <a:off x="1642" y="0"/>
                  <a:ext cx="1796" cy="633"/>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7a. lalok </a:t>
                  </a:r>
                  <a:r>
                    <a:rPr lang="en-US" sz="1600" b="1">
                      <a:latin typeface="Times New Roman" pitchFamily="-111" charset="0"/>
                      <a:ea typeface="Times New Roman" pitchFamily="-111" charset="0"/>
                      <a:cs typeface="Times New Roman" pitchFamily="-111" charset="0"/>
                    </a:rPr>
                    <a:t>farok</a:t>
                  </a:r>
                  <a:r>
                    <a:rPr lang="en-US" sz="1600">
                      <a:latin typeface="Times New Roman" pitchFamily="-111" charset="0"/>
                      <a:ea typeface="Times New Roman" pitchFamily="-111" charset="0"/>
                      <a:cs typeface="Times New Roman" pitchFamily="-111" charset="0"/>
                    </a:rPr>
                    <a:t> ororok lalok sprok izok enemok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7b. wat jjat bichat wat dat vat eneat .</a:t>
                  </a:r>
                </a:p>
                <a:p>
                  <a:pPr algn="l" eaLnBrk="0" hangingPunct="0"/>
                  <a:endParaRPr lang="en-US" sz="3200">
                    <a:latin typeface="Times New Roman" pitchFamily="-111" charset="0"/>
                  </a:endParaRPr>
                </a:p>
              </p:txBody>
            </p:sp>
            <p:sp>
              <p:nvSpPr>
                <p:cNvPr id="32778" name="Rectangle 10"/>
                <p:cNvSpPr>
                  <a:spLocks noChangeArrowheads="1"/>
                </p:cNvSpPr>
                <p:nvPr/>
              </p:nvSpPr>
              <p:spPr bwMode="auto">
                <a:xfrm>
                  <a:off x="1599" y="0"/>
                  <a:ext cx="1882" cy="633"/>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2779" name="Group 11"/>
              <p:cNvGrpSpPr>
                <a:grpSpLocks/>
              </p:cNvGrpSpPr>
              <p:nvPr/>
            </p:nvGrpSpPr>
            <p:grpSpPr bwMode="auto">
              <a:xfrm>
                <a:off x="0" y="633"/>
                <a:ext cx="1599" cy="633"/>
                <a:chOff x="0" y="633"/>
                <a:chExt cx="1599" cy="633"/>
              </a:xfrm>
            </p:grpSpPr>
            <p:sp>
              <p:nvSpPr>
                <p:cNvPr id="32780" name="Rectangle 12"/>
                <p:cNvSpPr>
                  <a:spLocks noChangeArrowheads="1"/>
                </p:cNvSpPr>
                <p:nvPr/>
              </p:nvSpPr>
              <p:spPr bwMode="auto">
                <a:xfrm>
                  <a:off x="43" y="633"/>
                  <a:ext cx="1513" cy="633"/>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2a. ok-drubel ok-voon anok plok sprok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2b. at-drubel at-voon pippat rrat dat .</a:t>
                  </a:r>
                </a:p>
                <a:p>
                  <a:pPr algn="l" eaLnBrk="0" hangingPunct="0"/>
                  <a:endParaRPr lang="en-US" sz="3200">
                    <a:latin typeface="Times New Roman" pitchFamily="-111" charset="0"/>
                  </a:endParaRPr>
                </a:p>
              </p:txBody>
            </p:sp>
            <p:sp>
              <p:nvSpPr>
                <p:cNvPr id="32781" name="Rectangle 13"/>
                <p:cNvSpPr>
                  <a:spLocks noChangeArrowheads="1"/>
                </p:cNvSpPr>
                <p:nvPr/>
              </p:nvSpPr>
              <p:spPr bwMode="auto">
                <a:xfrm>
                  <a:off x="0" y="633"/>
                  <a:ext cx="1599" cy="633"/>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2782" name="Group 14"/>
              <p:cNvGrpSpPr>
                <a:grpSpLocks/>
              </p:cNvGrpSpPr>
              <p:nvPr/>
            </p:nvGrpSpPr>
            <p:grpSpPr bwMode="auto">
              <a:xfrm>
                <a:off x="1599" y="633"/>
                <a:ext cx="1882" cy="633"/>
                <a:chOff x="1599" y="633"/>
                <a:chExt cx="1882" cy="633"/>
              </a:xfrm>
            </p:grpSpPr>
            <p:sp>
              <p:nvSpPr>
                <p:cNvPr id="32783" name="Rectangle 15"/>
                <p:cNvSpPr>
                  <a:spLocks noChangeArrowheads="1"/>
                </p:cNvSpPr>
                <p:nvPr/>
              </p:nvSpPr>
              <p:spPr bwMode="auto">
                <a:xfrm>
                  <a:off x="1642" y="633"/>
                  <a:ext cx="1796" cy="633"/>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8a. lalok brok anok plok nok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8b. iat lat pippat rrat nnat .</a:t>
                  </a:r>
                </a:p>
                <a:p>
                  <a:pPr algn="l" eaLnBrk="0" hangingPunct="0"/>
                  <a:endParaRPr lang="en-US" sz="3200">
                    <a:latin typeface="Times New Roman" pitchFamily="-111" charset="0"/>
                  </a:endParaRPr>
                </a:p>
              </p:txBody>
            </p:sp>
            <p:sp>
              <p:nvSpPr>
                <p:cNvPr id="32784" name="Rectangle 16"/>
                <p:cNvSpPr>
                  <a:spLocks noChangeArrowheads="1"/>
                </p:cNvSpPr>
                <p:nvPr/>
              </p:nvSpPr>
              <p:spPr bwMode="auto">
                <a:xfrm>
                  <a:off x="1599" y="633"/>
                  <a:ext cx="1882" cy="633"/>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2785" name="Group 17"/>
              <p:cNvGrpSpPr>
                <a:grpSpLocks/>
              </p:cNvGrpSpPr>
              <p:nvPr/>
            </p:nvGrpSpPr>
            <p:grpSpPr bwMode="auto">
              <a:xfrm>
                <a:off x="0" y="1266"/>
                <a:ext cx="1599" cy="518"/>
                <a:chOff x="0" y="1266"/>
                <a:chExt cx="1599" cy="518"/>
              </a:xfrm>
            </p:grpSpPr>
            <p:sp>
              <p:nvSpPr>
                <p:cNvPr id="32786" name="Rectangle 18"/>
                <p:cNvSpPr>
                  <a:spLocks noChangeArrowheads="1"/>
                </p:cNvSpPr>
                <p:nvPr/>
              </p:nvSpPr>
              <p:spPr bwMode="auto">
                <a:xfrm>
                  <a:off x="43" y="1266"/>
                  <a:ext cx="1513"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3a. erok sprok izok hihok ghirok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3b. totat dat arrat vat hilat .</a:t>
                  </a:r>
                </a:p>
                <a:p>
                  <a:pPr algn="l" eaLnBrk="0" hangingPunct="0"/>
                  <a:endParaRPr lang="en-US" sz="3200">
                    <a:latin typeface="Times New Roman" pitchFamily="-111" charset="0"/>
                  </a:endParaRPr>
                </a:p>
              </p:txBody>
            </p:sp>
            <p:sp>
              <p:nvSpPr>
                <p:cNvPr id="32787" name="Rectangle 19"/>
                <p:cNvSpPr>
                  <a:spLocks noChangeArrowheads="1"/>
                </p:cNvSpPr>
                <p:nvPr/>
              </p:nvSpPr>
              <p:spPr bwMode="auto">
                <a:xfrm>
                  <a:off x="0" y="1266"/>
                  <a:ext cx="1599"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2788" name="Group 20"/>
              <p:cNvGrpSpPr>
                <a:grpSpLocks/>
              </p:cNvGrpSpPr>
              <p:nvPr/>
            </p:nvGrpSpPr>
            <p:grpSpPr bwMode="auto">
              <a:xfrm>
                <a:off x="1599" y="1266"/>
                <a:ext cx="1882" cy="518"/>
                <a:chOff x="1599" y="1266"/>
                <a:chExt cx="1882" cy="518"/>
              </a:xfrm>
            </p:grpSpPr>
            <p:sp>
              <p:nvSpPr>
                <p:cNvPr id="32789" name="Rectangle 21"/>
                <p:cNvSpPr>
                  <a:spLocks noChangeArrowheads="1"/>
                </p:cNvSpPr>
                <p:nvPr/>
              </p:nvSpPr>
              <p:spPr bwMode="auto">
                <a:xfrm>
                  <a:off x="1642" y="1266"/>
                  <a:ext cx="1796"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9a. wiwok nok izok kantok ok-yurp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9b. totat nnat quat oloat at-yurp .</a:t>
                  </a:r>
                </a:p>
                <a:p>
                  <a:pPr algn="l" eaLnBrk="0" hangingPunct="0"/>
                  <a:endParaRPr lang="en-US" sz="3200">
                    <a:latin typeface="Times New Roman" pitchFamily="-111" charset="0"/>
                  </a:endParaRPr>
                </a:p>
              </p:txBody>
            </p:sp>
            <p:sp>
              <p:nvSpPr>
                <p:cNvPr id="32790" name="Rectangle 22"/>
                <p:cNvSpPr>
                  <a:spLocks noChangeArrowheads="1"/>
                </p:cNvSpPr>
                <p:nvPr/>
              </p:nvSpPr>
              <p:spPr bwMode="auto">
                <a:xfrm>
                  <a:off x="1599" y="1266"/>
                  <a:ext cx="1882"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2791" name="Group 23"/>
              <p:cNvGrpSpPr>
                <a:grpSpLocks/>
              </p:cNvGrpSpPr>
              <p:nvPr/>
            </p:nvGrpSpPr>
            <p:grpSpPr bwMode="auto">
              <a:xfrm>
                <a:off x="0" y="1784"/>
                <a:ext cx="1599" cy="518"/>
                <a:chOff x="0" y="1784"/>
                <a:chExt cx="1599" cy="518"/>
              </a:xfrm>
            </p:grpSpPr>
            <p:sp>
              <p:nvSpPr>
                <p:cNvPr id="32792" name="Rectangle 24"/>
                <p:cNvSpPr>
                  <a:spLocks noChangeArrowheads="1"/>
                </p:cNvSpPr>
                <p:nvPr/>
              </p:nvSpPr>
              <p:spPr bwMode="auto">
                <a:xfrm>
                  <a:off x="43" y="1784"/>
                  <a:ext cx="1513"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4a. ok-voon anok drok brok jok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4b. at-voon krat pippat sat lat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endParaRPr lang="en-US" sz="3200">
                    <a:latin typeface="Times New Roman" pitchFamily="-111" charset="0"/>
                  </a:endParaRPr>
                </a:p>
              </p:txBody>
            </p:sp>
            <p:sp>
              <p:nvSpPr>
                <p:cNvPr id="32793" name="Rectangle 25"/>
                <p:cNvSpPr>
                  <a:spLocks noChangeArrowheads="1"/>
                </p:cNvSpPr>
                <p:nvPr/>
              </p:nvSpPr>
              <p:spPr bwMode="auto">
                <a:xfrm>
                  <a:off x="0" y="1784"/>
                  <a:ext cx="1599"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2794" name="Group 26"/>
              <p:cNvGrpSpPr>
                <a:grpSpLocks/>
              </p:cNvGrpSpPr>
              <p:nvPr/>
            </p:nvGrpSpPr>
            <p:grpSpPr bwMode="auto">
              <a:xfrm>
                <a:off x="1599" y="1784"/>
                <a:ext cx="1882" cy="518"/>
                <a:chOff x="1599" y="1784"/>
                <a:chExt cx="1882" cy="518"/>
              </a:xfrm>
            </p:grpSpPr>
            <p:sp>
              <p:nvSpPr>
                <p:cNvPr id="32795" name="Rectangle 27"/>
                <p:cNvSpPr>
                  <a:spLocks noChangeArrowheads="1"/>
                </p:cNvSpPr>
                <p:nvPr/>
              </p:nvSpPr>
              <p:spPr bwMode="auto">
                <a:xfrm>
                  <a:off x="1642" y="1784"/>
                  <a:ext cx="1796"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10a. lalok mok nok yorok ghirok clok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10b. wat nnat gat mat bat hilat .</a:t>
                  </a:r>
                </a:p>
                <a:p>
                  <a:pPr algn="l" eaLnBrk="0" hangingPunct="0"/>
                  <a:endParaRPr lang="en-US" sz="3200">
                    <a:latin typeface="Times New Roman" pitchFamily="-111" charset="0"/>
                  </a:endParaRPr>
                </a:p>
              </p:txBody>
            </p:sp>
            <p:sp>
              <p:nvSpPr>
                <p:cNvPr id="32796" name="Rectangle 28"/>
                <p:cNvSpPr>
                  <a:spLocks noChangeArrowheads="1"/>
                </p:cNvSpPr>
                <p:nvPr/>
              </p:nvSpPr>
              <p:spPr bwMode="auto">
                <a:xfrm>
                  <a:off x="1599" y="1784"/>
                  <a:ext cx="1882"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2797" name="Group 29"/>
              <p:cNvGrpSpPr>
                <a:grpSpLocks/>
              </p:cNvGrpSpPr>
              <p:nvPr/>
            </p:nvGrpSpPr>
            <p:grpSpPr bwMode="auto">
              <a:xfrm>
                <a:off x="0" y="2302"/>
                <a:ext cx="1599" cy="518"/>
                <a:chOff x="0" y="2302"/>
                <a:chExt cx="1599" cy="518"/>
              </a:xfrm>
            </p:grpSpPr>
            <p:sp>
              <p:nvSpPr>
                <p:cNvPr id="32798" name="Rectangle 30"/>
                <p:cNvSpPr>
                  <a:spLocks noChangeArrowheads="1"/>
                </p:cNvSpPr>
                <p:nvPr/>
              </p:nvSpPr>
              <p:spPr bwMode="auto">
                <a:xfrm>
                  <a:off x="43" y="2302"/>
                  <a:ext cx="1513"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5a. wiwok </a:t>
                  </a:r>
                  <a:r>
                    <a:rPr lang="en-US" sz="1600" b="1">
                      <a:latin typeface="Times New Roman" pitchFamily="-111" charset="0"/>
                      <a:ea typeface="Times New Roman" pitchFamily="-111" charset="0"/>
                      <a:cs typeface="Times New Roman" pitchFamily="-111" charset="0"/>
                    </a:rPr>
                    <a:t>farok</a:t>
                  </a:r>
                  <a:r>
                    <a:rPr lang="en-US" sz="1600">
                      <a:latin typeface="Times New Roman" pitchFamily="-111" charset="0"/>
                      <a:ea typeface="Times New Roman" pitchFamily="-111" charset="0"/>
                      <a:cs typeface="Times New Roman" pitchFamily="-111" charset="0"/>
                    </a:rPr>
                    <a:t> izok stok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5b. totat jjat quat cat .</a:t>
                  </a:r>
                </a:p>
                <a:p>
                  <a:pPr algn="l" eaLnBrk="0" hangingPunct="0"/>
                  <a:endParaRPr lang="en-US" sz="3200">
                    <a:latin typeface="Times New Roman" pitchFamily="-111" charset="0"/>
                  </a:endParaRPr>
                </a:p>
              </p:txBody>
            </p:sp>
            <p:sp>
              <p:nvSpPr>
                <p:cNvPr id="32799" name="Rectangle 31"/>
                <p:cNvSpPr>
                  <a:spLocks noChangeArrowheads="1"/>
                </p:cNvSpPr>
                <p:nvPr/>
              </p:nvSpPr>
              <p:spPr bwMode="auto">
                <a:xfrm>
                  <a:off x="0" y="2302"/>
                  <a:ext cx="1599"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2800" name="Group 32"/>
              <p:cNvGrpSpPr>
                <a:grpSpLocks/>
              </p:cNvGrpSpPr>
              <p:nvPr/>
            </p:nvGrpSpPr>
            <p:grpSpPr bwMode="auto">
              <a:xfrm>
                <a:off x="1599" y="2302"/>
                <a:ext cx="1882" cy="518"/>
                <a:chOff x="1599" y="2302"/>
                <a:chExt cx="1882" cy="518"/>
              </a:xfrm>
            </p:grpSpPr>
            <p:sp>
              <p:nvSpPr>
                <p:cNvPr id="32801" name="Rectangle 33"/>
                <p:cNvSpPr>
                  <a:spLocks noChangeArrowheads="1"/>
                </p:cNvSpPr>
                <p:nvPr/>
              </p:nvSpPr>
              <p:spPr bwMode="auto">
                <a:xfrm>
                  <a:off x="1642" y="2302"/>
                  <a:ext cx="1796"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11a. lalok nok crrrok hihok yorok zanzanok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11b. wat nnat arrat mat zanzanat .</a:t>
                  </a:r>
                </a:p>
                <a:p>
                  <a:pPr algn="l" eaLnBrk="0" hangingPunct="0"/>
                  <a:endParaRPr lang="en-US" sz="3200">
                    <a:latin typeface="Times New Roman" pitchFamily="-111" charset="0"/>
                  </a:endParaRPr>
                </a:p>
              </p:txBody>
            </p:sp>
            <p:sp>
              <p:nvSpPr>
                <p:cNvPr id="32802" name="Rectangle 34"/>
                <p:cNvSpPr>
                  <a:spLocks noChangeArrowheads="1"/>
                </p:cNvSpPr>
                <p:nvPr/>
              </p:nvSpPr>
              <p:spPr bwMode="auto">
                <a:xfrm>
                  <a:off x="1599" y="2302"/>
                  <a:ext cx="1882"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2803" name="Group 35"/>
              <p:cNvGrpSpPr>
                <a:grpSpLocks/>
              </p:cNvGrpSpPr>
              <p:nvPr/>
            </p:nvGrpSpPr>
            <p:grpSpPr bwMode="auto">
              <a:xfrm>
                <a:off x="0" y="2820"/>
                <a:ext cx="1599" cy="518"/>
                <a:chOff x="0" y="2820"/>
                <a:chExt cx="1599" cy="518"/>
              </a:xfrm>
            </p:grpSpPr>
            <p:sp>
              <p:nvSpPr>
                <p:cNvPr id="32804" name="Rectangle 36"/>
                <p:cNvSpPr>
                  <a:spLocks noChangeArrowheads="1"/>
                </p:cNvSpPr>
                <p:nvPr/>
              </p:nvSpPr>
              <p:spPr bwMode="auto">
                <a:xfrm>
                  <a:off x="43" y="2820"/>
                  <a:ext cx="1513"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6a. lalok sprok izok jok stok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6b. wat dat krat quat cat .</a:t>
                  </a:r>
                </a:p>
                <a:p>
                  <a:pPr algn="l" eaLnBrk="0" hangingPunct="0"/>
                  <a:endParaRPr lang="en-US" sz="3200">
                    <a:latin typeface="Times New Roman" pitchFamily="-111" charset="0"/>
                  </a:endParaRPr>
                </a:p>
              </p:txBody>
            </p:sp>
            <p:sp>
              <p:nvSpPr>
                <p:cNvPr id="32805" name="Rectangle 37"/>
                <p:cNvSpPr>
                  <a:spLocks noChangeArrowheads="1"/>
                </p:cNvSpPr>
                <p:nvPr/>
              </p:nvSpPr>
              <p:spPr bwMode="auto">
                <a:xfrm>
                  <a:off x="0" y="2820"/>
                  <a:ext cx="1599"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2806" name="Group 38"/>
              <p:cNvGrpSpPr>
                <a:grpSpLocks/>
              </p:cNvGrpSpPr>
              <p:nvPr/>
            </p:nvGrpSpPr>
            <p:grpSpPr bwMode="auto">
              <a:xfrm>
                <a:off x="1599" y="2820"/>
                <a:ext cx="1882" cy="518"/>
                <a:chOff x="1599" y="2820"/>
                <a:chExt cx="1882" cy="518"/>
              </a:xfrm>
            </p:grpSpPr>
            <p:sp>
              <p:nvSpPr>
                <p:cNvPr id="32807" name="Rectangle 39"/>
                <p:cNvSpPr>
                  <a:spLocks noChangeArrowheads="1"/>
                </p:cNvSpPr>
                <p:nvPr/>
              </p:nvSpPr>
              <p:spPr bwMode="auto">
                <a:xfrm>
                  <a:off x="1642" y="2820"/>
                  <a:ext cx="1796"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12a. lalok rarok nok izok hihok mok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12b. wat nnat forat arrat vat gat .</a:t>
                  </a:r>
                </a:p>
                <a:p>
                  <a:pPr algn="l" eaLnBrk="0" hangingPunct="0"/>
                  <a:endParaRPr lang="en-US" sz="3200">
                    <a:latin typeface="Times New Roman" pitchFamily="-111" charset="0"/>
                  </a:endParaRPr>
                </a:p>
              </p:txBody>
            </p:sp>
            <p:sp>
              <p:nvSpPr>
                <p:cNvPr id="32808" name="Rectangle 40"/>
                <p:cNvSpPr>
                  <a:spLocks noChangeArrowheads="1"/>
                </p:cNvSpPr>
                <p:nvPr/>
              </p:nvSpPr>
              <p:spPr bwMode="auto">
                <a:xfrm>
                  <a:off x="1599" y="2820"/>
                  <a:ext cx="1882"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sp>
          <p:nvSpPr>
            <p:cNvPr id="32809" name="Rectangle 41"/>
            <p:cNvSpPr>
              <a:spLocks noChangeArrowheads="1"/>
            </p:cNvSpPr>
            <p:nvPr/>
          </p:nvSpPr>
          <p:spPr bwMode="auto">
            <a:xfrm>
              <a:off x="-3" y="-3"/>
              <a:ext cx="3487" cy="3344"/>
            </a:xfrm>
            <a:prstGeom prst="rect">
              <a:avLst/>
            </a:prstGeom>
            <a:noFill/>
            <a:ln w="9525">
              <a:solidFill>
                <a:srgbClr val="A0A0A0"/>
              </a:solidFill>
              <a:miter lim="800000"/>
              <a:headEnd/>
              <a:tailEnd/>
            </a:ln>
            <a:effectLst/>
          </p:spPr>
          <p:txBody>
            <a:bodyPr wrap="none" anchor="ctr">
              <a:prstTxWarp prst="textNoShape">
                <a:avLst/>
              </a:prstTxWarp>
              <a:spAutoFit/>
            </a:bodyPr>
            <a:lstStyle/>
            <a:p>
              <a:endParaRPr lang="en-US"/>
            </a:p>
          </p:txBody>
        </p:sp>
      </p:grpSp>
      <p:sp>
        <p:nvSpPr>
          <p:cNvPr id="32810" name="Text Box 42"/>
          <p:cNvSpPr txBox="1">
            <a:spLocks noChangeArrowheads="1"/>
          </p:cNvSpPr>
          <p:nvPr/>
        </p:nvSpPr>
        <p:spPr bwMode="auto">
          <a:xfrm>
            <a:off x="152400" y="1066800"/>
            <a:ext cx="8534400" cy="366713"/>
          </a:xfrm>
          <a:prstGeom prst="rect">
            <a:avLst/>
          </a:prstGeom>
          <a:noFill/>
          <a:ln w="9525">
            <a:noFill/>
            <a:miter lim="800000"/>
            <a:headEnd/>
            <a:tailEnd/>
          </a:ln>
          <a:effectLst/>
        </p:spPr>
        <p:txBody>
          <a:bodyPr wrap="none">
            <a:prstTxWarp prst="textNoShape">
              <a:avLst/>
            </a:prstTxWarp>
            <a:spAutoFit/>
          </a:bodyPr>
          <a:lstStyle/>
          <a:p>
            <a:pPr algn="l"/>
            <a:r>
              <a:rPr lang="en-US">
                <a:solidFill>
                  <a:schemeClr val="tx2"/>
                </a:solidFill>
              </a:rPr>
              <a:t>Your assignment, translate this to Arcturan:    </a:t>
            </a:r>
            <a:r>
              <a:rPr lang="en-US" sz="1600">
                <a:solidFill>
                  <a:schemeClr val="tx2"/>
                </a:solidFill>
                <a:latin typeface="Times New Roman" pitchFamily="-111" charset="0"/>
              </a:rPr>
              <a:t>farok crrrok hihok yorok clok kantok ok-yurp</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ChangeArrowheads="1"/>
          </p:cNvSpPr>
          <p:nvPr/>
        </p:nvSpPr>
        <p:spPr bwMode="auto">
          <a:xfrm>
            <a:off x="4800600" y="1066800"/>
            <a:ext cx="568325" cy="381000"/>
          </a:xfrm>
          <a:prstGeom prst="rect">
            <a:avLst/>
          </a:prstGeom>
          <a:solidFill>
            <a:srgbClr val="FFFF00"/>
          </a:solidFill>
          <a:ln w="9525">
            <a:noFill/>
            <a:miter lim="800000"/>
            <a:headEnd/>
            <a:tailEnd/>
          </a:ln>
          <a:effectLst/>
        </p:spPr>
        <p:txBody>
          <a:bodyPr wrap="none" anchor="ctr">
            <a:prstTxWarp prst="textNoShape">
              <a:avLst/>
            </a:prstTxWarp>
          </a:bodyPr>
          <a:lstStyle/>
          <a:p>
            <a:endParaRPr lang="en-US"/>
          </a:p>
        </p:txBody>
      </p:sp>
      <p:sp>
        <p:nvSpPr>
          <p:cNvPr id="143405" name="Text Box 45"/>
          <p:cNvSpPr txBox="1">
            <a:spLocks noChangeArrowheads="1"/>
          </p:cNvSpPr>
          <p:nvPr/>
        </p:nvSpPr>
        <p:spPr bwMode="auto">
          <a:xfrm>
            <a:off x="152400" y="1066800"/>
            <a:ext cx="8540750" cy="366713"/>
          </a:xfrm>
          <a:prstGeom prst="rect">
            <a:avLst/>
          </a:prstGeom>
          <a:noFill/>
          <a:ln w="9525">
            <a:noFill/>
            <a:miter lim="800000"/>
            <a:headEnd/>
            <a:tailEnd/>
          </a:ln>
          <a:effectLst/>
        </p:spPr>
        <p:txBody>
          <a:bodyPr wrap="none">
            <a:prstTxWarp prst="textNoShape">
              <a:avLst/>
            </a:prstTxWarp>
            <a:spAutoFit/>
          </a:bodyPr>
          <a:lstStyle/>
          <a:p>
            <a:pPr algn="l"/>
            <a:r>
              <a:rPr lang="en-US">
                <a:solidFill>
                  <a:schemeClr val="tx2"/>
                </a:solidFill>
              </a:rPr>
              <a:t>Your assignment, translate this to Arcturan:    </a:t>
            </a:r>
            <a:r>
              <a:rPr lang="en-US" sz="1600">
                <a:solidFill>
                  <a:schemeClr val="tx2"/>
                </a:solidFill>
                <a:latin typeface="Times New Roman" pitchFamily="-111" charset="0"/>
              </a:rPr>
              <a:t>farok crrrok hihok yorok clok kantok ok-yurp</a:t>
            </a:r>
          </a:p>
        </p:txBody>
      </p:sp>
      <p:sp>
        <p:nvSpPr>
          <p:cNvPr id="143407" name="Rectangle 47"/>
          <p:cNvSpPr>
            <a:spLocks noChangeArrowheads="1"/>
          </p:cNvSpPr>
          <p:nvPr/>
        </p:nvSpPr>
        <p:spPr bwMode="auto">
          <a:xfrm>
            <a:off x="5029200" y="1981200"/>
            <a:ext cx="315913" cy="381000"/>
          </a:xfrm>
          <a:prstGeom prst="rect">
            <a:avLst/>
          </a:prstGeom>
          <a:solidFill>
            <a:srgbClr val="FFFF00"/>
          </a:solidFill>
          <a:ln w="9525">
            <a:noFill/>
            <a:miter lim="800000"/>
            <a:headEnd/>
            <a:tailEnd/>
          </a:ln>
          <a:effectLst/>
        </p:spPr>
        <p:txBody>
          <a:bodyPr wrap="none" anchor="ctr">
            <a:prstTxWarp prst="textNoShape">
              <a:avLst/>
            </a:prstTxWarp>
          </a:bodyPr>
          <a:lstStyle/>
          <a:p>
            <a:endParaRPr lang="en-US"/>
          </a:p>
        </p:txBody>
      </p:sp>
      <p:sp>
        <p:nvSpPr>
          <p:cNvPr id="143406" name="Rectangle 46"/>
          <p:cNvSpPr>
            <a:spLocks noChangeArrowheads="1"/>
          </p:cNvSpPr>
          <p:nvPr/>
        </p:nvSpPr>
        <p:spPr bwMode="auto">
          <a:xfrm>
            <a:off x="1295400" y="5410200"/>
            <a:ext cx="315913" cy="381000"/>
          </a:xfrm>
          <a:prstGeom prst="rect">
            <a:avLst/>
          </a:prstGeom>
          <a:solidFill>
            <a:srgbClr val="FFFF00"/>
          </a:solidFill>
          <a:ln w="9525">
            <a:noFill/>
            <a:miter lim="800000"/>
            <a:headEnd/>
            <a:tailEnd/>
          </a:ln>
          <a:effectLst/>
        </p:spPr>
        <p:txBody>
          <a:bodyPr wrap="none" anchor="ctr">
            <a:prstTxWarp prst="textNoShape">
              <a:avLst/>
            </a:prstTxWarp>
          </a:bodyPr>
          <a:lstStyle/>
          <a:p>
            <a:endParaRPr lang="en-US"/>
          </a:p>
        </p:txBody>
      </p:sp>
      <p:sp>
        <p:nvSpPr>
          <p:cNvPr id="143363" name="Rectangle 3"/>
          <p:cNvSpPr>
            <a:spLocks noChangeArrowheads="1"/>
          </p:cNvSpPr>
          <p:nvPr/>
        </p:nvSpPr>
        <p:spPr bwMode="auto">
          <a:xfrm>
            <a:off x="5121275" y="1522413"/>
            <a:ext cx="533400" cy="381000"/>
          </a:xfrm>
          <a:prstGeom prst="rect">
            <a:avLst/>
          </a:prstGeom>
          <a:solidFill>
            <a:srgbClr val="FFFF00"/>
          </a:solidFill>
          <a:ln w="9525">
            <a:noFill/>
            <a:miter lim="800000"/>
            <a:headEnd/>
            <a:tailEnd/>
          </a:ln>
          <a:effectLst/>
        </p:spPr>
        <p:txBody>
          <a:bodyPr wrap="none" anchor="ctr">
            <a:prstTxWarp prst="textNoShape">
              <a:avLst/>
            </a:prstTxWarp>
          </a:bodyPr>
          <a:lstStyle/>
          <a:p>
            <a:endParaRPr lang="en-US"/>
          </a:p>
        </p:txBody>
      </p:sp>
      <p:sp>
        <p:nvSpPr>
          <p:cNvPr id="143364" name="Rectangle 4"/>
          <p:cNvSpPr>
            <a:spLocks noChangeArrowheads="1"/>
          </p:cNvSpPr>
          <p:nvPr/>
        </p:nvSpPr>
        <p:spPr bwMode="auto">
          <a:xfrm>
            <a:off x="1447800" y="4876800"/>
            <a:ext cx="533400" cy="381000"/>
          </a:xfrm>
          <a:prstGeom prst="rect">
            <a:avLst/>
          </a:prstGeom>
          <a:solidFill>
            <a:srgbClr val="FFFF00"/>
          </a:solidFill>
          <a:ln w="9525">
            <a:noFill/>
            <a:miter lim="800000"/>
            <a:headEnd/>
            <a:tailEnd/>
          </a:ln>
          <a:effectLst/>
        </p:spPr>
        <p:txBody>
          <a:bodyPr wrap="none" anchor="ctr">
            <a:prstTxWarp prst="textNoShape">
              <a:avLst/>
            </a:prstTxWarp>
          </a:bodyPr>
          <a:lstStyle/>
          <a:p>
            <a:endParaRPr lang="en-US"/>
          </a:p>
        </p:txBody>
      </p:sp>
      <p:sp>
        <p:nvSpPr>
          <p:cNvPr id="143365" name="Rectangle 5"/>
          <p:cNvSpPr>
            <a:spLocks noGrp="1" noChangeArrowheads="1"/>
          </p:cNvSpPr>
          <p:nvPr>
            <p:ph type="title"/>
          </p:nvPr>
        </p:nvSpPr>
        <p:spPr>
          <a:xfrm>
            <a:off x="228600" y="138113"/>
            <a:ext cx="8458200" cy="838200"/>
          </a:xfrm>
        </p:spPr>
        <p:txBody>
          <a:bodyPr/>
          <a:lstStyle/>
          <a:p>
            <a:r>
              <a:rPr lang="en-US" sz="3600"/>
              <a:t>Centauri/Arcturan [Knight, 1997]</a:t>
            </a:r>
            <a:endParaRPr lang="en-US"/>
          </a:p>
        </p:txBody>
      </p:sp>
      <p:grpSp>
        <p:nvGrpSpPr>
          <p:cNvPr id="143366" name="Group 6"/>
          <p:cNvGrpSpPr>
            <a:grpSpLocks/>
          </p:cNvGrpSpPr>
          <p:nvPr/>
        </p:nvGrpSpPr>
        <p:grpSpPr bwMode="auto">
          <a:xfrm>
            <a:off x="381000" y="1524000"/>
            <a:ext cx="8337550" cy="4873625"/>
            <a:chOff x="-3" y="-3"/>
            <a:chExt cx="3487" cy="3344"/>
          </a:xfrm>
        </p:grpSpPr>
        <p:grpSp>
          <p:nvGrpSpPr>
            <p:cNvPr id="143367" name="Group 7"/>
            <p:cNvGrpSpPr>
              <a:grpSpLocks/>
            </p:cNvGrpSpPr>
            <p:nvPr/>
          </p:nvGrpSpPr>
          <p:grpSpPr bwMode="auto">
            <a:xfrm>
              <a:off x="0" y="0"/>
              <a:ext cx="3481" cy="3338"/>
              <a:chOff x="0" y="0"/>
              <a:chExt cx="3481" cy="3338"/>
            </a:xfrm>
          </p:grpSpPr>
          <p:grpSp>
            <p:nvGrpSpPr>
              <p:cNvPr id="143368" name="Group 8"/>
              <p:cNvGrpSpPr>
                <a:grpSpLocks/>
              </p:cNvGrpSpPr>
              <p:nvPr/>
            </p:nvGrpSpPr>
            <p:grpSpPr bwMode="auto">
              <a:xfrm>
                <a:off x="0" y="0"/>
                <a:ext cx="1599" cy="633"/>
                <a:chOff x="0" y="0"/>
                <a:chExt cx="1599" cy="633"/>
              </a:xfrm>
            </p:grpSpPr>
            <p:sp>
              <p:nvSpPr>
                <p:cNvPr id="143369" name="Rectangle 9"/>
                <p:cNvSpPr>
                  <a:spLocks noChangeArrowheads="1"/>
                </p:cNvSpPr>
                <p:nvPr/>
              </p:nvSpPr>
              <p:spPr bwMode="auto">
                <a:xfrm>
                  <a:off x="43" y="0"/>
                  <a:ext cx="1513" cy="633"/>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1a. ok-voon ororok sprok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1b. at-voon bichat dat .</a:t>
                  </a:r>
                </a:p>
                <a:p>
                  <a:pPr algn="l" eaLnBrk="0" hangingPunct="0"/>
                  <a:endParaRPr lang="en-US" sz="3200">
                    <a:latin typeface="Times New Roman" pitchFamily="-111" charset="0"/>
                  </a:endParaRPr>
                </a:p>
              </p:txBody>
            </p:sp>
            <p:sp>
              <p:nvSpPr>
                <p:cNvPr id="143370" name="Rectangle 10"/>
                <p:cNvSpPr>
                  <a:spLocks noChangeArrowheads="1"/>
                </p:cNvSpPr>
                <p:nvPr/>
              </p:nvSpPr>
              <p:spPr bwMode="auto">
                <a:xfrm>
                  <a:off x="0" y="0"/>
                  <a:ext cx="1599" cy="633"/>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143371" name="Group 11"/>
              <p:cNvGrpSpPr>
                <a:grpSpLocks/>
              </p:cNvGrpSpPr>
              <p:nvPr/>
            </p:nvGrpSpPr>
            <p:grpSpPr bwMode="auto">
              <a:xfrm>
                <a:off x="1599" y="0"/>
                <a:ext cx="1882" cy="633"/>
                <a:chOff x="1599" y="0"/>
                <a:chExt cx="1882" cy="633"/>
              </a:xfrm>
            </p:grpSpPr>
            <p:sp>
              <p:nvSpPr>
                <p:cNvPr id="143372" name="Rectangle 12"/>
                <p:cNvSpPr>
                  <a:spLocks noChangeArrowheads="1"/>
                </p:cNvSpPr>
                <p:nvPr/>
              </p:nvSpPr>
              <p:spPr bwMode="auto">
                <a:xfrm>
                  <a:off x="1642" y="0"/>
                  <a:ext cx="1796" cy="633"/>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7a. lalok </a:t>
                  </a:r>
                  <a:r>
                    <a:rPr lang="en-US" sz="1600" b="1">
                      <a:latin typeface="Times New Roman" pitchFamily="-111" charset="0"/>
                      <a:ea typeface="Times New Roman" pitchFamily="-111" charset="0"/>
                      <a:cs typeface="Times New Roman" pitchFamily="-111" charset="0"/>
                    </a:rPr>
                    <a:t>farok</a:t>
                  </a:r>
                  <a:r>
                    <a:rPr lang="en-US" sz="1600">
                      <a:latin typeface="Times New Roman" pitchFamily="-111" charset="0"/>
                      <a:ea typeface="Times New Roman" pitchFamily="-111" charset="0"/>
                      <a:cs typeface="Times New Roman" pitchFamily="-111" charset="0"/>
                    </a:rPr>
                    <a:t> ororok lalok sprok izok enemok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7b. wat </a:t>
                  </a:r>
                  <a:r>
                    <a:rPr lang="en-US" sz="1600" b="1">
                      <a:latin typeface="Times New Roman" pitchFamily="-111" charset="0"/>
                      <a:ea typeface="Times New Roman" pitchFamily="-111" charset="0"/>
                      <a:cs typeface="Times New Roman" pitchFamily="-111" charset="0"/>
                    </a:rPr>
                    <a:t>jjat</a:t>
                  </a:r>
                  <a:r>
                    <a:rPr lang="en-US" sz="1600">
                      <a:latin typeface="Times New Roman" pitchFamily="-111" charset="0"/>
                      <a:ea typeface="Times New Roman" pitchFamily="-111" charset="0"/>
                      <a:cs typeface="Times New Roman" pitchFamily="-111" charset="0"/>
                    </a:rPr>
                    <a:t> bichat wat dat vat eneat .</a:t>
                  </a:r>
                </a:p>
                <a:p>
                  <a:pPr algn="l" eaLnBrk="0" hangingPunct="0"/>
                  <a:endParaRPr lang="en-US" sz="3200">
                    <a:latin typeface="Times New Roman" pitchFamily="-111" charset="0"/>
                  </a:endParaRPr>
                </a:p>
              </p:txBody>
            </p:sp>
            <p:sp>
              <p:nvSpPr>
                <p:cNvPr id="143373" name="Rectangle 13"/>
                <p:cNvSpPr>
                  <a:spLocks noChangeArrowheads="1"/>
                </p:cNvSpPr>
                <p:nvPr/>
              </p:nvSpPr>
              <p:spPr bwMode="auto">
                <a:xfrm>
                  <a:off x="1599" y="0"/>
                  <a:ext cx="1882" cy="633"/>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143374" name="Group 14"/>
              <p:cNvGrpSpPr>
                <a:grpSpLocks/>
              </p:cNvGrpSpPr>
              <p:nvPr/>
            </p:nvGrpSpPr>
            <p:grpSpPr bwMode="auto">
              <a:xfrm>
                <a:off x="0" y="633"/>
                <a:ext cx="1599" cy="633"/>
                <a:chOff x="0" y="633"/>
                <a:chExt cx="1599" cy="633"/>
              </a:xfrm>
            </p:grpSpPr>
            <p:sp>
              <p:nvSpPr>
                <p:cNvPr id="143375" name="Rectangle 15"/>
                <p:cNvSpPr>
                  <a:spLocks noChangeArrowheads="1"/>
                </p:cNvSpPr>
                <p:nvPr/>
              </p:nvSpPr>
              <p:spPr bwMode="auto">
                <a:xfrm>
                  <a:off x="43" y="633"/>
                  <a:ext cx="1513" cy="633"/>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2a. ok-drubel ok-voon anok plok sprok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2b. at-drubel at-voon pippat rrat dat .</a:t>
                  </a:r>
                </a:p>
                <a:p>
                  <a:pPr algn="l" eaLnBrk="0" hangingPunct="0"/>
                  <a:endParaRPr lang="en-US" sz="3200">
                    <a:latin typeface="Times New Roman" pitchFamily="-111" charset="0"/>
                  </a:endParaRPr>
                </a:p>
              </p:txBody>
            </p:sp>
            <p:sp>
              <p:nvSpPr>
                <p:cNvPr id="143376" name="Rectangle 16"/>
                <p:cNvSpPr>
                  <a:spLocks noChangeArrowheads="1"/>
                </p:cNvSpPr>
                <p:nvPr/>
              </p:nvSpPr>
              <p:spPr bwMode="auto">
                <a:xfrm>
                  <a:off x="0" y="633"/>
                  <a:ext cx="1599" cy="633"/>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143377" name="Group 17"/>
              <p:cNvGrpSpPr>
                <a:grpSpLocks/>
              </p:cNvGrpSpPr>
              <p:nvPr/>
            </p:nvGrpSpPr>
            <p:grpSpPr bwMode="auto">
              <a:xfrm>
                <a:off x="1599" y="633"/>
                <a:ext cx="1882" cy="633"/>
                <a:chOff x="1599" y="633"/>
                <a:chExt cx="1882" cy="633"/>
              </a:xfrm>
            </p:grpSpPr>
            <p:sp>
              <p:nvSpPr>
                <p:cNvPr id="143378" name="Rectangle 18"/>
                <p:cNvSpPr>
                  <a:spLocks noChangeArrowheads="1"/>
                </p:cNvSpPr>
                <p:nvPr/>
              </p:nvSpPr>
              <p:spPr bwMode="auto">
                <a:xfrm>
                  <a:off x="1642" y="633"/>
                  <a:ext cx="1796" cy="633"/>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8a. lalok brok anok plok nok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8b. iat lat pippat rrat nnat .</a:t>
                  </a:r>
                </a:p>
                <a:p>
                  <a:pPr algn="l" eaLnBrk="0" hangingPunct="0"/>
                  <a:endParaRPr lang="en-US" sz="3200">
                    <a:latin typeface="Times New Roman" pitchFamily="-111" charset="0"/>
                  </a:endParaRPr>
                </a:p>
              </p:txBody>
            </p:sp>
            <p:sp>
              <p:nvSpPr>
                <p:cNvPr id="143379" name="Rectangle 19"/>
                <p:cNvSpPr>
                  <a:spLocks noChangeArrowheads="1"/>
                </p:cNvSpPr>
                <p:nvPr/>
              </p:nvSpPr>
              <p:spPr bwMode="auto">
                <a:xfrm>
                  <a:off x="1599" y="633"/>
                  <a:ext cx="1882" cy="633"/>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143380" name="Group 20"/>
              <p:cNvGrpSpPr>
                <a:grpSpLocks/>
              </p:cNvGrpSpPr>
              <p:nvPr/>
            </p:nvGrpSpPr>
            <p:grpSpPr bwMode="auto">
              <a:xfrm>
                <a:off x="0" y="1266"/>
                <a:ext cx="1599" cy="518"/>
                <a:chOff x="0" y="1266"/>
                <a:chExt cx="1599" cy="518"/>
              </a:xfrm>
            </p:grpSpPr>
            <p:sp>
              <p:nvSpPr>
                <p:cNvPr id="143381" name="Rectangle 21"/>
                <p:cNvSpPr>
                  <a:spLocks noChangeArrowheads="1"/>
                </p:cNvSpPr>
                <p:nvPr/>
              </p:nvSpPr>
              <p:spPr bwMode="auto">
                <a:xfrm>
                  <a:off x="43" y="1266"/>
                  <a:ext cx="1513"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3a. erok sprok izok hihok ghirok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3b. totat dat arrat vat hilat .</a:t>
                  </a:r>
                </a:p>
                <a:p>
                  <a:pPr algn="l" eaLnBrk="0" hangingPunct="0"/>
                  <a:endParaRPr lang="en-US" sz="3200">
                    <a:latin typeface="Times New Roman" pitchFamily="-111" charset="0"/>
                  </a:endParaRPr>
                </a:p>
              </p:txBody>
            </p:sp>
            <p:sp>
              <p:nvSpPr>
                <p:cNvPr id="143382" name="Rectangle 22"/>
                <p:cNvSpPr>
                  <a:spLocks noChangeArrowheads="1"/>
                </p:cNvSpPr>
                <p:nvPr/>
              </p:nvSpPr>
              <p:spPr bwMode="auto">
                <a:xfrm>
                  <a:off x="0" y="1266"/>
                  <a:ext cx="1599"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143383" name="Group 23"/>
              <p:cNvGrpSpPr>
                <a:grpSpLocks/>
              </p:cNvGrpSpPr>
              <p:nvPr/>
            </p:nvGrpSpPr>
            <p:grpSpPr bwMode="auto">
              <a:xfrm>
                <a:off x="1599" y="1266"/>
                <a:ext cx="1882" cy="518"/>
                <a:chOff x="1599" y="1266"/>
                <a:chExt cx="1882" cy="518"/>
              </a:xfrm>
            </p:grpSpPr>
            <p:sp>
              <p:nvSpPr>
                <p:cNvPr id="143384" name="Rectangle 24"/>
                <p:cNvSpPr>
                  <a:spLocks noChangeArrowheads="1"/>
                </p:cNvSpPr>
                <p:nvPr/>
              </p:nvSpPr>
              <p:spPr bwMode="auto">
                <a:xfrm>
                  <a:off x="1642" y="1266"/>
                  <a:ext cx="1796"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9a. wiwok nok izok kantok ok-yurp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9b. totat nnat quat oloat at-yurp .</a:t>
                  </a:r>
                </a:p>
                <a:p>
                  <a:pPr algn="l" eaLnBrk="0" hangingPunct="0"/>
                  <a:endParaRPr lang="en-US" sz="3200">
                    <a:latin typeface="Times New Roman" pitchFamily="-111" charset="0"/>
                  </a:endParaRPr>
                </a:p>
              </p:txBody>
            </p:sp>
            <p:sp>
              <p:nvSpPr>
                <p:cNvPr id="143385" name="Rectangle 25"/>
                <p:cNvSpPr>
                  <a:spLocks noChangeArrowheads="1"/>
                </p:cNvSpPr>
                <p:nvPr/>
              </p:nvSpPr>
              <p:spPr bwMode="auto">
                <a:xfrm>
                  <a:off x="1599" y="1266"/>
                  <a:ext cx="1882"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143386" name="Group 26"/>
              <p:cNvGrpSpPr>
                <a:grpSpLocks/>
              </p:cNvGrpSpPr>
              <p:nvPr/>
            </p:nvGrpSpPr>
            <p:grpSpPr bwMode="auto">
              <a:xfrm>
                <a:off x="0" y="1784"/>
                <a:ext cx="1599" cy="518"/>
                <a:chOff x="0" y="1784"/>
                <a:chExt cx="1599" cy="518"/>
              </a:xfrm>
            </p:grpSpPr>
            <p:sp>
              <p:nvSpPr>
                <p:cNvPr id="143387" name="Rectangle 27"/>
                <p:cNvSpPr>
                  <a:spLocks noChangeArrowheads="1"/>
                </p:cNvSpPr>
                <p:nvPr/>
              </p:nvSpPr>
              <p:spPr bwMode="auto">
                <a:xfrm>
                  <a:off x="43" y="1784"/>
                  <a:ext cx="1513"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4a. ok-voon anok drok brok jok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4b. at-voon krat pippat sat lat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endParaRPr lang="en-US" sz="3200">
                    <a:latin typeface="Times New Roman" pitchFamily="-111" charset="0"/>
                  </a:endParaRPr>
                </a:p>
              </p:txBody>
            </p:sp>
            <p:sp>
              <p:nvSpPr>
                <p:cNvPr id="143388" name="Rectangle 28"/>
                <p:cNvSpPr>
                  <a:spLocks noChangeArrowheads="1"/>
                </p:cNvSpPr>
                <p:nvPr/>
              </p:nvSpPr>
              <p:spPr bwMode="auto">
                <a:xfrm>
                  <a:off x="0" y="1784"/>
                  <a:ext cx="1599"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143389" name="Group 29"/>
              <p:cNvGrpSpPr>
                <a:grpSpLocks/>
              </p:cNvGrpSpPr>
              <p:nvPr/>
            </p:nvGrpSpPr>
            <p:grpSpPr bwMode="auto">
              <a:xfrm>
                <a:off x="1599" y="1784"/>
                <a:ext cx="1882" cy="518"/>
                <a:chOff x="1599" y="1784"/>
                <a:chExt cx="1882" cy="518"/>
              </a:xfrm>
            </p:grpSpPr>
            <p:sp>
              <p:nvSpPr>
                <p:cNvPr id="143390" name="Rectangle 30"/>
                <p:cNvSpPr>
                  <a:spLocks noChangeArrowheads="1"/>
                </p:cNvSpPr>
                <p:nvPr/>
              </p:nvSpPr>
              <p:spPr bwMode="auto">
                <a:xfrm>
                  <a:off x="1642" y="1784"/>
                  <a:ext cx="1796"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10a. lalok mok nok yorok ghirok clok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10b. wat nnat gat mat bat hilat .</a:t>
                  </a:r>
                </a:p>
                <a:p>
                  <a:pPr algn="l" eaLnBrk="0" hangingPunct="0"/>
                  <a:endParaRPr lang="en-US" sz="3200">
                    <a:latin typeface="Times New Roman" pitchFamily="-111" charset="0"/>
                  </a:endParaRPr>
                </a:p>
              </p:txBody>
            </p:sp>
            <p:sp>
              <p:nvSpPr>
                <p:cNvPr id="143391" name="Rectangle 31"/>
                <p:cNvSpPr>
                  <a:spLocks noChangeArrowheads="1"/>
                </p:cNvSpPr>
                <p:nvPr/>
              </p:nvSpPr>
              <p:spPr bwMode="auto">
                <a:xfrm>
                  <a:off x="1599" y="1784"/>
                  <a:ext cx="1882"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143392" name="Group 32"/>
              <p:cNvGrpSpPr>
                <a:grpSpLocks/>
              </p:cNvGrpSpPr>
              <p:nvPr/>
            </p:nvGrpSpPr>
            <p:grpSpPr bwMode="auto">
              <a:xfrm>
                <a:off x="0" y="2302"/>
                <a:ext cx="1599" cy="518"/>
                <a:chOff x="0" y="2302"/>
                <a:chExt cx="1599" cy="518"/>
              </a:xfrm>
            </p:grpSpPr>
            <p:sp>
              <p:nvSpPr>
                <p:cNvPr id="143393" name="Rectangle 33"/>
                <p:cNvSpPr>
                  <a:spLocks noChangeArrowheads="1"/>
                </p:cNvSpPr>
                <p:nvPr/>
              </p:nvSpPr>
              <p:spPr bwMode="auto">
                <a:xfrm>
                  <a:off x="43" y="2302"/>
                  <a:ext cx="1513"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5a. wiwok </a:t>
                  </a:r>
                  <a:r>
                    <a:rPr lang="en-US" sz="1600" b="1">
                      <a:latin typeface="Times New Roman" pitchFamily="-111" charset="0"/>
                      <a:ea typeface="Times New Roman" pitchFamily="-111" charset="0"/>
                      <a:cs typeface="Times New Roman" pitchFamily="-111" charset="0"/>
                    </a:rPr>
                    <a:t>farok</a:t>
                  </a:r>
                  <a:r>
                    <a:rPr lang="en-US" sz="1600">
                      <a:latin typeface="Times New Roman" pitchFamily="-111" charset="0"/>
                      <a:ea typeface="Times New Roman" pitchFamily="-111" charset="0"/>
                      <a:cs typeface="Times New Roman" pitchFamily="-111" charset="0"/>
                    </a:rPr>
                    <a:t> izok stok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5b. totat </a:t>
                  </a:r>
                  <a:r>
                    <a:rPr lang="en-US" sz="1600" b="1">
                      <a:latin typeface="Times New Roman" pitchFamily="-111" charset="0"/>
                      <a:ea typeface="Times New Roman" pitchFamily="-111" charset="0"/>
                      <a:cs typeface="Times New Roman" pitchFamily="-111" charset="0"/>
                    </a:rPr>
                    <a:t>jjat</a:t>
                  </a:r>
                  <a:r>
                    <a:rPr lang="en-US" sz="1600">
                      <a:latin typeface="Times New Roman" pitchFamily="-111" charset="0"/>
                      <a:ea typeface="Times New Roman" pitchFamily="-111" charset="0"/>
                      <a:cs typeface="Times New Roman" pitchFamily="-111" charset="0"/>
                    </a:rPr>
                    <a:t> quat cat .</a:t>
                  </a:r>
                </a:p>
                <a:p>
                  <a:pPr algn="l" eaLnBrk="0" hangingPunct="0"/>
                  <a:endParaRPr lang="en-US" sz="3200">
                    <a:latin typeface="Times New Roman" pitchFamily="-111" charset="0"/>
                  </a:endParaRPr>
                </a:p>
              </p:txBody>
            </p:sp>
            <p:sp>
              <p:nvSpPr>
                <p:cNvPr id="143394" name="Rectangle 34"/>
                <p:cNvSpPr>
                  <a:spLocks noChangeArrowheads="1"/>
                </p:cNvSpPr>
                <p:nvPr/>
              </p:nvSpPr>
              <p:spPr bwMode="auto">
                <a:xfrm>
                  <a:off x="0" y="2302"/>
                  <a:ext cx="1599"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143395" name="Group 35"/>
              <p:cNvGrpSpPr>
                <a:grpSpLocks/>
              </p:cNvGrpSpPr>
              <p:nvPr/>
            </p:nvGrpSpPr>
            <p:grpSpPr bwMode="auto">
              <a:xfrm>
                <a:off x="1599" y="2302"/>
                <a:ext cx="1882" cy="518"/>
                <a:chOff x="1599" y="2302"/>
                <a:chExt cx="1882" cy="518"/>
              </a:xfrm>
            </p:grpSpPr>
            <p:sp>
              <p:nvSpPr>
                <p:cNvPr id="143396" name="Rectangle 36"/>
                <p:cNvSpPr>
                  <a:spLocks noChangeArrowheads="1"/>
                </p:cNvSpPr>
                <p:nvPr/>
              </p:nvSpPr>
              <p:spPr bwMode="auto">
                <a:xfrm>
                  <a:off x="1642" y="2302"/>
                  <a:ext cx="1796"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11a. lalok nok crrrok hihok yorok zanzanok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11b. wat nnat arrat mat zanzanat .</a:t>
                  </a:r>
                </a:p>
                <a:p>
                  <a:pPr algn="l" eaLnBrk="0" hangingPunct="0"/>
                  <a:endParaRPr lang="en-US" sz="3200">
                    <a:latin typeface="Times New Roman" pitchFamily="-111" charset="0"/>
                  </a:endParaRPr>
                </a:p>
              </p:txBody>
            </p:sp>
            <p:sp>
              <p:nvSpPr>
                <p:cNvPr id="143397" name="Rectangle 37"/>
                <p:cNvSpPr>
                  <a:spLocks noChangeArrowheads="1"/>
                </p:cNvSpPr>
                <p:nvPr/>
              </p:nvSpPr>
              <p:spPr bwMode="auto">
                <a:xfrm>
                  <a:off x="1599" y="2302"/>
                  <a:ext cx="1882"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143398" name="Group 38"/>
              <p:cNvGrpSpPr>
                <a:grpSpLocks/>
              </p:cNvGrpSpPr>
              <p:nvPr/>
            </p:nvGrpSpPr>
            <p:grpSpPr bwMode="auto">
              <a:xfrm>
                <a:off x="0" y="2820"/>
                <a:ext cx="1599" cy="518"/>
                <a:chOff x="0" y="2820"/>
                <a:chExt cx="1599" cy="518"/>
              </a:xfrm>
            </p:grpSpPr>
            <p:sp>
              <p:nvSpPr>
                <p:cNvPr id="143399" name="Rectangle 39"/>
                <p:cNvSpPr>
                  <a:spLocks noChangeArrowheads="1"/>
                </p:cNvSpPr>
                <p:nvPr/>
              </p:nvSpPr>
              <p:spPr bwMode="auto">
                <a:xfrm>
                  <a:off x="43" y="2820"/>
                  <a:ext cx="1513"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6a. lalok sprok izok jok stok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6b. wat dat krat quat cat .</a:t>
                  </a:r>
                </a:p>
                <a:p>
                  <a:pPr algn="l" eaLnBrk="0" hangingPunct="0"/>
                  <a:endParaRPr lang="en-US" sz="3200">
                    <a:latin typeface="Times New Roman" pitchFamily="-111" charset="0"/>
                  </a:endParaRPr>
                </a:p>
              </p:txBody>
            </p:sp>
            <p:sp>
              <p:nvSpPr>
                <p:cNvPr id="143400" name="Rectangle 40"/>
                <p:cNvSpPr>
                  <a:spLocks noChangeArrowheads="1"/>
                </p:cNvSpPr>
                <p:nvPr/>
              </p:nvSpPr>
              <p:spPr bwMode="auto">
                <a:xfrm>
                  <a:off x="0" y="2820"/>
                  <a:ext cx="1599"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143401" name="Group 41"/>
              <p:cNvGrpSpPr>
                <a:grpSpLocks/>
              </p:cNvGrpSpPr>
              <p:nvPr/>
            </p:nvGrpSpPr>
            <p:grpSpPr bwMode="auto">
              <a:xfrm>
                <a:off x="1599" y="2820"/>
                <a:ext cx="1882" cy="518"/>
                <a:chOff x="1599" y="2820"/>
                <a:chExt cx="1882" cy="518"/>
              </a:xfrm>
            </p:grpSpPr>
            <p:sp>
              <p:nvSpPr>
                <p:cNvPr id="143402" name="Rectangle 42"/>
                <p:cNvSpPr>
                  <a:spLocks noChangeArrowheads="1"/>
                </p:cNvSpPr>
                <p:nvPr/>
              </p:nvSpPr>
              <p:spPr bwMode="auto">
                <a:xfrm>
                  <a:off x="1642" y="2820"/>
                  <a:ext cx="1796"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12a. lalok rarok nok izok hihok mok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12b. wat nnat forat arrat vat gat .</a:t>
                  </a:r>
                </a:p>
                <a:p>
                  <a:pPr algn="l" eaLnBrk="0" hangingPunct="0"/>
                  <a:endParaRPr lang="en-US" sz="3200">
                    <a:latin typeface="Times New Roman" pitchFamily="-111" charset="0"/>
                  </a:endParaRPr>
                </a:p>
              </p:txBody>
            </p:sp>
            <p:sp>
              <p:nvSpPr>
                <p:cNvPr id="143403" name="Rectangle 43"/>
                <p:cNvSpPr>
                  <a:spLocks noChangeArrowheads="1"/>
                </p:cNvSpPr>
                <p:nvPr/>
              </p:nvSpPr>
              <p:spPr bwMode="auto">
                <a:xfrm>
                  <a:off x="1599" y="2820"/>
                  <a:ext cx="1882"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sp>
          <p:nvSpPr>
            <p:cNvPr id="143404" name="Rectangle 44"/>
            <p:cNvSpPr>
              <a:spLocks noChangeArrowheads="1"/>
            </p:cNvSpPr>
            <p:nvPr/>
          </p:nvSpPr>
          <p:spPr bwMode="auto">
            <a:xfrm>
              <a:off x="-3" y="-3"/>
              <a:ext cx="3487" cy="3344"/>
            </a:xfrm>
            <a:prstGeom prst="rect">
              <a:avLst/>
            </a:prstGeom>
            <a:noFill/>
            <a:ln w="9525">
              <a:solidFill>
                <a:srgbClr val="A0A0A0"/>
              </a:solidFill>
              <a:miter lim="800000"/>
              <a:headEnd/>
              <a:tailEnd/>
            </a:ln>
            <a:effectLst/>
          </p:spPr>
          <p:txBody>
            <a:bodyPr wrap="none" anchor="ctr">
              <a:prstTxWarp prst="textNoShape">
                <a:avLst/>
              </a:prstTxWarp>
              <a:spAutoFit/>
            </a:bodyPr>
            <a:lstStyle/>
            <a:p>
              <a:endParaRPr lang="en-US"/>
            </a:p>
          </p:txBody>
        </p:sp>
      </p:grpSp>
      <p:sp>
        <p:nvSpPr>
          <p:cNvPr id="143408" name="Line 48"/>
          <p:cNvSpPr>
            <a:spLocks noChangeShapeType="1"/>
          </p:cNvSpPr>
          <p:nvPr/>
        </p:nvSpPr>
        <p:spPr bwMode="auto">
          <a:xfrm flipH="1">
            <a:off x="1447800" y="5181600"/>
            <a:ext cx="152400" cy="2286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143409" name="Line 49"/>
          <p:cNvSpPr>
            <a:spLocks noChangeShapeType="1"/>
          </p:cNvSpPr>
          <p:nvPr/>
        </p:nvSpPr>
        <p:spPr bwMode="auto">
          <a:xfrm flipH="1">
            <a:off x="5257800" y="1828800"/>
            <a:ext cx="76200" cy="228600"/>
          </a:xfrm>
          <a:prstGeom prst="line">
            <a:avLst/>
          </a:prstGeom>
          <a:noFill/>
          <a:ln w="9525">
            <a:solidFill>
              <a:schemeClr val="tx1"/>
            </a:solidFill>
            <a:round/>
            <a:headEnd/>
            <a:tailEnd/>
          </a:ln>
          <a:effectLst/>
        </p:spPr>
        <p:txBody>
          <a:bodyPr>
            <a:prstTxWarp prst="textNoShape">
              <a:avLst/>
            </a:prstTxWarp>
          </a:bodyPr>
          <a:lstStyle/>
          <a:p>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840" name="Rectangle 48"/>
          <p:cNvSpPr>
            <a:spLocks noChangeArrowheads="1"/>
          </p:cNvSpPr>
          <p:nvPr/>
        </p:nvSpPr>
        <p:spPr bwMode="auto">
          <a:xfrm>
            <a:off x="4800600" y="1066800"/>
            <a:ext cx="568325" cy="381000"/>
          </a:xfrm>
          <a:prstGeom prst="rect">
            <a:avLst/>
          </a:prstGeom>
          <a:solidFill>
            <a:schemeClr val="accent1"/>
          </a:solidFill>
          <a:ln w="9525">
            <a:noFill/>
            <a:miter lim="800000"/>
            <a:headEnd/>
            <a:tailEnd/>
          </a:ln>
          <a:effectLst/>
        </p:spPr>
        <p:txBody>
          <a:bodyPr wrap="none" anchor="ctr">
            <a:prstTxWarp prst="textNoShape">
              <a:avLst/>
            </a:prstTxWarp>
          </a:bodyPr>
          <a:lstStyle/>
          <a:p>
            <a:endParaRPr lang="en-US"/>
          </a:p>
        </p:txBody>
      </p:sp>
      <p:sp>
        <p:nvSpPr>
          <p:cNvPr id="33839" name="Rectangle 47"/>
          <p:cNvSpPr>
            <a:spLocks noChangeArrowheads="1"/>
          </p:cNvSpPr>
          <p:nvPr/>
        </p:nvSpPr>
        <p:spPr bwMode="auto">
          <a:xfrm>
            <a:off x="5334000" y="1066800"/>
            <a:ext cx="568325" cy="381000"/>
          </a:xfrm>
          <a:prstGeom prst="rect">
            <a:avLst/>
          </a:prstGeom>
          <a:solidFill>
            <a:srgbClr val="FFFF00"/>
          </a:solidFill>
          <a:ln w="9525">
            <a:noFill/>
            <a:miter lim="800000"/>
            <a:headEnd/>
            <a:tailEnd/>
          </a:ln>
          <a:effectLst/>
        </p:spPr>
        <p:txBody>
          <a:bodyPr wrap="none" anchor="ctr">
            <a:prstTxWarp prst="textNoShape">
              <a:avLst/>
            </a:prstTxWarp>
          </a:bodyPr>
          <a:lstStyle/>
          <a:p>
            <a:endParaRPr lang="en-US"/>
          </a:p>
        </p:txBody>
      </p:sp>
      <p:sp>
        <p:nvSpPr>
          <p:cNvPr id="33838" name="Rectangle 46"/>
          <p:cNvSpPr>
            <a:spLocks noChangeArrowheads="1"/>
          </p:cNvSpPr>
          <p:nvPr/>
        </p:nvSpPr>
        <p:spPr bwMode="auto">
          <a:xfrm>
            <a:off x="5583238" y="4903788"/>
            <a:ext cx="633412" cy="381000"/>
          </a:xfrm>
          <a:prstGeom prst="rect">
            <a:avLst/>
          </a:prstGeom>
          <a:solidFill>
            <a:srgbClr val="FFFF00"/>
          </a:solidFill>
          <a:ln w="9525">
            <a:noFill/>
            <a:miter lim="800000"/>
            <a:headEnd/>
            <a:tailEnd/>
          </a:ln>
          <a:effectLst/>
        </p:spPr>
        <p:txBody>
          <a:bodyPr wrap="none" anchor="ctr">
            <a:prstTxWarp prst="textNoShape">
              <a:avLst/>
            </a:prstTxWarp>
          </a:bodyPr>
          <a:lstStyle/>
          <a:p>
            <a:endParaRPr lang="en-US"/>
          </a:p>
        </p:txBody>
      </p:sp>
      <p:sp>
        <p:nvSpPr>
          <p:cNvPr id="33794" name="Rectangle 2"/>
          <p:cNvSpPr>
            <a:spLocks noGrp="1" noChangeArrowheads="1"/>
          </p:cNvSpPr>
          <p:nvPr>
            <p:ph type="title"/>
          </p:nvPr>
        </p:nvSpPr>
        <p:spPr>
          <a:xfrm>
            <a:off x="228600" y="138113"/>
            <a:ext cx="8458200" cy="838200"/>
          </a:xfrm>
        </p:spPr>
        <p:txBody>
          <a:bodyPr/>
          <a:lstStyle/>
          <a:p>
            <a:r>
              <a:rPr lang="en-US" sz="3600"/>
              <a:t>Centauri/Arcturan [Knight, 1997]</a:t>
            </a:r>
            <a:endParaRPr lang="en-US"/>
          </a:p>
        </p:txBody>
      </p:sp>
      <p:grpSp>
        <p:nvGrpSpPr>
          <p:cNvPr id="33795" name="Group 3"/>
          <p:cNvGrpSpPr>
            <a:grpSpLocks/>
          </p:cNvGrpSpPr>
          <p:nvPr/>
        </p:nvGrpSpPr>
        <p:grpSpPr bwMode="auto">
          <a:xfrm>
            <a:off x="381000" y="1524000"/>
            <a:ext cx="8337550" cy="4873625"/>
            <a:chOff x="-3" y="-3"/>
            <a:chExt cx="3487" cy="3344"/>
          </a:xfrm>
        </p:grpSpPr>
        <p:grpSp>
          <p:nvGrpSpPr>
            <p:cNvPr id="33796" name="Group 4"/>
            <p:cNvGrpSpPr>
              <a:grpSpLocks/>
            </p:cNvGrpSpPr>
            <p:nvPr/>
          </p:nvGrpSpPr>
          <p:grpSpPr bwMode="auto">
            <a:xfrm>
              <a:off x="0" y="0"/>
              <a:ext cx="3481" cy="3338"/>
              <a:chOff x="0" y="0"/>
              <a:chExt cx="3481" cy="3338"/>
            </a:xfrm>
          </p:grpSpPr>
          <p:grpSp>
            <p:nvGrpSpPr>
              <p:cNvPr id="33797" name="Group 5"/>
              <p:cNvGrpSpPr>
                <a:grpSpLocks/>
              </p:cNvGrpSpPr>
              <p:nvPr/>
            </p:nvGrpSpPr>
            <p:grpSpPr bwMode="auto">
              <a:xfrm>
                <a:off x="0" y="0"/>
                <a:ext cx="1599" cy="633"/>
                <a:chOff x="0" y="0"/>
                <a:chExt cx="1599" cy="633"/>
              </a:xfrm>
            </p:grpSpPr>
            <p:sp>
              <p:nvSpPr>
                <p:cNvPr id="33798" name="Rectangle 6"/>
                <p:cNvSpPr>
                  <a:spLocks noChangeArrowheads="1"/>
                </p:cNvSpPr>
                <p:nvPr/>
              </p:nvSpPr>
              <p:spPr bwMode="auto">
                <a:xfrm>
                  <a:off x="43" y="0"/>
                  <a:ext cx="1513" cy="633"/>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1a. ok-voon ororok sprok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1b. at-voon bichat dat .</a:t>
                  </a:r>
                </a:p>
                <a:p>
                  <a:pPr algn="l" eaLnBrk="0" hangingPunct="0"/>
                  <a:endParaRPr lang="en-US" sz="3200">
                    <a:latin typeface="Times New Roman" pitchFamily="-111" charset="0"/>
                  </a:endParaRPr>
                </a:p>
              </p:txBody>
            </p:sp>
            <p:sp>
              <p:nvSpPr>
                <p:cNvPr id="33799" name="Rectangle 7"/>
                <p:cNvSpPr>
                  <a:spLocks noChangeArrowheads="1"/>
                </p:cNvSpPr>
                <p:nvPr/>
              </p:nvSpPr>
              <p:spPr bwMode="auto">
                <a:xfrm>
                  <a:off x="0" y="0"/>
                  <a:ext cx="1599" cy="633"/>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3800" name="Group 8"/>
              <p:cNvGrpSpPr>
                <a:grpSpLocks/>
              </p:cNvGrpSpPr>
              <p:nvPr/>
            </p:nvGrpSpPr>
            <p:grpSpPr bwMode="auto">
              <a:xfrm>
                <a:off x="1599" y="0"/>
                <a:ext cx="1882" cy="633"/>
                <a:chOff x="1599" y="0"/>
                <a:chExt cx="1882" cy="633"/>
              </a:xfrm>
            </p:grpSpPr>
            <p:sp>
              <p:nvSpPr>
                <p:cNvPr id="33801" name="Rectangle 9"/>
                <p:cNvSpPr>
                  <a:spLocks noChangeArrowheads="1"/>
                </p:cNvSpPr>
                <p:nvPr/>
              </p:nvSpPr>
              <p:spPr bwMode="auto">
                <a:xfrm>
                  <a:off x="1642" y="0"/>
                  <a:ext cx="1796" cy="633"/>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7a. lalok </a:t>
                  </a:r>
                  <a:r>
                    <a:rPr lang="en-US" sz="1600" b="1">
                      <a:latin typeface="Times New Roman" pitchFamily="-111" charset="0"/>
                      <a:ea typeface="Times New Roman" pitchFamily="-111" charset="0"/>
                      <a:cs typeface="Times New Roman" pitchFamily="-111" charset="0"/>
                    </a:rPr>
                    <a:t>farok</a:t>
                  </a:r>
                  <a:r>
                    <a:rPr lang="en-US" sz="1600">
                      <a:latin typeface="Times New Roman" pitchFamily="-111" charset="0"/>
                      <a:ea typeface="Times New Roman" pitchFamily="-111" charset="0"/>
                      <a:cs typeface="Times New Roman" pitchFamily="-111" charset="0"/>
                    </a:rPr>
                    <a:t> ororok lalok sprok izok enemok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7b. wat jjat bichat wat dat vat eneat .</a:t>
                  </a:r>
                </a:p>
                <a:p>
                  <a:pPr algn="l" eaLnBrk="0" hangingPunct="0"/>
                  <a:endParaRPr lang="en-US" sz="3200">
                    <a:latin typeface="Times New Roman" pitchFamily="-111" charset="0"/>
                  </a:endParaRPr>
                </a:p>
              </p:txBody>
            </p:sp>
            <p:sp>
              <p:nvSpPr>
                <p:cNvPr id="33802" name="Rectangle 10"/>
                <p:cNvSpPr>
                  <a:spLocks noChangeArrowheads="1"/>
                </p:cNvSpPr>
                <p:nvPr/>
              </p:nvSpPr>
              <p:spPr bwMode="auto">
                <a:xfrm>
                  <a:off x="1599" y="0"/>
                  <a:ext cx="1882" cy="633"/>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3803" name="Group 11"/>
              <p:cNvGrpSpPr>
                <a:grpSpLocks/>
              </p:cNvGrpSpPr>
              <p:nvPr/>
            </p:nvGrpSpPr>
            <p:grpSpPr bwMode="auto">
              <a:xfrm>
                <a:off x="0" y="633"/>
                <a:ext cx="1599" cy="633"/>
                <a:chOff x="0" y="633"/>
                <a:chExt cx="1599" cy="633"/>
              </a:xfrm>
            </p:grpSpPr>
            <p:sp>
              <p:nvSpPr>
                <p:cNvPr id="33804" name="Rectangle 12"/>
                <p:cNvSpPr>
                  <a:spLocks noChangeArrowheads="1"/>
                </p:cNvSpPr>
                <p:nvPr/>
              </p:nvSpPr>
              <p:spPr bwMode="auto">
                <a:xfrm>
                  <a:off x="43" y="633"/>
                  <a:ext cx="1513" cy="633"/>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2a. ok-drubel ok-voon anok plok sprok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2b. at-drubel at-voon pippat rrat dat .</a:t>
                  </a:r>
                </a:p>
                <a:p>
                  <a:pPr algn="l" eaLnBrk="0" hangingPunct="0"/>
                  <a:endParaRPr lang="en-US" sz="3200">
                    <a:latin typeface="Times New Roman" pitchFamily="-111" charset="0"/>
                  </a:endParaRPr>
                </a:p>
              </p:txBody>
            </p:sp>
            <p:sp>
              <p:nvSpPr>
                <p:cNvPr id="33805" name="Rectangle 13"/>
                <p:cNvSpPr>
                  <a:spLocks noChangeArrowheads="1"/>
                </p:cNvSpPr>
                <p:nvPr/>
              </p:nvSpPr>
              <p:spPr bwMode="auto">
                <a:xfrm>
                  <a:off x="0" y="633"/>
                  <a:ext cx="1599" cy="633"/>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3806" name="Group 14"/>
              <p:cNvGrpSpPr>
                <a:grpSpLocks/>
              </p:cNvGrpSpPr>
              <p:nvPr/>
            </p:nvGrpSpPr>
            <p:grpSpPr bwMode="auto">
              <a:xfrm>
                <a:off x="1599" y="633"/>
                <a:ext cx="1882" cy="633"/>
                <a:chOff x="1599" y="633"/>
                <a:chExt cx="1882" cy="633"/>
              </a:xfrm>
            </p:grpSpPr>
            <p:sp>
              <p:nvSpPr>
                <p:cNvPr id="33807" name="Rectangle 15"/>
                <p:cNvSpPr>
                  <a:spLocks noChangeArrowheads="1"/>
                </p:cNvSpPr>
                <p:nvPr/>
              </p:nvSpPr>
              <p:spPr bwMode="auto">
                <a:xfrm>
                  <a:off x="1642" y="633"/>
                  <a:ext cx="1796" cy="633"/>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8a. lalok brok anok plok nok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8b. iat lat pippat rrat nnat .</a:t>
                  </a:r>
                </a:p>
                <a:p>
                  <a:pPr algn="l" eaLnBrk="0" hangingPunct="0"/>
                  <a:endParaRPr lang="en-US" sz="3200">
                    <a:latin typeface="Times New Roman" pitchFamily="-111" charset="0"/>
                  </a:endParaRPr>
                </a:p>
              </p:txBody>
            </p:sp>
            <p:sp>
              <p:nvSpPr>
                <p:cNvPr id="33808" name="Rectangle 16"/>
                <p:cNvSpPr>
                  <a:spLocks noChangeArrowheads="1"/>
                </p:cNvSpPr>
                <p:nvPr/>
              </p:nvSpPr>
              <p:spPr bwMode="auto">
                <a:xfrm>
                  <a:off x="1599" y="633"/>
                  <a:ext cx="1882" cy="633"/>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3809" name="Group 17"/>
              <p:cNvGrpSpPr>
                <a:grpSpLocks/>
              </p:cNvGrpSpPr>
              <p:nvPr/>
            </p:nvGrpSpPr>
            <p:grpSpPr bwMode="auto">
              <a:xfrm>
                <a:off x="0" y="1266"/>
                <a:ext cx="1599" cy="518"/>
                <a:chOff x="0" y="1266"/>
                <a:chExt cx="1599" cy="518"/>
              </a:xfrm>
            </p:grpSpPr>
            <p:sp>
              <p:nvSpPr>
                <p:cNvPr id="33810" name="Rectangle 18"/>
                <p:cNvSpPr>
                  <a:spLocks noChangeArrowheads="1"/>
                </p:cNvSpPr>
                <p:nvPr/>
              </p:nvSpPr>
              <p:spPr bwMode="auto">
                <a:xfrm>
                  <a:off x="43" y="1266"/>
                  <a:ext cx="1513"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3a. erok sprok izok hihok ghirok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3b. totat dat arrat vat hilat .</a:t>
                  </a:r>
                </a:p>
                <a:p>
                  <a:pPr algn="l" eaLnBrk="0" hangingPunct="0"/>
                  <a:endParaRPr lang="en-US" sz="3200">
                    <a:latin typeface="Times New Roman" pitchFamily="-111" charset="0"/>
                  </a:endParaRPr>
                </a:p>
              </p:txBody>
            </p:sp>
            <p:sp>
              <p:nvSpPr>
                <p:cNvPr id="33811" name="Rectangle 19"/>
                <p:cNvSpPr>
                  <a:spLocks noChangeArrowheads="1"/>
                </p:cNvSpPr>
                <p:nvPr/>
              </p:nvSpPr>
              <p:spPr bwMode="auto">
                <a:xfrm>
                  <a:off x="0" y="1266"/>
                  <a:ext cx="1599"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3812" name="Group 20"/>
              <p:cNvGrpSpPr>
                <a:grpSpLocks/>
              </p:cNvGrpSpPr>
              <p:nvPr/>
            </p:nvGrpSpPr>
            <p:grpSpPr bwMode="auto">
              <a:xfrm>
                <a:off x="1599" y="1266"/>
                <a:ext cx="1882" cy="518"/>
                <a:chOff x="1599" y="1266"/>
                <a:chExt cx="1882" cy="518"/>
              </a:xfrm>
            </p:grpSpPr>
            <p:sp>
              <p:nvSpPr>
                <p:cNvPr id="33813" name="Rectangle 21"/>
                <p:cNvSpPr>
                  <a:spLocks noChangeArrowheads="1"/>
                </p:cNvSpPr>
                <p:nvPr/>
              </p:nvSpPr>
              <p:spPr bwMode="auto">
                <a:xfrm>
                  <a:off x="1642" y="1266"/>
                  <a:ext cx="1796"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9a. wiwok nok izok kantok ok-yurp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9b. totat nnat quat oloat at-yurp .</a:t>
                  </a:r>
                </a:p>
                <a:p>
                  <a:pPr algn="l" eaLnBrk="0" hangingPunct="0"/>
                  <a:endParaRPr lang="en-US" sz="3200">
                    <a:latin typeface="Times New Roman" pitchFamily="-111" charset="0"/>
                  </a:endParaRPr>
                </a:p>
              </p:txBody>
            </p:sp>
            <p:sp>
              <p:nvSpPr>
                <p:cNvPr id="33814" name="Rectangle 22"/>
                <p:cNvSpPr>
                  <a:spLocks noChangeArrowheads="1"/>
                </p:cNvSpPr>
                <p:nvPr/>
              </p:nvSpPr>
              <p:spPr bwMode="auto">
                <a:xfrm>
                  <a:off x="1599" y="1266"/>
                  <a:ext cx="1882"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3815" name="Group 23"/>
              <p:cNvGrpSpPr>
                <a:grpSpLocks/>
              </p:cNvGrpSpPr>
              <p:nvPr/>
            </p:nvGrpSpPr>
            <p:grpSpPr bwMode="auto">
              <a:xfrm>
                <a:off x="0" y="1784"/>
                <a:ext cx="1599" cy="518"/>
                <a:chOff x="0" y="1784"/>
                <a:chExt cx="1599" cy="518"/>
              </a:xfrm>
            </p:grpSpPr>
            <p:sp>
              <p:nvSpPr>
                <p:cNvPr id="33816" name="Rectangle 24"/>
                <p:cNvSpPr>
                  <a:spLocks noChangeArrowheads="1"/>
                </p:cNvSpPr>
                <p:nvPr/>
              </p:nvSpPr>
              <p:spPr bwMode="auto">
                <a:xfrm>
                  <a:off x="43" y="1784"/>
                  <a:ext cx="1513"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4a. ok-voon anok drok brok jok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4b. at-voon krat pippat sat lat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endParaRPr lang="en-US" sz="3200">
                    <a:latin typeface="Times New Roman" pitchFamily="-111" charset="0"/>
                  </a:endParaRPr>
                </a:p>
              </p:txBody>
            </p:sp>
            <p:sp>
              <p:nvSpPr>
                <p:cNvPr id="33817" name="Rectangle 25"/>
                <p:cNvSpPr>
                  <a:spLocks noChangeArrowheads="1"/>
                </p:cNvSpPr>
                <p:nvPr/>
              </p:nvSpPr>
              <p:spPr bwMode="auto">
                <a:xfrm>
                  <a:off x="0" y="1784"/>
                  <a:ext cx="1599"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3818" name="Group 26"/>
              <p:cNvGrpSpPr>
                <a:grpSpLocks/>
              </p:cNvGrpSpPr>
              <p:nvPr/>
            </p:nvGrpSpPr>
            <p:grpSpPr bwMode="auto">
              <a:xfrm>
                <a:off x="1599" y="1784"/>
                <a:ext cx="1882" cy="518"/>
                <a:chOff x="1599" y="1784"/>
                <a:chExt cx="1882" cy="518"/>
              </a:xfrm>
            </p:grpSpPr>
            <p:sp>
              <p:nvSpPr>
                <p:cNvPr id="33819" name="Rectangle 27"/>
                <p:cNvSpPr>
                  <a:spLocks noChangeArrowheads="1"/>
                </p:cNvSpPr>
                <p:nvPr/>
              </p:nvSpPr>
              <p:spPr bwMode="auto">
                <a:xfrm>
                  <a:off x="1642" y="1784"/>
                  <a:ext cx="1796"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10a. lalok mok nok yorok ghirok clok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10b. wat nnat gat mat bat hilat .</a:t>
                  </a:r>
                </a:p>
                <a:p>
                  <a:pPr algn="l" eaLnBrk="0" hangingPunct="0"/>
                  <a:endParaRPr lang="en-US" sz="3200">
                    <a:latin typeface="Times New Roman" pitchFamily="-111" charset="0"/>
                  </a:endParaRPr>
                </a:p>
              </p:txBody>
            </p:sp>
            <p:sp>
              <p:nvSpPr>
                <p:cNvPr id="33820" name="Rectangle 28"/>
                <p:cNvSpPr>
                  <a:spLocks noChangeArrowheads="1"/>
                </p:cNvSpPr>
                <p:nvPr/>
              </p:nvSpPr>
              <p:spPr bwMode="auto">
                <a:xfrm>
                  <a:off x="1599" y="1784"/>
                  <a:ext cx="1882"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3821" name="Group 29"/>
              <p:cNvGrpSpPr>
                <a:grpSpLocks/>
              </p:cNvGrpSpPr>
              <p:nvPr/>
            </p:nvGrpSpPr>
            <p:grpSpPr bwMode="auto">
              <a:xfrm>
                <a:off x="0" y="2302"/>
                <a:ext cx="1599" cy="518"/>
                <a:chOff x="0" y="2302"/>
                <a:chExt cx="1599" cy="518"/>
              </a:xfrm>
            </p:grpSpPr>
            <p:sp>
              <p:nvSpPr>
                <p:cNvPr id="33822" name="Rectangle 30"/>
                <p:cNvSpPr>
                  <a:spLocks noChangeArrowheads="1"/>
                </p:cNvSpPr>
                <p:nvPr/>
              </p:nvSpPr>
              <p:spPr bwMode="auto">
                <a:xfrm>
                  <a:off x="43" y="2302"/>
                  <a:ext cx="1513"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5a. wiwok </a:t>
                  </a:r>
                  <a:r>
                    <a:rPr lang="en-US" sz="1600" b="1">
                      <a:latin typeface="Times New Roman" pitchFamily="-111" charset="0"/>
                      <a:ea typeface="Times New Roman" pitchFamily="-111" charset="0"/>
                      <a:cs typeface="Times New Roman" pitchFamily="-111" charset="0"/>
                    </a:rPr>
                    <a:t>farok</a:t>
                  </a:r>
                  <a:r>
                    <a:rPr lang="en-US" sz="1600">
                      <a:latin typeface="Times New Roman" pitchFamily="-111" charset="0"/>
                      <a:ea typeface="Times New Roman" pitchFamily="-111" charset="0"/>
                      <a:cs typeface="Times New Roman" pitchFamily="-111" charset="0"/>
                    </a:rPr>
                    <a:t> izok stok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5b. totat jjat quat cat .</a:t>
                  </a:r>
                </a:p>
                <a:p>
                  <a:pPr algn="l" eaLnBrk="0" hangingPunct="0"/>
                  <a:endParaRPr lang="en-US" sz="3200">
                    <a:latin typeface="Times New Roman" pitchFamily="-111" charset="0"/>
                  </a:endParaRPr>
                </a:p>
              </p:txBody>
            </p:sp>
            <p:sp>
              <p:nvSpPr>
                <p:cNvPr id="33823" name="Rectangle 31"/>
                <p:cNvSpPr>
                  <a:spLocks noChangeArrowheads="1"/>
                </p:cNvSpPr>
                <p:nvPr/>
              </p:nvSpPr>
              <p:spPr bwMode="auto">
                <a:xfrm>
                  <a:off x="0" y="2302"/>
                  <a:ext cx="1599"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3824" name="Group 32"/>
              <p:cNvGrpSpPr>
                <a:grpSpLocks/>
              </p:cNvGrpSpPr>
              <p:nvPr/>
            </p:nvGrpSpPr>
            <p:grpSpPr bwMode="auto">
              <a:xfrm>
                <a:off x="1599" y="2302"/>
                <a:ext cx="1882" cy="518"/>
                <a:chOff x="1599" y="2302"/>
                <a:chExt cx="1882" cy="518"/>
              </a:xfrm>
            </p:grpSpPr>
            <p:sp>
              <p:nvSpPr>
                <p:cNvPr id="33825" name="Rectangle 33"/>
                <p:cNvSpPr>
                  <a:spLocks noChangeArrowheads="1"/>
                </p:cNvSpPr>
                <p:nvPr/>
              </p:nvSpPr>
              <p:spPr bwMode="auto">
                <a:xfrm>
                  <a:off x="1642" y="2302"/>
                  <a:ext cx="1796"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11a. lalok nok </a:t>
                  </a:r>
                  <a:r>
                    <a:rPr lang="en-US" sz="1600" b="1">
                      <a:latin typeface="Times New Roman" pitchFamily="-111" charset="0"/>
                      <a:ea typeface="Times New Roman" pitchFamily="-111" charset="0"/>
                      <a:cs typeface="Times New Roman" pitchFamily="-111" charset="0"/>
                    </a:rPr>
                    <a:t>crrrok</a:t>
                  </a:r>
                  <a:r>
                    <a:rPr lang="en-US" sz="1600">
                      <a:latin typeface="Times New Roman" pitchFamily="-111" charset="0"/>
                      <a:ea typeface="Times New Roman" pitchFamily="-111" charset="0"/>
                      <a:cs typeface="Times New Roman" pitchFamily="-111" charset="0"/>
                    </a:rPr>
                    <a:t> hihok yorok zanzanok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11b. wat nnat arrat mat zanzanat .</a:t>
                  </a:r>
                </a:p>
                <a:p>
                  <a:pPr algn="l" eaLnBrk="0" hangingPunct="0"/>
                  <a:endParaRPr lang="en-US" sz="3200">
                    <a:latin typeface="Times New Roman" pitchFamily="-111" charset="0"/>
                  </a:endParaRPr>
                </a:p>
              </p:txBody>
            </p:sp>
            <p:sp>
              <p:nvSpPr>
                <p:cNvPr id="33826" name="Rectangle 34"/>
                <p:cNvSpPr>
                  <a:spLocks noChangeArrowheads="1"/>
                </p:cNvSpPr>
                <p:nvPr/>
              </p:nvSpPr>
              <p:spPr bwMode="auto">
                <a:xfrm>
                  <a:off x="1599" y="2302"/>
                  <a:ext cx="1882"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3827" name="Group 35"/>
              <p:cNvGrpSpPr>
                <a:grpSpLocks/>
              </p:cNvGrpSpPr>
              <p:nvPr/>
            </p:nvGrpSpPr>
            <p:grpSpPr bwMode="auto">
              <a:xfrm>
                <a:off x="0" y="2820"/>
                <a:ext cx="1599" cy="518"/>
                <a:chOff x="0" y="2820"/>
                <a:chExt cx="1599" cy="518"/>
              </a:xfrm>
            </p:grpSpPr>
            <p:sp>
              <p:nvSpPr>
                <p:cNvPr id="33828" name="Rectangle 36"/>
                <p:cNvSpPr>
                  <a:spLocks noChangeArrowheads="1"/>
                </p:cNvSpPr>
                <p:nvPr/>
              </p:nvSpPr>
              <p:spPr bwMode="auto">
                <a:xfrm>
                  <a:off x="43" y="2820"/>
                  <a:ext cx="1513"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6a. lalok sprok izok jok stok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6b. wat dat krat quat cat .</a:t>
                  </a:r>
                </a:p>
                <a:p>
                  <a:pPr algn="l" eaLnBrk="0" hangingPunct="0"/>
                  <a:endParaRPr lang="en-US" sz="3200">
                    <a:latin typeface="Times New Roman" pitchFamily="-111" charset="0"/>
                  </a:endParaRPr>
                </a:p>
              </p:txBody>
            </p:sp>
            <p:sp>
              <p:nvSpPr>
                <p:cNvPr id="33829" name="Rectangle 37"/>
                <p:cNvSpPr>
                  <a:spLocks noChangeArrowheads="1"/>
                </p:cNvSpPr>
                <p:nvPr/>
              </p:nvSpPr>
              <p:spPr bwMode="auto">
                <a:xfrm>
                  <a:off x="0" y="2820"/>
                  <a:ext cx="1599"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3830" name="Group 38"/>
              <p:cNvGrpSpPr>
                <a:grpSpLocks/>
              </p:cNvGrpSpPr>
              <p:nvPr/>
            </p:nvGrpSpPr>
            <p:grpSpPr bwMode="auto">
              <a:xfrm>
                <a:off x="1599" y="2820"/>
                <a:ext cx="1882" cy="518"/>
                <a:chOff x="1599" y="2820"/>
                <a:chExt cx="1882" cy="518"/>
              </a:xfrm>
            </p:grpSpPr>
            <p:sp>
              <p:nvSpPr>
                <p:cNvPr id="33831" name="Rectangle 39"/>
                <p:cNvSpPr>
                  <a:spLocks noChangeArrowheads="1"/>
                </p:cNvSpPr>
                <p:nvPr/>
              </p:nvSpPr>
              <p:spPr bwMode="auto">
                <a:xfrm>
                  <a:off x="1642" y="2820"/>
                  <a:ext cx="1796"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12a. lalok rarok nok izok hihok mok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12b. wat nnat forat arrat vat gat .</a:t>
                  </a:r>
                </a:p>
                <a:p>
                  <a:pPr algn="l" eaLnBrk="0" hangingPunct="0"/>
                  <a:endParaRPr lang="en-US" sz="3200">
                    <a:latin typeface="Times New Roman" pitchFamily="-111" charset="0"/>
                  </a:endParaRPr>
                </a:p>
              </p:txBody>
            </p:sp>
            <p:sp>
              <p:nvSpPr>
                <p:cNvPr id="33832" name="Rectangle 40"/>
                <p:cNvSpPr>
                  <a:spLocks noChangeArrowheads="1"/>
                </p:cNvSpPr>
                <p:nvPr/>
              </p:nvSpPr>
              <p:spPr bwMode="auto">
                <a:xfrm>
                  <a:off x="1599" y="2820"/>
                  <a:ext cx="1882"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sp>
          <p:nvSpPr>
            <p:cNvPr id="33833" name="Rectangle 41"/>
            <p:cNvSpPr>
              <a:spLocks noChangeArrowheads="1"/>
            </p:cNvSpPr>
            <p:nvPr/>
          </p:nvSpPr>
          <p:spPr bwMode="auto">
            <a:xfrm>
              <a:off x="-3" y="-3"/>
              <a:ext cx="3487" cy="3344"/>
            </a:xfrm>
            <a:prstGeom prst="rect">
              <a:avLst/>
            </a:prstGeom>
            <a:noFill/>
            <a:ln w="9525">
              <a:solidFill>
                <a:srgbClr val="A0A0A0"/>
              </a:solidFill>
              <a:miter lim="800000"/>
              <a:headEnd/>
              <a:tailEnd/>
            </a:ln>
            <a:effectLst/>
          </p:spPr>
          <p:txBody>
            <a:bodyPr wrap="none" anchor="ctr">
              <a:prstTxWarp prst="textNoShape">
                <a:avLst/>
              </a:prstTxWarp>
              <a:spAutoFit/>
            </a:bodyPr>
            <a:lstStyle/>
            <a:p>
              <a:endParaRPr lang="en-US"/>
            </a:p>
          </p:txBody>
        </p:sp>
      </p:grpSp>
      <p:sp>
        <p:nvSpPr>
          <p:cNvPr id="33834" name="Text Box 42"/>
          <p:cNvSpPr txBox="1">
            <a:spLocks noChangeArrowheads="1"/>
          </p:cNvSpPr>
          <p:nvPr/>
        </p:nvSpPr>
        <p:spPr bwMode="auto">
          <a:xfrm>
            <a:off x="152400" y="1066800"/>
            <a:ext cx="8580438" cy="366713"/>
          </a:xfrm>
          <a:prstGeom prst="rect">
            <a:avLst/>
          </a:prstGeom>
          <a:noFill/>
          <a:ln w="9525">
            <a:noFill/>
            <a:miter lim="800000"/>
            <a:headEnd/>
            <a:tailEnd/>
          </a:ln>
          <a:effectLst/>
        </p:spPr>
        <p:txBody>
          <a:bodyPr wrap="none">
            <a:prstTxWarp prst="textNoShape">
              <a:avLst/>
            </a:prstTxWarp>
            <a:spAutoFit/>
          </a:bodyPr>
          <a:lstStyle/>
          <a:p>
            <a:pPr algn="l"/>
            <a:r>
              <a:rPr lang="en-US">
                <a:solidFill>
                  <a:schemeClr val="tx2"/>
                </a:solidFill>
              </a:rPr>
              <a:t>Your assignment, translate this to Arcturan:    </a:t>
            </a:r>
            <a:r>
              <a:rPr lang="en-US" sz="1600" b="1">
                <a:solidFill>
                  <a:schemeClr val="tx2"/>
                </a:solidFill>
                <a:latin typeface="Times New Roman" pitchFamily="-111" charset="0"/>
              </a:rPr>
              <a:t>farok</a:t>
            </a:r>
            <a:r>
              <a:rPr lang="en-US" sz="1600">
                <a:solidFill>
                  <a:schemeClr val="tx2"/>
                </a:solidFill>
                <a:latin typeface="Times New Roman" pitchFamily="-111" charset="0"/>
              </a:rPr>
              <a:t> crrrok hihok yorok clok kantok ok-yurp</a:t>
            </a:r>
          </a:p>
        </p:txBody>
      </p:sp>
      <p:sp>
        <p:nvSpPr>
          <p:cNvPr id="33835" name="Line 43"/>
          <p:cNvSpPr>
            <a:spLocks noChangeShapeType="1"/>
          </p:cNvSpPr>
          <p:nvPr/>
        </p:nvSpPr>
        <p:spPr bwMode="auto">
          <a:xfrm flipH="1">
            <a:off x="1447800" y="5181600"/>
            <a:ext cx="152400" cy="2286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3836" name="Line 44"/>
          <p:cNvSpPr>
            <a:spLocks noChangeShapeType="1"/>
          </p:cNvSpPr>
          <p:nvPr/>
        </p:nvSpPr>
        <p:spPr bwMode="auto">
          <a:xfrm flipH="1">
            <a:off x="5257800" y="1828800"/>
            <a:ext cx="76200" cy="2286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3837" name="Text Box 45"/>
          <p:cNvSpPr txBox="1">
            <a:spLocks noChangeArrowheads="1"/>
          </p:cNvSpPr>
          <p:nvPr/>
        </p:nvSpPr>
        <p:spPr bwMode="auto">
          <a:xfrm>
            <a:off x="5562600" y="5181600"/>
            <a:ext cx="565150" cy="366713"/>
          </a:xfrm>
          <a:prstGeom prst="rect">
            <a:avLst/>
          </a:prstGeom>
          <a:noFill/>
          <a:ln w="9525">
            <a:noFill/>
            <a:miter lim="800000"/>
            <a:headEnd/>
            <a:tailEnd/>
          </a:ln>
          <a:effectLst/>
        </p:spPr>
        <p:txBody>
          <a:bodyPr wrap="none">
            <a:prstTxWarp prst="textNoShape">
              <a:avLst/>
            </a:prstTxWarp>
            <a:spAutoFit/>
          </a:bodyPr>
          <a:lstStyle/>
          <a:p>
            <a:pPr algn="l"/>
            <a:r>
              <a:rPr lang="en-US"/>
              <a:t>???</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66" name="Rectangle 50"/>
          <p:cNvSpPr>
            <a:spLocks noChangeArrowheads="1"/>
          </p:cNvSpPr>
          <p:nvPr/>
        </p:nvSpPr>
        <p:spPr bwMode="auto">
          <a:xfrm>
            <a:off x="4800600" y="1066800"/>
            <a:ext cx="568325" cy="381000"/>
          </a:xfrm>
          <a:prstGeom prst="rect">
            <a:avLst/>
          </a:prstGeom>
          <a:solidFill>
            <a:schemeClr val="accent1"/>
          </a:solidFill>
          <a:ln w="9525">
            <a:noFill/>
            <a:miter lim="800000"/>
            <a:headEnd/>
            <a:tailEnd/>
          </a:ln>
          <a:effectLst/>
        </p:spPr>
        <p:txBody>
          <a:bodyPr wrap="none" anchor="ctr">
            <a:prstTxWarp prst="textNoShape">
              <a:avLst/>
            </a:prstTxWarp>
          </a:bodyPr>
          <a:lstStyle/>
          <a:p>
            <a:endParaRPr lang="en-US"/>
          </a:p>
        </p:txBody>
      </p:sp>
      <p:sp>
        <p:nvSpPr>
          <p:cNvPr id="34864" name="Rectangle 48"/>
          <p:cNvSpPr>
            <a:spLocks noChangeArrowheads="1"/>
          </p:cNvSpPr>
          <p:nvPr/>
        </p:nvSpPr>
        <p:spPr bwMode="auto">
          <a:xfrm>
            <a:off x="5867400" y="1066800"/>
            <a:ext cx="568325" cy="381000"/>
          </a:xfrm>
          <a:prstGeom prst="rect">
            <a:avLst/>
          </a:prstGeom>
          <a:solidFill>
            <a:srgbClr val="FFFF00"/>
          </a:solidFill>
          <a:ln w="9525">
            <a:noFill/>
            <a:miter lim="800000"/>
            <a:headEnd/>
            <a:tailEnd/>
          </a:ln>
          <a:effectLst/>
        </p:spPr>
        <p:txBody>
          <a:bodyPr wrap="none" anchor="ctr">
            <a:prstTxWarp prst="textNoShape">
              <a:avLst/>
            </a:prstTxWarp>
          </a:bodyPr>
          <a:lstStyle/>
          <a:p>
            <a:endParaRPr lang="en-US"/>
          </a:p>
        </p:txBody>
      </p:sp>
      <p:sp>
        <p:nvSpPr>
          <p:cNvPr id="34863" name="Rectangle 47"/>
          <p:cNvSpPr>
            <a:spLocks noChangeArrowheads="1"/>
          </p:cNvSpPr>
          <p:nvPr/>
        </p:nvSpPr>
        <p:spPr bwMode="auto">
          <a:xfrm>
            <a:off x="6484938" y="5641975"/>
            <a:ext cx="533400" cy="381000"/>
          </a:xfrm>
          <a:prstGeom prst="rect">
            <a:avLst/>
          </a:prstGeom>
          <a:solidFill>
            <a:srgbClr val="FFFF00"/>
          </a:solidFill>
          <a:ln w="9525">
            <a:noFill/>
            <a:miter lim="800000"/>
            <a:headEnd/>
            <a:tailEnd/>
          </a:ln>
          <a:effectLst/>
        </p:spPr>
        <p:txBody>
          <a:bodyPr wrap="none" anchor="ctr">
            <a:prstTxWarp prst="textNoShape">
              <a:avLst/>
            </a:prstTxWarp>
          </a:bodyPr>
          <a:lstStyle/>
          <a:p>
            <a:endParaRPr lang="en-US"/>
          </a:p>
        </p:txBody>
      </p:sp>
      <p:sp>
        <p:nvSpPr>
          <p:cNvPr id="34862" name="Rectangle 46"/>
          <p:cNvSpPr>
            <a:spLocks noChangeArrowheads="1"/>
          </p:cNvSpPr>
          <p:nvPr/>
        </p:nvSpPr>
        <p:spPr bwMode="auto">
          <a:xfrm>
            <a:off x="6129338" y="4876800"/>
            <a:ext cx="533400" cy="381000"/>
          </a:xfrm>
          <a:prstGeom prst="rect">
            <a:avLst/>
          </a:prstGeom>
          <a:solidFill>
            <a:srgbClr val="FFFF00"/>
          </a:solidFill>
          <a:ln w="9525">
            <a:noFill/>
            <a:miter lim="800000"/>
            <a:headEnd/>
            <a:tailEnd/>
          </a:ln>
          <a:effectLst/>
        </p:spPr>
        <p:txBody>
          <a:bodyPr wrap="none" anchor="ctr">
            <a:prstTxWarp prst="textNoShape">
              <a:avLst/>
            </a:prstTxWarp>
          </a:bodyPr>
          <a:lstStyle/>
          <a:p>
            <a:endParaRPr lang="en-US"/>
          </a:p>
        </p:txBody>
      </p:sp>
      <p:sp>
        <p:nvSpPr>
          <p:cNvPr id="34861" name="Rectangle 45"/>
          <p:cNvSpPr>
            <a:spLocks noChangeArrowheads="1"/>
          </p:cNvSpPr>
          <p:nvPr/>
        </p:nvSpPr>
        <p:spPr bwMode="auto">
          <a:xfrm>
            <a:off x="2184400" y="3376613"/>
            <a:ext cx="533400" cy="381000"/>
          </a:xfrm>
          <a:prstGeom prst="rect">
            <a:avLst/>
          </a:prstGeom>
          <a:solidFill>
            <a:srgbClr val="FFFF00"/>
          </a:solidFill>
          <a:ln w="9525">
            <a:noFill/>
            <a:miter lim="800000"/>
            <a:headEnd/>
            <a:tailEnd/>
          </a:ln>
          <a:effectLst/>
        </p:spPr>
        <p:txBody>
          <a:bodyPr wrap="none" anchor="ctr">
            <a:prstTxWarp prst="textNoShape">
              <a:avLst/>
            </a:prstTxWarp>
          </a:bodyPr>
          <a:lstStyle/>
          <a:p>
            <a:endParaRPr lang="en-US"/>
          </a:p>
        </p:txBody>
      </p:sp>
      <p:sp>
        <p:nvSpPr>
          <p:cNvPr id="34818" name="Rectangle 2"/>
          <p:cNvSpPr>
            <a:spLocks noGrp="1" noChangeArrowheads="1"/>
          </p:cNvSpPr>
          <p:nvPr>
            <p:ph type="title"/>
          </p:nvPr>
        </p:nvSpPr>
        <p:spPr>
          <a:xfrm>
            <a:off x="228600" y="138113"/>
            <a:ext cx="8458200" cy="838200"/>
          </a:xfrm>
        </p:spPr>
        <p:txBody>
          <a:bodyPr/>
          <a:lstStyle/>
          <a:p>
            <a:r>
              <a:rPr lang="en-US" sz="3600"/>
              <a:t>Centauri/Arcturan [Knight, 1997]</a:t>
            </a:r>
            <a:endParaRPr lang="en-US"/>
          </a:p>
        </p:txBody>
      </p:sp>
      <p:grpSp>
        <p:nvGrpSpPr>
          <p:cNvPr id="34819" name="Group 3"/>
          <p:cNvGrpSpPr>
            <a:grpSpLocks/>
          </p:cNvGrpSpPr>
          <p:nvPr/>
        </p:nvGrpSpPr>
        <p:grpSpPr bwMode="auto">
          <a:xfrm>
            <a:off x="381000" y="1524000"/>
            <a:ext cx="8337550" cy="4873625"/>
            <a:chOff x="-3" y="-3"/>
            <a:chExt cx="3487" cy="3344"/>
          </a:xfrm>
        </p:grpSpPr>
        <p:grpSp>
          <p:nvGrpSpPr>
            <p:cNvPr id="34820" name="Group 4"/>
            <p:cNvGrpSpPr>
              <a:grpSpLocks/>
            </p:cNvGrpSpPr>
            <p:nvPr/>
          </p:nvGrpSpPr>
          <p:grpSpPr bwMode="auto">
            <a:xfrm>
              <a:off x="0" y="0"/>
              <a:ext cx="3481" cy="3338"/>
              <a:chOff x="0" y="0"/>
              <a:chExt cx="3481" cy="3338"/>
            </a:xfrm>
          </p:grpSpPr>
          <p:grpSp>
            <p:nvGrpSpPr>
              <p:cNvPr id="34821" name="Group 5"/>
              <p:cNvGrpSpPr>
                <a:grpSpLocks/>
              </p:cNvGrpSpPr>
              <p:nvPr/>
            </p:nvGrpSpPr>
            <p:grpSpPr bwMode="auto">
              <a:xfrm>
                <a:off x="0" y="0"/>
                <a:ext cx="1599" cy="633"/>
                <a:chOff x="0" y="0"/>
                <a:chExt cx="1599" cy="633"/>
              </a:xfrm>
            </p:grpSpPr>
            <p:sp>
              <p:nvSpPr>
                <p:cNvPr id="34822" name="Rectangle 6"/>
                <p:cNvSpPr>
                  <a:spLocks noChangeArrowheads="1"/>
                </p:cNvSpPr>
                <p:nvPr/>
              </p:nvSpPr>
              <p:spPr bwMode="auto">
                <a:xfrm>
                  <a:off x="43" y="0"/>
                  <a:ext cx="1513" cy="633"/>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1a. ok-voon ororok sprok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1b. at-voon bichat dat .</a:t>
                  </a:r>
                </a:p>
                <a:p>
                  <a:pPr algn="l" eaLnBrk="0" hangingPunct="0"/>
                  <a:endParaRPr lang="en-US" sz="3200">
                    <a:latin typeface="Times New Roman" pitchFamily="-111" charset="0"/>
                  </a:endParaRPr>
                </a:p>
              </p:txBody>
            </p:sp>
            <p:sp>
              <p:nvSpPr>
                <p:cNvPr id="34823" name="Rectangle 7"/>
                <p:cNvSpPr>
                  <a:spLocks noChangeArrowheads="1"/>
                </p:cNvSpPr>
                <p:nvPr/>
              </p:nvSpPr>
              <p:spPr bwMode="auto">
                <a:xfrm>
                  <a:off x="0" y="0"/>
                  <a:ext cx="1599" cy="633"/>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4824" name="Group 8"/>
              <p:cNvGrpSpPr>
                <a:grpSpLocks/>
              </p:cNvGrpSpPr>
              <p:nvPr/>
            </p:nvGrpSpPr>
            <p:grpSpPr bwMode="auto">
              <a:xfrm>
                <a:off x="1599" y="0"/>
                <a:ext cx="1882" cy="633"/>
                <a:chOff x="1599" y="0"/>
                <a:chExt cx="1882" cy="633"/>
              </a:xfrm>
            </p:grpSpPr>
            <p:sp>
              <p:nvSpPr>
                <p:cNvPr id="34825" name="Rectangle 9"/>
                <p:cNvSpPr>
                  <a:spLocks noChangeArrowheads="1"/>
                </p:cNvSpPr>
                <p:nvPr/>
              </p:nvSpPr>
              <p:spPr bwMode="auto">
                <a:xfrm>
                  <a:off x="1642" y="0"/>
                  <a:ext cx="1796" cy="633"/>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7a. lalok farok ororok lalok sprok izok enemok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7b. wat jjat bichat wat dat vat eneat .</a:t>
                  </a:r>
                </a:p>
                <a:p>
                  <a:pPr algn="l" eaLnBrk="0" hangingPunct="0"/>
                  <a:endParaRPr lang="en-US" sz="3200">
                    <a:latin typeface="Times New Roman" pitchFamily="-111" charset="0"/>
                  </a:endParaRPr>
                </a:p>
              </p:txBody>
            </p:sp>
            <p:sp>
              <p:nvSpPr>
                <p:cNvPr id="34826" name="Rectangle 10"/>
                <p:cNvSpPr>
                  <a:spLocks noChangeArrowheads="1"/>
                </p:cNvSpPr>
                <p:nvPr/>
              </p:nvSpPr>
              <p:spPr bwMode="auto">
                <a:xfrm>
                  <a:off x="1599" y="0"/>
                  <a:ext cx="1882" cy="633"/>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4827" name="Group 11"/>
              <p:cNvGrpSpPr>
                <a:grpSpLocks/>
              </p:cNvGrpSpPr>
              <p:nvPr/>
            </p:nvGrpSpPr>
            <p:grpSpPr bwMode="auto">
              <a:xfrm>
                <a:off x="0" y="633"/>
                <a:ext cx="1599" cy="633"/>
                <a:chOff x="0" y="633"/>
                <a:chExt cx="1599" cy="633"/>
              </a:xfrm>
            </p:grpSpPr>
            <p:sp>
              <p:nvSpPr>
                <p:cNvPr id="34828" name="Rectangle 12"/>
                <p:cNvSpPr>
                  <a:spLocks noChangeArrowheads="1"/>
                </p:cNvSpPr>
                <p:nvPr/>
              </p:nvSpPr>
              <p:spPr bwMode="auto">
                <a:xfrm>
                  <a:off x="43" y="633"/>
                  <a:ext cx="1513" cy="633"/>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2a. ok-drubel ok-voon anok plok sprok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2b. at-drubel at-voon pippat rrat dat .</a:t>
                  </a:r>
                </a:p>
                <a:p>
                  <a:pPr algn="l" eaLnBrk="0" hangingPunct="0"/>
                  <a:endParaRPr lang="en-US" sz="3200">
                    <a:latin typeface="Times New Roman" pitchFamily="-111" charset="0"/>
                  </a:endParaRPr>
                </a:p>
              </p:txBody>
            </p:sp>
            <p:sp>
              <p:nvSpPr>
                <p:cNvPr id="34829" name="Rectangle 13"/>
                <p:cNvSpPr>
                  <a:spLocks noChangeArrowheads="1"/>
                </p:cNvSpPr>
                <p:nvPr/>
              </p:nvSpPr>
              <p:spPr bwMode="auto">
                <a:xfrm>
                  <a:off x="0" y="633"/>
                  <a:ext cx="1599" cy="633"/>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4830" name="Group 14"/>
              <p:cNvGrpSpPr>
                <a:grpSpLocks/>
              </p:cNvGrpSpPr>
              <p:nvPr/>
            </p:nvGrpSpPr>
            <p:grpSpPr bwMode="auto">
              <a:xfrm>
                <a:off x="1599" y="633"/>
                <a:ext cx="1882" cy="633"/>
                <a:chOff x="1599" y="633"/>
                <a:chExt cx="1882" cy="633"/>
              </a:xfrm>
            </p:grpSpPr>
            <p:sp>
              <p:nvSpPr>
                <p:cNvPr id="34831" name="Rectangle 15"/>
                <p:cNvSpPr>
                  <a:spLocks noChangeArrowheads="1"/>
                </p:cNvSpPr>
                <p:nvPr/>
              </p:nvSpPr>
              <p:spPr bwMode="auto">
                <a:xfrm>
                  <a:off x="1642" y="633"/>
                  <a:ext cx="1796" cy="633"/>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8a. lalok brok anok plok nok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8b. iat lat pippat rrat nnat .</a:t>
                  </a:r>
                </a:p>
                <a:p>
                  <a:pPr algn="l" eaLnBrk="0" hangingPunct="0"/>
                  <a:endParaRPr lang="en-US" sz="3200">
                    <a:latin typeface="Times New Roman" pitchFamily="-111" charset="0"/>
                  </a:endParaRPr>
                </a:p>
              </p:txBody>
            </p:sp>
            <p:sp>
              <p:nvSpPr>
                <p:cNvPr id="34832" name="Rectangle 16"/>
                <p:cNvSpPr>
                  <a:spLocks noChangeArrowheads="1"/>
                </p:cNvSpPr>
                <p:nvPr/>
              </p:nvSpPr>
              <p:spPr bwMode="auto">
                <a:xfrm>
                  <a:off x="1599" y="633"/>
                  <a:ext cx="1882" cy="633"/>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4833" name="Group 17"/>
              <p:cNvGrpSpPr>
                <a:grpSpLocks/>
              </p:cNvGrpSpPr>
              <p:nvPr/>
            </p:nvGrpSpPr>
            <p:grpSpPr bwMode="auto">
              <a:xfrm>
                <a:off x="0" y="1266"/>
                <a:ext cx="1599" cy="518"/>
                <a:chOff x="0" y="1266"/>
                <a:chExt cx="1599" cy="518"/>
              </a:xfrm>
            </p:grpSpPr>
            <p:sp>
              <p:nvSpPr>
                <p:cNvPr id="34834" name="Rectangle 18"/>
                <p:cNvSpPr>
                  <a:spLocks noChangeArrowheads="1"/>
                </p:cNvSpPr>
                <p:nvPr/>
              </p:nvSpPr>
              <p:spPr bwMode="auto">
                <a:xfrm>
                  <a:off x="43" y="1266"/>
                  <a:ext cx="1513"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3a. erok sprok izok </a:t>
                  </a:r>
                  <a:r>
                    <a:rPr lang="en-US" sz="1600" b="1">
                      <a:latin typeface="Times New Roman" pitchFamily="-111" charset="0"/>
                      <a:ea typeface="Times New Roman" pitchFamily="-111" charset="0"/>
                      <a:cs typeface="Times New Roman" pitchFamily="-111" charset="0"/>
                    </a:rPr>
                    <a:t>hihok</a:t>
                  </a:r>
                  <a:r>
                    <a:rPr lang="en-US" sz="1600">
                      <a:latin typeface="Times New Roman" pitchFamily="-111" charset="0"/>
                      <a:ea typeface="Times New Roman" pitchFamily="-111" charset="0"/>
                      <a:cs typeface="Times New Roman" pitchFamily="-111" charset="0"/>
                    </a:rPr>
                    <a:t> ghirok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3b. totat dat arrat vat hilat .</a:t>
                  </a:r>
                </a:p>
                <a:p>
                  <a:pPr algn="l" eaLnBrk="0" hangingPunct="0"/>
                  <a:endParaRPr lang="en-US" sz="3200">
                    <a:latin typeface="Times New Roman" pitchFamily="-111" charset="0"/>
                  </a:endParaRPr>
                </a:p>
              </p:txBody>
            </p:sp>
            <p:sp>
              <p:nvSpPr>
                <p:cNvPr id="34835" name="Rectangle 19"/>
                <p:cNvSpPr>
                  <a:spLocks noChangeArrowheads="1"/>
                </p:cNvSpPr>
                <p:nvPr/>
              </p:nvSpPr>
              <p:spPr bwMode="auto">
                <a:xfrm>
                  <a:off x="0" y="1266"/>
                  <a:ext cx="1599"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4836" name="Group 20"/>
              <p:cNvGrpSpPr>
                <a:grpSpLocks/>
              </p:cNvGrpSpPr>
              <p:nvPr/>
            </p:nvGrpSpPr>
            <p:grpSpPr bwMode="auto">
              <a:xfrm>
                <a:off x="1599" y="1266"/>
                <a:ext cx="1882" cy="518"/>
                <a:chOff x="1599" y="1266"/>
                <a:chExt cx="1882" cy="518"/>
              </a:xfrm>
            </p:grpSpPr>
            <p:sp>
              <p:nvSpPr>
                <p:cNvPr id="34837" name="Rectangle 21"/>
                <p:cNvSpPr>
                  <a:spLocks noChangeArrowheads="1"/>
                </p:cNvSpPr>
                <p:nvPr/>
              </p:nvSpPr>
              <p:spPr bwMode="auto">
                <a:xfrm>
                  <a:off x="1642" y="1266"/>
                  <a:ext cx="1796"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9a. wiwok nok izok kantok ok-yurp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9b. totat nnat quat oloat at-yurp .</a:t>
                  </a:r>
                </a:p>
                <a:p>
                  <a:pPr algn="l" eaLnBrk="0" hangingPunct="0"/>
                  <a:endParaRPr lang="en-US" sz="3200">
                    <a:latin typeface="Times New Roman" pitchFamily="-111" charset="0"/>
                  </a:endParaRPr>
                </a:p>
              </p:txBody>
            </p:sp>
            <p:sp>
              <p:nvSpPr>
                <p:cNvPr id="34838" name="Rectangle 22"/>
                <p:cNvSpPr>
                  <a:spLocks noChangeArrowheads="1"/>
                </p:cNvSpPr>
                <p:nvPr/>
              </p:nvSpPr>
              <p:spPr bwMode="auto">
                <a:xfrm>
                  <a:off x="1599" y="1266"/>
                  <a:ext cx="1882"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4839" name="Group 23"/>
              <p:cNvGrpSpPr>
                <a:grpSpLocks/>
              </p:cNvGrpSpPr>
              <p:nvPr/>
            </p:nvGrpSpPr>
            <p:grpSpPr bwMode="auto">
              <a:xfrm>
                <a:off x="0" y="1784"/>
                <a:ext cx="1599" cy="518"/>
                <a:chOff x="0" y="1784"/>
                <a:chExt cx="1599" cy="518"/>
              </a:xfrm>
            </p:grpSpPr>
            <p:sp>
              <p:nvSpPr>
                <p:cNvPr id="34840" name="Rectangle 24"/>
                <p:cNvSpPr>
                  <a:spLocks noChangeArrowheads="1"/>
                </p:cNvSpPr>
                <p:nvPr/>
              </p:nvSpPr>
              <p:spPr bwMode="auto">
                <a:xfrm>
                  <a:off x="43" y="1784"/>
                  <a:ext cx="1513"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4a. ok-voon anok drok brok jok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4b. at-voon krat pippat sat lat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endParaRPr lang="en-US" sz="3200">
                    <a:latin typeface="Times New Roman" pitchFamily="-111" charset="0"/>
                  </a:endParaRPr>
                </a:p>
              </p:txBody>
            </p:sp>
            <p:sp>
              <p:nvSpPr>
                <p:cNvPr id="34841" name="Rectangle 25"/>
                <p:cNvSpPr>
                  <a:spLocks noChangeArrowheads="1"/>
                </p:cNvSpPr>
                <p:nvPr/>
              </p:nvSpPr>
              <p:spPr bwMode="auto">
                <a:xfrm>
                  <a:off x="0" y="1784"/>
                  <a:ext cx="1599"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4842" name="Group 26"/>
              <p:cNvGrpSpPr>
                <a:grpSpLocks/>
              </p:cNvGrpSpPr>
              <p:nvPr/>
            </p:nvGrpSpPr>
            <p:grpSpPr bwMode="auto">
              <a:xfrm>
                <a:off x="1599" y="1784"/>
                <a:ext cx="1882" cy="518"/>
                <a:chOff x="1599" y="1784"/>
                <a:chExt cx="1882" cy="518"/>
              </a:xfrm>
            </p:grpSpPr>
            <p:sp>
              <p:nvSpPr>
                <p:cNvPr id="34843" name="Rectangle 27"/>
                <p:cNvSpPr>
                  <a:spLocks noChangeArrowheads="1"/>
                </p:cNvSpPr>
                <p:nvPr/>
              </p:nvSpPr>
              <p:spPr bwMode="auto">
                <a:xfrm>
                  <a:off x="1642" y="1784"/>
                  <a:ext cx="1796"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10a. lalok mok nok yorok ghirok clok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10b. wat nnat gat mat bat hilat .</a:t>
                  </a:r>
                </a:p>
                <a:p>
                  <a:pPr algn="l" eaLnBrk="0" hangingPunct="0"/>
                  <a:endParaRPr lang="en-US" sz="3200">
                    <a:latin typeface="Times New Roman" pitchFamily="-111" charset="0"/>
                  </a:endParaRPr>
                </a:p>
              </p:txBody>
            </p:sp>
            <p:sp>
              <p:nvSpPr>
                <p:cNvPr id="34844" name="Rectangle 28"/>
                <p:cNvSpPr>
                  <a:spLocks noChangeArrowheads="1"/>
                </p:cNvSpPr>
                <p:nvPr/>
              </p:nvSpPr>
              <p:spPr bwMode="auto">
                <a:xfrm>
                  <a:off x="1599" y="1784"/>
                  <a:ext cx="1882"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4845" name="Group 29"/>
              <p:cNvGrpSpPr>
                <a:grpSpLocks/>
              </p:cNvGrpSpPr>
              <p:nvPr/>
            </p:nvGrpSpPr>
            <p:grpSpPr bwMode="auto">
              <a:xfrm>
                <a:off x="0" y="2302"/>
                <a:ext cx="1599" cy="518"/>
                <a:chOff x="0" y="2302"/>
                <a:chExt cx="1599" cy="518"/>
              </a:xfrm>
            </p:grpSpPr>
            <p:sp>
              <p:nvSpPr>
                <p:cNvPr id="34846" name="Rectangle 30"/>
                <p:cNvSpPr>
                  <a:spLocks noChangeArrowheads="1"/>
                </p:cNvSpPr>
                <p:nvPr/>
              </p:nvSpPr>
              <p:spPr bwMode="auto">
                <a:xfrm>
                  <a:off x="43" y="2302"/>
                  <a:ext cx="1513"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5a. wiwok farok izok stok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5b. totat jjat quat cat .</a:t>
                  </a:r>
                </a:p>
                <a:p>
                  <a:pPr algn="l" eaLnBrk="0" hangingPunct="0"/>
                  <a:endParaRPr lang="en-US" sz="3200">
                    <a:latin typeface="Times New Roman" pitchFamily="-111" charset="0"/>
                  </a:endParaRPr>
                </a:p>
              </p:txBody>
            </p:sp>
            <p:sp>
              <p:nvSpPr>
                <p:cNvPr id="34847" name="Rectangle 31"/>
                <p:cNvSpPr>
                  <a:spLocks noChangeArrowheads="1"/>
                </p:cNvSpPr>
                <p:nvPr/>
              </p:nvSpPr>
              <p:spPr bwMode="auto">
                <a:xfrm>
                  <a:off x="0" y="2302"/>
                  <a:ext cx="1599"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4848" name="Group 32"/>
              <p:cNvGrpSpPr>
                <a:grpSpLocks/>
              </p:cNvGrpSpPr>
              <p:nvPr/>
            </p:nvGrpSpPr>
            <p:grpSpPr bwMode="auto">
              <a:xfrm>
                <a:off x="1599" y="2302"/>
                <a:ext cx="1882" cy="518"/>
                <a:chOff x="1599" y="2302"/>
                <a:chExt cx="1882" cy="518"/>
              </a:xfrm>
            </p:grpSpPr>
            <p:sp>
              <p:nvSpPr>
                <p:cNvPr id="34849" name="Rectangle 33"/>
                <p:cNvSpPr>
                  <a:spLocks noChangeArrowheads="1"/>
                </p:cNvSpPr>
                <p:nvPr/>
              </p:nvSpPr>
              <p:spPr bwMode="auto">
                <a:xfrm>
                  <a:off x="1642" y="2302"/>
                  <a:ext cx="1796"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11a. lalok nok crrrok </a:t>
                  </a:r>
                  <a:r>
                    <a:rPr lang="en-US" sz="1600" b="1">
                      <a:latin typeface="Times New Roman" pitchFamily="-111" charset="0"/>
                      <a:ea typeface="Times New Roman" pitchFamily="-111" charset="0"/>
                      <a:cs typeface="Times New Roman" pitchFamily="-111" charset="0"/>
                    </a:rPr>
                    <a:t>hihok</a:t>
                  </a:r>
                  <a:r>
                    <a:rPr lang="en-US" sz="1600">
                      <a:latin typeface="Times New Roman" pitchFamily="-111" charset="0"/>
                      <a:ea typeface="Times New Roman" pitchFamily="-111" charset="0"/>
                      <a:cs typeface="Times New Roman" pitchFamily="-111" charset="0"/>
                    </a:rPr>
                    <a:t> yorok zanzanok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11b. wat nnat arrat mat zanzanat .</a:t>
                  </a:r>
                </a:p>
                <a:p>
                  <a:pPr algn="l" eaLnBrk="0" hangingPunct="0"/>
                  <a:endParaRPr lang="en-US" sz="3200">
                    <a:latin typeface="Times New Roman" pitchFamily="-111" charset="0"/>
                  </a:endParaRPr>
                </a:p>
              </p:txBody>
            </p:sp>
            <p:sp>
              <p:nvSpPr>
                <p:cNvPr id="34850" name="Rectangle 34"/>
                <p:cNvSpPr>
                  <a:spLocks noChangeArrowheads="1"/>
                </p:cNvSpPr>
                <p:nvPr/>
              </p:nvSpPr>
              <p:spPr bwMode="auto">
                <a:xfrm>
                  <a:off x="1599" y="2302"/>
                  <a:ext cx="1882"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4851" name="Group 35"/>
              <p:cNvGrpSpPr>
                <a:grpSpLocks/>
              </p:cNvGrpSpPr>
              <p:nvPr/>
            </p:nvGrpSpPr>
            <p:grpSpPr bwMode="auto">
              <a:xfrm>
                <a:off x="0" y="2820"/>
                <a:ext cx="1599" cy="518"/>
                <a:chOff x="0" y="2820"/>
                <a:chExt cx="1599" cy="518"/>
              </a:xfrm>
            </p:grpSpPr>
            <p:sp>
              <p:nvSpPr>
                <p:cNvPr id="34852" name="Rectangle 36"/>
                <p:cNvSpPr>
                  <a:spLocks noChangeArrowheads="1"/>
                </p:cNvSpPr>
                <p:nvPr/>
              </p:nvSpPr>
              <p:spPr bwMode="auto">
                <a:xfrm>
                  <a:off x="43" y="2820"/>
                  <a:ext cx="1513"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6a. lalok sprok izok jok stok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6b. wat dat krat quat cat .</a:t>
                  </a:r>
                </a:p>
                <a:p>
                  <a:pPr algn="l" eaLnBrk="0" hangingPunct="0"/>
                  <a:endParaRPr lang="en-US" sz="3200">
                    <a:latin typeface="Times New Roman" pitchFamily="-111" charset="0"/>
                  </a:endParaRPr>
                </a:p>
              </p:txBody>
            </p:sp>
            <p:sp>
              <p:nvSpPr>
                <p:cNvPr id="34853" name="Rectangle 37"/>
                <p:cNvSpPr>
                  <a:spLocks noChangeArrowheads="1"/>
                </p:cNvSpPr>
                <p:nvPr/>
              </p:nvSpPr>
              <p:spPr bwMode="auto">
                <a:xfrm>
                  <a:off x="0" y="2820"/>
                  <a:ext cx="1599"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4854" name="Group 38"/>
              <p:cNvGrpSpPr>
                <a:grpSpLocks/>
              </p:cNvGrpSpPr>
              <p:nvPr/>
            </p:nvGrpSpPr>
            <p:grpSpPr bwMode="auto">
              <a:xfrm>
                <a:off x="1599" y="2820"/>
                <a:ext cx="1882" cy="518"/>
                <a:chOff x="1599" y="2820"/>
                <a:chExt cx="1882" cy="518"/>
              </a:xfrm>
            </p:grpSpPr>
            <p:sp>
              <p:nvSpPr>
                <p:cNvPr id="34855" name="Rectangle 39"/>
                <p:cNvSpPr>
                  <a:spLocks noChangeArrowheads="1"/>
                </p:cNvSpPr>
                <p:nvPr/>
              </p:nvSpPr>
              <p:spPr bwMode="auto">
                <a:xfrm>
                  <a:off x="1642" y="2820"/>
                  <a:ext cx="1796"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12a. lalok rarok nok izok </a:t>
                  </a:r>
                  <a:r>
                    <a:rPr lang="en-US" sz="1600" b="1">
                      <a:latin typeface="Times New Roman" pitchFamily="-111" charset="0"/>
                      <a:ea typeface="Times New Roman" pitchFamily="-111" charset="0"/>
                      <a:cs typeface="Times New Roman" pitchFamily="-111" charset="0"/>
                    </a:rPr>
                    <a:t>hihok</a:t>
                  </a:r>
                  <a:r>
                    <a:rPr lang="en-US" sz="1600">
                      <a:latin typeface="Times New Roman" pitchFamily="-111" charset="0"/>
                      <a:ea typeface="Times New Roman" pitchFamily="-111" charset="0"/>
                      <a:cs typeface="Times New Roman" pitchFamily="-111" charset="0"/>
                    </a:rPr>
                    <a:t> mok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12b. wat nnat forat arrat vat gat .</a:t>
                  </a:r>
                </a:p>
                <a:p>
                  <a:pPr algn="l" eaLnBrk="0" hangingPunct="0"/>
                  <a:endParaRPr lang="en-US" sz="3200">
                    <a:latin typeface="Times New Roman" pitchFamily="-111" charset="0"/>
                  </a:endParaRPr>
                </a:p>
              </p:txBody>
            </p:sp>
            <p:sp>
              <p:nvSpPr>
                <p:cNvPr id="34856" name="Rectangle 40"/>
                <p:cNvSpPr>
                  <a:spLocks noChangeArrowheads="1"/>
                </p:cNvSpPr>
                <p:nvPr/>
              </p:nvSpPr>
              <p:spPr bwMode="auto">
                <a:xfrm>
                  <a:off x="1599" y="2820"/>
                  <a:ext cx="1882"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sp>
          <p:nvSpPr>
            <p:cNvPr id="34857" name="Rectangle 41"/>
            <p:cNvSpPr>
              <a:spLocks noChangeArrowheads="1"/>
            </p:cNvSpPr>
            <p:nvPr/>
          </p:nvSpPr>
          <p:spPr bwMode="auto">
            <a:xfrm>
              <a:off x="-3" y="-3"/>
              <a:ext cx="3487" cy="3344"/>
            </a:xfrm>
            <a:prstGeom prst="rect">
              <a:avLst/>
            </a:prstGeom>
            <a:noFill/>
            <a:ln w="9525">
              <a:solidFill>
                <a:srgbClr val="A0A0A0"/>
              </a:solidFill>
              <a:miter lim="800000"/>
              <a:headEnd/>
              <a:tailEnd/>
            </a:ln>
            <a:effectLst/>
          </p:spPr>
          <p:txBody>
            <a:bodyPr wrap="none" anchor="ctr">
              <a:prstTxWarp prst="textNoShape">
                <a:avLst/>
              </a:prstTxWarp>
              <a:spAutoFit/>
            </a:bodyPr>
            <a:lstStyle/>
            <a:p>
              <a:endParaRPr lang="en-US"/>
            </a:p>
          </p:txBody>
        </p:sp>
      </p:grpSp>
      <p:sp>
        <p:nvSpPr>
          <p:cNvPr id="34858" name="Text Box 42"/>
          <p:cNvSpPr txBox="1">
            <a:spLocks noChangeArrowheads="1"/>
          </p:cNvSpPr>
          <p:nvPr/>
        </p:nvSpPr>
        <p:spPr bwMode="auto">
          <a:xfrm>
            <a:off x="152400" y="1066800"/>
            <a:ext cx="8585200" cy="366713"/>
          </a:xfrm>
          <a:prstGeom prst="rect">
            <a:avLst/>
          </a:prstGeom>
          <a:noFill/>
          <a:ln w="9525">
            <a:noFill/>
            <a:miter lim="800000"/>
            <a:headEnd/>
            <a:tailEnd/>
          </a:ln>
          <a:effectLst/>
        </p:spPr>
        <p:txBody>
          <a:bodyPr wrap="none">
            <a:prstTxWarp prst="textNoShape">
              <a:avLst/>
            </a:prstTxWarp>
            <a:spAutoFit/>
          </a:bodyPr>
          <a:lstStyle/>
          <a:p>
            <a:pPr algn="l"/>
            <a:r>
              <a:rPr lang="en-US">
                <a:solidFill>
                  <a:schemeClr val="tx2"/>
                </a:solidFill>
              </a:rPr>
              <a:t>Your assignment, translate this to Arcturan:    </a:t>
            </a:r>
            <a:r>
              <a:rPr lang="en-US" sz="1600" b="1">
                <a:solidFill>
                  <a:schemeClr val="tx2"/>
                </a:solidFill>
                <a:latin typeface="Times New Roman" pitchFamily="-111" charset="0"/>
              </a:rPr>
              <a:t>farok</a:t>
            </a:r>
            <a:r>
              <a:rPr lang="en-US" sz="1600">
                <a:solidFill>
                  <a:schemeClr val="tx2"/>
                </a:solidFill>
                <a:latin typeface="Times New Roman" pitchFamily="-111" charset="0"/>
              </a:rPr>
              <a:t> crrrok hihok yorok clok kantok ok-yurp</a:t>
            </a:r>
          </a:p>
        </p:txBody>
      </p:sp>
      <p:sp>
        <p:nvSpPr>
          <p:cNvPr id="34859" name="Line 43"/>
          <p:cNvSpPr>
            <a:spLocks noChangeShapeType="1"/>
          </p:cNvSpPr>
          <p:nvPr/>
        </p:nvSpPr>
        <p:spPr bwMode="auto">
          <a:xfrm flipH="1">
            <a:off x="1447800" y="5181600"/>
            <a:ext cx="152400" cy="2286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4860" name="Line 44"/>
          <p:cNvSpPr>
            <a:spLocks noChangeShapeType="1"/>
          </p:cNvSpPr>
          <p:nvPr/>
        </p:nvSpPr>
        <p:spPr bwMode="auto">
          <a:xfrm flipH="1">
            <a:off x="5257800" y="1828800"/>
            <a:ext cx="76200" cy="228600"/>
          </a:xfrm>
          <a:prstGeom prst="line">
            <a:avLst/>
          </a:prstGeom>
          <a:noFill/>
          <a:ln w="9525">
            <a:solidFill>
              <a:schemeClr val="tx1"/>
            </a:solidFill>
            <a:round/>
            <a:headEnd/>
            <a:tailEnd/>
          </a:ln>
          <a:effectLst/>
        </p:spPr>
        <p:txBody>
          <a:bodyPr>
            <a:prstTxWarp prst="textNoShape">
              <a:avLst/>
            </a:prstTxWarp>
          </a:bodyPr>
          <a:lstStyle/>
          <a:p>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93" name="Rectangle 53"/>
          <p:cNvSpPr>
            <a:spLocks noChangeArrowheads="1"/>
          </p:cNvSpPr>
          <p:nvPr/>
        </p:nvSpPr>
        <p:spPr bwMode="auto">
          <a:xfrm>
            <a:off x="5943600" y="1066800"/>
            <a:ext cx="568325" cy="381000"/>
          </a:xfrm>
          <a:prstGeom prst="rect">
            <a:avLst/>
          </a:prstGeom>
          <a:solidFill>
            <a:schemeClr val="accent1"/>
          </a:solidFill>
          <a:ln w="9525">
            <a:noFill/>
            <a:miter lim="800000"/>
            <a:headEnd/>
            <a:tailEnd/>
          </a:ln>
          <a:effectLst/>
        </p:spPr>
        <p:txBody>
          <a:bodyPr wrap="none" anchor="ctr">
            <a:prstTxWarp prst="textNoShape">
              <a:avLst/>
            </a:prstTxWarp>
          </a:bodyPr>
          <a:lstStyle/>
          <a:p>
            <a:endParaRPr lang="en-US"/>
          </a:p>
        </p:txBody>
      </p:sp>
      <p:sp>
        <p:nvSpPr>
          <p:cNvPr id="35892" name="Rectangle 52"/>
          <p:cNvSpPr>
            <a:spLocks noChangeArrowheads="1"/>
          </p:cNvSpPr>
          <p:nvPr/>
        </p:nvSpPr>
        <p:spPr bwMode="auto">
          <a:xfrm>
            <a:off x="4800600" y="1066800"/>
            <a:ext cx="568325" cy="381000"/>
          </a:xfrm>
          <a:prstGeom prst="rect">
            <a:avLst/>
          </a:prstGeom>
          <a:solidFill>
            <a:schemeClr val="accent1"/>
          </a:solidFill>
          <a:ln w="9525">
            <a:noFill/>
            <a:miter lim="800000"/>
            <a:headEnd/>
            <a:tailEnd/>
          </a:ln>
          <a:effectLst/>
        </p:spPr>
        <p:txBody>
          <a:bodyPr wrap="none" anchor="ctr">
            <a:prstTxWarp prst="textNoShape">
              <a:avLst/>
            </a:prstTxWarp>
          </a:bodyPr>
          <a:lstStyle/>
          <a:p>
            <a:endParaRPr lang="en-US"/>
          </a:p>
        </p:txBody>
      </p:sp>
      <p:sp>
        <p:nvSpPr>
          <p:cNvPr id="35891" name="Rectangle 51"/>
          <p:cNvSpPr>
            <a:spLocks noChangeArrowheads="1"/>
          </p:cNvSpPr>
          <p:nvPr/>
        </p:nvSpPr>
        <p:spPr bwMode="auto">
          <a:xfrm>
            <a:off x="6477000" y="1066800"/>
            <a:ext cx="568325" cy="381000"/>
          </a:xfrm>
          <a:prstGeom prst="rect">
            <a:avLst/>
          </a:prstGeom>
          <a:solidFill>
            <a:srgbClr val="FFFF00"/>
          </a:solidFill>
          <a:ln w="9525">
            <a:noFill/>
            <a:miter lim="800000"/>
            <a:headEnd/>
            <a:tailEnd/>
          </a:ln>
          <a:effectLst/>
        </p:spPr>
        <p:txBody>
          <a:bodyPr wrap="none" anchor="ctr">
            <a:prstTxWarp prst="textNoShape">
              <a:avLst/>
            </a:prstTxWarp>
          </a:bodyPr>
          <a:lstStyle/>
          <a:p>
            <a:endParaRPr lang="en-US"/>
          </a:p>
        </p:txBody>
      </p:sp>
      <p:sp>
        <p:nvSpPr>
          <p:cNvPr id="35890" name="Rectangle 50"/>
          <p:cNvSpPr>
            <a:spLocks noChangeArrowheads="1"/>
          </p:cNvSpPr>
          <p:nvPr/>
        </p:nvSpPr>
        <p:spPr bwMode="auto">
          <a:xfrm>
            <a:off x="6675438" y="4905375"/>
            <a:ext cx="533400" cy="381000"/>
          </a:xfrm>
          <a:prstGeom prst="rect">
            <a:avLst/>
          </a:prstGeom>
          <a:solidFill>
            <a:srgbClr val="FFFF00"/>
          </a:solidFill>
          <a:ln w="9525">
            <a:noFill/>
            <a:miter lim="800000"/>
            <a:headEnd/>
            <a:tailEnd/>
          </a:ln>
          <a:effectLst/>
        </p:spPr>
        <p:txBody>
          <a:bodyPr wrap="none" anchor="ctr">
            <a:prstTxWarp prst="textNoShape">
              <a:avLst/>
            </a:prstTxWarp>
          </a:bodyPr>
          <a:lstStyle/>
          <a:p>
            <a:endParaRPr lang="en-US"/>
          </a:p>
        </p:txBody>
      </p:sp>
      <p:sp>
        <p:nvSpPr>
          <p:cNvPr id="35889" name="Rectangle 49"/>
          <p:cNvSpPr>
            <a:spLocks noChangeArrowheads="1"/>
          </p:cNvSpPr>
          <p:nvPr/>
        </p:nvSpPr>
        <p:spPr bwMode="auto">
          <a:xfrm>
            <a:off x="6003925" y="4135438"/>
            <a:ext cx="533400" cy="381000"/>
          </a:xfrm>
          <a:prstGeom prst="rect">
            <a:avLst/>
          </a:prstGeom>
          <a:solidFill>
            <a:srgbClr val="FFFF00"/>
          </a:solidFill>
          <a:ln w="9525">
            <a:noFill/>
            <a:miter lim="800000"/>
            <a:headEnd/>
            <a:tailEnd/>
          </a:ln>
          <a:effectLst/>
        </p:spPr>
        <p:txBody>
          <a:bodyPr wrap="none" anchor="ctr">
            <a:prstTxWarp prst="textNoShape">
              <a:avLst/>
            </a:prstTxWarp>
          </a:bodyPr>
          <a:lstStyle/>
          <a:p>
            <a:endParaRPr lang="en-US"/>
          </a:p>
        </p:txBody>
      </p:sp>
      <p:sp>
        <p:nvSpPr>
          <p:cNvPr id="35842" name="Rectangle 2"/>
          <p:cNvSpPr>
            <a:spLocks noGrp="1" noChangeArrowheads="1"/>
          </p:cNvSpPr>
          <p:nvPr>
            <p:ph type="title"/>
          </p:nvPr>
        </p:nvSpPr>
        <p:spPr>
          <a:xfrm>
            <a:off x="228600" y="138113"/>
            <a:ext cx="8458200" cy="838200"/>
          </a:xfrm>
        </p:spPr>
        <p:txBody>
          <a:bodyPr/>
          <a:lstStyle/>
          <a:p>
            <a:r>
              <a:rPr lang="en-US" sz="3600"/>
              <a:t>Centauri/Arcturan [Knight, 1997]</a:t>
            </a:r>
            <a:endParaRPr lang="en-US"/>
          </a:p>
        </p:txBody>
      </p:sp>
      <p:grpSp>
        <p:nvGrpSpPr>
          <p:cNvPr id="35843" name="Group 3"/>
          <p:cNvGrpSpPr>
            <a:grpSpLocks/>
          </p:cNvGrpSpPr>
          <p:nvPr/>
        </p:nvGrpSpPr>
        <p:grpSpPr bwMode="auto">
          <a:xfrm>
            <a:off x="381000" y="1524000"/>
            <a:ext cx="8337550" cy="4873625"/>
            <a:chOff x="-3" y="-3"/>
            <a:chExt cx="3487" cy="3344"/>
          </a:xfrm>
        </p:grpSpPr>
        <p:grpSp>
          <p:nvGrpSpPr>
            <p:cNvPr id="35844" name="Group 4"/>
            <p:cNvGrpSpPr>
              <a:grpSpLocks/>
            </p:cNvGrpSpPr>
            <p:nvPr/>
          </p:nvGrpSpPr>
          <p:grpSpPr bwMode="auto">
            <a:xfrm>
              <a:off x="0" y="0"/>
              <a:ext cx="3481" cy="3338"/>
              <a:chOff x="0" y="0"/>
              <a:chExt cx="3481" cy="3338"/>
            </a:xfrm>
          </p:grpSpPr>
          <p:grpSp>
            <p:nvGrpSpPr>
              <p:cNvPr id="35845" name="Group 5"/>
              <p:cNvGrpSpPr>
                <a:grpSpLocks/>
              </p:cNvGrpSpPr>
              <p:nvPr/>
            </p:nvGrpSpPr>
            <p:grpSpPr bwMode="auto">
              <a:xfrm>
                <a:off x="0" y="0"/>
                <a:ext cx="1599" cy="633"/>
                <a:chOff x="0" y="0"/>
                <a:chExt cx="1599" cy="633"/>
              </a:xfrm>
            </p:grpSpPr>
            <p:sp>
              <p:nvSpPr>
                <p:cNvPr id="35846" name="Rectangle 6"/>
                <p:cNvSpPr>
                  <a:spLocks noChangeArrowheads="1"/>
                </p:cNvSpPr>
                <p:nvPr/>
              </p:nvSpPr>
              <p:spPr bwMode="auto">
                <a:xfrm>
                  <a:off x="43" y="0"/>
                  <a:ext cx="1513" cy="633"/>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1a. ok-voon ororok sprok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1b. at-voon bichat dat .</a:t>
                  </a:r>
                </a:p>
                <a:p>
                  <a:pPr algn="l" eaLnBrk="0" hangingPunct="0"/>
                  <a:endParaRPr lang="en-US" sz="3200">
                    <a:latin typeface="Times New Roman" pitchFamily="-111" charset="0"/>
                  </a:endParaRPr>
                </a:p>
              </p:txBody>
            </p:sp>
            <p:sp>
              <p:nvSpPr>
                <p:cNvPr id="35847" name="Rectangle 7"/>
                <p:cNvSpPr>
                  <a:spLocks noChangeArrowheads="1"/>
                </p:cNvSpPr>
                <p:nvPr/>
              </p:nvSpPr>
              <p:spPr bwMode="auto">
                <a:xfrm>
                  <a:off x="0" y="0"/>
                  <a:ext cx="1599" cy="633"/>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5848" name="Group 8"/>
              <p:cNvGrpSpPr>
                <a:grpSpLocks/>
              </p:cNvGrpSpPr>
              <p:nvPr/>
            </p:nvGrpSpPr>
            <p:grpSpPr bwMode="auto">
              <a:xfrm>
                <a:off x="1599" y="0"/>
                <a:ext cx="1882" cy="633"/>
                <a:chOff x="1599" y="0"/>
                <a:chExt cx="1882" cy="633"/>
              </a:xfrm>
            </p:grpSpPr>
            <p:sp>
              <p:nvSpPr>
                <p:cNvPr id="35849" name="Rectangle 9"/>
                <p:cNvSpPr>
                  <a:spLocks noChangeArrowheads="1"/>
                </p:cNvSpPr>
                <p:nvPr/>
              </p:nvSpPr>
              <p:spPr bwMode="auto">
                <a:xfrm>
                  <a:off x="1642" y="0"/>
                  <a:ext cx="1796" cy="633"/>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7a. lalok farok ororok lalok sprok izok enemok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7b. wat jjat bichat wat dat vat eneat .</a:t>
                  </a:r>
                </a:p>
                <a:p>
                  <a:pPr algn="l" eaLnBrk="0" hangingPunct="0"/>
                  <a:endParaRPr lang="en-US" sz="3200">
                    <a:latin typeface="Times New Roman" pitchFamily="-111" charset="0"/>
                  </a:endParaRPr>
                </a:p>
              </p:txBody>
            </p:sp>
            <p:sp>
              <p:nvSpPr>
                <p:cNvPr id="35850" name="Rectangle 10"/>
                <p:cNvSpPr>
                  <a:spLocks noChangeArrowheads="1"/>
                </p:cNvSpPr>
                <p:nvPr/>
              </p:nvSpPr>
              <p:spPr bwMode="auto">
                <a:xfrm>
                  <a:off x="1599" y="0"/>
                  <a:ext cx="1882" cy="633"/>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5851" name="Group 11"/>
              <p:cNvGrpSpPr>
                <a:grpSpLocks/>
              </p:cNvGrpSpPr>
              <p:nvPr/>
            </p:nvGrpSpPr>
            <p:grpSpPr bwMode="auto">
              <a:xfrm>
                <a:off x="0" y="633"/>
                <a:ext cx="1599" cy="633"/>
                <a:chOff x="0" y="633"/>
                <a:chExt cx="1599" cy="633"/>
              </a:xfrm>
            </p:grpSpPr>
            <p:sp>
              <p:nvSpPr>
                <p:cNvPr id="35852" name="Rectangle 12"/>
                <p:cNvSpPr>
                  <a:spLocks noChangeArrowheads="1"/>
                </p:cNvSpPr>
                <p:nvPr/>
              </p:nvSpPr>
              <p:spPr bwMode="auto">
                <a:xfrm>
                  <a:off x="43" y="633"/>
                  <a:ext cx="1513" cy="633"/>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2a. ok-drubel ok-voon anok plok sprok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2b. at-drubel at-voon pippat rrat dat .</a:t>
                  </a:r>
                </a:p>
                <a:p>
                  <a:pPr algn="l" eaLnBrk="0" hangingPunct="0"/>
                  <a:endParaRPr lang="en-US" sz="3200">
                    <a:latin typeface="Times New Roman" pitchFamily="-111" charset="0"/>
                  </a:endParaRPr>
                </a:p>
              </p:txBody>
            </p:sp>
            <p:sp>
              <p:nvSpPr>
                <p:cNvPr id="35853" name="Rectangle 13"/>
                <p:cNvSpPr>
                  <a:spLocks noChangeArrowheads="1"/>
                </p:cNvSpPr>
                <p:nvPr/>
              </p:nvSpPr>
              <p:spPr bwMode="auto">
                <a:xfrm>
                  <a:off x="0" y="633"/>
                  <a:ext cx="1599" cy="633"/>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5854" name="Group 14"/>
              <p:cNvGrpSpPr>
                <a:grpSpLocks/>
              </p:cNvGrpSpPr>
              <p:nvPr/>
            </p:nvGrpSpPr>
            <p:grpSpPr bwMode="auto">
              <a:xfrm>
                <a:off x="1599" y="633"/>
                <a:ext cx="1882" cy="633"/>
                <a:chOff x="1599" y="633"/>
                <a:chExt cx="1882" cy="633"/>
              </a:xfrm>
            </p:grpSpPr>
            <p:sp>
              <p:nvSpPr>
                <p:cNvPr id="35855" name="Rectangle 15"/>
                <p:cNvSpPr>
                  <a:spLocks noChangeArrowheads="1"/>
                </p:cNvSpPr>
                <p:nvPr/>
              </p:nvSpPr>
              <p:spPr bwMode="auto">
                <a:xfrm>
                  <a:off x="1642" y="633"/>
                  <a:ext cx="1796" cy="633"/>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8a. lalok brok anok plok nok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8b. iat lat pippat rrat nnat .</a:t>
                  </a:r>
                </a:p>
                <a:p>
                  <a:pPr algn="l" eaLnBrk="0" hangingPunct="0"/>
                  <a:endParaRPr lang="en-US" sz="3200">
                    <a:latin typeface="Times New Roman" pitchFamily="-111" charset="0"/>
                  </a:endParaRPr>
                </a:p>
              </p:txBody>
            </p:sp>
            <p:sp>
              <p:nvSpPr>
                <p:cNvPr id="35856" name="Rectangle 16"/>
                <p:cNvSpPr>
                  <a:spLocks noChangeArrowheads="1"/>
                </p:cNvSpPr>
                <p:nvPr/>
              </p:nvSpPr>
              <p:spPr bwMode="auto">
                <a:xfrm>
                  <a:off x="1599" y="633"/>
                  <a:ext cx="1882" cy="633"/>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5857" name="Group 17"/>
              <p:cNvGrpSpPr>
                <a:grpSpLocks/>
              </p:cNvGrpSpPr>
              <p:nvPr/>
            </p:nvGrpSpPr>
            <p:grpSpPr bwMode="auto">
              <a:xfrm>
                <a:off x="0" y="1266"/>
                <a:ext cx="1599" cy="518"/>
                <a:chOff x="0" y="1266"/>
                <a:chExt cx="1599" cy="518"/>
              </a:xfrm>
            </p:grpSpPr>
            <p:sp>
              <p:nvSpPr>
                <p:cNvPr id="35858" name="Rectangle 18"/>
                <p:cNvSpPr>
                  <a:spLocks noChangeArrowheads="1"/>
                </p:cNvSpPr>
                <p:nvPr/>
              </p:nvSpPr>
              <p:spPr bwMode="auto">
                <a:xfrm>
                  <a:off x="43" y="1266"/>
                  <a:ext cx="1513"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3a. erok sprok izok </a:t>
                  </a:r>
                  <a:r>
                    <a:rPr lang="en-US" sz="1600" b="1">
                      <a:latin typeface="Times New Roman" pitchFamily="-111" charset="0"/>
                      <a:ea typeface="Times New Roman" pitchFamily="-111" charset="0"/>
                      <a:cs typeface="Times New Roman" pitchFamily="-111" charset="0"/>
                    </a:rPr>
                    <a:t>hihok</a:t>
                  </a:r>
                  <a:r>
                    <a:rPr lang="en-US" sz="1600">
                      <a:latin typeface="Times New Roman" pitchFamily="-111" charset="0"/>
                      <a:ea typeface="Times New Roman" pitchFamily="-111" charset="0"/>
                      <a:cs typeface="Times New Roman" pitchFamily="-111" charset="0"/>
                    </a:rPr>
                    <a:t> ghirok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3b. totat dat arrat vat hilat .</a:t>
                  </a:r>
                </a:p>
                <a:p>
                  <a:pPr algn="l" eaLnBrk="0" hangingPunct="0"/>
                  <a:endParaRPr lang="en-US" sz="3200">
                    <a:latin typeface="Times New Roman" pitchFamily="-111" charset="0"/>
                  </a:endParaRPr>
                </a:p>
              </p:txBody>
            </p:sp>
            <p:sp>
              <p:nvSpPr>
                <p:cNvPr id="35859" name="Rectangle 19"/>
                <p:cNvSpPr>
                  <a:spLocks noChangeArrowheads="1"/>
                </p:cNvSpPr>
                <p:nvPr/>
              </p:nvSpPr>
              <p:spPr bwMode="auto">
                <a:xfrm>
                  <a:off x="0" y="1266"/>
                  <a:ext cx="1599"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5860" name="Group 20"/>
              <p:cNvGrpSpPr>
                <a:grpSpLocks/>
              </p:cNvGrpSpPr>
              <p:nvPr/>
            </p:nvGrpSpPr>
            <p:grpSpPr bwMode="auto">
              <a:xfrm>
                <a:off x="1599" y="1266"/>
                <a:ext cx="1882" cy="518"/>
                <a:chOff x="1599" y="1266"/>
                <a:chExt cx="1882" cy="518"/>
              </a:xfrm>
            </p:grpSpPr>
            <p:sp>
              <p:nvSpPr>
                <p:cNvPr id="35861" name="Rectangle 21"/>
                <p:cNvSpPr>
                  <a:spLocks noChangeArrowheads="1"/>
                </p:cNvSpPr>
                <p:nvPr/>
              </p:nvSpPr>
              <p:spPr bwMode="auto">
                <a:xfrm>
                  <a:off x="1642" y="1266"/>
                  <a:ext cx="1796"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9a. wiwok nok izok kantok ok-yurp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9b. totat nnat quat oloat at-yurp .</a:t>
                  </a:r>
                </a:p>
                <a:p>
                  <a:pPr algn="l" eaLnBrk="0" hangingPunct="0"/>
                  <a:endParaRPr lang="en-US" sz="3200">
                    <a:latin typeface="Times New Roman" pitchFamily="-111" charset="0"/>
                  </a:endParaRPr>
                </a:p>
              </p:txBody>
            </p:sp>
            <p:sp>
              <p:nvSpPr>
                <p:cNvPr id="35862" name="Rectangle 22"/>
                <p:cNvSpPr>
                  <a:spLocks noChangeArrowheads="1"/>
                </p:cNvSpPr>
                <p:nvPr/>
              </p:nvSpPr>
              <p:spPr bwMode="auto">
                <a:xfrm>
                  <a:off x="1599" y="1266"/>
                  <a:ext cx="1882"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5863" name="Group 23"/>
              <p:cNvGrpSpPr>
                <a:grpSpLocks/>
              </p:cNvGrpSpPr>
              <p:nvPr/>
            </p:nvGrpSpPr>
            <p:grpSpPr bwMode="auto">
              <a:xfrm>
                <a:off x="0" y="1784"/>
                <a:ext cx="1599" cy="518"/>
                <a:chOff x="0" y="1784"/>
                <a:chExt cx="1599" cy="518"/>
              </a:xfrm>
            </p:grpSpPr>
            <p:sp>
              <p:nvSpPr>
                <p:cNvPr id="35864" name="Rectangle 24"/>
                <p:cNvSpPr>
                  <a:spLocks noChangeArrowheads="1"/>
                </p:cNvSpPr>
                <p:nvPr/>
              </p:nvSpPr>
              <p:spPr bwMode="auto">
                <a:xfrm>
                  <a:off x="43" y="1784"/>
                  <a:ext cx="1513"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4a. ok-voon anok drok brok jok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4b. at-voon krat pippat sat lat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endParaRPr lang="en-US" sz="3200">
                    <a:latin typeface="Times New Roman" pitchFamily="-111" charset="0"/>
                  </a:endParaRPr>
                </a:p>
              </p:txBody>
            </p:sp>
            <p:sp>
              <p:nvSpPr>
                <p:cNvPr id="35865" name="Rectangle 25"/>
                <p:cNvSpPr>
                  <a:spLocks noChangeArrowheads="1"/>
                </p:cNvSpPr>
                <p:nvPr/>
              </p:nvSpPr>
              <p:spPr bwMode="auto">
                <a:xfrm>
                  <a:off x="0" y="1784"/>
                  <a:ext cx="1599"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5866" name="Group 26"/>
              <p:cNvGrpSpPr>
                <a:grpSpLocks/>
              </p:cNvGrpSpPr>
              <p:nvPr/>
            </p:nvGrpSpPr>
            <p:grpSpPr bwMode="auto">
              <a:xfrm>
                <a:off x="1599" y="1784"/>
                <a:ext cx="1882" cy="518"/>
                <a:chOff x="1599" y="1784"/>
                <a:chExt cx="1882" cy="518"/>
              </a:xfrm>
            </p:grpSpPr>
            <p:sp>
              <p:nvSpPr>
                <p:cNvPr id="35867" name="Rectangle 27"/>
                <p:cNvSpPr>
                  <a:spLocks noChangeArrowheads="1"/>
                </p:cNvSpPr>
                <p:nvPr/>
              </p:nvSpPr>
              <p:spPr bwMode="auto">
                <a:xfrm>
                  <a:off x="1642" y="1784"/>
                  <a:ext cx="1796"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10a. lalok mok nok </a:t>
                  </a:r>
                  <a:r>
                    <a:rPr lang="en-US" sz="1600" b="1">
                      <a:latin typeface="Times New Roman" pitchFamily="-111" charset="0"/>
                      <a:ea typeface="Times New Roman" pitchFamily="-111" charset="0"/>
                      <a:cs typeface="Times New Roman" pitchFamily="-111" charset="0"/>
                    </a:rPr>
                    <a:t>yorok</a:t>
                  </a:r>
                  <a:r>
                    <a:rPr lang="en-US" sz="1600">
                      <a:latin typeface="Times New Roman" pitchFamily="-111" charset="0"/>
                      <a:ea typeface="Times New Roman" pitchFamily="-111" charset="0"/>
                      <a:cs typeface="Times New Roman" pitchFamily="-111" charset="0"/>
                    </a:rPr>
                    <a:t> ghirok clok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10b. wat nnat gat mat bat hilat .</a:t>
                  </a:r>
                </a:p>
                <a:p>
                  <a:pPr algn="l" eaLnBrk="0" hangingPunct="0"/>
                  <a:endParaRPr lang="en-US" sz="3200">
                    <a:latin typeface="Times New Roman" pitchFamily="-111" charset="0"/>
                  </a:endParaRPr>
                </a:p>
              </p:txBody>
            </p:sp>
            <p:sp>
              <p:nvSpPr>
                <p:cNvPr id="35868" name="Rectangle 28"/>
                <p:cNvSpPr>
                  <a:spLocks noChangeArrowheads="1"/>
                </p:cNvSpPr>
                <p:nvPr/>
              </p:nvSpPr>
              <p:spPr bwMode="auto">
                <a:xfrm>
                  <a:off x="1599" y="1784"/>
                  <a:ext cx="1882"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5869" name="Group 29"/>
              <p:cNvGrpSpPr>
                <a:grpSpLocks/>
              </p:cNvGrpSpPr>
              <p:nvPr/>
            </p:nvGrpSpPr>
            <p:grpSpPr bwMode="auto">
              <a:xfrm>
                <a:off x="0" y="2302"/>
                <a:ext cx="1599" cy="518"/>
                <a:chOff x="0" y="2302"/>
                <a:chExt cx="1599" cy="518"/>
              </a:xfrm>
            </p:grpSpPr>
            <p:sp>
              <p:nvSpPr>
                <p:cNvPr id="35870" name="Rectangle 30"/>
                <p:cNvSpPr>
                  <a:spLocks noChangeArrowheads="1"/>
                </p:cNvSpPr>
                <p:nvPr/>
              </p:nvSpPr>
              <p:spPr bwMode="auto">
                <a:xfrm>
                  <a:off x="43" y="2302"/>
                  <a:ext cx="1513"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5a. wiwok farok izok stok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5b. totat jjat quat cat .</a:t>
                  </a:r>
                </a:p>
                <a:p>
                  <a:pPr algn="l" eaLnBrk="0" hangingPunct="0"/>
                  <a:endParaRPr lang="en-US" sz="3200">
                    <a:latin typeface="Times New Roman" pitchFamily="-111" charset="0"/>
                  </a:endParaRPr>
                </a:p>
              </p:txBody>
            </p:sp>
            <p:sp>
              <p:nvSpPr>
                <p:cNvPr id="35871" name="Rectangle 31"/>
                <p:cNvSpPr>
                  <a:spLocks noChangeArrowheads="1"/>
                </p:cNvSpPr>
                <p:nvPr/>
              </p:nvSpPr>
              <p:spPr bwMode="auto">
                <a:xfrm>
                  <a:off x="0" y="2302"/>
                  <a:ext cx="1599"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5872" name="Group 32"/>
              <p:cNvGrpSpPr>
                <a:grpSpLocks/>
              </p:cNvGrpSpPr>
              <p:nvPr/>
            </p:nvGrpSpPr>
            <p:grpSpPr bwMode="auto">
              <a:xfrm>
                <a:off x="1599" y="2302"/>
                <a:ext cx="1882" cy="518"/>
                <a:chOff x="1599" y="2302"/>
                <a:chExt cx="1882" cy="518"/>
              </a:xfrm>
            </p:grpSpPr>
            <p:sp>
              <p:nvSpPr>
                <p:cNvPr id="35873" name="Rectangle 33"/>
                <p:cNvSpPr>
                  <a:spLocks noChangeArrowheads="1"/>
                </p:cNvSpPr>
                <p:nvPr/>
              </p:nvSpPr>
              <p:spPr bwMode="auto">
                <a:xfrm>
                  <a:off x="1642" y="2302"/>
                  <a:ext cx="1796"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11a. lalok nok crrrok </a:t>
                  </a:r>
                  <a:r>
                    <a:rPr lang="en-US" sz="1600" b="1">
                      <a:latin typeface="Times New Roman" pitchFamily="-111" charset="0"/>
                      <a:ea typeface="Times New Roman" pitchFamily="-111" charset="0"/>
                      <a:cs typeface="Times New Roman" pitchFamily="-111" charset="0"/>
                    </a:rPr>
                    <a:t>hihok</a:t>
                  </a:r>
                  <a:r>
                    <a:rPr lang="en-US" sz="1600">
                      <a:latin typeface="Times New Roman" pitchFamily="-111" charset="0"/>
                      <a:ea typeface="Times New Roman" pitchFamily="-111" charset="0"/>
                      <a:cs typeface="Times New Roman" pitchFamily="-111" charset="0"/>
                    </a:rPr>
                    <a:t> </a:t>
                  </a:r>
                  <a:r>
                    <a:rPr lang="en-US" sz="1600" b="1">
                      <a:latin typeface="Times New Roman" pitchFamily="-111" charset="0"/>
                      <a:ea typeface="Times New Roman" pitchFamily="-111" charset="0"/>
                      <a:cs typeface="Times New Roman" pitchFamily="-111" charset="0"/>
                    </a:rPr>
                    <a:t>yorok</a:t>
                  </a:r>
                  <a:r>
                    <a:rPr lang="en-US" sz="1600">
                      <a:latin typeface="Times New Roman" pitchFamily="-111" charset="0"/>
                      <a:ea typeface="Times New Roman" pitchFamily="-111" charset="0"/>
                      <a:cs typeface="Times New Roman" pitchFamily="-111" charset="0"/>
                    </a:rPr>
                    <a:t> zanzanok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11b. wat nnat arrat mat zanzanat .</a:t>
                  </a:r>
                </a:p>
                <a:p>
                  <a:pPr algn="l" eaLnBrk="0" hangingPunct="0"/>
                  <a:endParaRPr lang="en-US" sz="3200">
                    <a:latin typeface="Times New Roman" pitchFamily="-111" charset="0"/>
                  </a:endParaRPr>
                </a:p>
              </p:txBody>
            </p:sp>
            <p:sp>
              <p:nvSpPr>
                <p:cNvPr id="35874" name="Rectangle 34"/>
                <p:cNvSpPr>
                  <a:spLocks noChangeArrowheads="1"/>
                </p:cNvSpPr>
                <p:nvPr/>
              </p:nvSpPr>
              <p:spPr bwMode="auto">
                <a:xfrm>
                  <a:off x="1599" y="2302"/>
                  <a:ext cx="1882"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5875" name="Group 35"/>
              <p:cNvGrpSpPr>
                <a:grpSpLocks/>
              </p:cNvGrpSpPr>
              <p:nvPr/>
            </p:nvGrpSpPr>
            <p:grpSpPr bwMode="auto">
              <a:xfrm>
                <a:off x="0" y="2820"/>
                <a:ext cx="1599" cy="518"/>
                <a:chOff x="0" y="2820"/>
                <a:chExt cx="1599" cy="518"/>
              </a:xfrm>
            </p:grpSpPr>
            <p:sp>
              <p:nvSpPr>
                <p:cNvPr id="35876" name="Rectangle 36"/>
                <p:cNvSpPr>
                  <a:spLocks noChangeArrowheads="1"/>
                </p:cNvSpPr>
                <p:nvPr/>
              </p:nvSpPr>
              <p:spPr bwMode="auto">
                <a:xfrm>
                  <a:off x="43" y="2820"/>
                  <a:ext cx="1513"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6a. lalok sprok izok jok stok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6b. wat dat krat quat cat .</a:t>
                  </a:r>
                </a:p>
                <a:p>
                  <a:pPr algn="l" eaLnBrk="0" hangingPunct="0"/>
                  <a:endParaRPr lang="en-US" sz="3200">
                    <a:latin typeface="Times New Roman" pitchFamily="-111" charset="0"/>
                  </a:endParaRPr>
                </a:p>
              </p:txBody>
            </p:sp>
            <p:sp>
              <p:nvSpPr>
                <p:cNvPr id="35877" name="Rectangle 37"/>
                <p:cNvSpPr>
                  <a:spLocks noChangeArrowheads="1"/>
                </p:cNvSpPr>
                <p:nvPr/>
              </p:nvSpPr>
              <p:spPr bwMode="auto">
                <a:xfrm>
                  <a:off x="0" y="2820"/>
                  <a:ext cx="1599"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5878" name="Group 38"/>
              <p:cNvGrpSpPr>
                <a:grpSpLocks/>
              </p:cNvGrpSpPr>
              <p:nvPr/>
            </p:nvGrpSpPr>
            <p:grpSpPr bwMode="auto">
              <a:xfrm>
                <a:off x="1599" y="2820"/>
                <a:ext cx="1882" cy="518"/>
                <a:chOff x="1599" y="2820"/>
                <a:chExt cx="1882" cy="518"/>
              </a:xfrm>
            </p:grpSpPr>
            <p:sp>
              <p:nvSpPr>
                <p:cNvPr id="35879" name="Rectangle 39"/>
                <p:cNvSpPr>
                  <a:spLocks noChangeArrowheads="1"/>
                </p:cNvSpPr>
                <p:nvPr/>
              </p:nvSpPr>
              <p:spPr bwMode="auto">
                <a:xfrm>
                  <a:off x="1642" y="2820"/>
                  <a:ext cx="1796"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12a. lalok rarok nok izok </a:t>
                  </a:r>
                  <a:r>
                    <a:rPr lang="en-US" sz="1600" b="1">
                      <a:latin typeface="Times New Roman" pitchFamily="-111" charset="0"/>
                      <a:ea typeface="Times New Roman" pitchFamily="-111" charset="0"/>
                      <a:cs typeface="Times New Roman" pitchFamily="-111" charset="0"/>
                    </a:rPr>
                    <a:t>hihok</a:t>
                  </a:r>
                  <a:r>
                    <a:rPr lang="en-US" sz="1600">
                      <a:latin typeface="Times New Roman" pitchFamily="-111" charset="0"/>
                      <a:ea typeface="Times New Roman" pitchFamily="-111" charset="0"/>
                      <a:cs typeface="Times New Roman" pitchFamily="-111" charset="0"/>
                    </a:rPr>
                    <a:t> mok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12b. wat nnat forat arrat vat gat .</a:t>
                  </a:r>
                </a:p>
                <a:p>
                  <a:pPr algn="l" eaLnBrk="0" hangingPunct="0"/>
                  <a:endParaRPr lang="en-US" sz="3200">
                    <a:latin typeface="Times New Roman" pitchFamily="-111" charset="0"/>
                  </a:endParaRPr>
                </a:p>
              </p:txBody>
            </p:sp>
            <p:sp>
              <p:nvSpPr>
                <p:cNvPr id="35880" name="Rectangle 40"/>
                <p:cNvSpPr>
                  <a:spLocks noChangeArrowheads="1"/>
                </p:cNvSpPr>
                <p:nvPr/>
              </p:nvSpPr>
              <p:spPr bwMode="auto">
                <a:xfrm>
                  <a:off x="1599" y="2820"/>
                  <a:ext cx="1882"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sp>
          <p:nvSpPr>
            <p:cNvPr id="35881" name="Rectangle 41"/>
            <p:cNvSpPr>
              <a:spLocks noChangeArrowheads="1"/>
            </p:cNvSpPr>
            <p:nvPr/>
          </p:nvSpPr>
          <p:spPr bwMode="auto">
            <a:xfrm>
              <a:off x="-3" y="-3"/>
              <a:ext cx="3487" cy="3344"/>
            </a:xfrm>
            <a:prstGeom prst="rect">
              <a:avLst/>
            </a:prstGeom>
            <a:noFill/>
            <a:ln w="9525">
              <a:solidFill>
                <a:srgbClr val="A0A0A0"/>
              </a:solidFill>
              <a:miter lim="800000"/>
              <a:headEnd/>
              <a:tailEnd/>
            </a:ln>
            <a:effectLst/>
          </p:spPr>
          <p:txBody>
            <a:bodyPr wrap="none" anchor="ctr">
              <a:prstTxWarp prst="textNoShape">
                <a:avLst/>
              </a:prstTxWarp>
              <a:spAutoFit/>
            </a:bodyPr>
            <a:lstStyle/>
            <a:p>
              <a:endParaRPr lang="en-US"/>
            </a:p>
          </p:txBody>
        </p:sp>
      </p:grpSp>
      <p:sp>
        <p:nvSpPr>
          <p:cNvPr id="35882" name="Text Box 42"/>
          <p:cNvSpPr txBox="1">
            <a:spLocks noChangeArrowheads="1"/>
          </p:cNvSpPr>
          <p:nvPr/>
        </p:nvSpPr>
        <p:spPr bwMode="auto">
          <a:xfrm>
            <a:off x="152400" y="1066800"/>
            <a:ext cx="8618538" cy="366713"/>
          </a:xfrm>
          <a:prstGeom prst="rect">
            <a:avLst/>
          </a:prstGeom>
          <a:noFill/>
          <a:ln w="9525">
            <a:noFill/>
            <a:miter lim="800000"/>
            <a:headEnd/>
            <a:tailEnd/>
          </a:ln>
          <a:effectLst/>
        </p:spPr>
        <p:txBody>
          <a:bodyPr wrap="none">
            <a:prstTxWarp prst="textNoShape">
              <a:avLst/>
            </a:prstTxWarp>
            <a:spAutoFit/>
          </a:bodyPr>
          <a:lstStyle/>
          <a:p>
            <a:pPr algn="l"/>
            <a:r>
              <a:rPr lang="en-US">
                <a:solidFill>
                  <a:schemeClr val="tx2"/>
                </a:solidFill>
              </a:rPr>
              <a:t>Your assignment, translate this to Arcturan:    </a:t>
            </a:r>
            <a:r>
              <a:rPr lang="en-US" sz="1600" b="1">
                <a:solidFill>
                  <a:schemeClr val="tx2"/>
                </a:solidFill>
                <a:latin typeface="Times New Roman" pitchFamily="-111" charset="0"/>
              </a:rPr>
              <a:t>farok</a:t>
            </a:r>
            <a:r>
              <a:rPr lang="en-US" sz="1600">
                <a:solidFill>
                  <a:schemeClr val="tx2"/>
                </a:solidFill>
                <a:latin typeface="Times New Roman" pitchFamily="-111" charset="0"/>
              </a:rPr>
              <a:t> crrrok </a:t>
            </a:r>
            <a:r>
              <a:rPr lang="en-US" sz="1600" b="1">
                <a:solidFill>
                  <a:schemeClr val="tx2"/>
                </a:solidFill>
                <a:latin typeface="Times New Roman" pitchFamily="-111" charset="0"/>
              </a:rPr>
              <a:t>hihok</a:t>
            </a:r>
            <a:r>
              <a:rPr lang="en-US" sz="1600">
                <a:solidFill>
                  <a:schemeClr val="tx2"/>
                </a:solidFill>
                <a:latin typeface="Times New Roman" pitchFamily="-111" charset="0"/>
              </a:rPr>
              <a:t> yorok clok kantok ok-yurp</a:t>
            </a:r>
          </a:p>
        </p:txBody>
      </p:sp>
      <p:sp>
        <p:nvSpPr>
          <p:cNvPr id="35883" name="Line 43"/>
          <p:cNvSpPr>
            <a:spLocks noChangeShapeType="1"/>
          </p:cNvSpPr>
          <p:nvPr/>
        </p:nvSpPr>
        <p:spPr bwMode="auto">
          <a:xfrm flipH="1">
            <a:off x="1447800" y="5181600"/>
            <a:ext cx="152400" cy="2286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5884" name="Line 44"/>
          <p:cNvSpPr>
            <a:spLocks noChangeShapeType="1"/>
          </p:cNvSpPr>
          <p:nvPr/>
        </p:nvSpPr>
        <p:spPr bwMode="auto">
          <a:xfrm flipH="1">
            <a:off x="5257800" y="1828800"/>
            <a:ext cx="76200" cy="2286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5885" name="Line 45"/>
          <p:cNvSpPr>
            <a:spLocks noChangeShapeType="1"/>
          </p:cNvSpPr>
          <p:nvPr/>
        </p:nvSpPr>
        <p:spPr bwMode="auto">
          <a:xfrm flipH="1">
            <a:off x="1752600" y="3657600"/>
            <a:ext cx="609600" cy="304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5886" name="Line 46"/>
          <p:cNvSpPr>
            <a:spLocks noChangeShapeType="1"/>
          </p:cNvSpPr>
          <p:nvPr/>
        </p:nvSpPr>
        <p:spPr bwMode="auto">
          <a:xfrm flipH="1">
            <a:off x="5715000" y="5181600"/>
            <a:ext cx="609600" cy="304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5887" name="Line 47"/>
          <p:cNvSpPr>
            <a:spLocks noChangeShapeType="1"/>
          </p:cNvSpPr>
          <p:nvPr/>
        </p:nvSpPr>
        <p:spPr bwMode="auto">
          <a:xfrm flipH="1">
            <a:off x="6172200" y="5943600"/>
            <a:ext cx="533400" cy="228600"/>
          </a:xfrm>
          <a:prstGeom prst="line">
            <a:avLst/>
          </a:prstGeom>
          <a:noFill/>
          <a:ln w="9525">
            <a:solidFill>
              <a:schemeClr val="tx1"/>
            </a:solidFill>
            <a:round/>
            <a:headEnd/>
            <a:tailEnd/>
          </a:ln>
          <a:effectLst/>
        </p:spPr>
        <p:txBody>
          <a:bodyPr>
            <a:prstTxWarp prst="textNoShape">
              <a:avLst/>
            </a:prstTxWarp>
          </a:bodyPr>
          <a:lstStyle/>
          <a:p>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68" name="Rectangle 56"/>
          <p:cNvSpPr>
            <a:spLocks noChangeArrowheads="1"/>
          </p:cNvSpPr>
          <p:nvPr/>
        </p:nvSpPr>
        <p:spPr bwMode="auto">
          <a:xfrm>
            <a:off x="5943600" y="1066800"/>
            <a:ext cx="1066800" cy="381000"/>
          </a:xfrm>
          <a:prstGeom prst="rect">
            <a:avLst/>
          </a:prstGeom>
          <a:solidFill>
            <a:schemeClr val="accent1"/>
          </a:solidFill>
          <a:ln w="9525">
            <a:noFill/>
            <a:miter lim="800000"/>
            <a:headEnd/>
            <a:tailEnd/>
          </a:ln>
          <a:effectLst/>
        </p:spPr>
        <p:txBody>
          <a:bodyPr wrap="none" anchor="ctr">
            <a:prstTxWarp prst="textNoShape">
              <a:avLst/>
            </a:prstTxWarp>
          </a:bodyPr>
          <a:lstStyle/>
          <a:p>
            <a:endParaRPr lang="en-US"/>
          </a:p>
        </p:txBody>
      </p:sp>
      <p:sp>
        <p:nvSpPr>
          <p:cNvPr id="38967" name="Rectangle 55"/>
          <p:cNvSpPr>
            <a:spLocks noChangeArrowheads="1"/>
          </p:cNvSpPr>
          <p:nvPr/>
        </p:nvSpPr>
        <p:spPr bwMode="auto">
          <a:xfrm>
            <a:off x="4800600" y="1066800"/>
            <a:ext cx="568325" cy="381000"/>
          </a:xfrm>
          <a:prstGeom prst="rect">
            <a:avLst/>
          </a:prstGeom>
          <a:solidFill>
            <a:schemeClr val="accent1"/>
          </a:solidFill>
          <a:ln w="9525">
            <a:noFill/>
            <a:miter lim="800000"/>
            <a:headEnd/>
            <a:tailEnd/>
          </a:ln>
          <a:effectLst/>
        </p:spPr>
        <p:txBody>
          <a:bodyPr wrap="none" anchor="ctr">
            <a:prstTxWarp prst="textNoShape">
              <a:avLst/>
            </a:prstTxWarp>
          </a:bodyPr>
          <a:lstStyle/>
          <a:p>
            <a:endParaRPr lang="en-US"/>
          </a:p>
        </p:txBody>
      </p:sp>
      <p:sp>
        <p:nvSpPr>
          <p:cNvPr id="38965" name="Rectangle 53"/>
          <p:cNvSpPr>
            <a:spLocks noChangeArrowheads="1"/>
          </p:cNvSpPr>
          <p:nvPr/>
        </p:nvSpPr>
        <p:spPr bwMode="auto">
          <a:xfrm>
            <a:off x="7010400" y="1066800"/>
            <a:ext cx="458788" cy="381000"/>
          </a:xfrm>
          <a:prstGeom prst="rect">
            <a:avLst/>
          </a:prstGeom>
          <a:solidFill>
            <a:srgbClr val="FFFF00"/>
          </a:solidFill>
          <a:ln w="9525">
            <a:noFill/>
            <a:miter lim="800000"/>
            <a:headEnd/>
            <a:tailEnd/>
          </a:ln>
          <a:effectLst/>
        </p:spPr>
        <p:txBody>
          <a:bodyPr wrap="none" anchor="ctr">
            <a:prstTxWarp prst="textNoShape">
              <a:avLst/>
            </a:prstTxWarp>
          </a:bodyPr>
          <a:lstStyle/>
          <a:p>
            <a:endParaRPr lang="en-US"/>
          </a:p>
        </p:txBody>
      </p:sp>
      <p:sp>
        <p:nvSpPr>
          <p:cNvPr id="38964" name="Rectangle 52"/>
          <p:cNvSpPr>
            <a:spLocks noChangeArrowheads="1"/>
          </p:cNvSpPr>
          <p:nvPr/>
        </p:nvSpPr>
        <p:spPr bwMode="auto">
          <a:xfrm>
            <a:off x="7086600" y="4114800"/>
            <a:ext cx="533400" cy="381000"/>
          </a:xfrm>
          <a:prstGeom prst="rect">
            <a:avLst/>
          </a:prstGeom>
          <a:solidFill>
            <a:srgbClr val="FFFF00"/>
          </a:solidFill>
          <a:ln w="9525">
            <a:noFill/>
            <a:miter lim="800000"/>
            <a:headEnd/>
            <a:tailEnd/>
          </a:ln>
          <a:effectLst/>
        </p:spPr>
        <p:txBody>
          <a:bodyPr wrap="none" anchor="ctr">
            <a:prstTxWarp prst="textNoShape">
              <a:avLst/>
            </a:prstTxWarp>
          </a:bodyPr>
          <a:lstStyle/>
          <a:p>
            <a:endParaRPr lang="en-US"/>
          </a:p>
        </p:txBody>
      </p:sp>
      <p:sp>
        <p:nvSpPr>
          <p:cNvPr id="38914" name="Rectangle 2"/>
          <p:cNvSpPr>
            <a:spLocks noGrp="1" noChangeArrowheads="1"/>
          </p:cNvSpPr>
          <p:nvPr>
            <p:ph type="title"/>
          </p:nvPr>
        </p:nvSpPr>
        <p:spPr>
          <a:xfrm>
            <a:off x="228600" y="138113"/>
            <a:ext cx="8458200" cy="838200"/>
          </a:xfrm>
        </p:spPr>
        <p:txBody>
          <a:bodyPr/>
          <a:lstStyle/>
          <a:p>
            <a:r>
              <a:rPr lang="en-US" sz="3600"/>
              <a:t>Centauri/Arcturan [Knight, 1997]</a:t>
            </a:r>
            <a:endParaRPr lang="en-US"/>
          </a:p>
        </p:txBody>
      </p:sp>
      <p:grpSp>
        <p:nvGrpSpPr>
          <p:cNvPr id="38915" name="Group 3"/>
          <p:cNvGrpSpPr>
            <a:grpSpLocks/>
          </p:cNvGrpSpPr>
          <p:nvPr/>
        </p:nvGrpSpPr>
        <p:grpSpPr bwMode="auto">
          <a:xfrm>
            <a:off x="381000" y="1524000"/>
            <a:ext cx="8337550" cy="4873625"/>
            <a:chOff x="-3" y="-3"/>
            <a:chExt cx="3487" cy="3344"/>
          </a:xfrm>
        </p:grpSpPr>
        <p:grpSp>
          <p:nvGrpSpPr>
            <p:cNvPr id="38916" name="Group 4"/>
            <p:cNvGrpSpPr>
              <a:grpSpLocks/>
            </p:cNvGrpSpPr>
            <p:nvPr/>
          </p:nvGrpSpPr>
          <p:grpSpPr bwMode="auto">
            <a:xfrm>
              <a:off x="0" y="0"/>
              <a:ext cx="3481" cy="3338"/>
              <a:chOff x="0" y="0"/>
              <a:chExt cx="3481" cy="3338"/>
            </a:xfrm>
          </p:grpSpPr>
          <p:grpSp>
            <p:nvGrpSpPr>
              <p:cNvPr id="38917" name="Group 5"/>
              <p:cNvGrpSpPr>
                <a:grpSpLocks/>
              </p:cNvGrpSpPr>
              <p:nvPr/>
            </p:nvGrpSpPr>
            <p:grpSpPr bwMode="auto">
              <a:xfrm>
                <a:off x="0" y="0"/>
                <a:ext cx="1599" cy="633"/>
                <a:chOff x="0" y="0"/>
                <a:chExt cx="1599" cy="633"/>
              </a:xfrm>
            </p:grpSpPr>
            <p:sp>
              <p:nvSpPr>
                <p:cNvPr id="38918" name="Rectangle 6"/>
                <p:cNvSpPr>
                  <a:spLocks noChangeArrowheads="1"/>
                </p:cNvSpPr>
                <p:nvPr/>
              </p:nvSpPr>
              <p:spPr bwMode="auto">
                <a:xfrm>
                  <a:off x="43" y="0"/>
                  <a:ext cx="1513" cy="633"/>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1a. ok-voon ororok sprok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1b. at-voon bichat dat .</a:t>
                  </a:r>
                </a:p>
                <a:p>
                  <a:pPr algn="l" eaLnBrk="0" hangingPunct="0"/>
                  <a:endParaRPr lang="en-US" sz="3200">
                    <a:latin typeface="Times New Roman" pitchFamily="-111" charset="0"/>
                  </a:endParaRPr>
                </a:p>
              </p:txBody>
            </p:sp>
            <p:sp>
              <p:nvSpPr>
                <p:cNvPr id="38919" name="Rectangle 7"/>
                <p:cNvSpPr>
                  <a:spLocks noChangeArrowheads="1"/>
                </p:cNvSpPr>
                <p:nvPr/>
              </p:nvSpPr>
              <p:spPr bwMode="auto">
                <a:xfrm>
                  <a:off x="0" y="0"/>
                  <a:ext cx="1599" cy="633"/>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8920" name="Group 8"/>
              <p:cNvGrpSpPr>
                <a:grpSpLocks/>
              </p:cNvGrpSpPr>
              <p:nvPr/>
            </p:nvGrpSpPr>
            <p:grpSpPr bwMode="auto">
              <a:xfrm>
                <a:off x="1599" y="0"/>
                <a:ext cx="1882" cy="633"/>
                <a:chOff x="1599" y="0"/>
                <a:chExt cx="1882" cy="633"/>
              </a:xfrm>
            </p:grpSpPr>
            <p:sp>
              <p:nvSpPr>
                <p:cNvPr id="38921" name="Rectangle 9"/>
                <p:cNvSpPr>
                  <a:spLocks noChangeArrowheads="1"/>
                </p:cNvSpPr>
                <p:nvPr/>
              </p:nvSpPr>
              <p:spPr bwMode="auto">
                <a:xfrm>
                  <a:off x="1642" y="0"/>
                  <a:ext cx="1796" cy="633"/>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7a. lalok farok ororok lalok sprok izok enemok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7b. wat jjat bichat wat dat vat eneat .</a:t>
                  </a:r>
                </a:p>
                <a:p>
                  <a:pPr algn="l" eaLnBrk="0" hangingPunct="0"/>
                  <a:endParaRPr lang="en-US" sz="3200">
                    <a:latin typeface="Times New Roman" pitchFamily="-111" charset="0"/>
                  </a:endParaRPr>
                </a:p>
              </p:txBody>
            </p:sp>
            <p:sp>
              <p:nvSpPr>
                <p:cNvPr id="38922" name="Rectangle 10"/>
                <p:cNvSpPr>
                  <a:spLocks noChangeArrowheads="1"/>
                </p:cNvSpPr>
                <p:nvPr/>
              </p:nvSpPr>
              <p:spPr bwMode="auto">
                <a:xfrm>
                  <a:off x="1599" y="0"/>
                  <a:ext cx="1882" cy="633"/>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8923" name="Group 11"/>
              <p:cNvGrpSpPr>
                <a:grpSpLocks/>
              </p:cNvGrpSpPr>
              <p:nvPr/>
            </p:nvGrpSpPr>
            <p:grpSpPr bwMode="auto">
              <a:xfrm>
                <a:off x="0" y="633"/>
                <a:ext cx="1599" cy="633"/>
                <a:chOff x="0" y="633"/>
                <a:chExt cx="1599" cy="633"/>
              </a:xfrm>
            </p:grpSpPr>
            <p:sp>
              <p:nvSpPr>
                <p:cNvPr id="38924" name="Rectangle 12"/>
                <p:cNvSpPr>
                  <a:spLocks noChangeArrowheads="1"/>
                </p:cNvSpPr>
                <p:nvPr/>
              </p:nvSpPr>
              <p:spPr bwMode="auto">
                <a:xfrm>
                  <a:off x="43" y="633"/>
                  <a:ext cx="1513" cy="633"/>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2a. ok-drubel ok-voon anok plok sprok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2b. at-drubel at-voon pippat rrat dat .</a:t>
                  </a:r>
                </a:p>
                <a:p>
                  <a:pPr algn="l" eaLnBrk="0" hangingPunct="0"/>
                  <a:endParaRPr lang="en-US" sz="3200">
                    <a:latin typeface="Times New Roman" pitchFamily="-111" charset="0"/>
                  </a:endParaRPr>
                </a:p>
              </p:txBody>
            </p:sp>
            <p:sp>
              <p:nvSpPr>
                <p:cNvPr id="38925" name="Rectangle 13"/>
                <p:cNvSpPr>
                  <a:spLocks noChangeArrowheads="1"/>
                </p:cNvSpPr>
                <p:nvPr/>
              </p:nvSpPr>
              <p:spPr bwMode="auto">
                <a:xfrm>
                  <a:off x="0" y="633"/>
                  <a:ext cx="1599" cy="633"/>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8926" name="Group 14"/>
              <p:cNvGrpSpPr>
                <a:grpSpLocks/>
              </p:cNvGrpSpPr>
              <p:nvPr/>
            </p:nvGrpSpPr>
            <p:grpSpPr bwMode="auto">
              <a:xfrm>
                <a:off x="1599" y="633"/>
                <a:ext cx="1882" cy="633"/>
                <a:chOff x="1599" y="633"/>
                <a:chExt cx="1882" cy="633"/>
              </a:xfrm>
            </p:grpSpPr>
            <p:sp>
              <p:nvSpPr>
                <p:cNvPr id="38927" name="Rectangle 15"/>
                <p:cNvSpPr>
                  <a:spLocks noChangeArrowheads="1"/>
                </p:cNvSpPr>
                <p:nvPr/>
              </p:nvSpPr>
              <p:spPr bwMode="auto">
                <a:xfrm>
                  <a:off x="1642" y="633"/>
                  <a:ext cx="1796" cy="633"/>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8a. lalok brok anok plok nok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8b. iat lat pippat rrat nnat .</a:t>
                  </a:r>
                </a:p>
                <a:p>
                  <a:pPr algn="l" eaLnBrk="0" hangingPunct="0"/>
                  <a:endParaRPr lang="en-US" sz="3200">
                    <a:latin typeface="Times New Roman" pitchFamily="-111" charset="0"/>
                  </a:endParaRPr>
                </a:p>
              </p:txBody>
            </p:sp>
            <p:sp>
              <p:nvSpPr>
                <p:cNvPr id="38928" name="Rectangle 16"/>
                <p:cNvSpPr>
                  <a:spLocks noChangeArrowheads="1"/>
                </p:cNvSpPr>
                <p:nvPr/>
              </p:nvSpPr>
              <p:spPr bwMode="auto">
                <a:xfrm>
                  <a:off x="1599" y="633"/>
                  <a:ext cx="1882" cy="633"/>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8929" name="Group 17"/>
              <p:cNvGrpSpPr>
                <a:grpSpLocks/>
              </p:cNvGrpSpPr>
              <p:nvPr/>
            </p:nvGrpSpPr>
            <p:grpSpPr bwMode="auto">
              <a:xfrm>
                <a:off x="0" y="1266"/>
                <a:ext cx="1599" cy="518"/>
                <a:chOff x="0" y="1266"/>
                <a:chExt cx="1599" cy="518"/>
              </a:xfrm>
            </p:grpSpPr>
            <p:sp>
              <p:nvSpPr>
                <p:cNvPr id="38930" name="Rectangle 18"/>
                <p:cNvSpPr>
                  <a:spLocks noChangeArrowheads="1"/>
                </p:cNvSpPr>
                <p:nvPr/>
              </p:nvSpPr>
              <p:spPr bwMode="auto">
                <a:xfrm>
                  <a:off x="43" y="1266"/>
                  <a:ext cx="1513"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3a. erok sprok izok hihok ghirok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3b. totat dat arrat vat hilat .</a:t>
                  </a:r>
                </a:p>
                <a:p>
                  <a:pPr algn="l" eaLnBrk="0" hangingPunct="0"/>
                  <a:endParaRPr lang="en-US" sz="3200">
                    <a:latin typeface="Times New Roman" pitchFamily="-111" charset="0"/>
                  </a:endParaRPr>
                </a:p>
              </p:txBody>
            </p:sp>
            <p:sp>
              <p:nvSpPr>
                <p:cNvPr id="38931" name="Rectangle 19"/>
                <p:cNvSpPr>
                  <a:spLocks noChangeArrowheads="1"/>
                </p:cNvSpPr>
                <p:nvPr/>
              </p:nvSpPr>
              <p:spPr bwMode="auto">
                <a:xfrm>
                  <a:off x="0" y="1266"/>
                  <a:ext cx="1599"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8932" name="Group 20"/>
              <p:cNvGrpSpPr>
                <a:grpSpLocks/>
              </p:cNvGrpSpPr>
              <p:nvPr/>
            </p:nvGrpSpPr>
            <p:grpSpPr bwMode="auto">
              <a:xfrm>
                <a:off x="1599" y="1266"/>
                <a:ext cx="1882" cy="518"/>
                <a:chOff x="1599" y="1266"/>
                <a:chExt cx="1882" cy="518"/>
              </a:xfrm>
            </p:grpSpPr>
            <p:sp>
              <p:nvSpPr>
                <p:cNvPr id="38933" name="Rectangle 21"/>
                <p:cNvSpPr>
                  <a:spLocks noChangeArrowheads="1"/>
                </p:cNvSpPr>
                <p:nvPr/>
              </p:nvSpPr>
              <p:spPr bwMode="auto">
                <a:xfrm>
                  <a:off x="1642" y="1266"/>
                  <a:ext cx="1796"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9a. wiwok nok izok kantok ok-yurp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9b. totat nnat quat oloat at-yurp .</a:t>
                  </a:r>
                </a:p>
                <a:p>
                  <a:pPr algn="l" eaLnBrk="0" hangingPunct="0"/>
                  <a:endParaRPr lang="en-US" sz="3200">
                    <a:latin typeface="Times New Roman" pitchFamily="-111" charset="0"/>
                  </a:endParaRPr>
                </a:p>
              </p:txBody>
            </p:sp>
            <p:sp>
              <p:nvSpPr>
                <p:cNvPr id="38934" name="Rectangle 22"/>
                <p:cNvSpPr>
                  <a:spLocks noChangeArrowheads="1"/>
                </p:cNvSpPr>
                <p:nvPr/>
              </p:nvSpPr>
              <p:spPr bwMode="auto">
                <a:xfrm>
                  <a:off x="1599" y="1266"/>
                  <a:ext cx="1882"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8935" name="Group 23"/>
              <p:cNvGrpSpPr>
                <a:grpSpLocks/>
              </p:cNvGrpSpPr>
              <p:nvPr/>
            </p:nvGrpSpPr>
            <p:grpSpPr bwMode="auto">
              <a:xfrm>
                <a:off x="0" y="1784"/>
                <a:ext cx="1599" cy="518"/>
                <a:chOff x="0" y="1784"/>
                <a:chExt cx="1599" cy="518"/>
              </a:xfrm>
            </p:grpSpPr>
            <p:sp>
              <p:nvSpPr>
                <p:cNvPr id="38936" name="Rectangle 24"/>
                <p:cNvSpPr>
                  <a:spLocks noChangeArrowheads="1"/>
                </p:cNvSpPr>
                <p:nvPr/>
              </p:nvSpPr>
              <p:spPr bwMode="auto">
                <a:xfrm>
                  <a:off x="43" y="1784"/>
                  <a:ext cx="1513"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4a. ok-voon anok drok brok jok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4b. at-voon krat pippat sat lat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endParaRPr lang="en-US" sz="3200">
                    <a:latin typeface="Times New Roman" pitchFamily="-111" charset="0"/>
                  </a:endParaRPr>
                </a:p>
              </p:txBody>
            </p:sp>
            <p:sp>
              <p:nvSpPr>
                <p:cNvPr id="38937" name="Rectangle 25"/>
                <p:cNvSpPr>
                  <a:spLocks noChangeArrowheads="1"/>
                </p:cNvSpPr>
                <p:nvPr/>
              </p:nvSpPr>
              <p:spPr bwMode="auto">
                <a:xfrm>
                  <a:off x="0" y="1784"/>
                  <a:ext cx="1599"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8938" name="Group 26"/>
              <p:cNvGrpSpPr>
                <a:grpSpLocks/>
              </p:cNvGrpSpPr>
              <p:nvPr/>
            </p:nvGrpSpPr>
            <p:grpSpPr bwMode="auto">
              <a:xfrm>
                <a:off x="1599" y="1784"/>
                <a:ext cx="1882" cy="518"/>
                <a:chOff x="1599" y="1784"/>
                <a:chExt cx="1882" cy="518"/>
              </a:xfrm>
            </p:grpSpPr>
            <p:sp>
              <p:nvSpPr>
                <p:cNvPr id="38939" name="Rectangle 27"/>
                <p:cNvSpPr>
                  <a:spLocks noChangeArrowheads="1"/>
                </p:cNvSpPr>
                <p:nvPr/>
              </p:nvSpPr>
              <p:spPr bwMode="auto">
                <a:xfrm>
                  <a:off x="1642" y="1784"/>
                  <a:ext cx="1796"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10a. lalok mok nok yorok ghirok </a:t>
                  </a:r>
                  <a:r>
                    <a:rPr lang="en-US" sz="1600" b="1">
                      <a:latin typeface="Times New Roman" pitchFamily="-111" charset="0"/>
                      <a:ea typeface="Times New Roman" pitchFamily="-111" charset="0"/>
                      <a:cs typeface="Times New Roman" pitchFamily="-111" charset="0"/>
                    </a:rPr>
                    <a:t>clok</a:t>
                  </a:r>
                  <a:r>
                    <a:rPr lang="en-US" sz="1600">
                      <a:latin typeface="Times New Roman" pitchFamily="-111" charset="0"/>
                      <a:ea typeface="Times New Roman" pitchFamily="-111" charset="0"/>
                      <a:cs typeface="Times New Roman" pitchFamily="-111" charset="0"/>
                    </a:rPr>
                    <a:t>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10b. wat nnat gat mat bat hilat .</a:t>
                  </a:r>
                </a:p>
                <a:p>
                  <a:pPr algn="l" eaLnBrk="0" hangingPunct="0"/>
                  <a:endParaRPr lang="en-US" sz="3200">
                    <a:latin typeface="Times New Roman" pitchFamily="-111" charset="0"/>
                  </a:endParaRPr>
                </a:p>
              </p:txBody>
            </p:sp>
            <p:sp>
              <p:nvSpPr>
                <p:cNvPr id="38940" name="Rectangle 28"/>
                <p:cNvSpPr>
                  <a:spLocks noChangeArrowheads="1"/>
                </p:cNvSpPr>
                <p:nvPr/>
              </p:nvSpPr>
              <p:spPr bwMode="auto">
                <a:xfrm>
                  <a:off x="1599" y="1784"/>
                  <a:ext cx="1882"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8941" name="Group 29"/>
              <p:cNvGrpSpPr>
                <a:grpSpLocks/>
              </p:cNvGrpSpPr>
              <p:nvPr/>
            </p:nvGrpSpPr>
            <p:grpSpPr bwMode="auto">
              <a:xfrm>
                <a:off x="0" y="2302"/>
                <a:ext cx="1599" cy="518"/>
                <a:chOff x="0" y="2302"/>
                <a:chExt cx="1599" cy="518"/>
              </a:xfrm>
            </p:grpSpPr>
            <p:sp>
              <p:nvSpPr>
                <p:cNvPr id="38942" name="Rectangle 30"/>
                <p:cNvSpPr>
                  <a:spLocks noChangeArrowheads="1"/>
                </p:cNvSpPr>
                <p:nvPr/>
              </p:nvSpPr>
              <p:spPr bwMode="auto">
                <a:xfrm>
                  <a:off x="43" y="2302"/>
                  <a:ext cx="1513"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5a. wiwok farok izok stok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5b. totat jjat quat cat .</a:t>
                  </a:r>
                </a:p>
                <a:p>
                  <a:pPr algn="l" eaLnBrk="0" hangingPunct="0"/>
                  <a:endParaRPr lang="en-US" sz="3200">
                    <a:latin typeface="Times New Roman" pitchFamily="-111" charset="0"/>
                  </a:endParaRPr>
                </a:p>
              </p:txBody>
            </p:sp>
            <p:sp>
              <p:nvSpPr>
                <p:cNvPr id="38943" name="Rectangle 31"/>
                <p:cNvSpPr>
                  <a:spLocks noChangeArrowheads="1"/>
                </p:cNvSpPr>
                <p:nvPr/>
              </p:nvSpPr>
              <p:spPr bwMode="auto">
                <a:xfrm>
                  <a:off x="0" y="2302"/>
                  <a:ext cx="1599"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8944" name="Group 32"/>
              <p:cNvGrpSpPr>
                <a:grpSpLocks/>
              </p:cNvGrpSpPr>
              <p:nvPr/>
            </p:nvGrpSpPr>
            <p:grpSpPr bwMode="auto">
              <a:xfrm>
                <a:off x="1599" y="2302"/>
                <a:ext cx="1882" cy="518"/>
                <a:chOff x="1599" y="2302"/>
                <a:chExt cx="1882" cy="518"/>
              </a:xfrm>
            </p:grpSpPr>
            <p:sp>
              <p:nvSpPr>
                <p:cNvPr id="38945" name="Rectangle 33"/>
                <p:cNvSpPr>
                  <a:spLocks noChangeArrowheads="1"/>
                </p:cNvSpPr>
                <p:nvPr/>
              </p:nvSpPr>
              <p:spPr bwMode="auto">
                <a:xfrm>
                  <a:off x="1642" y="2302"/>
                  <a:ext cx="1796"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11a. lalok nok crrrok hihok yorok zanzanok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11b. wat nnat arrat mat zanzanat .</a:t>
                  </a:r>
                </a:p>
                <a:p>
                  <a:pPr algn="l" eaLnBrk="0" hangingPunct="0"/>
                  <a:endParaRPr lang="en-US" sz="3200">
                    <a:latin typeface="Times New Roman" pitchFamily="-111" charset="0"/>
                  </a:endParaRPr>
                </a:p>
              </p:txBody>
            </p:sp>
            <p:sp>
              <p:nvSpPr>
                <p:cNvPr id="38946" name="Rectangle 34"/>
                <p:cNvSpPr>
                  <a:spLocks noChangeArrowheads="1"/>
                </p:cNvSpPr>
                <p:nvPr/>
              </p:nvSpPr>
              <p:spPr bwMode="auto">
                <a:xfrm>
                  <a:off x="1599" y="2302"/>
                  <a:ext cx="1882"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8947" name="Group 35"/>
              <p:cNvGrpSpPr>
                <a:grpSpLocks/>
              </p:cNvGrpSpPr>
              <p:nvPr/>
            </p:nvGrpSpPr>
            <p:grpSpPr bwMode="auto">
              <a:xfrm>
                <a:off x="0" y="2820"/>
                <a:ext cx="1599" cy="518"/>
                <a:chOff x="0" y="2820"/>
                <a:chExt cx="1599" cy="518"/>
              </a:xfrm>
            </p:grpSpPr>
            <p:sp>
              <p:nvSpPr>
                <p:cNvPr id="38948" name="Rectangle 36"/>
                <p:cNvSpPr>
                  <a:spLocks noChangeArrowheads="1"/>
                </p:cNvSpPr>
                <p:nvPr/>
              </p:nvSpPr>
              <p:spPr bwMode="auto">
                <a:xfrm>
                  <a:off x="43" y="2820"/>
                  <a:ext cx="1513"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6a. lalok sprok izok jok stok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6b. wat dat krat quat cat .</a:t>
                  </a:r>
                </a:p>
                <a:p>
                  <a:pPr algn="l" eaLnBrk="0" hangingPunct="0"/>
                  <a:endParaRPr lang="en-US" sz="3200">
                    <a:latin typeface="Times New Roman" pitchFamily="-111" charset="0"/>
                  </a:endParaRPr>
                </a:p>
              </p:txBody>
            </p:sp>
            <p:sp>
              <p:nvSpPr>
                <p:cNvPr id="38949" name="Rectangle 37"/>
                <p:cNvSpPr>
                  <a:spLocks noChangeArrowheads="1"/>
                </p:cNvSpPr>
                <p:nvPr/>
              </p:nvSpPr>
              <p:spPr bwMode="auto">
                <a:xfrm>
                  <a:off x="0" y="2820"/>
                  <a:ext cx="1599"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8950" name="Group 38"/>
              <p:cNvGrpSpPr>
                <a:grpSpLocks/>
              </p:cNvGrpSpPr>
              <p:nvPr/>
            </p:nvGrpSpPr>
            <p:grpSpPr bwMode="auto">
              <a:xfrm>
                <a:off x="1599" y="2820"/>
                <a:ext cx="1882" cy="518"/>
                <a:chOff x="1599" y="2820"/>
                <a:chExt cx="1882" cy="518"/>
              </a:xfrm>
            </p:grpSpPr>
            <p:sp>
              <p:nvSpPr>
                <p:cNvPr id="38951" name="Rectangle 39"/>
                <p:cNvSpPr>
                  <a:spLocks noChangeArrowheads="1"/>
                </p:cNvSpPr>
                <p:nvPr/>
              </p:nvSpPr>
              <p:spPr bwMode="auto">
                <a:xfrm>
                  <a:off x="1642" y="2820"/>
                  <a:ext cx="1796"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12a. lalok rarok nok izok hihok mok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12b. wat nnat forat arrat vat gat .</a:t>
                  </a:r>
                </a:p>
                <a:p>
                  <a:pPr algn="l" eaLnBrk="0" hangingPunct="0"/>
                  <a:endParaRPr lang="en-US" sz="3200">
                    <a:latin typeface="Times New Roman" pitchFamily="-111" charset="0"/>
                  </a:endParaRPr>
                </a:p>
              </p:txBody>
            </p:sp>
            <p:sp>
              <p:nvSpPr>
                <p:cNvPr id="38952" name="Rectangle 40"/>
                <p:cNvSpPr>
                  <a:spLocks noChangeArrowheads="1"/>
                </p:cNvSpPr>
                <p:nvPr/>
              </p:nvSpPr>
              <p:spPr bwMode="auto">
                <a:xfrm>
                  <a:off x="1599" y="2820"/>
                  <a:ext cx="1882"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sp>
          <p:nvSpPr>
            <p:cNvPr id="38953" name="Rectangle 41"/>
            <p:cNvSpPr>
              <a:spLocks noChangeArrowheads="1"/>
            </p:cNvSpPr>
            <p:nvPr/>
          </p:nvSpPr>
          <p:spPr bwMode="auto">
            <a:xfrm>
              <a:off x="-3" y="-3"/>
              <a:ext cx="3487" cy="3344"/>
            </a:xfrm>
            <a:prstGeom prst="rect">
              <a:avLst/>
            </a:prstGeom>
            <a:noFill/>
            <a:ln w="9525">
              <a:solidFill>
                <a:srgbClr val="A0A0A0"/>
              </a:solidFill>
              <a:miter lim="800000"/>
              <a:headEnd/>
              <a:tailEnd/>
            </a:ln>
            <a:effectLst/>
          </p:spPr>
          <p:txBody>
            <a:bodyPr wrap="none" anchor="ctr">
              <a:prstTxWarp prst="textNoShape">
                <a:avLst/>
              </a:prstTxWarp>
              <a:spAutoFit/>
            </a:bodyPr>
            <a:lstStyle/>
            <a:p>
              <a:endParaRPr lang="en-US"/>
            </a:p>
          </p:txBody>
        </p:sp>
      </p:grpSp>
      <p:sp>
        <p:nvSpPr>
          <p:cNvPr id="38954" name="Text Box 42"/>
          <p:cNvSpPr txBox="1">
            <a:spLocks noChangeArrowheads="1"/>
          </p:cNvSpPr>
          <p:nvPr/>
        </p:nvSpPr>
        <p:spPr bwMode="auto">
          <a:xfrm>
            <a:off x="152400" y="1066800"/>
            <a:ext cx="8651875" cy="366713"/>
          </a:xfrm>
          <a:prstGeom prst="rect">
            <a:avLst/>
          </a:prstGeom>
          <a:noFill/>
          <a:ln w="9525">
            <a:noFill/>
            <a:miter lim="800000"/>
            <a:headEnd/>
            <a:tailEnd/>
          </a:ln>
          <a:effectLst/>
        </p:spPr>
        <p:txBody>
          <a:bodyPr wrap="none">
            <a:prstTxWarp prst="textNoShape">
              <a:avLst/>
            </a:prstTxWarp>
            <a:spAutoFit/>
          </a:bodyPr>
          <a:lstStyle/>
          <a:p>
            <a:pPr algn="l"/>
            <a:r>
              <a:rPr lang="en-US">
                <a:solidFill>
                  <a:schemeClr val="tx2"/>
                </a:solidFill>
              </a:rPr>
              <a:t>Your assignment, translate this to Arcturan:    </a:t>
            </a:r>
            <a:r>
              <a:rPr lang="en-US" sz="1600" b="1">
                <a:solidFill>
                  <a:schemeClr val="tx2"/>
                </a:solidFill>
                <a:latin typeface="Times New Roman" pitchFamily="-111" charset="0"/>
              </a:rPr>
              <a:t>farok</a:t>
            </a:r>
            <a:r>
              <a:rPr lang="en-US" sz="1600">
                <a:solidFill>
                  <a:schemeClr val="tx2"/>
                </a:solidFill>
                <a:latin typeface="Times New Roman" pitchFamily="-111" charset="0"/>
              </a:rPr>
              <a:t> crrrok </a:t>
            </a:r>
            <a:r>
              <a:rPr lang="en-US" sz="1600" b="1">
                <a:solidFill>
                  <a:schemeClr val="tx2"/>
                </a:solidFill>
                <a:latin typeface="Times New Roman" pitchFamily="-111" charset="0"/>
              </a:rPr>
              <a:t>hihok</a:t>
            </a:r>
            <a:r>
              <a:rPr lang="en-US" sz="1600">
                <a:solidFill>
                  <a:schemeClr val="tx2"/>
                </a:solidFill>
                <a:latin typeface="Times New Roman" pitchFamily="-111" charset="0"/>
              </a:rPr>
              <a:t> </a:t>
            </a:r>
            <a:r>
              <a:rPr lang="en-US" sz="1600" b="1">
                <a:solidFill>
                  <a:schemeClr val="tx2"/>
                </a:solidFill>
                <a:latin typeface="Times New Roman" pitchFamily="-111" charset="0"/>
              </a:rPr>
              <a:t>yorok</a:t>
            </a:r>
            <a:r>
              <a:rPr lang="en-US" sz="1600">
                <a:solidFill>
                  <a:schemeClr val="tx2"/>
                </a:solidFill>
                <a:latin typeface="Times New Roman" pitchFamily="-111" charset="0"/>
              </a:rPr>
              <a:t> clok kantok ok-yurp</a:t>
            </a:r>
          </a:p>
        </p:txBody>
      </p:sp>
      <p:sp>
        <p:nvSpPr>
          <p:cNvPr id="38955" name="Line 43"/>
          <p:cNvSpPr>
            <a:spLocks noChangeShapeType="1"/>
          </p:cNvSpPr>
          <p:nvPr/>
        </p:nvSpPr>
        <p:spPr bwMode="auto">
          <a:xfrm flipH="1">
            <a:off x="1447800" y="5181600"/>
            <a:ext cx="152400" cy="2286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8956" name="Line 44"/>
          <p:cNvSpPr>
            <a:spLocks noChangeShapeType="1"/>
          </p:cNvSpPr>
          <p:nvPr/>
        </p:nvSpPr>
        <p:spPr bwMode="auto">
          <a:xfrm flipH="1">
            <a:off x="5257800" y="1828800"/>
            <a:ext cx="76200" cy="2286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8957" name="Line 45"/>
          <p:cNvSpPr>
            <a:spLocks noChangeShapeType="1"/>
          </p:cNvSpPr>
          <p:nvPr/>
        </p:nvSpPr>
        <p:spPr bwMode="auto">
          <a:xfrm flipH="1">
            <a:off x="1752600" y="3657600"/>
            <a:ext cx="609600" cy="304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8958" name="Line 46"/>
          <p:cNvSpPr>
            <a:spLocks noChangeShapeType="1"/>
          </p:cNvSpPr>
          <p:nvPr/>
        </p:nvSpPr>
        <p:spPr bwMode="auto">
          <a:xfrm flipH="1">
            <a:off x="5715000" y="5181600"/>
            <a:ext cx="609600" cy="304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8959" name="Line 47"/>
          <p:cNvSpPr>
            <a:spLocks noChangeShapeType="1"/>
          </p:cNvSpPr>
          <p:nvPr/>
        </p:nvSpPr>
        <p:spPr bwMode="auto">
          <a:xfrm flipH="1">
            <a:off x="6172200" y="5943600"/>
            <a:ext cx="533400" cy="2286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8961" name="Line 49"/>
          <p:cNvSpPr>
            <a:spLocks noChangeShapeType="1"/>
          </p:cNvSpPr>
          <p:nvPr/>
        </p:nvSpPr>
        <p:spPr bwMode="auto">
          <a:xfrm flipH="1">
            <a:off x="6172200" y="5181600"/>
            <a:ext cx="685800" cy="304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8966" name="Line 54"/>
          <p:cNvSpPr>
            <a:spLocks noChangeShapeType="1"/>
          </p:cNvSpPr>
          <p:nvPr/>
        </p:nvSpPr>
        <p:spPr bwMode="auto">
          <a:xfrm flipH="1">
            <a:off x="5943600" y="4419600"/>
            <a:ext cx="304800" cy="304800"/>
          </a:xfrm>
          <a:prstGeom prst="line">
            <a:avLst/>
          </a:prstGeom>
          <a:noFill/>
          <a:ln w="9525">
            <a:solidFill>
              <a:schemeClr val="tx1"/>
            </a:solidFill>
            <a:round/>
            <a:headEnd/>
            <a:tailEnd/>
          </a:ln>
          <a:effectLst/>
        </p:spPr>
        <p:txBody>
          <a:bodyPr>
            <a:prstTxWarp prst="textNoShape">
              <a:avLst/>
            </a:prstTxWarp>
          </a:bodyPr>
          <a:lstStyle/>
          <a:p>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923" name="Rectangle 59"/>
          <p:cNvSpPr>
            <a:spLocks noChangeArrowheads="1"/>
          </p:cNvSpPr>
          <p:nvPr/>
        </p:nvSpPr>
        <p:spPr bwMode="auto">
          <a:xfrm>
            <a:off x="5943600" y="1066800"/>
            <a:ext cx="1066800" cy="381000"/>
          </a:xfrm>
          <a:prstGeom prst="rect">
            <a:avLst/>
          </a:prstGeom>
          <a:solidFill>
            <a:schemeClr val="accent1"/>
          </a:solidFill>
          <a:ln w="9525">
            <a:noFill/>
            <a:miter lim="800000"/>
            <a:headEnd/>
            <a:tailEnd/>
          </a:ln>
          <a:effectLst/>
        </p:spPr>
        <p:txBody>
          <a:bodyPr wrap="none" anchor="ctr">
            <a:prstTxWarp prst="textNoShape">
              <a:avLst/>
            </a:prstTxWarp>
          </a:bodyPr>
          <a:lstStyle/>
          <a:p>
            <a:endParaRPr lang="en-US"/>
          </a:p>
        </p:txBody>
      </p:sp>
      <p:sp>
        <p:nvSpPr>
          <p:cNvPr id="36922" name="Rectangle 58"/>
          <p:cNvSpPr>
            <a:spLocks noChangeArrowheads="1"/>
          </p:cNvSpPr>
          <p:nvPr/>
        </p:nvSpPr>
        <p:spPr bwMode="auto">
          <a:xfrm>
            <a:off x="4800600" y="1066800"/>
            <a:ext cx="568325" cy="381000"/>
          </a:xfrm>
          <a:prstGeom prst="rect">
            <a:avLst/>
          </a:prstGeom>
          <a:solidFill>
            <a:schemeClr val="accent1"/>
          </a:solidFill>
          <a:ln w="9525">
            <a:noFill/>
            <a:miter lim="800000"/>
            <a:headEnd/>
            <a:tailEnd/>
          </a:ln>
          <a:effectLst/>
        </p:spPr>
        <p:txBody>
          <a:bodyPr wrap="none" anchor="ctr">
            <a:prstTxWarp prst="textNoShape">
              <a:avLst/>
            </a:prstTxWarp>
          </a:bodyPr>
          <a:lstStyle/>
          <a:p>
            <a:endParaRPr lang="en-US"/>
          </a:p>
        </p:txBody>
      </p:sp>
      <p:sp>
        <p:nvSpPr>
          <p:cNvPr id="36921" name="Rectangle 57"/>
          <p:cNvSpPr>
            <a:spLocks noChangeArrowheads="1"/>
          </p:cNvSpPr>
          <p:nvPr/>
        </p:nvSpPr>
        <p:spPr bwMode="auto">
          <a:xfrm>
            <a:off x="7010400" y="1066800"/>
            <a:ext cx="458788" cy="381000"/>
          </a:xfrm>
          <a:prstGeom prst="rect">
            <a:avLst/>
          </a:prstGeom>
          <a:solidFill>
            <a:srgbClr val="FFFF00"/>
          </a:solidFill>
          <a:ln w="9525">
            <a:noFill/>
            <a:miter lim="800000"/>
            <a:headEnd/>
            <a:tailEnd/>
          </a:ln>
          <a:effectLst/>
        </p:spPr>
        <p:txBody>
          <a:bodyPr wrap="none" anchor="ctr">
            <a:prstTxWarp prst="textNoShape">
              <a:avLst/>
            </a:prstTxWarp>
          </a:bodyPr>
          <a:lstStyle/>
          <a:p>
            <a:endParaRPr lang="en-US"/>
          </a:p>
        </p:txBody>
      </p:sp>
      <p:sp>
        <p:nvSpPr>
          <p:cNvPr id="36920" name="Rectangle 56"/>
          <p:cNvSpPr>
            <a:spLocks noChangeArrowheads="1"/>
          </p:cNvSpPr>
          <p:nvPr/>
        </p:nvSpPr>
        <p:spPr bwMode="auto">
          <a:xfrm>
            <a:off x="7086600" y="4114800"/>
            <a:ext cx="533400" cy="381000"/>
          </a:xfrm>
          <a:prstGeom prst="rect">
            <a:avLst/>
          </a:prstGeom>
          <a:solidFill>
            <a:srgbClr val="FFFF00"/>
          </a:solidFill>
          <a:ln w="9525">
            <a:noFill/>
            <a:miter lim="800000"/>
            <a:headEnd/>
            <a:tailEnd/>
          </a:ln>
          <a:effectLst/>
        </p:spPr>
        <p:txBody>
          <a:bodyPr wrap="none" anchor="ctr">
            <a:prstTxWarp prst="textNoShape">
              <a:avLst/>
            </a:prstTxWarp>
          </a:bodyPr>
          <a:lstStyle/>
          <a:p>
            <a:endParaRPr lang="en-US"/>
          </a:p>
        </p:txBody>
      </p:sp>
      <p:sp>
        <p:nvSpPr>
          <p:cNvPr id="36866" name="Rectangle 2"/>
          <p:cNvSpPr>
            <a:spLocks noGrp="1" noChangeArrowheads="1"/>
          </p:cNvSpPr>
          <p:nvPr>
            <p:ph type="title"/>
          </p:nvPr>
        </p:nvSpPr>
        <p:spPr>
          <a:xfrm>
            <a:off x="228600" y="138113"/>
            <a:ext cx="8458200" cy="838200"/>
          </a:xfrm>
        </p:spPr>
        <p:txBody>
          <a:bodyPr/>
          <a:lstStyle/>
          <a:p>
            <a:r>
              <a:rPr lang="en-US" sz="3600"/>
              <a:t>Centauri/Arcturan [Knight, 1997]</a:t>
            </a:r>
            <a:endParaRPr lang="en-US"/>
          </a:p>
        </p:txBody>
      </p:sp>
      <p:grpSp>
        <p:nvGrpSpPr>
          <p:cNvPr id="36867" name="Group 3"/>
          <p:cNvGrpSpPr>
            <a:grpSpLocks/>
          </p:cNvGrpSpPr>
          <p:nvPr/>
        </p:nvGrpSpPr>
        <p:grpSpPr bwMode="auto">
          <a:xfrm>
            <a:off x="381000" y="1524000"/>
            <a:ext cx="8337550" cy="4873625"/>
            <a:chOff x="-3" y="-3"/>
            <a:chExt cx="3487" cy="3344"/>
          </a:xfrm>
        </p:grpSpPr>
        <p:grpSp>
          <p:nvGrpSpPr>
            <p:cNvPr id="36868" name="Group 4"/>
            <p:cNvGrpSpPr>
              <a:grpSpLocks/>
            </p:cNvGrpSpPr>
            <p:nvPr/>
          </p:nvGrpSpPr>
          <p:grpSpPr bwMode="auto">
            <a:xfrm>
              <a:off x="0" y="0"/>
              <a:ext cx="3481" cy="3338"/>
              <a:chOff x="0" y="0"/>
              <a:chExt cx="3481" cy="3338"/>
            </a:xfrm>
          </p:grpSpPr>
          <p:grpSp>
            <p:nvGrpSpPr>
              <p:cNvPr id="36869" name="Group 5"/>
              <p:cNvGrpSpPr>
                <a:grpSpLocks/>
              </p:cNvGrpSpPr>
              <p:nvPr/>
            </p:nvGrpSpPr>
            <p:grpSpPr bwMode="auto">
              <a:xfrm>
                <a:off x="0" y="0"/>
                <a:ext cx="1599" cy="633"/>
                <a:chOff x="0" y="0"/>
                <a:chExt cx="1599" cy="633"/>
              </a:xfrm>
            </p:grpSpPr>
            <p:sp>
              <p:nvSpPr>
                <p:cNvPr id="36870" name="Rectangle 6"/>
                <p:cNvSpPr>
                  <a:spLocks noChangeArrowheads="1"/>
                </p:cNvSpPr>
                <p:nvPr/>
              </p:nvSpPr>
              <p:spPr bwMode="auto">
                <a:xfrm>
                  <a:off x="43" y="0"/>
                  <a:ext cx="1513" cy="633"/>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1a. ok-voon ororok sprok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1b. at-voon bichat dat .</a:t>
                  </a:r>
                </a:p>
                <a:p>
                  <a:pPr algn="l" eaLnBrk="0" hangingPunct="0"/>
                  <a:endParaRPr lang="en-US" sz="3200">
                    <a:latin typeface="Times New Roman" pitchFamily="-111" charset="0"/>
                  </a:endParaRPr>
                </a:p>
              </p:txBody>
            </p:sp>
            <p:sp>
              <p:nvSpPr>
                <p:cNvPr id="36871" name="Rectangle 7"/>
                <p:cNvSpPr>
                  <a:spLocks noChangeArrowheads="1"/>
                </p:cNvSpPr>
                <p:nvPr/>
              </p:nvSpPr>
              <p:spPr bwMode="auto">
                <a:xfrm>
                  <a:off x="0" y="0"/>
                  <a:ext cx="1599" cy="633"/>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6872" name="Group 8"/>
              <p:cNvGrpSpPr>
                <a:grpSpLocks/>
              </p:cNvGrpSpPr>
              <p:nvPr/>
            </p:nvGrpSpPr>
            <p:grpSpPr bwMode="auto">
              <a:xfrm>
                <a:off x="1599" y="0"/>
                <a:ext cx="1882" cy="633"/>
                <a:chOff x="1599" y="0"/>
                <a:chExt cx="1882" cy="633"/>
              </a:xfrm>
            </p:grpSpPr>
            <p:sp>
              <p:nvSpPr>
                <p:cNvPr id="36873" name="Rectangle 9"/>
                <p:cNvSpPr>
                  <a:spLocks noChangeArrowheads="1"/>
                </p:cNvSpPr>
                <p:nvPr/>
              </p:nvSpPr>
              <p:spPr bwMode="auto">
                <a:xfrm>
                  <a:off x="1642" y="0"/>
                  <a:ext cx="1796" cy="633"/>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7a. lalok farok ororok lalok sprok izok enemok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7b. wat jjat bichat wat dat vat eneat .</a:t>
                  </a:r>
                </a:p>
                <a:p>
                  <a:pPr algn="l" eaLnBrk="0" hangingPunct="0"/>
                  <a:endParaRPr lang="en-US" sz="3200">
                    <a:latin typeface="Times New Roman" pitchFamily="-111" charset="0"/>
                  </a:endParaRPr>
                </a:p>
              </p:txBody>
            </p:sp>
            <p:sp>
              <p:nvSpPr>
                <p:cNvPr id="36874" name="Rectangle 10"/>
                <p:cNvSpPr>
                  <a:spLocks noChangeArrowheads="1"/>
                </p:cNvSpPr>
                <p:nvPr/>
              </p:nvSpPr>
              <p:spPr bwMode="auto">
                <a:xfrm>
                  <a:off x="1599" y="0"/>
                  <a:ext cx="1882" cy="633"/>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6875" name="Group 11"/>
              <p:cNvGrpSpPr>
                <a:grpSpLocks/>
              </p:cNvGrpSpPr>
              <p:nvPr/>
            </p:nvGrpSpPr>
            <p:grpSpPr bwMode="auto">
              <a:xfrm>
                <a:off x="0" y="633"/>
                <a:ext cx="1599" cy="633"/>
                <a:chOff x="0" y="633"/>
                <a:chExt cx="1599" cy="633"/>
              </a:xfrm>
            </p:grpSpPr>
            <p:sp>
              <p:nvSpPr>
                <p:cNvPr id="36876" name="Rectangle 12"/>
                <p:cNvSpPr>
                  <a:spLocks noChangeArrowheads="1"/>
                </p:cNvSpPr>
                <p:nvPr/>
              </p:nvSpPr>
              <p:spPr bwMode="auto">
                <a:xfrm>
                  <a:off x="43" y="633"/>
                  <a:ext cx="1513" cy="633"/>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2a. ok-drubel ok-voon anok plok sprok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2b. at-drubel at-voon pippat rrat dat .</a:t>
                  </a:r>
                </a:p>
                <a:p>
                  <a:pPr algn="l" eaLnBrk="0" hangingPunct="0"/>
                  <a:endParaRPr lang="en-US" sz="3200">
                    <a:latin typeface="Times New Roman" pitchFamily="-111" charset="0"/>
                  </a:endParaRPr>
                </a:p>
              </p:txBody>
            </p:sp>
            <p:sp>
              <p:nvSpPr>
                <p:cNvPr id="36877" name="Rectangle 13"/>
                <p:cNvSpPr>
                  <a:spLocks noChangeArrowheads="1"/>
                </p:cNvSpPr>
                <p:nvPr/>
              </p:nvSpPr>
              <p:spPr bwMode="auto">
                <a:xfrm>
                  <a:off x="0" y="633"/>
                  <a:ext cx="1599" cy="633"/>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6878" name="Group 14"/>
              <p:cNvGrpSpPr>
                <a:grpSpLocks/>
              </p:cNvGrpSpPr>
              <p:nvPr/>
            </p:nvGrpSpPr>
            <p:grpSpPr bwMode="auto">
              <a:xfrm>
                <a:off x="1599" y="633"/>
                <a:ext cx="1882" cy="633"/>
                <a:chOff x="1599" y="633"/>
                <a:chExt cx="1882" cy="633"/>
              </a:xfrm>
            </p:grpSpPr>
            <p:sp>
              <p:nvSpPr>
                <p:cNvPr id="36879" name="Rectangle 15"/>
                <p:cNvSpPr>
                  <a:spLocks noChangeArrowheads="1"/>
                </p:cNvSpPr>
                <p:nvPr/>
              </p:nvSpPr>
              <p:spPr bwMode="auto">
                <a:xfrm>
                  <a:off x="1642" y="633"/>
                  <a:ext cx="1796" cy="633"/>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8a. lalok brok anok plok nok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8b. iat lat pippat rrat nnat .</a:t>
                  </a:r>
                </a:p>
                <a:p>
                  <a:pPr algn="l" eaLnBrk="0" hangingPunct="0"/>
                  <a:endParaRPr lang="en-US" sz="3200">
                    <a:latin typeface="Times New Roman" pitchFamily="-111" charset="0"/>
                  </a:endParaRPr>
                </a:p>
              </p:txBody>
            </p:sp>
            <p:sp>
              <p:nvSpPr>
                <p:cNvPr id="36880" name="Rectangle 16"/>
                <p:cNvSpPr>
                  <a:spLocks noChangeArrowheads="1"/>
                </p:cNvSpPr>
                <p:nvPr/>
              </p:nvSpPr>
              <p:spPr bwMode="auto">
                <a:xfrm>
                  <a:off x="1599" y="633"/>
                  <a:ext cx="1882" cy="633"/>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6881" name="Group 17"/>
              <p:cNvGrpSpPr>
                <a:grpSpLocks/>
              </p:cNvGrpSpPr>
              <p:nvPr/>
            </p:nvGrpSpPr>
            <p:grpSpPr bwMode="auto">
              <a:xfrm>
                <a:off x="0" y="1266"/>
                <a:ext cx="1599" cy="518"/>
                <a:chOff x="0" y="1266"/>
                <a:chExt cx="1599" cy="518"/>
              </a:xfrm>
            </p:grpSpPr>
            <p:sp>
              <p:nvSpPr>
                <p:cNvPr id="36882" name="Rectangle 18"/>
                <p:cNvSpPr>
                  <a:spLocks noChangeArrowheads="1"/>
                </p:cNvSpPr>
                <p:nvPr/>
              </p:nvSpPr>
              <p:spPr bwMode="auto">
                <a:xfrm>
                  <a:off x="43" y="1266"/>
                  <a:ext cx="1513"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3a. erok sprok izok hihok ghirok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3b. totat dat arrat vat hilat .</a:t>
                  </a:r>
                </a:p>
                <a:p>
                  <a:pPr algn="l" eaLnBrk="0" hangingPunct="0"/>
                  <a:endParaRPr lang="en-US" sz="3200">
                    <a:latin typeface="Times New Roman" pitchFamily="-111" charset="0"/>
                  </a:endParaRPr>
                </a:p>
              </p:txBody>
            </p:sp>
            <p:sp>
              <p:nvSpPr>
                <p:cNvPr id="36883" name="Rectangle 19"/>
                <p:cNvSpPr>
                  <a:spLocks noChangeArrowheads="1"/>
                </p:cNvSpPr>
                <p:nvPr/>
              </p:nvSpPr>
              <p:spPr bwMode="auto">
                <a:xfrm>
                  <a:off x="0" y="1266"/>
                  <a:ext cx="1599"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6884" name="Group 20"/>
              <p:cNvGrpSpPr>
                <a:grpSpLocks/>
              </p:cNvGrpSpPr>
              <p:nvPr/>
            </p:nvGrpSpPr>
            <p:grpSpPr bwMode="auto">
              <a:xfrm>
                <a:off x="1599" y="1266"/>
                <a:ext cx="1882" cy="518"/>
                <a:chOff x="1599" y="1266"/>
                <a:chExt cx="1882" cy="518"/>
              </a:xfrm>
            </p:grpSpPr>
            <p:sp>
              <p:nvSpPr>
                <p:cNvPr id="36885" name="Rectangle 21"/>
                <p:cNvSpPr>
                  <a:spLocks noChangeArrowheads="1"/>
                </p:cNvSpPr>
                <p:nvPr/>
              </p:nvSpPr>
              <p:spPr bwMode="auto">
                <a:xfrm>
                  <a:off x="1642" y="1266"/>
                  <a:ext cx="1796"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9a. wiwok nok izok kantok ok-yurp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9b. totat nnat quat oloat at-yurp .</a:t>
                  </a:r>
                </a:p>
                <a:p>
                  <a:pPr algn="l" eaLnBrk="0" hangingPunct="0"/>
                  <a:endParaRPr lang="en-US" sz="3200">
                    <a:latin typeface="Times New Roman" pitchFamily="-111" charset="0"/>
                  </a:endParaRPr>
                </a:p>
              </p:txBody>
            </p:sp>
            <p:sp>
              <p:nvSpPr>
                <p:cNvPr id="36886" name="Rectangle 22"/>
                <p:cNvSpPr>
                  <a:spLocks noChangeArrowheads="1"/>
                </p:cNvSpPr>
                <p:nvPr/>
              </p:nvSpPr>
              <p:spPr bwMode="auto">
                <a:xfrm>
                  <a:off x="1599" y="1266"/>
                  <a:ext cx="1882"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6887" name="Group 23"/>
              <p:cNvGrpSpPr>
                <a:grpSpLocks/>
              </p:cNvGrpSpPr>
              <p:nvPr/>
            </p:nvGrpSpPr>
            <p:grpSpPr bwMode="auto">
              <a:xfrm>
                <a:off x="0" y="1784"/>
                <a:ext cx="1599" cy="518"/>
                <a:chOff x="0" y="1784"/>
                <a:chExt cx="1599" cy="518"/>
              </a:xfrm>
            </p:grpSpPr>
            <p:sp>
              <p:nvSpPr>
                <p:cNvPr id="36888" name="Rectangle 24"/>
                <p:cNvSpPr>
                  <a:spLocks noChangeArrowheads="1"/>
                </p:cNvSpPr>
                <p:nvPr/>
              </p:nvSpPr>
              <p:spPr bwMode="auto">
                <a:xfrm>
                  <a:off x="43" y="1784"/>
                  <a:ext cx="1513"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4a. ok-voon anok drok brok jok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4b. at-voon krat pippat sat lat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endParaRPr lang="en-US" sz="3200">
                    <a:latin typeface="Times New Roman" pitchFamily="-111" charset="0"/>
                  </a:endParaRPr>
                </a:p>
              </p:txBody>
            </p:sp>
            <p:sp>
              <p:nvSpPr>
                <p:cNvPr id="36889" name="Rectangle 25"/>
                <p:cNvSpPr>
                  <a:spLocks noChangeArrowheads="1"/>
                </p:cNvSpPr>
                <p:nvPr/>
              </p:nvSpPr>
              <p:spPr bwMode="auto">
                <a:xfrm>
                  <a:off x="0" y="1784"/>
                  <a:ext cx="1599"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6890" name="Group 26"/>
              <p:cNvGrpSpPr>
                <a:grpSpLocks/>
              </p:cNvGrpSpPr>
              <p:nvPr/>
            </p:nvGrpSpPr>
            <p:grpSpPr bwMode="auto">
              <a:xfrm>
                <a:off x="1599" y="1784"/>
                <a:ext cx="1882" cy="518"/>
                <a:chOff x="1599" y="1784"/>
                <a:chExt cx="1882" cy="518"/>
              </a:xfrm>
            </p:grpSpPr>
            <p:sp>
              <p:nvSpPr>
                <p:cNvPr id="36891" name="Rectangle 27"/>
                <p:cNvSpPr>
                  <a:spLocks noChangeArrowheads="1"/>
                </p:cNvSpPr>
                <p:nvPr/>
              </p:nvSpPr>
              <p:spPr bwMode="auto">
                <a:xfrm>
                  <a:off x="1642" y="1784"/>
                  <a:ext cx="1796"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10a. lalok mok nok yorok ghirok </a:t>
                  </a:r>
                  <a:r>
                    <a:rPr lang="en-US" sz="1600" b="1">
                      <a:latin typeface="Times New Roman" pitchFamily="-111" charset="0"/>
                      <a:ea typeface="Times New Roman" pitchFamily="-111" charset="0"/>
                      <a:cs typeface="Times New Roman" pitchFamily="-111" charset="0"/>
                    </a:rPr>
                    <a:t>clok</a:t>
                  </a:r>
                  <a:r>
                    <a:rPr lang="en-US" sz="1600">
                      <a:latin typeface="Times New Roman" pitchFamily="-111" charset="0"/>
                      <a:ea typeface="Times New Roman" pitchFamily="-111" charset="0"/>
                      <a:cs typeface="Times New Roman" pitchFamily="-111" charset="0"/>
                    </a:rPr>
                    <a:t>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10b. wat nnat gat mat bat hilat .</a:t>
                  </a:r>
                </a:p>
                <a:p>
                  <a:pPr algn="l" eaLnBrk="0" hangingPunct="0"/>
                  <a:endParaRPr lang="en-US" sz="3200">
                    <a:latin typeface="Times New Roman" pitchFamily="-111" charset="0"/>
                  </a:endParaRPr>
                </a:p>
              </p:txBody>
            </p:sp>
            <p:sp>
              <p:nvSpPr>
                <p:cNvPr id="36892" name="Rectangle 28"/>
                <p:cNvSpPr>
                  <a:spLocks noChangeArrowheads="1"/>
                </p:cNvSpPr>
                <p:nvPr/>
              </p:nvSpPr>
              <p:spPr bwMode="auto">
                <a:xfrm>
                  <a:off x="1599" y="1784"/>
                  <a:ext cx="1882"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6893" name="Group 29"/>
              <p:cNvGrpSpPr>
                <a:grpSpLocks/>
              </p:cNvGrpSpPr>
              <p:nvPr/>
            </p:nvGrpSpPr>
            <p:grpSpPr bwMode="auto">
              <a:xfrm>
                <a:off x="0" y="2302"/>
                <a:ext cx="1599" cy="518"/>
                <a:chOff x="0" y="2302"/>
                <a:chExt cx="1599" cy="518"/>
              </a:xfrm>
            </p:grpSpPr>
            <p:sp>
              <p:nvSpPr>
                <p:cNvPr id="36894" name="Rectangle 30"/>
                <p:cNvSpPr>
                  <a:spLocks noChangeArrowheads="1"/>
                </p:cNvSpPr>
                <p:nvPr/>
              </p:nvSpPr>
              <p:spPr bwMode="auto">
                <a:xfrm>
                  <a:off x="43" y="2302"/>
                  <a:ext cx="1513"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5a. wiwok farok izok stok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5b. totat jjat quat cat .</a:t>
                  </a:r>
                </a:p>
                <a:p>
                  <a:pPr algn="l" eaLnBrk="0" hangingPunct="0"/>
                  <a:endParaRPr lang="en-US" sz="3200">
                    <a:latin typeface="Times New Roman" pitchFamily="-111" charset="0"/>
                  </a:endParaRPr>
                </a:p>
              </p:txBody>
            </p:sp>
            <p:sp>
              <p:nvSpPr>
                <p:cNvPr id="36895" name="Rectangle 31"/>
                <p:cNvSpPr>
                  <a:spLocks noChangeArrowheads="1"/>
                </p:cNvSpPr>
                <p:nvPr/>
              </p:nvSpPr>
              <p:spPr bwMode="auto">
                <a:xfrm>
                  <a:off x="0" y="2302"/>
                  <a:ext cx="1599"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6896" name="Group 32"/>
              <p:cNvGrpSpPr>
                <a:grpSpLocks/>
              </p:cNvGrpSpPr>
              <p:nvPr/>
            </p:nvGrpSpPr>
            <p:grpSpPr bwMode="auto">
              <a:xfrm>
                <a:off x="1599" y="2302"/>
                <a:ext cx="1882" cy="518"/>
                <a:chOff x="1599" y="2302"/>
                <a:chExt cx="1882" cy="518"/>
              </a:xfrm>
            </p:grpSpPr>
            <p:sp>
              <p:nvSpPr>
                <p:cNvPr id="36897" name="Rectangle 33"/>
                <p:cNvSpPr>
                  <a:spLocks noChangeArrowheads="1"/>
                </p:cNvSpPr>
                <p:nvPr/>
              </p:nvSpPr>
              <p:spPr bwMode="auto">
                <a:xfrm>
                  <a:off x="1642" y="2302"/>
                  <a:ext cx="1796"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11a. lalok nok crrrok hihok yorok zanzanok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11b. wat nnat arrat mat zanzanat .</a:t>
                  </a:r>
                </a:p>
                <a:p>
                  <a:pPr algn="l" eaLnBrk="0" hangingPunct="0"/>
                  <a:endParaRPr lang="en-US" sz="3200">
                    <a:latin typeface="Times New Roman" pitchFamily="-111" charset="0"/>
                  </a:endParaRPr>
                </a:p>
              </p:txBody>
            </p:sp>
            <p:sp>
              <p:nvSpPr>
                <p:cNvPr id="36898" name="Rectangle 34"/>
                <p:cNvSpPr>
                  <a:spLocks noChangeArrowheads="1"/>
                </p:cNvSpPr>
                <p:nvPr/>
              </p:nvSpPr>
              <p:spPr bwMode="auto">
                <a:xfrm>
                  <a:off x="1599" y="2302"/>
                  <a:ext cx="1882"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6899" name="Group 35"/>
              <p:cNvGrpSpPr>
                <a:grpSpLocks/>
              </p:cNvGrpSpPr>
              <p:nvPr/>
            </p:nvGrpSpPr>
            <p:grpSpPr bwMode="auto">
              <a:xfrm>
                <a:off x="0" y="2820"/>
                <a:ext cx="1599" cy="518"/>
                <a:chOff x="0" y="2820"/>
                <a:chExt cx="1599" cy="518"/>
              </a:xfrm>
            </p:grpSpPr>
            <p:sp>
              <p:nvSpPr>
                <p:cNvPr id="36900" name="Rectangle 36"/>
                <p:cNvSpPr>
                  <a:spLocks noChangeArrowheads="1"/>
                </p:cNvSpPr>
                <p:nvPr/>
              </p:nvSpPr>
              <p:spPr bwMode="auto">
                <a:xfrm>
                  <a:off x="43" y="2820"/>
                  <a:ext cx="1513"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6a. lalok sprok izok jok stok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6b. wat dat krat quat cat .</a:t>
                  </a:r>
                </a:p>
                <a:p>
                  <a:pPr algn="l" eaLnBrk="0" hangingPunct="0"/>
                  <a:endParaRPr lang="en-US" sz="3200">
                    <a:latin typeface="Times New Roman" pitchFamily="-111" charset="0"/>
                  </a:endParaRPr>
                </a:p>
              </p:txBody>
            </p:sp>
            <p:sp>
              <p:nvSpPr>
                <p:cNvPr id="36901" name="Rectangle 37"/>
                <p:cNvSpPr>
                  <a:spLocks noChangeArrowheads="1"/>
                </p:cNvSpPr>
                <p:nvPr/>
              </p:nvSpPr>
              <p:spPr bwMode="auto">
                <a:xfrm>
                  <a:off x="0" y="2820"/>
                  <a:ext cx="1599"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6902" name="Group 38"/>
              <p:cNvGrpSpPr>
                <a:grpSpLocks/>
              </p:cNvGrpSpPr>
              <p:nvPr/>
            </p:nvGrpSpPr>
            <p:grpSpPr bwMode="auto">
              <a:xfrm>
                <a:off x="1599" y="2820"/>
                <a:ext cx="1882" cy="518"/>
                <a:chOff x="1599" y="2820"/>
                <a:chExt cx="1882" cy="518"/>
              </a:xfrm>
            </p:grpSpPr>
            <p:sp>
              <p:nvSpPr>
                <p:cNvPr id="36903" name="Rectangle 39"/>
                <p:cNvSpPr>
                  <a:spLocks noChangeArrowheads="1"/>
                </p:cNvSpPr>
                <p:nvPr/>
              </p:nvSpPr>
              <p:spPr bwMode="auto">
                <a:xfrm>
                  <a:off x="1642" y="2820"/>
                  <a:ext cx="1796"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12a. lalok rarok nok izok hihok mok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12b. wat nnat forat arrat vat gat .</a:t>
                  </a:r>
                </a:p>
                <a:p>
                  <a:pPr algn="l" eaLnBrk="0" hangingPunct="0"/>
                  <a:endParaRPr lang="en-US" sz="3200">
                    <a:latin typeface="Times New Roman" pitchFamily="-111" charset="0"/>
                  </a:endParaRPr>
                </a:p>
              </p:txBody>
            </p:sp>
            <p:sp>
              <p:nvSpPr>
                <p:cNvPr id="36904" name="Rectangle 40"/>
                <p:cNvSpPr>
                  <a:spLocks noChangeArrowheads="1"/>
                </p:cNvSpPr>
                <p:nvPr/>
              </p:nvSpPr>
              <p:spPr bwMode="auto">
                <a:xfrm>
                  <a:off x="1599" y="2820"/>
                  <a:ext cx="1882"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sp>
          <p:nvSpPr>
            <p:cNvPr id="36905" name="Rectangle 41"/>
            <p:cNvSpPr>
              <a:spLocks noChangeArrowheads="1"/>
            </p:cNvSpPr>
            <p:nvPr/>
          </p:nvSpPr>
          <p:spPr bwMode="auto">
            <a:xfrm>
              <a:off x="-3" y="-3"/>
              <a:ext cx="3487" cy="3344"/>
            </a:xfrm>
            <a:prstGeom prst="rect">
              <a:avLst/>
            </a:prstGeom>
            <a:noFill/>
            <a:ln w="9525">
              <a:solidFill>
                <a:srgbClr val="A0A0A0"/>
              </a:solidFill>
              <a:miter lim="800000"/>
              <a:headEnd/>
              <a:tailEnd/>
            </a:ln>
            <a:effectLst/>
          </p:spPr>
          <p:txBody>
            <a:bodyPr wrap="none" anchor="ctr">
              <a:prstTxWarp prst="textNoShape">
                <a:avLst/>
              </a:prstTxWarp>
              <a:spAutoFit/>
            </a:bodyPr>
            <a:lstStyle/>
            <a:p>
              <a:endParaRPr lang="en-US"/>
            </a:p>
          </p:txBody>
        </p:sp>
      </p:grpSp>
      <p:sp>
        <p:nvSpPr>
          <p:cNvPr id="36906" name="Text Box 42"/>
          <p:cNvSpPr txBox="1">
            <a:spLocks noChangeArrowheads="1"/>
          </p:cNvSpPr>
          <p:nvPr/>
        </p:nvSpPr>
        <p:spPr bwMode="auto">
          <a:xfrm>
            <a:off x="152400" y="1066800"/>
            <a:ext cx="8651875" cy="366713"/>
          </a:xfrm>
          <a:prstGeom prst="rect">
            <a:avLst/>
          </a:prstGeom>
          <a:noFill/>
          <a:ln w="9525">
            <a:noFill/>
            <a:miter lim="800000"/>
            <a:headEnd/>
            <a:tailEnd/>
          </a:ln>
          <a:effectLst/>
        </p:spPr>
        <p:txBody>
          <a:bodyPr wrap="none">
            <a:prstTxWarp prst="textNoShape">
              <a:avLst/>
            </a:prstTxWarp>
            <a:spAutoFit/>
          </a:bodyPr>
          <a:lstStyle/>
          <a:p>
            <a:pPr algn="l"/>
            <a:r>
              <a:rPr lang="en-US">
                <a:solidFill>
                  <a:schemeClr val="tx2"/>
                </a:solidFill>
              </a:rPr>
              <a:t>Your assignment, translate this to Arcturan:    </a:t>
            </a:r>
            <a:r>
              <a:rPr lang="en-US" sz="1600" b="1">
                <a:solidFill>
                  <a:schemeClr val="tx2"/>
                </a:solidFill>
                <a:latin typeface="Times New Roman" pitchFamily="-111" charset="0"/>
              </a:rPr>
              <a:t>farok</a:t>
            </a:r>
            <a:r>
              <a:rPr lang="en-US" sz="1600">
                <a:solidFill>
                  <a:schemeClr val="tx2"/>
                </a:solidFill>
                <a:latin typeface="Times New Roman" pitchFamily="-111" charset="0"/>
              </a:rPr>
              <a:t> crrrok </a:t>
            </a:r>
            <a:r>
              <a:rPr lang="en-US" sz="1600" b="1">
                <a:solidFill>
                  <a:schemeClr val="tx2"/>
                </a:solidFill>
                <a:latin typeface="Times New Roman" pitchFamily="-111" charset="0"/>
              </a:rPr>
              <a:t>hihok</a:t>
            </a:r>
            <a:r>
              <a:rPr lang="en-US" sz="1600">
                <a:solidFill>
                  <a:schemeClr val="tx2"/>
                </a:solidFill>
                <a:latin typeface="Times New Roman" pitchFamily="-111" charset="0"/>
              </a:rPr>
              <a:t> </a:t>
            </a:r>
            <a:r>
              <a:rPr lang="en-US" sz="1600" b="1">
                <a:solidFill>
                  <a:schemeClr val="tx2"/>
                </a:solidFill>
                <a:latin typeface="Times New Roman" pitchFamily="-111" charset="0"/>
              </a:rPr>
              <a:t>yorok</a:t>
            </a:r>
            <a:r>
              <a:rPr lang="en-US" sz="1600">
                <a:solidFill>
                  <a:schemeClr val="tx2"/>
                </a:solidFill>
                <a:latin typeface="Times New Roman" pitchFamily="-111" charset="0"/>
              </a:rPr>
              <a:t> clok kantok ok-yurp</a:t>
            </a:r>
          </a:p>
        </p:txBody>
      </p:sp>
      <p:sp>
        <p:nvSpPr>
          <p:cNvPr id="36907" name="Line 43"/>
          <p:cNvSpPr>
            <a:spLocks noChangeShapeType="1"/>
          </p:cNvSpPr>
          <p:nvPr/>
        </p:nvSpPr>
        <p:spPr bwMode="auto">
          <a:xfrm flipH="1">
            <a:off x="1447800" y="5181600"/>
            <a:ext cx="152400" cy="2286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6908" name="Line 44"/>
          <p:cNvSpPr>
            <a:spLocks noChangeShapeType="1"/>
          </p:cNvSpPr>
          <p:nvPr/>
        </p:nvSpPr>
        <p:spPr bwMode="auto">
          <a:xfrm flipH="1">
            <a:off x="5257800" y="1828800"/>
            <a:ext cx="76200" cy="2286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6909" name="Line 45"/>
          <p:cNvSpPr>
            <a:spLocks noChangeShapeType="1"/>
          </p:cNvSpPr>
          <p:nvPr/>
        </p:nvSpPr>
        <p:spPr bwMode="auto">
          <a:xfrm flipH="1">
            <a:off x="1752600" y="3657600"/>
            <a:ext cx="609600" cy="304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6910" name="Line 46"/>
          <p:cNvSpPr>
            <a:spLocks noChangeShapeType="1"/>
          </p:cNvSpPr>
          <p:nvPr/>
        </p:nvSpPr>
        <p:spPr bwMode="auto">
          <a:xfrm flipH="1">
            <a:off x="5715000" y="5181600"/>
            <a:ext cx="609600" cy="304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6911" name="Line 47"/>
          <p:cNvSpPr>
            <a:spLocks noChangeShapeType="1"/>
          </p:cNvSpPr>
          <p:nvPr/>
        </p:nvSpPr>
        <p:spPr bwMode="auto">
          <a:xfrm flipH="1">
            <a:off x="6172200" y="5943600"/>
            <a:ext cx="533400" cy="2286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6912" name="Line 48"/>
          <p:cNvSpPr>
            <a:spLocks noChangeShapeType="1"/>
          </p:cNvSpPr>
          <p:nvPr/>
        </p:nvSpPr>
        <p:spPr bwMode="auto">
          <a:xfrm flipH="1">
            <a:off x="4953000" y="4419600"/>
            <a:ext cx="2362200" cy="304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6913" name="Line 49"/>
          <p:cNvSpPr>
            <a:spLocks noChangeShapeType="1"/>
          </p:cNvSpPr>
          <p:nvPr/>
        </p:nvSpPr>
        <p:spPr bwMode="auto">
          <a:xfrm flipH="1">
            <a:off x="5410200" y="4419600"/>
            <a:ext cx="1905000" cy="304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6914" name="Line 50"/>
          <p:cNvSpPr>
            <a:spLocks noChangeShapeType="1"/>
          </p:cNvSpPr>
          <p:nvPr/>
        </p:nvSpPr>
        <p:spPr bwMode="auto">
          <a:xfrm flipH="1">
            <a:off x="5715000" y="4419600"/>
            <a:ext cx="1600200" cy="304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6915" name="Line 51"/>
          <p:cNvSpPr>
            <a:spLocks noChangeShapeType="1"/>
          </p:cNvSpPr>
          <p:nvPr/>
        </p:nvSpPr>
        <p:spPr bwMode="auto">
          <a:xfrm flipH="1">
            <a:off x="6019800" y="4419600"/>
            <a:ext cx="152400" cy="304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6916" name="Line 52"/>
          <p:cNvSpPr>
            <a:spLocks noChangeShapeType="1"/>
          </p:cNvSpPr>
          <p:nvPr/>
        </p:nvSpPr>
        <p:spPr bwMode="auto">
          <a:xfrm flipH="1">
            <a:off x="6324600" y="4419600"/>
            <a:ext cx="990600" cy="304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6917" name="Line 53"/>
          <p:cNvSpPr>
            <a:spLocks noChangeShapeType="1"/>
          </p:cNvSpPr>
          <p:nvPr/>
        </p:nvSpPr>
        <p:spPr bwMode="auto">
          <a:xfrm flipH="1">
            <a:off x="6629400" y="4419600"/>
            <a:ext cx="685800" cy="304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6918" name="Text Box 54"/>
          <p:cNvSpPr txBox="1">
            <a:spLocks noChangeArrowheads="1"/>
          </p:cNvSpPr>
          <p:nvPr/>
        </p:nvSpPr>
        <p:spPr bwMode="auto">
          <a:xfrm>
            <a:off x="7543800" y="4343400"/>
            <a:ext cx="565150" cy="366713"/>
          </a:xfrm>
          <a:prstGeom prst="rect">
            <a:avLst/>
          </a:prstGeom>
          <a:noFill/>
          <a:ln w="9525">
            <a:noFill/>
            <a:miter lim="800000"/>
            <a:headEnd/>
            <a:tailEnd/>
          </a:ln>
          <a:effectLst/>
        </p:spPr>
        <p:txBody>
          <a:bodyPr wrap="none">
            <a:prstTxWarp prst="textNoShape">
              <a:avLst/>
            </a:prstTxWarp>
            <a:spAutoFit/>
          </a:bodyPr>
          <a:lstStyle/>
          <a:p>
            <a:pPr algn="l"/>
            <a:r>
              <a:rPr lang="en-US"/>
              <a:t>???</a:t>
            </a:r>
          </a:p>
        </p:txBody>
      </p:sp>
      <p:sp>
        <p:nvSpPr>
          <p:cNvPr id="36919" name="Line 55"/>
          <p:cNvSpPr>
            <a:spLocks noChangeShapeType="1"/>
          </p:cNvSpPr>
          <p:nvPr/>
        </p:nvSpPr>
        <p:spPr bwMode="auto">
          <a:xfrm flipH="1">
            <a:off x="6248400" y="5181600"/>
            <a:ext cx="609600" cy="304800"/>
          </a:xfrm>
          <a:prstGeom prst="line">
            <a:avLst/>
          </a:prstGeom>
          <a:noFill/>
          <a:ln w="9525">
            <a:solidFill>
              <a:schemeClr val="tx1"/>
            </a:solidFill>
            <a:round/>
            <a:headEnd/>
            <a:tailEnd/>
          </a:ln>
          <a:effectLst/>
        </p:spPr>
        <p:txBody>
          <a:bodyPr>
            <a:prstTxWarp prst="textNoShape">
              <a:avLst/>
            </a:prstTxWarp>
          </a:bodyPr>
          <a:lstStyle/>
          <a:p>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960" name="Rectangle 72"/>
          <p:cNvSpPr>
            <a:spLocks noChangeArrowheads="1"/>
          </p:cNvSpPr>
          <p:nvPr/>
        </p:nvSpPr>
        <p:spPr bwMode="auto">
          <a:xfrm>
            <a:off x="5943600" y="1066800"/>
            <a:ext cx="1066800" cy="381000"/>
          </a:xfrm>
          <a:prstGeom prst="rect">
            <a:avLst/>
          </a:prstGeom>
          <a:solidFill>
            <a:schemeClr val="accent1"/>
          </a:solidFill>
          <a:ln w="9525">
            <a:noFill/>
            <a:miter lim="800000"/>
            <a:headEnd/>
            <a:tailEnd/>
          </a:ln>
          <a:effectLst/>
        </p:spPr>
        <p:txBody>
          <a:bodyPr wrap="none" anchor="ctr">
            <a:prstTxWarp prst="textNoShape">
              <a:avLst/>
            </a:prstTxWarp>
          </a:bodyPr>
          <a:lstStyle/>
          <a:p>
            <a:endParaRPr lang="en-US"/>
          </a:p>
        </p:txBody>
      </p:sp>
      <p:sp>
        <p:nvSpPr>
          <p:cNvPr id="37961" name="Rectangle 73"/>
          <p:cNvSpPr>
            <a:spLocks noChangeArrowheads="1"/>
          </p:cNvSpPr>
          <p:nvPr/>
        </p:nvSpPr>
        <p:spPr bwMode="auto">
          <a:xfrm>
            <a:off x="4800600" y="1066800"/>
            <a:ext cx="568325" cy="381000"/>
          </a:xfrm>
          <a:prstGeom prst="rect">
            <a:avLst/>
          </a:prstGeom>
          <a:solidFill>
            <a:schemeClr val="accent1"/>
          </a:solidFill>
          <a:ln w="9525">
            <a:noFill/>
            <a:miter lim="800000"/>
            <a:headEnd/>
            <a:tailEnd/>
          </a:ln>
          <a:effectLst/>
        </p:spPr>
        <p:txBody>
          <a:bodyPr wrap="none" anchor="ctr">
            <a:prstTxWarp prst="textNoShape">
              <a:avLst/>
            </a:prstTxWarp>
          </a:bodyPr>
          <a:lstStyle/>
          <a:p>
            <a:endParaRPr lang="en-US"/>
          </a:p>
        </p:txBody>
      </p:sp>
      <p:sp>
        <p:nvSpPr>
          <p:cNvPr id="37950" name="Rectangle 62"/>
          <p:cNvSpPr>
            <a:spLocks noChangeArrowheads="1"/>
          </p:cNvSpPr>
          <p:nvPr/>
        </p:nvSpPr>
        <p:spPr bwMode="auto">
          <a:xfrm>
            <a:off x="7010400" y="1066800"/>
            <a:ext cx="458788" cy="381000"/>
          </a:xfrm>
          <a:prstGeom prst="rect">
            <a:avLst/>
          </a:prstGeom>
          <a:solidFill>
            <a:srgbClr val="FFFF00"/>
          </a:solidFill>
          <a:ln w="9525">
            <a:noFill/>
            <a:miter lim="800000"/>
            <a:headEnd/>
            <a:tailEnd/>
          </a:ln>
          <a:effectLst/>
        </p:spPr>
        <p:txBody>
          <a:bodyPr wrap="none" anchor="ctr">
            <a:prstTxWarp prst="textNoShape">
              <a:avLst/>
            </a:prstTxWarp>
          </a:bodyPr>
          <a:lstStyle/>
          <a:p>
            <a:endParaRPr lang="en-US"/>
          </a:p>
        </p:txBody>
      </p:sp>
      <p:sp>
        <p:nvSpPr>
          <p:cNvPr id="37949" name="Rectangle 61"/>
          <p:cNvSpPr>
            <a:spLocks noChangeArrowheads="1"/>
          </p:cNvSpPr>
          <p:nvPr/>
        </p:nvSpPr>
        <p:spPr bwMode="auto">
          <a:xfrm>
            <a:off x="4724400" y="4114800"/>
            <a:ext cx="2362200" cy="381000"/>
          </a:xfrm>
          <a:prstGeom prst="rect">
            <a:avLst/>
          </a:prstGeom>
          <a:solidFill>
            <a:srgbClr val="FFFF00"/>
          </a:solidFill>
          <a:ln w="9525">
            <a:noFill/>
            <a:miter lim="800000"/>
            <a:headEnd/>
            <a:tailEnd/>
          </a:ln>
          <a:effectLst/>
        </p:spPr>
        <p:txBody>
          <a:bodyPr wrap="none" anchor="ctr">
            <a:prstTxWarp prst="textNoShape">
              <a:avLst/>
            </a:prstTxWarp>
          </a:bodyPr>
          <a:lstStyle/>
          <a:p>
            <a:endParaRPr lang="en-US"/>
          </a:p>
        </p:txBody>
      </p:sp>
      <p:sp>
        <p:nvSpPr>
          <p:cNvPr id="37890" name="Rectangle 2"/>
          <p:cNvSpPr>
            <a:spLocks noGrp="1" noChangeArrowheads="1"/>
          </p:cNvSpPr>
          <p:nvPr>
            <p:ph type="title"/>
          </p:nvPr>
        </p:nvSpPr>
        <p:spPr>
          <a:xfrm>
            <a:off x="228600" y="138113"/>
            <a:ext cx="8458200" cy="838200"/>
          </a:xfrm>
        </p:spPr>
        <p:txBody>
          <a:bodyPr/>
          <a:lstStyle/>
          <a:p>
            <a:r>
              <a:rPr lang="en-US" sz="3600"/>
              <a:t>Centauri/Arcturan [Knight, 1997]</a:t>
            </a:r>
            <a:endParaRPr lang="en-US"/>
          </a:p>
        </p:txBody>
      </p:sp>
      <p:grpSp>
        <p:nvGrpSpPr>
          <p:cNvPr id="37891" name="Group 3"/>
          <p:cNvGrpSpPr>
            <a:grpSpLocks/>
          </p:cNvGrpSpPr>
          <p:nvPr/>
        </p:nvGrpSpPr>
        <p:grpSpPr bwMode="auto">
          <a:xfrm>
            <a:off x="381000" y="1524000"/>
            <a:ext cx="8337550" cy="4873625"/>
            <a:chOff x="-3" y="-3"/>
            <a:chExt cx="3487" cy="3344"/>
          </a:xfrm>
        </p:grpSpPr>
        <p:grpSp>
          <p:nvGrpSpPr>
            <p:cNvPr id="37892" name="Group 4"/>
            <p:cNvGrpSpPr>
              <a:grpSpLocks/>
            </p:cNvGrpSpPr>
            <p:nvPr/>
          </p:nvGrpSpPr>
          <p:grpSpPr bwMode="auto">
            <a:xfrm>
              <a:off x="0" y="0"/>
              <a:ext cx="3481" cy="3338"/>
              <a:chOff x="0" y="0"/>
              <a:chExt cx="3481" cy="3338"/>
            </a:xfrm>
          </p:grpSpPr>
          <p:grpSp>
            <p:nvGrpSpPr>
              <p:cNvPr id="37893" name="Group 5"/>
              <p:cNvGrpSpPr>
                <a:grpSpLocks/>
              </p:cNvGrpSpPr>
              <p:nvPr/>
            </p:nvGrpSpPr>
            <p:grpSpPr bwMode="auto">
              <a:xfrm>
                <a:off x="0" y="0"/>
                <a:ext cx="1599" cy="633"/>
                <a:chOff x="0" y="0"/>
                <a:chExt cx="1599" cy="633"/>
              </a:xfrm>
            </p:grpSpPr>
            <p:sp>
              <p:nvSpPr>
                <p:cNvPr id="37894" name="Rectangle 6"/>
                <p:cNvSpPr>
                  <a:spLocks noChangeArrowheads="1"/>
                </p:cNvSpPr>
                <p:nvPr/>
              </p:nvSpPr>
              <p:spPr bwMode="auto">
                <a:xfrm>
                  <a:off x="43" y="0"/>
                  <a:ext cx="1513" cy="633"/>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1a. ok-voon ororok sprok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1b. at-voon bichat dat .</a:t>
                  </a:r>
                </a:p>
                <a:p>
                  <a:pPr algn="l" eaLnBrk="0" hangingPunct="0"/>
                  <a:endParaRPr lang="en-US" sz="3200">
                    <a:latin typeface="Times New Roman" pitchFamily="-111" charset="0"/>
                  </a:endParaRPr>
                </a:p>
              </p:txBody>
            </p:sp>
            <p:sp>
              <p:nvSpPr>
                <p:cNvPr id="37895" name="Rectangle 7"/>
                <p:cNvSpPr>
                  <a:spLocks noChangeArrowheads="1"/>
                </p:cNvSpPr>
                <p:nvPr/>
              </p:nvSpPr>
              <p:spPr bwMode="auto">
                <a:xfrm>
                  <a:off x="0" y="0"/>
                  <a:ext cx="1599" cy="633"/>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7896" name="Group 8"/>
              <p:cNvGrpSpPr>
                <a:grpSpLocks/>
              </p:cNvGrpSpPr>
              <p:nvPr/>
            </p:nvGrpSpPr>
            <p:grpSpPr bwMode="auto">
              <a:xfrm>
                <a:off x="1599" y="0"/>
                <a:ext cx="1882" cy="633"/>
                <a:chOff x="1599" y="0"/>
                <a:chExt cx="1882" cy="633"/>
              </a:xfrm>
            </p:grpSpPr>
            <p:sp>
              <p:nvSpPr>
                <p:cNvPr id="37897" name="Rectangle 9"/>
                <p:cNvSpPr>
                  <a:spLocks noChangeArrowheads="1"/>
                </p:cNvSpPr>
                <p:nvPr/>
              </p:nvSpPr>
              <p:spPr bwMode="auto">
                <a:xfrm>
                  <a:off x="1642" y="0"/>
                  <a:ext cx="1796" cy="633"/>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7a. lalok farok ororok lalok sprok izok enemok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7b. wat jjat bichat wat dat vat eneat .</a:t>
                  </a:r>
                </a:p>
                <a:p>
                  <a:pPr algn="l" eaLnBrk="0" hangingPunct="0"/>
                  <a:endParaRPr lang="en-US" sz="3200">
                    <a:latin typeface="Times New Roman" pitchFamily="-111" charset="0"/>
                  </a:endParaRPr>
                </a:p>
              </p:txBody>
            </p:sp>
            <p:sp>
              <p:nvSpPr>
                <p:cNvPr id="37898" name="Rectangle 10"/>
                <p:cNvSpPr>
                  <a:spLocks noChangeArrowheads="1"/>
                </p:cNvSpPr>
                <p:nvPr/>
              </p:nvSpPr>
              <p:spPr bwMode="auto">
                <a:xfrm>
                  <a:off x="1599" y="0"/>
                  <a:ext cx="1882" cy="633"/>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7899" name="Group 11"/>
              <p:cNvGrpSpPr>
                <a:grpSpLocks/>
              </p:cNvGrpSpPr>
              <p:nvPr/>
            </p:nvGrpSpPr>
            <p:grpSpPr bwMode="auto">
              <a:xfrm>
                <a:off x="0" y="633"/>
                <a:ext cx="1599" cy="633"/>
                <a:chOff x="0" y="633"/>
                <a:chExt cx="1599" cy="633"/>
              </a:xfrm>
            </p:grpSpPr>
            <p:sp>
              <p:nvSpPr>
                <p:cNvPr id="37900" name="Rectangle 12"/>
                <p:cNvSpPr>
                  <a:spLocks noChangeArrowheads="1"/>
                </p:cNvSpPr>
                <p:nvPr/>
              </p:nvSpPr>
              <p:spPr bwMode="auto">
                <a:xfrm>
                  <a:off x="43" y="633"/>
                  <a:ext cx="1513" cy="633"/>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2a. ok-drubel ok-voon anok plok sprok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2b. at-drubel at-voon pippat rrat dat .</a:t>
                  </a:r>
                </a:p>
                <a:p>
                  <a:pPr algn="l" eaLnBrk="0" hangingPunct="0"/>
                  <a:endParaRPr lang="en-US" sz="3200">
                    <a:latin typeface="Times New Roman" pitchFamily="-111" charset="0"/>
                  </a:endParaRPr>
                </a:p>
              </p:txBody>
            </p:sp>
            <p:sp>
              <p:nvSpPr>
                <p:cNvPr id="37901" name="Rectangle 13"/>
                <p:cNvSpPr>
                  <a:spLocks noChangeArrowheads="1"/>
                </p:cNvSpPr>
                <p:nvPr/>
              </p:nvSpPr>
              <p:spPr bwMode="auto">
                <a:xfrm>
                  <a:off x="0" y="633"/>
                  <a:ext cx="1599" cy="633"/>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7902" name="Group 14"/>
              <p:cNvGrpSpPr>
                <a:grpSpLocks/>
              </p:cNvGrpSpPr>
              <p:nvPr/>
            </p:nvGrpSpPr>
            <p:grpSpPr bwMode="auto">
              <a:xfrm>
                <a:off x="1599" y="633"/>
                <a:ext cx="1882" cy="633"/>
                <a:chOff x="1599" y="633"/>
                <a:chExt cx="1882" cy="633"/>
              </a:xfrm>
            </p:grpSpPr>
            <p:sp>
              <p:nvSpPr>
                <p:cNvPr id="37903" name="Rectangle 15"/>
                <p:cNvSpPr>
                  <a:spLocks noChangeArrowheads="1"/>
                </p:cNvSpPr>
                <p:nvPr/>
              </p:nvSpPr>
              <p:spPr bwMode="auto">
                <a:xfrm>
                  <a:off x="1642" y="633"/>
                  <a:ext cx="1796" cy="633"/>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8a. lalok brok anok plok nok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8b. iat lat pippat rrat nnat .</a:t>
                  </a:r>
                </a:p>
                <a:p>
                  <a:pPr algn="l" eaLnBrk="0" hangingPunct="0"/>
                  <a:endParaRPr lang="en-US" sz="3200">
                    <a:latin typeface="Times New Roman" pitchFamily="-111" charset="0"/>
                  </a:endParaRPr>
                </a:p>
              </p:txBody>
            </p:sp>
            <p:sp>
              <p:nvSpPr>
                <p:cNvPr id="37904" name="Rectangle 16"/>
                <p:cNvSpPr>
                  <a:spLocks noChangeArrowheads="1"/>
                </p:cNvSpPr>
                <p:nvPr/>
              </p:nvSpPr>
              <p:spPr bwMode="auto">
                <a:xfrm>
                  <a:off x="1599" y="633"/>
                  <a:ext cx="1882" cy="633"/>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7905" name="Group 17"/>
              <p:cNvGrpSpPr>
                <a:grpSpLocks/>
              </p:cNvGrpSpPr>
              <p:nvPr/>
            </p:nvGrpSpPr>
            <p:grpSpPr bwMode="auto">
              <a:xfrm>
                <a:off x="0" y="1266"/>
                <a:ext cx="1599" cy="518"/>
                <a:chOff x="0" y="1266"/>
                <a:chExt cx="1599" cy="518"/>
              </a:xfrm>
            </p:grpSpPr>
            <p:sp>
              <p:nvSpPr>
                <p:cNvPr id="37906" name="Rectangle 18"/>
                <p:cNvSpPr>
                  <a:spLocks noChangeArrowheads="1"/>
                </p:cNvSpPr>
                <p:nvPr/>
              </p:nvSpPr>
              <p:spPr bwMode="auto">
                <a:xfrm>
                  <a:off x="43" y="1266"/>
                  <a:ext cx="1513"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3a. erok sprok izok hihok ghirok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3b. totat dat arrat vat hilat .</a:t>
                  </a:r>
                </a:p>
                <a:p>
                  <a:pPr algn="l" eaLnBrk="0" hangingPunct="0"/>
                  <a:endParaRPr lang="en-US" sz="3200">
                    <a:latin typeface="Times New Roman" pitchFamily="-111" charset="0"/>
                  </a:endParaRPr>
                </a:p>
              </p:txBody>
            </p:sp>
            <p:sp>
              <p:nvSpPr>
                <p:cNvPr id="37907" name="Rectangle 19"/>
                <p:cNvSpPr>
                  <a:spLocks noChangeArrowheads="1"/>
                </p:cNvSpPr>
                <p:nvPr/>
              </p:nvSpPr>
              <p:spPr bwMode="auto">
                <a:xfrm>
                  <a:off x="0" y="1266"/>
                  <a:ext cx="1599"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7908" name="Group 20"/>
              <p:cNvGrpSpPr>
                <a:grpSpLocks/>
              </p:cNvGrpSpPr>
              <p:nvPr/>
            </p:nvGrpSpPr>
            <p:grpSpPr bwMode="auto">
              <a:xfrm>
                <a:off x="1599" y="1266"/>
                <a:ext cx="1882" cy="518"/>
                <a:chOff x="1599" y="1266"/>
                <a:chExt cx="1882" cy="518"/>
              </a:xfrm>
            </p:grpSpPr>
            <p:sp>
              <p:nvSpPr>
                <p:cNvPr id="37909" name="Rectangle 21"/>
                <p:cNvSpPr>
                  <a:spLocks noChangeArrowheads="1"/>
                </p:cNvSpPr>
                <p:nvPr/>
              </p:nvSpPr>
              <p:spPr bwMode="auto">
                <a:xfrm>
                  <a:off x="1642" y="1266"/>
                  <a:ext cx="1796"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9a. wiwok nok izok kantok ok-yurp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9b. totat nnat quat oloat at-yurp .</a:t>
                  </a:r>
                </a:p>
                <a:p>
                  <a:pPr algn="l" eaLnBrk="0" hangingPunct="0"/>
                  <a:endParaRPr lang="en-US" sz="3200">
                    <a:latin typeface="Times New Roman" pitchFamily="-111" charset="0"/>
                  </a:endParaRPr>
                </a:p>
              </p:txBody>
            </p:sp>
            <p:sp>
              <p:nvSpPr>
                <p:cNvPr id="37910" name="Rectangle 22"/>
                <p:cNvSpPr>
                  <a:spLocks noChangeArrowheads="1"/>
                </p:cNvSpPr>
                <p:nvPr/>
              </p:nvSpPr>
              <p:spPr bwMode="auto">
                <a:xfrm>
                  <a:off x="1599" y="1266"/>
                  <a:ext cx="1882"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7911" name="Group 23"/>
              <p:cNvGrpSpPr>
                <a:grpSpLocks/>
              </p:cNvGrpSpPr>
              <p:nvPr/>
            </p:nvGrpSpPr>
            <p:grpSpPr bwMode="auto">
              <a:xfrm>
                <a:off x="0" y="1784"/>
                <a:ext cx="1599" cy="518"/>
                <a:chOff x="0" y="1784"/>
                <a:chExt cx="1599" cy="518"/>
              </a:xfrm>
            </p:grpSpPr>
            <p:sp>
              <p:nvSpPr>
                <p:cNvPr id="37912" name="Rectangle 24"/>
                <p:cNvSpPr>
                  <a:spLocks noChangeArrowheads="1"/>
                </p:cNvSpPr>
                <p:nvPr/>
              </p:nvSpPr>
              <p:spPr bwMode="auto">
                <a:xfrm>
                  <a:off x="43" y="1784"/>
                  <a:ext cx="1513"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4a. ok-voon anok drok brok jok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4b. at-voon krat pippat sat lat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endParaRPr lang="en-US" sz="3200">
                    <a:latin typeface="Times New Roman" pitchFamily="-111" charset="0"/>
                  </a:endParaRPr>
                </a:p>
              </p:txBody>
            </p:sp>
            <p:sp>
              <p:nvSpPr>
                <p:cNvPr id="37913" name="Rectangle 25"/>
                <p:cNvSpPr>
                  <a:spLocks noChangeArrowheads="1"/>
                </p:cNvSpPr>
                <p:nvPr/>
              </p:nvSpPr>
              <p:spPr bwMode="auto">
                <a:xfrm>
                  <a:off x="0" y="1784"/>
                  <a:ext cx="1599"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7914" name="Group 26"/>
              <p:cNvGrpSpPr>
                <a:grpSpLocks/>
              </p:cNvGrpSpPr>
              <p:nvPr/>
            </p:nvGrpSpPr>
            <p:grpSpPr bwMode="auto">
              <a:xfrm>
                <a:off x="1599" y="1784"/>
                <a:ext cx="1882" cy="518"/>
                <a:chOff x="1599" y="1784"/>
                <a:chExt cx="1882" cy="518"/>
              </a:xfrm>
            </p:grpSpPr>
            <p:sp>
              <p:nvSpPr>
                <p:cNvPr id="37915" name="Rectangle 27"/>
                <p:cNvSpPr>
                  <a:spLocks noChangeArrowheads="1"/>
                </p:cNvSpPr>
                <p:nvPr/>
              </p:nvSpPr>
              <p:spPr bwMode="auto">
                <a:xfrm>
                  <a:off x="1642" y="1784"/>
                  <a:ext cx="1796"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10a. lalok mok nok yorok ghirok clok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10b. wat nnat gat mat bat hilat .</a:t>
                  </a:r>
                </a:p>
                <a:p>
                  <a:pPr algn="l" eaLnBrk="0" hangingPunct="0"/>
                  <a:endParaRPr lang="en-US" sz="3200">
                    <a:latin typeface="Times New Roman" pitchFamily="-111" charset="0"/>
                  </a:endParaRPr>
                </a:p>
              </p:txBody>
            </p:sp>
            <p:sp>
              <p:nvSpPr>
                <p:cNvPr id="37916" name="Rectangle 28"/>
                <p:cNvSpPr>
                  <a:spLocks noChangeArrowheads="1"/>
                </p:cNvSpPr>
                <p:nvPr/>
              </p:nvSpPr>
              <p:spPr bwMode="auto">
                <a:xfrm>
                  <a:off x="1599" y="1784"/>
                  <a:ext cx="1882"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7917" name="Group 29"/>
              <p:cNvGrpSpPr>
                <a:grpSpLocks/>
              </p:cNvGrpSpPr>
              <p:nvPr/>
            </p:nvGrpSpPr>
            <p:grpSpPr bwMode="auto">
              <a:xfrm>
                <a:off x="0" y="2302"/>
                <a:ext cx="1599" cy="518"/>
                <a:chOff x="0" y="2302"/>
                <a:chExt cx="1599" cy="518"/>
              </a:xfrm>
            </p:grpSpPr>
            <p:sp>
              <p:nvSpPr>
                <p:cNvPr id="37918" name="Rectangle 30"/>
                <p:cNvSpPr>
                  <a:spLocks noChangeArrowheads="1"/>
                </p:cNvSpPr>
                <p:nvPr/>
              </p:nvSpPr>
              <p:spPr bwMode="auto">
                <a:xfrm>
                  <a:off x="43" y="2302"/>
                  <a:ext cx="1513"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5a. wiwok farok izok stok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5b. totat jjat quat cat .</a:t>
                  </a:r>
                </a:p>
                <a:p>
                  <a:pPr algn="l" eaLnBrk="0" hangingPunct="0"/>
                  <a:endParaRPr lang="en-US" sz="3200">
                    <a:latin typeface="Times New Roman" pitchFamily="-111" charset="0"/>
                  </a:endParaRPr>
                </a:p>
              </p:txBody>
            </p:sp>
            <p:sp>
              <p:nvSpPr>
                <p:cNvPr id="37919" name="Rectangle 31"/>
                <p:cNvSpPr>
                  <a:spLocks noChangeArrowheads="1"/>
                </p:cNvSpPr>
                <p:nvPr/>
              </p:nvSpPr>
              <p:spPr bwMode="auto">
                <a:xfrm>
                  <a:off x="0" y="2302"/>
                  <a:ext cx="1599"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7920" name="Group 32"/>
              <p:cNvGrpSpPr>
                <a:grpSpLocks/>
              </p:cNvGrpSpPr>
              <p:nvPr/>
            </p:nvGrpSpPr>
            <p:grpSpPr bwMode="auto">
              <a:xfrm>
                <a:off x="1599" y="2302"/>
                <a:ext cx="1882" cy="518"/>
                <a:chOff x="1599" y="2302"/>
                <a:chExt cx="1882" cy="518"/>
              </a:xfrm>
            </p:grpSpPr>
            <p:sp>
              <p:nvSpPr>
                <p:cNvPr id="37921" name="Rectangle 33"/>
                <p:cNvSpPr>
                  <a:spLocks noChangeArrowheads="1"/>
                </p:cNvSpPr>
                <p:nvPr/>
              </p:nvSpPr>
              <p:spPr bwMode="auto">
                <a:xfrm>
                  <a:off x="1642" y="2302"/>
                  <a:ext cx="1796"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11a. lalok nok crrrok hihok yorok zanzanok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11b. wat nnat arrat mat zanzanat .</a:t>
                  </a:r>
                </a:p>
                <a:p>
                  <a:pPr algn="l" eaLnBrk="0" hangingPunct="0"/>
                  <a:endParaRPr lang="en-US" sz="3200">
                    <a:latin typeface="Times New Roman" pitchFamily="-111" charset="0"/>
                  </a:endParaRPr>
                </a:p>
              </p:txBody>
            </p:sp>
            <p:sp>
              <p:nvSpPr>
                <p:cNvPr id="37922" name="Rectangle 34"/>
                <p:cNvSpPr>
                  <a:spLocks noChangeArrowheads="1"/>
                </p:cNvSpPr>
                <p:nvPr/>
              </p:nvSpPr>
              <p:spPr bwMode="auto">
                <a:xfrm>
                  <a:off x="1599" y="2302"/>
                  <a:ext cx="1882"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7923" name="Group 35"/>
              <p:cNvGrpSpPr>
                <a:grpSpLocks/>
              </p:cNvGrpSpPr>
              <p:nvPr/>
            </p:nvGrpSpPr>
            <p:grpSpPr bwMode="auto">
              <a:xfrm>
                <a:off x="0" y="2820"/>
                <a:ext cx="1599" cy="518"/>
                <a:chOff x="0" y="2820"/>
                <a:chExt cx="1599" cy="518"/>
              </a:xfrm>
            </p:grpSpPr>
            <p:sp>
              <p:nvSpPr>
                <p:cNvPr id="37924" name="Rectangle 36"/>
                <p:cNvSpPr>
                  <a:spLocks noChangeArrowheads="1"/>
                </p:cNvSpPr>
                <p:nvPr/>
              </p:nvSpPr>
              <p:spPr bwMode="auto">
                <a:xfrm>
                  <a:off x="43" y="2820"/>
                  <a:ext cx="1513"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6a. lalok sprok izok jok stok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6b. wat dat krat quat cat .</a:t>
                  </a:r>
                </a:p>
                <a:p>
                  <a:pPr algn="l" eaLnBrk="0" hangingPunct="0"/>
                  <a:endParaRPr lang="en-US" sz="3200">
                    <a:latin typeface="Times New Roman" pitchFamily="-111" charset="0"/>
                  </a:endParaRPr>
                </a:p>
              </p:txBody>
            </p:sp>
            <p:sp>
              <p:nvSpPr>
                <p:cNvPr id="37925" name="Rectangle 37"/>
                <p:cNvSpPr>
                  <a:spLocks noChangeArrowheads="1"/>
                </p:cNvSpPr>
                <p:nvPr/>
              </p:nvSpPr>
              <p:spPr bwMode="auto">
                <a:xfrm>
                  <a:off x="0" y="2820"/>
                  <a:ext cx="1599"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7926" name="Group 38"/>
              <p:cNvGrpSpPr>
                <a:grpSpLocks/>
              </p:cNvGrpSpPr>
              <p:nvPr/>
            </p:nvGrpSpPr>
            <p:grpSpPr bwMode="auto">
              <a:xfrm>
                <a:off x="1599" y="2820"/>
                <a:ext cx="1882" cy="518"/>
                <a:chOff x="1599" y="2820"/>
                <a:chExt cx="1882" cy="518"/>
              </a:xfrm>
            </p:grpSpPr>
            <p:sp>
              <p:nvSpPr>
                <p:cNvPr id="37927" name="Rectangle 39"/>
                <p:cNvSpPr>
                  <a:spLocks noChangeArrowheads="1"/>
                </p:cNvSpPr>
                <p:nvPr/>
              </p:nvSpPr>
              <p:spPr bwMode="auto">
                <a:xfrm>
                  <a:off x="1642" y="2820"/>
                  <a:ext cx="1796"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12a. lalok rarok nok izok hihok mok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12b. wat nnat forat arrat vat gat .</a:t>
                  </a:r>
                </a:p>
                <a:p>
                  <a:pPr algn="l" eaLnBrk="0" hangingPunct="0"/>
                  <a:endParaRPr lang="en-US" sz="3200">
                    <a:latin typeface="Times New Roman" pitchFamily="-111" charset="0"/>
                  </a:endParaRPr>
                </a:p>
              </p:txBody>
            </p:sp>
            <p:sp>
              <p:nvSpPr>
                <p:cNvPr id="37928" name="Rectangle 40"/>
                <p:cNvSpPr>
                  <a:spLocks noChangeArrowheads="1"/>
                </p:cNvSpPr>
                <p:nvPr/>
              </p:nvSpPr>
              <p:spPr bwMode="auto">
                <a:xfrm>
                  <a:off x="1599" y="2820"/>
                  <a:ext cx="1882"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sp>
          <p:nvSpPr>
            <p:cNvPr id="37929" name="Rectangle 41"/>
            <p:cNvSpPr>
              <a:spLocks noChangeArrowheads="1"/>
            </p:cNvSpPr>
            <p:nvPr/>
          </p:nvSpPr>
          <p:spPr bwMode="auto">
            <a:xfrm>
              <a:off x="-3" y="-3"/>
              <a:ext cx="3487" cy="3344"/>
            </a:xfrm>
            <a:prstGeom prst="rect">
              <a:avLst/>
            </a:prstGeom>
            <a:noFill/>
            <a:ln w="9525">
              <a:solidFill>
                <a:srgbClr val="A0A0A0"/>
              </a:solidFill>
              <a:miter lim="800000"/>
              <a:headEnd/>
              <a:tailEnd/>
            </a:ln>
            <a:effectLst/>
          </p:spPr>
          <p:txBody>
            <a:bodyPr wrap="none" anchor="ctr">
              <a:prstTxWarp prst="textNoShape">
                <a:avLst/>
              </a:prstTxWarp>
              <a:spAutoFit/>
            </a:bodyPr>
            <a:lstStyle/>
            <a:p>
              <a:endParaRPr lang="en-US"/>
            </a:p>
          </p:txBody>
        </p:sp>
      </p:grpSp>
      <p:sp>
        <p:nvSpPr>
          <p:cNvPr id="37930" name="Text Box 42"/>
          <p:cNvSpPr txBox="1">
            <a:spLocks noChangeArrowheads="1"/>
          </p:cNvSpPr>
          <p:nvPr/>
        </p:nvSpPr>
        <p:spPr bwMode="auto">
          <a:xfrm>
            <a:off x="152400" y="1066800"/>
            <a:ext cx="8651875" cy="366713"/>
          </a:xfrm>
          <a:prstGeom prst="rect">
            <a:avLst/>
          </a:prstGeom>
          <a:noFill/>
          <a:ln w="9525">
            <a:noFill/>
            <a:miter lim="800000"/>
            <a:headEnd/>
            <a:tailEnd/>
          </a:ln>
          <a:effectLst/>
        </p:spPr>
        <p:txBody>
          <a:bodyPr wrap="none">
            <a:prstTxWarp prst="textNoShape">
              <a:avLst/>
            </a:prstTxWarp>
            <a:spAutoFit/>
          </a:bodyPr>
          <a:lstStyle/>
          <a:p>
            <a:pPr algn="l"/>
            <a:r>
              <a:rPr lang="en-US">
                <a:solidFill>
                  <a:schemeClr val="tx2"/>
                </a:solidFill>
              </a:rPr>
              <a:t>Your assignment, translate this to Arcturan:    </a:t>
            </a:r>
            <a:r>
              <a:rPr lang="en-US" sz="1600" b="1">
                <a:solidFill>
                  <a:schemeClr val="tx2"/>
                </a:solidFill>
                <a:latin typeface="Times New Roman" pitchFamily="-111" charset="0"/>
              </a:rPr>
              <a:t>farok</a:t>
            </a:r>
            <a:r>
              <a:rPr lang="en-US" sz="1600">
                <a:solidFill>
                  <a:schemeClr val="tx2"/>
                </a:solidFill>
                <a:latin typeface="Times New Roman" pitchFamily="-111" charset="0"/>
              </a:rPr>
              <a:t> crrrok </a:t>
            </a:r>
            <a:r>
              <a:rPr lang="en-US" sz="1600" b="1">
                <a:solidFill>
                  <a:schemeClr val="tx2"/>
                </a:solidFill>
                <a:latin typeface="Times New Roman" pitchFamily="-111" charset="0"/>
              </a:rPr>
              <a:t>hihok yorok</a:t>
            </a:r>
            <a:r>
              <a:rPr lang="en-US" sz="1600">
                <a:solidFill>
                  <a:schemeClr val="tx2"/>
                </a:solidFill>
                <a:latin typeface="Times New Roman" pitchFamily="-111" charset="0"/>
              </a:rPr>
              <a:t> clok kantok ok-yurp</a:t>
            </a:r>
          </a:p>
        </p:txBody>
      </p:sp>
      <p:sp>
        <p:nvSpPr>
          <p:cNvPr id="37931" name="Line 43"/>
          <p:cNvSpPr>
            <a:spLocks noChangeShapeType="1"/>
          </p:cNvSpPr>
          <p:nvPr/>
        </p:nvSpPr>
        <p:spPr bwMode="auto">
          <a:xfrm flipH="1">
            <a:off x="1447800" y="5181600"/>
            <a:ext cx="152400" cy="2286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7932" name="Line 44"/>
          <p:cNvSpPr>
            <a:spLocks noChangeShapeType="1"/>
          </p:cNvSpPr>
          <p:nvPr/>
        </p:nvSpPr>
        <p:spPr bwMode="auto">
          <a:xfrm flipH="1">
            <a:off x="5257800" y="1828800"/>
            <a:ext cx="76200" cy="2286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7933" name="Line 45"/>
          <p:cNvSpPr>
            <a:spLocks noChangeShapeType="1"/>
          </p:cNvSpPr>
          <p:nvPr/>
        </p:nvSpPr>
        <p:spPr bwMode="auto">
          <a:xfrm flipH="1">
            <a:off x="1752600" y="3657600"/>
            <a:ext cx="609600" cy="304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7934" name="Line 46"/>
          <p:cNvSpPr>
            <a:spLocks noChangeShapeType="1"/>
          </p:cNvSpPr>
          <p:nvPr/>
        </p:nvSpPr>
        <p:spPr bwMode="auto">
          <a:xfrm flipH="1">
            <a:off x="5715000" y="5181600"/>
            <a:ext cx="609600" cy="304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7935" name="Line 47"/>
          <p:cNvSpPr>
            <a:spLocks noChangeShapeType="1"/>
          </p:cNvSpPr>
          <p:nvPr/>
        </p:nvSpPr>
        <p:spPr bwMode="auto">
          <a:xfrm flipH="1">
            <a:off x="6172200" y="5943600"/>
            <a:ext cx="533400" cy="2286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7943" name="Line 55"/>
          <p:cNvSpPr>
            <a:spLocks noChangeShapeType="1"/>
          </p:cNvSpPr>
          <p:nvPr/>
        </p:nvSpPr>
        <p:spPr bwMode="auto">
          <a:xfrm>
            <a:off x="4953000" y="4419600"/>
            <a:ext cx="0" cy="304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7944" name="Line 56"/>
          <p:cNvSpPr>
            <a:spLocks noChangeShapeType="1"/>
          </p:cNvSpPr>
          <p:nvPr/>
        </p:nvSpPr>
        <p:spPr bwMode="auto">
          <a:xfrm flipH="1">
            <a:off x="5334000" y="4419600"/>
            <a:ext cx="457200" cy="304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7945" name="Line 57"/>
          <p:cNvSpPr>
            <a:spLocks noChangeShapeType="1"/>
          </p:cNvSpPr>
          <p:nvPr/>
        </p:nvSpPr>
        <p:spPr bwMode="auto">
          <a:xfrm>
            <a:off x="5410200" y="4419600"/>
            <a:ext cx="304800" cy="304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7946" name="Line 58"/>
          <p:cNvSpPr>
            <a:spLocks noChangeShapeType="1"/>
          </p:cNvSpPr>
          <p:nvPr/>
        </p:nvSpPr>
        <p:spPr bwMode="auto">
          <a:xfrm flipH="1">
            <a:off x="6705600" y="4419600"/>
            <a:ext cx="76200" cy="2286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7947" name="Line 59"/>
          <p:cNvSpPr>
            <a:spLocks noChangeShapeType="1"/>
          </p:cNvSpPr>
          <p:nvPr/>
        </p:nvSpPr>
        <p:spPr bwMode="auto">
          <a:xfrm flipH="1">
            <a:off x="6019800" y="4419600"/>
            <a:ext cx="228600" cy="304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7948" name="Line 60"/>
          <p:cNvSpPr>
            <a:spLocks noChangeShapeType="1"/>
          </p:cNvSpPr>
          <p:nvPr/>
        </p:nvSpPr>
        <p:spPr bwMode="auto">
          <a:xfrm flipH="1">
            <a:off x="6172200" y="5181600"/>
            <a:ext cx="685800" cy="304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7951" name="Line 63"/>
          <p:cNvSpPr>
            <a:spLocks noChangeShapeType="1"/>
          </p:cNvSpPr>
          <p:nvPr/>
        </p:nvSpPr>
        <p:spPr bwMode="auto">
          <a:xfrm>
            <a:off x="4953000" y="5181600"/>
            <a:ext cx="0" cy="304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7952" name="Line 64"/>
          <p:cNvSpPr>
            <a:spLocks noChangeShapeType="1"/>
          </p:cNvSpPr>
          <p:nvPr/>
        </p:nvSpPr>
        <p:spPr bwMode="auto">
          <a:xfrm>
            <a:off x="4876800" y="1828800"/>
            <a:ext cx="0" cy="2286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7953" name="Line 65"/>
          <p:cNvSpPr>
            <a:spLocks noChangeShapeType="1"/>
          </p:cNvSpPr>
          <p:nvPr/>
        </p:nvSpPr>
        <p:spPr bwMode="auto">
          <a:xfrm>
            <a:off x="1066800" y="5943600"/>
            <a:ext cx="0" cy="304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7954" name="Line 66"/>
          <p:cNvSpPr>
            <a:spLocks noChangeShapeType="1"/>
          </p:cNvSpPr>
          <p:nvPr/>
        </p:nvSpPr>
        <p:spPr bwMode="auto">
          <a:xfrm>
            <a:off x="4953000" y="5943600"/>
            <a:ext cx="0" cy="2286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7955" name="Line 67"/>
          <p:cNvSpPr>
            <a:spLocks noChangeShapeType="1"/>
          </p:cNvSpPr>
          <p:nvPr/>
        </p:nvSpPr>
        <p:spPr bwMode="auto">
          <a:xfrm flipH="1">
            <a:off x="6858000" y="5943600"/>
            <a:ext cx="304800" cy="2286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7956" name="Line 68"/>
          <p:cNvSpPr>
            <a:spLocks noChangeShapeType="1"/>
          </p:cNvSpPr>
          <p:nvPr/>
        </p:nvSpPr>
        <p:spPr bwMode="auto">
          <a:xfrm flipH="1">
            <a:off x="5334000" y="5943600"/>
            <a:ext cx="533400" cy="2286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7957" name="Line 69"/>
          <p:cNvSpPr>
            <a:spLocks noChangeShapeType="1"/>
          </p:cNvSpPr>
          <p:nvPr/>
        </p:nvSpPr>
        <p:spPr bwMode="auto">
          <a:xfrm flipH="1">
            <a:off x="5334000" y="5181600"/>
            <a:ext cx="76200" cy="304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7958" name="Line 70"/>
          <p:cNvSpPr>
            <a:spLocks noChangeShapeType="1"/>
          </p:cNvSpPr>
          <p:nvPr/>
        </p:nvSpPr>
        <p:spPr bwMode="auto">
          <a:xfrm flipH="1">
            <a:off x="6324600" y="2743200"/>
            <a:ext cx="228600" cy="2286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7959" name="Line 71"/>
          <p:cNvSpPr>
            <a:spLocks noChangeShapeType="1"/>
          </p:cNvSpPr>
          <p:nvPr/>
        </p:nvSpPr>
        <p:spPr bwMode="auto">
          <a:xfrm flipH="1">
            <a:off x="2514600" y="3657600"/>
            <a:ext cx="381000" cy="228600"/>
          </a:xfrm>
          <a:prstGeom prst="line">
            <a:avLst/>
          </a:prstGeom>
          <a:noFill/>
          <a:ln w="9525">
            <a:solidFill>
              <a:schemeClr val="tx1"/>
            </a:solidFill>
            <a:round/>
            <a:headEnd/>
            <a:tailEnd/>
          </a:ln>
          <a:effectLst/>
        </p:spPr>
        <p:txBody>
          <a:bodyPr>
            <a:prstTxWarp prst="textNoShape">
              <a:avLst/>
            </a:prstTxWarp>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a:t>
            </a:r>
          </a:p>
        </p:txBody>
      </p:sp>
      <p:sp>
        <p:nvSpPr>
          <p:cNvPr id="3" name="Content Placeholder 2"/>
          <p:cNvSpPr>
            <a:spLocks noGrp="1"/>
          </p:cNvSpPr>
          <p:nvPr>
            <p:ph idx="1"/>
          </p:nvPr>
        </p:nvSpPr>
        <p:spPr/>
        <p:txBody>
          <a:bodyPr/>
          <a:lstStyle/>
          <a:p>
            <a:pPr marL="0" indent="0">
              <a:buNone/>
            </a:pPr>
            <a:r>
              <a:rPr lang="en-US" sz="2400" dirty="0"/>
              <a:t>Assignment 5 out</a:t>
            </a:r>
          </a:p>
          <a:p>
            <a:pPr marL="0" indent="0">
              <a:buNone/>
            </a:pPr>
            <a:endParaRPr lang="en-US" sz="2400" dirty="0"/>
          </a:p>
          <a:p>
            <a:pPr marL="0" indent="0">
              <a:buNone/>
            </a:pPr>
            <a:r>
              <a:rPr lang="en-US" sz="2400" dirty="0"/>
              <a:t>Quiz #2</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003" name="Rectangle 67"/>
          <p:cNvSpPr>
            <a:spLocks noChangeArrowheads="1"/>
          </p:cNvSpPr>
          <p:nvPr/>
        </p:nvSpPr>
        <p:spPr bwMode="auto">
          <a:xfrm>
            <a:off x="5943600" y="1066800"/>
            <a:ext cx="1066800" cy="381000"/>
          </a:xfrm>
          <a:prstGeom prst="rect">
            <a:avLst/>
          </a:prstGeom>
          <a:solidFill>
            <a:schemeClr val="accent1"/>
          </a:solidFill>
          <a:ln w="9525">
            <a:noFill/>
            <a:miter lim="800000"/>
            <a:headEnd/>
            <a:tailEnd/>
          </a:ln>
          <a:effectLst/>
        </p:spPr>
        <p:txBody>
          <a:bodyPr wrap="none" anchor="ctr">
            <a:prstTxWarp prst="textNoShape">
              <a:avLst/>
            </a:prstTxWarp>
          </a:bodyPr>
          <a:lstStyle/>
          <a:p>
            <a:endParaRPr lang="en-US"/>
          </a:p>
        </p:txBody>
      </p:sp>
      <p:sp>
        <p:nvSpPr>
          <p:cNvPr id="40004" name="Rectangle 68"/>
          <p:cNvSpPr>
            <a:spLocks noChangeArrowheads="1"/>
          </p:cNvSpPr>
          <p:nvPr/>
        </p:nvSpPr>
        <p:spPr bwMode="auto">
          <a:xfrm>
            <a:off x="4800600" y="1066800"/>
            <a:ext cx="568325" cy="381000"/>
          </a:xfrm>
          <a:prstGeom prst="rect">
            <a:avLst/>
          </a:prstGeom>
          <a:solidFill>
            <a:schemeClr val="accent1"/>
          </a:solidFill>
          <a:ln w="9525">
            <a:noFill/>
            <a:miter lim="800000"/>
            <a:headEnd/>
            <a:tailEnd/>
          </a:ln>
          <a:effectLst/>
        </p:spPr>
        <p:txBody>
          <a:bodyPr wrap="none" anchor="ctr">
            <a:prstTxWarp prst="textNoShape">
              <a:avLst/>
            </a:prstTxWarp>
          </a:bodyPr>
          <a:lstStyle/>
          <a:p>
            <a:endParaRPr lang="en-US"/>
          </a:p>
        </p:txBody>
      </p:sp>
      <p:sp>
        <p:nvSpPr>
          <p:cNvPr id="39993" name="Rectangle 57"/>
          <p:cNvSpPr>
            <a:spLocks noChangeArrowheads="1"/>
          </p:cNvSpPr>
          <p:nvPr/>
        </p:nvSpPr>
        <p:spPr bwMode="auto">
          <a:xfrm>
            <a:off x="7010400" y="1066800"/>
            <a:ext cx="458788" cy="381000"/>
          </a:xfrm>
          <a:prstGeom prst="rect">
            <a:avLst/>
          </a:prstGeom>
          <a:solidFill>
            <a:srgbClr val="FFFF00"/>
          </a:solidFill>
          <a:ln w="9525">
            <a:noFill/>
            <a:miter lim="800000"/>
            <a:headEnd/>
            <a:tailEnd/>
          </a:ln>
          <a:effectLst/>
        </p:spPr>
        <p:txBody>
          <a:bodyPr wrap="none" anchor="ctr">
            <a:prstTxWarp prst="textNoShape">
              <a:avLst/>
            </a:prstTxWarp>
          </a:bodyPr>
          <a:lstStyle/>
          <a:p>
            <a:endParaRPr lang="en-US"/>
          </a:p>
        </p:txBody>
      </p:sp>
      <p:sp>
        <p:nvSpPr>
          <p:cNvPr id="39992" name="Rectangle 56"/>
          <p:cNvSpPr>
            <a:spLocks noChangeArrowheads="1"/>
          </p:cNvSpPr>
          <p:nvPr/>
        </p:nvSpPr>
        <p:spPr bwMode="auto">
          <a:xfrm>
            <a:off x="7086600" y="4114800"/>
            <a:ext cx="533400" cy="381000"/>
          </a:xfrm>
          <a:prstGeom prst="rect">
            <a:avLst/>
          </a:prstGeom>
          <a:solidFill>
            <a:srgbClr val="FFFF00"/>
          </a:solidFill>
          <a:ln w="9525">
            <a:noFill/>
            <a:miter lim="800000"/>
            <a:headEnd/>
            <a:tailEnd/>
          </a:ln>
          <a:effectLst/>
        </p:spPr>
        <p:txBody>
          <a:bodyPr wrap="none" anchor="ctr">
            <a:prstTxWarp prst="textNoShape">
              <a:avLst/>
            </a:prstTxWarp>
          </a:bodyPr>
          <a:lstStyle/>
          <a:p>
            <a:endParaRPr lang="en-US"/>
          </a:p>
        </p:txBody>
      </p:sp>
      <p:sp>
        <p:nvSpPr>
          <p:cNvPr id="39938" name="Rectangle 2"/>
          <p:cNvSpPr>
            <a:spLocks noGrp="1" noChangeArrowheads="1"/>
          </p:cNvSpPr>
          <p:nvPr>
            <p:ph type="title"/>
          </p:nvPr>
        </p:nvSpPr>
        <p:spPr>
          <a:xfrm>
            <a:off x="228600" y="138113"/>
            <a:ext cx="8458200" cy="838200"/>
          </a:xfrm>
        </p:spPr>
        <p:txBody>
          <a:bodyPr/>
          <a:lstStyle/>
          <a:p>
            <a:r>
              <a:rPr lang="en-US" sz="3600"/>
              <a:t>Centauri/Arcturan [Knight, 1997]</a:t>
            </a:r>
            <a:endParaRPr lang="en-US"/>
          </a:p>
        </p:txBody>
      </p:sp>
      <p:grpSp>
        <p:nvGrpSpPr>
          <p:cNvPr id="39939" name="Group 3"/>
          <p:cNvGrpSpPr>
            <a:grpSpLocks/>
          </p:cNvGrpSpPr>
          <p:nvPr/>
        </p:nvGrpSpPr>
        <p:grpSpPr bwMode="auto">
          <a:xfrm>
            <a:off x="381000" y="1524000"/>
            <a:ext cx="8337550" cy="4873625"/>
            <a:chOff x="-3" y="-3"/>
            <a:chExt cx="3487" cy="3344"/>
          </a:xfrm>
        </p:grpSpPr>
        <p:grpSp>
          <p:nvGrpSpPr>
            <p:cNvPr id="39940" name="Group 4"/>
            <p:cNvGrpSpPr>
              <a:grpSpLocks/>
            </p:cNvGrpSpPr>
            <p:nvPr/>
          </p:nvGrpSpPr>
          <p:grpSpPr bwMode="auto">
            <a:xfrm>
              <a:off x="0" y="0"/>
              <a:ext cx="3481" cy="3338"/>
              <a:chOff x="0" y="0"/>
              <a:chExt cx="3481" cy="3338"/>
            </a:xfrm>
          </p:grpSpPr>
          <p:grpSp>
            <p:nvGrpSpPr>
              <p:cNvPr id="39941" name="Group 5"/>
              <p:cNvGrpSpPr>
                <a:grpSpLocks/>
              </p:cNvGrpSpPr>
              <p:nvPr/>
            </p:nvGrpSpPr>
            <p:grpSpPr bwMode="auto">
              <a:xfrm>
                <a:off x="0" y="0"/>
                <a:ext cx="1599" cy="633"/>
                <a:chOff x="0" y="0"/>
                <a:chExt cx="1599" cy="633"/>
              </a:xfrm>
            </p:grpSpPr>
            <p:sp>
              <p:nvSpPr>
                <p:cNvPr id="39942" name="Rectangle 6"/>
                <p:cNvSpPr>
                  <a:spLocks noChangeArrowheads="1"/>
                </p:cNvSpPr>
                <p:nvPr/>
              </p:nvSpPr>
              <p:spPr bwMode="auto">
                <a:xfrm>
                  <a:off x="43" y="0"/>
                  <a:ext cx="1513" cy="633"/>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1a. ok-voon ororok sprok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1b. at-voon bichat dat .</a:t>
                  </a:r>
                </a:p>
                <a:p>
                  <a:pPr algn="l" eaLnBrk="0" hangingPunct="0"/>
                  <a:endParaRPr lang="en-US" sz="3200">
                    <a:latin typeface="Times New Roman" pitchFamily="-111" charset="0"/>
                  </a:endParaRPr>
                </a:p>
              </p:txBody>
            </p:sp>
            <p:sp>
              <p:nvSpPr>
                <p:cNvPr id="39943" name="Rectangle 7"/>
                <p:cNvSpPr>
                  <a:spLocks noChangeArrowheads="1"/>
                </p:cNvSpPr>
                <p:nvPr/>
              </p:nvSpPr>
              <p:spPr bwMode="auto">
                <a:xfrm>
                  <a:off x="0" y="0"/>
                  <a:ext cx="1599" cy="633"/>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9944" name="Group 8"/>
              <p:cNvGrpSpPr>
                <a:grpSpLocks/>
              </p:cNvGrpSpPr>
              <p:nvPr/>
            </p:nvGrpSpPr>
            <p:grpSpPr bwMode="auto">
              <a:xfrm>
                <a:off x="1599" y="0"/>
                <a:ext cx="1882" cy="633"/>
                <a:chOff x="1599" y="0"/>
                <a:chExt cx="1882" cy="633"/>
              </a:xfrm>
            </p:grpSpPr>
            <p:sp>
              <p:nvSpPr>
                <p:cNvPr id="39945" name="Rectangle 9"/>
                <p:cNvSpPr>
                  <a:spLocks noChangeArrowheads="1"/>
                </p:cNvSpPr>
                <p:nvPr/>
              </p:nvSpPr>
              <p:spPr bwMode="auto">
                <a:xfrm>
                  <a:off x="1642" y="0"/>
                  <a:ext cx="1796" cy="633"/>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7a. lalok farok ororok lalok sprok izok enemok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7b. wat jjat bichat wat dat vat eneat .</a:t>
                  </a:r>
                </a:p>
                <a:p>
                  <a:pPr algn="l" eaLnBrk="0" hangingPunct="0"/>
                  <a:endParaRPr lang="en-US" sz="3200">
                    <a:latin typeface="Times New Roman" pitchFamily="-111" charset="0"/>
                  </a:endParaRPr>
                </a:p>
              </p:txBody>
            </p:sp>
            <p:sp>
              <p:nvSpPr>
                <p:cNvPr id="39946" name="Rectangle 10"/>
                <p:cNvSpPr>
                  <a:spLocks noChangeArrowheads="1"/>
                </p:cNvSpPr>
                <p:nvPr/>
              </p:nvSpPr>
              <p:spPr bwMode="auto">
                <a:xfrm>
                  <a:off x="1599" y="0"/>
                  <a:ext cx="1882" cy="633"/>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9947" name="Group 11"/>
              <p:cNvGrpSpPr>
                <a:grpSpLocks/>
              </p:cNvGrpSpPr>
              <p:nvPr/>
            </p:nvGrpSpPr>
            <p:grpSpPr bwMode="auto">
              <a:xfrm>
                <a:off x="0" y="633"/>
                <a:ext cx="1599" cy="633"/>
                <a:chOff x="0" y="633"/>
                <a:chExt cx="1599" cy="633"/>
              </a:xfrm>
            </p:grpSpPr>
            <p:sp>
              <p:nvSpPr>
                <p:cNvPr id="39948" name="Rectangle 12"/>
                <p:cNvSpPr>
                  <a:spLocks noChangeArrowheads="1"/>
                </p:cNvSpPr>
                <p:nvPr/>
              </p:nvSpPr>
              <p:spPr bwMode="auto">
                <a:xfrm>
                  <a:off x="43" y="633"/>
                  <a:ext cx="1513" cy="633"/>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2a. ok-drubel ok-voon anok plok sprok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2b. at-drubel at-voon pippat rrat dat .</a:t>
                  </a:r>
                </a:p>
                <a:p>
                  <a:pPr algn="l" eaLnBrk="0" hangingPunct="0"/>
                  <a:endParaRPr lang="en-US" sz="3200">
                    <a:latin typeface="Times New Roman" pitchFamily="-111" charset="0"/>
                  </a:endParaRPr>
                </a:p>
              </p:txBody>
            </p:sp>
            <p:sp>
              <p:nvSpPr>
                <p:cNvPr id="39949" name="Rectangle 13"/>
                <p:cNvSpPr>
                  <a:spLocks noChangeArrowheads="1"/>
                </p:cNvSpPr>
                <p:nvPr/>
              </p:nvSpPr>
              <p:spPr bwMode="auto">
                <a:xfrm>
                  <a:off x="0" y="633"/>
                  <a:ext cx="1599" cy="633"/>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9950" name="Group 14"/>
              <p:cNvGrpSpPr>
                <a:grpSpLocks/>
              </p:cNvGrpSpPr>
              <p:nvPr/>
            </p:nvGrpSpPr>
            <p:grpSpPr bwMode="auto">
              <a:xfrm>
                <a:off x="1599" y="633"/>
                <a:ext cx="1882" cy="633"/>
                <a:chOff x="1599" y="633"/>
                <a:chExt cx="1882" cy="633"/>
              </a:xfrm>
            </p:grpSpPr>
            <p:sp>
              <p:nvSpPr>
                <p:cNvPr id="39951" name="Rectangle 15"/>
                <p:cNvSpPr>
                  <a:spLocks noChangeArrowheads="1"/>
                </p:cNvSpPr>
                <p:nvPr/>
              </p:nvSpPr>
              <p:spPr bwMode="auto">
                <a:xfrm>
                  <a:off x="1642" y="633"/>
                  <a:ext cx="1796" cy="633"/>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8a. lalok brok anok plok nok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8b. iat lat pippat rrat nnat .</a:t>
                  </a:r>
                </a:p>
                <a:p>
                  <a:pPr algn="l" eaLnBrk="0" hangingPunct="0"/>
                  <a:endParaRPr lang="en-US" sz="3200">
                    <a:latin typeface="Times New Roman" pitchFamily="-111" charset="0"/>
                  </a:endParaRPr>
                </a:p>
              </p:txBody>
            </p:sp>
            <p:sp>
              <p:nvSpPr>
                <p:cNvPr id="39952" name="Rectangle 16"/>
                <p:cNvSpPr>
                  <a:spLocks noChangeArrowheads="1"/>
                </p:cNvSpPr>
                <p:nvPr/>
              </p:nvSpPr>
              <p:spPr bwMode="auto">
                <a:xfrm>
                  <a:off x="1599" y="633"/>
                  <a:ext cx="1882" cy="633"/>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9953" name="Group 17"/>
              <p:cNvGrpSpPr>
                <a:grpSpLocks/>
              </p:cNvGrpSpPr>
              <p:nvPr/>
            </p:nvGrpSpPr>
            <p:grpSpPr bwMode="auto">
              <a:xfrm>
                <a:off x="0" y="1266"/>
                <a:ext cx="1599" cy="518"/>
                <a:chOff x="0" y="1266"/>
                <a:chExt cx="1599" cy="518"/>
              </a:xfrm>
            </p:grpSpPr>
            <p:sp>
              <p:nvSpPr>
                <p:cNvPr id="39954" name="Rectangle 18"/>
                <p:cNvSpPr>
                  <a:spLocks noChangeArrowheads="1"/>
                </p:cNvSpPr>
                <p:nvPr/>
              </p:nvSpPr>
              <p:spPr bwMode="auto">
                <a:xfrm>
                  <a:off x="43" y="1266"/>
                  <a:ext cx="1513"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3a. erok sprok izok hihok ghirok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3b. totat dat arrat vat hilat .</a:t>
                  </a:r>
                </a:p>
                <a:p>
                  <a:pPr algn="l" eaLnBrk="0" hangingPunct="0"/>
                  <a:endParaRPr lang="en-US" sz="3200">
                    <a:latin typeface="Times New Roman" pitchFamily="-111" charset="0"/>
                  </a:endParaRPr>
                </a:p>
              </p:txBody>
            </p:sp>
            <p:sp>
              <p:nvSpPr>
                <p:cNvPr id="39955" name="Rectangle 19"/>
                <p:cNvSpPr>
                  <a:spLocks noChangeArrowheads="1"/>
                </p:cNvSpPr>
                <p:nvPr/>
              </p:nvSpPr>
              <p:spPr bwMode="auto">
                <a:xfrm>
                  <a:off x="0" y="1266"/>
                  <a:ext cx="1599"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9956" name="Group 20"/>
              <p:cNvGrpSpPr>
                <a:grpSpLocks/>
              </p:cNvGrpSpPr>
              <p:nvPr/>
            </p:nvGrpSpPr>
            <p:grpSpPr bwMode="auto">
              <a:xfrm>
                <a:off x="1599" y="1266"/>
                <a:ext cx="1882" cy="518"/>
                <a:chOff x="1599" y="1266"/>
                <a:chExt cx="1882" cy="518"/>
              </a:xfrm>
            </p:grpSpPr>
            <p:sp>
              <p:nvSpPr>
                <p:cNvPr id="39957" name="Rectangle 21"/>
                <p:cNvSpPr>
                  <a:spLocks noChangeArrowheads="1"/>
                </p:cNvSpPr>
                <p:nvPr/>
              </p:nvSpPr>
              <p:spPr bwMode="auto">
                <a:xfrm>
                  <a:off x="1642" y="1266"/>
                  <a:ext cx="1796"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9a. wiwok nok izok kantok ok-yurp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9b. totat nnat quat oloat at-yurp .</a:t>
                  </a:r>
                </a:p>
                <a:p>
                  <a:pPr algn="l" eaLnBrk="0" hangingPunct="0"/>
                  <a:endParaRPr lang="en-US" sz="3200">
                    <a:latin typeface="Times New Roman" pitchFamily="-111" charset="0"/>
                  </a:endParaRPr>
                </a:p>
              </p:txBody>
            </p:sp>
            <p:sp>
              <p:nvSpPr>
                <p:cNvPr id="39958" name="Rectangle 22"/>
                <p:cNvSpPr>
                  <a:spLocks noChangeArrowheads="1"/>
                </p:cNvSpPr>
                <p:nvPr/>
              </p:nvSpPr>
              <p:spPr bwMode="auto">
                <a:xfrm>
                  <a:off x="1599" y="1266"/>
                  <a:ext cx="1882"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9959" name="Group 23"/>
              <p:cNvGrpSpPr>
                <a:grpSpLocks/>
              </p:cNvGrpSpPr>
              <p:nvPr/>
            </p:nvGrpSpPr>
            <p:grpSpPr bwMode="auto">
              <a:xfrm>
                <a:off x="0" y="1784"/>
                <a:ext cx="1599" cy="518"/>
                <a:chOff x="0" y="1784"/>
                <a:chExt cx="1599" cy="518"/>
              </a:xfrm>
            </p:grpSpPr>
            <p:sp>
              <p:nvSpPr>
                <p:cNvPr id="39960" name="Rectangle 24"/>
                <p:cNvSpPr>
                  <a:spLocks noChangeArrowheads="1"/>
                </p:cNvSpPr>
                <p:nvPr/>
              </p:nvSpPr>
              <p:spPr bwMode="auto">
                <a:xfrm>
                  <a:off x="43" y="1784"/>
                  <a:ext cx="1513"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4a. ok-voon anok drok brok jok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4b. at-voon krat pippat sat lat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endParaRPr lang="en-US" sz="3200">
                    <a:latin typeface="Times New Roman" pitchFamily="-111" charset="0"/>
                  </a:endParaRPr>
                </a:p>
              </p:txBody>
            </p:sp>
            <p:sp>
              <p:nvSpPr>
                <p:cNvPr id="39961" name="Rectangle 25"/>
                <p:cNvSpPr>
                  <a:spLocks noChangeArrowheads="1"/>
                </p:cNvSpPr>
                <p:nvPr/>
              </p:nvSpPr>
              <p:spPr bwMode="auto">
                <a:xfrm>
                  <a:off x="0" y="1784"/>
                  <a:ext cx="1599"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9962" name="Group 26"/>
              <p:cNvGrpSpPr>
                <a:grpSpLocks/>
              </p:cNvGrpSpPr>
              <p:nvPr/>
            </p:nvGrpSpPr>
            <p:grpSpPr bwMode="auto">
              <a:xfrm>
                <a:off x="1599" y="1784"/>
                <a:ext cx="1882" cy="518"/>
                <a:chOff x="1599" y="1784"/>
                <a:chExt cx="1882" cy="518"/>
              </a:xfrm>
            </p:grpSpPr>
            <p:sp>
              <p:nvSpPr>
                <p:cNvPr id="39963" name="Rectangle 27"/>
                <p:cNvSpPr>
                  <a:spLocks noChangeArrowheads="1"/>
                </p:cNvSpPr>
                <p:nvPr/>
              </p:nvSpPr>
              <p:spPr bwMode="auto">
                <a:xfrm>
                  <a:off x="1642" y="1784"/>
                  <a:ext cx="1796"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10a. lalok mok nok yorok ghirok clok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10b. wat nnat gat mat bat hilat .</a:t>
                  </a:r>
                </a:p>
                <a:p>
                  <a:pPr algn="l" eaLnBrk="0" hangingPunct="0"/>
                  <a:endParaRPr lang="en-US" sz="3200">
                    <a:latin typeface="Times New Roman" pitchFamily="-111" charset="0"/>
                  </a:endParaRPr>
                </a:p>
              </p:txBody>
            </p:sp>
            <p:sp>
              <p:nvSpPr>
                <p:cNvPr id="39964" name="Rectangle 28"/>
                <p:cNvSpPr>
                  <a:spLocks noChangeArrowheads="1"/>
                </p:cNvSpPr>
                <p:nvPr/>
              </p:nvSpPr>
              <p:spPr bwMode="auto">
                <a:xfrm>
                  <a:off x="1599" y="1784"/>
                  <a:ext cx="1882"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9965" name="Group 29"/>
              <p:cNvGrpSpPr>
                <a:grpSpLocks/>
              </p:cNvGrpSpPr>
              <p:nvPr/>
            </p:nvGrpSpPr>
            <p:grpSpPr bwMode="auto">
              <a:xfrm>
                <a:off x="0" y="2302"/>
                <a:ext cx="1599" cy="518"/>
                <a:chOff x="0" y="2302"/>
                <a:chExt cx="1599" cy="518"/>
              </a:xfrm>
            </p:grpSpPr>
            <p:sp>
              <p:nvSpPr>
                <p:cNvPr id="39966" name="Rectangle 30"/>
                <p:cNvSpPr>
                  <a:spLocks noChangeArrowheads="1"/>
                </p:cNvSpPr>
                <p:nvPr/>
              </p:nvSpPr>
              <p:spPr bwMode="auto">
                <a:xfrm>
                  <a:off x="43" y="2302"/>
                  <a:ext cx="1513"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5a. wiwok farok izok stok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5b. totat jjat quat cat .</a:t>
                  </a:r>
                </a:p>
                <a:p>
                  <a:pPr algn="l" eaLnBrk="0" hangingPunct="0"/>
                  <a:endParaRPr lang="en-US" sz="3200">
                    <a:latin typeface="Times New Roman" pitchFamily="-111" charset="0"/>
                  </a:endParaRPr>
                </a:p>
              </p:txBody>
            </p:sp>
            <p:sp>
              <p:nvSpPr>
                <p:cNvPr id="39967" name="Rectangle 31"/>
                <p:cNvSpPr>
                  <a:spLocks noChangeArrowheads="1"/>
                </p:cNvSpPr>
                <p:nvPr/>
              </p:nvSpPr>
              <p:spPr bwMode="auto">
                <a:xfrm>
                  <a:off x="0" y="2302"/>
                  <a:ext cx="1599"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9968" name="Group 32"/>
              <p:cNvGrpSpPr>
                <a:grpSpLocks/>
              </p:cNvGrpSpPr>
              <p:nvPr/>
            </p:nvGrpSpPr>
            <p:grpSpPr bwMode="auto">
              <a:xfrm>
                <a:off x="1599" y="2302"/>
                <a:ext cx="1882" cy="518"/>
                <a:chOff x="1599" y="2302"/>
                <a:chExt cx="1882" cy="518"/>
              </a:xfrm>
            </p:grpSpPr>
            <p:sp>
              <p:nvSpPr>
                <p:cNvPr id="39969" name="Rectangle 33"/>
                <p:cNvSpPr>
                  <a:spLocks noChangeArrowheads="1"/>
                </p:cNvSpPr>
                <p:nvPr/>
              </p:nvSpPr>
              <p:spPr bwMode="auto">
                <a:xfrm>
                  <a:off x="1642" y="2302"/>
                  <a:ext cx="1796"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11a. lalok nok crrrok hihok yorok zanzanok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11b. wat nnat arrat mat zanzanat .</a:t>
                  </a:r>
                </a:p>
                <a:p>
                  <a:pPr algn="l" eaLnBrk="0" hangingPunct="0"/>
                  <a:endParaRPr lang="en-US" sz="3200">
                    <a:latin typeface="Times New Roman" pitchFamily="-111" charset="0"/>
                  </a:endParaRPr>
                </a:p>
              </p:txBody>
            </p:sp>
            <p:sp>
              <p:nvSpPr>
                <p:cNvPr id="39970" name="Rectangle 34"/>
                <p:cNvSpPr>
                  <a:spLocks noChangeArrowheads="1"/>
                </p:cNvSpPr>
                <p:nvPr/>
              </p:nvSpPr>
              <p:spPr bwMode="auto">
                <a:xfrm>
                  <a:off x="1599" y="2302"/>
                  <a:ext cx="1882"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9971" name="Group 35"/>
              <p:cNvGrpSpPr>
                <a:grpSpLocks/>
              </p:cNvGrpSpPr>
              <p:nvPr/>
            </p:nvGrpSpPr>
            <p:grpSpPr bwMode="auto">
              <a:xfrm>
                <a:off x="0" y="2820"/>
                <a:ext cx="1599" cy="518"/>
                <a:chOff x="0" y="2820"/>
                <a:chExt cx="1599" cy="518"/>
              </a:xfrm>
            </p:grpSpPr>
            <p:sp>
              <p:nvSpPr>
                <p:cNvPr id="39972" name="Rectangle 36"/>
                <p:cNvSpPr>
                  <a:spLocks noChangeArrowheads="1"/>
                </p:cNvSpPr>
                <p:nvPr/>
              </p:nvSpPr>
              <p:spPr bwMode="auto">
                <a:xfrm>
                  <a:off x="43" y="2820"/>
                  <a:ext cx="1513"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6a. lalok sprok izok jok stok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6b. wat dat krat quat cat .</a:t>
                  </a:r>
                </a:p>
                <a:p>
                  <a:pPr algn="l" eaLnBrk="0" hangingPunct="0"/>
                  <a:endParaRPr lang="en-US" sz="3200">
                    <a:latin typeface="Times New Roman" pitchFamily="-111" charset="0"/>
                  </a:endParaRPr>
                </a:p>
              </p:txBody>
            </p:sp>
            <p:sp>
              <p:nvSpPr>
                <p:cNvPr id="39973" name="Rectangle 37"/>
                <p:cNvSpPr>
                  <a:spLocks noChangeArrowheads="1"/>
                </p:cNvSpPr>
                <p:nvPr/>
              </p:nvSpPr>
              <p:spPr bwMode="auto">
                <a:xfrm>
                  <a:off x="0" y="2820"/>
                  <a:ext cx="1599"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9974" name="Group 38"/>
              <p:cNvGrpSpPr>
                <a:grpSpLocks/>
              </p:cNvGrpSpPr>
              <p:nvPr/>
            </p:nvGrpSpPr>
            <p:grpSpPr bwMode="auto">
              <a:xfrm>
                <a:off x="1599" y="2820"/>
                <a:ext cx="1882" cy="518"/>
                <a:chOff x="1599" y="2820"/>
                <a:chExt cx="1882" cy="518"/>
              </a:xfrm>
            </p:grpSpPr>
            <p:sp>
              <p:nvSpPr>
                <p:cNvPr id="39975" name="Rectangle 39"/>
                <p:cNvSpPr>
                  <a:spLocks noChangeArrowheads="1"/>
                </p:cNvSpPr>
                <p:nvPr/>
              </p:nvSpPr>
              <p:spPr bwMode="auto">
                <a:xfrm>
                  <a:off x="1642" y="2820"/>
                  <a:ext cx="1796"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12a. lalok rarok nok izok hihok mok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12b. wat nnat forat arrat vat gat .</a:t>
                  </a:r>
                </a:p>
                <a:p>
                  <a:pPr algn="l" eaLnBrk="0" hangingPunct="0"/>
                  <a:endParaRPr lang="en-US" sz="3200">
                    <a:latin typeface="Times New Roman" pitchFamily="-111" charset="0"/>
                  </a:endParaRPr>
                </a:p>
              </p:txBody>
            </p:sp>
            <p:sp>
              <p:nvSpPr>
                <p:cNvPr id="39976" name="Rectangle 40"/>
                <p:cNvSpPr>
                  <a:spLocks noChangeArrowheads="1"/>
                </p:cNvSpPr>
                <p:nvPr/>
              </p:nvSpPr>
              <p:spPr bwMode="auto">
                <a:xfrm>
                  <a:off x="1599" y="2820"/>
                  <a:ext cx="1882"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sp>
          <p:nvSpPr>
            <p:cNvPr id="39977" name="Rectangle 41"/>
            <p:cNvSpPr>
              <a:spLocks noChangeArrowheads="1"/>
            </p:cNvSpPr>
            <p:nvPr/>
          </p:nvSpPr>
          <p:spPr bwMode="auto">
            <a:xfrm>
              <a:off x="-3" y="-3"/>
              <a:ext cx="3487" cy="3344"/>
            </a:xfrm>
            <a:prstGeom prst="rect">
              <a:avLst/>
            </a:prstGeom>
            <a:noFill/>
            <a:ln w="9525">
              <a:solidFill>
                <a:srgbClr val="A0A0A0"/>
              </a:solidFill>
              <a:miter lim="800000"/>
              <a:headEnd/>
              <a:tailEnd/>
            </a:ln>
            <a:effectLst/>
          </p:spPr>
          <p:txBody>
            <a:bodyPr wrap="none" anchor="ctr">
              <a:prstTxWarp prst="textNoShape">
                <a:avLst/>
              </a:prstTxWarp>
              <a:spAutoFit/>
            </a:bodyPr>
            <a:lstStyle/>
            <a:p>
              <a:endParaRPr lang="en-US"/>
            </a:p>
          </p:txBody>
        </p:sp>
      </p:grpSp>
      <p:sp>
        <p:nvSpPr>
          <p:cNvPr id="39978" name="Text Box 42"/>
          <p:cNvSpPr txBox="1">
            <a:spLocks noChangeArrowheads="1"/>
          </p:cNvSpPr>
          <p:nvPr/>
        </p:nvSpPr>
        <p:spPr bwMode="auto">
          <a:xfrm>
            <a:off x="152400" y="1066800"/>
            <a:ext cx="8662988" cy="366713"/>
          </a:xfrm>
          <a:prstGeom prst="rect">
            <a:avLst/>
          </a:prstGeom>
          <a:noFill/>
          <a:ln w="9525">
            <a:noFill/>
            <a:miter lim="800000"/>
            <a:headEnd/>
            <a:tailEnd/>
          </a:ln>
          <a:effectLst/>
        </p:spPr>
        <p:txBody>
          <a:bodyPr wrap="none">
            <a:prstTxWarp prst="textNoShape">
              <a:avLst/>
            </a:prstTxWarp>
            <a:spAutoFit/>
          </a:bodyPr>
          <a:lstStyle/>
          <a:p>
            <a:pPr algn="l"/>
            <a:r>
              <a:rPr lang="en-US">
                <a:solidFill>
                  <a:schemeClr val="tx2"/>
                </a:solidFill>
              </a:rPr>
              <a:t>Your assignment, translate this to Arcturan:    </a:t>
            </a:r>
            <a:r>
              <a:rPr lang="en-US" sz="1600" b="1">
                <a:solidFill>
                  <a:schemeClr val="tx2"/>
                </a:solidFill>
                <a:latin typeface="Times New Roman" pitchFamily="-111" charset="0"/>
              </a:rPr>
              <a:t>farok</a:t>
            </a:r>
            <a:r>
              <a:rPr lang="en-US" sz="1600">
                <a:solidFill>
                  <a:schemeClr val="tx2"/>
                </a:solidFill>
                <a:latin typeface="Times New Roman" pitchFamily="-111" charset="0"/>
              </a:rPr>
              <a:t> crrrok </a:t>
            </a:r>
            <a:r>
              <a:rPr lang="en-US" sz="1600" b="1">
                <a:solidFill>
                  <a:schemeClr val="tx2"/>
                </a:solidFill>
                <a:latin typeface="Times New Roman" pitchFamily="-111" charset="0"/>
              </a:rPr>
              <a:t>hihok yorok</a:t>
            </a:r>
            <a:r>
              <a:rPr lang="en-US" sz="1600">
                <a:solidFill>
                  <a:schemeClr val="tx2"/>
                </a:solidFill>
                <a:latin typeface="Times New Roman" pitchFamily="-111" charset="0"/>
              </a:rPr>
              <a:t> </a:t>
            </a:r>
            <a:r>
              <a:rPr lang="en-US" sz="1600" b="1">
                <a:solidFill>
                  <a:schemeClr val="tx2"/>
                </a:solidFill>
                <a:latin typeface="Times New Roman" pitchFamily="-111" charset="0"/>
              </a:rPr>
              <a:t>clok</a:t>
            </a:r>
            <a:r>
              <a:rPr lang="en-US" sz="1600">
                <a:solidFill>
                  <a:schemeClr val="tx2"/>
                </a:solidFill>
                <a:latin typeface="Times New Roman" pitchFamily="-111" charset="0"/>
              </a:rPr>
              <a:t> kantok ok-yurp</a:t>
            </a:r>
          </a:p>
        </p:txBody>
      </p:sp>
      <p:sp>
        <p:nvSpPr>
          <p:cNvPr id="39979" name="Line 43"/>
          <p:cNvSpPr>
            <a:spLocks noChangeShapeType="1"/>
          </p:cNvSpPr>
          <p:nvPr/>
        </p:nvSpPr>
        <p:spPr bwMode="auto">
          <a:xfrm flipH="1">
            <a:off x="1447800" y="5181600"/>
            <a:ext cx="152400" cy="2286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9980" name="Line 44"/>
          <p:cNvSpPr>
            <a:spLocks noChangeShapeType="1"/>
          </p:cNvSpPr>
          <p:nvPr/>
        </p:nvSpPr>
        <p:spPr bwMode="auto">
          <a:xfrm flipH="1">
            <a:off x="5257800" y="1828800"/>
            <a:ext cx="76200" cy="2286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9981" name="Line 45"/>
          <p:cNvSpPr>
            <a:spLocks noChangeShapeType="1"/>
          </p:cNvSpPr>
          <p:nvPr/>
        </p:nvSpPr>
        <p:spPr bwMode="auto">
          <a:xfrm flipH="1">
            <a:off x="1752600" y="3657600"/>
            <a:ext cx="609600" cy="304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9982" name="Line 46"/>
          <p:cNvSpPr>
            <a:spLocks noChangeShapeType="1"/>
          </p:cNvSpPr>
          <p:nvPr/>
        </p:nvSpPr>
        <p:spPr bwMode="auto">
          <a:xfrm flipH="1">
            <a:off x="5715000" y="5181600"/>
            <a:ext cx="609600" cy="304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9983" name="Line 47"/>
          <p:cNvSpPr>
            <a:spLocks noChangeShapeType="1"/>
          </p:cNvSpPr>
          <p:nvPr/>
        </p:nvSpPr>
        <p:spPr bwMode="auto">
          <a:xfrm flipH="1">
            <a:off x="6172200" y="5943600"/>
            <a:ext cx="533400" cy="2286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9984" name="Line 48"/>
          <p:cNvSpPr>
            <a:spLocks noChangeShapeType="1"/>
          </p:cNvSpPr>
          <p:nvPr/>
        </p:nvSpPr>
        <p:spPr bwMode="auto">
          <a:xfrm>
            <a:off x="4953000" y="4419600"/>
            <a:ext cx="0" cy="304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9985" name="Line 49"/>
          <p:cNvSpPr>
            <a:spLocks noChangeShapeType="1"/>
          </p:cNvSpPr>
          <p:nvPr/>
        </p:nvSpPr>
        <p:spPr bwMode="auto">
          <a:xfrm flipH="1">
            <a:off x="5334000" y="4419600"/>
            <a:ext cx="457200" cy="304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9986" name="Line 50"/>
          <p:cNvSpPr>
            <a:spLocks noChangeShapeType="1"/>
          </p:cNvSpPr>
          <p:nvPr/>
        </p:nvSpPr>
        <p:spPr bwMode="auto">
          <a:xfrm>
            <a:off x="5410200" y="4419600"/>
            <a:ext cx="304800" cy="304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9987" name="Line 51"/>
          <p:cNvSpPr>
            <a:spLocks noChangeShapeType="1"/>
          </p:cNvSpPr>
          <p:nvPr/>
        </p:nvSpPr>
        <p:spPr bwMode="auto">
          <a:xfrm flipH="1">
            <a:off x="6705600" y="4419600"/>
            <a:ext cx="76200" cy="2286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9988" name="Line 52"/>
          <p:cNvSpPr>
            <a:spLocks noChangeShapeType="1"/>
          </p:cNvSpPr>
          <p:nvPr/>
        </p:nvSpPr>
        <p:spPr bwMode="auto">
          <a:xfrm flipH="1">
            <a:off x="6019800" y="4419600"/>
            <a:ext cx="228600" cy="304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9989" name="Line 53"/>
          <p:cNvSpPr>
            <a:spLocks noChangeShapeType="1"/>
          </p:cNvSpPr>
          <p:nvPr/>
        </p:nvSpPr>
        <p:spPr bwMode="auto">
          <a:xfrm flipV="1">
            <a:off x="6324600" y="4419600"/>
            <a:ext cx="914400" cy="304800"/>
          </a:xfrm>
          <a:prstGeom prst="line">
            <a:avLst/>
          </a:prstGeom>
          <a:noFill/>
          <a:ln w="57150" cap="rnd">
            <a:solidFill>
              <a:schemeClr val="tx1"/>
            </a:solidFill>
            <a:prstDash val="sysDot"/>
            <a:round/>
            <a:headEnd/>
            <a:tailEnd/>
          </a:ln>
          <a:effectLst/>
        </p:spPr>
        <p:txBody>
          <a:bodyPr>
            <a:prstTxWarp prst="textNoShape">
              <a:avLst/>
            </a:prstTxWarp>
          </a:bodyPr>
          <a:lstStyle/>
          <a:p>
            <a:endParaRPr lang="en-US"/>
          </a:p>
        </p:txBody>
      </p:sp>
      <p:sp>
        <p:nvSpPr>
          <p:cNvPr id="39990" name="Text Box 54"/>
          <p:cNvSpPr txBox="1">
            <a:spLocks noChangeArrowheads="1"/>
          </p:cNvSpPr>
          <p:nvPr/>
        </p:nvSpPr>
        <p:spPr bwMode="auto">
          <a:xfrm>
            <a:off x="7391400" y="4267200"/>
            <a:ext cx="1276350" cy="641350"/>
          </a:xfrm>
          <a:prstGeom prst="rect">
            <a:avLst/>
          </a:prstGeom>
          <a:noFill/>
          <a:ln w="9525">
            <a:noFill/>
            <a:miter lim="800000"/>
            <a:headEnd/>
            <a:tailEnd/>
          </a:ln>
          <a:effectLst/>
        </p:spPr>
        <p:txBody>
          <a:bodyPr wrap="none">
            <a:prstTxWarp prst="textNoShape">
              <a:avLst/>
            </a:prstTxWarp>
            <a:spAutoFit/>
          </a:bodyPr>
          <a:lstStyle/>
          <a:p>
            <a:pPr algn="l"/>
            <a:r>
              <a:rPr lang="en-US"/>
              <a:t>process of</a:t>
            </a:r>
          </a:p>
          <a:p>
            <a:pPr algn="l"/>
            <a:r>
              <a:rPr lang="en-US"/>
              <a:t>elimination</a:t>
            </a:r>
          </a:p>
        </p:txBody>
      </p:sp>
      <p:sp>
        <p:nvSpPr>
          <p:cNvPr id="39991" name="Line 55"/>
          <p:cNvSpPr>
            <a:spLocks noChangeShapeType="1"/>
          </p:cNvSpPr>
          <p:nvPr/>
        </p:nvSpPr>
        <p:spPr bwMode="auto">
          <a:xfrm flipH="1">
            <a:off x="6172200" y="5181600"/>
            <a:ext cx="609600" cy="304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9994" name="Line 58"/>
          <p:cNvSpPr>
            <a:spLocks noChangeShapeType="1"/>
          </p:cNvSpPr>
          <p:nvPr/>
        </p:nvSpPr>
        <p:spPr bwMode="auto">
          <a:xfrm>
            <a:off x="4953000" y="5181600"/>
            <a:ext cx="0" cy="304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9995" name="Line 59"/>
          <p:cNvSpPr>
            <a:spLocks noChangeShapeType="1"/>
          </p:cNvSpPr>
          <p:nvPr/>
        </p:nvSpPr>
        <p:spPr bwMode="auto">
          <a:xfrm>
            <a:off x="4876800" y="1828800"/>
            <a:ext cx="0" cy="2286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9996" name="Line 60"/>
          <p:cNvSpPr>
            <a:spLocks noChangeShapeType="1"/>
          </p:cNvSpPr>
          <p:nvPr/>
        </p:nvSpPr>
        <p:spPr bwMode="auto">
          <a:xfrm>
            <a:off x="1066800" y="5943600"/>
            <a:ext cx="0" cy="304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9997" name="Line 61"/>
          <p:cNvSpPr>
            <a:spLocks noChangeShapeType="1"/>
          </p:cNvSpPr>
          <p:nvPr/>
        </p:nvSpPr>
        <p:spPr bwMode="auto">
          <a:xfrm>
            <a:off x="4953000" y="5943600"/>
            <a:ext cx="0" cy="2286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9998" name="Line 62"/>
          <p:cNvSpPr>
            <a:spLocks noChangeShapeType="1"/>
          </p:cNvSpPr>
          <p:nvPr/>
        </p:nvSpPr>
        <p:spPr bwMode="auto">
          <a:xfrm flipH="1">
            <a:off x="6858000" y="5943600"/>
            <a:ext cx="304800" cy="2286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9999" name="Line 63"/>
          <p:cNvSpPr>
            <a:spLocks noChangeShapeType="1"/>
          </p:cNvSpPr>
          <p:nvPr/>
        </p:nvSpPr>
        <p:spPr bwMode="auto">
          <a:xfrm flipH="1">
            <a:off x="5334000" y="5943600"/>
            <a:ext cx="533400" cy="2286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40000" name="Line 64"/>
          <p:cNvSpPr>
            <a:spLocks noChangeShapeType="1"/>
          </p:cNvSpPr>
          <p:nvPr/>
        </p:nvSpPr>
        <p:spPr bwMode="auto">
          <a:xfrm flipH="1">
            <a:off x="5334000" y="5181600"/>
            <a:ext cx="76200" cy="304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40001" name="Line 65"/>
          <p:cNvSpPr>
            <a:spLocks noChangeShapeType="1"/>
          </p:cNvSpPr>
          <p:nvPr/>
        </p:nvSpPr>
        <p:spPr bwMode="auto">
          <a:xfrm flipH="1">
            <a:off x="6324600" y="2743200"/>
            <a:ext cx="228600" cy="2286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40002" name="Line 66"/>
          <p:cNvSpPr>
            <a:spLocks noChangeShapeType="1"/>
          </p:cNvSpPr>
          <p:nvPr/>
        </p:nvSpPr>
        <p:spPr bwMode="auto">
          <a:xfrm flipH="1">
            <a:off x="2514600" y="3657600"/>
            <a:ext cx="381000" cy="228600"/>
          </a:xfrm>
          <a:prstGeom prst="line">
            <a:avLst/>
          </a:prstGeom>
          <a:noFill/>
          <a:ln w="9525">
            <a:solidFill>
              <a:schemeClr val="tx1"/>
            </a:solidFill>
            <a:round/>
            <a:headEnd/>
            <a:tailEnd/>
          </a:ln>
          <a:effectLst/>
        </p:spPr>
        <p:txBody>
          <a:bodyPr>
            <a:prstTxWarp prst="textNoShape">
              <a:avLst/>
            </a:prstTxWarp>
          </a:bodyPr>
          <a:lstStyle/>
          <a:p>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056" name="Rectangle 72"/>
          <p:cNvSpPr>
            <a:spLocks noChangeArrowheads="1"/>
          </p:cNvSpPr>
          <p:nvPr/>
        </p:nvSpPr>
        <p:spPr bwMode="auto">
          <a:xfrm>
            <a:off x="5943600" y="1066800"/>
            <a:ext cx="1447800" cy="381000"/>
          </a:xfrm>
          <a:prstGeom prst="rect">
            <a:avLst/>
          </a:prstGeom>
          <a:solidFill>
            <a:schemeClr val="accent1"/>
          </a:solidFill>
          <a:ln w="9525">
            <a:noFill/>
            <a:miter lim="800000"/>
            <a:headEnd/>
            <a:tailEnd/>
          </a:ln>
          <a:effectLst/>
        </p:spPr>
        <p:txBody>
          <a:bodyPr wrap="none" anchor="ctr">
            <a:prstTxWarp prst="textNoShape">
              <a:avLst/>
            </a:prstTxWarp>
          </a:bodyPr>
          <a:lstStyle/>
          <a:p>
            <a:endParaRPr lang="en-US"/>
          </a:p>
        </p:txBody>
      </p:sp>
      <p:sp>
        <p:nvSpPr>
          <p:cNvPr id="42057" name="Rectangle 73"/>
          <p:cNvSpPr>
            <a:spLocks noChangeArrowheads="1"/>
          </p:cNvSpPr>
          <p:nvPr/>
        </p:nvSpPr>
        <p:spPr bwMode="auto">
          <a:xfrm>
            <a:off x="4800600" y="1066800"/>
            <a:ext cx="568325" cy="381000"/>
          </a:xfrm>
          <a:prstGeom prst="rect">
            <a:avLst/>
          </a:prstGeom>
          <a:solidFill>
            <a:schemeClr val="accent1"/>
          </a:solidFill>
          <a:ln w="9525">
            <a:noFill/>
            <a:miter lim="800000"/>
            <a:headEnd/>
            <a:tailEnd/>
          </a:ln>
          <a:effectLst/>
        </p:spPr>
        <p:txBody>
          <a:bodyPr wrap="none" anchor="ctr">
            <a:prstTxWarp prst="textNoShape">
              <a:avLst/>
            </a:prstTxWarp>
          </a:bodyPr>
          <a:lstStyle/>
          <a:p>
            <a:endParaRPr lang="en-US"/>
          </a:p>
        </p:txBody>
      </p:sp>
      <p:sp>
        <p:nvSpPr>
          <p:cNvPr id="42055" name="Rectangle 71"/>
          <p:cNvSpPr>
            <a:spLocks noChangeArrowheads="1"/>
          </p:cNvSpPr>
          <p:nvPr/>
        </p:nvSpPr>
        <p:spPr bwMode="auto">
          <a:xfrm>
            <a:off x="5603875" y="4889500"/>
            <a:ext cx="500063" cy="381000"/>
          </a:xfrm>
          <a:prstGeom prst="rect">
            <a:avLst/>
          </a:prstGeom>
          <a:solidFill>
            <a:srgbClr val="FFFF00"/>
          </a:solidFill>
          <a:ln w="9525">
            <a:noFill/>
            <a:miter lim="800000"/>
            <a:headEnd/>
            <a:tailEnd/>
          </a:ln>
          <a:effectLst/>
        </p:spPr>
        <p:txBody>
          <a:bodyPr wrap="none" anchor="ctr">
            <a:prstTxWarp prst="textNoShape">
              <a:avLst/>
            </a:prstTxWarp>
          </a:bodyPr>
          <a:lstStyle/>
          <a:p>
            <a:endParaRPr lang="en-US"/>
          </a:p>
        </p:txBody>
      </p:sp>
      <p:sp>
        <p:nvSpPr>
          <p:cNvPr id="42054" name="Rectangle 70"/>
          <p:cNvSpPr>
            <a:spLocks noChangeArrowheads="1"/>
          </p:cNvSpPr>
          <p:nvPr/>
        </p:nvSpPr>
        <p:spPr bwMode="auto">
          <a:xfrm>
            <a:off x="5410200" y="1066800"/>
            <a:ext cx="500063" cy="381000"/>
          </a:xfrm>
          <a:prstGeom prst="rect">
            <a:avLst/>
          </a:prstGeom>
          <a:solidFill>
            <a:srgbClr val="FFFF00"/>
          </a:solidFill>
          <a:ln w="9525">
            <a:noFill/>
            <a:miter lim="800000"/>
            <a:headEnd/>
            <a:tailEnd/>
          </a:ln>
          <a:effectLst/>
        </p:spPr>
        <p:txBody>
          <a:bodyPr wrap="none" anchor="ctr">
            <a:prstTxWarp prst="textNoShape">
              <a:avLst/>
            </a:prstTxWarp>
          </a:bodyPr>
          <a:lstStyle/>
          <a:p>
            <a:endParaRPr lang="en-US"/>
          </a:p>
        </p:txBody>
      </p:sp>
      <p:sp>
        <p:nvSpPr>
          <p:cNvPr id="42053" name="Rectangle 69"/>
          <p:cNvSpPr>
            <a:spLocks noChangeArrowheads="1"/>
          </p:cNvSpPr>
          <p:nvPr/>
        </p:nvSpPr>
        <p:spPr bwMode="auto">
          <a:xfrm>
            <a:off x="7180263" y="4891088"/>
            <a:ext cx="820737" cy="381000"/>
          </a:xfrm>
          <a:prstGeom prst="rect">
            <a:avLst/>
          </a:prstGeom>
          <a:solidFill>
            <a:srgbClr val="FFFF00"/>
          </a:solidFill>
          <a:ln w="9525">
            <a:noFill/>
            <a:miter lim="800000"/>
            <a:headEnd/>
            <a:tailEnd/>
          </a:ln>
          <a:effectLst/>
        </p:spPr>
        <p:txBody>
          <a:bodyPr wrap="none" anchor="ctr">
            <a:prstTxWarp prst="textNoShape">
              <a:avLst/>
            </a:prstTxWarp>
          </a:bodyPr>
          <a:lstStyle/>
          <a:p>
            <a:endParaRPr lang="en-US"/>
          </a:p>
        </p:txBody>
      </p:sp>
      <p:sp>
        <p:nvSpPr>
          <p:cNvPr id="41986" name="Rectangle 2"/>
          <p:cNvSpPr>
            <a:spLocks noGrp="1" noChangeArrowheads="1"/>
          </p:cNvSpPr>
          <p:nvPr>
            <p:ph type="title"/>
          </p:nvPr>
        </p:nvSpPr>
        <p:spPr>
          <a:xfrm>
            <a:off x="228600" y="138113"/>
            <a:ext cx="8458200" cy="838200"/>
          </a:xfrm>
        </p:spPr>
        <p:txBody>
          <a:bodyPr/>
          <a:lstStyle/>
          <a:p>
            <a:r>
              <a:rPr lang="en-US" sz="3600"/>
              <a:t>Centauri/Arcturan [Knight, 1997]</a:t>
            </a:r>
            <a:endParaRPr lang="en-US"/>
          </a:p>
        </p:txBody>
      </p:sp>
      <p:grpSp>
        <p:nvGrpSpPr>
          <p:cNvPr id="41987" name="Group 3"/>
          <p:cNvGrpSpPr>
            <a:grpSpLocks/>
          </p:cNvGrpSpPr>
          <p:nvPr/>
        </p:nvGrpSpPr>
        <p:grpSpPr bwMode="auto">
          <a:xfrm>
            <a:off x="381000" y="1524000"/>
            <a:ext cx="8337550" cy="4873625"/>
            <a:chOff x="-3" y="-3"/>
            <a:chExt cx="3487" cy="3344"/>
          </a:xfrm>
        </p:grpSpPr>
        <p:grpSp>
          <p:nvGrpSpPr>
            <p:cNvPr id="41988" name="Group 4"/>
            <p:cNvGrpSpPr>
              <a:grpSpLocks/>
            </p:cNvGrpSpPr>
            <p:nvPr/>
          </p:nvGrpSpPr>
          <p:grpSpPr bwMode="auto">
            <a:xfrm>
              <a:off x="0" y="0"/>
              <a:ext cx="3481" cy="3338"/>
              <a:chOff x="0" y="0"/>
              <a:chExt cx="3481" cy="3338"/>
            </a:xfrm>
          </p:grpSpPr>
          <p:grpSp>
            <p:nvGrpSpPr>
              <p:cNvPr id="41989" name="Group 5"/>
              <p:cNvGrpSpPr>
                <a:grpSpLocks/>
              </p:cNvGrpSpPr>
              <p:nvPr/>
            </p:nvGrpSpPr>
            <p:grpSpPr bwMode="auto">
              <a:xfrm>
                <a:off x="0" y="0"/>
                <a:ext cx="1599" cy="633"/>
                <a:chOff x="0" y="0"/>
                <a:chExt cx="1599" cy="633"/>
              </a:xfrm>
            </p:grpSpPr>
            <p:sp>
              <p:nvSpPr>
                <p:cNvPr id="41990" name="Rectangle 6"/>
                <p:cNvSpPr>
                  <a:spLocks noChangeArrowheads="1"/>
                </p:cNvSpPr>
                <p:nvPr/>
              </p:nvSpPr>
              <p:spPr bwMode="auto">
                <a:xfrm>
                  <a:off x="43" y="0"/>
                  <a:ext cx="1513" cy="633"/>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1a. ok-voon ororok sprok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1b. at-voon bichat dat .</a:t>
                  </a:r>
                </a:p>
                <a:p>
                  <a:pPr algn="l" eaLnBrk="0" hangingPunct="0"/>
                  <a:endParaRPr lang="en-US" sz="3200">
                    <a:latin typeface="Times New Roman" pitchFamily="-111" charset="0"/>
                  </a:endParaRPr>
                </a:p>
              </p:txBody>
            </p:sp>
            <p:sp>
              <p:nvSpPr>
                <p:cNvPr id="41991" name="Rectangle 7"/>
                <p:cNvSpPr>
                  <a:spLocks noChangeArrowheads="1"/>
                </p:cNvSpPr>
                <p:nvPr/>
              </p:nvSpPr>
              <p:spPr bwMode="auto">
                <a:xfrm>
                  <a:off x="0" y="0"/>
                  <a:ext cx="1599" cy="633"/>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41992" name="Group 8"/>
              <p:cNvGrpSpPr>
                <a:grpSpLocks/>
              </p:cNvGrpSpPr>
              <p:nvPr/>
            </p:nvGrpSpPr>
            <p:grpSpPr bwMode="auto">
              <a:xfrm>
                <a:off x="1599" y="0"/>
                <a:ext cx="1882" cy="633"/>
                <a:chOff x="1599" y="0"/>
                <a:chExt cx="1882" cy="633"/>
              </a:xfrm>
            </p:grpSpPr>
            <p:sp>
              <p:nvSpPr>
                <p:cNvPr id="41993" name="Rectangle 9"/>
                <p:cNvSpPr>
                  <a:spLocks noChangeArrowheads="1"/>
                </p:cNvSpPr>
                <p:nvPr/>
              </p:nvSpPr>
              <p:spPr bwMode="auto">
                <a:xfrm>
                  <a:off x="1642" y="0"/>
                  <a:ext cx="1796" cy="633"/>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7a. lalok farok ororok lalok sprok izok enemok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7b. wat jjat bichat wat dat vat eneat .</a:t>
                  </a:r>
                </a:p>
                <a:p>
                  <a:pPr algn="l" eaLnBrk="0" hangingPunct="0"/>
                  <a:endParaRPr lang="en-US" sz="3200">
                    <a:latin typeface="Times New Roman" pitchFamily="-111" charset="0"/>
                  </a:endParaRPr>
                </a:p>
              </p:txBody>
            </p:sp>
            <p:sp>
              <p:nvSpPr>
                <p:cNvPr id="41994" name="Rectangle 10"/>
                <p:cNvSpPr>
                  <a:spLocks noChangeArrowheads="1"/>
                </p:cNvSpPr>
                <p:nvPr/>
              </p:nvSpPr>
              <p:spPr bwMode="auto">
                <a:xfrm>
                  <a:off x="1599" y="0"/>
                  <a:ext cx="1882" cy="633"/>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41995" name="Group 11"/>
              <p:cNvGrpSpPr>
                <a:grpSpLocks/>
              </p:cNvGrpSpPr>
              <p:nvPr/>
            </p:nvGrpSpPr>
            <p:grpSpPr bwMode="auto">
              <a:xfrm>
                <a:off x="0" y="633"/>
                <a:ext cx="1599" cy="633"/>
                <a:chOff x="0" y="633"/>
                <a:chExt cx="1599" cy="633"/>
              </a:xfrm>
            </p:grpSpPr>
            <p:sp>
              <p:nvSpPr>
                <p:cNvPr id="41996" name="Rectangle 12"/>
                <p:cNvSpPr>
                  <a:spLocks noChangeArrowheads="1"/>
                </p:cNvSpPr>
                <p:nvPr/>
              </p:nvSpPr>
              <p:spPr bwMode="auto">
                <a:xfrm>
                  <a:off x="43" y="633"/>
                  <a:ext cx="1513" cy="633"/>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2a. ok-drubel ok-voon anok plok sprok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2b. at-drubel at-voon pippat rrat dat .</a:t>
                  </a:r>
                </a:p>
                <a:p>
                  <a:pPr algn="l" eaLnBrk="0" hangingPunct="0"/>
                  <a:endParaRPr lang="en-US" sz="3200">
                    <a:latin typeface="Times New Roman" pitchFamily="-111" charset="0"/>
                  </a:endParaRPr>
                </a:p>
              </p:txBody>
            </p:sp>
            <p:sp>
              <p:nvSpPr>
                <p:cNvPr id="41997" name="Rectangle 13"/>
                <p:cNvSpPr>
                  <a:spLocks noChangeArrowheads="1"/>
                </p:cNvSpPr>
                <p:nvPr/>
              </p:nvSpPr>
              <p:spPr bwMode="auto">
                <a:xfrm>
                  <a:off x="0" y="633"/>
                  <a:ext cx="1599" cy="633"/>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41998" name="Group 14"/>
              <p:cNvGrpSpPr>
                <a:grpSpLocks/>
              </p:cNvGrpSpPr>
              <p:nvPr/>
            </p:nvGrpSpPr>
            <p:grpSpPr bwMode="auto">
              <a:xfrm>
                <a:off x="1599" y="633"/>
                <a:ext cx="1882" cy="633"/>
                <a:chOff x="1599" y="633"/>
                <a:chExt cx="1882" cy="633"/>
              </a:xfrm>
            </p:grpSpPr>
            <p:sp>
              <p:nvSpPr>
                <p:cNvPr id="41999" name="Rectangle 15"/>
                <p:cNvSpPr>
                  <a:spLocks noChangeArrowheads="1"/>
                </p:cNvSpPr>
                <p:nvPr/>
              </p:nvSpPr>
              <p:spPr bwMode="auto">
                <a:xfrm>
                  <a:off x="1642" y="633"/>
                  <a:ext cx="1796" cy="633"/>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8a. lalok brok anok plok nok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8b. iat lat pippat rrat nnat .</a:t>
                  </a:r>
                </a:p>
                <a:p>
                  <a:pPr algn="l" eaLnBrk="0" hangingPunct="0"/>
                  <a:endParaRPr lang="en-US" sz="3200">
                    <a:latin typeface="Times New Roman" pitchFamily="-111" charset="0"/>
                  </a:endParaRPr>
                </a:p>
              </p:txBody>
            </p:sp>
            <p:sp>
              <p:nvSpPr>
                <p:cNvPr id="42000" name="Rectangle 16"/>
                <p:cNvSpPr>
                  <a:spLocks noChangeArrowheads="1"/>
                </p:cNvSpPr>
                <p:nvPr/>
              </p:nvSpPr>
              <p:spPr bwMode="auto">
                <a:xfrm>
                  <a:off x="1599" y="633"/>
                  <a:ext cx="1882" cy="633"/>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42001" name="Group 17"/>
              <p:cNvGrpSpPr>
                <a:grpSpLocks/>
              </p:cNvGrpSpPr>
              <p:nvPr/>
            </p:nvGrpSpPr>
            <p:grpSpPr bwMode="auto">
              <a:xfrm>
                <a:off x="0" y="1266"/>
                <a:ext cx="1599" cy="518"/>
                <a:chOff x="0" y="1266"/>
                <a:chExt cx="1599" cy="518"/>
              </a:xfrm>
            </p:grpSpPr>
            <p:sp>
              <p:nvSpPr>
                <p:cNvPr id="42002" name="Rectangle 18"/>
                <p:cNvSpPr>
                  <a:spLocks noChangeArrowheads="1"/>
                </p:cNvSpPr>
                <p:nvPr/>
              </p:nvSpPr>
              <p:spPr bwMode="auto">
                <a:xfrm>
                  <a:off x="43" y="1266"/>
                  <a:ext cx="1513"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3a. erok sprok izok hihok ghirok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3b. totat dat arrat vat hilat .</a:t>
                  </a:r>
                </a:p>
                <a:p>
                  <a:pPr algn="l" eaLnBrk="0" hangingPunct="0"/>
                  <a:endParaRPr lang="en-US" sz="3200">
                    <a:latin typeface="Times New Roman" pitchFamily="-111" charset="0"/>
                  </a:endParaRPr>
                </a:p>
              </p:txBody>
            </p:sp>
            <p:sp>
              <p:nvSpPr>
                <p:cNvPr id="42003" name="Rectangle 19"/>
                <p:cNvSpPr>
                  <a:spLocks noChangeArrowheads="1"/>
                </p:cNvSpPr>
                <p:nvPr/>
              </p:nvSpPr>
              <p:spPr bwMode="auto">
                <a:xfrm>
                  <a:off x="0" y="1266"/>
                  <a:ext cx="1599"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42004" name="Group 20"/>
              <p:cNvGrpSpPr>
                <a:grpSpLocks/>
              </p:cNvGrpSpPr>
              <p:nvPr/>
            </p:nvGrpSpPr>
            <p:grpSpPr bwMode="auto">
              <a:xfrm>
                <a:off x="1599" y="1266"/>
                <a:ext cx="1882" cy="518"/>
                <a:chOff x="1599" y="1266"/>
                <a:chExt cx="1882" cy="518"/>
              </a:xfrm>
            </p:grpSpPr>
            <p:sp>
              <p:nvSpPr>
                <p:cNvPr id="42005" name="Rectangle 21"/>
                <p:cNvSpPr>
                  <a:spLocks noChangeArrowheads="1"/>
                </p:cNvSpPr>
                <p:nvPr/>
              </p:nvSpPr>
              <p:spPr bwMode="auto">
                <a:xfrm>
                  <a:off x="1642" y="1266"/>
                  <a:ext cx="1796"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9a. wiwok nok izok kantok ok-yurp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9b. totat nnat quat oloat at-yurp .</a:t>
                  </a:r>
                </a:p>
                <a:p>
                  <a:pPr algn="l" eaLnBrk="0" hangingPunct="0"/>
                  <a:endParaRPr lang="en-US" sz="3200">
                    <a:latin typeface="Times New Roman" pitchFamily="-111" charset="0"/>
                  </a:endParaRPr>
                </a:p>
              </p:txBody>
            </p:sp>
            <p:sp>
              <p:nvSpPr>
                <p:cNvPr id="42006" name="Rectangle 22"/>
                <p:cNvSpPr>
                  <a:spLocks noChangeArrowheads="1"/>
                </p:cNvSpPr>
                <p:nvPr/>
              </p:nvSpPr>
              <p:spPr bwMode="auto">
                <a:xfrm>
                  <a:off x="1599" y="1266"/>
                  <a:ext cx="1882"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42007" name="Group 23"/>
              <p:cNvGrpSpPr>
                <a:grpSpLocks/>
              </p:cNvGrpSpPr>
              <p:nvPr/>
            </p:nvGrpSpPr>
            <p:grpSpPr bwMode="auto">
              <a:xfrm>
                <a:off x="0" y="1784"/>
                <a:ext cx="1599" cy="518"/>
                <a:chOff x="0" y="1784"/>
                <a:chExt cx="1599" cy="518"/>
              </a:xfrm>
            </p:grpSpPr>
            <p:sp>
              <p:nvSpPr>
                <p:cNvPr id="42008" name="Rectangle 24"/>
                <p:cNvSpPr>
                  <a:spLocks noChangeArrowheads="1"/>
                </p:cNvSpPr>
                <p:nvPr/>
              </p:nvSpPr>
              <p:spPr bwMode="auto">
                <a:xfrm>
                  <a:off x="43" y="1784"/>
                  <a:ext cx="1513"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4a. ok-voon anok drok brok jok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4b. at-voon krat pippat sat lat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endParaRPr lang="en-US" sz="3200">
                    <a:latin typeface="Times New Roman" pitchFamily="-111" charset="0"/>
                  </a:endParaRPr>
                </a:p>
              </p:txBody>
            </p:sp>
            <p:sp>
              <p:nvSpPr>
                <p:cNvPr id="42009" name="Rectangle 25"/>
                <p:cNvSpPr>
                  <a:spLocks noChangeArrowheads="1"/>
                </p:cNvSpPr>
                <p:nvPr/>
              </p:nvSpPr>
              <p:spPr bwMode="auto">
                <a:xfrm>
                  <a:off x="0" y="1784"/>
                  <a:ext cx="1599"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42010" name="Group 26"/>
              <p:cNvGrpSpPr>
                <a:grpSpLocks/>
              </p:cNvGrpSpPr>
              <p:nvPr/>
            </p:nvGrpSpPr>
            <p:grpSpPr bwMode="auto">
              <a:xfrm>
                <a:off x="1599" y="1784"/>
                <a:ext cx="1882" cy="518"/>
                <a:chOff x="1599" y="1784"/>
                <a:chExt cx="1882" cy="518"/>
              </a:xfrm>
            </p:grpSpPr>
            <p:sp>
              <p:nvSpPr>
                <p:cNvPr id="42011" name="Rectangle 27"/>
                <p:cNvSpPr>
                  <a:spLocks noChangeArrowheads="1"/>
                </p:cNvSpPr>
                <p:nvPr/>
              </p:nvSpPr>
              <p:spPr bwMode="auto">
                <a:xfrm>
                  <a:off x="1642" y="1784"/>
                  <a:ext cx="1796"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10a. lalok mok nok yorok ghirok clok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10b. wat nnat gat mat bat hilat .</a:t>
                  </a:r>
                </a:p>
                <a:p>
                  <a:pPr algn="l" eaLnBrk="0" hangingPunct="0"/>
                  <a:endParaRPr lang="en-US" sz="3200">
                    <a:latin typeface="Times New Roman" pitchFamily="-111" charset="0"/>
                  </a:endParaRPr>
                </a:p>
              </p:txBody>
            </p:sp>
            <p:sp>
              <p:nvSpPr>
                <p:cNvPr id="42012" name="Rectangle 28"/>
                <p:cNvSpPr>
                  <a:spLocks noChangeArrowheads="1"/>
                </p:cNvSpPr>
                <p:nvPr/>
              </p:nvSpPr>
              <p:spPr bwMode="auto">
                <a:xfrm>
                  <a:off x="1599" y="1784"/>
                  <a:ext cx="1882"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42013" name="Group 29"/>
              <p:cNvGrpSpPr>
                <a:grpSpLocks/>
              </p:cNvGrpSpPr>
              <p:nvPr/>
            </p:nvGrpSpPr>
            <p:grpSpPr bwMode="auto">
              <a:xfrm>
                <a:off x="0" y="2302"/>
                <a:ext cx="1599" cy="518"/>
                <a:chOff x="0" y="2302"/>
                <a:chExt cx="1599" cy="518"/>
              </a:xfrm>
            </p:grpSpPr>
            <p:sp>
              <p:nvSpPr>
                <p:cNvPr id="42014" name="Rectangle 30"/>
                <p:cNvSpPr>
                  <a:spLocks noChangeArrowheads="1"/>
                </p:cNvSpPr>
                <p:nvPr/>
              </p:nvSpPr>
              <p:spPr bwMode="auto">
                <a:xfrm>
                  <a:off x="43" y="2302"/>
                  <a:ext cx="1513"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5a. wiwok farok izok stok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5b. totat jjat quat cat .</a:t>
                  </a:r>
                </a:p>
                <a:p>
                  <a:pPr algn="l" eaLnBrk="0" hangingPunct="0"/>
                  <a:endParaRPr lang="en-US" sz="3200">
                    <a:latin typeface="Times New Roman" pitchFamily="-111" charset="0"/>
                  </a:endParaRPr>
                </a:p>
              </p:txBody>
            </p:sp>
            <p:sp>
              <p:nvSpPr>
                <p:cNvPr id="42015" name="Rectangle 31"/>
                <p:cNvSpPr>
                  <a:spLocks noChangeArrowheads="1"/>
                </p:cNvSpPr>
                <p:nvPr/>
              </p:nvSpPr>
              <p:spPr bwMode="auto">
                <a:xfrm>
                  <a:off x="0" y="2302"/>
                  <a:ext cx="1599"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42016" name="Group 32"/>
              <p:cNvGrpSpPr>
                <a:grpSpLocks/>
              </p:cNvGrpSpPr>
              <p:nvPr/>
            </p:nvGrpSpPr>
            <p:grpSpPr bwMode="auto">
              <a:xfrm>
                <a:off x="1599" y="2302"/>
                <a:ext cx="1882" cy="518"/>
                <a:chOff x="1599" y="2302"/>
                <a:chExt cx="1882" cy="518"/>
              </a:xfrm>
            </p:grpSpPr>
            <p:sp>
              <p:nvSpPr>
                <p:cNvPr id="42017" name="Rectangle 33"/>
                <p:cNvSpPr>
                  <a:spLocks noChangeArrowheads="1"/>
                </p:cNvSpPr>
                <p:nvPr/>
              </p:nvSpPr>
              <p:spPr bwMode="auto">
                <a:xfrm>
                  <a:off x="1642" y="2302"/>
                  <a:ext cx="1796"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11a. lalok nok crrrok hihok yorok zanzanok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11b. wat nnat arrat mat zanzanat .</a:t>
                  </a:r>
                </a:p>
                <a:p>
                  <a:pPr algn="l" eaLnBrk="0" hangingPunct="0"/>
                  <a:endParaRPr lang="en-US" sz="3200">
                    <a:latin typeface="Times New Roman" pitchFamily="-111" charset="0"/>
                  </a:endParaRPr>
                </a:p>
              </p:txBody>
            </p:sp>
            <p:sp>
              <p:nvSpPr>
                <p:cNvPr id="42018" name="Rectangle 34"/>
                <p:cNvSpPr>
                  <a:spLocks noChangeArrowheads="1"/>
                </p:cNvSpPr>
                <p:nvPr/>
              </p:nvSpPr>
              <p:spPr bwMode="auto">
                <a:xfrm>
                  <a:off x="1599" y="2302"/>
                  <a:ext cx="1882"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42019" name="Group 35"/>
              <p:cNvGrpSpPr>
                <a:grpSpLocks/>
              </p:cNvGrpSpPr>
              <p:nvPr/>
            </p:nvGrpSpPr>
            <p:grpSpPr bwMode="auto">
              <a:xfrm>
                <a:off x="0" y="2820"/>
                <a:ext cx="1599" cy="518"/>
                <a:chOff x="0" y="2820"/>
                <a:chExt cx="1599" cy="518"/>
              </a:xfrm>
            </p:grpSpPr>
            <p:sp>
              <p:nvSpPr>
                <p:cNvPr id="42020" name="Rectangle 36"/>
                <p:cNvSpPr>
                  <a:spLocks noChangeArrowheads="1"/>
                </p:cNvSpPr>
                <p:nvPr/>
              </p:nvSpPr>
              <p:spPr bwMode="auto">
                <a:xfrm>
                  <a:off x="43" y="2820"/>
                  <a:ext cx="1513"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6a. lalok sprok izok jok stok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6b. wat dat krat quat cat .</a:t>
                  </a:r>
                </a:p>
                <a:p>
                  <a:pPr algn="l" eaLnBrk="0" hangingPunct="0"/>
                  <a:endParaRPr lang="en-US" sz="3200">
                    <a:latin typeface="Times New Roman" pitchFamily="-111" charset="0"/>
                  </a:endParaRPr>
                </a:p>
              </p:txBody>
            </p:sp>
            <p:sp>
              <p:nvSpPr>
                <p:cNvPr id="42021" name="Rectangle 37"/>
                <p:cNvSpPr>
                  <a:spLocks noChangeArrowheads="1"/>
                </p:cNvSpPr>
                <p:nvPr/>
              </p:nvSpPr>
              <p:spPr bwMode="auto">
                <a:xfrm>
                  <a:off x="0" y="2820"/>
                  <a:ext cx="1599"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42022" name="Group 38"/>
              <p:cNvGrpSpPr>
                <a:grpSpLocks/>
              </p:cNvGrpSpPr>
              <p:nvPr/>
            </p:nvGrpSpPr>
            <p:grpSpPr bwMode="auto">
              <a:xfrm>
                <a:off x="1599" y="2820"/>
                <a:ext cx="1882" cy="518"/>
                <a:chOff x="1599" y="2820"/>
                <a:chExt cx="1882" cy="518"/>
              </a:xfrm>
            </p:grpSpPr>
            <p:sp>
              <p:nvSpPr>
                <p:cNvPr id="42023" name="Rectangle 39"/>
                <p:cNvSpPr>
                  <a:spLocks noChangeArrowheads="1"/>
                </p:cNvSpPr>
                <p:nvPr/>
              </p:nvSpPr>
              <p:spPr bwMode="auto">
                <a:xfrm>
                  <a:off x="1642" y="2820"/>
                  <a:ext cx="1796"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12a. lalok rarok nok izok hihok mok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12b. wat nnat forat arrat vat gat .</a:t>
                  </a:r>
                </a:p>
                <a:p>
                  <a:pPr algn="l" eaLnBrk="0" hangingPunct="0"/>
                  <a:endParaRPr lang="en-US" sz="3200">
                    <a:latin typeface="Times New Roman" pitchFamily="-111" charset="0"/>
                  </a:endParaRPr>
                </a:p>
              </p:txBody>
            </p:sp>
            <p:sp>
              <p:nvSpPr>
                <p:cNvPr id="42024" name="Rectangle 40"/>
                <p:cNvSpPr>
                  <a:spLocks noChangeArrowheads="1"/>
                </p:cNvSpPr>
                <p:nvPr/>
              </p:nvSpPr>
              <p:spPr bwMode="auto">
                <a:xfrm>
                  <a:off x="1599" y="2820"/>
                  <a:ext cx="1882"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sp>
          <p:nvSpPr>
            <p:cNvPr id="42025" name="Rectangle 41"/>
            <p:cNvSpPr>
              <a:spLocks noChangeArrowheads="1"/>
            </p:cNvSpPr>
            <p:nvPr/>
          </p:nvSpPr>
          <p:spPr bwMode="auto">
            <a:xfrm>
              <a:off x="-3" y="-3"/>
              <a:ext cx="3487" cy="3344"/>
            </a:xfrm>
            <a:prstGeom prst="rect">
              <a:avLst/>
            </a:prstGeom>
            <a:noFill/>
            <a:ln w="9525">
              <a:solidFill>
                <a:srgbClr val="A0A0A0"/>
              </a:solidFill>
              <a:miter lim="800000"/>
              <a:headEnd/>
              <a:tailEnd/>
            </a:ln>
            <a:effectLst/>
          </p:spPr>
          <p:txBody>
            <a:bodyPr wrap="none" anchor="ctr">
              <a:prstTxWarp prst="textNoShape">
                <a:avLst/>
              </a:prstTxWarp>
              <a:spAutoFit/>
            </a:bodyPr>
            <a:lstStyle/>
            <a:p>
              <a:endParaRPr lang="en-US"/>
            </a:p>
          </p:txBody>
        </p:sp>
      </p:grpSp>
      <p:sp>
        <p:nvSpPr>
          <p:cNvPr id="42026" name="Text Box 42"/>
          <p:cNvSpPr txBox="1">
            <a:spLocks noChangeArrowheads="1"/>
          </p:cNvSpPr>
          <p:nvPr/>
        </p:nvSpPr>
        <p:spPr bwMode="auto">
          <a:xfrm>
            <a:off x="152400" y="1066800"/>
            <a:ext cx="8662988" cy="366713"/>
          </a:xfrm>
          <a:prstGeom prst="rect">
            <a:avLst/>
          </a:prstGeom>
          <a:noFill/>
          <a:ln w="9525">
            <a:noFill/>
            <a:miter lim="800000"/>
            <a:headEnd/>
            <a:tailEnd/>
          </a:ln>
          <a:effectLst/>
        </p:spPr>
        <p:txBody>
          <a:bodyPr wrap="none">
            <a:prstTxWarp prst="textNoShape">
              <a:avLst/>
            </a:prstTxWarp>
            <a:spAutoFit/>
          </a:bodyPr>
          <a:lstStyle/>
          <a:p>
            <a:pPr algn="l"/>
            <a:r>
              <a:rPr lang="en-US">
                <a:solidFill>
                  <a:schemeClr val="tx2"/>
                </a:solidFill>
              </a:rPr>
              <a:t>Your assignment, translate this to Arcturan:    </a:t>
            </a:r>
            <a:r>
              <a:rPr lang="en-US" sz="1600" b="1">
                <a:solidFill>
                  <a:schemeClr val="tx2"/>
                </a:solidFill>
                <a:latin typeface="Times New Roman" pitchFamily="-111" charset="0"/>
              </a:rPr>
              <a:t>farok</a:t>
            </a:r>
            <a:r>
              <a:rPr lang="en-US" sz="1600">
                <a:solidFill>
                  <a:schemeClr val="tx2"/>
                </a:solidFill>
                <a:latin typeface="Times New Roman" pitchFamily="-111" charset="0"/>
              </a:rPr>
              <a:t> crrrok </a:t>
            </a:r>
            <a:r>
              <a:rPr lang="en-US" sz="1600" b="1">
                <a:solidFill>
                  <a:schemeClr val="tx2"/>
                </a:solidFill>
                <a:latin typeface="Times New Roman" pitchFamily="-111" charset="0"/>
              </a:rPr>
              <a:t>hihok yorok</a:t>
            </a:r>
            <a:r>
              <a:rPr lang="en-US" sz="1600">
                <a:solidFill>
                  <a:schemeClr val="tx2"/>
                </a:solidFill>
                <a:latin typeface="Times New Roman" pitchFamily="-111" charset="0"/>
              </a:rPr>
              <a:t> </a:t>
            </a:r>
            <a:r>
              <a:rPr lang="en-US" sz="1600" b="1">
                <a:solidFill>
                  <a:schemeClr val="tx2"/>
                </a:solidFill>
                <a:latin typeface="Times New Roman" pitchFamily="-111" charset="0"/>
              </a:rPr>
              <a:t>clok</a:t>
            </a:r>
            <a:r>
              <a:rPr lang="en-US" sz="1600">
                <a:solidFill>
                  <a:schemeClr val="tx2"/>
                </a:solidFill>
                <a:latin typeface="Times New Roman" pitchFamily="-111" charset="0"/>
              </a:rPr>
              <a:t> kantok ok-yurp</a:t>
            </a:r>
          </a:p>
        </p:txBody>
      </p:sp>
      <p:sp>
        <p:nvSpPr>
          <p:cNvPr id="42027" name="Line 43"/>
          <p:cNvSpPr>
            <a:spLocks noChangeShapeType="1"/>
          </p:cNvSpPr>
          <p:nvPr/>
        </p:nvSpPr>
        <p:spPr bwMode="auto">
          <a:xfrm flipH="1">
            <a:off x="1447800" y="5181600"/>
            <a:ext cx="152400" cy="2286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42028" name="Line 44"/>
          <p:cNvSpPr>
            <a:spLocks noChangeShapeType="1"/>
          </p:cNvSpPr>
          <p:nvPr/>
        </p:nvSpPr>
        <p:spPr bwMode="auto">
          <a:xfrm flipH="1">
            <a:off x="5257800" y="1828800"/>
            <a:ext cx="76200" cy="2286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42029" name="Line 45"/>
          <p:cNvSpPr>
            <a:spLocks noChangeShapeType="1"/>
          </p:cNvSpPr>
          <p:nvPr/>
        </p:nvSpPr>
        <p:spPr bwMode="auto">
          <a:xfrm flipH="1">
            <a:off x="1752600" y="3657600"/>
            <a:ext cx="609600" cy="304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42030" name="Line 46"/>
          <p:cNvSpPr>
            <a:spLocks noChangeShapeType="1"/>
          </p:cNvSpPr>
          <p:nvPr/>
        </p:nvSpPr>
        <p:spPr bwMode="auto">
          <a:xfrm flipH="1">
            <a:off x="5715000" y="5181600"/>
            <a:ext cx="609600" cy="304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42031" name="Line 47"/>
          <p:cNvSpPr>
            <a:spLocks noChangeShapeType="1"/>
          </p:cNvSpPr>
          <p:nvPr/>
        </p:nvSpPr>
        <p:spPr bwMode="auto">
          <a:xfrm flipH="1">
            <a:off x="6172200" y="5943600"/>
            <a:ext cx="533400" cy="2286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42032" name="Line 48"/>
          <p:cNvSpPr>
            <a:spLocks noChangeShapeType="1"/>
          </p:cNvSpPr>
          <p:nvPr/>
        </p:nvSpPr>
        <p:spPr bwMode="auto">
          <a:xfrm>
            <a:off x="4953000" y="4419600"/>
            <a:ext cx="0" cy="304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42033" name="Line 49"/>
          <p:cNvSpPr>
            <a:spLocks noChangeShapeType="1"/>
          </p:cNvSpPr>
          <p:nvPr/>
        </p:nvSpPr>
        <p:spPr bwMode="auto">
          <a:xfrm flipH="1">
            <a:off x="5334000" y="4419600"/>
            <a:ext cx="457200" cy="304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42034" name="Line 50"/>
          <p:cNvSpPr>
            <a:spLocks noChangeShapeType="1"/>
          </p:cNvSpPr>
          <p:nvPr/>
        </p:nvSpPr>
        <p:spPr bwMode="auto">
          <a:xfrm>
            <a:off x="5410200" y="4419600"/>
            <a:ext cx="304800" cy="304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42035" name="Line 51"/>
          <p:cNvSpPr>
            <a:spLocks noChangeShapeType="1"/>
          </p:cNvSpPr>
          <p:nvPr/>
        </p:nvSpPr>
        <p:spPr bwMode="auto">
          <a:xfrm flipH="1">
            <a:off x="6705600" y="4419600"/>
            <a:ext cx="76200" cy="2286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42036" name="Line 52"/>
          <p:cNvSpPr>
            <a:spLocks noChangeShapeType="1"/>
          </p:cNvSpPr>
          <p:nvPr/>
        </p:nvSpPr>
        <p:spPr bwMode="auto">
          <a:xfrm flipH="1">
            <a:off x="6019800" y="4419600"/>
            <a:ext cx="228600" cy="304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42037" name="Line 53"/>
          <p:cNvSpPr>
            <a:spLocks noChangeShapeType="1"/>
          </p:cNvSpPr>
          <p:nvPr/>
        </p:nvSpPr>
        <p:spPr bwMode="auto">
          <a:xfrm flipV="1">
            <a:off x="6324600" y="4419600"/>
            <a:ext cx="914400" cy="304800"/>
          </a:xfrm>
          <a:prstGeom prst="line">
            <a:avLst/>
          </a:prstGeom>
          <a:noFill/>
          <a:ln w="12700">
            <a:solidFill>
              <a:schemeClr val="tx1"/>
            </a:solidFill>
            <a:round/>
            <a:headEnd/>
            <a:tailEnd/>
          </a:ln>
          <a:effectLst/>
        </p:spPr>
        <p:txBody>
          <a:bodyPr>
            <a:prstTxWarp prst="textNoShape">
              <a:avLst/>
            </a:prstTxWarp>
          </a:bodyPr>
          <a:lstStyle/>
          <a:p>
            <a:endParaRPr lang="en-US"/>
          </a:p>
        </p:txBody>
      </p:sp>
      <p:sp>
        <p:nvSpPr>
          <p:cNvPr id="42039" name="Line 55"/>
          <p:cNvSpPr>
            <a:spLocks noChangeShapeType="1"/>
          </p:cNvSpPr>
          <p:nvPr/>
        </p:nvSpPr>
        <p:spPr bwMode="auto">
          <a:xfrm>
            <a:off x="4953000" y="5181600"/>
            <a:ext cx="0" cy="304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42040" name="Line 56"/>
          <p:cNvSpPr>
            <a:spLocks noChangeShapeType="1"/>
          </p:cNvSpPr>
          <p:nvPr/>
        </p:nvSpPr>
        <p:spPr bwMode="auto">
          <a:xfrm>
            <a:off x="4876800" y="1828800"/>
            <a:ext cx="0" cy="2286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42041" name="Line 57"/>
          <p:cNvSpPr>
            <a:spLocks noChangeShapeType="1"/>
          </p:cNvSpPr>
          <p:nvPr/>
        </p:nvSpPr>
        <p:spPr bwMode="auto">
          <a:xfrm>
            <a:off x="1066800" y="5943600"/>
            <a:ext cx="0" cy="304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42042" name="Line 58"/>
          <p:cNvSpPr>
            <a:spLocks noChangeShapeType="1"/>
          </p:cNvSpPr>
          <p:nvPr/>
        </p:nvSpPr>
        <p:spPr bwMode="auto">
          <a:xfrm>
            <a:off x="4953000" y="5943600"/>
            <a:ext cx="0" cy="2286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42043" name="Line 59"/>
          <p:cNvSpPr>
            <a:spLocks noChangeShapeType="1"/>
          </p:cNvSpPr>
          <p:nvPr/>
        </p:nvSpPr>
        <p:spPr bwMode="auto">
          <a:xfrm flipH="1">
            <a:off x="6858000" y="5943600"/>
            <a:ext cx="304800" cy="2286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42044" name="Line 60"/>
          <p:cNvSpPr>
            <a:spLocks noChangeShapeType="1"/>
          </p:cNvSpPr>
          <p:nvPr/>
        </p:nvSpPr>
        <p:spPr bwMode="auto">
          <a:xfrm flipH="1">
            <a:off x="5334000" y="5943600"/>
            <a:ext cx="533400" cy="2286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42045" name="Line 61"/>
          <p:cNvSpPr>
            <a:spLocks noChangeShapeType="1"/>
          </p:cNvSpPr>
          <p:nvPr/>
        </p:nvSpPr>
        <p:spPr bwMode="auto">
          <a:xfrm flipH="1">
            <a:off x="6248400" y="5181600"/>
            <a:ext cx="609600" cy="304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42046" name="Line 62"/>
          <p:cNvSpPr>
            <a:spLocks noChangeShapeType="1"/>
          </p:cNvSpPr>
          <p:nvPr/>
        </p:nvSpPr>
        <p:spPr bwMode="auto">
          <a:xfrm flipH="1">
            <a:off x="5334000" y="5181600"/>
            <a:ext cx="76200" cy="304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42047" name="Line 63"/>
          <p:cNvSpPr>
            <a:spLocks noChangeShapeType="1"/>
          </p:cNvSpPr>
          <p:nvPr/>
        </p:nvSpPr>
        <p:spPr bwMode="auto">
          <a:xfrm flipH="1">
            <a:off x="6324600" y="2743200"/>
            <a:ext cx="228600" cy="2286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42048" name="Line 64"/>
          <p:cNvSpPr>
            <a:spLocks noChangeShapeType="1"/>
          </p:cNvSpPr>
          <p:nvPr/>
        </p:nvSpPr>
        <p:spPr bwMode="auto">
          <a:xfrm flipH="1">
            <a:off x="6781800" y="5181600"/>
            <a:ext cx="609600" cy="304800"/>
          </a:xfrm>
          <a:prstGeom prst="line">
            <a:avLst/>
          </a:prstGeom>
          <a:noFill/>
          <a:ln w="57150" cap="rnd">
            <a:solidFill>
              <a:schemeClr val="tx1"/>
            </a:solidFill>
            <a:prstDash val="sysDot"/>
            <a:round/>
            <a:headEnd/>
            <a:tailEnd/>
          </a:ln>
          <a:effectLst/>
        </p:spPr>
        <p:txBody>
          <a:bodyPr>
            <a:prstTxWarp prst="textNoShape">
              <a:avLst/>
            </a:prstTxWarp>
          </a:bodyPr>
          <a:lstStyle/>
          <a:p>
            <a:endParaRPr lang="en-US"/>
          </a:p>
        </p:txBody>
      </p:sp>
      <p:sp>
        <p:nvSpPr>
          <p:cNvPr id="42049" name="Text Box 65"/>
          <p:cNvSpPr txBox="1">
            <a:spLocks noChangeArrowheads="1"/>
          </p:cNvSpPr>
          <p:nvPr/>
        </p:nvSpPr>
        <p:spPr bwMode="auto">
          <a:xfrm>
            <a:off x="7620000" y="5257800"/>
            <a:ext cx="1123950" cy="366713"/>
          </a:xfrm>
          <a:prstGeom prst="rect">
            <a:avLst/>
          </a:prstGeom>
          <a:noFill/>
          <a:ln w="9525">
            <a:noFill/>
            <a:miter lim="800000"/>
            <a:headEnd/>
            <a:tailEnd/>
          </a:ln>
          <a:effectLst/>
        </p:spPr>
        <p:txBody>
          <a:bodyPr wrap="none">
            <a:prstTxWarp prst="textNoShape">
              <a:avLst/>
            </a:prstTxWarp>
            <a:spAutoFit/>
          </a:bodyPr>
          <a:lstStyle/>
          <a:p>
            <a:pPr algn="l"/>
            <a:r>
              <a:rPr lang="en-US"/>
              <a:t>cognate?</a:t>
            </a:r>
          </a:p>
        </p:txBody>
      </p:sp>
      <p:sp>
        <p:nvSpPr>
          <p:cNvPr id="42052" name="Line 68"/>
          <p:cNvSpPr>
            <a:spLocks noChangeShapeType="1"/>
          </p:cNvSpPr>
          <p:nvPr/>
        </p:nvSpPr>
        <p:spPr bwMode="auto">
          <a:xfrm flipH="1">
            <a:off x="2514600" y="3657600"/>
            <a:ext cx="381000" cy="228600"/>
          </a:xfrm>
          <a:prstGeom prst="line">
            <a:avLst/>
          </a:prstGeom>
          <a:noFill/>
          <a:ln w="9525">
            <a:solidFill>
              <a:schemeClr val="tx1"/>
            </a:solidFill>
            <a:round/>
            <a:headEnd/>
            <a:tailEnd/>
          </a:ln>
          <a:effectLst/>
        </p:spPr>
        <p:txBody>
          <a:bodyPr>
            <a:prstTxWarp prst="textNoShape">
              <a:avLst/>
            </a:prstTxWarp>
          </a:bodyPr>
          <a:lstStyle/>
          <a:p>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78" name="Rectangle 70"/>
          <p:cNvSpPr>
            <a:spLocks noChangeArrowheads="1"/>
          </p:cNvSpPr>
          <p:nvPr/>
        </p:nvSpPr>
        <p:spPr bwMode="auto">
          <a:xfrm>
            <a:off x="4800600" y="1066800"/>
            <a:ext cx="3352800" cy="381000"/>
          </a:xfrm>
          <a:prstGeom prst="rect">
            <a:avLst/>
          </a:prstGeom>
          <a:solidFill>
            <a:schemeClr val="accent1"/>
          </a:solidFill>
          <a:ln w="9525">
            <a:noFill/>
            <a:miter lim="800000"/>
            <a:headEnd/>
            <a:tailEnd/>
          </a:ln>
          <a:effectLst/>
        </p:spPr>
        <p:txBody>
          <a:bodyPr wrap="none" anchor="ctr">
            <a:prstTxWarp prst="textNoShape">
              <a:avLst/>
            </a:prstTxWarp>
          </a:bodyPr>
          <a:lstStyle/>
          <a:p>
            <a:endParaRPr lang="en-US"/>
          </a:p>
        </p:txBody>
      </p:sp>
      <p:sp>
        <p:nvSpPr>
          <p:cNvPr id="43050" name="Text Box 42"/>
          <p:cNvSpPr txBox="1">
            <a:spLocks noChangeArrowheads="1"/>
          </p:cNvSpPr>
          <p:nvPr/>
        </p:nvSpPr>
        <p:spPr bwMode="auto">
          <a:xfrm>
            <a:off x="152400" y="1066800"/>
            <a:ext cx="8032750" cy="366713"/>
          </a:xfrm>
          <a:prstGeom prst="rect">
            <a:avLst/>
          </a:prstGeom>
          <a:noFill/>
          <a:ln w="9525">
            <a:noFill/>
            <a:miter lim="800000"/>
            <a:headEnd/>
            <a:tailEnd/>
          </a:ln>
          <a:effectLst/>
        </p:spPr>
        <p:txBody>
          <a:bodyPr wrap="none">
            <a:prstTxWarp prst="textNoShape">
              <a:avLst/>
            </a:prstTxWarp>
            <a:spAutoFit/>
          </a:bodyPr>
          <a:lstStyle/>
          <a:p>
            <a:pPr algn="l"/>
            <a:r>
              <a:rPr lang="en-US">
                <a:solidFill>
                  <a:schemeClr val="tx2"/>
                </a:solidFill>
              </a:rPr>
              <a:t>Your assignment, put these words in order:    { </a:t>
            </a:r>
            <a:r>
              <a:rPr lang="en-US" sz="1600" b="1">
                <a:latin typeface="Times New Roman" pitchFamily="-111" charset="0"/>
              </a:rPr>
              <a:t>jjat, arrat, mat, bat, oloat, at-yurp</a:t>
            </a:r>
            <a:r>
              <a:rPr lang="en-US" sz="1400">
                <a:solidFill>
                  <a:srgbClr val="003366"/>
                </a:solidFill>
                <a:latin typeface="Times New Roman" pitchFamily="-111" charset="0"/>
              </a:rPr>
              <a:t> </a:t>
            </a:r>
            <a:r>
              <a:rPr lang="en-US" sz="1600" b="1">
                <a:solidFill>
                  <a:srgbClr val="003366"/>
                </a:solidFill>
              </a:rPr>
              <a:t>}</a:t>
            </a:r>
          </a:p>
        </p:txBody>
      </p:sp>
      <p:sp>
        <p:nvSpPr>
          <p:cNvPr id="43077" name="Rectangle 69"/>
          <p:cNvSpPr>
            <a:spLocks noChangeArrowheads="1"/>
          </p:cNvSpPr>
          <p:nvPr/>
        </p:nvSpPr>
        <p:spPr bwMode="auto">
          <a:xfrm>
            <a:off x="5583238" y="4876800"/>
            <a:ext cx="533400" cy="381000"/>
          </a:xfrm>
          <a:prstGeom prst="rect">
            <a:avLst/>
          </a:prstGeom>
          <a:solidFill>
            <a:srgbClr val="FFFF00"/>
          </a:solidFill>
          <a:ln w="9525">
            <a:noFill/>
            <a:miter lim="800000"/>
            <a:headEnd/>
            <a:tailEnd/>
          </a:ln>
          <a:effectLst/>
        </p:spPr>
        <p:txBody>
          <a:bodyPr wrap="none" anchor="ctr">
            <a:prstTxWarp prst="textNoShape">
              <a:avLst/>
            </a:prstTxWarp>
          </a:bodyPr>
          <a:lstStyle/>
          <a:p>
            <a:endParaRPr lang="en-US"/>
          </a:p>
        </p:txBody>
      </p:sp>
      <p:sp>
        <p:nvSpPr>
          <p:cNvPr id="43010" name="Rectangle 2"/>
          <p:cNvSpPr>
            <a:spLocks noGrp="1" noChangeArrowheads="1"/>
          </p:cNvSpPr>
          <p:nvPr>
            <p:ph type="title"/>
          </p:nvPr>
        </p:nvSpPr>
        <p:spPr>
          <a:xfrm>
            <a:off x="228600" y="138113"/>
            <a:ext cx="8458200" cy="838200"/>
          </a:xfrm>
        </p:spPr>
        <p:txBody>
          <a:bodyPr/>
          <a:lstStyle/>
          <a:p>
            <a:r>
              <a:rPr lang="en-US" sz="3600"/>
              <a:t>Centauri/Arcturan [Knight, 1997]</a:t>
            </a:r>
            <a:endParaRPr lang="en-US"/>
          </a:p>
        </p:txBody>
      </p:sp>
      <p:grpSp>
        <p:nvGrpSpPr>
          <p:cNvPr id="43011" name="Group 3"/>
          <p:cNvGrpSpPr>
            <a:grpSpLocks/>
          </p:cNvGrpSpPr>
          <p:nvPr/>
        </p:nvGrpSpPr>
        <p:grpSpPr bwMode="auto">
          <a:xfrm>
            <a:off x="381000" y="1524000"/>
            <a:ext cx="8337550" cy="4873625"/>
            <a:chOff x="-3" y="-3"/>
            <a:chExt cx="3487" cy="3344"/>
          </a:xfrm>
        </p:grpSpPr>
        <p:grpSp>
          <p:nvGrpSpPr>
            <p:cNvPr id="43012" name="Group 4"/>
            <p:cNvGrpSpPr>
              <a:grpSpLocks/>
            </p:cNvGrpSpPr>
            <p:nvPr/>
          </p:nvGrpSpPr>
          <p:grpSpPr bwMode="auto">
            <a:xfrm>
              <a:off x="0" y="0"/>
              <a:ext cx="3481" cy="3338"/>
              <a:chOff x="0" y="0"/>
              <a:chExt cx="3481" cy="3338"/>
            </a:xfrm>
          </p:grpSpPr>
          <p:grpSp>
            <p:nvGrpSpPr>
              <p:cNvPr id="43013" name="Group 5"/>
              <p:cNvGrpSpPr>
                <a:grpSpLocks/>
              </p:cNvGrpSpPr>
              <p:nvPr/>
            </p:nvGrpSpPr>
            <p:grpSpPr bwMode="auto">
              <a:xfrm>
                <a:off x="0" y="0"/>
                <a:ext cx="1599" cy="633"/>
                <a:chOff x="0" y="0"/>
                <a:chExt cx="1599" cy="633"/>
              </a:xfrm>
            </p:grpSpPr>
            <p:sp>
              <p:nvSpPr>
                <p:cNvPr id="43014" name="Rectangle 6"/>
                <p:cNvSpPr>
                  <a:spLocks noChangeArrowheads="1"/>
                </p:cNvSpPr>
                <p:nvPr/>
              </p:nvSpPr>
              <p:spPr bwMode="auto">
                <a:xfrm>
                  <a:off x="43" y="0"/>
                  <a:ext cx="1513" cy="633"/>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1a. ok-voon ororok sprok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1b. at-voon bichat dat .</a:t>
                  </a:r>
                </a:p>
                <a:p>
                  <a:pPr algn="l" eaLnBrk="0" hangingPunct="0"/>
                  <a:endParaRPr lang="en-US" sz="3200">
                    <a:latin typeface="Times New Roman" pitchFamily="-111" charset="0"/>
                  </a:endParaRPr>
                </a:p>
              </p:txBody>
            </p:sp>
            <p:sp>
              <p:nvSpPr>
                <p:cNvPr id="43015" name="Rectangle 7"/>
                <p:cNvSpPr>
                  <a:spLocks noChangeArrowheads="1"/>
                </p:cNvSpPr>
                <p:nvPr/>
              </p:nvSpPr>
              <p:spPr bwMode="auto">
                <a:xfrm>
                  <a:off x="0" y="0"/>
                  <a:ext cx="1599" cy="633"/>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43016" name="Group 8"/>
              <p:cNvGrpSpPr>
                <a:grpSpLocks/>
              </p:cNvGrpSpPr>
              <p:nvPr/>
            </p:nvGrpSpPr>
            <p:grpSpPr bwMode="auto">
              <a:xfrm>
                <a:off x="1599" y="0"/>
                <a:ext cx="1882" cy="633"/>
                <a:chOff x="1599" y="0"/>
                <a:chExt cx="1882" cy="633"/>
              </a:xfrm>
            </p:grpSpPr>
            <p:sp>
              <p:nvSpPr>
                <p:cNvPr id="43017" name="Rectangle 9"/>
                <p:cNvSpPr>
                  <a:spLocks noChangeArrowheads="1"/>
                </p:cNvSpPr>
                <p:nvPr/>
              </p:nvSpPr>
              <p:spPr bwMode="auto">
                <a:xfrm>
                  <a:off x="1642" y="0"/>
                  <a:ext cx="1796" cy="633"/>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7a. lalok farok ororok lalok sprok izok enemok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7b. wat jjat bichat wat dat vat eneat .</a:t>
                  </a:r>
                </a:p>
                <a:p>
                  <a:pPr algn="l" eaLnBrk="0" hangingPunct="0"/>
                  <a:endParaRPr lang="en-US" sz="3200">
                    <a:latin typeface="Times New Roman" pitchFamily="-111" charset="0"/>
                  </a:endParaRPr>
                </a:p>
              </p:txBody>
            </p:sp>
            <p:sp>
              <p:nvSpPr>
                <p:cNvPr id="43018" name="Rectangle 10"/>
                <p:cNvSpPr>
                  <a:spLocks noChangeArrowheads="1"/>
                </p:cNvSpPr>
                <p:nvPr/>
              </p:nvSpPr>
              <p:spPr bwMode="auto">
                <a:xfrm>
                  <a:off x="1599" y="0"/>
                  <a:ext cx="1882" cy="633"/>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43019" name="Group 11"/>
              <p:cNvGrpSpPr>
                <a:grpSpLocks/>
              </p:cNvGrpSpPr>
              <p:nvPr/>
            </p:nvGrpSpPr>
            <p:grpSpPr bwMode="auto">
              <a:xfrm>
                <a:off x="0" y="633"/>
                <a:ext cx="1599" cy="633"/>
                <a:chOff x="0" y="633"/>
                <a:chExt cx="1599" cy="633"/>
              </a:xfrm>
            </p:grpSpPr>
            <p:sp>
              <p:nvSpPr>
                <p:cNvPr id="43020" name="Rectangle 12"/>
                <p:cNvSpPr>
                  <a:spLocks noChangeArrowheads="1"/>
                </p:cNvSpPr>
                <p:nvPr/>
              </p:nvSpPr>
              <p:spPr bwMode="auto">
                <a:xfrm>
                  <a:off x="43" y="633"/>
                  <a:ext cx="1513" cy="633"/>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2a. ok-drubel ok-voon anok plok sprok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2b. at-drubel at-voon pippat rrat dat .</a:t>
                  </a:r>
                </a:p>
                <a:p>
                  <a:pPr algn="l" eaLnBrk="0" hangingPunct="0"/>
                  <a:endParaRPr lang="en-US" sz="3200">
                    <a:latin typeface="Times New Roman" pitchFamily="-111" charset="0"/>
                  </a:endParaRPr>
                </a:p>
              </p:txBody>
            </p:sp>
            <p:sp>
              <p:nvSpPr>
                <p:cNvPr id="43021" name="Rectangle 13"/>
                <p:cNvSpPr>
                  <a:spLocks noChangeArrowheads="1"/>
                </p:cNvSpPr>
                <p:nvPr/>
              </p:nvSpPr>
              <p:spPr bwMode="auto">
                <a:xfrm>
                  <a:off x="0" y="633"/>
                  <a:ext cx="1599" cy="633"/>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43022" name="Group 14"/>
              <p:cNvGrpSpPr>
                <a:grpSpLocks/>
              </p:cNvGrpSpPr>
              <p:nvPr/>
            </p:nvGrpSpPr>
            <p:grpSpPr bwMode="auto">
              <a:xfrm>
                <a:off x="1599" y="633"/>
                <a:ext cx="1882" cy="633"/>
                <a:chOff x="1599" y="633"/>
                <a:chExt cx="1882" cy="633"/>
              </a:xfrm>
            </p:grpSpPr>
            <p:sp>
              <p:nvSpPr>
                <p:cNvPr id="43023" name="Rectangle 15"/>
                <p:cNvSpPr>
                  <a:spLocks noChangeArrowheads="1"/>
                </p:cNvSpPr>
                <p:nvPr/>
              </p:nvSpPr>
              <p:spPr bwMode="auto">
                <a:xfrm>
                  <a:off x="1642" y="633"/>
                  <a:ext cx="1796" cy="633"/>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8a. lalok brok anok plok nok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8b. iat lat pippat rrat nnat .</a:t>
                  </a:r>
                </a:p>
                <a:p>
                  <a:pPr algn="l" eaLnBrk="0" hangingPunct="0"/>
                  <a:endParaRPr lang="en-US" sz="3200">
                    <a:latin typeface="Times New Roman" pitchFamily="-111" charset="0"/>
                  </a:endParaRPr>
                </a:p>
              </p:txBody>
            </p:sp>
            <p:sp>
              <p:nvSpPr>
                <p:cNvPr id="43024" name="Rectangle 16"/>
                <p:cNvSpPr>
                  <a:spLocks noChangeArrowheads="1"/>
                </p:cNvSpPr>
                <p:nvPr/>
              </p:nvSpPr>
              <p:spPr bwMode="auto">
                <a:xfrm>
                  <a:off x="1599" y="633"/>
                  <a:ext cx="1882" cy="633"/>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43025" name="Group 17"/>
              <p:cNvGrpSpPr>
                <a:grpSpLocks/>
              </p:cNvGrpSpPr>
              <p:nvPr/>
            </p:nvGrpSpPr>
            <p:grpSpPr bwMode="auto">
              <a:xfrm>
                <a:off x="0" y="1266"/>
                <a:ext cx="1599" cy="518"/>
                <a:chOff x="0" y="1266"/>
                <a:chExt cx="1599" cy="518"/>
              </a:xfrm>
            </p:grpSpPr>
            <p:sp>
              <p:nvSpPr>
                <p:cNvPr id="43026" name="Rectangle 18"/>
                <p:cNvSpPr>
                  <a:spLocks noChangeArrowheads="1"/>
                </p:cNvSpPr>
                <p:nvPr/>
              </p:nvSpPr>
              <p:spPr bwMode="auto">
                <a:xfrm>
                  <a:off x="43" y="1266"/>
                  <a:ext cx="1513"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3a. erok sprok izok hihok ghirok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3b. totat dat arrat vat hilat .</a:t>
                  </a:r>
                </a:p>
                <a:p>
                  <a:pPr algn="l" eaLnBrk="0" hangingPunct="0"/>
                  <a:endParaRPr lang="en-US" sz="3200">
                    <a:latin typeface="Times New Roman" pitchFamily="-111" charset="0"/>
                  </a:endParaRPr>
                </a:p>
              </p:txBody>
            </p:sp>
            <p:sp>
              <p:nvSpPr>
                <p:cNvPr id="43027" name="Rectangle 19"/>
                <p:cNvSpPr>
                  <a:spLocks noChangeArrowheads="1"/>
                </p:cNvSpPr>
                <p:nvPr/>
              </p:nvSpPr>
              <p:spPr bwMode="auto">
                <a:xfrm>
                  <a:off x="0" y="1266"/>
                  <a:ext cx="1599"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43028" name="Group 20"/>
              <p:cNvGrpSpPr>
                <a:grpSpLocks/>
              </p:cNvGrpSpPr>
              <p:nvPr/>
            </p:nvGrpSpPr>
            <p:grpSpPr bwMode="auto">
              <a:xfrm>
                <a:off x="1599" y="1266"/>
                <a:ext cx="1882" cy="518"/>
                <a:chOff x="1599" y="1266"/>
                <a:chExt cx="1882" cy="518"/>
              </a:xfrm>
            </p:grpSpPr>
            <p:sp>
              <p:nvSpPr>
                <p:cNvPr id="43029" name="Rectangle 21"/>
                <p:cNvSpPr>
                  <a:spLocks noChangeArrowheads="1"/>
                </p:cNvSpPr>
                <p:nvPr/>
              </p:nvSpPr>
              <p:spPr bwMode="auto">
                <a:xfrm>
                  <a:off x="1642" y="1266"/>
                  <a:ext cx="1796"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9a. wiwok nok izok kantok ok-yurp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9b. totat nnat quat oloat at-yurp .</a:t>
                  </a:r>
                </a:p>
                <a:p>
                  <a:pPr algn="l" eaLnBrk="0" hangingPunct="0"/>
                  <a:endParaRPr lang="en-US" sz="3200">
                    <a:latin typeface="Times New Roman" pitchFamily="-111" charset="0"/>
                  </a:endParaRPr>
                </a:p>
              </p:txBody>
            </p:sp>
            <p:sp>
              <p:nvSpPr>
                <p:cNvPr id="43030" name="Rectangle 22"/>
                <p:cNvSpPr>
                  <a:spLocks noChangeArrowheads="1"/>
                </p:cNvSpPr>
                <p:nvPr/>
              </p:nvSpPr>
              <p:spPr bwMode="auto">
                <a:xfrm>
                  <a:off x="1599" y="1266"/>
                  <a:ext cx="1882"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43031" name="Group 23"/>
              <p:cNvGrpSpPr>
                <a:grpSpLocks/>
              </p:cNvGrpSpPr>
              <p:nvPr/>
            </p:nvGrpSpPr>
            <p:grpSpPr bwMode="auto">
              <a:xfrm>
                <a:off x="0" y="1784"/>
                <a:ext cx="1599" cy="518"/>
                <a:chOff x="0" y="1784"/>
                <a:chExt cx="1599" cy="518"/>
              </a:xfrm>
            </p:grpSpPr>
            <p:sp>
              <p:nvSpPr>
                <p:cNvPr id="43032" name="Rectangle 24"/>
                <p:cNvSpPr>
                  <a:spLocks noChangeArrowheads="1"/>
                </p:cNvSpPr>
                <p:nvPr/>
              </p:nvSpPr>
              <p:spPr bwMode="auto">
                <a:xfrm>
                  <a:off x="43" y="1784"/>
                  <a:ext cx="1513"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4a. ok-voon anok drok brok jok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4b. at-voon krat pippat sat lat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endParaRPr lang="en-US" sz="3200">
                    <a:latin typeface="Times New Roman" pitchFamily="-111" charset="0"/>
                  </a:endParaRPr>
                </a:p>
              </p:txBody>
            </p:sp>
            <p:sp>
              <p:nvSpPr>
                <p:cNvPr id="43033" name="Rectangle 25"/>
                <p:cNvSpPr>
                  <a:spLocks noChangeArrowheads="1"/>
                </p:cNvSpPr>
                <p:nvPr/>
              </p:nvSpPr>
              <p:spPr bwMode="auto">
                <a:xfrm>
                  <a:off x="0" y="1784"/>
                  <a:ext cx="1599"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43034" name="Group 26"/>
              <p:cNvGrpSpPr>
                <a:grpSpLocks/>
              </p:cNvGrpSpPr>
              <p:nvPr/>
            </p:nvGrpSpPr>
            <p:grpSpPr bwMode="auto">
              <a:xfrm>
                <a:off x="1599" y="1784"/>
                <a:ext cx="1882" cy="518"/>
                <a:chOff x="1599" y="1784"/>
                <a:chExt cx="1882" cy="518"/>
              </a:xfrm>
            </p:grpSpPr>
            <p:sp>
              <p:nvSpPr>
                <p:cNvPr id="43035" name="Rectangle 27"/>
                <p:cNvSpPr>
                  <a:spLocks noChangeArrowheads="1"/>
                </p:cNvSpPr>
                <p:nvPr/>
              </p:nvSpPr>
              <p:spPr bwMode="auto">
                <a:xfrm>
                  <a:off x="1642" y="1784"/>
                  <a:ext cx="1796"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10a. lalok mok nok yorok ghirok clok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10b. wat nnat gat mat bat hilat .</a:t>
                  </a:r>
                </a:p>
                <a:p>
                  <a:pPr algn="l" eaLnBrk="0" hangingPunct="0"/>
                  <a:endParaRPr lang="en-US" sz="3200">
                    <a:latin typeface="Times New Roman" pitchFamily="-111" charset="0"/>
                  </a:endParaRPr>
                </a:p>
              </p:txBody>
            </p:sp>
            <p:sp>
              <p:nvSpPr>
                <p:cNvPr id="43036" name="Rectangle 28"/>
                <p:cNvSpPr>
                  <a:spLocks noChangeArrowheads="1"/>
                </p:cNvSpPr>
                <p:nvPr/>
              </p:nvSpPr>
              <p:spPr bwMode="auto">
                <a:xfrm>
                  <a:off x="1599" y="1784"/>
                  <a:ext cx="1882"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43037" name="Group 29"/>
              <p:cNvGrpSpPr>
                <a:grpSpLocks/>
              </p:cNvGrpSpPr>
              <p:nvPr/>
            </p:nvGrpSpPr>
            <p:grpSpPr bwMode="auto">
              <a:xfrm>
                <a:off x="0" y="2302"/>
                <a:ext cx="1599" cy="518"/>
                <a:chOff x="0" y="2302"/>
                <a:chExt cx="1599" cy="518"/>
              </a:xfrm>
            </p:grpSpPr>
            <p:sp>
              <p:nvSpPr>
                <p:cNvPr id="43038" name="Rectangle 30"/>
                <p:cNvSpPr>
                  <a:spLocks noChangeArrowheads="1"/>
                </p:cNvSpPr>
                <p:nvPr/>
              </p:nvSpPr>
              <p:spPr bwMode="auto">
                <a:xfrm>
                  <a:off x="43" y="2302"/>
                  <a:ext cx="1513"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5a. wiwok farok izok stok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5b. totat jjat quat cat .</a:t>
                  </a:r>
                </a:p>
                <a:p>
                  <a:pPr algn="l" eaLnBrk="0" hangingPunct="0"/>
                  <a:endParaRPr lang="en-US" sz="3200">
                    <a:latin typeface="Times New Roman" pitchFamily="-111" charset="0"/>
                  </a:endParaRPr>
                </a:p>
              </p:txBody>
            </p:sp>
            <p:sp>
              <p:nvSpPr>
                <p:cNvPr id="43039" name="Rectangle 31"/>
                <p:cNvSpPr>
                  <a:spLocks noChangeArrowheads="1"/>
                </p:cNvSpPr>
                <p:nvPr/>
              </p:nvSpPr>
              <p:spPr bwMode="auto">
                <a:xfrm>
                  <a:off x="0" y="2302"/>
                  <a:ext cx="1599"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43040" name="Group 32"/>
              <p:cNvGrpSpPr>
                <a:grpSpLocks/>
              </p:cNvGrpSpPr>
              <p:nvPr/>
            </p:nvGrpSpPr>
            <p:grpSpPr bwMode="auto">
              <a:xfrm>
                <a:off x="1599" y="2302"/>
                <a:ext cx="1882" cy="518"/>
                <a:chOff x="1599" y="2302"/>
                <a:chExt cx="1882" cy="518"/>
              </a:xfrm>
            </p:grpSpPr>
            <p:sp>
              <p:nvSpPr>
                <p:cNvPr id="43041" name="Rectangle 33"/>
                <p:cNvSpPr>
                  <a:spLocks noChangeArrowheads="1"/>
                </p:cNvSpPr>
                <p:nvPr/>
              </p:nvSpPr>
              <p:spPr bwMode="auto">
                <a:xfrm>
                  <a:off x="1642" y="2302"/>
                  <a:ext cx="1796"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11a. lalok nok crrrok hihok yorok zanzanok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11b. wat nnat arrat mat zanzanat .</a:t>
                  </a:r>
                </a:p>
                <a:p>
                  <a:pPr algn="l" eaLnBrk="0" hangingPunct="0"/>
                  <a:endParaRPr lang="en-US" sz="3200">
                    <a:latin typeface="Times New Roman" pitchFamily="-111" charset="0"/>
                  </a:endParaRPr>
                </a:p>
              </p:txBody>
            </p:sp>
            <p:sp>
              <p:nvSpPr>
                <p:cNvPr id="43042" name="Rectangle 34"/>
                <p:cNvSpPr>
                  <a:spLocks noChangeArrowheads="1"/>
                </p:cNvSpPr>
                <p:nvPr/>
              </p:nvSpPr>
              <p:spPr bwMode="auto">
                <a:xfrm>
                  <a:off x="1599" y="2302"/>
                  <a:ext cx="1882"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43043" name="Group 35"/>
              <p:cNvGrpSpPr>
                <a:grpSpLocks/>
              </p:cNvGrpSpPr>
              <p:nvPr/>
            </p:nvGrpSpPr>
            <p:grpSpPr bwMode="auto">
              <a:xfrm>
                <a:off x="0" y="2820"/>
                <a:ext cx="1599" cy="518"/>
                <a:chOff x="0" y="2820"/>
                <a:chExt cx="1599" cy="518"/>
              </a:xfrm>
            </p:grpSpPr>
            <p:sp>
              <p:nvSpPr>
                <p:cNvPr id="43044" name="Rectangle 36"/>
                <p:cNvSpPr>
                  <a:spLocks noChangeArrowheads="1"/>
                </p:cNvSpPr>
                <p:nvPr/>
              </p:nvSpPr>
              <p:spPr bwMode="auto">
                <a:xfrm>
                  <a:off x="43" y="2820"/>
                  <a:ext cx="1513"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6a. lalok sprok izok jok stok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6b. wat dat krat quat cat .</a:t>
                  </a:r>
                </a:p>
                <a:p>
                  <a:pPr algn="l" eaLnBrk="0" hangingPunct="0"/>
                  <a:endParaRPr lang="en-US" sz="3200">
                    <a:latin typeface="Times New Roman" pitchFamily="-111" charset="0"/>
                  </a:endParaRPr>
                </a:p>
              </p:txBody>
            </p:sp>
            <p:sp>
              <p:nvSpPr>
                <p:cNvPr id="43045" name="Rectangle 37"/>
                <p:cNvSpPr>
                  <a:spLocks noChangeArrowheads="1"/>
                </p:cNvSpPr>
                <p:nvPr/>
              </p:nvSpPr>
              <p:spPr bwMode="auto">
                <a:xfrm>
                  <a:off x="0" y="2820"/>
                  <a:ext cx="1599"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43046" name="Group 38"/>
              <p:cNvGrpSpPr>
                <a:grpSpLocks/>
              </p:cNvGrpSpPr>
              <p:nvPr/>
            </p:nvGrpSpPr>
            <p:grpSpPr bwMode="auto">
              <a:xfrm>
                <a:off x="1599" y="2820"/>
                <a:ext cx="1882" cy="518"/>
                <a:chOff x="1599" y="2820"/>
                <a:chExt cx="1882" cy="518"/>
              </a:xfrm>
            </p:grpSpPr>
            <p:sp>
              <p:nvSpPr>
                <p:cNvPr id="43047" name="Rectangle 39"/>
                <p:cNvSpPr>
                  <a:spLocks noChangeArrowheads="1"/>
                </p:cNvSpPr>
                <p:nvPr/>
              </p:nvSpPr>
              <p:spPr bwMode="auto">
                <a:xfrm>
                  <a:off x="1642" y="2820"/>
                  <a:ext cx="1796"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12a. lalok rarok nok izok hihok mok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12b. wat nnat forat arrat vat gat .</a:t>
                  </a:r>
                </a:p>
                <a:p>
                  <a:pPr algn="l" eaLnBrk="0" hangingPunct="0"/>
                  <a:endParaRPr lang="en-US" sz="3200">
                    <a:latin typeface="Times New Roman" pitchFamily="-111" charset="0"/>
                  </a:endParaRPr>
                </a:p>
              </p:txBody>
            </p:sp>
            <p:sp>
              <p:nvSpPr>
                <p:cNvPr id="43048" name="Rectangle 40"/>
                <p:cNvSpPr>
                  <a:spLocks noChangeArrowheads="1"/>
                </p:cNvSpPr>
                <p:nvPr/>
              </p:nvSpPr>
              <p:spPr bwMode="auto">
                <a:xfrm>
                  <a:off x="1599" y="2820"/>
                  <a:ext cx="1882"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sp>
          <p:nvSpPr>
            <p:cNvPr id="43049" name="Rectangle 41"/>
            <p:cNvSpPr>
              <a:spLocks noChangeArrowheads="1"/>
            </p:cNvSpPr>
            <p:nvPr/>
          </p:nvSpPr>
          <p:spPr bwMode="auto">
            <a:xfrm>
              <a:off x="-3" y="-3"/>
              <a:ext cx="3487" cy="3344"/>
            </a:xfrm>
            <a:prstGeom prst="rect">
              <a:avLst/>
            </a:prstGeom>
            <a:noFill/>
            <a:ln w="9525">
              <a:solidFill>
                <a:srgbClr val="A0A0A0"/>
              </a:solidFill>
              <a:miter lim="800000"/>
              <a:headEnd/>
              <a:tailEnd/>
            </a:ln>
            <a:effectLst/>
          </p:spPr>
          <p:txBody>
            <a:bodyPr wrap="none" anchor="ctr">
              <a:prstTxWarp prst="textNoShape">
                <a:avLst/>
              </a:prstTxWarp>
              <a:spAutoFit/>
            </a:bodyPr>
            <a:lstStyle/>
            <a:p>
              <a:endParaRPr lang="en-US"/>
            </a:p>
          </p:txBody>
        </p:sp>
      </p:grpSp>
      <p:sp>
        <p:nvSpPr>
          <p:cNvPr id="43051" name="Line 43"/>
          <p:cNvSpPr>
            <a:spLocks noChangeShapeType="1"/>
          </p:cNvSpPr>
          <p:nvPr/>
        </p:nvSpPr>
        <p:spPr bwMode="auto">
          <a:xfrm flipH="1">
            <a:off x="1447800" y="5181600"/>
            <a:ext cx="152400" cy="2286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43052" name="Line 44"/>
          <p:cNvSpPr>
            <a:spLocks noChangeShapeType="1"/>
          </p:cNvSpPr>
          <p:nvPr/>
        </p:nvSpPr>
        <p:spPr bwMode="auto">
          <a:xfrm flipH="1">
            <a:off x="5257800" y="1828800"/>
            <a:ext cx="76200" cy="2286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43053" name="Line 45"/>
          <p:cNvSpPr>
            <a:spLocks noChangeShapeType="1"/>
          </p:cNvSpPr>
          <p:nvPr/>
        </p:nvSpPr>
        <p:spPr bwMode="auto">
          <a:xfrm flipH="1">
            <a:off x="1752600" y="3657600"/>
            <a:ext cx="609600" cy="304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43054" name="Line 46"/>
          <p:cNvSpPr>
            <a:spLocks noChangeShapeType="1"/>
          </p:cNvSpPr>
          <p:nvPr/>
        </p:nvSpPr>
        <p:spPr bwMode="auto">
          <a:xfrm flipH="1">
            <a:off x="5715000" y="5181600"/>
            <a:ext cx="609600" cy="304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43055" name="Line 47"/>
          <p:cNvSpPr>
            <a:spLocks noChangeShapeType="1"/>
          </p:cNvSpPr>
          <p:nvPr/>
        </p:nvSpPr>
        <p:spPr bwMode="auto">
          <a:xfrm flipH="1">
            <a:off x="6172200" y="5943600"/>
            <a:ext cx="533400" cy="2286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43056" name="Line 48"/>
          <p:cNvSpPr>
            <a:spLocks noChangeShapeType="1"/>
          </p:cNvSpPr>
          <p:nvPr/>
        </p:nvSpPr>
        <p:spPr bwMode="auto">
          <a:xfrm>
            <a:off x="4953000" y="4419600"/>
            <a:ext cx="0" cy="304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43057" name="Line 49"/>
          <p:cNvSpPr>
            <a:spLocks noChangeShapeType="1"/>
          </p:cNvSpPr>
          <p:nvPr/>
        </p:nvSpPr>
        <p:spPr bwMode="auto">
          <a:xfrm flipH="1">
            <a:off x="5334000" y="4419600"/>
            <a:ext cx="457200" cy="304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43058" name="Line 50"/>
          <p:cNvSpPr>
            <a:spLocks noChangeShapeType="1"/>
          </p:cNvSpPr>
          <p:nvPr/>
        </p:nvSpPr>
        <p:spPr bwMode="auto">
          <a:xfrm>
            <a:off x="5410200" y="4419600"/>
            <a:ext cx="304800" cy="304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43059" name="Line 51"/>
          <p:cNvSpPr>
            <a:spLocks noChangeShapeType="1"/>
          </p:cNvSpPr>
          <p:nvPr/>
        </p:nvSpPr>
        <p:spPr bwMode="auto">
          <a:xfrm flipH="1">
            <a:off x="6705600" y="4419600"/>
            <a:ext cx="76200" cy="2286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43060" name="Line 52"/>
          <p:cNvSpPr>
            <a:spLocks noChangeShapeType="1"/>
          </p:cNvSpPr>
          <p:nvPr/>
        </p:nvSpPr>
        <p:spPr bwMode="auto">
          <a:xfrm flipH="1">
            <a:off x="6019800" y="4419600"/>
            <a:ext cx="228600" cy="304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43061" name="Line 53"/>
          <p:cNvSpPr>
            <a:spLocks noChangeShapeType="1"/>
          </p:cNvSpPr>
          <p:nvPr/>
        </p:nvSpPr>
        <p:spPr bwMode="auto">
          <a:xfrm flipV="1">
            <a:off x="6324600" y="4419600"/>
            <a:ext cx="914400" cy="304800"/>
          </a:xfrm>
          <a:prstGeom prst="line">
            <a:avLst/>
          </a:prstGeom>
          <a:noFill/>
          <a:ln w="12700">
            <a:solidFill>
              <a:schemeClr val="tx1"/>
            </a:solidFill>
            <a:round/>
            <a:headEnd/>
            <a:tailEnd/>
          </a:ln>
          <a:effectLst/>
        </p:spPr>
        <p:txBody>
          <a:bodyPr>
            <a:prstTxWarp prst="textNoShape">
              <a:avLst/>
            </a:prstTxWarp>
          </a:bodyPr>
          <a:lstStyle/>
          <a:p>
            <a:endParaRPr lang="en-US"/>
          </a:p>
        </p:txBody>
      </p:sp>
      <p:sp>
        <p:nvSpPr>
          <p:cNvPr id="43062" name="Line 54"/>
          <p:cNvSpPr>
            <a:spLocks noChangeShapeType="1"/>
          </p:cNvSpPr>
          <p:nvPr/>
        </p:nvSpPr>
        <p:spPr bwMode="auto">
          <a:xfrm>
            <a:off x="4953000" y="5181600"/>
            <a:ext cx="0" cy="304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43063" name="Line 55"/>
          <p:cNvSpPr>
            <a:spLocks noChangeShapeType="1"/>
          </p:cNvSpPr>
          <p:nvPr/>
        </p:nvSpPr>
        <p:spPr bwMode="auto">
          <a:xfrm>
            <a:off x="4876800" y="1828800"/>
            <a:ext cx="0" cy="2286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43064" name="Line 56"/>
          <p:cNvSpPr>
            <a:spLocks noChangeShapeType="1"/>
          </p:cNvSpPr>
          <p:nvPr/>
        </p:nvSpPr>
        <p:spPr bwMode="auto">
          <a:xfrm>
            <a:off x="1066800" y="5943600"/>
            <a:ext cx="0" cy="304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43065" name="Line 57"/>
          <p:cNvSpPr>
            <a:spLocks noChangeShapeType="1"/>
          </p:cNvSpPr>
          <p:nvPr/>
        </p:nvSpPr>
        <p:spPr bwMode="auto">
          <a:xfrm>
            <a:off x="4953000" y="5943600"/>
            <a:ext cx="0" cy="2286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43066" name="Line 58"/>
          <p:cNvSpPr>
            <a:spLocks noChangeShapeType="1"/>
          </p:cNvSpPr>
          <p:nvPr/>
        </p:nvSpPr>
        <p:spPr bwMode="auto">
          <a:xfrm flipH="1">
            <a:off x="6858000" y="5943600"/>
            <a:ext cx="304800" cy="2286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43067" name="Line 59"/>
          <p:cNvSpPr>
            <a:spLocks noChangeShapeType="1"/>
          </p:cNvSpPr>
          <p:nvPr/>
        </p:nvSpPr>
        <p:spPr bwMode="auto">
          <a:xfrm flipH="1">
            <a:off x="5334000" y="5943600"/>
            <a:ext cx="533400" cy="2286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43068" name="Line 60"/>
          <p:cNvSpPr>
            <a:spLocks noChangeShapeType="1"/>
          </p:cNvSpPr>
          <p:nvPr/>
        </p:nvSpPr>
        <p:spPr bwMode="auto">
          <a:xfrm flipH="1">
            <a:off x="6248400" y="5181600"/>
            <a:ext cx="609600" cy="304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43069" name="Line 61"/>
          <p:cNvSpPr>
            <a:spLocks noChangeShapeType="1"/>
          </p:cNvSpPr>
          <p:nvPr/>
        </p:nvSpPr>
        <p:spPr bwMode="auto">
          <a:xfrm flipH="1">
            <a:off x="5334000" y="5181600"/>
            <a:ext cx="76200" cy="304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43070" name="Line 62"/>
          <p:cNvSpPr>
            <a:spLocks noChangeShapeType="1"/>
          </p:cNvSpPr>
          <p:nvPr/>
        </p:nvSpPr>
        <p:spPr bwMode="auto">
          <a:xfrm flipH="1">
            <a:off x="6324600" y="2743200"/>
            <a:ext cx="228600" cy="2286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43071" name="Line 63"/>
          <p:cNvSpPr>
            <a:spLocks noChangeShapeType="1"/>
          </p:cNvSpPr>
          <p:nvPr/>
        </p:nvSpPr>
        <p:spPr bwMode="auto">
          <a:xfrm flipH="1">
            <a:off x="6781800" y="5181600"/>
            <a:ext cx="609600" cy="304800"/>
          </a:xfrm>
          <a:prstGeom prst="line">
            <a:avLst/>
          </a:prstGeom>
          <a:noFill/>
          <a:ln w="12700">
            <a:solidFill>
              <a:schemeClr val="tx1"/>
            </a:solidFill>
            <a:round/>
            <a:headEnd/>
            <a:tailEnd/>
          </a:ln>
          <a:effectLst/>
        </p:spPr>
        <p:txBody>
          <a:bodyPr>
            <a:prstTxWarp prst="textNoShape">
              <a:avLst/>
            </a:prstTxWarp>
          </a:bodyPr>
          <a:lstStyle/>
          <a:p>
            <a:endParaRPr lang="en-US"/>
          </a:p>
        </p:txBody>
      </p:sp>
      <p:sp>
        <p:nvSpPr>
          <p:cNvPr id="43073" name="Line 65"/>
          <p:cNvSpPr>
            <a:spLocks noChangeShapeType="1"/>
          </p:cNvSpPr>
          <p:nvPr/>
        </p:nvSpPr>
        <p:spPr bwMode="auto">
          <a:xfrm flipH="1">
            <a:off x="5638800" y="5181600"/>
            <a:ext cx="152400" cy="152400"/>
          </a:xfrm>
          <a:prstGeom prst="line">
            <a:avLst/>
          </a:prstGeom>
          <a:noFill/>
          <a:ln w="38100">
            <a:solidFill>
              <a:schemeClr val="tx1"/>
            </a:solidFill>
            <a:round/>
            <a:headEnd/>
            <a:tailEnd/>
          </a:ln>
          <a:effectLst/>
        </p:spPr>
        <p:txBody>
          <a:bodyPr>
            <a:prstTxWarp prst="textNoShape">
              <a:avLst/>
            </a:prstTxWarp>
          </a:bodyPr>
          <a:lstStyle/>
          <a:p>
            <a:endParaRPr lang="en-US"/>
          </a:p>
        </p:txBody>
      </p:sp>
      <p:sp>
        <p:nvSpPr>
          <p:cNvPr id="43074" name="Line 66"/>
          <p:cNvSpPr>
            <a:spLocks noChangeShapeType="1"/>
          </p:cNvSpPr>
          <p:nvPr/>
        </p:nvSpPr>
        <p:spPr bwMode="auto">
          <a:xfrm>
            <a:off x="5486400" y="5334000"/>
            <a:ext cx="304800" cy="0"/>
          </a:xfrm>
          <a:prstGeom prst="line">
            <a:avLst/>
          </a:prstGeom>
          <a:noFill/>
          <a:ln w="38100">
            <a:solidFill>
              <a:schemeClr val="tx1"/>
            </a:solidFill>
            <a:round/>
            <a:headEnd/>
            <a:tailEnd/>
          </a:ln>
          <a:effectLst/>
        </p:spPr>
        <p:txBody>
          <a:bodyPr>
            <a:prstTxWarp prst="textNoShape">
              <a:avLst/>
            </a:prstTxWarp>
          </a:bodyPr>
          <a:lstStyle/>
          <a:p>
            <a:endParaRPr lang="en-US"/>
          </a:p>
        </p:txBody>
      </p:sp>
      <p:sp>
        <p:nvSpPr>
          <p:cNvPr id="43075" name="Text Box 67"/>
          <p:cNvSpPr txBox="1">
            <a:spLocks noChangeArrowheads="1"/>
          </p:cNvSpPr>
          <p:nvPr/>
        </p:nvSpPr>
        <p:spPr bwMode="auto">
          <a:xfrm>
            <a:off x="7527925" y="5065713"/>
            <a:ext cx="844550" cy="641350"/>
          </a:xfrm>
          <a:prstGeom prst="rect">
            <a:avLst/>
          </a:prstGeom>
          <a:noFill/>
          <a:ln w="9525">
            <a:noFill/>
            <a:miter lim="800000"/>
            <a:headEnd/>
            <a:tailEnd/>
          </a:ln>
          <a:effectLst/>
        </p:spPr>
        <p:txBody>
          <a:bodyPr wrap="none">
            <a:prstTxWarp prst="textNoShape">
              <a:avLst/>
            </a:prstTxWarp>
            <a:spAutoFit/>
          </a:bodyPr>
          <a:lstStyle/>
          <a:p>
            <a:pPr algn="l"/>
            <a:r>
              <a:rPr lang="en-US"/>
              <a:t>zero</a:t>
            </a:r>
          </a:p>
          <a:p>
            <a:pPr algn="l"/>
            <a:r>
              <a:rPr lang="en-US"/>
              <a:t>fertility</a:t>
            </a:r>
          </a:p>
        </p:txBody>
      </p:sp>
      <p:sp>
        <p:nvSpPr>
          <p:cNvPr id="43076" name="Line 68"/>
          <p:cNvSpPr>
            <a:spLocks noChangeShapeType="1"/>
          </p:cNvSpPr>
          <p:nvPr/>
        </p:nvSpPr>
        <p:spPr bwMode="auto">
          <a:xfrm flipH="1">
            <a:off x="2590800" y="3657600"/>
            <a:ext cx="304800" cy="228600"/>
          </a:xfrm>
          <a:prstGeom prst="line">
            <a:avLst/>
          </a:prstGeom>
          <a:noFill/>
          <a:ln w="9525">
            <a:solidFill>
              <a:schemeClr val="tx1"/>
            </a:solidFill>
            <a:round/>
            <a:headEnd/>
            <a:tailEnd/>
          </a:ln>
          <a:effectLst/>
        </p:spPr>
        <p:txBody>
          <a:bodyPr>
            <a:prstTxWarp prst="textNoShape">
              <a:avLst/>
            </a:prstTxWarp>
          </a:bodyPr>
          <a:lstStyle/>
          <a:p>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89" name="Rectangle 45"/>
          <p:cNvSpPr>
            <a:spLocks noChangeArrowheads="1"/>
          </p:cNvSpPr>
          <p:nvPr/>
        </p:nvSpPr>
        <p:spPr bwMode="auto">
          <a:xfrm>
            <a:off x="4953000" y="1295400"/>
            <a:ext cx="3962400" cy="381000"/>
          </a:xfrm>
          <a:prstGeom prst="rect">
            <a:avLst/>
          </a:prstGeom>
          <a:solidFill>
            <a:schemeClr val="accent1"/>
          </a:solidFill>
          <a:ln w="9525">
            <a:noFill/>
            <a:miter lim="800000"/>
            <a:headEnd/>
            <a:tailEnd/>
          </a:ln>
          <a:effectLst/>
        </p:spPr>
        <p:txBody>
          <a:bodyPr wrap="none" anchor="ctr">
            <a:prstTxWarp prst="textNoShape">
              <a:avLst/>
            </a:prstTxWarp>
          </a:bodyPr>
          <a:lstStyle/>
          <a:p>
            <a:endParaRPr lang="en-US"/>
          </a:p>
        </p:txBody>
      </p:sp>
      <p:sp>
        <p:nvSpPr>
          <p:cNvPr id="31788" name="Rectangle 44"/>
          <p:cNvSpPr>
            <a:spLocks noChangeArrowheads="1"/>
          </p:cNvSpPr>
          <p:nvPr/>
        </p:nvSpPr>
        <p:spPr bwMode="auto">
          <a:xfrm>
            <a:off x="152400" y="1295400"/>
            <a:ext cx="4473575" cy="381000"/>
          </a:xfrm>
          <a:prstGeom prst="rect">
            <a:avLst/>
          </a:prstGeom>
          <a:solidFill>
            <a:schemeClr val="accent1"/>
          </a:solidFill>
          <a:ln w="9525">
            <a:noFill/>
            <a:miter lim="800000"/>
            <a:headEnd/>
            <a:tailEnd/>
          </a:ln>
          <a:effectLst/>
        </p:spPr>
        <p:txBody>
          <a:bodyPr wrap="none" anchor="ctr">
            <a:prstTxWarp prst="textNoShape">
              <a:avLst/>
            </a:prstTxWarp>
          </a:bodyPr>
          <a:lstStyle/>
          <a:p>
            <a:endParaRPr lang="en-US"/>
          </a:p>
        </p:txBody>
      </p:sp>
      <p:sp>
        <p:nvSpPr>
          <p:cNvPr id="31787" name="Text Box 43"/>
          <p:cNvSpPr txBox="1">
            <a:spLocks noChangeArrowheads="1"/>
          </p:cNvSpPr>
          <p:nvPr/>
        </p:nvSpPr>
        <p:spPr bwMode="auto">
          <a:xfrm>
            <a:off x="117475" y="1289050"/>
            <a:ext cx="8901113" cy="336550"/>
          </a:xfrm>
          <a:prstGeom prst="rect">
            <a:avLst/>
          </a:prstGeom>
          <a:noFill/>
          <a:ln w="9525">
            <a:noFill/>
            <a:miter lim="800000"/>
            <a:headEnd/>
            <a:tailEnd/>
          </a:ln>
          <a:effectLst/>
        </p:spPr>
        <p:txBody>
          <a:bodyPr wrap="none">
            <a:prstTxWarp prst="textNoShape">
              <a:avLst/>
            </a:prstTxWarp>
            <a:spAutoFit/>
          </a:bodyPr>
          <a:lstStyle/>
          <a:p>
            <a:pPr algn="l"/>
            <a:r>
              <a:rPr lang="en-US" sz="1600" b="1"/>
              <a:t>Clients do not sell pharmaceuticals in Europe =&gt; Clientes no venden medicinas en Europa</a:t>
            </a:r>
          </a:p>
        </p:txBody>
      </p:sp>
      <p:sp>
        <p:nvSpPr>
          <p:cNvPr id="31746" name="Rectangle 2"/>
          <p:cNvSpPr>
            <a:spLocks noGrp="1" noChangeArrowheads="1"/>
          </p:cNvSpPr>
          <p:nvPr>
            <p:ph type="title"/>
          </p:nvPr>
        </p:nvSpPr>
        <p:spPr>
          <a:xfrm>
            <a:off x="228600" y="95250"/>
            <a:ext cx="8458200" cy="838200"/>
          </a:xfrm>
        </p:spPr>
        <p:txBody>
          <a:bodyPr/>
          <a:lstStyle/>
          <a:p>
            <a:r>
              <a:rPr lang="en-US" sz="4000">
                <a:solidFill>
                  <a:schemeClr val="tx1"/>
                </a:solidFill>
              </a:rPr>
              <a:t>It’s Really Spanish/English</a:t>
            </a:r>
          </a:p>
        </p:txBody>
      </p:sp>
      <p:grpSp>
        <p:nvGrpSpPr>
          <p:cNvPr id="31747" name="Group 3"/>
          <p:cNvGrpSpPr>
            <a:grpSpLocks/>
          </p:cNvGrpSpPr>
          <p:nvPr/>
        </p:nvGrpSpPr>
        <p:grpSpPr bwMode="auto">
          <a:xfrm>
            <a:off x="65088" y="1889125"/>
            <a:ext cx="8955087" cy="4689475"/>
            <a:chOff x="-3" y="-3"/>
            <a:chExt cx="3487" cy="3804"/>
          </a:xfrm>
        </p:grpSpPr>
        <p:grpSp>
          <p:nvGrpSpPr>
            <p:cNvPr id="31748" name="Group 4"/>
            <p:cNvGrpSpPr>
              <a:grpSpLocks/>
            </p:cNvGrpSpPr>
            <p:nvPr/>
          </p:nvGrpSpPr>
          <p:grpSpPr bwMode="auto">
            <a:xfrm>
              <a:off x="0" y="0"/>
              <a:ext cx="3481" cy="3798"/>
              <a:chOff x="0" y="0"/>
              <a:chExt cx="3481" cy="3798"/>
            </a:xfrm>
          </p:grpSpPr>
          <p:grpSp>
            <p:nvGrpSpPr>
              <p:cNvPr id="31749" name="Group 5"/>
              <p:cNvGrpSpPr>
                <a:grpSpLocks/>
              </p:cNvGrpSpPr>
              <p:nvPr/>
            </p:nvGrpSpPr>
            <p:grpSpPr bwMode="auto">
              <a:xfrm>
                <a:off x="0" y="0"/>
                <a:ext cx="1599" cy="633"/>
                <a:chOff x="0" y="0"/>
                <a:chExt cx="1599" cy="633"/>
              </a:xfrm>
            </p:grpSpPr>
            <p:sp>
              <p:nvSpPr>
                <p:cNvPr id="31750" name="Rectangle 6"/>
                <p:cNvSpPr>
                  <a:spLocks noChangeArrowheads="1"/>
                </p:cNvSpPr>
                <p:nvPr/>
              </p:nvSpPr>
              <p:spPr bwMode="auto">
                <a:xfrm>
                  <a:off x="43" y="0"/>
                  <a:ext cx="1513" cy="633"/>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1a. Garcia and associates .</a:t>
                  </a:r>
                </a:p>
                <a:p>
                  <a:pPr algn="l" eaLnBrk="0" hangingPunct="0"/>
                  <a:r>
                    <a:rPr lang="en-US" sz="1600">
                      <a:latin typeface="Times New Roman" pitchFamily="-111" charset="0"/>
                      <a:ea typeface="Times New Roman" pitchFamily="-111" charset="0"/>
                      <a:cs typeface="Times New Roman" pitchFamily="-111" charset="0"/>
                    </a:rPr>
                    <a:t>1b. Garcia y asociados .</a:t>
                  </a:r>
                </a:p>
                <a:p>
                  <a:pPr algn="l" eaLnBrk="0" hangingPunct="0"/>
                  <a:endParaRPr lang="en-US" sz="3200">
                    <a:latin typeface="Times New Roman" pitchFamily="-111" charset="0"/>
                  </a:endParaRPr>
                </a:p>
              </p:txBody>
            </p:sp>
            <p:sp>
              <p:nvSpPr>
                <p:cNvPr id="31751" name="Rectangle 7"/>
                <p:cNvSpPr>
                  <a:spLocks noChangeArrowheads="1"/>
                </p:cNvSpPr>
                <p:nvPr/>
              </p:nvSpPr>
              <p:spPr bwMode="auto">
                <a:xfrm>
                  <a:off x="0" y="0"/>
                  <a:ext cx="1599" cy="633"/>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1752" name="Group 8"/>
              <p:cNvGrpSpPr>
                <a:grpSpLocks/>
              </p:cNvGrpSpPr>
              <p:nvPr/>
            </p:nvGrpSpPr>
            <p:grpSpPr bwMode="auto">
              <a:xfrm>
                <a:off x="1599" y="0"/>
                <a:ext cx="1882" cy="633"/>
                <a:chOff x="1599" y="0"/>
                <a:chExt cx="1882" cy="633"/>
              </a:xfrm>
            </p:grpSpPr>
            <p:sp>
              <p:nvSpPr>
                <p:cNvPr id="31753" name="Rectangle 9"/>
                <p:cNvSpPr>
                  <a:spLocks noChangeArrowheads="1"/>
                </p:cNvSpPr>
                <p:nvPr/>
              </p:nvSpPr>
              <p:spPr bwMode="auto">
                <a:xfrm>
                  <a:off x="1642" y="0"/>
                  <a:ext cx="1796" cy="633"/>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7a. the clients and the associates are enemies .</a:t>
                  </a:r>
                </a:p>
                <a:p>
                  <a:pPr algn="l" eaLnBrk="0" hangingPunct="0"/>
                  <a:r>
                    <a:rPr lang="en-US" sz="1600">
                      <a:latin typeface="Times New Roman" pitchFamily="-111" charset="0"/>
                      <a:ea typeface="Times New Roman" pitchFamily="-111" charset="0"/>
                      <a:cs typeface="Times New Roman" pitchFamily="-111" charset="0"/>
                    </a:rPr>
                    <a:t>7b. los clients y los asociados son enemigos .</a:t>
                  </a:r>
                </a:p>
                <a:p>
                  <a:pPr algn="l" eaLnBrk="0" hangingPunct="0"/>
                  <a:endParaRPr lang="en-US" sz="3200">
                    <a:latin typeface="Times New Roman" pitchFamily="-111" charset="0"/>
                  </a:endParaRPr>
                </a:p>
              </p:txBody>
            </p:sp>
            <p:sp>
              <p:nvSpPr>
                <p:cNvPr id="31754" name="Rectangle 10"/>
                <p:cNvSpPr>
                  <a:spLocks noChangeArrowheads="1"/>
                </p:cNvSpPr>
                <p:nvPr/>
              </p:nvSpPr>
              <p:spPr bwMode="auto">
                <a:xfrm>
                  <a:off x="1599" y="0"/>
                  <a:ext cx="1882" cy="633"/>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1755" name="Group 11"/>
              <p:cNvGrpSpPr>
                <a:grpSpLocks/>
              </p:cNvGrpSpPr>
              <p:nvPr/>
            </p:nvGrpSpPr>
            <p:grpSpPr bwMode="auto">
              <a:xfrm>
                <a:off x="0" y="633"/>
                <a:ext cx="1599" cy="748"/>
                <a:chOff x="0" y="633"/>
                <a:chExt cx="1599" cy="748"/>
              </a:xfrm>
            </p:grpSpPr>
            <p:sp>
              <p:nvSpPr>
                <p:cNvPr id="31756" name="Rectangle 12"/>
                <p:cNvSpPr>
                  <a:spLocks noChangeArrowheads="1"/>
                </p:cNvSpPr>
                <p:nvPr/>
              </p:nvSpPr>
              <p:spPr bwMode="auto">
                <a:xfrm>
                  <a:off x="43" y="633"/>
                  <a:ext cx="1513" cy="74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2a. Carlos Garcia has three associates .</a:t>
                  </a:r>
                </a:p>
                <a:p>
                  <a:pPr algn="l" eaLnBrk="0" hangingPunct="0"/>
                  <a:r>
                    <a:rPr lang="en-US" sz="1600">
                      <a:latin typeface="Times New Roman" pitchFamily="-111" charset="0"/>
                      <a:ea typeface="Times New Roman" pitchFamily="-111" charset="0"/>
                      <a:cs typeface="Times New Roman" pitchFamily="-111" charset="0"/>
                    </a:rPr>
                    <a:t>2b. Carlos Garcia tiene tres asociados .</a:t>
                  </a:r>
                </a:p>
                <a:p>
                  <a:pPr algn="l" eaLnBrk="0" hangingPunct="0"/>
                  <a:endParaRPr lang="en-US" sz="3200">
                    <a:latin typeface="Times New Roman" pitchFamily="-111" charset="0"/>
                  </a:endParaRPr>
                </a:p>
              </p:txBody>
            </p:sp>
            <p:sp>
              <p:nvSpPr>
                <p:cNvPr id="31757" name="Rectangle 13"/>
                <p:cNvSpPr>
                  <a:spLocks noChangeArrowheads="1"/>
                </p:cNvSpPr>
                <p:nvPr/>
              </p:nvSpPr>
              <p:spPr bwMode="auto">
                <a:xfrm>
                  <a:off x="0" y="633"/>
                  <a:ext cx="1599" cy="74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1758" name="Group 14"/>
              <p:cNvGrpSpPr>
                <a:grpSpLocks/>
              </p:cNvGrpSpPr>
              <p:nvPr/>
            </p:nvGrpSpPr>
            <p:grpSpPr bwMode="auto">
              <a:xfrm>
                <a:off x="1599" y="633"/>
                <a:ext cx="1882" cy="748"/>
                <a:chOff x="1599" y="633"/>
                <a:chExt cx="1882" cy="748"/>
              </a:xfrm>
            </p:grpSpPr>
            <p:sp>
              <p:nvSpPr>
                <p:cNvPr id="31759" name="Rectangle 15"/>
                <p:cNvSpPr>
                  <a:spLocks noChangeArrowheads="1"/>
                </p:cNvSpPr>
                <p:nvPr/>
              </p:nvSpPr>
              <p:spPr bwMode="auto">
                <a:xfrm>
                  <a:off x="1642" y="633"/>
                  <a:ext cx="1796" cy="74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8a. the company has three groups .</a:t>
                  </a:r>
                </a:p>
                <a:p>
                  <a:pPr algn="l" eaLnBrk="0" hangingPunct="0"/>
                  <a:r>
                    <a:rPr lang="en-US" sz="1600">
                      <a:latin typeface="Times New Roman" pitchFamily="-111" charset="0"/>
                      <a:ea typeface="Times New Roman" pitchFamily="-111" charset="0"/>
                      <a:cs typeface="Times New Roman" pitchFamily="-111" charset="0"/>
                    </a:rPr>
                    <a:t>8b. la empresa tiene tres grupos .</a:t>
                  </a:r>
                </a:p>
                <a:p>
                  <a:pPr algn="l" eaLnBrk="0" hangingPunct="0"/>
                  <a:endParaRPr lang="en-US" sz="3200">
                    <a:latin typeface="Times New Roman" pitchFamily="-111" charset="0"/>
                  </a:endParaRPr>
                </a:p>
              </p:txBody>
            </p:sp>
            <p:sp>
              <p:nvSpPr>
                <p:cNvPr id="31760" name="Rectangle 16"/>
                <p:cNvSpPr>
                  <a:spLocks noChangeArrowheads="1"/>
                </p:cNvSpPr>
                <p:nvPr/>
              </p:nvSpPr>
              <p:spPr bwMode="auto">
                <a:xfrm>
                  <a:off x="1599" y="633"/>
                  <a:ext cx="1882" cy="74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1761" name="Group 17"/>
              <p:cNvGrpSpPr>
                <a:grpSpLocks/>
              </p:cNvGrpSpPr>
              <p:nvPr/>
            </p:nvGrpSpPr>
            <p:grpSpPr bwMode="auto">
              <a:xfrm>
                <a:off x="0" y="1381"/>
                <a:ext cx="1599" cy="518"/>
                <a:chOff x="0" y="1381"/>
                <a:chExt cx="1599" cy="518"/>
              </a:xfrm>
            </p:grpSpPr>
            <p:sp>
              <p:nvSpPr>
                <p:cNvPr id="31762" name="Rectangle 18"/>
                <p:cNvSpPr>
                  <a:spLocks noChangeArrowheads="1"/>
                </p:cNvSpPr>
                <p:nvPr/>
              </p:nvSpPr>
              <p:spPr bwMode="auto">
                <a:xfrm>
                  <a:off x="43" y="1381"/>
                  <a:ext cx="1513"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3a. his associates are not strong .</a:t>
                  </a:r>
                </a:p>
                <a:p>
                  <a:pPr algn="l" eaLnBrk="0" hangingPunct="0"/>
                  <a:r>
                    <a:rPr lang="en-US" sz="1600">
                      <a:latin typeface="Times New Roman" pitchFamily="-111" charset="0"/>
                      <a:ea typeface="Times New Roman" pitchFamily="-111" charset="0"/>
                      <a:cs typeface="Times New Roman" pitchFamily="-111" charset="0"/>
                    </a:rPr>
                    <a:t>3b. sus asociados no son fuertes .</a:t>
                  </a:r>
                </a:p>
                <a:p>
                  <a:pPr algn="l" eaLnBrk="0" hangingPunct="0"/>
                  <a:endParaRPr lang="en-US" sz="3200">
                    <a:latin typeface="Times New Roman" pitchFamily="-111" charset="0"/>
                  </a:endParaRPr>
                </a:p>
              </p:txBody>
            </p:sp>
            <p:sp>
              <p:nvSpPr>
                <p:cNvPr id="31763" name="Rectangle 19"/>
                <p:cNvSpPr>
                  <a:spLocks noChangeArrowheads="1"/>
                </p:cNvSpPr>
                <p:nvPr/>
              </p:nvSpPr>
              <p:spPr bwMode="auto">
                <a:xfrm>
                  <a:off x="0" y="1381"/>
                  <a:ext cx="1599"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1764" name="Group 20"/>
              <p:cNvGrpSpPr>
                <a:grpSpLocks/>
              </p:cNvGrpSpPr>
              <p:nvPr/>
            </p:nvGrpSpPr>
            <p:grpSpPr bwMode="auto">
              <a:xfrm>
                <a:off x="1599" y="1381"/>
                <a:ext cx="1882" cy="518"/>
                <a:chOff x="1599" y="1381"/>
                <a:chExt cx="1882" cy="518"/>
              </a:xfrm>
            </p:grpSpPr>
            <p:sp>
              <p:nvSpPr>
                <p:cNvPr id="31765" name="Rectangle 21"/>
                <p:cNvSpPr>
                  <a:spLocks noChangeArrowheads="1"/>
                </p:cNvSpPr>
                <p:nvPr/>
              </p:nvSpPr>
              <p:spPr bwMode="auto">
                <a:xfrm>
                  <a:off x="1642" y="1381"/>
                  <a:ext cx="1796"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9a. its groups are in Europe .</a:t>
                  </a:r>
                </a:p>
                <a:p>
                  <a:pPr algn="l" eaLnBrk="0" hangingPunct="0"/>
                  <a:r>
                    <a:rPr lang="en-US" sz="1600">
                      <a:latin typeface="Times New Roman" pitchFamily="-111" charset="0"/>
                      <a:ea typeface="Times New Roman" pitchFamily="-111" charset="0"/>
                      <a:cs typeface="Times New Roman" pitchFamily="-111" charset="0"/>
                    </a:rPr>
                    <a:t>9b. sus grupos estan en Europa .</a:t>
                  </a:r>
                </a:p>
                <a:p>
                  <a:pPr algn="l" eaLnBrk="0" hangingPunct="0"/>
                  <a:endParaRPr lang="en-US" sz="3200">
                    <a:latin typeface="Times New Roman" pitchFamily="-111" charset="0"/>
                  </a:endParaRPr>
                </a:p>
              </p:txBody>
            </p:sp>
            <p:sp>
              <p:nvSpPr>
                <p:cNvPr id="31766" name="Rectangle 22"/>
                <p:cNvSpPr>
                  <a:spLocks noChangeArrowheads="1"/>
                </p:cNvSpPr>
                <p:nvPr/>
              </p:nvSpPr>
              <p:spPr bwMode="auto">
                <a:xfrm>
                  <a:off x="1599" y="1381"/>
                  <a:ext cx="1882"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1767" name="Group 23"/>
              <p:cNvGrpSpPr>
                <a:grpSpLocks/>
              </p:cNvGrpSpPr>
              <p:nvPr/>
            </p:nvGrpSpPr>
            <p:grpSpPr bwMode="auto">
              <a:xfrm>
                <a:off x="0" y="1899"/>
                <a:ext cx="1599" cy="748"/>
                <a:chOff x="0" y="1899"/>
                <a:chExt cx="1599" cy="748"/>
              </a:xfrm>
            </p:grpSpPr>
            <p:sp>
              <p:nvSpPr>
                <p:cNvPr id="31768" name="Rectangle 24"/>
                <p:cNvSpPr>
                  <a:spLocks noChangeArrowheads="1"/>
                </p:cNvSpPr>
                <p:nvPr/>
              </p:nvSpPr>
              <p:spPr bwMode="auto">
                <a:xfrm>
                  <a:off x="43" y="1899"/>
                  <a:ext cx="1513" cy="74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4a. Garcia has a company also .</a:t>
                  </a:r>
                </a:p>
                <a:p>
                  <a:pPr algn="l" eaLnBrk="0" hangingPunct="0"/>
                  <a:r>
                    <a:rPr lang="en-US" sz="1600">
                      <a:latin typeface="Times New Roman" pitchFamily="-111" charset="0"/>
                      <a:ea typeface="Times New Roman" pitchFamily="-111" charset="0"/>
                      <a:cs typeface="Times New Roman" pitchFamily="-111" charset="0"/>
                    </a:rPr>
                    <a:t>4b. Garcia tambien tiene una empresa .</a:t>
                  </a:r>
                </a:p>
                <a:p>
                  <a:pPr algn="l" eaLnBrk="0" hangingPunct="0"/>
                  <a:endParaRPr lang="en-US" sz="3200">
                    <a:latin typeface="Times New Roman" pitchFamily="-111" charset="0"/>
                  </a:endParaRPr>
                </a:p>
              </p:txBody>
            </p:sp>
            <p:sp>
              <p:nvSpPr>
                <p:cNvPr id="31769" name="Rectangle 25"/>
                <p:cNvSpPr>
                  <a:spLocks noChangeArrowheads="1"/>
                </p:cNvSpPr>
                <p:nvPr/>
              </p:nvSpPr>
              <p:spPr bwMode="auto">
                <a:xfrm>
                  <a:off x="0" y="1899"/>
                  <a:ext cx="1599" cy="74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1770" name="Group 26"/>
              <p:cNvGrpSpPr>
                <a:grpSpLocks/>
              </p:cNvGrpSpPr>
              <p:nvPr/>
            </p:nvGrpSpPr>
            <p:grpSpPr bwMode="auto">
              <a:xfrm>
                <a:off x="1599" y="1899"/>
                <a:ext cx="1882" cy="748"/>
                <a:chOff x="1599" y="1899"/>
                <a:chExt cx="1882" cy="748"/>
              </a:xfrm>
            </p:grpSpPr>
            <p:sp>
              <p:nvSpPr>
                <p:cNvPr id="31771" name="Rectangle 27"/>
                <p:cNvSpPr>
                  <a:spLocks noChangeArrowheads="1"/>
                </p:cNvSpPr>
                <p:nvPr/>
              </p:nvSpPr>
              <p:spPr bwMode="auto">
                <a:xfrm>
                  <a:off x="1642" y="1899"/>
                  <a:ext cx="1796" cy="74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10a. the modern groups sell strong pharmaceuticals .</a:t>
                  </a:r>
                </a:p>
                <a:p>
                  <a:pPr algn="l" eaLnBrk="0" hangingPunct="0"/>
                  <a:r>
                    <a:rPr lang="en-US" sz="1600">
                      <a:latin typeface="Times New Roman" pitchFamily="-111" charset="0"/>
                      <a:ea typeface="Times New Roman" pitchFamily="-111" charset="0"/>
                      <a:cs typeface="Times New Roman" pitchFamily="-111" charset="0"/>
                    </a:rPr>
                    <a:t>10b. los grupos modernos venden medicinas fuertes .</a:t>
                  </a:r>
                </a:p>
                <a:p>
                  <a:pPr algn="l" eaLnBrk="0" hangingPunct="0"/>
                  <a:endParaRPr lang="en-US" sz="3200">
                    <a:latin typeface="Times New Roman" pitchFamily="-111" charset="0"/>
                  </a:endParaRPr>
                </a:p>
              </p:txBody>
            </p:sp>
            <p:sp>
              <p:nvSpPr>
                <p:cNvPr id="31772" name="Rectangle 28"/>
                <p:cNvSpPr>
                  <a:spLocks noChangeArrowheads="1"/>
                </p:cNvSpPr>
                <p:nvPr/>
              </p:nvSpPr>
              <p:spPr bwMode="auto">
                <a:xfrm>
                  <a:off x="1599" y="1899"/>
                  <a:ext cx="1882" cy="74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1773" name="Group 29"/>
              <p:cNvGrpSpPr>
                <a:grpSpLocks/>
              </p:cNvGrpSpPr>
              <p:nvPr/>
            </p:nvGrpSpPr>
            <p:grpSpPr bwMode="auto">
              <a:xfrm>
                <a:off x="0" y="2647"/>
                <a:ext cx="1599" cy="518"/>
                <a:chOff x="0" y="2647"/>
                <a:chExt cx="1599" cy="518"/>
              </a:xfrm>
            </p:grpSpPr>
            <p:sp>
              <p:nvSpPr>
                <p:cNvPr id="31774" name="Rectangle 30"/>
                <p:cNvSpPr>
                  <a:spLocks noChangeArrowheads="1"/>
                </p:cNvSpPr>
                <p:nvPr/>
              </p:nvSpPr>
              <p:spPr bwMode="auto">
                <a:xfrm>
                  <a:off x="43" y="2647"/>
                  <a:ext cx="1513"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5a. its clients are angry .</a:t>
                  </a:r>
                </a:p>
                <a:p>
                  <a:pPr algn="l" eaLnBrk="0" hangingPunct="0"/>
                  <a:r>
                    <a:rPr lang="en-US" sz="1600">
                      <a:latin typeface="Times New Roman" pitchFamily="-111" charset="0"/>
                      <a:ea typeface="Times New Roman" pitchFamily="-111" charset="0"/>
                      <a:cs typeface="Times New Roman" pitchFamily="-111" charset="0"/>
                    </a:rPr>
                    <a:t>5b. sus clientes estan enfadados .</a:t>
                  </a:r>
                </a:p>
                <a:p>
                  <a:pPr algn="l" eaLnBrk="0" hangingPunct="0"/>
                  <a:endParaRPr lang="en-US" sz="3200">
                    <a:latin typeface="Times New Roman" pitchFamily="-111" charset="0"/>
                  </a:endParaRPr>
                </a:p>
              </p:txBody>
            </p:sp>
            <p:sp>
              <p:nvSpPr>
                <p:cNvPr id="31775" name="Rectangle 31"/>
                <p:cNvSpPr>
                  <a:spLocks noChangeArrowheads="1"/>
                </p:cNvSpPr>
                <p:nvPr/>
              </p:nvSpPr>
              <p:spPr bwMode="auto">
                <a:xfrm>
                  <a:off x="0" y="2647"/>
                  <a:ext cx="1599"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1776" name="Group 32"/>
              <p:cNvGrpSpPr>
                <a:grpSpLocks/>
              </p:cNvGrpSpPr>
              <p:nvPr/>
            </p:nvGrpSpPr>
            <p:grpSpPr bwMode="auto">
              <a:xfrm>
                <a:off x="1599" y="2647"/>
                <a:ext cx="1882" cy="518"/>
                <a:chOff x="1599" y="2647"/>
                <a:chExt cx="1882" cy="518"/>
              </a:xfrm>
            </p:grpSpPr>
            <p:sp>
              <p:nvSpPr>
                <p:cNvPr id="31777" name="Rectangle 33"/>
                <p:cNvSpPr>
                  <a:spLocks noChangeArrowheads="1"/>
                </p:cNvSpPr>
                <p:nvPr/>
              </p:nvSpPr>
              <p:spPr bwMode="auto">
                <a:xfrm>
                  <a:off x="1642" y="2647"/>
                  <a:ext cx="1796"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11a. the groups do not sell zenzanine .</a:t>
                  </a:r>
                </a:p>
                <a:p>
                  <a:pPr algn="l" eaLnBrk="0" hangingPunct="0"/>
                  <a:r>
                    <a:rPr lang="en-US" sz="1600">
                      <a:latin typeface="Times New Roman" pitchFamily="-111" charset="0"/>
                      <a:ea typeface="Times New Roman" pitchFamily="-111" charset="0"/>
                      <a:cs typeface="Times New Roman" pitchFamily="-111" charset="0"/>
                    </a:rPr>
                    <a:t>11b. los grupos no venden zanzanina .</a:t>
                  </a:r>
                </a:p>
                <a:p>
                  <a:pPr algn="l" eaLnBrk="0" hangingPunct="0"/>
                  <a:endParaRPr lang="en-US" sz="3200">
                    <a:latin typeface="Times New Roman" pitchFamily="-111" charset="0"/>
                  </a:endParaRPr>
                </a:p>
              </p:txBody>
            </p:sp>
            <p:sp>
              <p:nvSpPr>
                <p:cNvPr id="31778" name="Rectangle 34"/>
                <p:cNvSpPr>
                  <a:spLocks noChangeArrowheads="1"/>
                </p:cNvSpPr>
                <p:nvPr/>
              </p:nvSpPr>
              <p:spPr bwMode="auto">
                <a:xfrm>
                  <a:off x="1599" y="2647"/>
                  <a:ext cx="1882"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1779" name="Group 35"/>
              <p:cNvGrpSpPr>
                <a:grpSpLocks/>
              </p:cNvGrpSpPr>
              <p:nvPr/>
            </p:nvGrpSpPr>
            <p:grpSpPr bwMode="auto">
              <a:xfrm>
                <a:off x="0" y="3165"/>
                <a:ext cx="1599" cy="633"/>
                <a:chOff x="0" y="3165"/>
                <a:chExt cx="1599" cy="633"/>
              </a:xfrm>
            </p:grpSpPr>
            <p:sp>
              <p:nvSpPr>
                <p:cNvPr id="31780" name="Rectangle 36"/>
                <p:cNvSpPr>
                  <a:spLocks noChangeArrowheads="1"/>
                </p:cNvSpPr>
                <p:nvPr/>
              </p:nvSpPr>
              <p:spPr bwMode="auto">
                <a:xfrm>
                  <a:off x="43" y="3165"/>
                  <a:ext cx="1513" cy="633"/>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6a. the associates are also angry .</a:t>
                  </a:r>
                </a:p>
                <a:p>
                  <a:pPr algn="l" eaLnBrk="0" hangingPunct="0"/>
                  <a:r>
                    <a:rPr lang="en-US" sz="1600">
                      <a:latin typeface="Times New Roman" pitchFamily="-111" charset="0"/>
                      <a:ea typeface="Times New Roman" pitchFamily="-111" charset="0"/>
                      <a:cs typeface="Times New Roman" pitchFamily="-111" charset="0"/>
                    </a:rPr>
                    <a:t>6b. los asociados tambien estan enfadados .</a:t>
                  </a:r>
                </a:p>
                <a:p>
                  <a:pPr algn="l" eaLnBrk="0" hangingPunct="0"/>
                  <a:endParaRPr lang="en-US" sz="3200">
                    <a:latin typeface="Times New Roman" pitchFamily="-111" charset="0"/>
                  </a:endParaRPr>
                </a:p>
              </p:txBody>
            </p:sp>
            <p:sp>
              <p:nvSpPr>
                <p:cNvPr id="31781" name="Rectangle 37"/>
                <p:cNvSpPr>
                  <a:spLocks noChangeArrowheads="1"/>
                </p:cNvSpPr>
                <p:nvPr/>
              </p:nvSpPr>
              <p:spPr bwMode="auto">
                <a:xfrm>
                  <a:off x="0" y="3165"/>
                  <a:ext cx="1599" cy="633"/>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1782" name="Group 38"/>
              <p:cNvGrpSpPr>
                <a:grpSpLocks/>
              </p:cNvGrpSpPr>
              <p:nvPr/>
            </p:nvGrpSpPr>
            <p:grpSpPr bwMode="auto">
              <a:xfrm>
                <a:off x="1599" y="3165"/>
                <a:ext cx="1882" cy="633"/>
                <a:chOff x="1599" y="3165"/>
                <a:chExt cx="1882" cy="633"/>
              </a:xfrm>
            </p:grpSpPr>
            <p:sp>
              <p:nvSpPr>
                <p:cNvPr id="31783" name="Rectangle 39"/>
                <p:cNvSpPr>
                  <a:spLocks noChangeArrowheads="1"/>
                </p:cNvSpPr>
                <p:nvPr/>
              </p:nvSpPr>
              <p:spPr bwMode="auto">
                <a:xfrm>
                  <a:off x="1642" y="3165"/>
                  <a:ext cx="1796" cy="633"/>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12a. the small groups are not modern .</a:t>
                  </a:r>
                </a:p>
                <a:p>
                  <a:pPr algn="l" eaLnBrk="0" hangingPunct="0"/>
                  <a:r>
                    <a:rPr lang="en-US" sz="1600">
                      <a:latin typeface="Times New Roman" pitchFamily="-111" charset="0"/>
                      <a:ea typeface="Times New Roman" pitchFamily="-111" charset="0"/>
                      <a:cs typeface="Times New Roman" pitchFamily="-111" charset="0"/>
                    </a:rPr>
                    <a:t>12b. los grupos pequenos no son modernos .</a:t>
                  </a:r>
                </a:p>
                <a:p>
                  <a:pPr algn="l" eaLnBrk="0" hangingPunct="0"/>
                  <a:endParaRPr lang="en-US" sz="3200">
                    <a:latin typeface="Times New Roman" pitchFamily="-111" charset="0"/>
                  </a:endParaRPr>
                </a:p>
              </p:txBody>
            </p:sp>
            <p:sp>
              <p:nvSpPr>
                <p:cNvPr id="31784" name="Rectangle 40"/>
                <p:cNvSpPr>
                  <a:spLocks noChangeArrowheads="1"/>
                </p:cNvSpPr>
                <p:nvPr/>
              </p:nvSpPr>
              <p:spPr bwMode="auto">
                <a:xfrm>
                  <a:off x="1599" y="3165"/>
                  <a:ext cx="1882" cy="633"/>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sp>
          <p:nvSpPr>
            <p:cNvPr id="31785" name="Rectangle 41"/>
            <p:cNvSpPr>
              <a:spLocks noChangeArrowheads="1"/>
            </p:cNvSpPr>
            <p:nvPr/>
          </p:nvSpPr>
          <p:spPr bwMode="auto">
            <a:xfrm>
              <a:off x="-3" y="-3"/>
              <a:ext cx="3487" cy="3804"/>
            </a:xfrm>
            <a:prstGeom prst="rect">
              <a:avLst/>
            </a:prstGeom>
            <a:noFill/>
            <a:ln w="9525">
              <a:solidFill>
                <a:srgbClr val="A0A0A0"/>
              </a:solidFill>
              <a:miter lim="800000"/>
              <a:headEnd/>
              <a:tailEnd/>
            </a:ln>
            <a:effectLst/>
          </p:spPr>
          <p:txBody>
            <a:bodyPr anchor="ctr">
              <a:prstTxWarp prst="textNoShape">
                <a:avLst/>
              </a:prstTxWarp>
              <a:spAutoFit/>
            </a:bodyPr>
            <a:lstStyle/>
            <a:p>
              <a:endParaRPr lang="en-US"/>
            </a:p>
          </p:txBody>
        </p:sp>
      </p:grpSp>
      <p:sp>
        <p:nvSpPr>
          <p:cNvPr id="31786" name="Rectangle 42"/>
          <p:cNvSpPr>
            <a:spLocks noChangeArrowheads="1"/>
          </p:cNvSpPr>
          <p:nvPr/>
        </p:nvSpPr>
        <p:spPr bwMode="auto">
          <a:xfrm>
            <a:off x="3175" y="6083300"/>
            <a:ext cx="9144000" cy="731838"/>
          </a:xfrm>
          <a:prstGeom prst="rect">
            <a:avLst/>
          </a:prstGeom>
          <a:noFill/>
          <a:ln w="12700">
            <a:noFill/>
            <a:miter lim="800000"/>
            <a:headEnd/>
            <a:tailEnd/>
          </a:ln>
          <a:effectLst/>
        </p:spPr>
        <p:txBody>
          <a:bodyPr>
            <a:prstTxWarp prst="textNoShape">
              <a:avLst/>
            </a:prstTxWarp>
            <a:spAutoFit/>
          </a:bodyPr>
          <a:lstStyle/>
          <a:p>
            <a:pPr algn="l" eaLnBrk="0" hangingPunct="0"/>
            <a:r>
              <a:rPr lang="en-US">
                <a:latin typeface="Times New Roman" pitchFamily="-111" charset="0"/>
                <a:ea typeface="Times New Roman" pitchFamily="-111" charset="0"/>
                <a:cs typeface="Times New Roman" pitchFamily="-111" charset="0"/>
              </a:rPr>
              <a:t> </a:t>
            </a:r>
            <a:endParaRPr lang="en-US" sz="1200">
              <a:latin typeface="Times New Roman" pitchFamily="-111" charset="0"/>
              <a:ea typeface="Times New Roman" pitchFamily="-111" charset="0"/>
              <a:cs typeface="Times New Roman" pitchFamily="-111" charset="0"/>
            </a:endParaRPr>
          </a:p>
          <a:p>
            <a:pPr algn="l" eaLnBrk="0" hangingPunct="0"/>
            <a:endParaRPr lang="en-US" sz="2400">
              <a:latin typeface="Times New Roman" pitchFamily="-111"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6370" name="Rectangle 2"/>
          <p:cNvSpPr>
            <a:spLocks noGrp="1" noChangeArrowheads="1"/>
          </p:cNvSpPr>
          <p:nvPr>
            <p:ph type="title"/>
          </p:nvPr>
        </p:nvSpPr>
        <p:spPr/>
        <p:txBody>
          <a:bodyPr/>
          <a:lstStyle/>
          <a:p>
            <a:r>
              <a:rPr lang="en-US"/>
              <a:t>Data available</a:t>
            </a:r>
          </a:p>
        </p:txBody>
      </p:sp>
      <p:sp>
        <p:nvSpPr>
          <p:cNvPr id="826371" name="Rectangle 3"/>
          <p:cNvSpPr>
            <a:spLocks noGrp="1" noChangeArrowheads="1"/>
          </p:cNvSpPr>
          <p:nvPr>
            <p:ph type="body" idx="1"/>
          </p:nvPr>
        </p:nvSpPr>
        <p:spPr>
          <a:xfrm>
            <a:off x="304800" y="1295400"/>
            <a:ext cx="8229600" cy="4525963"/>
          </a:xfrm>
        </p:spPr>
        <p:txBody>
          <a:bodyPr/>
          <a:lstStyle/>
          <a:p>
            <a:pPr marL="0" indent="0">
              <a:lnSpc>
                <a:spcPct val="90000"/>
              </a:lnSpc>
              <a:buNone/>
            </a:pPr>
            <a:r>
              <a:rPr lang="en-US" sz="2000" dirty="0"/>
              <a:t>Many languages</a:t>
            </a:r>
          </a:p>
          <a:p>
            <a:pPr lvl="1">
              <a:lnSpc>
                <a:spcPct val="90000"/>
              </a:lnSpc>
            </a:pPr>
            <a:r>
              <a:rPr lang="en-US" sz="1800" dirty="0" err="1"/>
              <a:t>Europarl</a:t>
            </a:r>
            <a:r>
              <a:rPr lang="en-US" sz="1800" dirty="0"/>
              <a:t> corpus has all European languages</a:t>
            </a:r>
          </a:p>
          <a:p>
            <a:pPr lvl="2">
              <a:lnSpc>
                <a:spcPct val="90000"/>
              </a:lnSpc>
            </a:pPr>
            <a:r>
              <a:rPr lang="en-US" sz="1400" dirty="0">
                <a:hlinkClick r:id="rId3"/>
              </a:rPr>
              <a:t>http://www.statmt.org/europarl/</a:t>
            </a:r>
            <a:endParaRPr lang="en-US" sz="1400" dirty="0"/>
          </a:p>
          <a:p>
            <a:pPr lvl="2">
              <a:lnSpc>
                <a:spcPct val="90000"/>
              </a:lnSpc>
            </a:pPr>
            <a:r>
              <a:rPr lang="en-US" sz="1400" dirty="0"/>
              <a:t>From a few hundred thousand sentences to a few million</a:t>
            </a:r>
          </a:p>
          <a:p>
            <a:pPr lvl="1">
              <a:lnSpc>
                <a:spcPct val="90000"/>
              </a:lnSpc>
            </a:pPr>
            <a:r>
              <a:rPr lang="en-US" sz="1800" dirty="0"/>
              <a:t>French/English from French parliamentary proceedings</a:t>
            </a:r>
          </a:p>
          <a:p>
            <a:pPr lvl="1">
              <a:lnSpc>
                <a:spcPct val="90000"/>
              </a:lnSpc>
            </a:pPr>
            <a:r>
              <a:rPr lang="en-US" sz="1800" dirty="0"/>
              <a:t>Lots of Chinese/English and Arabic/English from government projects/interests</a:t>
            </a:r>
          </a:p>
          <a:p>
            <a:pPr lvl="2">
              <a:lnSpc>
                <a:spcPct val="90000"/>
              </a:lnSpc>
            </a:pPr>
            <a:r>
              <a:rPr lang="en-US" sz="1400" dirty="0"/>
              <a:t>Chinese-English: Hundreds of millions if sentence pairs)</a:t>
            </a:r>
          </a:p>
          <a:p>
            <a:pPr lvl="2">
              <a:lnSpc>
                <a:spcPct val="90000"/>
              </a:lnSpc>
            </a:pPr>
            <a:r>
              <a:rPr lang="en-US" sz="1400" dirty="0"/>
              <a:t>Arabic-English: ~One hundred million sentence pairs</a:t>
            </a:r>
          </a:p>
          <a:p>
            <a:pPr lvl="1">
              <a:lnSpc>
                <a:spcPct val="90000"/>
              </a:lnSpc>
            </a:pPr>
            <a:r>
              <a:rPr lang="en-US" sz="1800" dirty="0"/>
              <a:t>Smaller corpora in many, many other languages</a:t>
            </a:r>
          </a:p>
          <a:p>
            <a:pPr marL="0" indent="0">
              <a:lnSpc>
                <a:spcPct val="90000"/>
              </a:lnSpc>
              <a:buNone/>
            </a:pPr>
            <a:endParaRPr lang="en-US" sz="2000" dirty="0"/>
          </a:p>
          <a:p>
            <a:pPr marL="0" indent="0">
              <a:lnSpc>
                <a:spcPct val="90000"/>
              </a:lnSpc>
              <a:buNone/>
            </a:pPr>
            <a:r>
              <a:rPr lang="en-US" sz="2000" dirty="0"/>
              <a:t>Lots of monolingual data available in many languages</a:t>
            </a:r>
          </a:p>
          <a:p>
            <a:pPr marL="0" indent="0">
              <a:lnSpc>
                <a:spcPct val="90000"/>
              </a:lnSpc>
              <a:buNone/>
            </a:pPr>
            <a:endParaRPr lang="en-US" sz="2000" dirty="0"/>
          </a:p>
          <a:p>
            <a:pPr marL="0" indent="0">
              <a:lnSpc>
                <a:spcPct val="90000"/>
              </a:lnSpc>
              <a:buNone/>
            </a:pPr>
            <a:r>
              <a:rPr lang="en-US" sz="2000" dirty="0"/>
              <a:t>Even less data with multiple translations available</a:t>
            </a:r>
          </a:p>
          <a:p>
            <a:pPr marL="0" indent="0">
              <a:lnSpc>
                <a:spcPct val="90000"/>
              </a:lnSpc>
              <a:buNone/>
            </a:pPr>
            <a:endParaRPr lang="en-US" sz="2000" dirty="0"/>
          </a:p>
          <a:p>
            <a:pPr marL="0" indent="0">
              <a:lnSpc>
                <a:spcPct val="90000"/>
              </a:lnSpc>
              <a:buNone/>
            </a:pPr>
            <a:r>
              <a:rPr lang="en-US" sz="2000" dirty="0"/>
              <a:t>Available in limited domains</a:t>
            </a:r>
          </a:p>
          <a:p>
            <a:pPr lvl="1">
              <a:lnSpc>
                <a:spcPct val="90000"/>
              </a:lnSpc>
            </a:pPr>
            <a:r>
              <a:rPr lang="en-US" sz="1800" dirty="0"/>
              <a:t>most data is either news or government proceedings</a:t>
            </a:r>
          </a:p>
          <a:p>
            <a:pPr lvl="1">
              <a:lnSpc>
                <a:spcPct val="90000"/>
              </a:lnSpc>
            </a:pPr>
            <a:r>
              <a:rPr lang="en-US" sz="1800" dirty="0"/>
              <a:t>some other domains recently, like blogs</a:t>
            </a:r>
          </a:p>
          <a:p>
            <a:pPr lvl="1">
              <a:lnSpc>
                <a:spcPct val="90000"/>
              </a:lnSpc>
            </a:pPr>
            <a:endParaRPr lang="en-US" sz="18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2754" name="Rectangle 2"/>
          <p:cNvSpPr>
            <a:spLocks noChangeArrowheads="1"/>
          </p:cNvSpPr>
          <p:nvPr/>
        </p:nvSpPr>
        <p:spPr bwMode="auto">
          <a:xfrm>
            <a:off x="4419600" y="5334000"/>
            <a:ext cx="2362200" cy="1447800"/>
          </a:xfrm>
          <a:prstGeom prst="rect">
            <a:avLst/>
          </a:prstGeom>
          <a:noFill/>
          <a:ln w="76200">
            <a:solidFill>
              <a:srgbClr val="F5FEA0"/>
            </a:solidFill>
            <a:miter lim="800000"/>
            <a:headEnd/>
            <a:tailEnd/>
          </a:ln>
          <a:effectLst/>
        </p:spPr>
        <p:txBody>
          <a:bodyPr wrap="none" anchor="ctr">
            <a:prstTxWarp prst="textNoShape">
              <a:avLst/>
            </a:prstTxWarp>
          </a:bodyPr>
          <a:lstStyle/>
          <a:p>
            <a:endParaRPr lang="en-US"/>
          </a:p>
        </p:txBody>
      </p:sp>
      <p:sp>
        <p:nvSpPr>
          <p:cNvPr id="842755" name="Rectangle 3"/>
          <p:cNvSpPr>
            <a:spLocks noGrp="1" noChangeArrowheads="1"/>
          </p:cNvSpPr>
          <p:nvPr>
            <p:ph type="title"/>
          </p:nvPr>
        </p:nvSpPr>
        <p:spPr>
          <a:xfrm>
            <a:off x="457200" y="0"/>
            <a:ext cx="8229600" cy="1143000"/>
          </a:xfrm>
        </p:spPr>
        <p:txBody>
          <a:bodyPr/>
          <a:lstStyle/>
          <a:p>
            <a:r>
              <a:rPr lang="en-US"/>
              <a:t>Statistical MT Overview</a:t>
            </a:r>
          </a:p>
        </p:txBody>
      </p:sp>
      <p:sp>
        <p:nvSpPr>
          <p:cNvPr id="842756" name="AutoShape 4"/>
          <p:cNvSpPr>
            <a:spLocks noChangeArrowheads="1"/>
          </p:cNvSpPr>
          <p:nvPr/>
        </p:nvSpPr>
        <p:spPr bwMode="auto">
          <a:xfrm>
            <a:off x="1143000" y="2362200"/>
            <a:ext cx="533400" cy="533400"/>
          </a:xfrm>
          <a:prstGeom prst="verticalScroll">
            <a:avLst>
              <a:gd name="adj" fmla="val 12500"/>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842757" name="AutoShape 5"/>
          <p:cNvSpPr>
            <a:spLocks noChangeArrowheads="1"/>
          </p:cNvSpPr>
          <p:nvPr/>
        </p:nvSpPr>
        <p:spPr bwMode="auto">
          <a:xfrm>
            <a:off x="1676400" y="2362200"/>
            <a:ext cx="533400" cy="533400"/>
          </a:xfrm>
          <a:prstGeom prst="verticalScroll">
            <a:avLst>
              <a:gd name="adj" fmla="val 12500"/>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842758" name="Text Box 6"/>
          <p:cNvSpPr txBox="1">
            <a:spLocks noChangeArrowheads="1"/>
          </p:cNvSpPr>
          <p:nvPr/>
        </p:nvSpPr>
        <p:spPr bwMode="auto">
          <a:xfrm>
            <a:off x="685800" y="1828800"/>
            <a:ext cx="2209800" cy="366713"/>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Bilingual data</a:t>
            </a:r>
          </a:p>
        </p:txBody>
      </p:sp>
      <p:sp>
        <p:nvSpPr>
          <p:cNvPr id="842778" name="Rectangle 26"/>
          <p:cNvSpPr>
            <a:spLocks noChangeArrowheads="1"/>
          </p:cNvSpPr>
          <p:nvPr/>
        </p:nvSpPr>
        <p:spPr bwMode="auto">
          <a:xfrm>
            <a:off x="3962400" y="1981200"/>
            <a:ext cx="1828800" cy="2819400"/>
          </a:xfrm>
          <a:prstGeom prst="rect">
            <a:avLst/>
          </a:prstGeom>
          <a:noFill/>
          <a:ln w="19050">
            <a:solidFill>
              <a:schemeClr val="tx1"/>
            </a:solidFill>
            <a:miter lim="800000"/>
            <a:headEnd/>
            <a:tailEnd/>
          </a:ln>
          <a:effectLst/>
        </p:spPr>
        <p:txBody>
          <a:bodyPr wrap="none" anchor="ctr">
            <a:prstTxWarp prst="textNoShape">
              <a:avLst/>
            </a:prstTxWarp>
          </a:bodyPr>
          <a:lstStyle/>
          <a:p>
            <a:endParaRPr lang="en-US"/>
          </a:p>
        </p:txBody>
      </p:sp>
      <p:sp>
        <p:nvSpPr>
          <p:cNvPr id="842779" name="Text Box 27"/>
          <p:cNvSpPr txBox="1">
            <a:spLocks noChangeArrowheads="1"/>
          </p:cNvSpPr>
          <p:nvPr/>
        </p:nvSpPr>
        <p:spPr bwMode="auto">
          <a:xfrm>
            <a:off x="4191000" y="3048000"/>
            <a:ext cx="1371600" cy="366713"/>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model</a:t>
            </a:r>
          </a:p>
        </p:txBody>
      </p:sp>
      <p:sp>
        <p:nvSpPr>
          <p:cNvPr id="842780" name="Text Box 28"/>
          <p:cNvSpPr txBox="1">
            <a:spLocks noChangeArrowheads="1"/>
          </p:cNvSpPr>
          <p:nvPr/>
        </p:nvSpPr>
        <p:spPr bwMode="auto">
          <a:xfrm>
            <a:off x="4343400" y="914400"/>
            <a:ext cx="1143000" cy="396875"/>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2000" b="1">
                <a:solidFill>
                  <a:srgbClr val="FF0000"/>
                </a:solidFill>
              </a:rPr>
              <a:t>training</a:t>
            </a:r>
          </a:p>
        </p:txBody>
      </p:sp>
      <p:sp>
        <p:nvSpPr>
          <p:cNvPr id="842781" name="AutoShape 29"/>
          <p:cNvSpPr>
            <a:spLocks noChangeArrowheads="1"/>
          </p:cNvSpPr>
          <p:nvPr/>
        </p:nvSpPr>
        <p:spPr bwMode="auto">
          <a:xfrm>
            <a:off x="1371600" y="4038600"/>
            <a:ext cx="533400" cy="533400"/>
          </a:xfrm>
          <a:prstGeom prst="verticalScroll">
            <a:avLst>
              <a:gd name="adj" fmla="val 12500"/>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842782" name="Text Box 30"/>
          <p:cNvSpPr txBox="1">
            <a:spLocks noChangeArrowheads="1"/>
          </p:cNvSpPr>
          <p:nvPr/>
        </p:nvSpPr>
        <p:spPr bwMode="auto">
          <a:xfrm>
            <a:off x="609600" y="3581400"/>
            <a:ext cx="2209800" cy="366713"/>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monolingual data</a:t>
            </a:r>
          </a:p>
        </p:txBody>
      </p:sp>
      <p:sp>
        <p:nvSpPr>
          <p:cNvPr id="842784" name="Text Box 32"/>
          <p:cNvSpPr txBox="1">
            <a:spLocks noChangeArrowheads="1"/>
          </p:cNvSpPr>
          <p:nvPr/>
        </p:nvSpPr>
        <p:spPr bwMode="auto">
          <a:xfrm>
            <a:off x="4191000" y="1295400"/>
            <a:ext cx="1447800" cy="64135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dirty="0"/>
              <a:t>learn parameters</a:t>
            </a:r>
          </a:p>
        </p:txBody>
      </p:sp>
      <p:sp>
        <p:nvSpPr>
          <p:cNvPr id="842785" name="Line 33"/>
          <p:cNvSpPr>
            <a:spLocks noChangeShapeType="1"/>
          </p:cNvSpPr>
          <p:nvPr/>
        </p:nvSpPr>
        <p:spPr bwMode="auto">
          <a:xfrm>
            <a:off x="457200" y="5029200"/>
            <a:ext cx="8382000" cy="0"/>
          </a:xfrm>
          <a:prstGeom prst="line">
            <a:avLst/>
          </a:prstGeom>
          <a:noFill/>
          <a:ln w="28575">
            <a:solidFill>
              <a:srgbClr val="FF0000"/>
            </a:solidFill>
            <a:round/>
            <a:headEnd/>
            <a:tailEnd/>
          </a:ln>
          <a:effectLst/>
        </p:spPr>
        <p:txBody>
          <a:bodyPr>
            <a:prstTxWarp prst="textNoShape">
              <a:avLst/>
            </a:prstTxWarp>
          </a:bodyPr>
          <a:lstStyle/>
          <a:p>
            <a:endParaRPr lang="en-US"/>
          </a:p>
        </p:txBody>
      </p:sp>
      <p:sp>
        <p:nvSpPr>
          <p:cNvPr id="842786" name="Text Box 34"/>
          <p:cNvSpPr txBox="1">
            <a:spLocks noChangeArrowheads="1"/>
          </p:cNvSpPr>
          <p:nvPr/>
        </p:nvSpPr>
        <p:spPr bwMode="auto">
          <a:xfrm>
            <a:off x="2362200" y="5562600"/>
            <a:ext cx="1524000" cy="64135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Foreign sentence</a:t>
            </a:r>
          </a:p>
        </p:txBody>
      </p:sp>
      <p:sp>
        <p:nvSpPr>
          <p:cNvPr id="842787" name="Text Box 35"/>
          <p:cNvSpPr txBox="1">
            <a:spLocks noChangeArrowheads="1"/>
          </p:cNvSpPr>
          <p:nvPr/>
        </p:nvSpPr>
        <p:spPr bwMode="auto">
          <a:xfrm>
            <a:off x="609600" y="5638800"/>
            <a:ext cx="1752600" cy="396875"/>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2000" b="1">
                <a:solidFill>
                  <a:schemeClr val="accent2"/>
                </a:solidFill>
              </a:rPr>
              <a:t>Translation</a:t>
            </a:r>
          </a:p>
        </p:txBody>
      </p:sp>
      <p:sp>
        <p:nvSpPr>
          <p:cNvPr id="842788" name="Line 36"/>
          <p:cNvSpPr>
            <a:spLocks noChangeShapeType="1"/>
          </p:cNvSpPr>
          <p:nvPr/>
        </p:nvSpPr>
        <p:spPr bwMode="auto">
          <a:xfrm>
            <a:off x="3810000" y="5867400"/>
            <a:ext cx="609600" cy="0"/>
          </a:xfrm>
          <a:prstGeom prst="line">
            <a:avLst/>
          </a:prstGeom>
          <a:noFill/>
          <a:ln w="28575">
            <a:solidFill>
              <a:schemeClr val="tx1"/>
            </a:solidFill>
            <a:round/>
            <a:headEnd/>
            <a:tailEnd type="triangle" w="med" len="med"/>
          </a:ln>
          <a:effectLst/>
        </p:spPr>
        <p:txBody>
          <a:bodyPr>
            <a:prstTxWarp prst="textNoShape">
              <a:avLst/>
            </a:prstTxWarp>
          </a:bodyPr>
          <a:lstStyle/>
          <a:p>
            <a:endParaRPr lang="en-US"/>
          </a:p>
        </p:txBody>
      </p:sp>
      <p:sp>
        <p:nvSpPr>
          <p:cNvPr id="842789" name="Line 37"/>
          <p:cNvSpPr>
            <a:spLocks noChangeShapeType="1"/>
          </p:cNvSpPr>
          <p:nvPr/>
        </p:nvSpPr>
        <p:spPr bwMode="auto">
          <a:xfrm>
            <a:off x="4876800" y="4800600"/>
            <a:ext cx="0" cy="533400"/>
          </a:xfrm>
          <a:prstGeom prst="line">
            <a:avLst/>
          </a:prstGeom>
          <a:noFill/>
          <a:ln w="28575">
            <a:solidFill>
              <a:schemeClr val="tx1"/>
            </a:solidFill>
            <a:round/>
            <a:headEnd/>
            <a:tailEnd type="triangle" w="med" len="med"/>
          </a:ln>
          <a:effectLst/>
        </p:spPr>
        <p:txBody>
          <a:bodyPr>
            <a:prstTxWarp prst="textNoShape">
              <a:avLst/>
            </a:prstTxWarp>
          </a:bodyPr>
          <a:lstStyle/>
          <a:p>
            <a:endParaRPr lang="en-US"/>
          </a:p>
        </p:txBody>
      </p:sp>
      <p:sp>
        <p:nvSpPr>
          <p:cNvPr id="842790" name="Text Box 38"/>
          <p:cNvSpPr txBox="1">
            <a:spLocks noChangeArrowheads="1"/>
          </p:cNvSpPr>
          <p:nvPr/>
        </p:nvSpPr>
        <p:spPr bwMode="auto">
          <a:xfrm>
            <a:off x="4495800" y="5410200"/>
            <a:ext cx="2209800" cy="1323439"/>
          </a:xfrm>
          <a:prstGeom prst="rect">
            <a:avLst/>
          </a:prstGeom>
          <a:noFill/>
          <a:ln w="3175">
            <a:solidFill>
              <a:schemeClr val="tx1"/>
            </a:solidFill>
            <a:miter lim="800000"/>
            <a:headEnd/>
            <a:tailEnd/>
          </a:ln>
          <a:effectLst/>
        </p:spPr>
        <p:txBody>
          <a:bodyPr>
            <a:prstTxWarp prst="textNoShape">
              <a:avLst/>
            </a:prstTxWarp>
            <a:spAutoFit/>
          </a:bodyPr>
          <a:lstStyle/>
          <a:p>
            <a:pPr>
              <a:spcBef>
                <a:spcPct val="50000"/>
              </a:spcBef>
            </a:pPr>
            <a:r>
              <a:rPr lang="en-US" sz="1600" dirty="0"/>
              <a:t>Find the best</a:t>
            </a:r>
            <a:br>
              <a:rPr lang="en-US" sz="1600" dirty="0"/>
            </a:br>
            <a:r>
              <a:rPr lang="en-US" sz="1600" dirty="0"/>
              <a:t>translation given the foreign sentence and the model (aka “decoding”)</a:t>
            </a:r>
          </a:p>
        </p:txBody>
      </p:sp>
      <p:sp>
        <p:nvSpPr>
          <p:cNvPr id="842793" name="Line 41"/>
          <p:cNvSpPr>
            <a:spLocks noChangeShapeType="1"/>
          </p:cNvSpPr>
          <p:nvPr/>
        </p:nvSpPr>
        <p:spPr bwMode="auto">
          <a:xfrm>
            <a:off x="2819400" y="2590800"/>
            <a:ext cx="1219200" cy="0"/>
          </a:xfrm>
          <a:prstGeom prst="line">
            <a:avLst/>
          </a:prstGeom>
          <a:noFill/>
          <a:ln w="38100">
            <a:solidFill>
              <a:srgbClr val="FF0000"/>
            </a:solidFill>
            <a:round/>
            <a:headEnd/>
            <a:tailEnd type="triangle" w="med" len="med"/>
          </a:ln>
          <a:effectLst/>
        </p:spPr>
        <p:txBody>
          <a:bodyPr>
            <a:prstTxWarp prst="textNoShape">
              <a:avLst/>
            </a:prstTxWarp>
          </a:bodyPr>
          <a:lstStyle/>
          <a:p>
            <a:endParaRPr lang="en-US"/>
          </a:p>
        </p:txBody>
      </p:sp>
      <p:sp>
        <p:nvSpPr>
          <p:cNvPr id="842794" name="Line 42"/>
          <p:cNvSpPr>
            <a:spLocks noChangeShapeType="1"/>
          </p:cNvSpPr>
          <p:nvPr/>
        </p:nvSpPr>
        <p:spPr bwMode="auto">
          <a:xfrm>
            <a:off x="2819400" y="4114800"/>
            <a:ext cx="1219200" cy="0"/>
          </a:xfrm>
          <a:prstGeom prst="line">
            <a:avLst/>
          </a:prstGeom>
          <a:noFill/>
          <a:ln w="38100">
            <a:solidFill>
              <a:srgbClr val="FF0000"/>
            </a:solidFill>
            <a:round/>
            <a:headEnd/>
            <a:tailEnd type="triangle" w="med" len="med"/>
          </a:ln>
          <a:effectLst/>
        </p:spPr>
        <p:txBody>
          <a:bodyPr>
            <a:prstTxWarp prst="textNoShape">
              <a:avLst/>
            </a:prstTxWarp>
          </a:bodyPr>
          <a:lstStyle/>
          <a:p>
            <a:endParaRPr lang="en-US"/>
          </a:p>
        </p:txBody>
      </p:sp>
      <p:sp>
        <p:nvSpPr>
          <p:cNvPr id="842795" name="Line 43"/>
          <p:cNvSpPr>
            <a:spLocks noChangeShapeType="1"/>
          </p:cNvSpPr>
          <p:nvPr/>
        </p:nvSpPr>
        <p:spPr bwMode="auto">
          <a:xfrm>
            <a:off x="6858000" y="5867400"/>
            <a:ext cx="609600" cy="0"/>
          </a:xfrm>
          <a:prstGeom prst="line">
            <a:avLst/>
          </a:prstGeom>
          <a:noFill/>
          <a:ln w="28575">
            <a:solidFill>
              <a:schemeClr val="tx1"/>
            </a:solidFill>
            <a:round/>
            <a:headEnd/>
            <a:tailEnd type="triangle" w="med" len="med"/>
          </a:ln>
          <a:effectLst/>
        </p:spPr>
        <p:txBody>
          <a:bodyPr>
            <a:prstTxWarp prst="textNoShape">
              <a:avLst/>
            </a:prstTxWarp>
          </a:bodyPr>
          <a:lstStyle/>
          <a:p>
            <a:endParaRPr lang="en-US"/>
          </a:p>
        </p:txBody>
      </p:sp>
      <p:sp>
        <p:nvSpPr>
          <p:cNvPr id="842796" name="Text Box 44"/>
          <p:cNvSpPr txBox="1">
            <a:spLocks noChangeArrowheads="1"/>
          </p:cNvSpPr>
          <p:nvPr/>
        </p:nvSpPr>
        <p:spPr bwMode="auto">
          <a:xfrm>
            <a:off x="7391400" y="5562600"/>
            <a:ext cx="1524000" cy="64135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English</a:t>
            </a:r>
            <a:br>
              <a:rPr lang="en-US"/>
            </a:br>
            <a:r>
              <a:rPr lang="en-US"/>
              <a:t>sentence</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0708" name="Line 4"/>
          <p:cNvSpPr>
            <a:spLocks noChangeShapeType="1"/>
          </p:cNvSpPr>
          <p:nvPr/>
        </p:nvSpPr>
        <p:spPr bwMode="auto">
          <a:xfrm>
            <a:off x="304800" y="1295400"/>
            <a:ext cx="8458200" cy="0"/>
          </a:xfrm>
          <a:prstGeom prst="line">
            <a:avLst/>
          </a:prstGeom>
          <a:noFill/>
          <a:ln w="76200">
            <a:solidFill>
              <a:srgbClr val="0000CC"/>
            </a:solidFill>
            <a:round/>
            <a:headEnd/>
            <a:tailEnd/>
          </a:ln>
          <a:effectLst/>
        </p:spPr>
        <p:txBody>
          <a:bodyPr wrap="none" anchor="ctr">
            <a:prstTxWarp prst="textNoShape">
              <a:avLst/>
            </a:prstTxWarp>
          </a:bodyPr>
          <a:lstStyle/>
          <a:p>
            <a:endParaRPr lang="en-US"/>
          </a:p>
        </p:txBody>
      </p:sp>
      <p:sp>
        <p:nvSpPr>
          <p:cNvPr id="840711" name="Rectangle 7"/>
          <p:cNvSpPr>
            <a:spLocks noGrp="1" noChangeArrowheads="1"/>
          </p:cNvSpPr>
          <p:nvPr>
            <p:ph type="title"/>
          </p:nvPr>
        </p:nvSpPr>
        <p:spPr/>
        <p:txBody>
          <a:bodyPr/>
          <a:lstStyle/>
          <a:p>
            <a:r>
              <a:rPr lang="en-US"/>
              <a:t>Statistical MT</a:t>
            </a:r>
          </a:p>
        </p:txBody>
      </p:sp>
      <p:sp>
        <p:nvSpPr>
          <p:cNvPr id="840712" name="Rectangle 8"/>
          <p:cNvSpPr>
            <a:spLocks noGrp="1" noChangeArrowheads="1"/>
          </p:cNvSpPr>
          <p:nvPr>
            <p:ph type="body" idx="1"/>
          </p:nvPr>
        </p:nvSpPr>
        <p:spPr>
          <a:xfrm>
            <a:off x="457200" y="1600200"/>
            <a:ext cx="8229600" cy="2590800"/>
          </a:xfrm>
        </p:spPr>
        <p:txBody>
          <a:bodyPr/>
          <a:lstStyle/>
          <a:p>
            <a:pPr marL="0" indent="0">
              <a:buNone/>
            </a:pPr>
            <a:r>
              <a:rPr lang="en-US" sz="2000" dirty="0"/>
              <a:t>We will model the translation process probabilistically</a:t>
            </a:r>
          </a:p>
          <a:p>
            <a:endParaRPr lang="en-US" sz="2000" dirty="0"/>
          </a:p>
          <a:p>
            <a:pPr marL="0" indent="0">
              <a:buNone/>
            </a:pPr>
            <a:r>
              <a:rPr lang="en-US" sz="2000" dirty="0"/>
              <a:t>Given a foreign sentence to translate, for any possible English sentence, we want to know the probability that the sentence is a translation of the foreign sentence</a:t>
            </a:r>
          </a:p>
          <a:p>
            <a:endParaRPr lang="en-US" sz="2000" dirty="0"/>
          </a:p>
          <a:p>
            <a:pPr marL="0" indent="0">
              <a:buNone/>
            </a:pPr>
            <a:r>
              <a:rPr lang="en-US" sz="2000" dirty="0"/>
              <a:t>If we can find the most probable English sentence, we’re done</a:t>
            </a:r>
          </a:p>
          <a:p>
            <a:endParaRPr lang="en-US" sz="2000" dirty="0"/>
          </a:p>
        </p:txBody>
      </p:sp>
      <p:sp>
        <p:nvSpPr>
          <p:cNvPr id="840713" name="Text Box 9"/>
          <p:cNvSpPr txBox="1">
            <a:spLocks noChangeArrowheads="1"/>
          </p:cNvSpPr>
          <p:nvPr/>
        </p:nvSpPr>
        <p:spPr bwMode="auto">
          <a:xfrm>
            <a:off x="990600" y="5029200"/>
            <a:ext cx="6781800" cy="523220"/>
          </a:xfrm>
          <a:prstGeom prst="rect">
            <a:avLst/>
          </a:prstGeom>
          <a:noFill/>
          <a:ln w="9525">
            <a:noFill/>
            <a:miter lim="800000"/>
            <a:headEnd/>
            <a:tailEnd/>
          </a:ln>
          <a:effectLst/>
        </p:spPr>
        <p:txBody>
          <a:bodyPr wrap="square">
            <a:prstTxWarp prst="textNoShape">
              <a:avLst/>
            </a:prstTxWarp>
            <a:spAutoFit/>
          </a:bodyPr>
          <a:lstStyle/>
          <a:p>
            <a:pPr>
              <a:spcBef>
                <a:spcPct val="50000"/>
              </a:spcBef>
            </a:pPr>
            <a:r>
              <a:rPr lang="en-US" sz="2800" dirty="0" err="1">
                <a:solidFill>
                  <a:srgbClr val="0000FF"/>
                </a:solidFill>
              </a:rPr>
              <a:t>p(english</a:t>
            </a:r>
            <a:r>
              <a:rPr lang="en-US" sz="2800" dirty="0">
                <a:solidFill>
                  <a:srgbClr val="0000FF"/>
                </a:solidFill>
              </a:rPr>
              <a:t> sentence | foreign sentence)</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4802" name="Rectangle 2"/>
          <p:cNvSpPr>
            <a:spLocks noGrp="1" noChangeArrowheads="1"/>
          </p:cNvSpPr>
          <p:nvPr>
            <p:ph type="title"/>
          </p:nvPr>
        </p:nvSpPr>
        <p:spPr/>
        <p:txBody>
          <a:bodyPr/>
          <a:lstStyle/>
          <a:p>
            <a:r>
              <a:rPr lang="en-US" dirty="0"/>
              <a:t>Translation</a:t>
            </a:r>
          </a:p>
        </p:txBody>
      </p:sp>
      <p:sp>
        <p:nvSpPr>
          <p:cNvPr id="16" name="Text Box 9"/>
          <p:cNvSpPr txBox="1">
            <a:spLocks noChangeArrowheads="1"/>
          </p:cNvSpPr>
          <p:nvPr/>
        </p:nvSpPr>
        <p:spPr bwMode="auto">
          <a:xfrm>
            <a:off x="5257800" y="2438400"/>
            <a:ext cx="3429000" cy="461665"/>
          </a:xfrm>
          <a:prstGeom prst="rect">
            <a:avLst/>
          </a:prstGeom>
          <a:noFill/>
          <a:ln w="9525">
            <a:noFill/>
            <a:miter lim="800000"/>
            <a:headEnd/>
            <a:tailEnd/>
          </a:ln>
          <a:effectLst/>
        </p:spPr>
        <p:txBody>
          <a:bodyPr wrap="square">
            <a:prstTxWarp prst="textNoShape">
              <a:avLst/>
            </a:prstTxWarp>
            <a:spAutoFit/>
          </a:bodyPr>
          <a:lstStyle/>
          <a:p>
            <a:pPr algn="l">
              <a:spcBef>
                <a:spcPct val="50000"/>
              </a:spcBef>
            </a:pPr>
            <a:r>
              <a:rPr lang="en-US" sz="2400" dirty="0"/>
              <a:t>p(</a:t>
            </a:r>
            <a:r>
              <a:rPr lang="en-US" sz="2400" dirty="0">
                <a:solidFill>
                  <a:srgbClr val="FF6600"/>
                </a:solidFill>
              </a:rPr>
              <a:t>English </a:t>
            </a:r>
            <a:r>
              <a:rPr lang="en-US" sz="2400" dirty="0"/>
              <a:t>| </a:t>
            </a:r>
            <a:r>
              <a:rPr lang="en-US" sz="2400" dirty="0">
                <a:solidFill>
                  <a:srgbClr val="000090"/>
                </a:solidFill>
              </a:rPr>
              <a:t>Foreign</a:t>
            </a:r>
            <a:r>
              <a:rPr lang="en-US" sz="2400" dirty="0"/>
              <a:t>)</a:t>
            </a:r>
          </a:p>
        </p:txBody>
      </p:sp>
      <p:graphicFrame>
        <p:nvGraphicFramePr>
          <p:cNvPr id="200711" name="Object 7"/>
          <p:cNvGraphicFramePr>
            <a:graphicFrameLocks noChangeAspect="1"/>
          </p:cNvGraphicFramePr>
          <p:nvPr>
            <p:extLst>
              <p:ext uri="{D42A27DB-BD31-4B8C-83A1-F6EECF244321}">
                <p14:modId xmlns:p14="http://schemas.microsoft.com/office/powerpoint/2010/main" val="191049873"/>
              </p:ext>
            </p:extLst>
          </p:nvPr>
        </p:nvGraphicFramePr>
        <p:xfrm>
          <a:off x="3363913" y="2405063"/>
          <a:ext cx="1239837" cy="523875"/>
        </p:xfrm>
        <a:graphic>
          <a:graphicData uri="http://schemas.openxmlformats.org/presentationml/2006/ole">
            <mc:AlternateContent xmlns:mc="http://schemas.openxmlformats.org/markup-compatibility/2006">
              <mc:Choice xmlns:v="urn:schemas-microsoft-com:vml" Requires="v">
                <p:oleObj spid="_x0000_s1011852" name="Equation" r:id="rId4" imgW="482600" imgH="203200" progId="Equation.3">
                  <p:embed/>
                </p:oleObj>
              </mc:Choice>
              <mc:Fallback>
                <p:oleObj name="Equation" r:id="rId4" imgW="482600" imgH="203200" progId="Equation.3">
                  <p:embed/>
                  <p:pic>
                    <p:nvPicPr>
                      <p:cNvPr id="0" name=""/>
                      <p:cNvPicPr>
                        <a:picLocks noChangeAspect="1" noChangeArrowheads="1"/>
                      </p:cNvPicPr>
                      <p:nvPr/>
                    </p:nvPicPr>
                    <p:blipFill>
                      <a:blip r:embed="rId5"/>
                      <a:srcRect/>
                      <a:stretch>
                        <a:fillRect/>
                      </a:stretch>
                    </p:blipFill>
                    <p:spPr bwMode="auto">
                      <a:xfrm>
                        <a:off x="3363913" y="2405063"/>
                        <a:ext cx="1239837" cy="523875"/>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18" name="TextBox 17"/>
          <p:cNvSpPr txBox="1"/>
          <p:nvPr/>
        </p:nvSpPr>
        <p:spPr>
          <a:xfrm>
            <a:off x="-76201" y="2362200"/>
            <a:ext cx="3733801" cy="523220"/>
          </a:xfrm>
          <a:prstGeom prst="rect">
            <a:avLst/>
          </a:prstGeom>
          <a:noFill/>
        </p:spPr>
        <p:txBody>
          <a:bodyPr wrap="square" rtlCol="0">
            <a:spAutoFit/>
          </a:bodyPr>
          <a:lstStyle/>
          <a:p>
            <a:r>
              <a:rPr lang="en-US" sz="2800" dirty="0"/>
              <a:t>Probabilistic model:</a:t>
            </a:r>
          </a:p>
        </p:txBody>
      </p:sp>
      <p:sp>
        <p:nvSpPr>
          <p:cNvPr id="2" name="TextBox 1"/>
          <p:cNvSpPr txBox="1"/>
          <p:nvPr/>
        </p:nvSpPr>
        <p:spPr>
          <a:xfrm>
            <a:off x="1893079" y="3505200"/>
            <a:ext cx="4433125" cy="400110"/>
          </a:xfrm>
          <a:prstGeom prst="rect">
            <a:avLst/>
          </a:prstGeom>
          <a:noFill/>
        </p:spPr>
        <p:txBody>
          <a:bodyPr wrap="none" rtlCol="0">
            <a:spAutoFit/>
          </a:bodyPr>
          <a:lstStyle/>
          <a:p>
            <a:r>
              <a:rPr lang="en-US" sz="2000" dirty="0">
                <a:solidFill>
                  <a:srgbClr val="FF0000"/>
                </a:solidFill>
              </a:rPr>
              <a:t>What is the translation problem then?</a:t>
            </a:r>
          </a:p>
        </p:txBody>
      </p:sp>
      <p:graphicFrame>
        <p:nvGraphicFramePr>
          <p:cNvPr id="12" name="Object 7"/>
          <p:cNvGraphicFramePr>
            <a:graphicFrameLocks noChangeAspect="1"/>
          </p:cNvGraphicFramePr>
          <p:nvPr>
            <p:extLst>
              <p:ext uri="{D42A27DB-BD31-4B8C-83A1-F6EECF244321}">
                <p14:modId xmlns:p14="http://schemas.microsoft.com/office/powerpoint/2010/main" val="1197740873"/>
              </p:ext>
            </p:extLst>
          </p:nvPr>
        </p:nvGraphicFramePr>
        <p:xfrm>
          <a:off x="1600200" y="4724400"/>
          <a:ext cx="5221288" cy="557213"/>
        </p:xfrm>
        <a:graphic>
          <a:graphicData uri="http://schemas.openxmlformats.org/presentationml/2006/ole">
            <mc:AlternateContent xmlns:mc="http://schemas.openxmlformats.org/markup-compatibility/2006">
              <mc:Choice xmlns:v="urn:schemas-microsoft-com:vml" Requires="v">
                <p:oleObj spid="_x0000_s1011853" name="Equation" r:id="rId6" imgW="2032000" imgH="215900" progId="Equation.3">
                  <p:embed/>
                </p:oleObj>
              </mc:Choice>
              <mc:Fallback>
                <p:oleObj name="Equation" r:id="rId6" imgW="2032000" imgH="215900" progId="Equation.3">
                  <p:embed/>
                  <p:pic>
                    <p:nvPicPr>
                      <p:cNvPr id="0" name=""/>
                      <p:cNvPicPr>
                        <a:picLocks noChangeAspect="1" noChangeArrowheads="1"/>
                      </p:cNvPicPr>
                      <p:nvPr/>
                    </p:nvPicPr>
                    <p:blipFill>
                      <a:blip r:embed="rId7"/>
                      <a:srcRect/>
                      <a:stretch>
                        <a:fillRect/>
                      </a:stretch>
                    </p:blipFill>
                    <p:spPr bwMode="auto">
                      <a:xfrm>
                        <a:off x="1600200" y="4724400"/>
                        <a:ext cx="5221288" cy="557213"/>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6330421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4802" name="Rectangle 2"/>
          <p:cNvSpPr>
            <a:spLocks noGrp="1" noChangeArrowheads="1"/>
          </p:cNvSpPr>
          <p:nvPr>
            <p:ph type="title"/>
          </p:nvPr>
        </p:nvSpPr>
        <p:spPr/>
        <p:txBody>
          <a:bodyPr/>
          <a:lstStyle/>
          <a:p>
            <a:r>
              <a:rPr lang="en-US" dirty="0"/>
              <a:t>Noisy channel model</a:t>
            </a:r>
          </a:p>
        </p:txBody>
      </p:sp>
      <p:graphicFrame>
        <p:nvGraphicFramePr>
          <p:cNvPr id="8" name="Object 7"/>
          <p:cNvGraphicFramePr>
            <a:graphicFrameLocks noChangeAspect="1"/>
          </p:cNvGraphicFramePr>
          <p:nvPr/>
        </p:nvGraphicFramePr>
        <p:xfrm>
          <a:off x="990600" y="2187575"/>
          <a:ext cx="1566863" cy="457200"/>
        </p:xfrm>
        <a:graphic>
          <a:graphicData uri="http://schemas.openxmlformats.org/presentationml/2006/ole">
            <mc:AlternateContent xmlns:mc="http://schemas.openxmlformats.org/markup-compatibility/2006">
              <mc:Choice xmlns:v="urn:schemas-microsoft-com:vml" Requires="v">
                <p:oleObj spid="_x0000_s986530" name="Equation" r:id="rId3" imgW="609600" imgH="177800" progId="Equation.3">
                  <p:embed/>
                </p:oleObj>
              </mc:Choice>
              <mc:Fallback>
                <p:oleObj name="Equation" r:id="rId3" imgW="609600" imgH="1778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90600" y="2187575"/>
                        <a:ext cx="1566863" cy="4572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844807" name="Object 7"/>
          <p:cNvGraphicFramePr>
            <a:graphicFrameLocks noChangeAspect="1"/>
          </p:cNvGraphicFramePr>
          <p:nvPr/>
        </p:nvGraphicFramePr>
        <p:xfrm>
          <a:off x="2906713" y="1958975"/>
          <a:ext cx="1992312" cy="1012825"/>
        </p:xfrm>
        <a:graphic>
          <a:graphicData uri="http://schemas.openxmlformats.org/presentationml/2006/ole">
            <mc:AlternateContent xmlns:mc="http://schemas.openxmlformats.org/markup-compatibility/2006">
              <mc:Choice xmlns:v="urn:schemas-microsoft-com:vml" Requires="v">
                <p:oleObj spid="_x0000_s986531" name="Equation" r:id="rId5" imgW="774700" imgH="393700" progId="Equation.3">
                  <p:embed/>
                </p:oleObj>
              </mc:Choice>
              <mc:Fallback>
                <p:oleObj name="Equation" r:id="rId5" imgW="774700" imgH="39370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906713" y="1958975"/>
                        <a:ext cx="1992312" cy="1012825"/>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11" name="Text Box 9"/>
          <p:cNvSpPr txBox="1">
            <a:spLocks noChangeArrowheads="1"/>
          </p:cNvSpPr>
          <p:nvPr/>
        </p:nvSpPr>
        <p:spPr bwMode="auto">
          <a:xfrm>
            <a:off x="6111875" y="2263775"/>
            <a:ext cx="2057400" cy="400110"/>
          </a:xfrm>
          <a:prstGeom prst="rect">
            <a:avLst/>
          </a:prstGeom>
          <a:noFill/>
          <a:ln w="9525">
            <a:noFill/>
            <a:miter lim="800000"/>
            <a:headEnd/>
            <a:tailEnd/>
          </a:ln>
          <a:effectLst/>
        </p:spPr>
        <p:txBody>
          <a:bodyPr wrap="square">
            <a:prstTxWarp prst="textNoShape">
              <a:avLst/>
            </a:prstTxWarp>
            <a:spAutoFit/>
          </a:bodyPr>
          <a:lstStyle/>
          <a:p>
            <a:pPr>
              <a:spcBef>
                <a:spcPct val="50000"/>
              </a:spcBef>
            </a:pPr>
            <a:r>
              <a:rPr lang="en-US" sz="2000" dirty="0" err="1">
                <a:solidFill>
                  <a:srgbClr val="FF0000"/>
                </a:solidFill>
              </a:rPr>
              <a:t>Bayes</a:t>
            </a:r>
            <a:r>
              <a:rPr lang="en-US" sz="2000" dirty="0">
                <a:solidFill>
                  <a:srgbClr val="FF0000"/>
                </a:solidFill>
              </a:rPr>
              <a:t>’ rule</a:t>
            </a:r>
          </a:p>
        </p:txBody>
      </p:sp>
      <p:graphicFrame>
        <p:nvGraphicFramePr>
          <p:cNvPr id="844808" name="Object 8"/>
          <p:cNvGraphicFramePr>
            <a:graphicFrameLocks noChangeAspect="1"/>
          </p:cNvGraphicFramePr>
          <p:nvPr/>
        </p:nvGraphicFramePr>
        <p:xfrm>
          <a:off x="1335088" y="3294063"/>
          <a:ext cx="847725" cy="457200"/>
        </p:xfrm>
        <a:graphic>
          <a:graphicData uri="http://schemas.openxmlformats.org/presentationml/2006/ole">
            <mc:AlternateContent xmlns:mc="http://schemas.openxmlformats.org/markup-compatibility/2006">
              <mc:Choice xmlns:v="urn:schemas-microsoft-com:vml" Requires="v">
                <p:oleObj spid="_x0000_s986532" name="Equation" r:id="rId7" imgW="330200" imgH="177800" progId="Equation.3">
                  <p:embed/>
                </p:oleObj>
              </mc:Choice>
              <mc:Fallback>
                <p:oleObj name="Equation" r:id="rId7" imgW="330200" imgH="177800" progId="Equation.3">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335088" y="3294063"/>
                        <a:ext cx="847725" cy="4572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13" name="Text Box 9"/>
          <p:cNvSpPr txBox="1">
            <a:spLocks noChangeArrowheads="1"/>
          </p:cNvSpPr>
          <p:nvPr/>
        </p:nvSpPr>
        <p:spPr bwMode="auto">
          <a:xfrm>
            <a:off x="2819400" y="3272135"/>
            <a:ext cx="4724400" cy="400110"/>
          </a:xfrm>
          <a:prstGeom prst="rect">
            <a:avLst/>
          </a:prstGeom>
          <a:noFill/>
          <a:ln w="9525">
            <a:noFill/>
            <a:miter lim="800000"/>
            <a:headEnd/>
            <a:tailEnd/>
          </a:ln>
          <a:effectLst/>
        </p:spPr>
        <p:txBody>
          <a:bodyPr wrap="square">
            <a:prstTxWarp prst="textNoShape">
              <a:avLst/>
            </a:prstTxWarp>
            <a:spAutoFit/>
          </a:bodyPr>
          <a:lstStyle/>
          <a:p>
            <a:pPr algn="l">
              <a:spcBef>
                <a:spcPct val="50000"/>
              </a:spcBef>
            </a:pPr>
            <a:r>
              <a:rPr lang="en-US" sz="2000" dirty="0"/>
              <a:t>probability of the foreign sentence</a:t>
            </a:r>
          </a:p>
        </p:txBody>
      </p:sp>
      <p:graphicFrame>
        <p:nvGraphicFramePr>
          <p:cNvPr id="844809" name="Object 9"/>
          <p:cNvGraphicFramePr>
            <a:graphicFrameLocks noChangeAspect="1"/>
          </p:cNvGraphicFramePr>
          <p:nvPr/>
        </p:nvGraphicFramePr>
        <p:xfrm>
          <a:off x="1382713" y="4146550"/>
          <a:ext cx="750887" cy="425450"/>
        </p:xfrm>
        <a:graphic>
          <a:graphicData uri="http://schemas.openxmlformats.org/presentationml/2006/ole">
            <mc:AlternateContent xmlns:mc="http://schemas.openxmlformats.org/markup-compatibility/2006">
              <mc:Choice xmlns:v="urn:schemas-microsoft-com:vml" Requires="v">
                <p:oleObj spid="_x0000_s986533" name="Equation" r:id="rId9" imgW="292100" imgH="165100" progId="Equation.3">
                  <p:embed/>
                </p:oleObj>
              </mc:Choice>
              <mc:Fallback>
                <p:oleObj name="Equation" r:id="rId9" imgW="292100" imgH="165100" progId="Equation.3">
                  <p:embed/>
                  <p:pic>
                    <p:nvPicPr>
                      <p:cNvPr id="0" name="Picture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382713" y="4146550"/>
                        <a:ext cx="750887" cy="42545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15" name="Text Box 9"/>
          <p:cNvSpPr txBox="1">
            <a:spLocks noChangeArrowheads="1"/>
          </p:cNvSpPr>
          <p:nvPr/>
        </p:nvSpPr>
        <p:spPr bwMode="auto">
          <a:xfrm>
            <a:off x="2819400" y="4045803"/>
            <a:ext cx="5486400" cy="707886"/>
          </a:xfrm>
          <a:prstGeom prst="rect">
            <a:avLst/>
          </a:prstGeom>
          <a:noFill/>
          <a:ln w="9525">
            <a:noFill/>
            <a:miter lim="800000"/>
            <a:headEnd/>
            <a:tailEnd/>
          </a:ln>
          <a:effectLst/>
        </p:spPr>
        <p:txBody>
          <a:bodyPr wrap="square">
            <a:prstTxWarp prst="textNoShape">
              <a:avLst/>
            </a:prstTxWarp>
            <a:spAutoFit/>
          </a:bodyPr>
          <a:lstStyle/>
          <a:p>
            <a:pPr algn="l">
              <a:spcBef>
                <a:spcPct val="50000"/>
              </a:spcBef>
            </a:pPr>
            <a:r>
              <a:rPr lang="en-US" sz="2000" dirty="0"/>
              <a:t>language model: what are likely English word sequences?</a:t>
            </a:r>
          </a:p>
        </p:txBody>
      </p:sp>
      <p:graphicFrame>
        <p:nvGraphicFramePr>
          <p:cNvPr id="844810" name="Object 10"/>
          <p:cNvGraphicFramePr>
            <a:graphicFrameLocks noChangeAspect="1"/>
          </p:cNvGraphicFramePr>
          <p:nvPr/>
        </p:nvGraphicFramePr>
        <p:xfrm>
          <a:off x="946150" y="5486400"/>
          <a:ext cx="1236663" cy="457200"/>
        </p:xfrm>
        <a:graphic>
          <a:graphicData uri="http://schemas.openxmlformats.org/presentationml/2006/ole">
            <mc:AlternateContent xmlns:mc="http://schemas.openxmlformats.org/markup-compatibility/2006">
              <mc:Choice xmlns:v="urn:schemas-microsoft-com:vml" Requires="v">
                <p:oleObj spid="_x0000_s986534" name="Equation" r:id="rId11" imgW="482600" imgH="177800" progId="Equation.3">
                  <p:embed/>
                </p:oleObj>
              </mc:Choice>
              <mc:Fallback>
                <p:oleObj name="Equation" r:id="rId11" imgW="482600" imgH="177800" progId="Equation.3">
                  <p:embed/>
                  <p:pic>
                    <p:nvPicPr>
                      <p:cNvPr id="0" name="Picture 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946150" y="5486400"/>
                        <a:ext cx="1236663" cy="4572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17" name="Text Box 9"/>
          <p:cNvSpPr txBox="1">
            <a:spLocks noChangeArrowheads="1"/>
          </p:cNvSpPr>
          <p:nvPr/>
        </p:nvSpPr>
        <p:spPr bwMode="auto">
          <a:xfrm>
            <a:off x="2819400" y="5144869"/>
            <a:ext cx="5486400" cy="1477328"/>
          </a:xfrm>
          <a:prstGeom prst="rect">
            <a:avLst/>
          </a:prstGeom>
          <a:noFill/>
          <a:ln w="9525">
            <a:noFill/>
            <a:miter lim="800000"/>
            <a:headEnd/>
            <a:tailEnd/>
          </a:ln>
          <a:effectLst/>
        </p:spPr>
        <p:txBody>
          <a:bodyPr wrap="square">
            <a:prstTxWarp prst="textNoShape">
              <a:avLst/>
            </a:prstTxWarp>
            <a:spAutoFit/>
          </a:bodyPr>
          <a:lstStyle/>
          <a:p>
            <a:pPr algn="l">
              <a:spcBef>
                <a:spcPct val="50000"/>
              </a:spcBef>
            </a:pPr>
            <a:r>
              <a:rPr lang="en-US" sz="2000" dirty="0"/>
              <a:t>translation model: how does the translation process happen? probability of the translated English sentence given the foreign sentence</a:t>
            </a:r>
          </a:p>
          <a:p>
            <a:pPr algn="l">
              <a:spcBef>
                <a:spcPct val="50000"/>
              </a:spcBef>
            </a:pP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4480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4480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84480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84481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5" grpId="0"/>
      <p:bldP spid="17"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4802" name="Rectangle 2"/>
          <p:cNvSpPr>
            <a:spLocks noGrp="1" noChangeArrowheads="1"/>
          </p:cNvSpPr>
          <p:nvPr>
            <p:ph type="title"/>
          </p:nvPr>
        </p:nvSpPr>
        <p:spPr/>
        <p:txBody>
          <a:bodyPr/>
          <a:lstStyle/>
          <a:p>
            <a:r>
              <a:rPr lang="en-US" dirty="0"/>
              <a:t>Noisy channel model</a:t>
            </a:r>
          </a:p>
        </p:txBody>
      </p:sp>
      <p:graphicFrame>
        <p:nvGraphicFramePr>
          <p:cNvPr id="8" name="Object 7"/>
          <p:cNvGraphicFramePr>
            <a:graphicFrameLocks noChangeAspect="1"/>
          </p:cNvGraphicFramePr>
          <p:nvPr/>
        </p:nvGraphicFramePr>
        <p:xfrm>
          <a:off x="990600" y="2187575"/>
          <a:ext cx="1566863" cy="457200"/>
        </p:xfrm>
        <a:graphic>
          <a:graphicData uri="http://schemas.openxmlformats.org/presentationml/2006/ole">
            <mc:AlternateContent xmlns:mc="http://schemas.openxmlformats.org/markup-compatibility/2006">
              <mc:Choice xmlns:v="urn:schemas-microsoft-com:vml" Requires="v">
                <p:oleObj spid="_x0000_s990626" name="Equation" r:id="rId3" imgW="609600" imgH="177800" progId="Equation.3">
                  <p:embed/>
                </p:oleObj>
              </mc:Choice>
              <mc:Fallback>
                <p:oleObj name="Equation" r:id="rId3" imgW="609600" imgH="1778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90600" y="2187575"/>
                        <a:ext cx="1566863" cy="4572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844807" name="Object 7"/>
          <p:cNvGraphicFramePr>
            <a:graphicFrameLocks noChangeAspect="1"/>
          </p:cNvGraphicFramePr>
          <p:nvPr/>
        </p:nvGraphicFramePr>
        <p:xfrm>
          <a:off x="2940050" y="2133600"/>
          <a:ext cx="1925638" cy="457200"/>
        </p:xfrm>
        <a:graphic>
          <a:graphicData uri="http://schemas.openxmlformats.org/presentationml/2006/ole">
            <mc:AlternateContent xmlns:mc="http://schemas.openxmlformats.org/markup-compatibility/2006">
              <mc:Choice xmlns:v="urn:schemas-microsoft-com:vml" Requires="v">
                <p:oleObj spid="_x0000_s990627" name="Equation" r:id="rId5" imgW="749300" imgH="177800" progId="Equation.3">
                  <p:embed/>
                </p:oleObj>
              </mc:Choice>
              <mc:Fallback>
                <p:oleObj name="Equation" r:id="rId5" imgW="749300" imgH="17780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940050" y="2133600"/>
                        <a:ext cx="1925638" cy="4572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11" name="Text Box 9"/>
          <p:cNvSpPr txBox="1">
            <a:spLocks noChangeArrowheads="1"/>
          </p:cNvSpPr>
          <p:nvPr/>
        </p:nvSpPr>
        <p:spPr bwMode="auto">
          <a:xfrm>
            <a:off x="6111875" y="2263775"/>
            <a:ext cx="2057400" cy="400110"/>
          </a:xfrm>
          <a:prstGeom prst="rect">
            <a:avLst/>
          </a:prstGeom>
          <a:noFill/>
          <a:ln w="9525">
            <a:noFill/>
            <a:miter lim="800000"/>
            <a:headEnd/>
            <a:tailEnd/>
          </a:ln>
          <a:effectLst/>
        </p:spPr>
        <p:txBody>
          <a:bodyPr wrap="square">
            <a:prstTxWarp prst="textNoShape">
              <a:avLst/>
            </a:prstTxWarp>
            <a:spAutoFit/>
          </a:bodyPr>
          <a:lstStyle/>
          <a:p>
            <a:pPr>
              <a:spcBef>
                <a:spcPct val="50000"/>
              </a:spcBef>
            </a:pPr>
            <a:r>
              <a:rPr lang="en-US" sz="2000" dirty="0" err="1">
                <a:solidFill>
                  <a:srgbClr val="0000FF"/>
                </a:solidFill>
              </a:rPr>
              <a:t>Bayes</a:t>
            </a:r>
            <a:r>
              <a:rPr lang="en-US" sz="2000" dirty="0">
                <a:solidFill>
                  <a:srgbClr val="0000FF"/>
                </a:solidFill>
              </a:rPr>
              <a:t>’ rule</a:t>
            </a:r>
          </a:p>
        </p:txBody>
      </p:sp>
      <p:graphicFrame>
        <p:nvGraphicFramePr>
          <p:cNvPr id="844808" name="Object 8"/>
          <p:cNvGraphicFramePr>
            <a:graphicFrameLocks noChangeAspect="1"/>
          </p:cNvGraphicFramePr>
          <p:nvPr/>
        </p:nvGraphicFramePr>
        <p:xfrm>
          <a:off x="1335088" y="3294063"/>
          <a:ext cx="847725" cy="457200"/>
        </p:xfrm>
        <a:graphic>
          <a:graphicData uri="http://schemas.openxmlformats.org/presentationml/2006/ole">
            <mc:AlternateContent xmlns:mc="http://schemas.openxmlformats.org/markup-compatibility/2006">
              <mc:Choice xmlns:v="urn:schemas-microsoft-com:vml" Requires="v">
                <p:oleObj spid="_x0000_s990628" name="Equation" r:id="rId7" imgW="330200" imgH="177800" progId="Equation.3">
                  <p:embed/>
                </p:oleObj>
              </mc:Choice>
              <mc:Fallback>
                <p:oleObj name="Equation" r:id="rId7" imgW="330200" imgH="177800" progId="Equation.3">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335088" y="3294063"/>
                        <a:ext cx="847725" cy="4572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13" name="Text Box 9"/>
          <p:cNvSpPr txBox="1">
            <a:spLocks noChangeArrowheads="1"/>
          </p:cNvSpPr>
          <p:nvPr/>
        </p:nvSpPr>
        <p:spPr bwMode="auto">
          <a:xfrm>
            <a:off x="2819400" y="3272135"/>
            <a:ext cx="4724400" cy="400110"/>
          </a:xfrm>
          <a:prstGeom prst="rect">
            <a:avLst/>
          </a:prstGeom>
          <a:noFill/>
          <a:ln w="9525">
            <a:noFill/>
            <a:miter lim="800000"/>
            <a:headEnd/>
            <a:tailEnd/>
          </a:ln>
          <a:effectLst/>
        </p:spPr>
        <p:txBody>
          <a:bodyPr wrap="square">
            <a:prstTxWarp prst="textNoShape">
              <a:avLst/>
            </a:prstTxWarp>
            <a:spAutoFit/>
          </a:bodyPr>
          <a:lstStyle/>
          <a:p>
            <a:pPr algn="l">
              <a:spcBef>
                <a:spcPct val="50000"/>
              </a:spcBef>
            </a:pPr>
            <a:r>
              <a:rPr lang="en-US" sz="2000" dirty="0"/>
              <a:t>probability of the foreign sentence</a:t>
            </a:r>
          </a:p>
        </p:txBody>
      </p:sp>
      <p:graphicFrame>
        <p:nvGraphicFramePr>
          <p:cNvPr id="844809" name="Object 9"/>
          <p:cNvGraphicFramePr>
            <a:graphicFrameLocks noChangeAspect="1"/>
          </p:cNvGraphicFramePr>
          <p:nvPr/>
        </p:nvGraphicFramePr>
        <p:xfrm>
          <a:off x="1382713" y="4146550"/>
          <a:ext cx="750887" cy="425450"/>
        </p:xfrm>
        <a:graphic>
          <a:graphicData uri="http://schemas.openxmlformats.org/presentationml/2006/ole">
            <mc:AlternateContent xmlns:mc="http://schemas.openxmlformats.org/markup-compatibility/2006">
              <mc:Choice xmlns:v="urn:schemas-microsoft-com:vml" Requires="v">
                <p:oleObj spid="_x0000_s990629" name="Equation" r:id="rId9" imgW="292100" imgH="165100" progId="Equation.3">
                  <p:embed/>
                </p:oleObj>
              </mc:Choice>
              <mc:Fallback>
                <p:oleObj name="Equation" r:id="rId9" imgW="292100" imgH="165100" progId="Equation.3">
                  <p:embed/>
                  <p:pic>
                    <p:nvPicPr>
                      <p:cNvPr id="0" name="Picture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382713" y="4146550"/>
                        <a:ext cx="750887" cy="42545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15" name="Text Box 9"/>
          <p:cNvSpPr txBox="1">
            <a:spLocks noChangeArrowheads="1"/>
          </p:cNvSpPr>
          <p:nvPr/>
        </p:nvSpPr>
        <p:spPr bwMode="auto">
          <a:xfrm>
            <a:off x="2819400" y="4045803"/>
            <a:ext cx="5486400" cy="707886"/>
          </a:xfrm>
          <a:prstGeom prst="rect">
            <a:avLst/>
          </a:prstGeom>
          <a:noFill/>
          <a:ln w="9525">
            <a:noFill/>
            <a:miter lim="800000"/>
            <a:headEnd/>
            <a:tailEnd/>
          </a:ln>
          <a:effectLst/>
        </p:spPr>
        <p:txBody>
          <a:bodyPr wrap="square">
            <a:prstTxWarp prst="textNoShape">
              <a:avLst/>
            </a:prstTxWarp>
            <a:spAutoFit/>
          </a:bodyPr>
          <a:lstStyle/>
          <a:p>
            <a:pPr algn="l">
              <a:spcBef>
                <a:spcPct val="50000"/>
              </a:spcBef>
            </a:pPr>
            <a:r>
              <a:rPr lang="en-US" sz="2000" dirty="0"/>
              <a:t>language model: what are likely English word sequences?</a:t>
            </a:r>
          </a:p>
        </p:txBody>
      </p:sp>
      <p:graphicFrame>
        <p:nvGraphicFramePr>
          <p:cNvPr id="844810" name="Object 10"/>
          <p:cNvGraphicFramePr>
            <a:graphicFrameLocks noChangeAspect="1"/>
          </p:cNvGraphicFramePr>
          <p:nvPr/>
        </p:nvGraphicFramePr>
        <p:xfrm>
          <a:off x="946150" y="5486400"/>
          <a:ext cx="1236663" cy="457200"/>
        </p:xfrm>
        <a:graphic>
          <a:graphicData uri="http://schemas.openxmlformats.org/presentationml/2006/ole">
            <mc:AlternateContent xmlns:mc="http://schemas.openxmlformats.org/markup-compatibility/2006">
              <mc:Choice xmlns:v="urn:schemas-microsoft-com:vml" Requires="v">
                <p:oleObj spid="_x0000_s990630" name="Equation" r:id="rId11" imgW="482600" imgH="177800" progId="Equation.3">
                  <p:embed/>
                </p:oleObj>
              </mc:Choice>
              <mc:Fallback>
                <p:oleObj name="Equation" r:id="rId11" imgW="482600" imgH="177800" progId="Equation.3">
                  <p:embed/>
                  <p:pic>
                    <p:nvPicPr>
                      <p:cNvPr id="0" name="Picture 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946150" y="5486400"/>
                        <a:ext cx="1236663" cy="4572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17" name="Text Box 9"/>
          <p:cNvSpPr txBox="1">
            <a:spLocks noChangeArrowheads="1"/>
          </p:cNvSpPr>
          <p:nvPr/>
        </p:nvSpPr>
        <p:spPr bwMode="auto">
          <a:xfrm>
            <a:off x="2819400" y="5144869"/>
            <a:ext cx="5486400" cy="1477328"/>
          </a:xfrm>
          <a:prstGeom prst="rect">
            <a:avLst/>
          </a:prstGeom>
          <a:noFill/>
          <a:ln w="9525">
            <a:noFill/>
            <a:miter lim="800000"/>
            <a:headEnd/>
            <a:tailEnd/>
          </a:ln>
          <a:effectLst/>
        </p:spPr>
        <p:txBody>
          <a:bodyPr wrap="square">
            <a:prstTxWarp prst="textNoShape">
              <a:avLst/>
            </a:prstTxWarp>
            <a:spAutoFit/>
          </a:bodyPr>
          <a:lstStyle/>
          <a:p>
            <a:pPr algn="l">
              <a:spcBef>
                <a:spcPct val="50000"/>
              </a:spcBef>
            </a:pPr>
            <a:r>
              <a:rPr lang="en-US" sz="2000" dirty="0"/>
              <a:t>translation model: how does the translation process happen? probability of the translated English sentence given the foreign sentence</a:t>
            </a:r>
          </a:p>
          <a:p>
            <a:pPr algn="l">
              <a:spcBef>
                <a:spcPct val="50000"/>
              </a:spcBef>
            </a:pPr>
            <a:endParaRPr lang="en-US" sz="2000" dirty="0"/>
          </a:p>
        </p:txBody>
      </p:sp>
      <p:cxnSp>
        <p:nvCxnSpPr>
          <p:cNvPr id="12" name="Straight Connector 11"/>
          <p:cNvCxnSpPr/>
          <p:nvPr/>
        </p:nvCxnSpPr>
        <p:spPr>
          <a:xfrm flipV="1">
            <a:off x="1146175" y="3505200"/>
            <a:ext cx="6550025" cy="76200"/>
          </a:xfrm>
          <a:prstGeom prst="line">
            <a:avLst/>
          </a:prstGeom>
          <a:ln w="38100" cap="flat" cmpd="sng" algn="ctr">
            <a:solidFill>
              <a:srgbClr val="FF0000"/>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2" name="TextBox 1"/>
          <p:cNvSpPr txBox="1"/>
          <p:nvPr/>
        </p:nvSpPr>
        <p:spPr>
          <a:xfrm>
            <a:off x="7894863" y="3276600"/>
            <a:ext cx="796237" cy="400110"/>
          </a:xfrm>
          <a:prstGeom prst="rect">
            <a:avLst/>
          </a:prstGeom>
          <a:noFill/>
        </p:spPr>
        <p:txBody>
          <a:bodyPr wrap="none" rtlCol="0">
            <a:spAutoFit/>
          </a:bodyPr>
          <a:lstStyle/>
          <a:p>
            <a:r>
              <a:rPr lang="en-US" sz="2000" dirty="0">
                <a:solidFill>
                  <a:srgbClr val="FF0000"/>
                </a:solidFill>
              </a:rPr>
              <a:t>why?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6050" name="Rectangle 2"/>
          <p:cNvSpPr>
            <a:spLocks noGrp="1" noChangeArrowheads="1"/>
          </p:cNvSpPr>
          <p:nvPr>
            <p:ph type="title"/>
          </p:nvPr>
        </p:nvSpPr>
        <p:spPr/>
        <p:txBody>
          <a:bodyPr/>
          <a:lstStyle/>
          <a:p>
            <a:r>
              <a:rPr lang="en-US"/>
              <a:t>Language translation</a:t>
            </a:r>
          </a:p>
        </p:txBody>
      </p:sp>
      <p:pic>
        <p:nvPicPr>
          <p:cNvPr id="386051" name="Picture 3" descr="chihuahua"/>
          <p:cNvPicPr>
            <a:picLocks noChangeAspect="1" noChangeArrowheads="1"/>
          </p:cNvPicPr>
          <p:nvPr/>
        </p:nvPicPr>
        <p:blipFill>
          <a:blip r:embed="rId3"/>
          <a:srcRect/>
          <a:stretch>
            <a:fillRect/>
          </a:stretch>
        </p:blipFill>
        <p:spPr bwMode="auto">
          <a:xfrm>
            <a:off x="685800" y="2743200"/>
            <a:ext cx="2057400" cy="2057400"/>
          </a:xfrm>
          <a:prstGeom prst="rect">
            <a:avLst/>
          </a:prstGeom>
          <a:noFill/>
        </p:spPr>
      </p:pic>
      <p:pic>
        <p:nvPicPr>
          <p:cNvPr id="386052" name="Picture 4" descr="talk_circle"/>
          <p:cNvPicPr>
            <a:picLocks noChangeAspect="1" noChangeArrowheads="1"/>
          </p:cNvPicPr>
          <p:nvPr/>
        </p:nvPicPr>
        <p:blipFill>
          <a:blip r:embed="rId4"/>
          <a:srcRect/>
          <a:stretch>
            <a:fillRect/>
          </a:stretch>
        </p:blipFill>
        <p:spPr bwMode="auto">
          <a:xfrm>
            <a:off x="2667000" y="1905000"/>
            <a:ext cx="1943100" cy="1257300"/>
          </a:xfrm>
          <a:prstGeom prst="rect">
            <a:avLst/>
          </a:prstGeom>
          <a:noFill/>
        </p:spPr>
      </p:pic>
      <p:sp>
        <p:nvSpPr>
          <p:cNvPr id="386053" name="Text Box 5"/>
          <p:cNvSpPr txBox="1">
            <a:spLocks noChangeArrowheads="1"/>
          </p:cNvSpPr>
          <p:nvPr/>
        </p:nvSpPr>
        <p:spPr bwMode="auto">
          <a:xfrm>
            <a:off x="3276600" y="2297624"/>
            <a:ext cx="1524000" cy="461665"/>
          </a:xfrm>
          <a:prstGeom prst="rect">
            <a:avLst/>
          </a:prstGeom>
          <a:noFill/>
          <a:ln w="9525">
            <a:noFill/>
            <a:miter lim="800000"/>
            <a:headEnd/>
            <a:tailEnd/>
          </a:ln>
          <a:effectLst/>
        </p:spPr>
        <p:txBody>
          <a:bodyPr>
            <a:prstTxWarp prst="textNoShape">
              <a:avLst/>
            </a:prstTxWarp>
            <a:spAutoFit/>
          </a:bodyPr>
          <a:lstStyle/>
          <a:p>
            <a:pPr algn="l">
              <a:spcBef>
                <a:spcPct val="50000"/>
              </a:spcBef>
            </a:pPr>
            <a:r>
              <a:rPr lang="en-US" sz="2400" dirty="0"/>
              <a:t>¡</a:t>
            </a:r>
            <a:r>
              <a:rPr lang="en-US" sz="2200" dirty="0">
                <a:latin typeface="Tahoma" pitchFamily="-111" charset="0"/>
              </a:rPr>
              <a:t>Hola!</a:t>
            </a:r>
          </a:p>
        </p:txBody>
      </p:sp>
      <p:pic>
        <p:nvPicPr>
          <p:cNvPr id="386054" name="Picture 6" descr="spanish flag"/>
          <p:cNvPicPr>
            <a:picLocks noChangeAspect="1" noChangeArrowheads="1"/>
          </p:cNvPicPr>
          <p:nvPr/>
        </p:nvPicPr>
        <p:blipFill>
          <a:blip r:embed="rId5"/>
          <a:srcRect/>
          <a:stretch>
            <a:fillRect/>
          </a:stretch>
        </p:blipFill>
        <p:spPr bwMode="auto">
          <a:xfrm>
            <a:off x="838200" y="5181600"/>
            <a:ext cx="1562100" cy="952500"/>
          </a:xfrm>
          <a:prstGeom prst="rect">
            <a:avLst/>
          </a:prstGeom>
          <a:noFill/>
        </p:spPr>
      </p:pic>
      <p:pic>
        <p:nvPicPr>
          <p:cNvPr id="386055" name="Picture 7" descr="confused"/>
          <p:cNvPicPr>
            <a:picLocks noChangeAspect="1" noChangeArrowheads="1"/>
          </p:cNvPicPr>
          <p:nvPr/>
        </p:nvPicPr>
        <p:blipFill>
          <a:blip r:embed="rId6"/>
          <a:srcRect/>
          <a:stretch>
            <a:fillRect/>
          </a:stretch>
        </p:blipFill>
        <p:spPr bwMode="auto">
          <a:xfrm>
            <a:off x="5715000" y="1905000"/>
            <a:ext cx="1689100" cy="3124200"/>
          </a:xfrm>
          <a:prstGeom prst="rect">
            <a:avLst/>
          </a:prstGeom>
          <a:noFill/>
        </p:spPr>
      </p:pic>
      <p:pic>
        <p:nvPicPr>
          <p:cNvPr id="386056" name="Picture 8" descr="american flag"/>
          <p:cNvPicPr>
            <a:picLocks noChangeAspect="1" noChangeArrowheads="1"/>
          </p:cNvPicPr>
          <p:nvPr/>
        </p:nvPicPr>
        <p:blipFill>
          <a:blip r:embed="rId7"/>
          <a:srcRect/>
          <a:stretch>
            <a:fillRect/>
          </a:stretch>
        </p:blipFill>
        <p:spPr bwMode="auto">
          <a:xfrm>
            <a:off x="6096000" y="5105400"/>
            <a:ext cx="1536700" cy="1003300"/>
          </a:xfrm>
          <a:prstGeom prst="rect">
            <a:avLst/>
          </a:prstGeom>
          <a:noFill/>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4802" name="Rectangle 2"/>
          <p:cNvSpPr>
            <a:spLocks noGrp="1" noChangeArrowheads="1"/>
          </p:cNvSpPr>
          <p:nvPr>
            <p:ph type="title"/>
          </p:nvPr>
        </p:nvSpPr>
        <p:spPr/>
        <p:txBody>
          <a:bodyPr/>
          <a:lstStyle/>
          <a:p>
            <a:r>
              <a:rPr lang="en-US" dirty="0"/>
              <a:t>Noisy channel model</a:t>
            </a:r>
          </a:p>
        </p:txBody>
      </p:sp>
      <p:graphicFrame>
        <p:nvGraphicFramePr>
          <p:cNvPr id="8" name="Object 7"/>
          <p:cNvGraphicFramePr>
            <a:graphicFrameLocks noChangeAspect="1"/>
          </p:cNvGraphicFramePr>
          <p:nvPr/>
        </p:nvGraphicFramePr>
        <p:xfrm>
          <a:off x="990600" y="2187575"/>
          <a:ext cx="1566863" cy="457200"/>
        </p:xfrm>
        <a:graphic>
          <a:graphicData uri="http://schemas.openxmlformats.org/presentationml/2006/ole">
            <mc:AlternateContent xmlns:mc="http://schemas.openxmlformats.org/markup-compatibility/2006">
              <mc:Choice xmlns:v="urn:schemas-microsoft-com:vml" Requires="v">
                <p:oleObj spid="_x0000_s1014021" name="Equation" r:id="rId3" imgW="609600" imgH="177800" progId="Equation.3">
                  <p:embed/>
                </p:oleObj>
              </mc:Choice>
              <mc:Fallback>
                <p:oleObj name="Equation" r:id="rId3" imgW="609600" imgH="1778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90600" y="2187575"/>
                        <a:ext cx="1566863" cy="4572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844807" name="Object 7"/>
          <p:cNvGraphicFramePr>
            <a:graphicFrameLocks noChangeAspect="1"/>
          </p:cNvGraphicFramePr>
          <p:nvPr/>
        </p:nvGraphicFramePr>
        <p:xfrm>
          <a:off x="2940050" y="2133600"/>
          <a:ext cx="1925638" cy="457200"/>
        </p:xfrm>
        <a:graphic>
          <a:graphicData uri="http://schemas.openxmlformats.org/presentationml/2006/ole">
            <mc:AlternateContent xmlns:mc="http://schemas.openxmlformats.org/markup-compatibility/2006">
              <mc:Choice xmlns:v="urn:schemas-microsoft-com:vml" Requires="v">
                <p:oleObj spid="_x0000_s1014022" name="Equation" r:id="rId5" imgW="749300" imgH="177800" progId="Equation.3">
                  <p:embed/>
                </p:oleObj>
              </mc:Choice>
              <mc:Fallback>
                <p:oleObj name="Equation" r:id="rId5" imgW="749300" imgH="1778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940050" y="2133600"/>
                        <a:ext cx="1925638" cy="4572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11" name="Text Box 9"/>
          <p:cNvSpPr txBox="1">
            <a:spLocks noChangeArrowheads="1"/>
          </p:cNvSpPr>
          <p:nvPr/>
        </p:nvSpPr>
        <p:spPr bwMode="auto">
          <a:xfrm>
            <a:off x="6111875" y="2263775"/>
            <a:ext cx="2057400" cy="400110"/>
          </a:xfrm>
          <a:prstGeom prst="rect">
            <a:avLst/>
          </a:prstGeom>
          <a:noFill/>
          <a:ln w="9525">
            <a:noFill/>
            <a:miter lim="800000"/>
            <a:headEnd/>
            <a:tailEnd/>
          </a:ln>
          <a:effectLst/>
        </p:spPr>
        <p:txBody>
          <a:bodyPr wrap="square">
            <a:prstTxWarp prst="textNoShape">
              <a:avLst/>
            </a:prstTxWarp>
            <a:spAutoFit/>
          </a:bodyPr>
          <a:lstStyle/>
          <a:p>
            <a:pPr>
              <a:spcBef>
                <a:spcPct val="50000"/>
              </a:spcBef>
            </a:pPr>
            <a:r>
              <a:rPr lang="en-US" sz="2000" dirty="0" err="1">
                <a:solidFill>
                  <a:srgbClr val="0000FF"/>
                </a:solidFill>
              </a:rPr>
              <a:t>Bayes</a:t>
            </a:r>
            <a:r>
              <a:rPr lang="en-US" sz="2000" dirty="0">
                <a:solidFill>
                  <a:srgbClr val="0000FF"/>
                </a:solidFill>
              </a:rPr>
              <a:t>’ rule</a:t>
            </a:r>
          </a:p>
        </p:txBody>
      </p:sp>
      <p:graphicFrame>
        <p:nvGraphicFramePr>
          <p:cNvPr id="844808" name="Object 8"/>
          <p:cNvGraphicFramePr>
            <a:graphicFrameLocks noChangeAspect="1"/>
          </p:cNvGraphicFramePr>
          <p:nvPr/>
        </p:nvGraphicFramePr>
        <p:xfrm>
          <a:off x="1335088" y="3294063"/>
          <a:ext cx="847725" cy="457200"/>
        </p:xfrm>
        <a:graphic>
          <a:graphicData uri="http://schemas.openxmlformats.org/presentationml/2006/ole">
            <mc:AlternateContent xmlns:mc="http://schemas.openxmlformats.org/markup-compatibility/2006">
              <mc:Choice xmlns:v="urn:schemas-microsoft-com:vml" Requires="v">
                <p:oleObj spid="_x0000_s1014023" name="Equation" r:id="rId7" imgW="330200" imgH="177800" progId="Equation.3">
                  <p:embed/>
                </p:oleObj>
              </mc:Choice>
              <mc:Fallback>
                <p:oleObj name="Equation" r:id="rId7" imgW="330200" imgH="1778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335088" y="3294063"/>
                        <a:ext cx="847725" cy="4572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13" name="Text Box 9"/>
          <p:cNvSpPr txBox="1">
            <a:spLocks noChangeArrowheads="1"/>
          </p:cNvSpPr>
          <p:nvPr/>
        </p:nvSpPr>
        <p:spPr bwMode="auto">
          <a:xfrm>
            <a:off x="2819400" y="3272135"/>
            <a:ext cx="4724400" cy="400110"/>
          </a:xfrm>
          <a:prstGeom prst="rect">
            <a:avLst/>
          </a:prstGeom>
          <a:noFill/>
          <a:ln w="9525">
            <a:noFill/>
            <a:miter lim="800000"/>
            <a:headEnd/>
            <a:tailEnd/>
          </a:ln>
          <a:effectLst/>
        </p:spPr>
        <p:txBody>
          <a:bodyPr wrap="square">
            <a:prstTxWarp prst="textNoShape">
              <a:avLst/>
            </a:prstTxWarp>
            <a:spAutoFit/>
          </a:bodyPr>
          <a:lstStyle/>
          <a:p>
            <a:pPr algn="l">
              <a:spcBef>
                <a:spcPct val="50000"/>
              </a:spcBef>
            </a:pPr>
            <a:r>
              <a:rPr lang="en-US" sz="2000" dirty="0"/>
              <a:t>probability of the foreign sentence</a:t>
            </a:r>
          </a:p>
        </p:txBody>
      </p:sp>
      <p:cxnSp>
        <p:nvCxnSpPr>
          <p:cNvPr id="12" name="Straight Connector 11"/>
          <p:cNvCxnSpPr/>
          <p:nvPr/>
        </p:nvCxnSpPr>
        <p:spPr>
          <a:xfrm flipV="1">
            <a:off x="1146175" y="3505200"/>
            <a:ext cx="6550025" cy="76200"/>
          </a:xfrm>
          <a:prstGeom prst="line">
            <a:avLst/>
          </a:prstGeom>
          <a:ln w="38100" cap="flat" cmpd="sng" algn="ctr">
            <a:solidFill>
              <a:srgbClr val="FF0000"/>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2" name="TextBox 1"/>
          <p:cNvSpPr txBox="1"/>
          <p:nvPr/>
        </p:nvSpPr>
        <p:spPr>
          <a:xfrm>
            <a:off x="7894863" y="3276600"/>
            <a:ext cx="796237" cy="400110"/>
          </a:xfrm>
          <a:prstGeom prst="rect">
            <a:avLst/>
          </a:prstGeom>
          <a:noFill/>
        </p:spPr>
        <p:txBody>
          <a:bodyPr wrap="none" rtlCol="0">
            <a:spAutoFit/>
          </a:bodyPr>
          <a:lstStyle/>
          <a:p>
            <a:r>
              <a:rPr lang="en-US" sz="2000" dirty="0">
                <a:solidFill>
                  <a:srgbClr val="FF0000"/>
                </a:solidFill>
              </a:rPr>
              <a:t>why?</a:t>
            </a:r>
          </a:p>
        </p:txBody>
      </p:sp>
      <p:graphicFrame>
        <p:nvGraphicFramePr>
          <p:cNvPr id="14" name="Object 7"/>
          <p:cNvGraphicFramePr>
            <a:graphicFrameLocks noChangeAspect="1"/>
          </p:cNvGraphicFramePr>
          <p:nvPr>
            <p:extLst>
              <p:ext uri="{D42A27DB-BD31-4B8C-83A1-F6EECF244321}">
                <p14:modId xmlns:p14="http://schemas.microsoft.com/office/powerpoint/2010/main" val="1198339376"/>
              </p:ext>
            </p:extLst>
          </p:nvPr>
        </p:nvGraphicFramePr>
        <p:xfrm>
          <a:off x="457200" y="4572000"/>
          <a:ext cx="8034338" cy="949325"/>
        </p:xfrm>
        <a:graphic>
          <a:graphicData uri="http://schemas.openxmlformats.org/presentationml/2006/ole">
            <mc:AlternateContent xmlns:mc="http://schemas.openxmlformats.org/markup-compatibility/2006">
              <mc:Choice xmlns:v="urn:schemas-microsoft-com:vml" Requires="v">
                <p:oleObj spid="_x0000_s1014024" name="Equation" r:id="rId9" imgW="3670300" imgH="431800" progId="Equation.3">
                  <p:embed/>
                </p:oleObj>
              </mc:Choice>
              <mc:Fallback>
                <p:oleObj name="Equation" r:id="rId9" imgW="3670300" imgH="431800" progId="Equation.3">
                  <p:embed/>
                  <p:pic>
                    <p:nvPicPr>
                      <p:cNvPr id="0" name=""/>
                      <p:cNvPicPr>
                        <a:picLocks noChangeAspect="1" noChangeArrowheads="1"/>
                      </p:cNvPicPr>
                      <p:nvPr/>
                    </p:nvPicPr>
                    <p:blipFill>
                      <a:blip r:embed="rId10"/>
                      <a:srcRect/>
                      <a:stretch>
                        <a:fillRect/>
                      </a:stretch>
                    </p:blipFill>
                    <p:spPr bwMode="auto">
                      <a:xfrm>
                        <a:off x="457200" y="4572000"/>
                        <a:ext cx="8034338" cy="949325"/>
                      </a:xfrm>
                      <a:prstGeom prst="rect">
                        <a:avLst/>
                      </a:prstGeom>
                      <a:noFill/>
                    </p:spPr>
                  </p:pic>
                </p:oleObj>
              </mc:Fallback>
            </mc:AlternateContent>
          </a:graphicData>
        </a:graphic>
      </p:graphicFrame>
      <p:sp>
        <p:nvSpPr>
          <p:cNvPr id="3" name="Oval 2"/>
          <p:cNvSpPr/>
          <p:nvPr/>
        </p:nvSpPr>
        <p:spPr bwMode="auto">
          <a:xfrm>
            <a:off x="4191000" y="5105400"/>
            <a:ext cx="914400" cy="381000"/>
          </a:xfrm>
          <a:prstGeom prst="ellipse">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1" charset="0"/>
            </a:endParaRPr>
          </a:p>
        </p:txBody>
      </p:sp>
      <p:sp>
        <p:nvSpPr>
          <p:cNvPr id="4" name="TextBox 3"/>
          <p:cNvSpPr txBox="1"/>
          <p:nvPr/>
        </p:nvSpPr>
        <p:spPr>
          <a:xfrm>
            <a:off x="3581400" y="5715000"/>
            <a:ext cx="2209800" cy="646331"/>
          </a:xfrm>
          <a:prstGeom prst="rect">
            <a:avLst/>
          </a:prstGeom>
          <a:noFill/>
        </p:spPr>
        <p:txBody>
          <a:bodyPr wrap="square" rtlCol="0">
            <a:spAutoFit/>
          </a:bodyPr>
          <a:lstStyle/>
          <a:p>
            <a:r>
              <a:rPr lang="en-US" dirty="0">
                <a:solidFill>
                  <a:srgbClr val="0000FF"/>
                </a:solidFill>
              </a:rPr>
              <a:t>this is a constant for any given </a:t>
            </a:r>
            <a:r>
              <a:rPr lang="en-US" i="1" dirty="0">
                <a:solidFill>
                  <a:srgbClr val="0000FF"/>
                </a:solidFill>
              </a:rPr>
              <a:t>f</a:t>
            </a:r>
          </a:p>
        </p:txBody>
      </p:sp>
    </p:spTree>
    <p:extLst>
      <p:ext uri="{BB962C8B-B14F-4D97-AF65-F5344CB8AC3E}">
        <p14:creationId xmlns:p14="http://schemas.microsoft.com/office/powerpoint/2010/main" val="252189153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4802" name="Rectangle 2"/>
          <p:cNvSpPr>
            <a:spLocks noGrp="1" noChangeArrowheads="1"/>
          </p:cNvSpPr>
          <p:nvPr>
            <p:ph type="title"/>
          </p:nvPr>
        </p:nvSpPr>
        <p:spPr/>
        <p:txBody>
          <a:bodyPr/>
          <a:lstStyle/>
          <a:p>
            <a:r>
              <a:rPr lang="en-US" dirty="0"/>
              <a:t>Noisy channel model</a:t>
            </a:r>
          </a:p>
        </p:txBody>
      </p:sp>
      <p:sp>
        <p:nvSpPr>
          <p:cNvPr id="844804" name="Line 4"/>
          <p:cNvSpPr>
            <a:spLocks noChangeShapeType="1"/>
          </p:cNvSpPr>
          <p:nvPr/>
        </p:nvSpPr>
        <p:spPr bwMode="auto">
          <a:xfrm>
            <a:off x="304800" y="1295400"/>
            <a:ext cx="8458200" cy="0"/>
          </a:xfrm>
          <a:prstGeom prst="line">
            <a:avLst/>
          </a:prstGeom>
          <a:noFill/>
          <a:ln w="76200">
            <a:solidFill>
              <a:srgbClr val="0000CC"/>
            </a:solidFill>
            <a:round/>
            <a:headEnd/>
            <a:tailEnd/>
          </a:ln>
          <a:effectLst/>
        </p:spPr>
        <p:txBody>
          <a:bodyPr wrap="none" anchor="ctr">
            <a:prstTxWarp prst="textNoShape">
              <a:avLst/>
            </a:prstTxWarp>
          </a:bodyPr>
          <a:lstStyle/>
          <a:p>
            <a:endParaRPr lang="en-US"/>
          </a:p>
        </p:txBody>
      </p:sp>
      <p:sp>
        <p:nvSpPr>
          <p:cNvPr id="11" name="Text Box 9"/>
          <p:cNvSpPr txBox="1">
            <a:spLocks noChangeArrowheads="1"/>
          </p:cNvSpPr>
          <p:nvPr/>
        </p:nvSpPr>
        <p:spPr bwMode="auto">
          <a:xfrm>
            <a:off x="76200" y="1828800"/>
            <a:ext cx="2057400" cy="461665"/>
          </a:xfrm>
          <a:prstGeom prst="rect">
            <a:avLst/>
          </a:prstGeom>
          <a:noFill/>
          <a:ln w="9525">
            <a:noFill/>
            <a:miter lim="800000"/>
            <a:headEnd/>
            <a:tailEnd/>
          </a:ln>
          <a:effectLst/>
        </p:spPr>
        <p:txBody>
          <a:bodyPr wrap="square">
            <a:prstTxWarp prst="textNoShape">
              <a:avLst/>
            </a:prstTxWarp>
            <a:spAutoFit/>
          </a:bodyPr>
          <a:lstStyle/>
          <a:p>
            <a:pPr>
              <a:spcBef>
                <a:spcPct val="50000"/>
              </a:spcBef>
            </a:pPr>
            <a:r>
              <a:rPr lang="en-US" sz="2400" dirty="0">
                <a:solidFill>
                  <a:srgbClr val="0000FF"/>
                </a:solidFill>
              </a:rPr>
              <a:t>model</a:t>
            </a:r>
          </a:p>
        </p:txBody>
      </p:sp>
      <p:graphicFrame>
        <p:nvGraphicFramePr>
          <p:cNvPr id="861191" name="Object 7"/>
          <p:cNvGraphicFramePr>
            <a:graphicFrameLocks noChangeAspect="1"/>
          </p:cNvGraphicFramePr>
          <p:nvPr/>
        </p:nvGraphicFramePr>
        <p:xfrm>
          <a:off x="2114550" y="1752600"/>
          <a:ext cx="4076700" cy="533400"/>
        </p:xfrm>
        <a:graphic>
          <a:graphicData uri="http://schemas.openxmlformats.org/presentationml/2006/ole">
            <mc:AlternateContent xmlns:mc="http://schemas.openxmlformats.org/markup-compatibility/2006">
              <mc:Choice xmlns:v="urn:schemas-microsoft-com:vml" Requires="v">
                <p:oleObj spid="_x0000_s861275" name="Equation" r:id="rId3" imgW="1358900" imgH="177800" progId="Equation.3">
                  <p:embed/>
                </p:oleObj>
              </mc:Choice>
              <mc:Fallback>
                <p:oleObj name="Equation" r:id="rId3" imgW="1358900" imgH="177800" progId="Equation.3">
                  <p:embed/>
                  <p:pic>
                    <p:nvPicPr>
                      <p:cNvPr id="0"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14550" y="1752600"/>
                        <a:ext cx="4076700" cy="5334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pic>
                </p:oleObj>
              </mc:Fallback>
            </mc:AlternateContent>
          </a:graphicData>
        </a:graphic>
      </p:graphicFrame>
      <p:cxnSp>
        <p:nvCxnSpPr>
          <p:cNvPr id="18" name="Straight Arrow Connector 17"/>
          <p:cNvCxnSpPr/>
          <p:nvPr/>
        </p:nvCxnSpPr>
        <p:spPr bwMode="auto">
          <a:xfrm flipV="1">
            <a:off x="3657600" y="2286000"/>
            <a:ext cx="990600" cy="91440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20" name="Straight Arrow Connector 19"/>
          <p:cNvCxnSpPr/>
          <p:nvPr/>
        </p:nvCxnSpPr>
        <p:spPr bwMode="auto">
          <a:xfrm rot="16200000" flipV="1">
            <a:off x="5486400" y="2438400"/>
            <a:ext cx="914400" cy="60960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22" name="TextBox 21"/>
          <p:cNvSpPr txBox="1"/>
          <p:nvPr/>
        </p:nvSpPr>
        <p:spPr>
          <a:xfrm>
            <a:off x="1981200" y="3276600"/>
            <a:ext cx="2895600" cy="461665"/>
          </a:xfrm>
          <a:prstGeom prst="rect">
            <a:avLst/>
          </a:prstGeom>
          <a:noFill/>
        </p:spPr>
        <p:txBody>
          <a:bodyPr wrap="square" rtlCol="0">
            <a:spAutoFit/>
          </a:bodyPr>
          <a:lstStyle/>
          <a:p>
            <a:r>
              <a:rPr lang="en-US" sz="2400" dirty="0">
                <a:solidFill>
                  <a:srgbClr val="0000CC"/>
                </a:solidFill>
              </a:rPr>
              <a:t>translation model</a:t>
            </a:r>
          </a:p>
        </p:txBody>
      </p:sp>
      <p:sp>
        <p:nvSpPr>
          <p:cNvPr id="23" name="TextBox 22"/>
          <p:cNvSpPr txBox="1"/>
          <p:nvPr/>
        </p:nvSpPr>
        <p:spPr>
          <a:xfrm>
            <a:off x="5181600" y="3272135"/>
            <a:ext cx="2895600" cy="461665"/>
          </a:xfrm>
          <a:prstGeom prst="rect">
            <a:avLst/>
          </a:prstGeom>
          <a:noFill/>
        </p:spPr>
        <p:txBody>
          <a:bodyPr wrap="square" rtlCol="0">
            <a:spAutoFit/>
          </a:bodyPr>
          <a:lstStyle/>
          <a:p>
            <a:r>
              <a:rPr lang="en-US" sz="2400" dirty="0">
                <a:solidFill>
                  <a:srgbClr val="0000CC"/>
                </a:solidFill>
              </a:rPr>
              <a:t>language model</a:t>
            </a:r>
          </a:p>
        </p:txBody>
      </p:sp>
      <p:sp>
        <p:nvSpPr>
          <p:cNvPr id="24" name="Text Box 9"/>
          <p:cNvSpPr txBox="1">
            <a:spLocks noChangeArrowheads="1"/>
          </p:cNvSpPr>
          <p:nvPr/>
        </p:nvSpPr>
        <p:spPr bwMode="auto">
          <a:xfrm>
            <a:off x="1905000" y="3916740"/>
            <a:ext cx="2895600" cy="1569660"/>
          </a:xfrm>
          <a:prstGeom prst="rect">
            <a:avLst/>
          </a:prstGeom>
          <a:noFill/>
          <a:ln w="9525">
            <a:noFill/>
            <a:miter lim="800000"/>
            <a:headEnd/>
            <a:tailEnd/>
          </a:ln>
          <a:effectLst/>
        </p:spPr>
        <p:txBody>
          <a:bodyPr wrap="square">
            <a:prstTxWarp prst="textNoShape">
              <a:avLst/>
            </a:prstTxWarp>
            <a:spAutoFit/>
          </a:bodyPr>
          <a:lstStyle/>
          <a:p>
            <a:pPr>
              <a:spcBef>
                <a:spcPct val="50000"/>
              </a:spcBef>
            </a:pPr>
            <a:r>
              <a:rPr lang="en-US" sz="2400" dirty="0">
                <a:solidFill>
                  <a:schemeClr val="tx2"/>
                </a:solidFill>
              </a:rPr>
              <a:t>how do English sentences get translated to foreign?</a:t>
            </a:r>
          </a:p>
        </p:txBody>
      </p:sp>
      <p:sp>
        <p:nvSpPr>
          <p:cNvPr id="25" name="Text Box 9"/>
          <p:cNvSpPr txBox="1">
            <a:spLocks noChangeArrowheads="1"/>
          </p:cNvSpPr>
          <p:nvPr/>
        </p:nvSpPr>
        <p:spPr bwMode="auto">
          <a:xfrm>
            <a:off x="5562600" y="3916740"/>
            <a:ext cx="2667000" cy="1200328"/>
          </a:xfrm>
          <a:prstGeom prst="rect">
            <a:avLst/>
          </a:prstGeom>
          <a:noFill/>
          <a:ln w="9525">
            <a:noFill/>
            <a:miter lim="800000"/>
            <a:headEnd/>
            <a:tailEnd/>
          </a:ln>
          <a:effectLst/>
        </p:spPr>
        <p:txBody>
          <a:bodyPr wrap="square">
            <a:prstTxWarp prst="textNoShape">
              <a:avLst/>
            </a:prstTxWarp>
            <a:spAutoFit/>
          </a:bodyPr>
          <a:lstStyle/>
          <a:p>
            <a:pPr>
              <a:spcBef>
                <a:spcPct val="50000"/>
              </a:spcBef>
            </a:pPr>
            <a:r>
              <a:rPr lang="en-US" sz="2400" dirty="0">
                <a:solidFill>
                  <a:schemeClr val="tx2"/>
                </a:solidFill>
              </a:rPr>
              <a:t>what do English sentences look like?</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4802" name="Rectangle 2"/>
          <p:cNvSpPr>
            <a:spLocks noGrp="1" noChangeArrowheads="1"/>
          </p:cNvSpPr>
          <p:nvPr>
            <p:ph type="title"/>
          </p:nvPr>
        </p:nvSpPr>
        <p:spPr/>
        <p:txBody>
          <a:bodyPr/>
          <a:lstStyle/>
          <a:p>
            <a:r>
              <a:rPr lang="en-US" dirty="0"/>
              <a:t>Translation model</a:t>
            </a:r>
          </a:p>
        </p:txBody>
      </p:sp>
      <p:sp>
        <p:nvSpPr>
          <p:cNvPr id="34" name="Content Placeholder 33"/>
          <p:cNvSpPr>
            <a:spLocks noGrp="1"/>
          </p:cNvSpPr>
          <p:nvPr>
            <p:ph idx="1"/>
          </p:nvPr>
        </p:nvSpPr>
        <p:spPr>
          <a:xfrm>
            <a:off x="685800" y="1524001"/>
            <a:ext cx="8229600" cy="609599"/>
          </a:xfrm>
        </p:spPr>
        <p:txBody>
          <a:bodyPr/>
          <a:lstStyle/>
          <a:p>
            <a:pPr marL="0" indent="0">
              <a:buNone/>
            </a:pPr>
            <a:r>
              <a:rPr lang="en-US" sz="2800" dirty="0"/>
              <a:t>The models define probabilities over inputs</a:t>
            </a:r>
          </a:p>
        </p:txBody>
      </p:sp>
      <p:sp>
        <p:nvSpPr>
          <p:cNvPr id="844804" name="Line 4"/>
          <p:cNvSpPr>
            <a:spLocks noChangeShapeType="1"/>
          </p:cNvSpPr>
          <p:nvPr/>
        </p:nvSpPr>
        <p:spPr bwMode="auto">
          <a:xfrm>
            <a:off x="304800" y="1295400"/>
            <a:ext cx="8458200" cy="0"/>
          </a:xfrm>
          <a:prstGeom prst="line">
            <a:avLst/>
          </a:prstGeom>
          <a:noFill/>
          <a:ln w="76200">
            <a:solidFill>
              <a:srgbClr val="0000CC"/>
            </a:solidFill>
            <a:round/>
            <a:headEnd/>
            <a:tailEnd/>
          </a:ln>
          <a:effectLst/>
        </p:spPr>
        <p:txBody>
          <a:bodyPr wrap="none" anchor="ctr">
            <a:prstTxWarp prst="textNoShape">
              <a:avLst/>
            </a:prstTxWarp>
          </a:bodyPr>
          <a:lstStyle/>
          <a:p>
            <a:endParaRPr lang="en-US"/>
          </a:p>
        </p:txBody>
      </p:sp>
      <p:graphicFrame>
        <p:nvGraphicFramePr>
          <p:cNvPr id="862211" name="Object 3"/>
          <p:cNvGraphicFramePr>
            <a:graphicFrameLocks noChangeAspect="1"/>
          </p:cNvGraphicFramePr>
          <p:nvPr/>
        </p:nvGraphicFramePr>
        <p:xfrm>
          <a:off x="3352800" y="2133600"/>
          <a:ext cx="1447800" cy="533400"/>
        </p:xfrm>
        <a:graphic>
          <a:graphicData uri="http://schemas.openxmlformats.org/presentationml/2006/ole">
            <mc:AlternateContent xmlns:mc="http://schemas.openxmlformats.org/markup-compatibility/2006">
              <mc:Choice xmlns:v="urn:schemas-microsoft-com:vml" Requires="v">
                <p:oleObj spid="_x0000_s862296" name="Equation" r:id="rId3" imgW="482600" imgH="177800" progId="Equation.3">
                  <p:embed/>
                </p:oleObj>
              </mc:Choice>
              <mc:Fallback>
                <p:oleObj name="Equation" r:id="rId3" imgW="482600" imgH="177800" progId="Equation.3">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52800" y="2133600"/>
                        <a:ext cx="1447800" cy="5334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51" name="TextBox 50"/>
          <p:cNvSpPr txBox="1"/>
          <p:nvPr/>
        </p:nvSpPr>
        <p:spPr>
          <a:xfrm>
            <a:off x="762000" y="3124200"/>
            <a:ext cx="7543800" cy="400110"/>
          </a:xfrm>
          <a:prstGeom prst="rect">
            <a:avLst/>
          </a:prstGeom>
          <a:noFill/>
        </p:spPr>
        <p:txBody>
          <a:bodyPr wrap="square" rtlCol="0">
            <a:spAutoFit/>
          </a:bodyPr>
          <a:lstStyle/>
          <a:p>
            <a:r>
              <a:rPr lang="en-US" sz="2000" dirty="0" err="1">
                <a:solidFill>
                  <a:srgbClr val="0000FF"/>
                </a:solidFill>
              </a:rPr>
              <a:t>Morgen</a:t>
            </a:r>
            <a:r>
              <a:rPr lang="en-US" sz="2000" dirty="0">
                <a:solidFill>
                  <a:srgbClr val="0000FF"/>
                </a:solidFill>
              </a:rPr>
              <a:t> </a:t>
            </a:r>
            <a:r>
              <a:rPr lang="en-US" sz="2000" dirty="0" err="1">
                <a:solidFill>
                  <a:srgbClr val="0000FF"/>
                </a:solidFill>
              </a:rPr>
              <a:t>fliege</a:t>
            </a:r>
            <a:r>
              <a:rPr lang="en-US" sz="2000" dirty="0">
                <a:solidFill>
                  <a:srgbClr val="0000FF"/>
                </a:solidFill>
              </a:rPr>
              <a:t> </a:t>
            </a:r>
            <a:r>
              <a:rPr lang="en-US" sz="2000" dirty="0" err="1">
                <a:solidFill>
                  <a:srgbClr val="0000FF"/>
                </a:solidFill>
              </a:rPr>
              <a:t>ich</a:t>
            </a:r>
            <a:r>
              <a:rPr lang="en-US" sz="2000" dirty="0">
                <a:solidFill>
                  <a:srgbClr val="0000FF"/>
                </a:solidFill>
              </a:rPr>
              <a:t> </a:t>
            </a:r>
            <a:r>
              <a:rPr lang="en-US" sz="2000" dirty="0" err="1">
                <a:solidFill>
                  <a:srgbClr val="0000FF"/>
                </a:solidFill>
              </a:rPr>
              <a:t>nach</a:t>
            </a:r>
            <a:r>
              <a:rPr lang="en-US" sz="2000" dirty="0">
                <a:solidFill>
                  <a:srgbClr val="0000FF"/>
                </a:solidFill>
              </a:rPr>
              <a:t> </a:t>
            </a:r>
            <a:r>
              <a:rPr lang="en-US" sz="2000" dirty="0" err="1">
                <a:solidFill>
                  <a:srgbClr val="0000FF"/>
                </a:solidFill>
              </a:rPr>
              <a:t>Kanada</a:t>
            </a:r>
            <a:r>
              <a:rPr lang="en-US" sz="2000" dirty="0">
                <a:solidFill>
                  <a:srgbClr val="0000FF"/>
                </a:solidFill>
              </a:rPr>
              <a:t> </a:t>
            </a:r>
            <a:r>
              <a:rPr lang="en-US" sz="2000" dirty="0" err="1">
                <a:solidFill>
                  <a:srgbClr val="0000FF"/>
                </a:solidFill>
              </a:rPr>
              <a:t>zur</a:t>
            </a:r>
            <a:r>
              <a:rPr lang="en-US" sz="2000" dirty="0">
                <a:solidFill>
                  <a:srgbClr val="0000FF"/>
                </a:solidFill>
              </a:rPr>
              <a:t> </a:t>
            </a:r>
            <a:r>
              <a:rPr lang="en-US" sz="2000" dirty="0" err="1">
                <a:solidFill>
                  <a:srgbClr val="0000FF"/>
                </a:solidFill>
              </a:rPr>
              <a:t>Konferenz</a:t>
            </a:r>
            <a:endParaRPr lang="en-US" sz="2000" dirty="0">
              <a:solidFill>
                <a:srgbClr val="0000FF"/>
              </a:solidFill>
            </a:endParaRPr>
          </a:p>
        </p:txBody>
      </p:sp>
      <p:sp>
        <p:nvSpPr>
          <p:cNvPr id="52" name="TextBox 51"/>
          <p:cNvSpPr txBox="1"/>
          <p:nvPr/>
        </p:nvSpPr>
        <p:spPr>
          <a:xfrm>
            <a:off x="762000" y="3810000"/>
            <a:ext cx="7543800" cy="400110"/>
          </a:xfrm>
          <a:prstGeom prst="rect">
            <a:avLst/>
          </a:prstGeom>
          <a:noFill/>
        </p:spPr>
        <p:txBody>
          <a:bodyPr wrap="square" rtlCol="0">
            <a:spAutoFit/>
          </a:bodyPr>
          <a:lstStyle/>
          <a:p>
            <a:r>
              <a:rPr lang="en-US" sz="2000" dirty="0">
                <a:solidFill>
                  <a:srgbClr val="008000"/>
                </a:solidFill>
              </a:rPr>
              <a:t>Tomorrow I will fly to the conference in Canada</a:t>
            </a:r>
          </a:p>
        </p:txBody>
      </p:sp>
      <p:sp>
        <p:nvSpPr>
          <p:cNvPr id="53" name="TextBox 52"/>
          <p:cNvSpPr txBox="1"/>
          <p:nvPr/>
        </p:nvSpPr>
        <p:spPr>
          <a:xfrm>
            <a:off x="914400" y="5493603"/>
            <a:ext cx="7239000" cy="830997"/>
          </a:xfrm>
          <a:prstGeom prst="rect">
            <a:avLst/>
          </a:prstGeom>
          <a:noFill/>
        </p:spPr>
        <p:txBody>
          <a:bodyPr wrap="square" rtlCol="0">
            <a:spAutoFit/>
          </a:bodyPr>
          <a:lstStyle/>
          <a:p>
            <a:r>
              <a:rPr lang="en-US" sz="2400" dirty="0">
                <a:solidFill>
                  <a:srgbClr val="FF6600"/>
                </a:solidFill>
              </a:rPr>
              <a:t>What is the probability that the English sentence is a translation of the foreign sentence?</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4802" name="Rectangle 2"/>
          <p:cNvSpPr>
            <a:spLocks noGrp="1" noChangeArrowheads="1"/>
          </p:cNvSpPr>
          <p:nvPr>
            <p:ph type="title"/>
          </p:nvPr>
        </p:nvSpPr>
        <p:spPr/>
        <p:txBody>
          <a:bodyPr/>
          <a:lstStyle/>
          <a:p>
            <a:r>
              <a:rPr lang="en-US" dirty="0"/>
              <a:t>Translation model</a:t>
            </a:r>
          </a:p>
        </p:txBody>
      </p:sp>
      <p:sp>
        <p:nvSpPr>
          <p:cNvPr id="34" name="Content Placeholder 33"/>
          <p:cNvSpPr>
            <a:spLocks noGrp="1"/>
          </p:cNvSpPr>
          <p:nvPr>
            <p:ph idx="1"/>
          </p:nvPr>
        </p:nvSpPr>
        <p:spPr>
          <a:xfrm>
            <a:off x="457200" y="1600201"/>
            <a:ext cx="8229600" cy="609599"/>
          </a:xfrm>
        </p:spPr>
        <p:txBody>
          <a:bodyPr/>
          <a:lstStyle/>
          <a:p>
            <a:pPr marL="0" indent="0">
              <a:buNone/>
            </a:pPr>
            <a:r>
              <a:rPr lang="en-US" sz="2800" dirty="0"/>
              <a:t>The models define probabilities over inputs</a:t>
            </a:r>
          </a:p>
        </p:txBody>
      </p:sp>
      <p:sp>
        <p:nvSpPr>
          <p:cNvPr id="844804" name="Line 4"/>
          <p:cNvSpPr>
            <a:spLocks noChangeShapeType="1"/>
          </p:cNvSpPr>
          <p:nvPr/>
        </p:nvSpPr>
        <p:spPr bwMode="auto">
          <a:xfrm>
            <a:off x="304800" y="1295400"/>
            <a:ext cx="8458200" cy="0"/>
          </a:xfrm>
          <a:prstGeom prst="line">
            <a:avLst/>
          </a:prstGeom>
          <a:noFill/>
          <a:ln w="76200">
            <a:solidFill>
              <a:srgbClr val="0000CC"/>
            </a:solidFill>
            <a:round/>
            <a:headEnd/>
            <a:tailEnd/>
          </a:ln>
          <a:effectLst/>
        </p:spPr>
        <p:txBody>
          <a:bodyPr wrap="none" anchor="ctr">
            <a:prstTxWarp prst="textNoShape">
              <a:avLst/>
            </a:prstTxWarp>
          </a:bodyPr>
          <a:lstStyle/>
          <a:p>
            <a:endParaRPr lang="en-US"/>
          </a:p>
        </p:txBody>
      </p:sp>
      <p:graphicFrame>
        <p:nvGraphicFramePr>
          <p:cNvPr id="862211" name="Object 3"/>
          <p:cNvGraphicFramePr>
            <a:graphicFrameLocks noChangeAspect="1"/>
          </p:cNvGraphicFramePr>
          <p:nvPr/>
        </p:nvGraphicFramePr>
        <p:xfrm>
          <a:off x="3352800" y="2133600"/>
          <a:ext cx="1447800" cy="533400"/>
        </p:xfrm>
        <a:graphic>
          <a:graphicData uri="http://schemas.openxmlformats.org/presentationml/2006/ole">
            <mc:AlternateContent xmlns:mc="http://schemas.openxmlformats.org/markup-compatibility/2006">
              <mc:Choice xmlns:v="urn:schemas-microsoft-com:vml" Requires="v">
                <p:oleObj spid="_x0000_s865367" name="Equation" r:id="rId3" imgW="482600" imgH="177800" progId="Equation.3">
                  <p:embed/>
                </p:oleObj>
              </mc:Choice>
              <mc:Fallback>
                <p:oleObj name="Equation" r:id="rId3" imgW="482600" imgH="1778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52800" y="2133600"/>
                        <a:ext cx="1447800" cy="5334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35" name="Text Box 4"/>
          <p:cNvSpPr txBox="1">
            <a:spLocks noChangeArrowheads="1"/>
          </p:cNvSpPr>
          <p:nvPr/>
        </p:nvSpPr>
        <p:spPr bwMode="auto">
          <a:xfrm>
            <a:off x="733425" y="2971800"/>
            <a:ext cx="971550" cy="379412"/>
          </a:xfrm>
          <a:prstGeom prst="rect">
            <a:avLst/>
          </a:prstGeom>
          <a:noFill/>
          <a:ln w="12700">
            <a:solidFill>
              <a:schemeClr val="tx1"/>
            </a:solidFill>
            <a:miter lim="800000"/>
            <a:headEnd/>
            <a:tailEnd/>
          </a:ln>
          <a:effectLst/>
        </p:spPr>
        <p:txBody>
          <a:bodyPr wrap="none">
            <a:prstTxWarp prst="textNoShape">
              <a:avLst/>
            </a:prstTxWarp>
            <a:spAutoFit/>
          </a:bodyPr>
          <a:lstStyle/>
          <a:p>
            <a:r>
              <a:rPr lang="en-US">
                <a:solidFill>
                  <a:srgbClr val="0000FF"/>
                </a:solidFill>
              </a:rPr>
              <a:t>Morgen</a:t>
            </a:r>
          </a:p>
        </p:txBody>
      </p:sp>
      <p:sp>
        <p:nvSpPr>
          <p:cNvPr id="36" name="Text Box 5"/>
          <p:cNvSpPr txBox="1">
            <a:spLocks noChangeArrowheads="1"/>
          </p:cNvSpPr>
          <p:nvPr/>
        </p:nvSpPr>
        <p:spPr bwMode="auto">
          <a:xfrm>
            <a:off x="1962150" y="2971800"/>
            <a:ext cx="742950" cy="379412"/>
          </a:xfrm>
          <a:prstGeom prst="rect">
            <a:avLst/>
          </a:prstGeom>
          <a:noFill/>
          <a:ln w="12700">
            <a:solidFill>
              <a:schemeClr val="tx1"/>
            </a:solidFill>
            <a:miter lim="800000"/>
            <a:headEnd/>
            <a:tailEnd/>
          </a:ln>
          <a:effectLst/>
        </p:spPr>
        <p:txBody>
          <a:bodyPr wrap="none">
            <a:prstTxWarp prst="textNoShape">
              <a:avLst/>
            </a:prstTxWarp>
            <a:spAutoFit/>
          </a:bodyPr>
          <a:lstStyle/>
          <a:p>
            <a:r>
              <a:rPr lang="en-US">
                <a:solidFill>
                  <a:srgbClr val="0000FF"/>
                </a:solidFill>
              </a:rPr>
              <a:t>fliege</a:t>
            </a:r>
          </a:p>
        </p:txBody>
      </p:sp>
      <p:sp>
        <p:nvSpPr>
          <p:cNvPr id="37" name="Text Box 6"/>
          <p:cNvSpPr txBox="1">
            <a:spLocks noChangeArrowheads="1"/>
          </p:cNvSpPr>
          <p:nvPr/>
        </p:nvSpPr>
        <p:spPr bwMode="auto">
          <a:xfrm>
            <a:off x="3117850" y="2971800"/>
            <a:ext cx="488950" cy="379412"/>
          </a:xfrm>
          <a:prstGeom prst="rect">
            <a:avLst/>
          </a:prstGeom>
          <a:noFill/>
          <a:ln w="12700">
            <a:solidFill>
              <a:schemeClr val="tx1"/>
            </a:solidFill>
            <a:miter lim="800000"/>
            <a:headEnd/>
            <a:tailEnd/>
          </a:ln>
          <a:effectLst/>
        </p:spPr>
        <p:txBody>
          <a:bodyPr wrap="none">
            <a:prstTxWarp prst="textNoShape">
              <a:avLst/>
            </a:prstTxWarp>
            <a:spAutoFit/>
          </a:bodyPr>
          <a:lstStyle/>
          <a:p>
            <a:r>
              <a:rPr lang="en-US">
                <a:solidFill>
                  <a:srgbClr val="0000FF"/>
                </a:solidFill>
              </a:rPr>
              <a:t>ich</a:t>
            </a:r>
          </a:p>
        </p:txBody>
      </p:sp>
      <p:sp>
        <p:nvSpPr>
          <p:cNvPr id="38" name="Text Box 7"/>
          <p:cNvSpPr txBox="1">
            <a:spLocks noChangeArrowheads="1"/>
          </p:cNvSpPr>
          <p:nvPr/>
        </p:nvSpPr>
        <p:spPr bwMode="auto">
          <a:xfrm>
            <a:off x="4191000" y="2971800"/>
            <a:ext cx="1544638" cy="379412"/>
          </a:xfrm>
          <a:prstGeom prst="rect">
            <a:avLst/>
          </a:prstGeom>
          <a:noFill/>
          <a:ln w="12700">
            <a:solidFill>
              <a:schemeClr val="tx1"/>
            </a:solidFill>
            <a:miter lim="800000"/>
            <a:headEnd/>
            <a:tailEnd/>
          </a:ln>
          <a:effectLst/>
        </p:spPr>
        <p:txBody>
          <a:bodyPr wrap="none">
            <a:prstTxWarp prst="textNoShape">
              <a:avLst/>
            </a:prstTxWarp>
            <a:spAutoFit/>
          </a:bodyPr>
          <a:lstStyle/>
          <a:p>
            <a:r>
              <a:rPr lang="en-US">
                <a:solidFill>
                  <a:srgbClr val="0000FF"/>
                </a:solidFill>
              </a:rPr>
              <a:t>nach Kanada</a:t>
            </a:r>
          </a:p>
        </p:txBody>
      </p:sp>
      <p:sp>
        <p:nvSpPr>
          <p:cNvPr id="39" name="Text Box 8"/>
          <p:cNvSpPr txBox="1">
            <a:spLocks noChangeArrowheads="1"/>
          </p:cNvSpPr>
          <p:nvPr/>
        </p:nvSpPr>
        <p:spPr bwMode="auto">
          <a:xfrm>
            <a:off x="6553200" y="2971800"/>
            <a:ext cx="1619250" cy="379412"/>
          </a:xfrm>
          <a:prstGeom prst="rect">
            <a:avLst/>
          </a:prstGeom>
          <a:noFill/>
          <a:ln w="12700">
            <a:solidFill>
              <a:schemeClr val="tx1"/>
            </a:solidFill>
            <a:miter lim="800000"/>
            <a:headEnd/>
            <a:tailEnd/>
          </a:ln>
          <a:effectLst/>
        </p:spPr>
        <p:txBody>
          <a:bodyPr wrap="none">
            <a:prstTxWarp prst="textNoShape">
              <a:avLst/>
            </a:prstTxWarp>
            <a:spAutoFit/>
          </a:bodyPr>
          <a:lstStyle/>
          <a:p>
            <a:r>
              <a:rPr lang="en-US">
                <a:solidFill>
                  <a:srgbClr val="0000FF"/>
                </a:solidFill>
              </a:rPr>
              <a:t>zur Konferenz</a:t>
            </a:r>
          </a:p>
        </p:txBody>
      </p:sp>
      <p:sp>
        <p:nvSpPr>
          <p:cNvPr id="40" name="Text Box 9"/>
          <p:cNvSpPr txBox="1">
            <a:spLocks noChangeArrowheads="1"/>
          </p:cNvSpPr>
          <p:nvPr/>
        </p:nvSpPr>
        <p:spPr bwMode="auto">
          <a:xfrm>
            <a:off x="635000" y="4038600"/>
            <a:ext cx="1225550" cy="379412"/>
          </a:xfrm>
          <a:prstGeom prst="rect">
            <a:avLst/>
          </a:prstGeom>
          <a:noFill/>
          <a:ln w="12700">
            <a:solidFill>
              <a:schemeClr val="tx1"/>
            </a:solidFill>
            <a:miter lim="800000"/>
            <a:headEnd/>
            <a:tailEnd/>
          </a:ln>
          <a:effectLst/>
        </p:spPr>
        <p:txBody>
          <a:bodyPr wrap="none">
            <a:prstTxWarp prst="textNoShape">
              <a:avLst/>
            </a:prstTxWarp>
            <a:spAutoFit/>
          </a:bodyPr>
          <a:lstStyle/>
          <a:p>
            <a:r>
              <a:rPr lang="en-US" dirty="0">
                <a:solidFill>
                  <a:srgbClr val="008000"/>
                </a:solidFill>
              </a:rPr>
              <a:t>Tomorrow</a:t>
            </a:r>
          </a:p>
        </p:txBody>
      </p:sp>
      <p:sp>
        <p:nvSpPr>
          <p:cNvPr id="41" name="Text Box 10"/>
          <p:cNvSpPr txBox="1">
            <a:spLocks noChangeArrowheads="1"/>
          </p:cNvSpPr>
          <p:nvPr/>
        </p:nvSpPr>
        <p:spPr bwMode="auto">
          <a:xfrm>
            <a:off x="2237800" y="4038600"/>
            <a:ext cx="248799" cy="369332"/>
          </a:xfrm>
          <a:prstGeom prst="rect">
            <a:avLst/>
          </a:prstGeom>
          <a:noFill/>
          <a:ln w="12700">
            <a:solidFill>
              <a:schemeClr val="tx1"/>
            </a:solidFill>
            <a:miter lim="800000"/>
            <a:headEnd/>
            <a:tailEnd/>
          </a:ln>
          <a:effectLst/>
        </p:spPr>
        <p:txBody>
          <a:bodyPr wrap="none">
            <a:prstTxWarp prst="textNoShape">
              <a:avLst/>
            </a:prstTxWarp>
            <a:spAutoFit/>
          </a:bodyPr>
          <a:lstStyle/>
          <a:p>
            <a:r>
              <a:rPr lang="en-US">
                <a:solidFill>
                  <a:srgbClr val="008000"/>
                </a:solidFill>
              </a:rPr>
              <a:t>I</a:t>
            </a:r>
          </a:p>
        </p:txBody>
      </p:sp>
      <p:sp>
        <p:nvSpPr>
          <p:cNvPr id="42" name="Text Box 11"/>
          <p:cNvSpPr txBox="1">
            <a:spLocks noChangeArrowheads="1"/>
          </p:cNvSpPr>
          <p:nvPr/>
        </p:nvSpPr>
        <p:spPr bwMode="auto">
          <a:xfrm>
            <a:off x="2987675" y="4038600"/>
            <a:ext cx="806450" cy="379412"/>
          </a:xfrm>
          <a:prstGeom prst="rect">
            <a:avLst/>
          </a:prstGeom>
          <a:noFill/>
          <a:ln w="12700">
            <a:solidFill>
              <a:schemeClr val="tx1"/>
            </a:solidFill>
            <a:miter lim="800000"/>
            <a:headEnd/>
            <a:tailEnd/>
          </a:ln>
          <a:effectLst/>
        </p:spPr>
        <p:txBody>
          <a:bodyPr wrap="none">
            <a:prstTxWarp prst="textNoShape">
              <a:avLst/>
            </a:prstTxWarp>
            <a:spAutoFit/>
          </a:bodyPr>
          <a:lstStyle/>
          <a:p>
            <a:r>
              <a:rPr lang="en-US">
                <a:solidFill>
                  <a:srgbClr val="008000"/>
                </a:solidFill>
              </a:rPr>
              <a:t>will fly</a:t>
            </a:r>
          </a:p>
        </p:txBody>
      </p:sp>
      <p:sp>
        <p:nvSpPr>
          <p:cNvPr id="43" name="Text Box 12"/>
          <p:cNvSpPr txBox="1">
            <a:spLocks noChangeArrowheads="1"/>
          </p:cNvSpPr>
          <p:nvPr/>
        </p:nvSpPr>
        <p:spPr bwMode="auto">
          <a:xfrm>
            <a:off x="4286250" y="4038600"/>
            <a:ext cx="1963738" cy="379412"/>
          </a:xfrm>
          <a:prstGeom prst="rect">
            <a:avLst/>
          </a:prstGeom>
          <a:noFill/>
          <a:ln w="12700">
            <a:solidFill>
              <a:schemeClr val="tx1"/>
            </a:solidFill>
            <a:miter lim="800000"/>
            <a:headEnd/>
            <a:tailEnd/>
          </a:ln>
          <a:effectLst/>
        </p:spPr>
        <p:txBody>
          <a:bodyPr wrap="none">
            <a:prstTxWarp prst="textNoShape">
              <a:avLst/>
            </a:prstTxWarp>
            <a:spAutoFit/>
          </a:bodyPr>
          <a:lstStyle/>
          <a:p>
            <a:r>
              <a:rPr lang="en-US">
                <a:solidFill>
                  <a:srgbClr val="008000"/>
                </a:solidFill>
              </a:rPr>
              <a:t>to the conference</a:t>
            </a:r>
          </a:p>
        </p:txBody>
      </p:sp>
      <p:sp>
        <p:nvSpPr>
          <p:cNvPr id="44" name="Text Box 13"/>
          <p:cNvSpPr txBox="1">
            <a:spLocks noChangeArrowheads="1"/>
          </p:cNvSpPr>
          <p:nvPr/>
        </p:nvSpPr>
        <p:spPr bwMode="auto">
          <a:xfrm>
            <a:off x="6765925" y="4038600"/>
            <a:ext cx="1252538" cy="379412"/>
          </a:xfrm>
          <a:prstGeom prst="rect">
            <a:avLst/>
          </a:prstGeom>
          <a:noFill/>
          <a:ln w="12700">
            <a:solidFill>
              <a:schemeClr val="tx1"/>
            </a:solidFill>
            <a:miter lim="800000"/>
            <a:headEnd/>
            <a:tailEnd/>
          </a:ln>
          <a:effectLst/>
        </p:spPr>
        <p:txBody>
          <a:bodyPr wrap="none">
            <a:prstTxWarp prst="textNoShape">
              <a:avLst/>
            </a:prstTxWarp>
            <a:spAutoFit/>
          </a:bodyPr>
          <a:lstStyle/>
          <a:p>
            <a:r>
              <a:rPr lang="en-US">
                <a:solidFill>
                  <a:srgbClr val="008000"/>
                </a:solidFill>
              </a:rPr>
              <a:t>In Canada</a:t>
            </a:r>
          </a:p>
        </p:txBody>
      </p:sp>
      <p:sp>
        <p:nvSpPr>
          <p:cNvPr id="45" name="Line 14"/>
          <p:cNvSpPr>
            <a:spLocks noChangeShapeType="1"/>
          </p:cNvSpPr>
          <p:nvPr/>
        </p:nvSpPr>
        <p:spPr bwMode="auto">
          <a:xfrm>
            <a:off x="1219200" y="3351212"/>
            <a:ext cx="0" cy="685800"/>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46" name="Line 15"/>
          <p:cNvSpPr>
            <a:spLocks noChangeShapeType="1"/>
          </p:cNvSpPr>
          <p:nvPr/>
        </p:nvSpPr>
        <p:spPr bwMode="auto">
          <a:xfrm>
            <a:off x="2362200" y="3351212"/>
            <a:ext cx="914400" cy="685800"/>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47" name="Line 16"/>
          <p:cNvSpPr>
            <a:spLocks noChangeShapeType="1"/>
          </p:cNvSpPr>
          <p:nvPr/>
        </p:nvSpPr>
        <p:spPr bwMode="auto">
          <a:xfrm flipH="1">
            <a:off x="2438400" y="3351212"/>
            <a:ext cx="990600" cy="609600"/>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48" name="Line 17"/>
          <p:cNvSpPr>
            <a:spLocks noChangeShapeType="1"/>
          </p:cNvSpPr>
          <p:nvPr/>
        </p:nvSpPr>
        <p:spPr bwMode="auto">
          <a:xfrm>
            <a:off x="4953000" y="3351212"/>
            <a:ext cx="2133600" cy="609600"/>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49" name="Line 18"/>
          <p:cNvSpPr>
            <a:spLocks noChangeShapeType="1"/>
          </p:cNvSpPr>
          <p:nvPr/>
        </p:nvSpPr>
        <p:spPr bwMode="auto">
          <a:xfrm flipH="1">
            <a:off x="5181600" y="3351212"/>
            <a:ext cx="1981200" cy="609600"/>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50" name="TextBox 49"/>
          <p:cNvSpPr txBox="1"/>
          <p:nvPr/>
        </p:nvSpPr>
        <p:spPr>
          <a:xfrm>
            <a:off x="228600" y="4572000"/>
            <a:ext cx="8686800" cy="2169825"/>
          </a:xfrm>
          <a:prstGeom prst="rect">
            <a:avLst/>
          </a:prstGeom>
          <a:noFill/>
        </p:spPr>
        <p:txBody>
          <a:bodyPr wrap="square" rtlCol="0">
            <a:spAutoFit/>
          </a:bodyPr>
          <a:lstStyle/>
          <a:p>
            <a:pPr algn="l">
              <a:buFont typeface="Arial"/>
              <a:buChar char="•"/>
            </a:pPr>
            <a:r>
              <a:rPr lang="en-US" sz="1500" dirty="0"/>
              <a:t> What is the probability of a foreign word being translated as a particular English word?</a:t>
            </a:r>
          </a:p>
          <a:p>
            <a:pPr algn="l">
              <a:buFont typeface="Arial"/>
              <a:buChar char="•"/>
            </a:pPr>
            <a:endParaRPr lang="en-US" sz="1500" dirty="0"/>
          </a:p>
          <a:p>
            <a:pPr algn="l">
              <a:buFont typeface="Arial"/>
              <a:buChar char="•"/>
            </a:pPr>
            <a:r>
              <a:rPr lang="en-US" sz="1500" dirty="0"/>
              <a:t> What is the probability of a foreign foreign phrase being translated as a particular English phrase?</a:t>
            </a:r>
          </a:p>
          <a:p>
            <a:pPr algn="l">
              <a:buFont typeface="Arial"/>
              <a:buChar char="•"/>
            </a:pPr>
            <a:endParaRPr lang="en-US" sz="1500" dirty="0"/>
          </a:p>
          <a:p>
            <a:pPr algn="l">
              <a:buFont typeface="Arial"/>
              <a:buChar char="•"/>
            </a:pPr>
            <a:r>
              <a:rPr lang="en-US" sz="1500" dirty="0"/>
              <a:t> What is the probability of a word/phrase changing ordering?</a:t>
            </a:r>
          </a:p>
          <a:p>
            <a:pPr algn="l">
              <a:buFont typeface="Arial"/>
              <a:buChar char="•"/>
            </a:pPr>
            <a:endParaRPr lang="en-US" sz="1500" dirty="0"/>
          </a:p>
          <a:p>
            <a:pPr algn="l">
              <a:buFont typeface="Arial"/>
              <a:buChar char="•"/>
            </a:pPr>
            <a:r>
              <a:rPr lang="en-US" sz="1500" dirty="0"/>
              <a:t> What is the probability of a foreign word/phrase disappearing?</a:t>
            </a:r>
          </a:p>
          <a:p>
            <a:pPr algn="l">
              <a:buFont typeface="Arial"/>
              <a:buChar char="•"/>
            </a:pPr>
            <a:endParaRPr lang="en-US" sz="1500" dirty="0"/>
          </a:p>
          <a:p>
            <a:pPr algn="l">
              <a:buFont typeface="Arial"/>
              <a:buChar char="•"/>
            </a:pPr>
            <a:r>
              <a:rPr lang="en-US" sz="1500" dirty="0"/>
              <a:t> What is the probability of a English word/phrase appearing? </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4802" name="Rectangle 2"/>
          <p:cNvSpPr>
            <a:spLocks noGrp="1" noChangeArrowheads="1"/>
          </p:cNvSpPr>
          <p:nvPr>
            <p:ph type="title"/>
          </p:nvPr>
        </p:nvSpPr>
        <p:spPr/>
        <p:txBody>
          <a:bodyPr/>
          <a:lstStyle/>
          <a:p>
            <a:r>
              <a:rPr lang="en-US" dirty="0"/>
              <a:t>Translation model</a:t>
            </a:r>
          </a:p>
        </p:txBody>
      </p:sp>
      <p:sp>
        <p:nvSpPr>
          <p:cNvPr id="34" name="Content Placeholder 33"/>
          <p:cNvSpPr>
            <a:spLocks noGrp="1"/>
          </p:cNvSpPr>
          <p:nvPr>
            <p:ph idx="1"/>
          </p:nvPr>
        </p:nvSpPr>
        <p:spPr>
          <a:xfrm>
            <a:off x="457200" y="1600201"/>
            <a:ext cx="8229600" cy="609599"/>
          </a:xfrm>
        </p:spPr>
        <p:txBody>
          <a:bodyPr/>
          <a:lstStyle/>
          <a:p>
            <a:pPr marL="0" indent="0">
              <a:buNone/>
            </a:pPr>
            <a:r>
              <a:rPr lang="en-US" sz="2800" dirty="0"/>
              <a:t>The models define probabilities over inputs</a:t>
            </a:r>
          </a:p>
        </p:txBody>
      </p:sp>
      <p:sp>
        <p:nvSpPr>
          <p:cNvPr id="844804" name="Line 4"/>
          <p:cNvSpPr>
            <a:spLocks noChangeShapeType="1"/>
          </p:cNvSpPr>
          <p:nvPr/>
        </p:nvSpPr>
        <p:spPr bwMode="auto">
          <a:xfrm>
            <a:off x="304800" y="1295400"/>
            <a:ext cx="8458200" cy="0"/>
          </a:xfrm>
          <a:prstGeom prst="line">
            <a:avLst/>
          </a:prstGeom>
          <a:noFill/>
          <a:ln w="76200">
            <a:solidFill>
              <a:srgbClr val="0000CC"/>
            </a:solidFill>
            <a:round/>
            <a:headEnd/>
            <a:tailEnd/>
          </a:ln>
          <a:effectLst/>
        </p:spPr>
        <p:txBody>
          <a:bodyPr wrap="none" anchor="ctr">
            <a:prstTxWarp prst="textNoShape">
              <a:avLst/>
            </a:prstTxWarp>
          </a:bodyPr>
          <a:lstStyle/>
          <a:p>
            <a:endParaRPr lang="en-US"/>
          </a:p>
        </p:txBody>
      </p:sp>
      <p:graphicFrame>
        <p:nvGraphicFramePr>
          <p:cNvPr id="862211" name="Object 3"/>
          <p:cNvGraphicFramePr>
            <a:graphicFrameLocks noChangeAspect="1"/>
          </p:cNvGraphicFramePr>
          <p:nvPr/>
        </p:nvGraphicFramePr>
        <p:xfrm>
          <a:off x="3352800" y="2133600"/>
          <a:ext cx="1447800" cy="533400"/>
        </p:xfrm>
        <a:graphic>
          <a:graphicData uri="http://schemas.openxmlformats.org/presentationml/2006/ole">
            <mc:AlternateContent xmlns:mc="http://schemas.openxmlformats.org/markup-compatibility/2006">
              <mc:Choice xmlns:v="urn:schemas-microsoft-com:vml" Requires="v">
                <p:oleObj spid="_x0000_s868439" name="Equation" r:id="rId3" imgW="482600" imgH="177800" progId="Equation.3">
                  <p:embed/>
                </p:oleObj>
              </mc:Choice>
              <mc:Fallback>
                <p:oleObj name="Equation" r:id="rId3" imgW="482600" imgH="1778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52800" y="2133600"/>
                        <a:ext cx="1447800" cy="5334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22" name="TextBox 21"/>
          <p:cNvSpPr txBox="1"/>
          <p:nvPr/>
        </p:nvSpPr>
        <p:spPr>
          <a:xfrm>
            <a:off x="228600" y="3200400"/>
            <a:ext cx="6400800" cy="707886"/>
          </a:xfrm>
          <a:prstGeom prst="rect">
            <a:avLst/>
          </a:prstGeom>
          <a:noFill/>
        </p:spPr>
        <p:txBody>
          <a:bodyPr wrap="square" rtlCol="0">
            <a:spAutoFit/>
          </a:bodyPr>
          <a:lstStyle/>
          <a:p>
            <a:r>
              <a:rPr lang="en-US" sz="2000" dirty="0" err="1"/>
              <a:t>p</a:t>
            </a:r>
            <a:r>
              <a:rPr lang="en-US" sz="2000" dirty="0"/>
              <a:t>( </a:t>
            </a:r>
            <a:r>
              <a:rPr lang="en-US" sz="2000" dirty="0" err="1">
                <a:solidFill>
                  <a:srgbClr val="0000FF"/>
                </a:solidFill>
              </a:rPr>
              <a:t>Morgen</a:t>
            </a:r>
            <a:r>
              <a:rPr lang="en-US" sz="2000" dirty="0">
                <a:solidFill>
                  <a:srgbClr val="0000FF"/>
                </a:solidFill>
              </a:rPr>
              <a:t> </a:t>
            </a:r>
            <a:r>
              <a:rPr lang="en-US" sz="2000" dirty="0" err="1">
                <a:solidFill>
                  <a:srgbClr val="0000FF"/>
                </a:solidFill>
              </a:rPr>
              <a:t>fliege</a:t>
            </a:r>
            <a:r>
              <a:rPr lang="en-US" sz="2000" dirty="0">
                <a:solidFill>
                  <a:srgbClr val="0000FF"/>
                </a:solidFill>
              </a:rPr>
              <a:t> </a:t>
            </a:r>
            <a:r>
              <a:rPr lang="en-US" sz="2000" dirty="0" err="1">
                <a:solidFill>
                  <a:srgbClr val="0000FF"/>
                </a:solidFill>
              </a:rPr>
              <a:t>ich</a:t>
            </a:r>
            <a:r>
              <a:rPr lang="en-US" sz="2000" dirty="0">
                <a:solidFill>
                  <a:srgbClr val="0000FF"/>
                </a:solidFill>
              </a:rPr>
              <a:t> </a:t>
            </a:r>
            <a:r>
              <a:rPr lang="en-US" sz="2000" dirty="0" err="1">
                <a:solidFill>
                  <a:srgbClr val="0000FF"/>
                </a:solidFill>
              </a:rPr>
              <a:t>nach</a:t>
            </a:r>
            <a:r>
              <a:rPr lang="en-US" sz="2000" dirty="0">
                <a:solidFill>
                  <a:srgbClr val="0000FF"/>
                </a:solidFill>
              </a:rPr>
              <a:t> </a:t>
            </a:r>
            <a:r>
              <a:rPr lang="en-US" sz="2000" dirty="0" err="1">
                <a:solidFill>
                  <a:srgbClr val="0000FF"/>
                </a:solidFill>
              </a:rPr>
              <a:t>Kanada</a:t>
            </a:r>
            <a:r>
              <a:rPr lang="en-US" sz="2000" dirty="0">
                <a:solidFill>
                  <a:srgbClr val="0000FF"/>
                </a:solidFill>
              </a:rPr>
              <a:t> </a:t>
            </a:r>
            <a:r>
              <a:rPr lang="en-US" sz="2000" dirty="0" err="1">
                <a:solidFill>
                  <a:srgbClr val="0000FF"/>
                </a:solidFill>
              </a:rPr>
              <a:t>zur</a:t>
            </a:r>
            <a:r>
              <a:rPr lang="en-US" sz="2000" dirty="0">
                <a:solidFill>
                  <a:srgbClr val="0000FF"/>
                </a:solidFill>
              </a:rPr>
              <a:t> </a:t>
            </a:r>
            <a:r>
              <a:rPr lang="en-US" sz="2000" dirty="0" err="1">
                <a:solidFill>
                  <a:srgbClr val="0000FF"/>
                </a:solidFill>
              </a:rPr>
              <a:t>Konferenz</a:t>
            </a:r>
            <a:r>
              <a:rPr lang="en-US" sz="2000" dirty="0">
                <a:solidFill>
                  <a:srgbClr val="0000FF"/>
                </a:solidFill>
              </a:rPr>
              <a:t> </a:t>
            </a:r>
            <a:r>
              <a:rPr lang="en-US" sz="2000" dirty="0">
                <a:solidFill>
                  <a:srgbClr val="000000"/>
                </a:solidFill>
              </a:rPr>
              <a:t>| </a:t>
            </a:r>
            <a:br>
              <a:rPr lang="en-US" sz="2000" dirty="0">
                <a:solidFill>
                  <a:srgbClr val="000000"/>
                </a:solidFill>
              </a:rPr>
            </a:br>
            <a:r>
              <a:rPr lang="en-US" sz="2000" dirty="0">
                <a:solidFill>
                  <a:srgbClr val="000000"/>
                </a:solidFill>
              </a:rPr>
              <a:t>     </a:t>
            </a:r>
            <a:r>
              <a:rPr lang="en-US" sz="2000" dirty="0">
                <a:solidFill>
                  <a:srgbClr val="008000"/>
                </a:solidFill>
              </a:rPr>
              <a:t>Tomorrow I will fly to the conference in Canada </a:t>
            </a:r>
            <a:r>
              <a:rPr lang="en-US" sz="2000" dirty="0">
                <a:solidFill>
                  <a:srgbClr val="000000"/>
                </a:solidFill>
              </a:rPr>
              <a:t>)</a:t>
            </a:r>
            <a:r>
              <a:rPr lang="en-US" sz="2000" dirty="0">
                <a:solidFill>
                  <a:srgbClr val="0000FF"/>
                </a:solidFill>
              </a:rPr>
              <a:t> </a:t>
            </a:r>
          </a:p>
        </p:txBody>
      </p:sp>
      <p:sp>
        <p:nvSpPr>
          <p:cNvPr id="24" name="TextBox 23"/>
          <p:cNvSpPr txBox="1"/>
          <p:nvPr/>
        </p:nvSpPr>
        <p:spPr>
          <a:xfrm>
            <a:off x="228600" y="4778514"/>
            <a:ext cx="6400800" cy="707886"/>
          </a:xfrm>
          <a:prstGeom prst="rect">
            <a:avLst/>
          </a:prstGeom>
          <a:noFill/>
        </p:spPr>
        <p:txBody>
          <a:bodyPr wrap="square" rtlCol="0">
            <a:spAutoFit/>
          </a:bodyPr>
          <a:lstStyle/>
          <a:p>
            <a:r>
              <a:rPr lang="en-US" sz="2000" dirty="0" err="1"/>
              <a:t>p</a:t>
            </a:r>
            <a:r>
              <a:rPr lang="en-US" sz="2000" dirty="0"/>
              <a:t>( </a:t>
            </a:r>
            <a:r>
              <a:rPr lang="en-US" sz="2000" dirty="0" err="1">
                <a:solidFill>
                  <a:srgbClr val="0000FF"/>
                </a:solidFill>
              </a:rPr>
              <a:t>Morgen</a:t>
            </a:r>
            <a:r>
              <a:rPr lang="en-US" sz="2000" dirty="0">
                <a:solidFill>
                  <a:srgbClr val="0000FF"/>
                </a:solidFill>
              </a:rPr>
              <a:t> </a:t>
            </a:r>
            <a:r>
              <a:rPr lang="en-US" sz="2000" dirty="0" err="1">
                <a:solidFill>
                  <a:srgbClr val="0000FF"/>
                </a:solidFill>
              </a:rPr>
              <a:t>fliege</a:t>
            </a:r>
            <a:r>
              <a:rPr lang="en-US" sz="2000" dirty="0">
                <a:solidFill>
                  <a:srgbClr val="0000FF"/>
                </a:solidFill>
              </a:rPr>
              <a:t> </a:t>
            </a:r>
            <a:r>
              <a:rPr lang="en-US" sz="2000" dirty="0" err="1">
                <a:solidFill>
                  <a:srgbClr val="0000FF"/>
                </a:solidFill>
              </a:rPr>
              <a:t>ich</a:t>
            </a:r>
            <a:r>
              <a:rPr lang="en-US" sz="2000" dirty="0">
                <a:solidFill>
                  <a:srgbClr val="0000FF"/>
                </a:solidFill>
              </a:rPr>
              <a:t> </a:t>
            </a:r>
            <a:r>
              <a:rPr lang="en-US" sz="2000" dirty="0" err="1">
                <a:solidFill>
                  <a:srgbClr val="0000FF"/>
                </a:solidFill>
              </a:rPr>
              <a:t>nach</a:t>
            </a:r>
            <a:r>
              <a:rPr lang="en-US" sz="2000" dirty="0">
                <a:solidFill>
                  <a:srgbClr val="0000FF"/>
                </a:solidFill>
              </a:rPr>
              <a:t> </a:t>
            </a:r>
            <a:r>
              <a:rPr lang="en-US" sz="2000" dirty="0" err="1">
                <a:solidFill>
                  <a:srgbClr val="0000FF"/>
                </a:solidFill>
              </a:rPr>
              <a:t>Kanada</a:t>
            </a:r>
            <a:r>
              <a:rPr lang="en-US" sz="2000" dirty="0">
                <a:solidFill>
                  <a:srgbClr val="0000FF"/>
                </a:solidFill>
              </a:rPr>
              <a:t> </a:t>
            </a:r>
            <a:r>
              <a:rPr lang="en-US" sz="2000" dirty="0" err="1">
                <a:solidFill>
                  <a:srgbClr val="0000FF"/>
                </a:solidFill>
              </a:rPr>
              <a:t>zur</a:t>
            </a:r>
            <a:r>
              <a:rPr lang="en-US" sz="2000" dirty="0">
                <a:solidFill>
                  <a:srgbClr val="0000FF"/>
                </a:solidFill>
              </a:rPr>
              <a:t> </a:t>
            </a:r>
            <a:r>
              <a:rPr lang="en-US" sz="2000" dirty="0" err="1">
                <a:solidFill>
                  <a:srgbClr val="0000FF"/>
                </a:solidFill>
              </a:rPr>
              <a:t>Konferenz</a:t>
            </a:r>
            <a:r>
              <a:rPr lang="en-US" sz="2000" dirty="0">
                <a:solidFill>
                  <a:srgbClr val="0000FF"/>
                </a:solidFill>
              </a:rPr>
              <a:t> </a:t>
            </a:r>
            <a:r>
              <a:rPr lang="en-US" sz="2000" dirty="0">
                <a:solidFill>
                  <a:srgbClr val="000000"/>
                </a:solidFill>
              </a:rPr>
              <a:t>| </a:t>
            </a:r>
            <a:br>
              <a:rPr lang="en-US" sz="2000" dirty="0">
                <a:solidFill>
                  <a:srgbClr val="000000"/>
                </a:solidFill>
              </a:rPr>
            </a:br>
            <a:r>
              <a:rPr lang="en-US" sz="2000" dirty="0">
                <a:solidFill>
                  <a:srgbClr val="000000"/>
                </a:solidFill>
              </a:rPr>
              <a:t>    </a:t>
            </a:r>
            <a:r>
              <a:rPr lang="en-US" sz="2000" dirty="0">
                <a:solidFill>
                  <a:srgbClr val="008000"/>
                </a:solidFill>
              </a:rPr>
              <a:t> I like peanut butter and jelly </a:t>
            </a:r>
            <a:r>
              <a:rPr lang="en-US" sz="2000" dirty="0">
                <a:solidFill>
                  <a:srgbClr val="000000"/>
                </a:solidFill>
              </a:rPr>
              <a:t>)</a:t>
            </a:r>
            <a:r>
              <a:rPr lang="en-US" sz="2000" dirty="0">
                <a:solidFill>
                  <a:srgbClr val="0000FF"/>
                </a:solidFill>
              </a:rPr>
              <a:t> </a:t>
            </a:r>
          </a:p>
        </p:txBody>
      </p:sp>
      <p:sp>
        <p:nvSpPr>
          <p:cNvPr id="25" name="TextBox 24"/>
          <p:cNvSpPr txBox="1"/>
          <p:nvPr/>
        </p:nvSpPr>
        <p:spPr>
          <a:xfrm>
            <a:off x="7010400" y="3352800"/>
            <a:ext cx="1447800" cy="369332"/>
          </a:xfrm>
          <a:prstGeom prst="rect">
            <a:avLst/>
          </a:prstGeom>
          <a:noFill/>
        </p:spPr>
        <p:txBody>
          <a:bodyPr wrap="square" rtlCol="0">
            <a:spAutoFit/>
          </a:bodyPr>
          <a:lstStyle/>
          <a:p>
            <a:r>
              <a:rPr lang="en-US" dirty="0"/>
              <a:t>= 0.1</a:t>
            </a:r>
          </a:p>
        </p:txBody>
      </p:sp>
      <p:sp>
        <p:nvSpPr>
          <p:cNvPr id="26" name="TextBox 25"/>
          <p:cNvSpPr txBox="1"/>
          <p:nvPr/>
        </p:nvSpPr>
        <p:spPr>
          <a:xfrm>
            <a:off x="7010400" y="4800600"/>
            <a:ext cx="1447800" cy="369332"/>
          </a:xfrm>
          <a:prstGeom prst="rect">
            <a:avLst/>
          </a:prstGeom>
          <a:noFill/>
        </p:spPr>
        <p:txBody>
          <a:bodyPr wrap="square" rtlCol="0">
            <a:spAutoFit/>
          </a:bodyPr>
          <a:lstStyle/>
          <a:p>
            <a:r>
              <a:rPr lang="en-US" dirty="0"/>
              <a:t>= 0.0001</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4802" name="Rectangle 2"/>
          <p:cNvSpPr>
            <a:spLocks noGrp="1" noChangeArrowheads="1"/>
          </p:cNvSpPr>
          <p:nvPr>
            <p:ph type="title"/>
          </p:nvPr>
        </p:nvSpPr>
        <p:spPr/>
        <p:txBody>
          <a:bodyPr/>
          <a:lstStyle/>
          <a:p>
            <a:r>
              <a:rPr lang="en-US" dirty="0"/>
              <a:t>Language model</a:t>
            </a:r>
          </a:p>
        </p:txBody>
      </p:sp>
      <p:sp>
        <p:nvSpPr>
          <p:cNvPr id="34" name="Content Placeholder 33"/>
          <p:cNvSpPr>
            <a:spLocks noGrp="1"/>
          </p:cNvSpPr>
          <p:nvPr>
            <p:ph idx="1"/>
          </p:nvPr>
        </p:nvSpPr>
        <p:spPr>
          <a:xfrm>
            <a:off x="457200" y="1600201"/>
            <a:ext cx="8229600" cy="609599"/>
          </a:xfrm>
        </p:spPr>
        <p:txBody>
          <a:bodyPr/>
          <a:lstStyle/>
          <a:p>
            <a:pPr marL="0" indent="0">
              <a:buNone/>
            </a:pPr>
            <a:r>
              <a:rPr lang="en-US" sz="2800" dirty="0"/>
              <a:t>The models define probabilities over inputs</a:t>
            </a:r>
          </a:p>
        </p:txBody>
      </p:sp>
      <p:sp>
        <p:nvSpPr>
          <p:cNvPr id="844804" name="Line 4"/>
          <p:cNvSpPr>
            <a:spLocks noChangeShapeType="1"/>
          </p:cNvSpPr>
          <p:nvPr/>
        </p:nvSpPr>
        <p:spPr bwMode="auto">
          <a:xfrm>
            <a:off x="304800" y="1295400"/>
            <a:ext cx="8458200" cy="0"/>
          </a:xfrm>
          <a:prstGeom prst="line">
            <a:avLst/>
          </a:prstGeom>
          <a:noFill/>
          <a:ln w="76200">
            <a:solidFill>
              <a:srgbClr val="0000CC"/>
            </a:solidFill>
            <a:round/>
            <a:headEnd/>
            <a:tailEnd/>
          </a:ln>
          <a:effectLst/>
        </p:spPr>
        <p:txBody>
          <a:bodyPr wrap="none" anchor="ctr">
            <a:prstTxWarp prst="textNoShape">
              <a:avLst/>
            </a:prstTxWarp>
          </a:bodyPr>
          <a:lstStyle/>
          <a:p>
            <a:endParaRPr lang="en-US"/>
          </a:p>
        </p:txBody>
      </p:sp>
      <p:graphicFrame>
        <p:nvGraphicFramePr>
          <p:cNvPr id="862211" name="Object 3"/>
          <p:cNvGraphicFramePr>
            <a:graphicFrameLocks noChangeAspect="1"/>
          </p:cNvGraphicFramePr>
          <p:nvPr/>
        </p:nvGraphicFramePr>
        <p:xfrm>
          <a:off x="3638550" y="2152650"/>
          <a:ext cx="876300" cy="495300"/>
        </p:xfrm>
        <a:graphic>
          <a:graphicData uri="http://schemas.openxmlformats.org/presentationml/2006/ole">
            <mc:AlternateContent xmlns:mc="http://schemas.openxmlformats.org/markup-compatibility/2006">
              <mc:Choice xmlns:v="urn:schemas-microsoft-com:vml" Requires="v">
                <p:oleObj spid="_x0000_s867415" name="Equation" r:id="rId3" imgW="292100" imgH="165100" progId="Equation.3">
                  <p:embed/>
                </p:oleObj>
              </mc:Choice>
              <mc:Fallback>
                <p:oleObj name="Equation" r:id="rId3" imgW="292100" imgH="1651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38550" y="2152650"/>
                        <a:ext cx="876300" cy="4953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13" name="TextBox 12"/>
          <p:cNvSpPr txBox="1"/>
          <p:nvPr/>
        </p:nvSpPr>
        <p:spPr>
          <a:xfrm>
            <a:off x="762000" y="3048000"/>
            <a:ext cx="7543800" cy="400110"/>
          </a:xfrm>
          <a:prstGeom prst="rect">
            <a:avLst/>
          </a:prstGeom>
          <a:noFill/>
        </p:spPr>
        <p:txBody>
          <a:bodyPr wrap="square" rtlCol="0">
            <a:spAutoFit/>
          </a:bodyPr>
          <a:lstStyle/>
          <a:p>
            <a:r>
              <a:rPr lang="en-US" sz="2000" dirty="0">
                <a:solidFill>
                  <a:srgbClr val="008000"/>
                </a:solidFill>
              </a:rPr>
              <a:t>Tomorrow I will fly to the conference in Canada</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4802" name="Rectangle 2"/>
          <p:cNvSpPr>
            <a:spLocks noGrp="1" noChangeArrowheads="1"/>
          </p:cNvSpPr>
          <p:nvPr>
            <p:ph type="title"/>
          </p:nvPr>
        </p:nvSpPr>
        <p:spPr>
          <a:xfrm>
            <a:off x="304800" y="274638"/>
            <a:ext cx="8382000" cy="1143000"/>
          </a:xfrm>
        </p:spPr>
        <p:txBody>
          <a:bodyPr/>
          <a:lstStyle/>
          <a:p>
            <a:r>
              <a:rPr lang="en-US" sz="4000" dirty="0"/>
              <a:t>What is a probability distribution?</a:t>
            </a:r>
          </a:p>
        </p:txBody>
      </p:sp>
      <p:sp>
        <p:nvSpPr>
          <p:cNvPr id="34" name="Content Placeholder 33"/>
          <p:cNvSpPr>
            <a:spLocks noGrp="1"/>
          </p:cNvSpPr>
          <p:nvPr>
            <p:ph idx="1"/>
          </p:nvPr>
        </p:nvSpPr>
        <p:spPr>
          <a:xfrm>
            <a:off x="457200" y="1600201"/>
            <a:ext cx="8229600" cy="5029199"/>
          </a:xfrm>
        </p:spPr>
        <p:txBody>
          <a:bodyPr/>
          <a:lstStyle/>
          <a:p>
            <a:pPr marL="0" indent="0">
              <a:buNone/>
            </a:pPr>
            <a:r>
              <a:rPr lang="en-US" sz="2400" dirty="0"/>
              <a:t>A probability distribution defines the probability over a space of possible inputs</a:t>
            </a:r>
          </a:p>
          <a:p>
            <a:pPr marL="0" indent="0">
              <a:buNone/>
            </a:pPr>
            <a:endParaRPr lang="en-US" sz="2400" dirty="0"/>
          </a:p>
          <a:p>
            <a:pPr marL="0" indent="0">
              <a:buNone/>
            </a:pPr>
            <a:r>
              <a:rPr lang="en-US" sz="2400" dirty="0">
                <a:solidFill>
                  <a:srgbClr val="FF0000"/>
                </a:solidFill>
              </a:rPr>
              <a:t>For the language model, what is the space of possible inputs?</a:t>
            </a:r>
          </a:p>
          <a:p>
            <a:pPr lvl="1"/>
            <a:r>
              <a:rPr lang="en-US" sz="2000" dirty="0">
                <a:solidFill>
                  <a:srgbClr val="0000FF"/>
                </a:solidFill>
              </a:rPr>
              <a:t>A language model describes the probability over </a:t>
            </a:r>
            <a:r>
              <a:rPr lang="en-US" sz="2000" b="1" dirty="0">
                <a:solidFill>
                  <a:srgbClr val="0000FF"/>
                </a:solidFill>
              </a:rPr>
              <a:t>ALL</a:t>
            </a:r>
            <a:r>
              <a:rPr lang="en-US" sz="2000" dirty="0">
                <a:solidFill>
                  <a:srgbClr val="0000FF"/>
                </a:solidFill>
              </a:rPr>
              <a:t> possible combinations of English words</a:t>
            </a:r>
          </a:p>
          <a:p>
            <a:pPr marL="0" indent="0">
              <a:buNone/>
            </a:pPr>
            <a:endParaRPr lang="en-US" sz="2400" dirty="0"/>
          </a:p>
          <a:p>
            <a:pPr marL="0" indent="0">
              <a:buNone/>
            </a:pPr>
            <a:r>
              <a:rPr lang="en-US" sz="2400" dirty="0">
                <a:solidFill>
                  <a:srgbClr val="FF0000"/>
                </a:solidFill>
              </a:rPr>
              <a:t>For the translation model, what is the space of possible inputs?</a:t>
            </a:r>
          </a:p>
          <a:p>
            <a:pPr lvl="1"/>
            <a:r>
              <a:rPr lang="en-US" sz="2000" b="1" dirty="0">
                <a:solidFill>
                  <a:srgbClr val="0000FF"/>
                </a:solidFill>
              </a:rPr>
              <a:t>ALL</a:t>
            </a:r>
            <a:r>
              <a:rPr lang="en-US" sz="2000" dirty="0">
                <a:solidFill>
                  <a:srgbClr val="0000FF"/>
                </a:solidFill>
              </a:rPr>
              <a:t> possible combinations of foreign words with </a:t>
            </a:r>
            <a:r>
              <a:rPr lang="en-US" sz="2000" b="1" dirty="0">
                <a:solidFill>
                  <a:srgbClr val="0000FF"/>
                </a:solidFill>
              </a:rPr>
              <a:t>ALL</a:t>
            </a:r>
            <a:r>
              <a:rPr lang="en-US" sz="2000" dirty="0">
                <a:solidFill>
                  <a:srgbClr val="0000FF"/>
                </a:solidFill>
              </a:rPr>
              <a:t> possible combinations of English words</a:t>
            </a:r>
          </a:p>
        </p:txBody>
      </p:sp>
      <p:sp>
        <p:nvSpPr>
          <p:cNvPr id="844804" name="Line 4"/>
          <p:cNvSpPr>
            <a:spLocks noChangeShapeType="1"/>
          </p:cNvSpPr>
          <p:nvPr/>
        </p:nvSpPr>
        <p:spPr bwMode="auto">
          <a:xfrm>
            <a:off x="304800" y="1295400"/>
            <a:ext cx="8458200" cy="0"/>
          </a:xfrm>
          <a:prstGeom prst="line">
            <a:avLst/>
          </a:prstGeom>
          <a:noFill/>
          <a:ln w="76200">
            <a:solidFill>
              <a:srgbClr val="0000CC"/>
            </a:solidFill>
            <a:round/>
            <a:headEnd/>
            <a:tailEnd/>
          </a:ln>
          <a:effectLst/>
        </p:spPr>
        <p:txBody>
          <a:bodyPr wrap="none" anchor="ctr">
            <a:prstTxWarp prst="textNoShape">
              <a:avLst/>
            </a:prstTxWarp>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4">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0466" name="Rectangle 2"/>
          <p:cNvSpPr>
            <a:spLocks noGrp="1" noChangeArrowheads="1"/>
          </p:cNvSpPr>
          <p:nvPr>
            <p:ph type="title"/>
          </p:nvPr>
        </p:nvSpPr>
        <p:spPr>
          <a:xfrm>
            <a:off x="685800" y="304800"/>
            <a:ext cx="7772400" cy="1143000"/>
          </a:xfrm>
          <a:noFill/>
          <a:ln/>
        </p:spPr>
        <p:txBody>
          <a:bodyPr/>
          <a:lstStyle/>
          <a:p>
            <a:r>
              <a:rPr lang="en-US" dirty="0">
                <a:solidFill>
                  <a:schemeClr val="tx1"/>
                </a:solidFill>
              </a:rPr>
              <a:t>One way to think about it…</a:t>
            </a:r>
          </a:p>
        </p:txBody>
      </p:sp>
      <p:sp>
        <p:nvSpPr>
          <p:cNvPr id="830467" name="Text Box 3"/>
          <p:cNvSpPr txBox="1">
            <a:spLocks noChangeArrowheads="1"/>
          </p:cNvSpPr>
          <p:nvPr/>
        </p:nvSpPr>
        <p:spPr bwMode="auto">
          <a:xfrm>
            <a:off x="349705" y="2225675"/>
            <a:ext cx="1432604" cy="830997"/>
          </a:xfrm>
          <a:prstGeom prst="rect">
            <a:avLst/>
          </a:prstGeom>
          <a:noFill/>
          <a:ln w="9525">
            <a:noFill/>
            <a:miter lim="800000"/>
            <a:headEnd/>
            <a:tailEnd/>
          </a:ln>
          <a:effectLst/>
        </p:spPr>
        <p:txBody>
          <a:bodyPr wrap="none">
            <a:prstTxWarp prst="textNoShape">
              <a:avLst/>
            </a:prstTxWarp>
            <a:spAutoFit/>
          </a:bodyPr>
          <a:lstStyle/>
          <a:p>
            <a:r>
              <a:rPr lang="en-US" sz="2400" b="1" dirty="0"/>
              <a:t>Spanish</a:t>
            </a:r>
            <a:br>
              <a:rPr lang="en-US" sz="2400" b="1" dirty="0"/>
            </a:br>
            <a:r>
              <a:rPr lang="en-US" sz="2400" b="1" dirty="0"/>
              <a:t>(foreign)</a:t>
            </a:r>
          </a:p>
        </p:txBody>
      </p:sp>
      <p:sp>
        <p:nvSpPr>
          <p:cNvPr id="830468" name="Line 4"/>
          <p:cNvSpPr>
            <a:spLocks noChangeShapeType="1"/>
          </p:cNvSpPr>
          <p:nvPr/>
        </p:nvSpPr>
        <p:spPr bwMode="auto">
          <a:xfrm>
            <a:off x="1900237" y="2452687"/>
            <a:ext cx="457200" cy="0"/>
          </a:xfrm>
          <a:prstGeom prst="line">
            <a:avLst/>
          </a:prstGeom>
          <a:noFill/>
          <a:ln w="38100">
            <a:solidFill>
              <a:schemeClr val="tx1"/>
            </a:solidFill>
            <a:round/>
            <a:headEnd/>
            <a:tailEnd type="triangle" w="med" len="med"/>
          </a:ln>
          <a:effectLst/>
        </p:spPr>
        <p:txBody>
          <a:bodyPr wrap="none">
            <a:prstTxWarp prst="textNoShape">
              <a:avLst/>
            </a:prstTxWarp>
          </a:bodyPr>
          <a:lstStyle/>
          <a:p>
            <a:endParaRPr lang="en-US"/>
          </a:p>
        </p:txBody>
      </p:sp>
      <p:sp>
        <p:nvSpPr>
          <p:cNvPr id="830469" name="Rectangle 5"/>
          <p:cNvSpPr>
            <a:spLocks noChangeArrowheads="1"/>
          </p:cNvSpPr>
          <p:nvPr/>
        </p:nvSpPr>
        <p:spPr bwMode="auto">
          <a:xfrm>
            <a:off x="2514600" y="2057400"/>
            <a:ext cx="1219200" cy="823914"/>
          </a:xfrm>
          <a:prstGeom prst="rect">
            <a:avLst/>
          </a:prstGeom>
          <a:solidFill>
            <a:srgbClr val="FFFF00"/>
          </a:solidFill>
          <a:ln w="38100">
            <a:solidFill>
              <a:schemeClr val="tx1"/>
            </a:solidFill>
            <a:miter lim="800000"/>
            <a:headEnd/>
            <a:tailEnd/>
          </a:ln>
          <a:effectLst/>
        </p:spPr>
        <p:txBody>
          <a:bodyPr wrap="none" anchor="ctr">
            <a:prstTxWarp prst="textNoShape">
              <a:avLst/>
            </a:prstTxWarp>
          </a:bodyPr>
          <a:lstStyle/>
          <a:p>
            <a:r>
              <a:rPr lang="en-US" dirty="0"/>
              <a:t>Translation</a:t>
            </a:r>
            <a:br>
              <a:rPr lang="en-US" dirty="0"/>
            </a:br>
            <a:r>
              <a:rPr lang="en-US" dirty="0"/>
              <a:t>model</a:t>
            </a:r>
          </a:p>
        </p:txBody>
      </p:sp>
      <p:sp>
        <p:nvSpPr>
          <p:cNvPr id="830470" name="Rectangle 6"/>
          <p:cNvSpPr>
            <a:spLocks noChangeArrowheads="1"/>
          </p:cNvSpPr>
          <p:nvPr/>
        </p:nvSpPr>
        <p:spPr bwMode="auto">
          <a:xfrm>
            <a:off x="5943600" y="2147887"/>
            <a:ext cx="1219200" cy="609600"/>
          </a:xfrm>
          <a:prstGeom prst="rect">
            <a:avLst/>
          </a:prstGeom>
          <a:solidFill>
            <a:srgbClr val="FFFF00"/>
          </a:solidFill>
          <a:ln w="38100">
            <a:solidFill>
              <a:schemeClr val="tx1"/>
            </a:solidFill>
            <a:miter lim="800000"/>
            <a:headEnd/>
            <a:tailEnd/>
          </a:ln>
          <a:effectLst/>
        </p:spPr>
        <p:txBody>
          <a:bodyPr wrap="none" anchor="ctr">
            <a:prstTxWarp prst="textNoShape">
              <a:avLst/>
            </a:prstTxWarp>
          </a:bodyPr>
          <a:lstStyle/>
          <a:p>
            <a:r>
              <a:rPr lang="en-US" dirty="0"/>
              <a:t>language</a:t>
            </a:r>
            <a:br>
              <a:rPr lang="en-US" dirty="0"/>
            </a:br>
            <a:r>
              <a:rPr lang="en-US" dirty="0"/>
              <a:t>model</a:t>
            </a:r>
          </a:p>
        </p:txBody>
      </p:sp>
      <p:sp>
        <p:nvSpPr>
          <p:cNvPr id="830471" name="Text Box 7"/>
          <p:cNvSpPr txBox="1">
            <a:spLocks noChangeArrowheads="1"/>
          </p:cNvSpPr>
          <p:nvPr/>
        </p:nvSpPr>
        <p:spPr bwMode="auto">
          <a:xfrm>
            <a:off x="4087813" y="2149475"/>
            <a:ext cx="1284287" cy="822325"/>
          </a:xfrm>
          <a:prstGeom prst="rect">
            <a:avLst/>
          </a:prstGeom>
          <a:noFill/>
          <a:ln w="9525">
            <a:noFill/>
            <a:miter lim="800000"/>
            <a:headEnd/>
            <a:tailEnd/>
          </a:ln>
          <a:effectLst/>
        </p:spPr>
        <p:txBody>
          <a:bodyPr wrap="none">
            <a:prstTxWarp prst="textNoShape">
              <a:avLst/>
            </a:prstTxWarp>
            <a:spAutoFit/>
          </a:bodyPr>
          <a:lstStyle/>
          <a:p>
            <a:r>
              <a:rPr lang="en-US" sz="2400" b="1"/>
              <a:t>Broken</a:t>
            </a:r>
          </a:p>
          <a:p>
            <a:r>
              <a:rPr lang="en-US" sz="2400" b="1"/>
              <a:t>English</a:t>
            </a:r>
          </a:p>
        </p:txBody>
      </p:sp>
      <p:sp>
        <p:nvSpPr>
          <p:cNvPr id="830472" name="Line 8"/>
          <p:cNvSpPr>
            <a:spLocks noChangeShapeType="1"/>
          </p:cNvSpPr>
          <p:nvPr/>
        </p:nvSpPr>
        <p:spPr bwMode="auto">
          <a:xfrm>
            <a:off x="5486400" y="2452687"/>
            <a:ext cx="457200" cy="0"/>
          </a:xfrm>
          <a:prstGeom prst="line">
            <a:avLst/>
          </a:prstGeom>
          <a:noFill/>
          <a:ln w="38100">
            <a:solidFill>
              <a:schemeClr val="tx1"/>
            </a:solidFill>
            <a:round/>
            <a:headEnd/>
            <a:tailEnd type="triangle" w="med" len="med"/>
          </a:ln>
          <a:effectLst/>
        </p:spPr>
        <p:txBody>
          <a:bodyPr wrap="none">
            <a:prstTxWarp prst="textNoShape">
              <a:avLst/>
            </a:prstTxWarp>
          </a:bodyPr>
          <a:lstStyle/>
          <a:p>
            <a:endParaRPr lang="en-US"/>
          </a:p>
        </p:txBody>
      </p:sp>
      <p:sp>
        <p:nvSpPr>
          <p:cNvPr id="830473" name="Line 9"/>
          <p:cNvSpPr>
            <a:spLocks noChangeShapeType="1"/>
          </p:cNvSpPr>
          <p:nvPr/>
        </p:nvSpPr>
        <p:spPr bwMode="auto">
          <a:xfrm>
            <a:off x="3810000" y="2438400"/>
            <a:ext cx="304800" cy="0"/>
          </a:xfrm>
          <a:prstGeom prst="line">
            <a:avLst/>
          </a:prstGeom>
          <a:noFill/>
          <a:ln w="38100">
            <a:solidFill>
              <a:schemeClr val="tx1"/>
            </a:solidFill>
            <a:round/>
            <a:headEnd/>
            <a:tailEnd type="triangle" w="med" len="med"/>
          </a:ln>
          <a:effectLst/>
        </p:spPr>
        <p:txBody>
          <a:bodyPr wrap="none">
            <a:prstTxWarp prst="textNoShape">
              <a:avLst/>
            </a:prstTxWarp>
          </a:bodyPr>
          <a:lstStyle/>
          <a:p>
            <a:endParaRPr lang="en-US"/>
          </a:p>
        </p:txBody>
      </p:sp>
      <p:sp>
        <p:nvSpPr>
          <p:cNvPr id="830474" name="Text Box 10"/>
          <p:cNvSpPr txBox="1">
            <a:spLocks noChangeArrowheads="1"/>
          </p:cNvSpPr>
          <p:nvPr/>
        </p:nvSpPr>
        <p:spPr bwMode="auto">
          <a:xfrm>
            <a:off x="7772400" y="2209800"/>
            <a:ext cx="1284287" cy="457200"/>
          </a:xfrm>
          <a:prstGeom prst="rect">
            <a:avLst/>
          </a:prstGeom>
          <a:noFill/>
          <a:ln w="9525">
            <a:noFill/>
            <a:miter lim="800000"/>
            <a:headEnd/>
            <a:tailEnd/>
          </a:ln>
          <a:effectLst/>
        </p:spPr>
        <p:txBody>
          <a:bodyPr wrap="none">
            <a:prstTxWarp prst="textNoShape">
              <a:avLst/>
            </a:prstTxWarp>
            <a:spAutoFit/>
          </a:bodyPr>
          <a:lstStyle/>
          <a:p>
            <a:r>
              <a:rPr lang="en-US" sz="2400" b="1" dirty="0"/>
              <a:t>English</a:t>
            </a:r>
          </a:p>
        </p:txBody>
      </p:sp>
      <p:sp>
        <p:nvSpPr>
          <p:cNvPr id="830475" name="Line 11"/>
          <p:cNvSpPr>
            <a:spLocks noChangeShapeType="1"/>
          </p:cNvSpPr>
          <p:nvPr/>
        </p:nvSpPr>
        <p:spPr bwMode="auto">
          <a:xfrm>
            <a:off x="7162800" y="2438400"/>
            <a:ext cx="457200" cy="0"/>
          </a:xfrm>
          <a:prstGeom prst="line">
            <a:avLst/>
          </a:prstGeom>
          <a:noFill/>
          <a:ln w="38100">
            <a:solidFill>
              <a:schemeClr val="tx1"/>
            </a:solidFill>
            <a:round/>
            <a:headEnd/>
            <a:tailEnd type="triangle" w="med" len="med"/>
          </a:ln>
          <a:effectLst/>
        </p:spPr>
        <p:txBody>
          <a:bodyPr wrap="none">
            <a:prstTxWarp prst="textNoShape">
              <a:avLst/>
            </a:prstTxWarp>
          </a:bodyPr>
          <a:lstStyle/>
          <a:p>
            <a:endParaRPr lang="en-US"/>
          </a:p>
        </p:txBody>
      </p:sp>
      <p:sp>
        <p:nvSpPr>
          <p:cNvPr id="830486" name="Text Box 22"/>
          <p:cNvSpPr txBox="1">
            <a:spLocks noChangeArrowheads="1"/>
          </p:cNvSpPr>
          <p:nvPr/>
        </p:nvSpPr>
        <p:spPr bwMode="auto">
          <a:xfrm>
            <a:off x="228600" y="4419600"/>
            <a:ext cx="2816225" cy="457200"/>
          </a:xfrm>
          <a:prstGeom prst="rect">
            <a:avLst/>
          </a:prstGeom>
          <a:noFill/>
          <a:ln w="9525">
            <a:noFill/>
            <a:miter lim="800000"/>
            <a:headEnd/>
            <a:tailEnd/>
          </a:ln>
          <a:effectLst/>
        </p:spPr>
        <p:txBody>
          <a:bodyPr wrap="none">
            <a:prstTxWarp prst="textNoShape">
              <a:avLst/>
            </a:prstTxWarp>
            <a:spAutoFit/>
          </a:bodyPr>
          <a:lstStyle/>
          <a:p>
            <a:pPr algn="l"/>
            <a:r>
              <a:rPr lang="en-US" sz="2400">
                <a:latin typeface="Times New Roman" pitchFamily="-111" charset="0"/>
              </a:rPr>
              <a:t>Que hambre tengo yo</a:t>
            </a:r>
          </a:p>
        </p:txBody>
      </p:sp>
      <p:sp>
        <p:nvSpPr>
          <p:cNvPr id="830487" name="Text Box 23"/>
          <p:cNvSpPr txBox="1">
            <a:spLocks noChangeArrowheads="1"/>
          </p:cNvSpPr>
          <p:nvPr/>
        </p:nvSpPr>
        <p:spPr bwMode="auto">
          <a:xfrm>
            <a:off x="3581400" y="3886200"/>
            <a:ext cx="2841625" cy="1552575"/>
          </a:xfrm>
          <a:prstGeom prst="rect">
            <a:avLst/>
          </a:prstGeom>
          <a:noFill/>
          <a:ln w="9525">
            <a:noFill/>
            <a:miter lim="800000"/>
            <a:headEnd/>
            <a:tailEnd/>
          </a:ln>
          <a:effectLst/>
        </p:spPr>
        <p:txBody>
          <a:bodyPr wrap="none">
            <a:prstTxWarp prst="textNoShape">
              <a:avLst/>
            </a:prstTxWarp>
            <a:spAutoFit/>
          </a:bodyPr>
          <a:lstStyle/>
          <a:p>
            <a:pPr algn="l"/>
            <a:r>
              <a:rPr lang="en-US" sz="2400">
                <a:latin typeface="Times New Roman" pitchFamily="-111" charset="0"/>
              </a:rPr>
              <a:t>What hunger have I,</a:t>
            </a:r>
          </a:p>
          <a:p>
            <a:pPr algn="l"/>
            <a:r>
              <a:rPr lang="en-US" sz="2400">
                <a:latin typeface="Times New Roman" pitchFamily="-111" charset="0"/>
              </a:rPr>
              <a:t>Hungry I am so,</a:t>
            </a:r>
          </a:p>
          <a:p>
            <a:pPr algn="l"/>
            <a:r>
              <a:rPr lang="en-US" sz="2400">
                <a:latin typeface="Times New Roman" pitchFamily="-111" charset="0"/>
              </a:rPr>
              <a:t>I am so hungry,</a:t>
            </a:r>
          </a:p>
          <a:p>
            <a:pPr algn="l"/>
            <a:r>
              <a:rPr lang="en-US" sz="2400">
                <a:latin typeface="Times New Roman" pitchFamily="-111" charset="0"/>
              </a:rPr>
              <a:t>Have I that hunger …</a:t>
            </a:r>
          </a:p>
        </p:txBody>
      </p:sp>
      <p:sp>
        <p:nvSpPr>
          <p:cNvPr id="830488" name="Text Box 24"/>
          <p:cNvSpPr txBox="1">
            <a:spLocks noChangeArrowheads="1"/>
          </p:cNvSpPr>
          <p:nvPr/>
        </p:nvSpPr>
        <p:spPr bwMode="auto">
          <a:xfrm>
            <a:off x="6934200" y="4419600"/>
            <a:ext cx="2020888" cy="457200"/>
          </a:xfrm>
          <a:prstGeom prst="rect">
            <a:avLst/>
          </a:prstGeom>
          <a:noFill/>
          <a:ln w="9525">
            <a:noFill/>
            <a:miter lim="800000"/>
            <a:headEnd/>
            <a:tailEnd/>
          </a:ln>
          <a:effectLst/>
        </p:spPr>
        <p:txBody>
          <a:bodyPr wrap="none">
            <a:prstTxWarp prst="textNoShape">
              <a:avLst/>
            </a:prstTxWarp>
            <a:spAutoFit/>
          </a:bodyPr>
          <a:lstStyle/>
          <a:p>
            <a:pPr algn="l"/>
            <a:r>
              <a:rPr lang="en-US" sz="2400">
                <a:latin typeface="Times New Roman" pitchFamily="-111" charset="0"/>
              </a:rPr>
              <a:t>I am so hungry</a:t>
            </a:r>
          </a:p>
        </p:txBody>
      </p:sp>
      <p:sp>
        <p:nvSpPr>
          <p:cNvPr id="830489" name="Line 25"/>
          <p:cNvSpPr>
            <a:spLocks noChangeShapeType="1"/>
          </p:cNvSpPr>
          <p:nvPr/>
        </p:nvSpPr>
        <p:spPr bwMode="auto">
          <a:xfrm>
            <a:off x="3124200" y="4648200"/>
            <a:ext cx="304800" cy="0"/>
          </a:xfrm>
          <a:prstGeom prst="line">
            <a:avLst/>
          </a:prstGeom>
          <a:noFill/>
          <a:ln w="9525">
            <a:solidFill>
              <a:schemeClr val="tx1"/>
            </a:solidFill>
            <a:round/>
            <a:headEnd/>
            <a:tailEnd type="triangle" w="med" len="med"/>
          </a:ln>
          <a:effectLst/>
        </p:spPr>
        <p:txBody>
          <a:bodyPr wrap="none">
            <a:prstTxWarp prst="textNoShape">
              <a:avLst/>
            </a:prstTxWarp>
          </a:bodyPr>
          <a:lstStyle/>
          <a:p>
            <a:endParaRPr lang="en-US"/>
          </a:p>
        </p:txBody>
      </p:sp>
      <p:sp>
        <p:nvSpPr>
          <p:cNvPr id="830490" name="Line 26"/>
          <p:cNvSpPr>
            <a:spLocks noChangeShapeType="1"/>
          </p:cNvSpPr>
          <p:nvPr/>
        </p:nvSpPr>
        <p:spPr bwMode="auto">
          <a:xfrm>
            <a:off x="6477000" y="4648200"/>
            <a:ext cx="304800" cy="0"/>
          </a:xfrm>
          <a:prstGeom prst="line">
            <a:avLst/>
          </a:prstGeom>
          <a:noFill/>
          <a:ln w="9525">
            <a:solidFill>
              <a:schemeClr val="tx1"/>
            </a:solidFill>
            <a:round/>
            <a:headEnd/>
            <a:tailEnd type="triangle" w="med" len="med"/>
          </a:ln>
          <a:effectLst/>
        </p:spPr>
        <p:txBody>
          <a:bodyPr wrap="none">
            <a:prstTxWarp prst="textNoShape">
              <a:avLst/>
            </a:prstTxWarp>
          </a:bodyPr>
          <a:lstStyle/>
          <a:p>
            <a:endParaRPr lang="en-US"/>
          </a:p>
        </p:txBody>
      </p:sp>
    </p:spTree>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8658" name="Rectangle 2"/>
          <p:cNvSpPr>
            <a:spLocks noChangeArrowheads="1"/>
          </p:cNvSpPr>
          <p:nvPr/>
        </p:nvSpPr>
        <p:spPr bwMode="auto">
          <a:xfrm>
            <a:off x="4800600" y="5334000"/>
            <a:ext cx="2362200" cy="1371600"/>
          </a:xfrm>
          <a:prstGeom prst="rect">
            <a:avLst/>
          </a:prstGeom>
          <a:noFill/>
          <a:ln w="76200">
            <a:solidFill>
              <a:srgbClr val="F5FEA0"/>
            </a:solidFill>
            <a:miter lim="800000"/>
            <a:headEnd/>
            <a:tailEnd/>
          </a:ln>
          <a:effectLst/>
        </p:spPr>
        <p:txBody>
          <a:bodyPr wrap="none" anchor="ctr">
            <a:prstTxWarp prst="textNoShape">
              <a:avLst/>
            </a:prstTxWarp>
          </a:bodyPr>
          <a:lstStyle/>
          <a:p>
            <a:endParaRPr lang="en-US"/>
          </a:p>
        </p:txBody>
      </p:sp>
      <p:sp>
        <p:nvSpPr>
          <p:cNvPr id="838659" name="Rectangle 3"/>
          <p:cNvSpPr>
            <a:spLocks noGrp="1" noChangeArrowheads="1"/>
          </p:cNvSpPr>
          <p:nvPr>
            <p:ph type="title"/>
          </p:nvPr>
        </p:nvSpPr>
        <p:spPr>
          <a:xfrm>
            <a:off x="457200" y="0"/>
            <a:ext cx="8229600" cy="1143000"/>
          </a:xfrm>
        </p:spPr>
        <p:txBody>
          <a:bodyPr/>
          <a:lstStyle/>
          <a:p>
            <a:r>
              <a:rPr lang="en-US"/>
              <a:t>Statistical MT Overview</a:t>
            </a:r>
          </a:p>
        </p:txBody>
      </p:sp>
      <p:sp>
        <p:nvSpPr>
          <p:cNvPr id="838660" name="AutoShape 4"/>
          <p:cNvSpPr>
            <a:spLocks noChangeArrowheads="1"/>
          </p:cNvSpPr>
          <p:nvPr/>
        </p:nvSpPr>
        <p:spPr bwMode="auto">
          <a:xfrm>
            <a:off x="228600" y="2362200"/>
            <a:ext cx="533400" cy="533400"/>
          </a:xfrm>
          <a:prstGeom prst="verticalScroll">
            <a:avLst>
              <a:gd name="adj" fmla="val 12500"/>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838661" name="AutoShape 5"/>
          <p:cNvSpPr>
            <a:spLocks noChangeArrowheads="1"/>
          </p:cNvSpPr>
          <p:nvPr/>
        </p:nvSpPr>
        <p:spPr bwMode="auto">
          <a:xfrm>
            <a:off x="762000" y="2362200"/>
            <a:ext cx="533400" cy="533400"/>
          </a:xfrm>
          <a:prstGeom prst="verticalScroll">
            <a:avLst>
              <a:gd name="adj" fmla="val 12500"/>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838662" name="Text Box 6"/>
          <p:cNvSpPr txBox="1">
            <a:spLocks noChangeArrowheads="1"/>
          </p:cNvSpPr>
          <p:nvPr/>
        </p:nvSpPr>
        <p:spPr bwMode="auto">
          <a:xfrm>
            <a:off x="-152400" y="1828800"/>
            <a:ext cx="2209800" cy="366713"/>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Bilingual data</a:t>
            </a:r>
          </a:p>
        </p:txBody>
      </p:sp>
      <p:sp>
        <p:nvSpPr>
          <p:cNvPr id="838663" name="Line 7"/>
          <p:cNvSpPr>
            <a:spLocks noChangeShapeType="1"/>
          </p:cNvSpPr>
          <p:nvPr/>
        </p:nvSpPr>
        <p:spPr bwMode="auto">
          <a:xfrm>
            <a:off x="1676400" y="2667000"/>
            <a:ext cx="685800" cy="0"/>
          </a:xfrm>
          <a:prstGeom prst="line">
            <a:avLst/>
          </a:prstGeom>
          <a:noFill/>
          <a:ln w="38100">
            <a:solidFill>
              <a:schemeClr val="tx1"/>
            </a:solidFill>
            <a:round/>
            <a:headEnd/>
            <a:tailEnd type="triangle" w="med" len="med"/>
          </a:ln>
          <a:effectLst/>
        </p:spPr>
        <p:txBody>
          <a:bodyPr>
            <a:prstTxWarp prst="textNoShape">
              <a:avLst/>
            </a:prstTxWarp>
          </a:bodyPr>
          <a:lstStyle/>
          <a:p>
            <a:endParaRPr lang="en-US"/>
          </a:p>
        </p:txBody>
      </p:sp>
      <p:sp>
        <p:nvSpPr>
          <p:cNvPr id="838664" name="Line 8"/>
          <p:cNvSpPr>
            <a:spLocks noChangeShapeType="1"/>
          </p:cNvSpPr>
          <p:nvPr/>
        </p:nvSpPr>
        <p:spPr bwMode="auto">
          <a:xfrm>
            <a:off x="2743200" y="2286000"/>
            <a:ext cx="304800" cy="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838665" name="Line 9"/>
          <p:cNvSpPr>
            <a:spLocks noChangeShapeType="1"/>
          </p:cNvSpPr>
          <p:nvPr/>
        </p:nvSpPr>
        <p:spPr bwMode="auto">
          <a:xfrm>
            <a:off x="3276600" y="2286000"/>
            <a:ext cx="304800" cy="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838666" name="Line 10"/>
          <p:cNvSpPr>
            <a:spLocks noChangeShapeType="1"/>
          </p:cNvSpPr>
          <p:nvPr/>
        </p:nvSpPr>
        <p:spPr bwMode="auto">
          <a:xfrm>
            <a:off x="2743200" y="2362200"/>
            <a:ext cx="304800" cy="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838667" name="Line 11"/>
          <p:cNvSpPr>
            <a:spLocks noChangeShapeType="1"/>
          </p:cNvSpPr>
          <p:nvPr/>
        </p:nvSpPr>
        <p:spPr bwMode="auto">
          <a:xfrm>
            <a:off x="3276600" y="2362200"/>
            <a:ext cx="304800" cy="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838668" name="Line 12"/>
          <p:cNvSpPr>
            <a:spLocks noChangeShapeType="1"/>
          </p:cNvSpPr>
          <p:nvPr/>
        </p:nvSpPr>
        <p:spPr bwMode="auto">
          <a:xfrm>
            <a:off x="2743200" y="2438400"/>
            <a:ext cx="304800" cy="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838669" name="Line 13"/>
          <p:cNvSpPr>
            <a:spLocks noChangeShapeType="1"/>
          </p:cNvSpPr>
          <p:nvPr/>
        </p:nvSpPr>
        <p:spPr bwMode="auto">
          <a:xfrm>
            <a:off x="3276600" y="2438400"/>
            <a:ext cx="304800" cy="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838670" name="Line 14"/>
          <p:cNvSpPr>
            <a:spLocks noChangeShapeType="1"/>
          </p:cNvSpPr>
          <p:nvPr/>
        </p:nvSpPr>
        <p:spPr bwMode="auto">
          <a:xfrm>
            <a:off x="2743200" y="2514600"/>
            <a:ext cx="304800" cy="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838671" name="Line 15"/>
          <p:cNvSpPr>
            <a:spLocks noChangeShapeType="1"/>
          </p:cNvSpPr>
          <p:nvPr/>
        </p:nvSpPr>
        <p:spPr bwMode="auto">
          <a:xfrm>
            <a:off x="3276600" y="2514600"/>
            <a:ext cx="304800" cy="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838672" name="Line 16"/>
          <p:cNvSpPr>
            <a:spLocks noChangeShapeType="1"/>
          </p:cNvSpPr>
          <p:nvPr/>
        </p:nvSpPr>
        <p:spPr bwMode="auto">
          <a:xfrm>
            <a:off x="2743200" y="2590800"/>
            <a:ext cx="304800" cy="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838673" name="Line 17"/>
          <p:cNvSpPr>
            <a:spLocks noChangeShapeType="1"/>
          </p:cNvSpPr>
          <p:nvPr/>
        </p:nvSpPr>
        <p:spPr bwMode="auto">
          <a:xfrm>
            <a:off x="3276600" y="2590800"/>
            <a:ext cx="304800" cy="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838674" name="Line 18"/>
          <p:cNvSpPr>
            <a:spLocks noChangeShapeType="1"/>
          </p:cNvSpPr>
          <p:nvPr/>
        </p:nvSpPr>
        <p:spPr bwMode="auto">
          <a:xfrm>
            <a:off x="2743200" y="2667000"/>
            <a:ext cx="304800" cy="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838675" name="Line 19"/>
          <p:cNvSpPr>
            <a:spLocks noChangeShapeType="1"/>
          </p:cNvSpPr>
          <p:nvPr/>
        </p:nvSpPr>
        <p:spPr bwMode="auto">
          <a:xfrm>
            <a:off x="3276600" y="2667000"/>
            <a:ext cx="304800" cy="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838676" name="Line 20"/>
          <p:cNvSpPr>
            <a:spLocks noChangeShapeType="1"/>
          </p:cNvSpPr>
          <p:nvPr/>
        </p:nvSpPr>
        <p:spPr bwMode="auto">
          <a:xfrm>
            <a:off x="2743200" y="2743200"/>
            <a:ext cx="304800" cy="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838677" name="Line 21"/>
          <p:cNvSpPr>
            <a:spLocks noChangeShapeType="1"/>
          </p:cNvSpPr>
          <p:nvPr/>
        </p:nvSpPr>
        <p:spPr bwMode="auto">
          <a:xfrm>
            <a:off x="3276600" y="2743200"/>
            <a:ext cx="304800" cy="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838678" name="Line 22"/>
          <p:cNvSpPr>
            <a:spLocks noChangeShapeType="1"/>
          </p:cNvSpPr>
          <p:nvPr/>
        </p:nvSpPr>
        <p:spPr bwMode="auto">
          <a:xfrm>
            <a:off x="2743200" y="2819400"/>
            <a:ext cx="304800" cy="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838679" name="Line 23"/>
          <p:cNvSpPr>
            <a:spLocks noChangeShapeType="1"/>
          </p:cNvSpPr>
          <p:nvPr/>
        </p:nvSpPr>
        <p:spPr bwMode="auto">
          <a:xfrm>
            <a:off x="3276600" y="2819400"/>
            <a:ext cx="304800" cy="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838680" name="Text Box 24"/>
          <p:cNvSpPr txBox="1">
            <a:spLocks noChangeArrowheads="1"/>
          </p:cNvSpPr>
          <p:nvPr/>
        </p:nvSpPr>
        <p:spPr bwMode="auto">
          <a:xfrm>
            <a:off x="1143000" y="2895600"/>
            <a:ext cx="1676400" cy="366713"/>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preprocessing</a:t>
            </a:r>
          </a:p>
        </p:txBody>
      </p:sp>
      <p:sp>
        <p:nvSpPr>
          <p:cNvPr id="838681" name="Text Box 25"/>
          <p:cNvSpPr txBox="1">
            <a:spLocks noChangeArrowheads="1"/>
          </p:cNvSpPr>
          <p:nvPr/>
        </p:nvSpPr>
        <p:spPr bwMode="auto">
          <a:xfrm>
            <a:off x="2286000" y="1600200"/>
            <a:ext cx="1981200" cy="64135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“nice” fragment aligned data</a:t>
            </a:r>
          </a:p>
        </p:txBody>
      </p:sp>
      <p:sp>
        <p:nvSpPr>
          <p:cNvPr id="838682" name="Rectangle 26"/>
          <p:cNvSpPr>
            <a:spLocks noChangeArrowheads="1"/>
          </p:cNvSpPr>
          <p:nvPr/>
        </p:nvSpPr>
        <p:spPr bwMode="auto">
          <a:xfrm>
            <a:off x="5029200" y="1981200"/>
            <a:ext cx="1828800" cy="2819400"/>
          </a:xfrm>
          <a:prstGeom prst="rect">
            <a:avLst/>
          </a:prstGeom>
          <a:noFill/>
          <a:ln w="19050">
            <a:solidFill>
              <a:schemeClr val="tx1"/>
            </a:solidFill>
            <a:miter lim="800000"/>
            <a:headEnd/>
            <a:tailEnd/>
          </a:ln>
          <a:effectLst/>
        </p:spPr>
        <p:txBody>
          <a:bodyPr wrap="none" anchor="ctr">
            <a:prstTxWarp prst="textNoShape">
              <a:avLst/>
            </a:prstTxWarp>
          </a:bodyPr>
          <a:lstStyle/>
          <a:p>
            <a:endParaRPr lang="en-US"/>
          </a:p>
        </p:txBody>
      </p:sp>
      <p:sp>
        <p:nvSpPr>
          <p:cNvPr id="838683" name="Text Box 27"/>
          <p:cNvSpPr txBox="1">
            <a:spLocks noChangeArrowheads="1"/>
          </p:cNvSpPr>
          <p:nvPr/>
        </p:nvSpPr>
        <p:spPr bwMode="auto">
          <a:xfrm>
            <a:off x="5257800" y="2286000"/>
            <a:ext cx="1371600" cy="650875"/>
          </a:xfrm>
          <a:prstGeom prst="rect">
            <a:avLst/>
          </a:prstGeom>
          <a:noFill/>
          <a:ln w="9525">
            <a:solidFill>
              <a:schemeClr val="tx1"/>
            </a:solidFill>
            <a:miter lim="800000"/>
            <a:headEnd/>
            <a:tailEnd/>
          </a:ln>
          <a:effectLst/>
        </p:spPr>
        <p:txBody>
          <a:bodyPr>
            <a:prstTxWarp prst="textNoShape">
              <a:avLst/>
            </a:prstTxWarp>
            <a:spAutoFit/>
          </a:bodyPr>
          <a:lstStyle/>
          <a:p>
            <a:pPr>
              <a:spcBef>
                <a:spcPct val="50000"/>
              </a:spcBef>
            </a:pPr>
            <a:r>
              <a:rPr lang="en-US"/>
              <a:t>Translation model</a:t>
            </a:r>
          </a:p>
        </p:txBody>
      </p:sp>
      <p:sp>
        <p:nvSpPr>
          <p:cNvPr id="838684" name="Text Box 28"/>
          <p:cNvSpPr txBox="1">
            <a:spLocks noChangeArrowheads="1"/>
          </p:cNvSpPr>
          <p:nvPr/>
        </p:nvSpPr>
        <p:spPr bwMode="auto">
          <a:xfrm>
            <a:off x="3962400" y="1066800"/>
            <a:ext cx="1143000" cy="396875"/>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2000" b="1">
                <a:solidFill>
                  <a:srgbClr val="FF0000"/>
                </a:solidFill>
              </a:rPr>
              <a:t>training</a:t>
            </a:r>
          </a:p>
        </p:txBody>
      </p:sp>
      <p:sp>
        <p:nvSpPr>
          <p:cNvPr id="838685" name="AutoShape 29"/>
          <p:cNvSpPr>
            <a:spLocks noChangeArrowheads="1"/>
          </p:cNvSpPr>
          <p:nvPr/>
        </p:nvSpPr>
        <p:spPr bwMode="auto">
          <a:xfrm>
            <a:off x="2743200" y="4038600"/>
            <a:ext cx="533400" cy="533400"/>
          </a:xfrm>
          <a:prstGeom prst="verticalScroll">
            <a:avLst>
              <a:gd name="adj" fmla="val 12500"/>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838686" name="Text Box 30"/>
          <p:cNvSpPr txBox="1">
            <a:spLocks noChangeArrowheads="1"/>
          </p:cNvSpPr>
          <p:nvPr/>
        </p:nvSpPr>
        <p:spPr bwMode="auto">
          <a:xfrm>
            <a:off x="1524000" y="3505200"/>
            <a:ext cx="2209800" cy="366713"/>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monolingual data</a:t>
            </a:r>
          </a:p>
        </p:txBody>
      </p:sp>
      <p:sp>
        <p:nvSpPr>
          <p:cNvPr id="838687" name="Text Box 31"/>
          <p:cNvSpPr txBox="1">
            <a:spLocks noChangeArrowheads="1"/>
          </p:cNvSpPr>
          <p:nvPr/>
        </p:nvSpPr>
        <p:spPr bwMode="auto">
          <a:xfrm>
            <a:off x="5257800" y="3810000"/>
            <a:ext cx="1371600" cy="650875"/>
          </a:xfrm>
          <a:prstGeom prst="rect">
            <a:avLst/>
          </a:prstGeom>
          <a:noFill/>
          <a:ln w="9525">
            <a:solidFill>
              <a:schemeClr val="tx1"/>
            </a:solidFill>
            <a:miter lim="800000"/>
            <a:headEnd/>
            <a:tailEnd/>
          </a:ln>
          <a:effectLst/>
        </p:spPr>
        <p:txBody>
          <a:bodyPr>
            <a:prstTxWarp prst="textNoShape">
              <a:avLst/>
            </a:prstTxWarp>
            <a:spAutoFit/>
          </a:bodyPr>
          <a:lstStyle/>
          <a:p>
            <a:pPr>
              <a:spcBef>
                <a:spcPct val="50000"/>
              </a:spcBef>
            </a:pPr>
            <a:r>
              <a:rPr lang="en-US"/>
              <a:t>Language model</a:t>
            </a:r>
          </a:p>
        </p:txBody>
      </p:sp>
      <p:sp>
        <p:nvSpPr>
          <p:cNvPr id="838688" name="Text Box 32"/>
          <p:cNvSpPr txBox="1">
            <a:spLocks noChangeArrowheads="1"/>
          </p:cNvSpPr>
          <p:nvPr/>
        </p:nvSpPr>
        <p:spPr bwMode="auto">
          <a:xfrm>
            <a:off x="5257800" y="1295400"/>
            <a:ext cx="1447800" cy="64135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learned parameters</a:t>
            </a:r>
          </a:p>
        </p:txBody>
      </p:sp>
      <p:sp>
        <p:nvSpPr>
          <p:cNvPr id="838689" name="Line 33"/>
          <p:cNvSpPr>
            <a:spLocks noChangeShapeType="1"/>
          </p:cNvSpPr>
          <p:nvPr/>
        </p:nvSpPr>
        <p:spPr bwMode="auto">
          <a:xfrm>
            <a:off x="457200" y="5029200"/>
            <a:ext cx="8382000" cy="0"/>
          </a:xfrm>
          <a:prstGeom prst="line">
            <a:avLst/>
          </a:prstGeom>
          <a:noFill/>
          <a:ln w="28575">
            <a:solidFill>
              <a:srgbClr val="FF0000"/>
            </a:solidFill>
            <a:round/>
            <a:headEnd/>
            <a:tailEnd/>
          </a:ln>
          <a:effectLst/>
        </p:spPr>
        <p:txBody>
          <a:bodyPr>
            <a:prstTxWarp prst="textNoShape">
              <a:avLst/>
            </a:prstTxWarp>
          </a:bodyPr>
          <a:lstStyle/>
          <a:p>
            <a:endParaRPr lang="en-US"/>
          </a:p>
        </p:txBody>
      </p:sp>
      <p:sp>
        <p:nvSpPr>
          <p:cNvPr id="838690" name="Text Box 34"/>
          <p:cNvSpPr txBox="1">
            <a:spLocks noChangeArrowheads="1"/>
          </p:cNvSpPr>
          <p:nvPr/>
        </p:nvSpPr>
        <p:spPr bwMode="auto">
          <a:xfrm>
            <a:off x="2819400" y="5562600"/>
            <a:ext cx="1524000" cy="64135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Foreign sentence</a:t>
            </a:r>
          </a:p>
        </p:txBody>
      </p:sp>
      <p:sp>
        <p:nvSpPr>
          <p:cNvPr id="838691" name="Text Box 35"/>
          <p:cNvSpPr txBox="1">
            <a:spLocks noChangeArrowheads="1"/>
          </p:cNvSpPr>
          <p:nvPr/>
        </p:nvSpPr>
        <p:spPr bwMode="auto">
          <a:xfrm>
            <a:off x="609600" y="5638800"/>
            <a:ext cx="1752600" cy="396875"/>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2000" b="1">
                <a:solidFill>
                  <a:schemeClr val="accent2"/>
                </a:solidFill>
              </a:rPr>
              <a:t>Translation</a:t>
            </a:r>
          </a:p>
        </p:txBody>
      </p:sp>
      <p:sp>
        <p:nvSpPr>
          <p:cNvPr id="838692" name="Line 36"/>
          <p:cNvSpPr>
            <a:spLocks noChangeShapeType="1"/>
          </p:cNvSpPr>
          <p:nvPr/>
        </p:nvSpPr>
        <p:spPr bwMode="auto">
          <a:xfrm>
            <a:off x="4191000" y="5867400"/>
            <a:ext cx="609600" cy="0"/>
          </a:xfrm>
          <a:prstGeom prst="line">
            <a:avLst/>
          </a:prstGeom>
          <a:noFill/>
          <a:ln w="28575">
            <a:solidFill>
              <a:schemeClr val="tx1"/>
            </a:solidFill>
            <a:round/>
            <a:headEnd/>
            <a:tailEnd type="triangle" w="med" len="med"/>
          </a:ln>
          <a:effectLst/>
        </p:spPr>
        <p:txBody>
          <a:bodyPr>
            <a:prstTxWarp prst="textNoShape">
              <a:avLst/>
            </a:prstTxWarp>
          </a:bodyPr>
          <a:lstStyle/>
          <a:p>
            <a:endParaRPr lang="en-US"/>
          </a:p>
        </p:txBody>
      </p:sp>
      <p:sp>
        <p:nvSpPr>
          <p:cNvPr id="838693" name="Line 37"/>
          <p:cNvSpPr>
            <a:spLocks noChangeShapeType="1"/>
          </p:cNvSpPr>
          <p:nvPr/>
        </p:nvSpPr>
        <p:spPr bwMode="auto">
          <a:xfrm>
            <a:off x="5943600" y="4800600"/>
            <a:ext cx="0" cy="533400"/>
          </a:xfrm>
          <a:prstGeom prst="line">
            <a:avLst/>
          </a:prstGeom>
          <a:noFill/>
          <a:ln w="28575">
            <a:solidFill>
              <a:schemeClr val="tx1"/>
            </a:solidFill>
            <a:round/>
            <a:headEnd/>
            <a:tailEnd type="triangle" w="med" len="med"/>
          </a:ln>
          <a:effectLst/>
        </p:spPr>
        <p:txBody>
          <a:bodyPr>
            <a:prstTxWarp prst="textNoShape">
              <a:avLst/>
            </a:prstTxWarp>
          </a:bodyPr>
          <a:lstStyle/>
          <a:p>
            <a:endParaRPr lang="en-US"/>
          </a:p>
        </p:txBody>
      </p:sp>
      <p:sp>
        <p:nvSpPr>
          <p:cNvPr id="838694" name="Text Box 38"/>
          <p:cNvSpPr txBox="1">
            <a:spLocks noChangeArrowheads="1"/>
          </p:cNvSpPr>
          <p:nvPr/>
        </p:nvSpPr>
        <p:spPr bwMode="auto">
          <a:xfrm>
            <a:off x="4876800" y="5410200"/>
            <a:ext cx="2209800" cy="1220788"/>
          </a:xfrm>
          <a:prstGeom prst="rect">
            <a:avLst/>
          </a:prstGeom>
          <a:noFill/>
          <a:ln w="3175">
            <a:solidFill>
              <a:schemeClr val="tx1"/>
            </a:solidFill>
            <a:miter lim="800000"/>
            <a:headEnd/>
            <a:tailEnd/>
          </a:ln>
          <a:effectLst/>
        </p:spPr>
        <p:txBody>
          <a:bodyPr>
            <a:prstTxWarp prst="textNoShape">
              <a:avLst/>
            </a:prstTxWarp>
            <a:spAutoFit/>
          </a:bodyPr>
          <a:lstStyle/>
          <a:p>
            <a:pPr>
              <a:spcBef>
                <a:spcPct val="50000"/>
              </a:spcBef>
            </a:pPr>
            <a:r>
              <a:rPr lang="en-US"/>
              <a:t>Decoder </a:t>
            </a:r>
            <a:br>
              <a:rPr lang="en-US"/>
            </a:br>
            <a:r>
              <a:rPr lang="en-US" sz="1400"/>
              <a:t>(what English sentence is most probable given foreign sentence with learned models)</a:t>
            </a:r>
          </a:p>
        </p:txBody>
      </p:sp>
      <p:sp>
        <p:nvSpPr>
          <p:cNvPr id="838695" name="Rectangle 39"/>
          <p:cNvSpPr>
            <a:spLocks noChangeArrowheads="1"/>
          </p:cNvSpPr>
          <p:nvPr/>
        </p:nvSpPr>
        <p:spPr bwMode="auto">
          <a:xfrm>
            <a:off x="5181600" y="3733800"/>
            <a:ext cx="1524000" cy="838200"/>
          </a:xfrm>
          <a:prstGeom prst="rect">
            <a:avLst/>
          </a:prstGeom>
          <a:noFill/>
          <a:ln w="76200">
            <a:solidFill>
              <a:srgbClr val="F5FEA0"/>
            </a:solidFill>
            <a:miter lim="800000"/>
            <a:headEnd/>
            <a:tailEnd/>
          </a:ln>
          <a:effectLst/>
        </p:spPr>
        <p:txBody>
          <a:bodyPr wrap="none" anchor="ctr">
            <a:prstTxWarp prst="textNoShape">
              <a:avLst/>
            </a:prstTxWarp>
          </a:bodyPr>
          <a:lstStyle/>
          <a:p>
            <a:endParaRPr lang="en-US"/>
          </a:p>
        </p:txBody>
      </p:sp>
      <p:sp>
        <p:nvSpPr>
          <p:cNvPr id="838696" name="Rectangle 40"/>
          <p:cNvSpPr>
            <a:spLocks noChangeArrowheads="1"/>
          </p:cNvSpPr>
          <p:nvPr/>
        </p:nvSpPr>
        <p:spPr bwMode="auto">
          <a:xfrm>
            <a:off x="5181600" y="2209800"/>
            <a:ext cx="1524000" cy="838200"/>
          </a:xfrm>
          <a:prstGeom prst="rect">
            <a:avLst/>
          </a:prstGeom>
          <a:noFill/>
          <a:ln w="76200">
            <a:solidFill>
              <a:srgbClr val="F5FEA0"/>
            </a:solidFill>
            <a:miter lim="800000"/>
            <a:headEnd/>
            <a:tailEnd/>
          </a:ln>
          <a:effectLst/>
        </p:spPr>
        <p:txBody>
          <a:bodyPr wrap="none" anchor="ctr">
            <a:prstTxWarp prst="textNoShape">
              <a:avLst/>
            </a:prstTxWarp>
          </a:bodyPr>
          <a:lstStyle/>
          <a:p>
            <a:endParaRPr lang="en-US"/>
          </a:p>
        </p:txBody>
      </p:sp>
      <p:sp>
        <p:nvSpPr>
          <p:cNvPr id="838697" name="Line 41"/>
          <p:cNvSpPr>
            <a:spLocks noChangeShapeType="1"/>
          </p:cNvSpPr>
          <p:nvPr/>
        </p:nvSpPr>
        <p:spPr bwMode="auto">
          <a:xfrm>
            <a:off x="3886200" y="2590800"/>
            <a:ext cx="1219200" cy="0"/>
          </a:xfrm>
          <a:prstGeom prst="line">
            <a:avLst/>
          </a:prstGeom>
          <a:noFill/>
          <a:ln w="38100">
            <a:solidFill>
              <a:srgbClr val="FF0000"/>
            </a:solidFill>
            <a:round/>
            <a:headEnd/>
            <a:tailEnd type="triangle" w="med" len="med"/>
          </a:ln>
          <a:effectLst/>
        </p:spPr>
        <p:txBody>
          <a:bodyPr>
            <a:prstTxWarp prst="textNoShape">
              <a:avLst/>
            </a:prstTxWarp>
          </a:bodyPr>
          <a:lstStyle/>
          <a:p>
            <a:endParaRPr lang="en-US"/>
          </a:p>
        </p:txBody>
      </p:sp>
      <p:sp>
        <p:nvSpPr>
          <p:cNvPr id="838698" name="Line 42"/>
          <p:cNvSpPr>
            <a:spLocks noChangeShapeType="1"/>
          </p:cNvSpPr>
          <p:nvPr/>
        </p:nvSpPr>
        <p:spPr bwMode="auto">
          <a:xfrm>
            <a:off x="3886200" y="4114800"/>
            <a:ext cx="1219200" cy="0"/>
          </a:xfrm>
          <a:prstGeom prst="line">
            <a:avLst/>
          </a:prstGeom>
          <a:noFill/>
          <a:ln w="38100">
            <a:solidFill>
              <a:srgbClr val="FF0000"/>
            </a:solidFill>
            <a:round/>
            <a:headEnd/>
            <a:tailEnd type="triangle" w="med" len="med"/>
          </a:ln>
          <a:effectLst/>
        </p:spPr>
        <p:txBody>
          <a:bodyPr>
            <a:prstTxWarp prst="textNoShape">
              <a:avLst/>
            </a:prstTxWarp>
          </a:bodyPr>
          <a:lstStyle/>
          <a:p>
            <a:endParaRPr 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1218" name="Rectangle 2"/>
          <p:cNvSpPr>
            <a:spLocks noGrp="1" noChangeArrowheads="1"/>
          </p:cNvSpPr>
          <p:nvPr>
            <p:ph type="title"/>
          </p:nvPr>
        </p:nvSpPr>
        <p:spPr/>
        <p:txBody>
          <a:bodyPr/>
          <a:lstStyle/>
          <a:p>
            <a:r>
              <a:rPr lang="en-US"/>
              <a:t>Basic Model, Revisited</a:t>
            </a:r>
          </a:p>
        </p:txBody>
      </p:sp>
      <p:sp>
        <p:nvSpPr>
          <p:cNvPr id="521219" name="Rectangle 3"/>
          <p:cNvSpPr>
            <a:spLocks noGrp="1" noChangeArrowheads="1"/>
          </p:cNvSpPr>
          <p:nvPr>
            <p:ph type="body" idx="1"/>
          </p:nvPr>
        </p:nvSpPr>
        <p:spPr/>
        <p:txBody>
          <a:bodyPr/>
          <a:lstStyle/>
          <a:p>
            <a:pPr>
              <a:lnSpc>
                <a:spcPct val="90000"/>
              </a:lnSpc>
              <a:buFontTx/>
              <a:buNone/>
            </a:pPr>
            <a:r>
              <a:rPr lang="en-US"/>
              <a:t>argmax  P(e | f)  = </a:t>
            </a:r>
          </a:p>
          <a:p>
            <a:pPr>
              <a:lnSpc>
                <a:spcPct val="90000"/>
              </a:lnSpc>
              <a:buFontTx/>
              <a:buNone/>
            </a:pPr>
            <a:r>
              <a:rPr lang="en-US"/>
              <a:t>    e</a:t>
            </a:r>
          </a:p>
          <a:p>
            <a:pPr>
              <a:lnSpc>
                <a:spcPct val="90000"/>
              </a:lnSpc>
              <a:buFontTx/>
              <a:buNone/>
            </a:pPr>
            <a:endParaRPr lang="en-US"/>
          </a:p>
          <a:p>
            <a:pPr>
              <a:lnSpc>
                <a:spcPct val="90000"/>
              </a:lnSpc>
              <a:buFontTx/>
              <a:buNone/>
            </a:pPr>
            <a:r>
              <a:rPr lang="en-US"/>
              <a:t>argmax  P(e) </a:t>
            </a:r>
            <a:r>
              <a:rPr lang="en-US" sz="2400"/>
              <a:t>x</a:t>
            </a:r>
            <a:r>
              <a:rPr lang="en-US"/>
              <a:t> P(f | e) / P(f)   =</a:t>
            </a:r>
          </a:p>
          <a:p>
            <a:pPr>
              <a:lnSpc>
                <a:spcPct val="90000"/>
              </a:lnSpc>
              <a:buFontTx/>
              <a:buNone/>
            </a:pPr>
            <a:r>
              <a:rPr lang="en-US"/>
              <a:t>    e</a:t>
            </a:r>
          </a:p>
          <a:p>
            <a:pPr>
              <a:lnSpc>
                <a:spcPct val="90000"/>
              </a:lnSpc>
              <a:buFontTx/>
              <a:buNone/>
            </a:pPr>
            <a:endParaRPr lang="en-US"/>
          </a:p>
          <a:p>
            <a:pPr>
              <a:lnSpc>
                <a:spcPct val="90000"/>
              </a:lnSpc>
              <a:buFontTx/>
              <a:buNone/>
            </a:pPr>
            <a:r>
              <a:rPr lang="en-US"/>
              <a:t>argmax  P(e) </a:t>
            </a:r>
            <a:r>
              <a:rPr lang="en-US" sz="2400"/>
              <a:t>x</a:t>
            </a:r>
            <a:r>
              <a:rPr lang="en-US"/>
              <a:t> P(f | e)</a:t>
            </a:r>
          </a:p>
          <a:p>
            <a:pPr>
              <a:lnSpc>
                <a:spcPct val="90000"/>
              </a:lnSpc>
              <a:buFontTx/>
              <a:buNone/>
            </a:pPr>
            <a:r>
              <a:rPr lang="en-US"/>
              <a:t>    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MT Systems</a:t>
            </a:r>
          </a:p>
        </p:txBody>
      </p:sp>
      <p:sp>
        <p:nvSpPr>
          <p:cNvPr id="5" name="Rectangle 4"/>
          <p:cNvSpPr/>
          <p:nvPr/>
        </p:nvSpPr>
        <p:spPr>
          <a:xfrm>
            <a:off x="838200" y="2433935"/>
            <a:ext cx="7391400" cy="461665"/>
          </a:xfrm>
          <a:prstGeom prst="rect">
            <a:avLst/>
          </a:prstGeom>
        </p:spPr>
        <p:txBody>
          <a:bodyPr wrap="square">
            <a:spAutoFit/>
          </a:bodyPr>
          <a:lstStyle/>
          <a:p>
            <a:pPr algn="l">
              <a:buNone/>
            </a:pPr>
            <a:r>
              <a:rPr lang="en-US" sz="2400" dirty="0">
                <a:solidFill>
                  <a:srgbClr val="FF0000"/>
                </a:solidFill>
              </a:rPr>
              <a:t>Where have you seen machine translation systems?</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42" name="Rectangle 2"/>
          <p:cNvSpPr>
            <a:spLocks noGrp="1" noChangeArrowheads="1"/>
          </p:cNvSpPr>
          <p:nvPr>
            <p:ph type="title"/>
          </p:nvPr>
        </p:nvSpPr>
        <p:spPr/>
        <p:txBody>
          <a:bodyPr/>
          <a:lstStyle/>
          <a:p>
            <a:r>
              <a:rPr lang="en-US"/>
              <a:t>Basic Model, Revisited</a:t>
            </a:r>
          </a:p>
        </p:txBody>
      </p:sp>
      <p:sp>
        <p:nvSpPr>
          <p:cNvPr id="522243" name="Rectangle 3"/>
          <p:cNvSpPr>
            <a:spLocks noGrp="1" noChangeArrowheads="1"/>
          </p:cNvSpPr>
          <p:nvPr>
            <p:ph type="body" idx="1"/>
          </p:nvPr>
        </p:nvSpPr>
        <p:spPr/>
        <p:txBody>
          <a:bodyPr/>
          <a:lstStyle/>
          <a:p>
            <a:pPr>
              <a:lnSpc>
                <a:spcPct val="90000"/>
              </a:lnSpc>
              <a:buFontTx/>
              <a:buNone/>
            </a:pPr>
            <a:r>
              <a:rPr lang="en-US"/>
              <a:t>argmax  P(e | f)  = </a:t>
            </a:r>
          </a:p>
          <a:p>
            <a:pPr>
              <a:lnSpc>
                <a:spcPct val="90000"/>
              </a:lnSpc>
              <a:buFontTx/>
              <a:buNone/>
            </a:pPr>
            <a:r>
              <a:rPr lang="en-US"/>
              <a:t>    e</a:t>
            </a:r>
          </a:p>
          <a:p>
            <a:pPr>
              <a:lnSpc>
                <a:spcPct val="90000"/>
              </a:lnSpc>
              <a:buFontTx/>
              <a:buNone/>
            </a:pPr>
            <a:endParaRPr lang="en-US"/>
          </a:p>
          <a:p>
            <a:pPr>
              <a:lnSpc>
                <a:spcPct val="90000"/>
              </a:lnSpc>
              <a:buFontTx/>
              <a:buNone/>
            </a:pPr>
            <a:r>
              <a:rPr lang="en-US"/>
              <a:t>argmax  P(e) </a:t>
            </a:r>
            <a:r>
              <a:rPr lang="en-US" sz="2400"/>
              <a:t>x</a:t>
            </a:r>
            <a:r>
              <a:rPr lang="en-US"/>
              <a:t> P(f | e) / P(f)   =</a:t>
            </a:r>
          </a:p>
          <a:p>
            <a:pPr>
              <a:lnSpc>
                <a:spcPct val="90000"/>
              </a:lnSpc>
              <a:buFontTx/>
              <a:buNone/>
            </a:pPr>
            <a:r>
              <a:rPr lang="en-US"/>
              <a:t>    e</a:t>
            </a:r>
          </a:p>
          <a:p>
            <a:pPr>
              <a:lnSpc>
                <a:spcPct val="90000"/>
              </a:lnSpc>
              <a:buFontTx/>
              <a:buNone/>
            </a:pPr>
            <a:endParaRPr lang="en-US"/>
          </a:p>
          <a:p>
            <a:pPr>
              <a:lnSpc>
                <a:spcPct val="90000"/>
              </a:lnSpc>
              <a:buFontTx/>
              <a:buNone/>
            </a:pPr>
            <a:r>
              <a:rPr lang="en-US"/>
              <a:t>argmax  P(e)</a:t>
            </a:r>
            <a:r>
              <a:rPr lang="en-US" baseline="30000"/>
              <a:t>2.4</a:t>
            </a:r>
            <a:r>
              <a:rPr lang="en-US"/>
              <a:t> </a:t>
            </a:r>
            <a:r>
              <a:rPr lang="en-US" sz="2400"/>
              <a:t>x</a:t>
            </a:r>
            <a:r>
              <a:rPr lang="en-US"/>
              <a:t> P(f | e)      … works better!</a:t>
            </a:r>
          </a:p>
          <a:p>
            <a:pPr>
              <a:lnSpc>
                <a:spcPct val="90000"/>
              </a:lnSpc>
              <a:buFontTx/>
              <a:buNone/>
            </a:pPr>
            <a:r>
              <a:rPr lang="en-US"/>
              <a:t>    e</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3266" name="Rectangle 2"/>
          <p:cNvSpPr>
            <a:spLocks noGrp="1" noChangeArrowheads="1"/>
          </p:cNvSpPr>
          <p:nvPr>
            <p:ph type="title"/>
          </p:nvPr>
        </p:nvSpPr>
        <p:spPr/>
        <p:txBody>
          <a:bodyPr/>
          <a:lstStyle/>
          <a:p>
            <a:r>
              <a:rPr lang="en-US"/>
              <a:t>Basic Model, Revisited</a:t>
            </a:r>
          </a:p>
        </p:txBody>
      </p:sp>
      <p:sp>
        <p:nvSpPr>
          <p:cNvPr id="523267" name="Rectangle 3"/>
          <p:cNvSpPr>
            <a:spLocks noGrp="1" noChangeArrowheads="1"/>
          </p:cNvSpPr>
          <p:nvPr>
            <p:ph type="body" idx="1"/>
          </p:nvPr>
        </p:nvSpPr>
        <p:spPr/>
        <p:txBody>
          <a:bodyPr/>
          <a:lstStyle/>
          <a:p>
            <a:pPr>
              <a:lnSpc>
                <a:spcPct val="90000"/>
              </a:lnSpc>
              <a:buFontTx/>
              <a:buNone/>
            </a:pPr>
            <a:r>
              <a:rPr lang="en-US"/>
              <a:t>argmax  P(e | f)  = </a:t>
            </a:r>
          </a:p>
          <a:p>
            <a:pPr>
              <a:lnSpc>
                <a:spcPct val="90000"/>
              </a:lnSpc>
              <a:buFontTx/>
              <a:buNone/>
            </a:pPr>
            <a:r>
              <a:rPr lang="en-US"/>
              <a:t>    e</a:t>
            </a:r>
          </a:p>
          <a:p>
            <a:pPr>
              <a:lnSpc>
                <a:spcPct val="90000"/>
              </a:lnSpc>
              <a:buFontTx/>
              <a:buNone/>
            </a:pPr>
            <a:endParaRPr lang="en-US"/>
          </a:p>
          <a:p>
            <a:pPr>
              <a:lnSpc>
                <a:spcPct val="90000"/>
              </a:lnSpc>
              <a:buFontTx/>
              <a:buNone/>
            </a:pPr>
            <a:r>
              <a:rPr lang="en-US"/>
              <a:t>argmax  P(e) </a:t>
            </a:r>
            <a:r>
              <a:rPr lang="en-US" sz="2400"/>
              <a:t>x</a:t>
            </a:r>
            <a:r>
              <a:rPr lang="en-US"/>
              <a:t> P(f | e) / P(f) </a:t>
            </a:r>
          </a:p>
          <a:p>
            <a:pPr>
              <a:lnSpc>
                <a:spcPct val="90000"/>
              </a:lnSpc>
              <a:buFontTx/>
              <a:buNone/>
            </a:pPr>
            <a:r>
              <a:rPr lang="en-US"/>
              <a:t>    e</a:t>
            </a:r>
          </a:p>
          <a:p>
            <a:pPr>
              <a:lnSpc>
                <a:spcPct val="90000"/>
              </a:lnSpc>
              <a:buFontTx/>
              <a:buNone/>
            </a:pPr>
            <a:endParaRPr lang="en-US"/>
          </a:p>
          <a:p>
            <a:pPr>
              <a:lnSpc>
                <a:spcPct val="90000"/>
              </a:lnSpc>
              <a:buFontTx/>
              <a:buNone/>
            </a:pPr>
            <a:r>
              <a:rPr lang="en-US"/>
              <a:t>argmax  P(e)</a:t>
            </a:r>
            <a:r>
              <a:rPr lang="en-US" baseline="30000"/>
              <a:t>2.4</a:t>
            </a:r>
            <a:r>
              <a:rPr lang="en-US"/>
              <a:t> </a:t>
            </a:r>
            <a:r>
              <a:rPr lang="en-US" sz="2400"/>
              <a:t>x</a:t>
            </a:r>
            <a:r>
              <a:rPr lang="en-US"/>
              <a:t> P(f | e) </a:t>
            </a:r>
            <a:r>
              <a:rPr lang="en-US" sz="2400"/>
              <a:t>x</a:t>
            </a:r>
            <a:r>
              <a:rPr lang="en-US"/>
              <a:t> length(e)</a:t>
            </a:r>
            <a:r>
              <a:rPr lang="en-US" baseline="30000"/>
              <a:t>1.1</a:t>
            </a:r>
          </a:p>
          <a:p>
            <a:pPr>
              <a:lnSpc>
                <a:spcPct val="90000"/>
              </a:lnSpc>
              <a:buFontTx/>
              <a:buNone/>
            </a:pPr>
            <a:r>
              <a:rPr lang="en-US"/>
              <a:t>    e</a:t>
            </a:r>
          </a:p>
        </p:txBody>
      </p:sp>
      <p:sp>
        <p:nvSpPr>
          <p:cNvPr id="523268" name="Text Box 4"/>
          <p:cNvSpPr txBox="1">
            <a:spLocks noChangeArrowheads="1"/>
          </p:cNvSpPr>
          <p:nvPr/>
        </p:nvSpPr>
        <p:spPr bwMode="auto">
          <a:xfrm>
            <a:off x="4724400" y="5835650"/>
            <a:ext cx="3741738" cy="641350"/>
          </a:xfrm>
          <a:prstGeom prst="rect">
            <a:avLst/>
          </a:prstGeom>
          <a:noFill/>
          <a:ln w="9525">
            <a:noFill/>
            <a:miter lim="800000"/>
            <a:headEnd/>
            <a:tailEnd/>
          </a:ln>
          <a:effectLst/>
        </p:spPr>
        <p:txBody>
          <a:bodyPr wrap="none">
            <a:prstTxWarp prst="textNoShape">
              <a:avLst/>
            </a:prstTxWarp>
            <a:spAutoFit/>
          </a:bodyPr>
          <a:lstStyle/>
          <a:p>
            <a:r>
              <a:rPr lang="en-US"/>
              <a:t>Rewards longer hypotheses, since </a:t>
            </a:r>
          </a:p>
          <a:p>
            <a:r>
              <a:rPr lang="en-US"/>
              <a:t>these are unfairly punished by P(e)</a:t>
            </a:r>
          </a:p>
        </p:txBody>
      </p:sp>
      <p:sp>
        <p:nvSpPr>
          <p:cNvPr id="523269" name="Line 5"/>
          <p:cNvSpPr>
            <a:spLocks noChangeShapeType="1"/>
          </p:cNvSpPr>
          <p:nvPr/>
        </p:nvSpPr>
        <p:spPr bwMode="auto">
          <a:xfrm flipH="1" flipV="1">
            <a:off x="5943600" y="5410200"/>
            <a:ext cx="152400" cy="381000"/>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4290" name="Rectangle 2"/>
          <p:cNvSpPr>
            <a:spLocks noGrp="1" noChangeArrowheads="1"/>
          </p:cNvSpPr>
          <p:nvPr>
            <p:ph type="title"/>
          </p:nvPr>
        </p:nvSpPr>
        <p:spPr/>
        <p:txBody>
          <a:bodyPr/>
          <a:lstStyle/>
          <a:p>
            <a:r>
              <a:rPr lang="en-US"/>
              <a:t>Basic Model, Revisited</a:t>
            </a:r>
          </a:p>
        </p:txBody>
      </p:sp>
      <p:sp>
        <p:nvSpPr>
          <p:cNvPr id="524291" name="Rectangle 3"/>
          <p:cNvSpPr>
            <a:spLocks noGrp="1" noChangeArrowheads="1"/>
          </p:cNvSpPr>
          <p:nvPr>
            <p:ph type="body" idx="1"/>
          </p:nvPr>
        </p:nvSpPr>
        <p:spPr>
          <a:xfrm>
            <a:off x="152400" y="1600200"/>
            <a:ext cx="8839200" cy="4525963"/>
          </a:xfrm>
        </p:spPr>
        <p:txBody>
          <a:bodyPr/>
          <a:lstStyle/>
          <a:p>
            <a:pPr>
              <a:buFontTx/>
              <a:buNone/>
            </a:pPr>
            <a:endParaRPr lang="en-US"/>
          </a:p>
          <a:p>
            <a:pPr>
              <a:buFontTx/>
              <a:buNone/>
            </a:pPr>
            <a:r>
              <a:rPr lang="en-US"/>
              <a:t>argmax  P(e)</a:t>
            </a:r>
            <a:r>
              <a:rPr lang="en-US" baseline="30000"/>
              <a:t>2.4</a:t>
            </a:r>
            <a:r>
              <a:rPr lang="en-US"/>
              <a:t> </a:t>
            </a:r>
            <a:r>
              <a:rPr lang="en-US" sz="2400"/>
              <a:t>x</a:t>
            </a:r>
            <a:r>
              <a:rPr lang="en-US"/>
              <a:t> P(f | e) </a:t>
            </a:r>
            <a:r>
              <a:rPr lang="en-US" sz="2400"/>
              <a:t>x</a:t>
            </a:r>
            <a:r>
              <a:rPr lang="en-US"/>
              <a:t> length(e)</a:t>
            </a:r>
            <a:r>
              <a:rPr lang="en-US" baseline="30000"/>
              <a:t>1.1</a:t>
            </a:r>
            <a:r>
              <a:rPr lang="en-US"/>
              <a:t> </a:t>
            </a:r>
            <a:r>
              <a:rPr lang="en-US" sz="2400"/>
              <a:t>x</a:t>
            </a:r>
            <a:r>
              <a:rPr lang="en-US"/>
              <a:t> KS </a:t>
            </a:r>
            <a:r>
              <a:rPr lang="en-US" baseline="30000"/>
              <a:t>3.7</a:t>
            </a:r>
            <a:r>
              <a:rPr lang="en-US"/>
              <a:t> … </a:t>
            </a:r>
            <a:endParaRPr lang="en-US" baseline="30000"/>
          </a:p>
          <a:p>
            <a:pPr>
              <a:buFontTx/>
              <a:buNone/>
            </a:pPr>
            <a:r>
              <a:rPr lang="en-US"/>
              <a:t>    e</a:t>
            </a:r>
          </a:p>
        </p:txBody>
      </p:sp>
      <p:sp>
        <p:nvSpPr>
          <p:cNvPr id="524292" name="Text Box 4"/>
          <p:cNvSpPr txBox="1">
            <a:spLocks noChangeArrowheads="1"/>
          </p:cNvSpPr>
          <p:nvPr/>
        </p:nvSpPr>
        <p:spPr bwMode="auto">
          <a:xfrm>
            <a:off x="1752600" y="3581400"/>
            <a:ext cx="7325593" cy="2246769"/>
          </a:xfrm>
          <a:prstGeom prst="rect">
            <a:avLst/>
          </a:prstGeom>
          <a:noFill/>
          <a:ln w="9525">
            <a:noFill/>
            <a:miter lim="800000"/>
            <a:headEnd/>
            <a:tailEnd/>
          </a:ln>
          <a:effectLst/>
        </p:spPr>
        <p:txBody>
          <a:bodyPr wrap="none">
            <a:prstTxWarp prst="textNoShape">
              <a:avLst/>
            </a:prstTxWarp>
            <a:spAutoFit/>
          </a:bodyPr>
          <a:lstStyle/>
          <a:p>
            <a:pPr algn="l"/>
            <a:r>
              <a:rPr lang="en-US" sz="2000" dirty="0"/>
              <a:t>Lots of knowledge sources vote on any given hypothesis.</a:t>
            </a:r>
          </a:p>
          <a:p>
            <a:pPr algn="l"/>
            <a:endParaRPr lang="en-US" sz="2000" dirty="0"/>
          </a:p>
          <a:p>
            <a:pPr algn="l"/>
            <a:r>
              <a:rPr lang="en-US" sz="2000" dirty="0"/>
              <a:t>“Knowledge source” = “feature function” = “score component”.</a:t>
            </a:r>
          </a:p>
          <a:p>
            <a:pPr algn="l"/>
            <a:endParaRPr lang="en-US" sz="2000" dirty="0"/>
          </a:p>
          <a:p>
            <a:pPr algn="l"/>
            <a:r>
              <a:rPr lang="en-US" sz="2000" dirty="0"/>
              <a:t>A feature function simply scores a hypothesis with a real value.</a:t>
            </a:r>
          </a:p>
          <a:p>
            <a:pPr algn="l"/>
            <a:endParaRPr lang="en-US" sz="2000" dirty="0"/>
          </a:p>
          <a:p>
            <a:pPr algn="l"/>
            <a:r>
              <a:rPr lang="en-US" sz="2000" dirty="0"/>
              <a:t>	(May be binary, as in “</a:t>
            </a:r>
            <a:r>
              <a:rPr lang="en-US" sz="2000" dirty="0" err="1"/>
              <a:t>e</a:t>
            </a:r>
            <a:r>
              <a:rPr lang="en-US" sz="2000" dirty="0"/>
              <a:t> has a verb”).</a:t>
            </a:r>
          </a:p>
        </p:txBody>
      </p:sp>
      <p:sp>
        <p:nvSpPr>
          <p:cNvPr id="524293" name="AutoShape 5"/>
          <p:cNvSpPr>
            <a:spLocks/>
          </p:cNvSpPr>
          <p:nvPr/>
        </p:nvSpPr>
        <p:spPr bwMode="auto">
          <a:xfrm rot="-5400000">
            <a:off x="5219700" y="-38100"/>
            <a:ext cx="228600" cy="6553200"/>
          </a:xfrm>
          <a:prstGeom prst="leftBrace">
            <a:avLst>
              <a:gd name="adj1" fmla="val 238889"/>
              <a:gd name="adj2" fmla="val 50000"/>
            </a:avLst>
          </a:prstGeom>
          <a:noFill/>
          <a:ln w="9525">
            <a:solidFill>
              <a:schemeClr val="tx1"/>
            </a:solidFill>
            <a:round/>
            <a:headEnd/>
            <a:tailEnd/>
          </a:ln>
          <a:effectLst/>
        </p:spPr>
        <p:txBody>
          <a:bodyPr wrap="none" anchor="ctr">
            <a:prstTxWarp prst="textNoShape">
              <a:avLst/>
            </a:prstTxWarp>
          </a:bodyPr>
          <a:lstStyle/>
          <a:p>
            <a:endParaRPr lang="en-US"/>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6610" name="Rectangle 2"/>
          <p:cNvSpPr>
            <a:spLocks noGrp="1" noChangeArrowheads="1"/>
          </p:cNvSpPr>
          <p:nvPr>
            <p:ph type="title"/>
          </p:nvPr>
        </p:nvSpPr>
        <p:spPr>
          <a:xfrm>
            <a:off x="457200" y="-228600"/>
            <a:ext cx="8229600" cy="1143000"/>
          </a:xfrm>
        </p:spPr>
        <p:txBody>
          <a:bodyPr/>
          <a:lstStyle/>
          <a:p>
            <a:r>
              <a:rPr lang="en-US" sz="4000" dirty="0"/>
              <a:t>Problems for Statistical MT</a:t>
            </a:r>
          </a:p>
        </p:txBody>
      </p:sp>
      <p:sp>
        <p:nvSpPr>
          <p:cNvPr id="836611" name="Rectangle 3"/>
          <p:cNvSpPr>
            <a:spLocks noGrp="1" noChangeArrowheads="1"/>
          </p:cNvSpPr>
          <p:nvPr>
            <p:ph type="body" idx="1"/>
          </p:nvPr>
        </p:nvSpPr>
        <p:spPr>
          <a:xfrm>
            <a:off x="152400" y="838200"/>
            <a:ext cx="8686800" cy="5715000"/>
          </a:xfrm>
        </p:spPr>
        <p:txBody>
          <a:bodyPr/>
          <a:lstStyle/>
          <a:p>
            <a:pPr marL="0" indent="0">
              <a:lnSpc>
                <a:spcPct val="90000"/>
              </a:lnSpc>
              <a:buNone/>
            </a:pPr>
            <a:r>
              <a:rPr lang="en-US" sz="1800" dirty="0"/>
              <a:t>Preprocessing</a:t>
            </a:r>
          </a:p>
          <a:p>
            <a:pPr lvl="1">
              <a:lnSpc>
                <a:spcPct val="90000"/>
              </a:lnSpc>
            </a:pPr>
            <a:r>
              <a:rPr lang="en-US" sz="1600" dirty="0"/>
              <a:t>How do we get aligned bilingual text?</a:t>
            </a:r>
          </a:p>
          <a:p>
            <a:pPr lvl="1">
              <a:lnSpc>
                <a:spcPct val="90000"/>
              </a:lnSpc>
            </a:pPr>
            <a:r>
              <a:rPr lang="en-US" sz="1600" dirty="0"/>
              <a:t>Tokenization</a:t>
            </a:r>
          </a:p>
          <a:p>
            <a:pPr lvl="1">
              <a:lnSpc>
                <a:spcPct val="90000"/>
              </a:lnSpc>
            </a:pPr>
            <a:r>
              <a:rPr lang="en-US" sz="1600" dirty="0"/>
              <a:t>Segmentation (document, sentence, word)</a:t>
            </a:r>
          </a:p>
          <a:p>
            <a:pPr marL="0" indent="0">
              <a:lnSpc>
                <a:spcPct val="90000"/>
              </a:lnSpc>
              <a:buNone/>
            </a:pPr>
            <a:endParaRPr lang="en-US" sz="1800" dirty="0"/>
          </a:p>
          <a:p>
            <a:pPr marL="0" indent="0">
              <a:lnSpc>
                <a:spcPct val="90000"/>
              </a:lnSpc>
              <a:buNone/>
            </a:pPr>
            <a:r>
              <a:rPr lang="en-US" sz="1800" dirty="0"/>
              <a:t>Language modeling</a:t>
            </a:r>
          </a:p>
          <a:p>
            <a:pPr lvl="1">
              <a:lnSpc>
                <a:spcPct val="90000"/>
              </a:lnSpc>
            </a:pPr>
            <a:r>
              <a:rPr lang="en-US" sz="1600" dirty="0"/>
              <a:t>Given an English string </a:t>
            </a:r>
            <a:r>
              <a:rPr lang="en-US" sz="1600" dirty="0" err="1"/>
              <a:t>e</a:t>
            </a:r>
            <a:r>
              <a:rPr lang="en-US" sz="1600" dirty="0"/>
              <a:t>, assigns </a:t>
            </a:r>
            <a:r>
              <a:rPr lang="en-US" sz="1600" dirty="0" err="1"/>
              <a:t>P(e</a:t>
            </a:r>
            <a:r>
              <a:rPr lang="en-US" sz="1600" dirty="0"/>
              <a:t>) by formula</a:t>
            </a:r>
          </a:p>
          <a:p>
            <a:pPr marL="0" indent="0">
              <a:lnSpc>
                <a:spcPct val="90000"/>
              </a:lnSpc>
              <a:buNone/>
            </a:pPr>
            <a:endParaRPr lang="en-US" sz="1800" dirty="0"/>
          </a:p>
          <a:p>
            <a:pPr marL="0" indent="0">
              <a:lnSpc>
                <a:spcPct val="90000"/>
              </a:lnSpc>
              <a:buNone/>
            </a:pPr>
            <a:r>
              <a:rPr lang="en-US" sz="1800" dirty="0"/>
              <a:t>Translation modeling</a:t>
            </a:r>
          </a:p>
          <a:p>
            <a:pPr lvl="1">
              <a:lnSpc>
                <a:spcPct val="90000"/>
              </a:lnSpc>
            </a:pPr>
            <a:r>
              <a:rPr lang="en-US" sz="1600" dirty="0"/>
              <a:t>Given a pair of strings &lt;</a:t>
            </a:r>
            <a:r>
              <a:rPr lang="en-US" sz="1600" dirty="0" err="1"/>
              <a:t>f,e</a:t>
            </a:r>
            <a:r>
              <a:rPr lang="en-US" sz="1600" dirty="0"/>
              <a:t>&gt;, assigns </a:t>
            </a:r>
            <a:r>
              <a:rPr lang="en-US" sz="1600" dirty="0" err="1"/>
              <a:t>P(f</a:t>
            </a:r>
            <a:r>
              <a:rPr lang="en-US" sz="1600" dirty="0"/>
              <a:t> | </a:t>
            </a:r>
            <a:r>
              <a:rPr lang="en-US" sz="1600" dirty="0" err="1"/>
              <a:t>e</a:t>
            </a:r>
            <a:r>
              <a:rPr lang="en-US" sz="1600" dirty="0"/>
              <a:t>) by formula</a:t>
            </a:r>
          </a:p>
          <a:p>
            <a:pPr marL="0" indent="0">
              <a:lnSpc>
                <a:spcPct val="90000"/>
              </a:lnSpc>
              <a:buNone/>
            </a:pPr>
            <a:endParaRPr lang="en-US" sz="1800" dirty="0"/>
          </a:p>
          <a:p>
            <a:pPr marL="0" indent="0">
              <a:lnSpc>
                <a:spcPct val="90000"/>
              </a:lnSpc>
              <a:buNone/>
            </a:pPr>
            <a:r>
              <a:rPr lang="en-US" sz="1800" dirty="0"/>
              <a:t>Decoding</a:t>
            </a:r>
          </a:p>
          <a:p>
            <a:pPr lvl="1">
              <a:lnSpc>
                <a:spcPct val="90000"/>
              </a:lnSpc>
            </a:pPr>
            <a:r>
              <a:rPr lang="en-US" sz="1600" dirty="0"/>
              <a:t>Given a language model, a translation model, and a new sentence </a:t>
            </a:r>
            <a:r>
              <a:rPr lang="en-US" sz="1600" dirty="0" err="1"/>
              <a:t>f</a:t>
            </a:r>
            <a:r>
              <a:rPr lang="en-US" sz="1600" dirty="0"/>
              <a:t> … find translation </a:t>
            </a:r>
            <a:r>
              <a:rPr lang="en-US" sz="1600" dirty="0" err="1"/>
              <a:t>e</a:t>
            </a:r>
            <a:r>
              <a:rPr lang="en-US" sz="1600" dirty="0"/>
              <a:t> maximizing </a:t>
            </a:r>
            <a:r>
              <a:rPr lang="en-US" sz="1600" dirty="0" err="1"/>
              <a:t>P(e</a:t>
            </a:r>
            <a:r>
              <a:rPr lang="en-US" sz="1600" dirty="0"/>
              <a:t>) * </a:t>
            </a:r>
            <a:r>
              <a:rPr lang="en-US" sz="1600" dirty="0" err="1"/>
              <a:t>P(f</a:t>
            </a:r>
            <a:r>
              <a:rPr lang="en-US" sz="1600" dirty="0"/>
              <a:t> | </a:t>
            </a:r>
            <a:r>
              <a:rPr lang="en-US" sz="1600" dirty="0" err="1"/>
              <a:t>e</a:t>
            </a:r>
            <a:r>
              <a:rPr lang="en-US" sz="1600" dirty="0"/>
              <a:t>)</a:t>
            </a:r>
          </a:p>
          <a:p>
            <a:pPr marL="0" indent="0">
              <a:lnSpc>
                <a:spcPct val="90000"/>
              </a:lnSpc>
              <a:buNone/>
            </a:pPr>
            <a:endParaRPr lang="en-US" sz="1800" dirty="0"/>
          </a:p>
          <a:p>
            <a:pPr marL="0" indent="0">
              <a:lnSpc>
                <a:spcPct val="90000"/>
              </a:lnSpc>
              <a:buNone/>
            </a:pPr>
            <a:r>
              <a:rPr lang="en-US" sz="1800" dirty="0"/>
              <a:t>Parameter optimization</a:t>
            </a:r>
          </a:p>
          <a:p>
            <a:pPr lvl="1">
              <a:lnSpc>
                <a:spcPct val="90000"/>
              </a:lnSpc>
            </a:pPr>
            <a:r>
              <a:rPr lang="en-US" sz="1600" dirty="0"/>
              <a:t>Given a model with multiple feature functions, how are they related?  What are the optimal parameters?</a:t>
            </a:r>
          </a:p>
          <a:p>
            <a:pPr marL="0" indent="0">
              <a:lnSpc>
                <a:spcPct val="90000"/>
              </a:lnSpc>
              <a:buNone/>
            </a:pPr>
            <a:endParaRPr lang="en-US" sz="1800" dirty="0"/>
          </a:p>
          <a:p>
            <a:pPr marL="0" indent="0">
              <a:lnSpc>
                <a:spcPct val="90000"/>
              </a:lnSpc>
              <a:buNone/>
            </a:pPr>
            <a:r>
              <a:rPr lang="en-US" sz="1800" dirty="0"/>
              <a:t>Evaluation</a:t>
            </a:r>
          </a:p>
          <a:p>
            <a:pPr lvl="1">
              <a:lnSpc>
                <a:spcPct val="90000"/>
              </a:lnSpc>
            </a:pPr>
            <a:r>
              <a:rPr lang="en-US" sz="1600" dirty="0"/>
              <a:t>How well is a system doing?  How can we compare two systems?</a:t>
            </a:r>
          </a:p>
          <a:p>
            <a:pPr lvl="1">
              <a:lnSpc>
                <a:spcPct val="90000"/>
              </a:lnSpc>
            </a:pPr>
            <a:endParaRPr lang="en-US" sz="1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ChangeArrowheads="1"/>
          </p:cNvSpPr>
          <p:nvPr/>
        </p:nvSpPr>
        <p:spPr bwMode="auto">
          <a:xfrm>
            <a:off x="685800" y="282575"/>
            <a:ext cx="7772400" cy="758825"/>
          </a:xfrm>
          <a:prstGeom prst="rect">
            <a:avLst/>
          </a:prstGeom>
          <a:noFill/>
          <a:ln w="12700">
            <a:noFill/>
            <a:miter lim="800000"/>
            <a:headEnd/>
            <a:tailEnd/>
          </a:ln>
          <a:effectLst/>
        </p:spPr>
        <p:txBody>
          <a:bodyPr lIns="90488" tIns="44450" rIns="90488" bIns="44450" anchor="b">
            <a:prstTxWarp prst="textNoShape">
              <a:avLst/>
            </a:prstTxWarp>
            <a:spAutoFit/>
          </a:bodyPr>
          <a:lstStyle/>
          <a:p>
            <a:pPr eaLnBrk="0" hangingPunct="0"/>
            <a:r>
              <a:rPr lang="en-US" sz="4400">
                <a:solidFill>
                  <a:schemeClr val="tx2"/>
                </a:solidFill>
              </a:rPr>
              <a:t>Machine Translation</a:t>
            </a:r>
          </a:p>
        </p:txBody>
      </p:sp>
      <p:sp>
        <p:nvSpPr>
          <p:cNvPr id="23555" name="Text Box 3"/>
          <p:cNvSpPr txBox="1">
            <a:spLocks noChangeArrowheads="1"/>
          </p:cNvSpPr>
          <p:nvPr/>
        </p:nvSpPr>
        <p:spPr bwMode="auto">
          <a:xfrm>
            <a:off x="215900" y="1587500"/>
            <a:ext cx="3810000" cy="1069975"/>
          </a:xfrm>
          <a:prstGeom prst="rect">
            <a:avLst/>
          </a:prstGeom>
          <a:noFill/>
          <a:ln w="9525">
            <a:noFill/>
            <a:miter lim="800000"/>
            <a:headEnd/>
            <a:tailEnd/>
          </a:ln>
          <a:effectLst/>
        </p:spPr>
        <p:txBody>
          <a:bodyPr>
            <a:prstTxWarp prst="textNoShape">
              <a:avLst/>
            </a:prstTxWarp>
            <a:spAutoFit/>
          </a:bodyPr>
          <a:lstStyle/>
          <a:p>
            <a:pPr algn="l"/>
            <a:r>
              <a:rPr lang="ja-JP" altLang="en-US" sz="1600" dirty="0">
                <a:latin typeface="Arial Unicode MS" pitchFamily="-111" charset="0"/>
                <a:ea typeface="Arial Unicode MS" pitchFamily="-111" charset="0"/>
                <a:cs typeface="Arial Unicode MS" pitchFamily="-111" charset="0"/>
              </a:rPr>
              <a:t>美国关岛国际机场及其办公室均接获一名自称沙地阿拉伯富商拉登等发出的电子邮件，威胁将会向机场等公众地方发动生化袭击後，关岛经保持高度戒备。</a:t>
            </a:r>
            <a:endParaRPr lang="en-US" sz="1600" dirty="0">
              <a:latin typeface="Times New Roman" pitchFamily="-111" charset="0"/>
            </a:endParaRPr>
          </a:p>
        </p:txBody>
      </p:sp>
      <p:sp>
        <p:nvSpPr>
          <p:cNvPr id="23556" name="Text Box 4"/>
          <p:cNvSpPr txBox="1">
            <a:spLocks noChangeArrowheads="1"/>
          </p:cNvSpPr>
          <p:nvPr/>
        </p:nvSpPr>
        <p:spPr bwMode="auto">
          <a:xfrm>
            <a:off x="4800600" y="1524000"/>
            <a:ext cx="4102100" cy="1368425"/>
          </a:xfrm>
          <a:prstGeom prst="rect">
            <a:avLst/>
          </a:prstGeom>
          <a:noFill/>
          <a:ln w="9525">
            <a:noFill/>
            <a:miter lim="800000"/>
            <a:headEnd/>
            <a:tailEnd/>
          </a:ln>
          <a:effectLst/>
        </p:spPr>
        <p:txBody>
          <a:bodyPr>
            <a:prstTxWarp prst="textNoShape">
              <a:avLst/>
            </a:prstTxWarp>
            <a:spAutoFit/>
          </a:bodyPr>
          <a:lstStyle/>
          <a:p>
            <a:pPr algn="l"/>
            <a:r>
              <a:rPr lang="en-US" sz="1400"/>
              <a:t>The U.S. island of Guam is maintaining a high state of alert after the Guam</a:t>
            </a:r>
            <a:r>
              <a:rPr lang="en-US" sz="1400" b="1"/>
              <a:t> </a:t>
            </a:r>
            <a:r>
              <a:rPr lang="en-US" sz="1400"/>
              <a:t>airport and its offices both received an e-mail from someone calling himself the Saudi Arabian Osama bin Laden and threatening a biological/chemical attack against public places such as the airport . </a:t>
            </a:r>
          </a:p>
        </p:txBody>
      </p:sp>
      <p:sp>
        <p:nvSpPr>
          <p:cNvPr id="23557" name="AutoShape 5"/>
          <p:cNvSpPr>
            <a:spLocks noChangeArrowheads="1"/>
          </p:cNvSpPr>
          <p:nvPr/>
        </p:nvSpPr>
        <p:spPr bwMode="auto">
          <a:xfrm>
            <a:off x="4025900" y="2082800"/>
            <a:ext cx="571500" cy="292100"/>
          </a:xfrm>
          <a:prstGeom prst="rightArrow">
            <a:avLst>
              <a:gd name="adj1" fmla="val 50000"/>
              <a:gd name="adj2" fmla="val 48913"/>
            </a:avLst>
          </a:prstGeom>
          <a:solidFill>
            <a:schemeClr val="tx1"/>
          </a:solidFill>
          <a:ln w="9525">
            <a:solidFill>
              <a:schemeClr val="tx1"/>
            </a:solidFill>
            <a:miter lim="800000"/>
            <a:headEnd type="none" w="sm" len="sm"/>
            <a:tailEnd type="none" w="sm" len="sm"/>
          </a:ln>
          <a:effectLst/>
        </p:spPr>
        <p:txBody>
          <a:bodyPr wrap="none" anchor="ctr">
            <a:prstTxWarp prst="textNoShape">
              <a:avLst/>
            </a:prstTxWarp>
          </a:bodyPr>
          <a:lstStyle/>
          <a:p>
            <a:endParaRPr lang="en-US"/>
          </a:p>
        </p:txBody>
      </p:sp>
      <p:sp>
        <p:nvSpPr>
          <p:cNvPr id="23558" name="Text Box 6"/>
          <p:cNvSpPr txBox="1">
            <a:spLocks noChangeArrowheads="1"/>
          </p:cNvSpPr>
          <p:nvPr/>
        </p:nvSpPr>
        <p:spPr bwMode="auto">
          <a:xfrm>
            <a:off x="522406" y="3959225"/>
            <a:ext cx="8149988" cy="1200329"/>
          </a:xfrm>
          <a:prstGeom prst="rect">
            <a:avLst/>
          </a:prstGeom>
          <a:noFill/>
          <a:ln w="9525">
            <a:noFill/>
            <a:miter lim="800000"/>
            <a:headEnd/>
            <a:tailEnd/>
          </a:ln>
          <a:effectLst/>
        </p:spPr>
        <p:txBody>
          <a:bodyPr wrap="none">
            <a:prstTxWarp prst="textNoShape">
              <a:avLst/>
            </a:prstTxWarp>
            <a:spAutoFit/>
          </a:bodyPr>
          <a:lstStyle/>
          <a:p>
            <a:pPr algn="l"/>
            <a:r>
              <a:rPr lang="en-US" sz="2400" dirty="0"/>
              <a:t>A good test for natural language processing.</a:t>
            </a:r>
          </a:p>
          <a:p>
            <a:pPr algn="l"/>
            <a:endParaRPr lang="en-US" sz="2400" dirty="0"/>
          </a:p>
          <a:p>
            <a:pPr algn="l"/>
            <a:r>
              <a:rPr lang="en-US" sz="2400" dirty="0"/>
              <a:t>Requires capabilities in both interpretation and generation.</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912938"/>
            <a:ext cx="4800600" cy="42592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5603" name="Title 1"/>
          <p:cNvSpPr>
            <a:spLocks noGrp="1"/>
          </p:cNvSpPr>
          <p:nvPr>
            <p:ph type="title"/>
          </p:nvPr>
        </p:nvSpPr>
        <p:spPr/>
        <p:txBody>
          <a:bodyPr/>
          <a:lstStyle/>
          <a:p>
            <a:pPr eaLnBrk="1" hangingPunct="1"/>
            <a:r>
              <a:rPr lang="en-US">
                <a:latin typeface="Arial" charset="0"/>
              </a:rPr>
              <a:t>Levels of Transfer</a:t>
            </a:r>
          </a:p>
        </p:txBody>
      </p:sp>
      <p:pic>
        <p:nvPicPr>
          <p:cNvPr id="25604" name="Picture 2"/>
          <p:cNvPicPr>
            <a:picLocks noChangeAspect="1" noChangeArrowheads="1"/>
          </p:cNvPicPr>
          <p:nvPr/>
        </p:nvPicPr>
        <p:blipFill>
          <a:blip r:embed="rId3">
            <a:extLst>
              <a:ext uri="{28A0092B-C50C-407E-A947-70E740481C1C}">
                <a14:useLocalDpi xmlns:a14="http://schemas.microsoft.com/office/drawing/2010/main" val="0"/>
              </a:ext>
            </a:extLst>
          </a:blip>
          <a:srcRect l="49500" r="2911"/>
          <a:stretch>
            <a:fillRect/>
          </a:stretch>
        </p:blipFill>
        <p:spPr bwMode="auto">
          <a:xfrm>
            <a:off x="6629400" y="5105400"/>
            <a:ext cx="2490788" cy="8239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5605" name="Picture 3"/>
          <p:cNvPicPr>
            <a:picLocks noChangeAspect="1" noChangeArrowheads="1"/>
          </p:cNvPicPr>
          <p:nvPr/>
        </p:nvPicPr>
        <p:blipFill>
          <a:blip r:embed="rId4">
            <a:extLst>
              <a:ext uri="{28A0092B-C50C-407E-A947-70E740481C1C}">
                <a14:useLocalDpi xmlns:a14="http://schemas.microsoft.com/office/drawing/2010/main" val="0"/>
              </a:ext>
            </a:extLst>
          </a:blip>
          <a:srcRect l="51765"/>
          <a:stretch>
            <a:fillRect/>
          </a:stretch>
        </p:blipFill>
        <p:spPr bwMode="auto">
          <a:xfrm>
            <a:off x="6553200" y="3581400"/>
            <a:ext cx="2343150" cy="76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5606"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67200" y="1752600"/>
            <a:ext cx="4567238" cy="936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5607" name="Picture 2"/>
          <p:cNvPicPr>
            <a:picLocks noChangeAspect="1" noChangeArrowheads="1"/>
          </p:cNvPicPr>
          <p:nvPr/>
        </p:nvPicPr>
        <p:blipFill>
          <a:blip r:embed="rId3">
            <a:extLst>
              <a:ext uri="{28A0092B-C50C-407E-A947-70E740481C1C}">
                <a14:useLocalDpi xmlns:a14="http://schemas.microsoft.com/office/drawing/2010/main" val="0"/>
              </a:ext>
            </a:extLst>
          </a:blip>
          <a:srcRect r="65514"/>
          <a:stretch>
            <a:fillRect/>
          </a:stretch>
        </p:blipFill>
        <p:spPr bwMode="auto">
          <a:xfrm>
            <a:off x="4900613" y="5043488"/>
            <a:ext cx="1804987" cy="8239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5608" name="Picture 3"/>
          <p:cNvPicPr>
            <a:picLocks noChangeAspect="1" noChangeArrowheads="1"/>
          </p:cNvPicPr>
          <p:nvPr/>
        </p:nvPicPr>
        <p:blipFill>
          <a:blip r:embed="rId4">
            <a:extLst>
              <a:ext uri="{28A0092B-C50C-407E-A947-70E740481C1C}">
                <a14:useLocalDpi xmlns:a14="http://schemas.microsoft.com/office/drawing/2010/main" val="0"/>
              </a:ext>
            </a:extLst>
          </a:blip>
          <a:srcRect t="10001" r="65491"/>
          <a:stretch>
            <a:fillRect/>
          </a:stretch>
        </p:blipFill>
        <p:spPr bwMode="auto">
          <a:xfrm>
            <a:off x="4800600" y="3581400"/>
            <a:ext cx="1676400" cy="685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cxnSp>
        <p:nvCxnSpPr>
          <p:cNvPr id="11" name="Straight Arrow Connector 10"/>
          <p:cNvCxnSpPr/>
          <p:nvPr/>
        </p:nvCxnSpPr>
        <p:spPr>
          <a:xfrm rot="5400000" flipH="1" flipV="1">
            <a:off x="3962400" y="3048000"/>
            <a:ext cx="1143000" cy="685800"/>
          </a:xfrm>
          <a:prstGeom prst="straightConnector1">
            <a:avLst/>
          </a:prstGeom>
          <a:ln w="2540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V="1">
            <a:off x="4572000" y="4419600"/>
            <a:ext cx="914400" cy="381000"/>
          </a:xfrm>
          <a:prstGeom prst="straightConnector1">
            <a:avLst/>
          </a:prstGeom>
          <a:ln w="2540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flipV="1">
            <a:off x="4648200" y="5410200"/>
            <a:ext cx="228600" cy="76200"/>
          </a:xfrm>
          <a:prstGeom prst="straightConnector1">
            <a:avLst/>
          </a:prstGeom>
          <a:ln w="25400">
            <a:solidFill>
              <a:srgbClr val="0070C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282003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pPr eaLnBrk="1" hangingPunct="1"/>
            <a:r>
              <a:rPr lang="en-US">
                <a:latin typeface="Arial" charset="0"/>
              </a:rPr>
              <a:t>World-Level MT: Examples</a:t>
            </a:r>
          </a:p>
        </p:txBody>
      </p:sp>
      <p:sp>
        <p:nvSpPr>
          <p:cNvPr id="26627" name="Content Placeholder 2"/>
          <p:cNvSpPr>
            <a:spLocks noGrp="1"/>
          </p:cNvSpPr>
          <p:nvPr>
            <p:ph idx="1"/>
          </p:nvPr>
        </p:nvSpPr>
        <p:spPr/>
        <p:txBody>
          <a:bodyPr/>
          <a:lstStyle/>
          <a:p>
            <a:pPr eaLnBrk="1" hangingPunct="1"/>
            <a:endParaRPr lang="fr-FR" sz="1800" i="1" dirty="0">
              <a:latin typeface="Arial" charset="0"/>
            </a:endParaRPr>
          </a:p>
          <a:p>
            <a:pPr marL="0" indent="0" eaLnBrk="1" hangingPunct="1">
              <a:buNone/>
            </a:pPr>
            <a:r>
              <a:rPr lang="fr-FR" sz="1800" i="1" dirty="0">
                <a:latin typeface="Arial" charset="0"/>
              </a:rPr>
              <a:t>la politique de la haine . 				(</a:t>
            </a:r>
            <a:r>
              <a:rPr lang="fr-FR" sz="1800" i="1" dirty="0" err="1">
                <a:latin typeface="Arial" charset="0"/>
              </a:rPr>
              <a:t>Foreign</a:t>
            </a:r>
            <a:r>
              <a:rPr lang="fr-FR" sz="1800" i="1" dirty="0">
                <a:latin typeface="Arial" charset="0"/>
              </a:rPr>
              <a:t> Original)</a:t>
            </a:r>
          </a:p>
          <a:p>
            <a:pPr marL="0" indent="0" eaLnBrk="1" hangingPunct="1">
              <a:buNone/>
            </a:pPr>
            <a:r>
              <a:rPr lang="en-US" sz="1800" dirty="0">
                <a:latin typeface="Arial" charset="0"/>
              </a:rPr>
              <a:t>politics of hate . 					(Reference Translation)</a:t>
            </a:r>
          </a:p>
          <a:p>
            <a:pPr marL="0" indent="0" eaLnBrk="1" hangingPunct="1">
              <a:buNone/>
            </a:pPr>
            <a:r>
              <a:rPr lang="en-US" sz="1800" dirty="0">
                <a:latin typeface="Arial" charset="0"/>
              </a:rPr>
              <a:t>the policy of the hatred . 				(IBM4+N-grams+Stack)</a:t>
            </a:r>
          </a:p>
          <a:p>
            <a:pPr eaLnBrk="1" hangingPunct="1"/>
            <a:endParaRPr lang="fr-FR" sz="1800" i="1" dirty="0">
              <a:latin typeface="Arial" charset="0"/>
            </a:endParaRPr>
          </a:p>
          <a:p>
            <a:pPr marL="0" indent="0" eaLnBrk="1" hangingPunct="1">
              <a:buNone/>
            </a:pPr>
            <a:r>
              <a:rPr lang="fr-FR" sz="1800" i="1" dirty="0">
                <a:latin typeface="Arial" charset="0"/>
              </a:rPr>
              <a:t>nous avons signé le protocole . 			(</a:t>
            </a:r>
            <a:r>
              <a:rPr lang="fr-FR" sz="1800" i="1" dirty="0" err="1">
                <a:latin typeface="Arial" charset="0"/>
              </a:rPr>
              <a:t>Foreign</a:t>
            </a:r>
            <a:r>
              <a:rPr lang="fr-FR" sz="1800" i="1" dirty="0">
                <a:latin typeface="Arial" charset="0"/>
              </a:rPr>
              <a:t> Original)</a:t>
            </a:r>
          </a:p>
          <a:p>
            <a:pPr marL="0" indent="0" eaLnBrk="1" hangingPunct="1">
              <a:buNone/>
            </a:pPr>
            <a:r>
              <a:rPr lang="en-US" sz="1800" dirty="0">
                <a:latin typeface="Arial" charset="0"/>
              </a:rPr>
              <a:t>we did sign the memorandum of agreement . 	(Reference Translation)</a:t>
            </a:r>
          </a:p>
          <a:p>
            <a:pPr marL="0" indent="0" eaLnBrk="1" hangingPunct="1">
              <a:buNone/>
            </a:pPr>
            <a:r>
              <a:rPr lang="en-US" sz="1800" dirty="0">
                <a:latin typeface="Arial" charset="0"/>
              </a:rPr>
              <a:t>we have signed the protocol . 			(IBM4+N-grams+Stack)</a:t>
            </a:r>
          </a:p>
          <a:p>
            <a:pPr eaLnBrk="1" hangingPunct="1"/>
            <a:endParaRPr lang="fr-FR" sz="1800" i="1" dirty="0">
              <a:latin typeface="Arial" charset="0"/>
            </a:endParaRPr>
          </a:p>
          <a:p>
            <a:pPr marL="0" indent="0" eaLnBrk="1" hangingPunct="1">
              <a:buNone/>
            </a:pPr>
            <a:r>
              <a:rPr lang="fr-FR" sz="1800" i="1" dirty="0">
                <a:latin typeface="Arial" charset="0"/>
              </a:rPr>
              <a:t>où était le plan solide ? 				(</a:t>
            </a:r>
            <a:r>
              <a:rPr lang="fr-FR" sz="1800" i="1" dirty="0" err="1">
                <a:latin typeface="Arial" charset="0"/>
              </a:rPr>
              <a:t>Foreign</a:t>
            </a:r>
            <a:r>
              <a:rPr lang="fr-FR" sz="1800" i="1" dirty="0">
                <a:latin typeface="Arial" charset="0"/>
              </a:rPr>
              <a:t> Original)</a:t>
            </a:r>
          </a:p>
          <a:p>
            <a:pPr marL="0" indent="0" eaLnBrk="1" hangingPunct="1">
              <a:buNone/>
            </a:pPr>
            <a:r>
              <a:rPr lang="en-US" sz="1800" dirty="0">
                <a:latin typeface="Arial" charset="0"/>
              </a:rPr>
              <a:t>but where was the solid plan ? 			(Reference Translation)</a:t>
            </a:r>
          </a:p>
          <a:p>
            <a:pPr marL="0" indent="0" eaLnBrk="1" hangingPunct="1">
              <a:buNone/>
            </a:pPr>
            <a:r>
              <a:rPr lang="en-US" sz="1800" dirty="0">
                <a:latin typeface="Arial" charset="0"/>
              </a:rPr>
              <a:t>where was the economic base ? 			(IBM4+N-grams+Stack)</a:t>
            </a:r>
          </a:p>
          <a:p>
            <a:pPr eaLnBrk="1" hangingPunct="1"/>
            <a:endParaRPr lang="en-US" sz="1800" dirty="0">
              <a:latin typeface="Arial" charset="0"/>
            </a:endParaRPr>
          </a:p>
        </p:txBody>
      </p:sp>
    </p:spTree>
    <p:extLst>
      <p:ext uri="{BB962C8B-B14F-4D97-AF65-F5344CB8AC3E}">
        <p14:creationId xmlns:p14="http://schemas.microsoft.com/office/powerpoint/2010/main" val="1089371655"/>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pPr eaLnBrk="1" hangingPunct="1"/>
            <a:r>
              <a:rPr lang="en-US" sz="4000">
                <a:latin typeface="Arial" charset="0"/>
              </a:rPr>
              <a:t>Phrasal / Syntactic MT: Examples</a:t>
            </a:r>
          </a:p>
        </p:txBody>
      </p:sp>
      <p:pic>
        <p:nvPicPr>
          <p:cNvPr id="27651"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4953000" y="1524000"/>
            <a:ext cx="3419475" cy="4467225"/>
          </a:xfrm>
          <a:noFill/>
        </p:spPr>
      </p:pic>
      <p:pic>
        <p:nvPicPr>
          <p:cNvPr id="27652"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1371600"/>
            <a:ext cx="3476625" cy="5133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2230155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04800" y="0"/>
            <a:ext cx="8610600" cy="1143000"/>
          </a:xfrm>
        </p:spPr>
        <p:txBody>
          <a:bodyPr/>
          <a:lstStyle/>
          <a:p>
            <a:r>
              <a:rPr lang="en-US"/>
              <a:t>Data-Driven Machine Translation</a:t>
            </a:r>
          </a:p>
        </p:txBody>
      </p:sp>
      <p:pic>
        <p:nvPicPr>
          <p:cNvPr id="21507" name="Picture 3" descr="j0283011"/>
          <p:cNvPicPr>
            <a:picLocks noChangeAspect="1" noChangeArrowheads="1" noCrop="1"/>
          </p:cNvPicPr>
          <p:nvPr/>
        </p:nvPicPr>
        <p:blipFill>
          <a:blip r:embed="rId3"/>
          <a:srcRect/>
          <a:stretch>
            <a:fillRect/>
          </a:stretch>
        </p:blipFill>
        <p:spPr bwMode="auto">
          <a:xfrm>
            <a:off x="228600" y="3810000"/>
            <a:ext cx="2667000" cy="2667000"/>
          </a:xfrm>
          <a:prstGeom prst="rect">
            <a:avLst/>
          </a:prstGeom>
          <a:noFill/>
        </p:spPr>
      </p:pic>
      <p:sp>
        <p:nvSpPr>
          <p:cNvPr id="21511" name="Text Box 7"/>
          <p:cNvSpPr txBox="1">
            <a:spLocks noChangeArrowheads="1"/>
          </p:cNvSpPr>
          <p:nvPr/>
        </p:nvSpPr>
        <p:spPr bwMode="auto">
          <a:xfrm>
            <a:off x="5638800" y="1676400"/>
            <a:ext cx="2852738" cy="1739900"/>
          </a:xfrm>
          <a:prstGeom prst="rect">
            <a:avLst/>
          </a:prstGeom>
          <a:noFill/>
          <a:ln w="9525">
            <a:noFill/>
            <a:miter lim="800000"/>
            <a:headEnd/>
            <a:tailEnd/>
          </a:ln>
          <a:effectLst/>
        </p:spPr>
        <p:txBody>
          <a:bodyPr wrap="none">
            <a:prstTxWarp prst="textNoShape">
              <a:avLst/>
            </a:prstTxWarp>
            <a:spAutoFit/>
          </a:bodyPr>
          <a:lstStyle/>
          <a:p>
            <a:pPr algn="l"/>
            <a:r>
              <a:rPr lang="en-US"/>
              <a:t>Hmm, every time he sees </a:t>
            </a:r>
          </a:p>
          <a:p>
            <a:pPr algn="l"/>
            <a:r>
              <a:rPr lang="en-US"/>
              <a:t>“banco”, he either types </a:t>
            </a:r>
          </a:p>
          <a:p>
            <a:pPr algn="l"/>
            <a:r>
              <a:rPr lang="en-US"/>
              <a:t>“bank” or “bench” … but if </a:t>
            </a:r>
          </a:p>
          <a:p>
            <a:pPr algn="l"/>
            <a:r>
              <a:rPr lang="en-US"/>
              <a:t>he sees “banco de…”,</a:t>
            </a:r>
          </a:p>
          <a:p>
            <a:pPr algn="l"/>
            <a:r>
              <a:rPr lang="en-US"/>
              <a:t>he always types “bank”, </a:t>
            </a:r>
          </a:p>
          <a:p>
            <a:pPr algn="l"/>
            <a:r>
              <a:rPr lang="en-US"/>
              <a:t>never “bench”…</a:t>
            </a:r>
          </a:p>
        </p:txBody>
      </p:sp>
      <p:sp>
        <p:nvSpPr>
          <p:cNvPr id="21513" name="AutoShape 9"/>
          <p:cNvSpPr>
            <a:spLocks noChangeArrowheads="1"/>
          </p:cNvSpPr>
          <p:nvPr/>
        </p:nvSpPr>
        <p:spPr bwMode="auto">
          <a:xfrm>
            <a:off x="5181600" y="1219200"/>
            <a:ext cx="3581400" cy="2819400"/>
          </a:xfrm>
          <a:prstGeom prst="cloudCallout">
            <a:avLst>
              <a:gd name="adj1" fmla="val 37986"/>
              <a:gd name="adj2" fmla="val 69653"/>
            </a:avLst>
          </a:prstGeom>
          <a:noFill/>
          <a:ln w="38100">
            <a:solidFill>
              <a:schemeClr val="tx1"/>
            </a:solidFill>
            <a:round/>
            <a:headEnd/>
            <a:tailEnd/>
          </a:ln>
          <a:effectLst/>
        </p:spPr>
        <p:txBody>
          <a:bodyPr>
            <a:prstTxWarp prst="textNoShape">
              <a:avLst/>
            </a:prstTxWarp>
          </a:bodyPr>
          <a:lstStyle/>
          <a:p>
            <a:endParaRPr lang="en-US"/>
          </a:p>
        </p:txBody>
      </p:sp>
      <p:sp>
        <p:nvSpPr>
          <p:cNvPr id="21512" name="Text Box 8"/>
          <p:cNvSpPr txBox="1">
            <a:spLocks noChangeArrowheads="1"/>
          </p:cNvSpPr>
          <p:nvPr/>
        </p:nvSpPr>
        <p:spPr bwMode="auto">
          <a:xfrm>
            <a:off x="914400" y="2590800"/>
            <a:ext cx="2408238" cy="366713"/>
          </a:xfrm>
          <a:prstGeom prst="rect">
            <a:avLst/>
          </a:prstGeom>
          <a:noFill/>
          <a:ln w="9525">
            <a:noFill/>
            <a:miter lim="800000"/>
            <a:headEnd/>
            <a:tailEnd/>
          </a:ln>
          <a:effectLst/>
        </p:spPr>
        <p:txBody>
          <a:bodyPr wrap="none">
            <a:prstTxWarp prst="textNoShape">
              <a:avLst/>
            </a:prstTxWarp>
            <a:spAutoFit/>
          </a:bodyPr>
          <a:lstStyle/>
          <a:p>
            <a:pPr algn="l"/>
            <a:r>
              <a:rPr lang="en-US"/>
              <a:t>Man, this is so boring.</a:t>
            </a:r>
          </a:p>
        </p:txBody>
      </p:sp>
      <p:sp>
        <p:nvSpPr>
          <p:cNvPr id="21514" name="AutoShape 10"/>
          <p:cNvSpPr>
            <a:spLocks noChangeArrowheads="1"/>
          </p:cNvSpPr>
          <p:nvPr/>
        </p:nvSpPr>
        <p:spPr bwMode="auto">
          <a:xfrm>
            <a:off x="533400" y="2362200"/>
            <a:ext cx="3429000" cy="838200"/>
          </a:xfrm>
          <a:prstGeom prst="cloudCallout">
            <a:avLst>
              <a:gd name="adj1" fmla="val -12639"/>
              <a:gd name="adj2" fmla="val 113824"/>
            </a:avLst>
          </a:prstGeom>
          <a:noFill/>
          <a:ln w="38100">
            <a:solidFill>
              <a:schemeClr val="tx1"/>
            </a:solidFill>
            <a:round/>
            <a:headEnd/>
            <a:tailEnd/>
          </a:ln>
          <a:effectLst/>
        </p:spPr>
        <p:txBody>
          <a:bodyPr>
            <a:prstTxWarp prst="textNoShape">
              <a:avLst/>
            </a:prstTxWarp>
          </a:bodyPr>
          <a:lstStyle/>
          <a:p>
            <a:endParaRPr lang="en-US"/>
          </a:p>
        </p:txBody>
      </p:sp>
      <p:sp>
        <p:nvSpPr>
          <p:cNvPr id="21515" name="Line 11"/>
          <p:cNvSpPr>
            <a:spLocks noChangeShapeType="1"/>
          </p:cNvSpPr>
          <p:nvPr/>
        </p:nvSpPr>
        <p:spPr bwMode="auto">
          <a:xfrm>
            <a:off x="2895600" y="5105400"/>
            <a:ext cx="1447800" cy="0"/>
          </a:xfrm>
          <a:prstGeom prst="line">
            <a:avLst/>
          </a:prstGeom>
          <a:noFill/>
          <a:ln w="76200">
            <a:solidFill>
              <a:schemeClr val="tx1"/>
            </a:solidFill>
            <a:round/>
            <a:headEnd/>
            <a:tailEnd type="triangle" w="med" len="med"/>
          </a:ln>
          <a:effectLst/>
        </p:spPr>
        <p:txBody>
          <a:bodyPr>
            <a:prstTxWarp prst="textNoShape">
              <a:avLst/>
            </a:prstTxWarp>
          </a:bodyPr>
          <a:lstStyle/>
          <a:p>
            <a:endParaRPr lang="en-US"/>
          </a:p>
        </p:txBody>
      </p:sp>
      <p:sp>
        <p:nvSpPr>
          <p:cNvPr id="21516" name="AutoShape 12"/>
          <p:cNvSpPr>
            <a:spLocks noChangeArrowheads="1"/>
          </p:cNvSpPr>
          <p:nvPr/>
        </p:nvSpPr>
        <p:spPr bwMode="auto">
          <a:xfrm>
            <a:off x="4495800" y="3886200"/>
            <a:ext cx="533400" cy="533400"/>
          </a:xfrm>
          <a:prstGeom prst="verticalScroll">
            <a:avLst>
              <a:gd name="adj" fmla="val 12500"/>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21517" name="AutoShape 13"/>
          <p:cNvSpPr>
            <a:spLocks noChangeArrowheads="1"/>
          </p:cNvSpPr>
          <p:nvPr/>
        </p:nvSpPr>
        <p:spPr bwMode="auto">
          <a:xfrm>
            <a:off x="5029200" y="3886200"/>
            <a:ext cx="533400" cy="533400"/>
          </a:xfrm>
          <a:prstGeom prst="verticalScroll">
            <a:avLst>
              <a:gd name="adj" fmla="val 12500"/>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21518" name="AutoShape 14"/>
          <p:cNvSpPr>
            <a:spLocks noChangeArrowheads="1"/>
          </p:cNvSpPr>
          <p:nvPr/>
        </p:nvSpPr>
        <p:spPr bwMode="auto">
          <a:xfrm>
            <a:off x="4495800" y="4572000"/>
            <a:ext cx="533400" cy="533400"/>
          </a:xfrm>
          <a:prstGeom prst="verticalScroll">
            <a:avLst>
              <a:gd name="adj" fmla="val 12500"/>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21519" name="AutoShape 15"/>
          <p:cNvSpPr>
            <a:spLocks noChangeArrowheads="1"/>
          </p:cNvSpPr>
          <p:nvPr/>
        </p:nvSpPr>
        <p:spPr bwMode="auto">
          <a:xfrm>
            <a:off x="5029200" y="4572000"/>
            <a:ext cx="533400" cy="533400"/>
          </a:xfrm>
          <a:prstGeom prst="verticalScroll">
            <a:avLst>
              <a:gd name="adj" fmla="val 12500"/>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21520" name="AutoShape 16"/>
          <p:cNvSpPr>
            <a:spLocks noChangeArrowheads="1"/>
          </p:cNvSpPr>
          <p:nvPr/>
        </p:nvSpPr>
        <p:spPr bwMode="auto">
          <a:xfrm>
            <a:off x="4495800" y="5257800"/>
            <a:ext cx="533400" cy="533400"/>
          </a:xfrm>
          <a:prstGeom prst="verticalScroll">
            <a:avLst>
              <a:gd name="adj" fmla="val 12500"/>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21521" name="AutoShape 17"/>
          <p:cNvSpPr>
            <a:spLocks noChangeArrowheads="1"/>
          </p:cNvSpPr>
          <p:nvPr/>
        </p:nvSpPr>
        <p:spPr bwMode="auto">
          <a:xfrm>
            <a:off x="5029200" y="5257800"/>
            <a:ext cx="533400" cy="533400"/>
          </a:xfrm>
          <a:prstGeom prst="verticalScroll">
            <a:avLst>
              <a:gd name="adj" fmla="val 12500"/>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21522" name="Text Box 18"/>
          <p:cNvSpPr txBox="1">
            <a:spLocks noChangeArrowheads="1"/>
          </p:cNvSpPr>
          <p:nvPr/>
        </p:nvSpPr>
        <p:spPr bwMode="auto">
          <a:xfrm>
            <a:off x="3733800" y="5791200"/>
            <a:ext cx="2622550" cy="366713"/>
          </a:xfrm>
          <a:prstGeom prst="rect">
            <a:avLst/>
          </a:prstGeom>
          <a:noFill/>
          <a:ln w="9525">
            <a:noFill/>
            <a:miter lim="800000"/>
            <a:headEnd/>
            <a:tailEnd/>
          </a:ln>
          <a:effectLst/>
        </p:spPr>
        <p:txBody>
          <a:bodyPr wrap="none">
            <a:prstTxWarp prst="textNoShape">
              <a:avLst/>
            </a:prstTxWarp>
            <a:spAutoFit/>
          </a:bodyPr>
          <a:lstStyle/>
          <a:p>
            <a:pPr algn="l"/>
            <a:r>
              <a:rPr lang="en-US" b="1"/>
              <a:t>Translated documents</a:t>
            </a:r>
          </a:p>
        </p:txBody>
      </p:sp>
      <p:sp>
        <p:nvSpPr>
          <p:cNvPr id="21523" name="laptop"/>
          <p:cNvSpPr>
            <a:spLocks noEditPoints="1" noChangeArrowheads="1"/>
          </p:cNvSpPr>
          <p:nvPr/>
        </p:nvSpPr>
        <p:spPr bwMode="auto">
          <a:xfrm>
            <a:off x="7620000" y="4876800"/>
            <a:ext cx="1223963" cy="920750"/>
          </a:xfrm>
          <a:custGeom>
            <a:avLst/>
            <a:gdLst>
              <a:gd name="T0" fmla="*/ 3362 w 21600"/>
              <a:gd name="T1" fmla="*/ 0 h 21600"/>
              <a:gd name="T2" fmla="*/ 3362 w 21600"/>
              <a:gd name="T3" fmla="*/ 7173 h 21600"/>
              <a:gd name="T4" fmla="*/ 18327 w 21600"/>
              <a:gd name="T5" fmla="*/ 0 h 21600"/>
              <a:gd name="T6" fmla="*/ 18327 w 21600"/>
              <a:gd name="T7" fmla="*/ 7173 h 21600"/>
              <a:gd name="T8" fmla="*/ 10800 w 21600"/>
              <a:gd name="T9" fmla="*/ 0 h 21600"/>
              <a:gd name="T10" fmla="*/ 10800 w 21600"/>
              <a:gd name="T11" fmla="*/ 21600 h 21600"/>
              <a:gd name="T12" fmla="*/ 0 w 21600"/>
              <a:gd name="T13" fmla="*/ 21600 h 21600"/>
              <a:gd name="T14" fmla="*/ 21600 w 21600"/>
              <a:gd name="T15" fmla="*/ 21600 h 21600"/>
              <a:gd name="T16" fmla="*/ 4445 w 21600"/>
              <a:gd name="T17" fmla="*/ 1858 h 21600"/>
              <a:gd name="T18" fmla="*/ 17311 w 21600"/>
              <a:gd name="T19" fmla="*/ 12323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3362" y="0"/>
                </a:moveTo>
                <a:lnTo>
                  <a:pt x="18327" y="0"/>
                </a:lnTo>
                <a:lnTo>
                  <a:pt x="18327" y="14347"/>
                </a:lnTo>
                <a:lnTo>
                  <a:pt x="3362" y="14347"/>
                </a:lnTo>
                <a:lnTo>
                  <a:pt x="3362" y="0"/>
                </a:lnTo>
                <a:close/>
              </a:path>
              <a:path w="21600" h="21600" extrusionOk="0">
                <a:moveTo>
                  <a:pt x="3340" y="15068"/>
                </a:moveTo>
                <a:lnTo>
                  <a:pt x="0" y="19877"/>
                </a:lnTo>
                <a:lnTo>
                  <a:pt x="21600" y="19877"/>
                </a:lnTo>
                <a:lnTo>
                  <a:pt x="18327" y="15068"/>
                </a:lnTo>
                <a:lnTo>
                  <a:pt x="3340" y="15068"/>
                </a:lnTo>
                <a:close/>
              </a:path>
              <a:path w="21600" h="21600" extrusionOk="0">
                <a:moveTo>
                  <a:pt x="0" y="19877"/>
                </a:moveTo>
                <a:lnTo>
                  <a:pt x="0" y="21600"/>
                </a:lnTo>
                <a:lnTo>
                  <a:pt x="21600" y="21600"/>
                </a:lnTo>
                <a:lnTo>
                  <a:pt x="21600" y="19877"/>
                </a:lnTo>
                <a:lnTo>
                  <a:pt x="0" y="19877"/>
                </a:lnTo>
                <a:close/>
              </a:path>
              <a:path w="21600" h="21600" extrusionOk="0">
                <a:moveTo>
                  <a:pt x="4186" y="1523"/>
                </a:moveTo>
                <a:lnTo>
                  <a:pt x="17547" y="1523"/>
                </a:lnTo>
                <a:lnTo>
                  <a:pt x="17547" y="12744"/>
                </a:lnTo>
                <a:lnTo>
                  <a:pt x="4186" y="12744"/>
                </a:lnTo>
                <a:lnTo>
                  <a:pt x="4186" y="1523"/>
                </a:lnTo>
                <a:close/>
              </a:path>
              <a:path w="21600" h="21600" extrusionOk="0">
                <a:moveTo>
                  <a:pt x="3318" y="15549"/>
                </a:moveTo>
                <a:lnTo>
                  <a:pt x="2917" y="16110"/>
                </a:lnTo>
                <a:lnTo>
                  <a:pt x="18727" y="16110"/>
                </a:lnTo>
                <a:lnTo>
                  <a:pt x="18327" y="15549"/>
                </a:lnTo>
                <a:lnTo>
                  <a:pt x="3318" y="15549"/>
                </a:lnTo>
                <a:close/>
              </a:path>
              <a:path w="21600" h="21600" extrusionOk="0">
                <a:moveTo>
                  <a:pt x="6213" y="18314"/>
                </a:moveTo>
                <a:lnTo>
                  <a:pt x="5946" y="18875"/>
                </a:lnTo>
                <a:lnTo>
                  <a:pt x="15766" y="18875"/>
                </a:lnTo>
                <a:lnTo>
                  <a:pt x="15499" y="18314"/>
                </a:lnTo>
                <a:lnTo>
                  <a:pt x="6213" y="18314"/>
                </a:lnTo>
                <a:close/>
              </a:path>
              <a:path w="21600" h="21600" extrusionOk="0">
                <a:moveTo>
                  <a:pt x="2828" y="16471"/>
                </a:moveTo>
                <a:lnTo>
                  <a:pt x="2405" y="17072"/>
                </a:lnTo>
                <a:lnTo>
                  <a:pt x="19284" y="17072"/>
                </a:lnTo>
                <a:lnTo>
                  <a:pt x="18839" y="16471"/>
                </a:lnTo>
                <a:lnTo>
                  <a:pt x="2828" y="16471"/>
                </a:lnTo>
                <a:close/>
              </a:path>
              <a:path w="21600" h="21600" extrusionOk="0">
                <a:moveTo>
                  <a:pt x="2316" y="17352"/>
                </a:moveTo>
                <a:lnTo>
                  <a:pt x="1871" y="17953"/>
                </a:lnTo>
                <a:lnTo>
                  <a:pt x="19863" y="17953"/>
                </a:lnTo>
                <a:lnTo>
                  <a:pt x="19395" y="17352"/>
                </a:lnTo>
                <a:lnTo>
                  <a:pt x="2316" y="17352"/>
                </a:lnTo>
                <a:close/>
              </a:path>
            </a:pathLst>
          </a:custGeom>
          <a:solidFill>
            <a:srgbClr val="C0C0C0"/>
          </a:solidFill>
          <a:ln w="9525">
            <a:solidFill>
              <a:srgbClr val="000000"/>
            </a:solidFill>
            <a:miter lim="800000"/>
            <a:headEnd/>
            <a:tailEnd/>
          </a:ln>
        </p:spPr>
        <p:txBody>
          <a:bodyPr>
            <a:prstTxWarp prst="textNoShape">
              <a:avLst/>
            </a:prstTxWarp>
          </a:bodyPr>
          <a:lstStyle/>
          <a:p>
            <a:endParaRPr lang="en-US"/>
          </a:p>
        </p:txBody>
      </p:sp>
      <p:sp>
        <p:nvSpPr>
          <p:cNvPr id="21524" name="Line 20"/>
          <p:cNvSpPr>
            <a:spLocks noChangeShapeType="1"/>
          </p:cNvSpPr>
          <p:nvPr/>
        </p:nvSpPr>
        <p:spPr bwMode="auto">
          <a:xfrm>
            <a:off x="5791200" y="5105400"/>
            <a:ext cx="1524000" cy="0"/>
          </a:xfrm>
          <a:prstGeom prst="line">
            <a:avLst/>
          </a:prstGeom>
          <a:noFill/>
          <a:ln w="76200">
            <a:solidFill>
              <a:schemeClr val="tx1"/>
            </a:solidFill>
            <a:round/>
            <a:headEnd/>
            <a:tailEnd type="triangle" w="med" len="med"/>
          </a:ln>
          <a:effectLst/>
        </p:spPr>
        <p:txBody>
          <a:bodyPr>
            <a:prstTxWarp prst="textNoShape">
              <a:avLst/>
            </a:prstTxWarp>
          </a:bodyPr>
          <a:lstStyle/>
          <a:p>
            <a:endParaRPr lang="en-US"/>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pitchFamily="-111"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pitchFamily="-111"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18744</TotalTime>
  <Words>4436</Words>
  <Application>Microsoft Macintosh PowerPoint</Application>
  <PresentationFormat>On-screen Show (4:3)</PresentationFormat>
  <Paragraphs>772</Paragraphs>
  <Slides>43</Slides>
  <Notes>28</Notes>
  <HiddenSlides>2</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43</vt:i4>
      </vt:variant>
    </vt:vector>
  </HeadingPairs>
  <TitlesOfParts>
    <vt:vector size="49" baseType="lpstr">
      <vt:lpstr>Arial Unicode MS</vt:lpstr>
      <vt:lpstr>Arial</vt:lpstr>
      <vt:lpstr>Tahoma</vt:lpstr>
      <vt:lpstr>Times New Roman</vt:lpstr>
      <vt:lpstr>Default Design</vt:lpstr>
      <vt:lpstr>Equation</vt:lpstr>
      <vt:lpstr>Introduction to  Statistical Machine Translation</vt:lpstr>
      <vt:lpstr>Admin</vt:lpstr>
      <vt:lpstr>Language translation</vt:lpstr>
      <vt:lpstr>MT Systems</vt:lpstr>
      <vt:lpstr>PowerPoint Presentation</vt:lpstr>
      <vt:lpstr>Levels of Transfer</vt:lpstr>
      <vt:lpstr>World-Level MT: Examples</vt:lpstr>
      <vt:lpstr>Phrasal / Syntactic MT: Examples</vt:lpstr>
      <vt:lpstr>Data-Driven Machine Translation</vt:lpstr>
      <vt:lpstr>Welcome to the Chinese Room</vt:lpstr>
      <vt:lpstr>Centauri/Arcturan [Knight, 1997]</vt:lpstr>
      <vt:lpstr>Centauri/Arcturan [Knight, 1997]</vt:lpstr>
      <vt:lpstr>Centauri/Arcturan [Knight, 1997]</vt:lpstr>
      <vt:lpstr>Centauri/Arcturan [Knight, 1997]</vt:lpstr>
      <vt:lpstr>Centauri/Arcturan [Knight, 1997]</vt:lpstr>
      <vt:lpstr>Centauri/Arcturan [Knight, 1997]</vt:lpstr>
      <vt:lpstr>Centauri/Arcturan [Knight, 1997]</vt:lpstr>
      <vt:lpstr>Centauri/Arcturan [Knight, 1997]</vt:lpstr>
      <vt:lpstr>Centauri/Arcturan [Knight, 1997]</vt:lpstr>
      <vt:lpstr>Centauri/Arcturan [Knight, 1997]</vt:lpstr>
      <vt:lpstr>Centauri/Arcturan [Knight, 1997]</vt:lpstr>
      <vt:lpstr>Centauri/Arcturan [Knight, 1997]</vt:lpstr>
      <vt:lpstr>It’s Really Spanish/English</vt:lpstr>
      <vt:lpstr>Data available</vt:lpstr>
      <vt:lpstr>Statistical MT Overview</vt:lpstr>
      <vt:lpstr>Statistical MT</vt:lpstr>
      <vt:lpstr>Translation</vt:lpstr>
      <vt:lpstr>Noisy channel model</vt:lpstr>
      <vt:lpstr>Noisy channel model</vt:lpstr>
      <vt:lpstr>Noisy channel model</vt:lpstr>
      <vt:lpstr>Noisy channel model</vt:lpstr>
      <vt:lpstr>Translation model</vt:lpstr>
      <vt:lpstr>Translation model</vt:lpstr>
      <vt:lpstr>Translation model</vt:lpstr>
      <vt:lpstr>Language model</vt:lpstr>
      <vt:lpstr>What is a probability distribution?</vt:lpstr>
      <vt:lpstr>One way to think about it…</vt:lpstr>
      <vt:lpstr>Statistical MT Overview</vt:lpstr>
      <vt:lpstr>Basic Model, Revisited</vt:lpstr>
      <vt:lpstr>Basic Model, Revisited</vt:lpstr>
      <vt:lpstr>Basic Model, Revisited</vt:lpstr>
      <vt:lpstr>Basic Model, Revisited</vt:lpstr>
      <vt:lpstr>Problems for Statistical MT</vt:lpstr>
    </vt:vector>
  </TitlesOfParts>
  <Company>USC/ISI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What’s New in  Statistical Machine Translation</dc:title>
  <dc:creator> </dc:creator>
  <cp:lastModifiedBy>Microsoft Office User</cp:lastModifiedBy>
  <cp:revision>386</cp:revision>
  <cp:lastPrinted>2011-04-04T22:28:49Z</cp:lastPrinted>
  <dcterms:created xsi:type="dcterms:W3CDTF">2011-04-04T17:18:47Z</dcterms:created>
  <dcterms:modified xsi:type="dcterms:W3CDTF">2020-10-08T22:30:28Z</dcterms:modified>
</cp:coreProperties>
</file>