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8"/>
  </p:notesMasterIdLst>
  <p:handoutMasterIdLst>
    <p:handoutMasterId r:id="rId69"/>
  </p:handoutMasterIdLst>
  <p:sldIdLst>
    <p:sldId id="256" r:id="rId2"/>
    <p:sldId id="339" r:id="rId3"/>
    <p:sldId id="397" r:id="rId4"/>
    <p:sldId id="262" r:id="rId5"/>
    <p:sldId id="398" r:id="rId6"/>
    <p:sldId id="276" r:id="rId7"/>
    <p:sldId id="399" r:id="rId8"/>
    <p:sldId id="437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438" r:id="rId18"/>
    <p:sldId id="439" r:id="rId19"/>
    <p:sldId id="440" r:id="rId20"/>
    <p:sldId id="441" r:id="rId21"/>
    <p:sldId id="442" r:id="rId22"/>
    <p:sldId id="443" r:id="rId23"/>
    <p:sldId id="444" r:id="rId24"/>
    <p:sldId id="445" r:id="rId25"/>
    <p:sldId id="446" r:id="rId26"/>
    <p:sldId id="344" r:id="rId27"/>
    <p:sldId id="345" r:id="rId28"/>
    <p:sldId id="346" r:id="rId29"/>
    <p:sldId id="347" r:id="rId30"/>
    <p:sldId id="434" r:id="rId31"/>
    <p:sldId id="349" r:id="rId32"/>
    <p:sldId id="358" r:id="rId33"/>
    <p:sldId id="359" r:id="rId34"/>
    <p:sldId id="360" r:id="rId35"/>
    <p:sldId id="361" r:id="rId36"/>
    <p:sldId id="362" r:id="rId37"/>
    <p:sldId id="363" r:id="rId38"/>
    <p:sldId id="364" r:id="rId39"/>
    <p:sldId id="365" r:id="rId40"/>
    <p:sldId id="366" r:id="rId41"/>
    <p:sldId id="373" r:id="rId42"/>
    <p:sldId id="374" r:id="rId43"/>
    <p:sldId id="375" r:id="rId44"/>
    <p:sldId id="376" r:id="rId45"/>
    <p:sldId id="377" r:id="rId46"/>
    <p:sldId id="378" r:id="rId47"/>
    <p:sldId id="379" r:id="rId48"/>
    <p:sldId id="380" r:id="rId49"/>
    <p:sldId id="381" r:id="rId50"/>
    <p:sldId id="382" r:id="rId51"/>
    <p:sldId id="383" r:id="rId52"/>
    <p:sldId id="384" r:id="rId53"/>
    <p:sldId id="385" r:id="rId54"/>
    <p:sldId id="391" r:id="rId55"/>
    <p:sldId id="436" r:id="rId56"/>
    <p:sldId id="392" r:id="rId57"/>
    <p:sldId id="415" r:id="rId58"/>
    <p:sldId id="416" r:id="rId59"/>
    <p:sldId id="417" r:id="rId60"/>
    <p:sldId id="418" r:id="rId61"/>
    <p:sldId id="423" r:id="rId62"/>
    <p:sldId id="419" r:id="rId63"/>
    <p:sldId id="422" r:id="rId64"/>
    <p:sldId id="425" r:id="rId65"/>
    <p:sldId id="420" r:id="rId66"/>
    <p:sldId id="421" r:id="rId6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78367" autoAdjust="0"/>
  </p:normalViewPr>
  <p:slideViewPr>
    <p:cSldViewPr snapToGrid="0" snapToObjects="1">
      <p:cViewPr varScale="1">
        <p:scale>
          <a:sx n="99" d="100"/>
          <a:sy n="99" d="100"/>
        </p:scale>
        <p:origin x="25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82848E-DE31-6742-AF50-015545A81C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42BC73-24AE-8243-B68C-DD5F762200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7758A-98A8-E349-B15A-9D98A484A356}" type="datetimeFigureOut">
              <a:rPr lang="en-US" smtClean="0"/>
              <a:t>10/6/20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C300CA-5E09-CF40-B8BE-E15E1C31DAB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9E88C9-2E63-9D41-A70C-B3669940EF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D1031-A540-C649-9D6A-F543A3832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903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3036D-6C87-C144-9F20-632B6105FC1E}" type="datetimeFigureOut">
              <a:rPr lang="en-US" smtClean="0"/>
              <a:pPr/>
              <a:t>10/6/20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1B958-A927-EA46-82E8-92FF4B0E5C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30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yahoo and</a:t>
            </a:r>
            <a:r>
              <a:rPr lang="en-US" baseline="0" dirty="0"/>
              <a:t> some others allow you API access to their search engine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B958-A927-EA46-82E8-92FF4B0E5CB3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22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yahoo and</a:t>
            </a:r>
            <a:r>
              <a:rPr lang="en-US" baseline="0" dirty="0"/>
              <a:t> some others allow you API access to their search engine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B958-A927-EA46-82E8-92FF4B0E5CB3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78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B958-A927-EA46-82E8-92FF4B0E5CB3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896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B958-A927-EA46-82E8-92FF4B0E5CB3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98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946ACE8-63DF-9F4D-BC2B-A77DBA62BA53}" type="datetimeFigureOut">
              <a:rPr lang="en-US" smtClean="0"/>
              <a:pPr/>
              <a:t>10/6/20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946ACE8-63DF-9F4D-BC2B-A77DBA62BA53}" type="datetimeFigureOut">
              <a:rPr lang="en-US" smtClean="0"/>
              <a:pPr/>
              <a:t>10/6/20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10/6/20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46ACE8-63DF-9F4D-BC2B-A77DBA62BA53}" type="datetimeFigureOut">
              <a:rPr lang="en-US" smtClean="0"/>
              <a:pPr/>
              <a:t>10/6/20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46ACE8-63DF-9F4D-BC2B-A77DBA62BA53}" type="datetimeFigureOut">
              <a:rPr lang="en-US" smtClean="0"/>
              <a:pPr/>
              <a:t>10/6/20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946ACE8-63DF-9F4D-BC2B-A77DBA62BA53}" type="datetimeFigureOut">
              <a:rPr lang="en-US" smtClean="0"/>
              <a:pPr/>
              <a:t>10/6/20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46ACE8-63DF-9F4D-BC2B-A77DBA62BA53}" type="datetimeFigureOut">
              <a:rPr lang="en-US" smtClean="0"/>
              <a:pPr/>
              <a:t>10/6/20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emf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9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1.bin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emf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emf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9.emf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2.e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Word Similarity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CS159 Fall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Word importance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7360" y="1586832"/>
            <a:ext cx="8153400" cy="8061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Include a weight for each word/feature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77855" y="2526631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: When			1</a:t>
            </a:r>
          </a:p>
          <a:p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: the			2</a:t>
            </a:r>
          </a:p>
          <a:p>
            <a:r>
              <a:rPr lang="en-US" dirty="0"/>
              <a:t>a</a:t>
            </a:r>
            <a:r>
              <a:rPr lang="en-US" baseline="-25000" dirty="0"/>
              <a:t>3</a:t>
            </a:r>
            <a:r>
              <a:rPr lang="en-US" dirty="0"/>
              <a:t>: defendant		1</a:t>
            </a:r>
          </a:p>
          <a:p>
            <a:r>
              <a:rPr lang="en-US" dirty="0"/>
              <a:t>a</a:t>
            </a:r>
            <a:r>
              <a:rPr lang="en-US" baseline="-25000" dirty="0"/>
              <a:t>4</a:t>
            </a:r>
            <a:r>
              <a:rPr lang="en-US" dirty="0"/>
              <a:t>: and			1</a:t>
            </a:r>
          </a:p>
          <a:p>
            <a:r>
              <a:rPr lang="en-US" dirty="0"/>
              <a:t>a</a:t>
            </a:r>
            <a:r>
              <a:rPr lang="en-US" baseline="-25000" dirty="0"/>
              <a:t>5</a:t>
            </a:r>
            <a:r>
              <a:rPr lang="en-US" dirty="0"/>
              <a:t>: courthouse		0</a:t>
            </a:r>
          </a:p>
          <a:p>
            <a:r>
              <a:rPr lang="en-US" dirty="0"/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77855" y="5066630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r>
              <a:rPr lang="en-US" baseline="-25000" dirty="0"/>
              <a:t>1</a:t>
            </a:r>
            <a:r>
              <a:rPr lang="en-US" dirty="0"/>
              <a:t>: When			1</a:t>
            </a:r>
          </a:p>
          <a:p>
            <a:r>
              <a:rPr lang="en-US" dirty="0"/>
              <a:t>b</a:t>
            </a:r>
            <a:r>
              <a:rPr lang="en-US" baseline="-25000" dirty="0"/>
              <a:t>2</a:t>
            </a:r>
            <a:r>
              <a:rPr lang="en-US" dirty="0"/>
              <a:t>: the			2</a:t>
            </a:r>
          </a:p>
          <a:p>
            <a:r>
              <a:rPr lang="en-US" dirty="0"/>
              <a:t>b</a:t>
            </a:r>
            <a:r>
              <a:rPr lang="en-US" baseline="-25000" dirty="0"/>
              <a:t>3</a:t>
            </a:r>
            <a:r>
              <a:rPr lang="en-US" dirty="0"/>
              <a:t>: defendant		1</a:t>
            </a:r>
          </a:p>
          <a:p>
            <a:r>
              <a:rPr lang="en-US" dirty="0"/>
              <a:t>b</a:t>
            </a:r>
            <a:r>
              <a:rPr lang="en-US" baseline="-25000" dirty="0"/>
              <a:t>4</a:t>
            </a:r>
            <a:r>
              <a:rPr lang="en-US" dirty="0"/>
              <a:t>: and			0</a:t>
            </a:r>
          </a:p>
          <a:p>
            <a:r>
              <a:rPr lang="en-US" dirty="0"/>
              <a:t>b</a:t>
            </a:r>
            <a:r>
              <a:rPr lang="en-US" baseline="-25000" dirty="0"/>
              <a:t>5</a:t>
            </a:r>
            <a:r>
              <a:rPr lang="en-US" dirty="0"/>
              <a:t>: courthouse		1</a:t>
            </a:r>
          </a:p>
          <a:p>
            <a:r>
              <a:rPr lang="en-US" dirty="0"/>
              <a:t>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66617" y="2091203"/>
            <a:ext cx="41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6122" y="4604965"/>
            <a:ext cx="41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39419" y="2486028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</a:t>
            </a:r>
            <a:r>
              <a:rPr lang="en-US" baseline="-25000" dirty="0">
                <a:solidFill>
                  <a:srgbClr val="0000FF"/>
                </a:solidFill>
              </a:rPr>
              <a:t>1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w</a:t>
            </a:r>
            <a:r>
              <a:rPr lang="en-US" baseline="-25000" dirty="0">
                <a:solidFill>
                  <a:srgbClr val="0000FF"/>
                </a:solidFill>
              </a:rPr>
              <a:t>2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w</a:t>
            </a:r>
            <a:r>
              <a:rPr lang="en-US" baseline="-25000" dirty="0">
                <a:solidFill>
                  <a:srgbClr val="0000FF"/>
                </a:solidFill>
              </a:rPr>
              <a:t>3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w</a:t>
            </a:r>
            <a:r>
              <a:rPr lang="en-US" baseline="-25000" dirty="0">
                <a:solidFill>
                  <a:srgbClr val="0000FF"/>
                </a:solidFill>
              </a:rPr>
              <a:t>4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w</a:t>
            </a:r>
            <a:r>
              <a:rPr lang="en-US" baseline="-25000" dirty="0">
                <a:solidFill>
                  <a:srgbClr val="0000FF"/>
                </a:solidFill>
              </a:rPr>
              <a:t>5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14275" y="5026526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</a:t>
            </a:r>
            <a:r>
              <a:rPr lang="en-US" baseline="-25000" dirty="0">
                <a:solidFill>
                  <a:srgbClr val="0000FF"/>
                </a:solidFill>
              </a:rPr>
              <a:t>1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w</a:t>
            </a:r>
            <a:r>
              <a:rPr lang="en-US" baseline="-25000" dirty="0">
                <a:solidFill>
                  <a:srgbClr val="0000FF"/>
                </a:solidFill>
              </a:rPr>
              <a:t>2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w</a:t>
            </a:r>
            <a:r>
              <a:rPr lang="en-US" baseline="-25000" dirty="0">
                <a:solidFill>
                  <a:srgbClr val="0000FF"/>
                </a:solidFill>
              </a:rPr>
              <a:t>3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w</a:t>
            </a:r>
            <a:r>
              <a:rPr lang="en-US" baseline="-25000" dirty="0">
                <a:solidFill>
                  <a:srgbClr val="0000FF"/>
                </a:solidFill>
              </a:rPr>
              <a:t>4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w</a:t>
            </a:r>
            <a:r>
              <a:rPr lang="en-US" baseline="-25000" dirty="0">
                <a:solidFill>
                  <a:srgbClr val="0000FF"/>
                </a:solidFill>
              </a:rPr>
              <a:t>5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16660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Distance + weights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5623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We can incorporate the weights into the distances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Think of it as either (</a:t>
            </a:r>
            <a:r>
              <a:rPr lang="en-US" i="1" dirty="0"/>
              <a:t>both work out the same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preprocessing the vectors by multiplying each dimension by the weight</a:t>
            </a:r>
          </a:p>
          <a:p>
            <a:pPr lvl="1"/>
            <a:r>
              <a:rPr lang="en-US" dirty="0"/>
              <a:t>incorporating it directly into the similarity measure</a:t>
            </a:r>
          </a:p>
        </p:txBody>
      </p:sp>
      <p:graphicFrame>
        <p:nvGraphicFramePr>
          <p:cNvPr id="129026" name="Content Placeholder 3"/>
          <p:cNvGraphicFramePr>
            <a:graphicFrameLocks noChangeAspect="1"/>
          </p:cNvGraphicFramePr>
          <p:nvPr/>
        </p:nvGraphicFramePr>
        <p:xfrm>
          <a:off x="1756759" y="4261175"/>
          <a:ext cx="5402263" cy="114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06" name="Equation" r:id="rId3" imgW="2997200" imgH="635000" progId="Equation.3">
                  <p:embed/>
                </p:oleObj>
              </mc:Choice>
              <mc:Fallback>
                <p:oleObj name="Equation" r:id="rId3" imgW="2997200" imgH="635000" progId="Equation.3">
                  <p:embed/>
                  <p:pic>
                    <p:nvPicPr>
                      <p:cNvPr id="129026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6759" y="4261175"/>
                        <a:ext cx="5402263" cy="1144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2198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Idea: use corpus statistics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930572" y="1791368"/>
            <a:ext cx="834572" cy="1052285"/>
            <a:chOff x="1669143" y="3531810"/>
            <a:chExt cx="834572" cy="1052285"/>
          </a:xfrm>
        </p:grpSpPr>
        <p:sp>
          <p:nvSpPr>
            <p:cNvPr id="5" name="Rectangle 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5801511" y="1804863"/>
            <a:ext cx="834572" cy="1052285"/>
            <a:chOff x="1669143" y="3531810"/>
            <a:chExt cx="834572" cy="1052285"/>
          </a:xfrm>
        </p:grpSpPr>
        <p:sp>
          <p:nvSpPr>
            <p:cNvPr id="13" name="Rectangle 1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4673216" y="1804990"/>
            <a:ext cx="834572" cy="1052285"/>
            <a:chOff x="1669143" y="3531810"/>
            <a:chExt cx="834572" cy="1052285"/>
          </a:xfrm>
        </p:grpSpPr>
        <p:sp>
          <p:nvSpPr>
            <p:cNvPr id="21" name="Rectangle 20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6943441" y="3141330"/>
            <a:ext cx="834572" cy="1052285"/>
            <a:chOff x="1669143" y="3531810"/>
            <a:chExt cx="834572" cy="1052285"/>
          </a:xfrm>
        </p:grpSpPr>
        <p:sp>
          <p:nvSpPr>
            <p:cNvPr id="29" name="Rectangle 28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5814380" y="3154825"/>
            <a:ext cx="834572" cy="1052285"/>
            <a:chOff x="1669143" y="3531810"/>
            <a:chExt cx="834572" cy="1052285"/>
          </a:xfrm>
        </p:grpSpPr>
        <p:sp>
          <p:nvSpPr>
            <p:cNvPr id="37" name="Rectangle 36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686085" y="3154952"/>
            <a:ext cx="834572" cy="1052285"/>
            <a:chOff x="1669143" y="3531810"/>
            <a:chExt cx="834572" cy="1052285"/>
          </a:xfrm>
        </p:grpSpPr>
        <p:sp>
          <p:nvSpPr>
            <p:cNvPr id="45" name="Rectangle 4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6957807" y="4407757"/>
            <a:ext cx="834572" cy="1052285"/>
            <a:chOff x="1669143" y="3531810"/>
            <a:chExt cx="834572" cy="1052285"/>
          </a:xfrm>
        </p:grpSpPr>
        <p:sp>
          <p:nvSpPr>
            <p:cNvPr id="53" name="Rectangle 5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5828746" y="4421252"/>
            <a:ext cx="834572" cy="1052285"/>
            <a:chOff x="1669143" y="3531810"/>
            <a:chExt cx="834572" cy="1052285"/>
          </a:xfrm>
        </p:grpSpPr>
        <p:sp>
          <p:nvSpPr>
            <p:cNvPr id="61" name="Rectangle 60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4700451" y="4421379"/>
            <a:ext cx="834572" cy="1052285"/>
            <a:chOff x="1669143" y="3531810"/>
            <a:chExt cx="834572" cy="1052285"/>
          </a:xfrm>
        </p:grpSpPr>
        <p:sp>
          <p:nvSpPr>
            <p:cNvPr id="69" name="Rectangle 68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970676" y="5717615"/>
            <a:ext cx="834572" cy="1052285"/>
            <a:chOff x="1669143" y="3531810"/>
            <a:chExt cx="834572" cy="1052285"/>
          </a:xfrm>
        </p:grpSpPr>
        <p:sp>
          <p:nvSpPr>
            <p:cNvPr id="77" name="Rectangle 76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5841615" y="5731110"/>
            <a:ext cx="834572" cy="1052285"/>
            <a:chOff x="1669143" y="3531810"/>
            <a:chExt cx="834572" cy="1052285"/>
          </a:xfrm>
        </p:grpSpPr>
        <p:sp>
          <p:nvSpPr>
            <p:cNvPr id="85" name="Rectangle 8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Connector 8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4713320" y="5731237"/>
            <a:ext cx="834572" cy="1052285"/>
            <a:chOff x="1669143" y="3531810"/>
            <a:chExt cx="834572" cy="1052285"/>
          </a:xfrm>
        </p:grpSpPr>
        <p:sp>
          <p:nvSpPr>
            <p:cNvPr id="93" name="Rectangle 9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TextBox 99"/>
          <p:cNvSpPr txBox="1"/>
          <p:nvPr/>
        </p:nvSpPr>
        <p:spPr>
          <a:xfrm>
            <a:off x="1363578" y="2371485"/>
            <a:ext cx="112294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1096210" y="3299842"/>
            <a:ext cx="204536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defendant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034901" y="5131073"/>
            <a:ext cx="290324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would be a quantitative measure of word importance?</a:t>
            </a:r>
          </a:p>
        </p:txBody>
      </p:sp>
    </p:spTree>
    <p:extLst>
      <p:ext uri="{BB962C8B-B14F-4D97-AF65-F5344CB8AC3E}">
        <p14:creationId xmlns:p14="http://schemas.microsoft.com/office/powerpoint/2010/main" val="3531847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frequency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/>
              <a:t>document frequency</a:t>
            </a:r>
            <a:r>
              <a:rPr lang="en-US" dirty="0"/>
              <a:t> (DF) is one measure of word importance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Terms that occur in many documents are weighted less, since overlapping with these terms is very likely</a:t>
            </a:r>
          </a:p>
          <a:p>
            <a:pPr lvl="1"/>
            <a:r>
              <a:rPr lang="en-US" dirty="0"/>
              <a:t>In the extreme case, take a word like </a:t>
            </a:r>
            <a:r>
              <a:rPr lang="en-US" dirty="0">
                <a:solidFill>
                  <a:srgbClr val="0000FF"/>
                </a:solidFill>
              </a:rPr>
              <a:t>the</a:t>
            </a:r>
            <a:r>
              <a:rPr lang="en-US" dirty="0"/>
              <a:t> that occurs in almost EVERY document</a:t>
            </a:r>
            <a:endParaRPr lang="en-US" dirty="0">
              <a:solidFill>
                <a:srgbClr val="0000FF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Terms that occur in only a few documents are weighted more</a:t>
            </a:r>
          </a:p>
        </p:txBody>
      </p:sp>
    </p:spTree>
    <p:extLst>
      <p:ext uri="{BB962C8B-B14F-4D97-AF65-F5344CB8AC3E}">
        <p14:creationId xmlns:p14="http://schemas.microsoft.com/office/powerpoint/2010/main" val="4229077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Document vs. overall frequency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36892" y="1565152"/>
            <a:ext cx="8329155" cy="1420014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400" dirty="0"/>
              <a:t>The overall frequency of a word is the number of occurrences in a dataset, counting multiple occurrences</a:t>
            </a:r>
          </a:p>
          <a:p>
            <a:pPr marL="0" indent="0" eaLnBrk="1" hangingPunct="1">
              <a:buNone/>
            </a:pPr>
            <a:endParaRPr lang="en-US" sz="2400" dirty="0"/>
          </a:p>
          <a:p>
            <a:pPr marL="0" indent="0" eaLnBrk="1" hangingPunct="1">
              <a:buNone/>
            </a:pPr>
            <a:r>
              <a:rPr lang="en-US" sz="2400" dirty="0"/>
              <a:t>Example: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3490913"/>
          <a:ext cx="7086600" cy="222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597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Overall 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Document 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/>
                        <a:t>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/>
                        <a:t>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8760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30290" y="5998111"/>
            <a:ext cx="8934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Which word is a more informative (and should get a higher weight)?</a:t>
            </a:r>
          </a:p>
        </p:txBody>
      </p:sp>
    </p:spTree>
    <p:extLst>
      <p:ext uri="{BB962C8B-B14F-4D97-AF65-F5344CB8AC3E}">
        <p14:creationId xmlns:p14="http://schemas.microsoft.com/office/powerpoint/2010/main" val="2562460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frequency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911684"/>
          <a:ext cx="7086600" cy="222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597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Collection 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Document 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/>
                        <a:t>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/>
                        <a:t>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8760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1922" name="Content Placeholder 3"/>
          <p:cNvGraphicFramePr>
            <a:graphicFrameLocks noChangeAspect="1"/>
          </p:cNvGraphicFramePr>
          <p:nvPr/>
        </p:nvGraphicFramePr>
        <p:xfrm>
          <a:off x="1719263" y="5532438"/>
          <a:ext cx="5402262" cy="114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54" name="Equation" r:id="rId3" imgW="2997200" imgH="635000" progId="Equation.3">
                  <p:embed/>
                </p:oleObj>
              </mc:Choice>
              <mc:Fallback>
                <p:oleObj name="Equation" r:id="rId3" imgW="2997200" imgH="635000" progId="Equation.3">
                  <p:embed/>
                  <p:pic>
                    <p:nvPicPr>
                      <p:cNvPr id="81922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9263" y="5532438"/>
                        <a:ext cx="5402262" cy="1144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5320632" y="5668212"/>
            <a:ext cx="320843" cy="347579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33968" y="5700300"/>
            <a:ext cx="320843" cy="347579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47315" y="6227015"/>
            <a:ext cx="320843" cy="347579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79477" y="6232361"/>
            <a:ext cx="320843" cy="347579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2648" y="4241974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Document frequency is often related to word importance, but we want an actual weight.</a:t>
            </a:r>
            <a:r>
              <a:rPr lang="en-US" sz="2400" dirty="0">
                <a:solidFill>
                  <a:srgbClr val="FF0000"/>
                </a:solidFill>
              </a:rPr>
              <a:t>  Problems?</a:t>
            </a:r>
          </a:p>
        </p:txBody>
      </p:sp>
    </p:spTree>
    <p:extLst>
      <p:ext uri="{BB962C8B-B14F-4D97-AF65-F5344CB8AC3E}">
        <p14:creationId xmlns:p14="http://schemas.microsoft.com/office/powerpoint/2010/main" val="787595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document frequency to weight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703052"/>
            <a:ext cx="8153400" cy="28049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weight and document frequency are </a:t>
            </a:r>
            <a:r>
              <a:rPr lang="en-US" sz="2400" b="1" dirty="0"/>
              <a:t>inversely</a:t>
            </a:r>
            <a:r>
              <a:rPr lang="en-US" sz="2400" dirty="0"/>
              <a:t> related</a:t>
            </a:r>
          </a:p>
          <a:p>
            <a:pPr lvl="1"/>
            <a:r>
              <a:rPr lang="en-US" sz="2000" dirty="0"/>
              <a:t>higher document frequency should have lower weight and vice versa</a:t>
            </a:r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sz="2300" dirty="0"/>
              <a:t>document frequency is unbounded</a:t>
            </a:r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sz="2300" dirty="0"/>
              <a:t>document frequency will change depending on the size of the data set (i.e. the number of documents)</a:t>
            </a:r>
          </a:p>
          <a:p>
            <a:pPr lvl="1"/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706963"/>
          <a:ext cx="7086600" cy="1568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20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Collection 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Document 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148">
                <a:tc>
                  <a:txBody>
                    <a:bodyPr/>
                    <a:lstStyle/>
                    <a:p>
                      <a:r>
                        <a:rPr lang="en-US" i="1" dirty="0"/>
                        <a:t>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148">
                <a:tc>
                  <a:txBody>
                    <a:bodyPr/>
                    <a:lstStyle/>
                    <a:p>
                      <a:r>
                        <a:rPr lang="en-US" i="1" dirty="0"/>
                        <a:t>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8760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89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Inverse document frequency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3235158"/>
            <a:ext cx="8153400" cy="28608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6600"/>
                </a:solidFill>
              </a:rPr>
              <a:t>IDF</a:t>
            </a:r>
            <a:r>
              <a:rPr lang="en-US" dirty="0"/>
              <a:t> is inversely correlated with DF</a:t>
            </a:r>
          </a:p>
          <a:p>
            <a:pPr lvl="1"/>
            <a:r>
              <a:rPr lang="en-US" dirty="0"/>
              <a:t>higher DF results in lower IDF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6600"/>
                </a:solidFill>
              </a:rPr>
              <a:t>N</a:t>
            </a:r>
            <a:r>
              <a:rPr lang="en-US" dirty="0"/>
              <a:t> incorporates a dataset dependent normalizer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6600"/>
                </a:solidFill>
              </a:rPr>
              <a:t>log</a:t>
            </a:r>
            <a:r>
              <a:rPr lang="en-US" dirty="0"/>
              <a:t> dampens the overall weight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936122" y="1739356"/>
          <a:ext cx="2798763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2" name="Equation" r:id="rId3" imgW="1003300" imgH="393700" progId="Equation.3">
                  <p:embed/>
                </p:oleObj>
              </mc:Choice>
              <mc:Fallback>
                <p:oleObj name="Equation" r:id="rId3" imgW="1003300" imgH="393700" progId="Equation.3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122" y="1739356"/>
                        <a:ext cx="2798763" cy="1100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624470" y="2312742"/>
            <a:ext cx="3195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document frequency of </a:t>
            </a:r>
            <a:r>
              <a:rPr lang="en-US" sz="2000" dirty="0" err="1">
                <a:solidFill>
                  <a:srgbClr val="0000FF"/>
                </a:solidFill>
              </a:rPr>
              <a:t>w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16454" y="1739356"/>
            <a:ext cx="3195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of documents in dataset</a:t>
            </a:r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rot="10800000">
            <a:off x="4734886" y="1938421"/>
            <a:ext cx="881569" cy="99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4734886" y="2580107"/>
            <a:ext cx="881569" cy="99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155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IDF example, suppose </a:t>
            </a:r>
            <a:r>
              <a:rPr lang="en-US" i="1" dirty="0"/>
              <a:t>N</a:t>
            </a:r>
            <a:r>
              <a:rPr lang="en-US" dirty="0"/>
              <a:t>=1 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1165376" y="5562600"/>
            <a:ext cx="52960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are the IDFs assuming log base 10?</a:t>
            </a:r>
          </a:p>
        </p:txBody>
      </p:sp>
    </p:spTree>
    <p:extLst>
      <p:ext uri="{BB962C8B-B14F-4D97-AF65-F5344CB8AC3E}">
        <p14:creationId xmlns:p14="http://schemas.microsoft.com/office/powerpoint/2010/main" val="2417090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IDF example, suppose </a:t>
            </a:r>
            <a:r>
              <a:rPr lang="en-US" i="1" dirty="0"/>
              <a:t>N</a:t>
            </a:r>
            <a:r>
              <a:rPr lang="en-US" dirty="0"/>
              <a:t>=1 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596900" y="5562600"/>
            <a:ext cx="56047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There is one </a:t>
            </a:r>
            <a:r>
              <a:rPr lang="en-US" sz="2400" dirty="0" err="1"/>
              <a:t>idf</a:t>
            </a:r>
            <a:r>
              <a:rPr lang="en-US" sz="2400" dirty="0"/>
              <a:t> value/weight for each word</a:t>
            </a:r>
          </a:p>
        </p:txBody>
      </p:sp>
    </p:spTree>
    <p:extLst>
      <p:ext uri="{BB962C8B-B14F-4D97-AF65-F5344CB8AC3E}">
        <p14:creationId xmlns:p14="http://schemas.microsoft.com/office/powerpoint/2010/main" val="2539993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Assignment 4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Quiz #2 Thursday</a:t>
            </a:r>
          </a:p>
          <a:p>
            <a:pPr lvl="1"/>
            <a:r>
              <a:rPr lang="en-US" dirty="0"/>
              <a:t>1 hour (shouldn’t need that long)</a:t>
            </a:r>
          </a:p>
          <a:p>
            <a:pPr lvl="1"/>
            <a:r>
              <a:rPr lang="en-US" dirty="0"/>
              <a:t>Will post link on piazza</a:t>
            </a:r>
          </a:p>
          <a:p>
            <a:pPr lvl="1"/>
            <a:r>
              <a:rPr lang="en-US" dirty="0"/>
              <a:t>Will be available 12:15-1:15pm on class zoom</a:t>
            </a:r>
          </a:p>
          <a:p>
            <a:pPr lvl="1"/>
            <a:r>
              <a:rPr lang="en-US" dirty="0"/>
              <a:t>Open book and notes</a:t>
            </a:r>
          </a:p>
          <a:p>
            <a:pPr lvl="1"/>
            <a:r>
              <a:rPr lang="en-US" dirty="0"/>
              <a:t>Class starts at 1:15pm</a:t>
            </a:r>
          </a:p>
          <a:p>
            <a:pPr marL="685800" lvl="2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5 out soon</a:t>
            </a:r>
          </a:p>
        </p:txBody>
      </p:sp>
    </p:spTree>
    <p:extLst>
      <p:ext uri="{BB962C8B-B14F-4D97-AF65-F5344CB8AC3E}">
        <p14:creationId xmlns:p14="http://schemas.microsoft.com/office/powerpoint/2010/main" val="1717333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IDF example, suppose </a:t>
            </a:r>
            <a:r>
              <a:rPr lang="en-US" i="1" dirty="0"/>
              <a:t>N</a:t>
            </a:r>
            <a:r>
              <a:rPr lang="en-US" dirty="0"/>
              <a:t>=1 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596900" y="5562600"/>
            <a:ext cx="70146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if we didn’t use the log to dampen the weighting?</a:t>
            </a:r>
          </a:p>
        </p:txBody>
      </p:sp>
    </p:spTree>
    <p:extLst>
      <p:ext uri="{BB962C8B-B14F-4D97-AF65-F5344CB8AC3E}">
        <p14:creationId xmlns:p14="http://schemas.microsoft.com/office/powerpoint/2010/main" val="3070516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IDF example, suppose </a:t>
            </a:r>
            <a:r>
              <a:rPr lang="en-US" i="1" dirty="0"/>
              <a:t>N</a:t>
            </a:r>
            <a:r>
              <a:rPr lang="en-US" dirty="0"/>
              <a:t>=1 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-111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596900" y="5562600"/>
            <a:ext cx="70146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if we didn’t use the log to dampen the weighting?</a:t>
            </a:r>
          </a:p>
        </p:txBody>
      </p:sp>
    </p:spTree>
    <p:extLst>
      <p:ext uri="{BB962C8B-B14F-4D97-AF65-F5344CB8AC3E}">
        <p14:creationId xmlns:p14="http://schemas.microsoft.com/office/powerpoint/2010/main" val="36824679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TF-IDF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8622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One of the most common weighting schemes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TF</a:t>
            </a:r>
            <a:r>
              <a:rPr lang="en-US" dirty="0"/>
              <a:t> = term frequency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IDF</a:t>
            </a:r>
            <a:r>
              <a:rPr lang="en-US" dirty="0"/>
              <a:t> = inverse document frequency</a:t>
            </a:r>
          </a:p>
        </p:txBody>
      </p:sp>
      <p:graphicFrame>
        <p:nvGraphicFramePr>
          <p:cNvPr id="131074" name="Object 2"/>
          <p:cNvGraphicFramePr>
            <a:graphicFrameLocks noChangeAspect="1"/>
          </p:cNvGraphicFramePr>
          <p:nvPr/>
        </p:nvGraphicFramePr>
        <p:xfrm>
          <a:off x="2351505" y="3462421"/>
          <a:ext cx="34131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50" name="Equation" r:id="rId3" imgW="1130300" imgH="203200" progId="Equation.3">
                  <p:embed/>
                </p:oleObj>
              </mc:Choice>
              <mc:Fallback>
                <p:oleObj name="Equation" r:id="rId3" imgW="1130300" imgH="203200" progId="Equation.3">
                  <p:embed/>
                  <p:pic>
                    <p:nvPicPr>
                      <p:cNvPr id="131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505" y="3462421"/>
                        <a:ext cx="341312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63053" y="5377978"/>
            <a:ext cx="68312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We can then use this with any of our similarity measures!</a:t>
            </a:r>
          </a:p>
        </p:txBody>
      </p:sp>
      <p:sp>
        <p:nvSpPr>
          <p:cNvPr id="6" name="Left Brace 5"/>
          <p:cNvSpPr/>
          <p:nvPr/>
        </p:nvSpPr>
        <p:spPr>
          <a:xfrm rot="16200000">
            <a:off x="4729533" y="3427781"/>
            <a:ext cx="387684" cy="1682514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08327" y="4462880"/>
            <a:ext cx="3123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IDF (word importance weight )</a:t>
            </a:r>
          </a:p>
        </p:txBody>
      </p:sp>
      <p:sp>
        <p:nvSpPr>
          <p:cNvPr id="8" name="Left Brace 7"/>
          <p:cNvSpPr/>
          <p:nvPr/>
        </p:nvSpPr>
        <p:spPr>
          <a:xfrm rot="16200000">
            <a:off x="3322366" y="4002960"/>
            <a:ext cx="387684" cy="532154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311281" y="4502107"/>
            <a:ext cx="597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TF</a:t>
            </a:r>
          </a:p>
        </p:txBody>
      </p:sp>
    </p:spTree>
    <p:extLst>
      <p:ext uri="{BB962C8B-B14F-4D97-AF65-F5344CB8AC3E}">
        <p14:creationId xmlns:p14="http://schemas.microsoft.com/office/powerpoint/2010/main" val="22645590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Stoplists</a:t>
            </a:r>
            <a:r>
              <a:rPr lang="en-US" dirty="0"/>
              <a:t>: extreme weighting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/>
              <a:t>Some words like ‘a’ and ‘the’ will occur in almost every document</a:t>
            </a:r>
          </a:p>
          <a:p>
            <a:pPr lvl="1"/>
            <a:r>
              <a:rPr lang="en-US" sz="2400" dirty="0"/>
              <a:t>IDF will be 0 for any word that occurs in all documents</a:t>
            </a:r>
          </a:p>
          <a:p>
            <a:pPr lvl="1"/>
            <a:r>
              <a:rPr lang="en-US" sz="2400" dirty="0"/>
              <a:t>For words that occur in almost all of the documents, they will be nearly 0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 </a:t>
            </a:r>
            <a:r>
              <a:rPr lang="en-US" sz="2800" b="1" i="1" dirty="0" err="1"/>
              <a:t>stoplist</a:t>
            </a:r>
            <a:r>
              <a:rPr lang="en-US" sz="2800" dirty="0"/>
              <a:t> is a list of words that should </a:t>
            </a:r>
            <a:r>
              <a:rPr lang="en-US" sz="2800" b="1" dirty="0"/>
              <a:t>not</a:t>
            </a:r>
            <a:r>
              <a:rPr lang="en-US" sz="2800" dirty="0"/>
              <a:t> be considered (in this case, similarity calculations)</a:t>
            </a:r>
          </a:p>
          <a:p>
            <a:pPr lvl="1"/>
            <a:r>
              <a:rPr lang="en-US" sz="2500" dirty="0"/>
              <a:t>Sometimes this is the </a:t>
            </a:r>
            <a:r>
              <a:rPr lang="en-US" sz="2500" i="1" dirty="0" err="1"/>
              <a:t>n</a:t>
            </a:r>
            <a:r>
              <a:rPr lang="en-US" sz="2500" dirty="0"/>
              <a:t> most frequent words</a:t>
            </a:r>
          </a:p>
          <a:p>
            <a:pPr lvl="1"/>
            <a:r>
              <a:rPr lang="en-US" sz="2500" dirty="0"/>
              <a:t>Often, it’s a list of a few hundred words manually created</a:t>
            </a:r>
          </a:p>
        </p:txBody>
      </p:sp>
    </p:spTree>
    <p:extLst>
      <p:ext uri="{BB962C8B-B14F-4D97-AF65-F5344CB8AC3E}">
        <p14:creationId xmlns:p14="http://schemas.microsoft.com/office/powerpoint/2010/main" val="28404835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Stoplist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45809" y="1752093"/>
            <a:ext cx="1100666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I</a:t>
            </a:r>
          </a:p>
          <a:p>
            <a:r>
              <a:rPr lang="en-US" sz="1200" dirty="0"/>
              <a:t>a</a:t>
            </a:r>
          </a:p>
          <a:p>
            <a:r>
              <a:rPr lang="en-US" sz="1200" dirty="0"/>
              <a:t>aboard</a:t>
            </a:r>
          </a:p>
          <a:p>
            <a:r>
              <a:rPr lang="en-US" sz="1200" dirty="0"/>
              <a:t>about</a:t>
            </a:r>
          </a:p>
          <a:p>
            <a:r>
              <a:rPr lang="en-US" sz="1200" dirty="0"/>
              <a:t>above</a:t>
            </a:r>
          </a:p>
          <a:p>
            <a:r>
              <a:rPr lang="en-US" sz="1200" dirty="0"/>
              <a:t>across</a:t>
            </a:r>
          </a:p>
          <a:p>
            <a:r>
              <a:rPr lang="en-US" sz="1200" dirty="0"/>
              <a:t>after</a:t>
            </a:r>
          </a:p>
          <a:p>
            <a:r>
              <a:rPr lang="en-US" sz="1200" dirty="0"/>
              <a:t>afterwards</a:t>
            </a:r>
          </a:p>
          <a:p>
            <a:r>
              <a:rPr lang="en-US" sz="1200" dirty="0"/>
              <a:t>against</a:t>
            </a:r>
          </a:p>
          <a:p>
            <a:r>
              <a:rPr lang="en-US" sz="1200" dirty="0" err="1"/>
              <a:t>agin</a:t>
            </a:r>
            <a:endParaRPr lang="en-US" sz="1200" dirty="0"/>
          </a:p>
          <a:p>
            <a:r>
              <a:rPr lang="en-US" sz="1200" dirty="0"/>
              <a:t>ago</a:t>
            </a:r>
          </a:p>
          <a:p>
            <a:r>
              <a:rPr lang="en-US" sz="1200" dirty="0"/>
              <a:t>agreed-upon</a:t>
            </a:r>
          </a:p>
          <a:p>
            <a:r>
              <a:rPr lang="en-US" sz="1200" dirty="0"/>
              <a:t>ah</a:t>
            </a:r>
          </a:p>
          <a:p>
            <a:r>
              <a:rPr lang="en-US" sz="1200" dirty="0"/>
              <a:t>alas</a:t>
            </a:r>
          </a:p>
          <a:p>
            <a:r>
              <a:rPr lang="en-US" sz="1200" dirty="0"/>
              <a:t>albeit</a:t>
            </a:r>
          </a:p>
          <a:p>
            <a:r>
              <a:rPr lang="en-US" sz="1200" dirty="0"/>
              <a:t>all</a:t>
            </a:r>
          </a:p>
        </p:txBody>
      </p:sp>
      <p:sp>
        <p:nvSpPr>
          <p:cNvPr id="5" name="Rectangle 4"/>
          <p:cNvSpPr/>
          <p:nvPr/>
        </p:nvSpPr>
        <p:spPr>
          <a:xfrm>
            <a:off x="2346475" y="1752093"/>
            <a:ext cx="858761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all-over</a:t>
            </a:r>
          </a:p>
          <a:p>
            <a:r>
              <a:rPr lang="en-US" sz="1200" dirty="0"/>
              <a:t>almost</a:t>
            </a:r>
          </a:p>
          <a:p>
            <a:r>
              <a:rPr lang="en-US" sz="1200" dirty="0"/>
              <a:t>along</a:t>
            </a:r>
          </a:p>
          <a:p>
            <a:r>
              <a:rPr lang="en-US" sz="1200" dirty="0"/>
              <a:t>alongside</a:t>
            </a:r>
          </a:p>
          <a:p>
            <a:r>
              <a:rPr lang="en-US" sz="1200" dirty="0" err="1"/>
              <a:t>altho</a:t>
            </a:r>
            <a:endParaRPr lang="en-US" sz="1200" dirty="0"/>
          </a:p>
          <a:p>
            <a:r>
              <a:rPr lang="en-US" sz="1200" dirty="0"/>
              <a:t>although</a:t>
            </a:r>
          </a:p>
          <a:p>
            <a:r>
              <a:rPr lang="en-US" sz="1200" dirty="0"/>
              <a:t>amid</a:t>
            </a:r>
          </a:p>
          <a:p>
            <a:r>
              <a:rPr lang="en-US" sz="1200" dirty="0"/>
              <a:t>amidst</a:t>
            </a:r>
          </a:p>
          <a:p>
            <a:r>
              <a:rPr lang="en-US" sz="1200" dirty="0"/>
              <a:t>among</a:t>
            </a:r>
          </a:p>
          <a:p>
            <a:r>
              <a:rPr lang="en-US" sz="1200" dirty="0"/>
              <a:t>amongst</a:t>
            </a:r>
          </a:p>
          <a:p>
            <a:r>
              <a:rPr lang="en-US" sz="1200" dirty="0"/>
              <a:t>an</a:t>
            </a:r>
          </a:p>
          <a:p>
            <a:r>
              <a:rPr lang="en-US" sz="1200" dirty="0"/>
              <a:t>and</a:t>
            </a:r>
          </a:p>
          <a:p>
            <a:r>
              <a:rPr lang="en-US" sz="1200" dirty="0"/>
              <a:t>another</a:t>
            </a:r>
          </a:p>
          <a:p>
            <a:r>
              <a:rPr lang="en-US" sz="1200" dirty="0"/>
              <a:t>any</a:t>
            </a:r>
          </a:p>
          <a:p>
            <a:r>
              <a:rPr lang="en-US" sz="1200" dirty="0"/>
              <a:t>anyone</a:t>
            </a:r>
          </a:p>
          <a:p>
            <a:r>
              <a:rPr lang="en-US" sz="1200" dirty="0"/>
              <a:t>anything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3422950" y="1752093"/>
            <a:ext cx="931334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around</a:t>
            </a:r>
          </a:p>
          <a:p>
            <a:r>
              <a:rPr lang="en-US" sz="1200" dirty="0"/>
              <a:t>as</a:t>
            </a:r>
          </a:p>
          <a:p>
            <a:r>
              <a:rPr lang="en-US" sz="1200" dirty="0"/>
              <a:t>aside</a:t>
            </a:r>
          </a:p>
          <a:p>
            <a:r>
              <a:rPr lang="en-US" sz="1200" dirty="0"/>
              <a:t>astride</a:t>
            </a:r>
          </a:p>
          <a:p>
            <a:r>
              <a:rPr lang="en-US" sz="1200" dirty="0"/>
              <a:t>at</a:t>
            </a:r>
          </a:p>
          <a:p>
            <a:r>
              <a:rPr lang="en-US" sz="1200" dirty="0"/>
              <a:t>atop</a:t>
            </a:r>
          </a:p>
          <a:p>
            <a:r>
              <a:rPr lang="en-US" sz="1200" dirty="0"/>
              <a:t>avec</a:t>
            </a:r>
          </a:p>
          <a:p>
            <a:r>
              <a:rPr lang="en-US" sz="1200" dirty="0"/>
              <a:t>away</a:t>
            </a:r>
          </a:p>
          <a:p>
            <a:r>
              <a:rPr lang="en-US" sz="1200" dirty="0"/>
              <a:t>back</a:t>
            </a:r>
          </a:p>
          <a:p>
            <a:r>
              <a:rPr lang="en-US" sz="1200" dirty="0"/>
              <a:t>be</a:t>
            </a:r>
          </a:p>
          <a:p>
            <a:r>
              <a:rPr lang="en-US" sz="1200" dirty="0"/>
              <a:t>because</a:t>
            </a:r>
          </a:p>
          <a:p>
            <a:r>
              <a:rPr lang="en-US" sz="1200" dirty="0"/>
              <a:t>before</a:t>
            </a:r>
          </a:p>
          <a:p>
            <a:r>
              <a:rPr lang="en-US" sz="1200" dirty="0"/>
              <a:t>beforehand</a:t>
            </a:r>
          </a:p>
          <a:p>
            <a:r>
              <a:rPr lang="en-US" sz="1200" dirty="0"/>
              <a:t>behind</a:t>
            </a:r>
          </a:p>
          <a:p>
            <a:r>
              <a:rPr lang="en-US" sz="1200" dirty="0" err="1"/>
              <a:t>behynde</a:t>
            </a:r>
            <a:endParaRPr lang="en-US" sz="1200" dirty="0"/>
          </a:p>
          <a:p>
            <a:r>
              <a:rPr lang="en-US" sz="1200" dirty="0"/>
              <a:t>below</a:t>
            </a:r>
          </a:p>
        </p:txBody>
      </p:sp>
      <p:sp>
        <p:nvSpPr>
          <p:cNvPr id="7" name="Rectangle 6"/>
          <p:cNvSpPr/>
          <p:nvPr/>
        </p:nvSpPr>
        <p:spPr>
          <a:xfrm>
            <a:off x="4547807" y="1752093"/>
            <a:ext cx="798287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beneath</a:t>
            </a:r>
          </a:p>
          <a:p>
            <a:r>
              <a:rPr lang="en-US" sz="1200" dirty="0"/>
              <a:t>beside</a:t>
            </a:r>
          </a:p>
          <a:p>
            <a:r>
              <a:rPr lang="en-US" sz="1200" dirty="0"/>
              <a:t>besides</a:t>
            </a:r>
          </a:p>
          <a:p>
            <a:r>
              <a:rPr lang="en-US" sz="1200" dirty="0"/>
              <a:t>between</a:t>
            </a:r>
          </a:p>
          <a:p>
            <a:r>
              <a:rPr lang="en-US" sz="1200" dirty="0" err="1"/>
              <a:t>bewteen</a:t>
            </a:r>
            <a:endParaRPr lang="en-US" sz="1200" dirty="0"/>
          </a:p>
          <a:p>
            <a:r>
              <a:rPr lang="en-US" sz="1200" dirty="0"/>
              <a:t>beyond</a:t>
            </a:r>
          </a:p>
          <a:p>
            <a:r>
              <a:rPr lang="en-US" sz="1200" dirty="0"/>
              <a:t>bi</a:t>
            </a:r>
          </a:p>
          <a:p>
            <a:r>
              <a:rPr lang="en-US" sz="1200" dirty="0"/>
              <a:t>both</a:t>
            </a:r>
          </a:p>
          <a:p>
            <a:r>
              <a:rPr lang="en-US" sz="1200" dirty="0"/>
              <a:t>but</a:t>
            </a:r>
          </a:p>
          <a:p>
            <a:r>
              <a:rPr lang="en-US" sz="1200" dirty="0"/>
              <a:t>by</a:t>
            </a:r>
          </a:p>
          <a:p>
            <a:r>
              <a:rPr lang="en-US" sz="1200" dirty="0"/>
              <a:t>ca.</a:t>
            </a:r>
          </a:p>
          <a:p>
            <a:r>
              <a:rPr lang="en-US" sz="1200" dirty="0"/>
              <a:t>de</a:t>
            </a:r>
          </a:p>
          <a:p>
            <a:r>
              <a:rPr lang="en-US" sz="1200" dirty="0"/>
              <a:t>des</a:t>
            </a:r>
          </a:p>
          <a:p>
            <a:r>
              <a:rPr lang="en-US" sz="1200" dirty="0"/>
              <a:t>despite</a:t>
            </a:r>
          </a:p>
          <a:p>
            <a:r>
              <a:rPr lang="en-US" sz="1200" dirty="0"/>
              <a:t>do</a:t>
            </a:r>
          </a:p>
          <a:p>
            <a:r>
              <a:rPr lang="en-US" sz="1200" dirty="0"/>
              <a:t>down</a:t>
            </a:r>
          </a:p>
        </p:txBody>
      </p:sp>
      <p:sp>
        <p:nvSpPr>
          <p:cNvPr id="8" name="Rectangle 7"/>
          <p:cNvSpPr/>
          <p:nvPr/>
        </p:nvSpPr>
        <p:spPr>
          <a:xfrm>
            <a:off x="5503330" y="1752093"/>
            <a:ext cx="822478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due</a:t>
            </a:r>
          </a:p>
          <a:p>
            <a:r>
              <a:rPr lang="en-US" sz="1200" dirty="0" err="1"/>
              <a:t>durin</a:t>
            </a:r>
            <a:endParaRPr lang="en-US" sz="1200" dirty="0"/>
          </a:p>
          <a:p>
            <a:r>
              <a:rPr lang="en-US" sz="1200" dirty="0"/>
              <a:t>during</a:t>
            </a:r>
          </a:p>
          <a:p>
            <a:r>
              <a:rPr lang="en-US" sz="1200" dirty="0"/>
              <a:t>each</a:t>
            </a:r>
          </a:p>
          <a:p>
            <a:r>
              <a:rPr lang="en-US" sz="1200" dirty="0"/>
              <a:t>eh</a:t>
            </a:r>
          </a:p>
          <a:p>
            <a:r>
              <a:rPr lang="en-US" sz="1200" dirty="0"/>
              <a:t>either</a:t>
            </a:r>
          </a:p>
          <a:p>
            <a:r>
              <a:rPr lang="en-US" sz="1200" dirty="0"/>
              <a:t>en</a:t>
            </a:r>
          </a:p>
          <a:p>
            <a:r>
              <a:rPr lang="en-US" sz="1200" dirty="0"/>
              <a:t>every</a:t>
            </a:r>
          </a:p>
          <a:p>
            <a:r>
              <a:rPr lang="en-US" sz="1200" dirty="0"/>
              <a:t>ever</a:t>
            </a:r>
          </a:p>
          <a:p>
            <a:r>
              <a:rPr lang="en-US" sz="1200" dirty="0"/>
              <a:t>everyone</a:t>
            </a:r>
          </a:p>
          <a:p>
            <a:r>
              <a:rPr lang="en-US" sz="1200" dirty="0"/>
              <a:t>everything</a:t>
            </a:r>
          </a:p>
          <a:p>
            <a:r>
              <a:rPr lang="en-US" sz="1200" dirty="0"/>
              <a:t>except</a:t>
            </a:r>
          </a:p>
          <a:p>
            <a:r>
              <a:rPr lang="en-US" sz="1200" dirty="0"/>
              <a:t>far</a:t>
            </a:r>
          </a:p>
          <a:p>
            <a:r>
              <a:rPr lang="en-US" sz="1200" dirty="0" err="1"/>
              <a:t>fer</a:t>
            </a:r>
            <a:endParaRPr lang="en-US" sz="1200" dirty="0"/>
          </a:p>
          <a:p>
            <a:r>
              <a:rPr lang="en-US" sz="1200" dirty="0"/>
              <a:t>for</a:t>
            </a:r>
          </a:p>
          <a:p>
            <a:r>
              <a:rPr lang="en-US" sz="1200" dirty="0"/>
              <a:t>from</a:t>
            </a:r>
          </a:p>
        </p:txBody>
      </p:sp>
      <p:sp>
        <p:nvSpPr>
          <p:cNvPr id="9" name="Rectangle 8"/>
          <p:cNvSpPr/>
          <p:nvPr/>
        </p:nvSpPr>
        <p:spPr>
          <a:xfrm>
            <a:off x="6483048" y="1752093"/>
            <a:ext cx="846665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go</a:t>
            </a:r>
          </a:p>
          <a:p>
            <a:r>
              <a:rPr lang="en-US" sz="1200" dirty="0"/>
              <a:t>goddamn</a:t>
            </a:r>
          </a:p>
          <a:p>
            <a:r>
              <a:rPr lang="en-US" sz="1200" dirty="0"/>
              <a:t>goody</a:t>
            </a:r>
          </a:p>
          <a:p>
            <a:r>
              <a:rPr lang="en-US" sz="1200" dirty="0"/>
              <a:t>gosh</a:t>
            </a:r>
          </a:p>
          <a:p>
            <a:r>
              <a:rPr lang="en-US" sz="1200" dirty="0"/>
              <a:t>half</a:t>
            </a:r>
          </a:p>
          <a:p>
            <a:r>
              <a:rPr lang="en-US" sz="1200" dirty="0"/>
              <a:t>have</a:t>
            </a:r>
          </a:p>
          <a:p>
            <a:r>
              <a:rPr lang="en-US" sz="1200" dirty="0"/>
              <a:t>he</a:t>
            </a:r>
          </a:p>
          <a:p>
            <a:r>
              <a:rPr lang="en-US" sz="1200" dirty="0"/>
              <a:t>hell</a:t>
            </a:r>
          </a:p>
          <a:p>
            <a:r>
              <a:rPr lang="en-US" sz="1200" dirty="0"/>
              <a:t>her</a:t>
            </a:r>
          </a:p>
          <a:p>
            <a:r>
              <a:rPr lang="en-US" sz="1200" dirty="0"/>
              <a:t>herself</a:t>
            </a:r>
          </a:p>
          <a:p>
            <a:r>
              <a:rPr lang="en-US" sz="1200" dirty="0"/>
              <a:t>hey</a:t>
            </a:r>
          </a:p>
          <a:p>
            <a:r>
              <a:rPr lang="en-US" sz="1200" dirty="0"/>
              <a:t>him</a:t>
            </a:r>
          </a:p>
          <a:p>
            <a:r>
              <a:rPr lang="en-US" sz="1200" dirty="0"/>
              <a:t>himself</a:t>
            </a:r>
          </a:p>
          <a:p>
            <a:r>
              <a:rPr lang="en-US" sz="1200" dirty="0"/>
              <a:t>his</a:t>
            </a:r>
          </a:p>
          <a:p>
            <a:r>
              <a:rPr lang="en-US" sz="1200" dirty="0"/>
              <a:t>ho</a:t>
            </a:r>
          </a:p>
          <a:p>
            <a:r>
              <a:rPr lang="en-US" sz="1200" dirty="0"/>
              <a:t>how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45809" y="5273524"/>
            <a:ext cx="58178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If most of these end up with low weights anyway, why use a </a:t>
            </a:r>
            <a:r>
              <a:rPr lang="en-US" sz="2800" dirty="0" err="1">
                <a:solidFill>
                  <a:srgbClr val="FF0000"/>
                </a:solidFill>
              </a:rPr>
              <a:t>stoplist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89872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Stoplists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Two main benefits</a:t>
            </a:r>
          </a:p>
          <a:p>
            <a:pPr lvl="1"/>
            <a:r>
              <a:rPr lang="en-US" dirty="0"/>
              <a:t>More fine grained control: some words may not be frequent, but may not have any content value (alas, </a:t>
            </a:r>
            <a:r>
              <a:rPr lang="en-US" dirty="0" err="1"/>
              <a:t>teh</a:t>
            </a:r>
            <a:r>
              <a:rPr lang="en-US" dirty="0"/>
              <a:t>, gosh)</a:t>
            </a:r>
          </a:p>
          <a:p>
            <a:pPr lvl="1"/>
            <a:r>
              <a:rPr lang="en-US" dirty="0"/>
              <a:t>Often does contain many frequent words, which can drastically reduce our storage and computation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Any downsides to using a </a:t>
            </a:r>
            <a:r>
              <a:rPr lang="en-US" dirty="0" err="1">
                <a:solidFill>
                  <a:srgbClr val="FF0000"/>
                </a:solidFill>
              </a:rPr>
              <a:t>stoplist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lvl="1"/>
            <a:r>
              <a:rPr lang="en-US" dirty="0"/>
              <a:t>For some applications, some stop words may be important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48005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Which of these have we addressed?</a:t>
            </a:r>
          </a:p>
          <a:p>
            <a:pPr lvl="1"/>
            <a:r>
              <a:rPr lang="en-US" dirty="0"/>
              <a:t>word order</a:t>
            </a:r>
          </a:p>
          <a:p>
            <a:pPr lvl="1"/>
            <a:r>
              <a:rPr lang="en-US" dirty="0">
                <a:solidFill>
                  <a:srgbClr val="008000"/>
                </a:solidFill>
              </a:rPr>
              <a:t>length</a:t>
            </a:r>
          </a:p>
          <a:p>
            <a:pPr lvl="1"/>
            <a:r>
              <a:rPr lang="en-US" dirty="0"/>
              <a:t>synonym</a:t>
            </a:r>
          </a:p>
          <a:p>
            <a:pPr lvl="1"/>
            <a:r>
              <a:rPr lang="en-US" dirty="0"/>
              <a:t>spelling mistakes</a:t>
            </a:r>
          </a:p>
          <a:p>
            <a:pPr lvl="1"/>
            <a:r>
              <a:rPr lang="en-US" dirty="0">
                <a:solidFill>
                  <a:srgbClr val="008000"/>
                </a:solidFill>
              </a:rPr>
              <a:t>word importance</a:t>
            </a:r>
          </a:p>
          <a:p>
            <a:pPr lvl="1"/>
            <a:r>
              <a:rPr lang="en-US" dirty="0">
                <a:solidFill>
                  <a:srgbClr val="008000"/>
                </a:solidFill>
              </a:rPr>
              <a:t>word frequency</a:t>
            </a:r>
          </a:p>
        </p:txBody>
      </p:sp>
      <p:sp>
        <p:nvSpPr>
          <p:cNvPr id="4" name="Rectangle 3"/>
          <p:cNvSpPr/>
          <p:nvPr/>
        </p:nvSpPr>
        <p:spPr>
          <a:xfrm>
            <a:off x="975893" y="3141580"/>
            <a:ext cx="2820737" cy="949158"/>
          </a:xfrm>
          <a:prstGeom prst="rect">
            <a:avLst/>
          </a:prstGeom>
          <a:solidFill>
            <a:srgbClr val="FF0000">
              <a:alpha val="49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75893" y="5574632"/>
            <a:ext cx="71276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A model of word similarity!</a:t>
            </a:r>
          </a:p>
        </p:txBody>
      </p:sp>
    </p:spTree>
    <p:extLst>
      <p:ext uri="{BB962C8B-B14F-4D97-AF65-F5344CB8AC3E}">
        <p14:creationId xmlns:p14="http://schemas.microsoft.com/office/powerpoint/2010/main" val="384939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overlap problems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33438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lawyer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court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some of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turned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courthouse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attorney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the crowd </a:t>
            </a:r>
            <a:r>
              <a:rPr kumimoji="0" lang="en-US" sz="2800" b="0" i="1" u="none" strike="noStrike" kern="0" cap="none" spc="0" normalizeH="0" baseline="0" noProof="0" dirty="0" err="1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24465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similarity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1322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similar are two words?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56343" y="2397118"/>
            <a:ext cx="7642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sim(w</a:t>
            </a:r>
            <a:r>
              <a:rPr lang="en-US" sz="3600" baseline="-25000" dirty="0"/>
              <a:t>1</a:t>
            </a:r>
            <a:r>
              <a:rPr lang="en-US" sz="3600" dirty="0"/>
              <a:t>, w</a:t>
            </a:r>
            <a:r>
              <a:rPr lang="en-US" sz="3600" baseline="-25000" dirty="0"/>
              <a:t>2</a:t>
            </a:r>
            <a:r>
              <a:rPr lang="en-US" sz="3600" dirty="0"/>
              <a:t>) = </a:t>
            </a:r>
            <a:r>
              <a:rPr lang="en-US" sz="3600" dirty="0">
                <a:latin typeface="Arial"/>
                <a:cs typeface="Arial"/>
              </a:rPr>
              <a:t>?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303484" y="4089930"/>
            <a:ext cx="4414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/>
                <a:cs typeface="Arial"/>
              </a:rPr>
              <a:t>?</a:t>
            </a:r>
            <a:endParaRPr lang="en-US" sz="3600" dirty="0"/>
          </a:p>
        </p:txBody>
      </p:sp>
      <p:sp>
        <p:nvSpPr>
          <p:cNvPr id="57" name="TextBox 56"/>
          <p:cNvSpPr txBox="1"/>
          <p:nvPr/>
        </p:nvSpPr>
        <p:spPr>
          <a:xfrm>
            <a:off x="353577" y="2466642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score: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74843" y="4129276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rank: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559034" y="3909912"/>
            <a:ext cx="6998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/>
              <a:t>w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150460" y="3402992"/>
            <a:ext cx="10796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>
                <a:solidFill>
                  <a:srgbClr val="0000FF"/>
                </a:solidFill>
                <a:latin typeface="Tw Cen MT (Body)"/>
                <a:cs typeface="Tw Cen MT (Body)"/>
              </a:rPr>
              <a:t>1</a:t>
            </a:r>
          </a:p>
          <a:p>
            <a:r>
              <a:rPr lang="en-US" sz="4000" dirty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>
                <a:solidFill>
                  <a:srgbClr val="0000FF"/>
                </a:solidFill>
                <a:latin typeface="Tw Cen MT (Body)"/>
                <a:cs typeface="Tw Cen MT (Body)"/>
              </a:rPr>
              <a:t>2</a:t>
            </a:r>
            <a:endParaRPr lang="en-US" sz="4000" dirty="0">
              <a:solidFill>
                <a:srgbClr val="0000FF"/>
              </a:solidFill>
              <a:latin typeface="Tw Cen MT (Body)"/>
              <a:cs typeface="Tw Cen MT (Body)"/>
            </a:endParaRPr>
          </a:p>
          <a:p>
            <a:r>
              <a:rPr lang="en-US" sz="4000" dirty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>
                <a:solidFill>
                  <a:srgbClr val="0000FF"/>
                </a:solidFill>
                <a:latin typeface="Tw Cen MT (Body)"/>
                <a:cs typeface="Tw Cen MT (Body)"/>
              </a:rPr>
              <a:t>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912940" y="3569923"/>
            <a:ext cx="26367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applications?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53577" y="5834387"/>
            <a:ext cx="4932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list: w</a:t>
            </a:r>
            <a:r>
              <a:rPr lang="en-US" sz="2800" baseline="-25000" dirty="0">
                <a:solidFill>
                  <a:srgbClr val="0000FF"/>
                </a:solidFill>
              </a:rPr>
              <a:t>1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</a:t>
            </a:r>
            <a:r>
              <a:rPr lang="en-US" sz="2800" dirty="0">
                <a:solidFill>
                  <a:srgbClr val="0000FF"/>
                </a:solidFill>
              </a:rPr>
              <a:t>w</a:t>
            </a:r>
            <a:r>
              <a:rPr lang="en-US" sz="2800" baseline="-25000" dirty="0">
                <a:solidFill>
                  <a:srgbClr val="0000FF"/>
                </a:solidFill>
              </a:rPr>
              <a:t>2</a:t>
            </a:r>
            <a:r>
              <a:rPr lang="en-US" sz="2800" dirty="0">
                <a:solidFill>
                  <a:srgbClr val="000000"/>
                </a:solidFill>
              </a:rPr>
              <a:t> are synonyms</a:t>
            </a:r>
          </a:p>
        </p:txBody>
      </p:sp>
    </p:spTree>
    <p:extLst>
      <p:ext uri="{BB962C8B-B14F-4D97-AF65-F5344CB8AC3E}">
        <p14:creationId xmlns:p14="http://schemas.microsoft.com/office/powerpoint/2010/main" val="5046739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similarity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89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General text similarity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Thesaurus generation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Automatic evaluation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Text-to-text</a:t>
            </a:r>
          </a:p>
          <a:p>
            <a:pPr lvl="1"/>
            <a:r>
              <a:rPr lang="en-US" dirty="0"/>
              <a:t>paraphrasing</a:t>
            </a:r>
          </a:p>
          <a:p>
            <a:pPr lvl="1"/>
            <a:r>
              <a:rPr lang="en-US" dirty="0"/>
              <a:t>summarization</a:t>
            </a:r>
          </a:p>
          <a:p>
            <a:pPr lvl="1"/>
            <a:r>
              <a:rPr lang="en-US" dirty="0"/>
              <a:t>machine translation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information retrieval (search)</a:t>
            </a:r>
          </a:p>
        </p:txBody>
      </p:sp>
    </p:spTree>
    <p:extLst>
      <p:ext uri="{BB962C8B-B14F-4D97-AF65-F5344CB8AC3E}">
        <p14:creationId xmlns:p14="http://schemas.microsoft.com/office/powerpoint/2010/main" val="3502723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Topics</a:t>
            </a:r>
          </a:p>
          <a:p>
            <a:pPr lvl="1"/>
            <a:r>
              <a:rPr lang="en-US" dirty="0"/>
              <a:t>Linguistics 101</a:t>
            </a:r>
          </a:p>
          <a:p>
            <a:pPr lvl="1"/>
            <a:r>
              <a:rPr lang="en-US" dirty="0"/>
              <a:t>Parsing</a:t>
            </a:r>
          </a:p>
          <a:p>
            <a:pPr lvl="2"/>
            <a:r>
              <a:rPr lang="en-US" dirty="0"/>
              <a:t>Grammars, CFGs, PCFGs</a:t>
            </a:r>
          </a:p>
          <a:p>
            <a:pPr lvl="2"/>
            <a:r>
              <a:rPr lang="en-US" dirty="0"/>
              <a:t>Top-down vs. bottom-up</a:t>
            </a:r>
          </a:p>
          <a:p>
            <a:pPr lvl="2"/>
            <a:r>
              <a:rPr lang="en-US" dirty="0"/>
              <a:t>CKY algorithm</a:t>
            </a:r>
          </a:p>
          <a:p>
            <a:pPr lvl="2"/>
            <a:r>
              <a:rPr lang="en-US" dirty="0"/>
              <a:t>Grammar learning</a:t>
            </a:r>
          </a:p>
          <a:p>
            <a:pPr lvl="2"/>
            <a:r>
              <a:rPr lang="en-US" dirty="0"/>
              <a:t>Evaluation</a:t>
            </a:r>
          </a:p>
          <a:p>
            <a:pPr lvl="2"/>
            <a:r>
              <a:rPr lang="en-US" dirty="0"/>
              <a:t>Improved models</a:t>
            </a:r>
          </a:p>
          <a:p>
            <a:pPr lvl="1"/>
            <a:r>
              <a:rPr lang="en-US" dirty="0"/>
              <a:t>Text similarity</a:t>
            </a:r>
          </a:p>
          <a:p>
            <a:pPr lvl="2"/>
            <a:r>
              <a:rPr lang="en-US" dirty="0"/>
              <a:t>Will also be covered on Quiz #3, though</a:t>
            </a:r>
          </a:p>
        </p:txBody>
      </p:sp>
    </p:spTree>
    <p:extLst>
      <p:ext uri="{BB962C8B-B14F-4D97-AF65-F5344CB8AC3E}">
        <p14:creationId xmlns:p14="http://schemas.microsoft.com/office/powerpoint/2010/main" val="16026727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similarity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1322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similar are two words?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56343" y="2397118"/>
            <a:ext cx="7642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sim(w</a:t>
            </a:r>
            <a:r>
              <a:rPr lang="en-US" sz="3600" baseline="-25000" dirty="0"/>
              <a:t>1</a:t>
            </a:r>
            <a:r>
              <a:rPr lang="en-US" sz="3600" dirty="0"/>
              <a:t>, w</a:t>
            </a:r>
            <a:r>
              <a:rPr lang="en-US" sz="3600" baseline="-25000" dirty="0"/>
              <a:t>2</a:t>
            </a:r>
            <a:r>
              <a:rPr lang="en-US" sz="3600" dirty="0"/>
              <a:t>) = </a:t>
            </a:r>
            <a:r>
              <a:rPr lang="en-US" sz="3600" dirty="0">
                <a:latin typeface="Arial"/>
                <a:cs typeface="Arial"/>
              </a:rPr>
              <a:t>?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303484" y="4089930"/>
            <a:ext cx="4414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/>
                <a:cs typeface="Arial"/>
              </a:rPr>
              <a:t>?</a:t>
            </a:r>
            <a:endParaRPr lang="en-US" sz="3600" dirty="0"/>
          </a:p>
        </p:txBody>
      </p:sp>
      <p:sp>
        <p:nvSpPr>
          <p:cNvPr id="57" name="TextBox 56"/>
          <p:cNvSpPr txBox="1"/>
          <p:nvPr/>
        </p:nvSpPr>
        <p:spPr>
          <a:xfrm>
            <a:off x="353577" y="2466642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score: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74843" y="4129276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rank: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559034" y="3909912"/>
            <a:ext cx="6998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/>
              <a:t>w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150460" y="3402992"/>
            <a:ext cx="10796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>
                <a:solidFill>
                  <a:srgbClr val="0000FF"/>
                </a:solidFill>
                <a:latin typeface="Tw Cen MT (Body)"/>
                <a:cs typeface="Tw Cen MT (Body)"/>
              </a:rPr>
              <a:t>1</a:t>
            </a:r>
          </a:p>
          <a:p>
            <a:r>
              <a:rPr lang="en-US" sz="4000" dirty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>
                <a:solidFill>
                  <a:srgbClr val="0000FF"/>
                </a:solidFill>
                <a:latin typeface="Tw Cen MT (Body)"/>
                <a:cs typeface="Tw Cen MT (Body)"/>
              </a:rPr>
              <a:t>2</a:t>
            </a:r>
            <a:endParaRPr lang="en-US" sz="4000" dirty="0">
              <a:solidFill>
                <a:srgbClr val="0000FF"/>
              </a:solidFill>
              <a:latin typeface="Tw Cen MT (Body)"/>
              <a:cs typeface="Tw Cen MT (Body)"/>
            </a:endParaRPr>
          </a:p>
          <a:p>
            <a:r>
              <a:rPr lang="en-US" sz="4000" dirty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>
                <a:solidFill>
                  <a:srgbClr val="0000FF"/>
                </a:solidFill>
                <a:latin typeface="Tw Cen MT (Body)"/>
                <a:cs typeface="Tw Cen MT (Body)"/>
              </a:rPr>
              <a:t>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53577" y="5834387"/>
            <a:ext cx="4932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list: w</a:t>
            </a:r>
            <a:r>
              <a:rPr lang="en-US" sz="2800" baseline="-25000" dirty="0">
                <a:solidFill>
                  <a:srgbClr val="0000FF"/>
                </a:solidFill>
              </a:rPr>
              <a:t>1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</a:t>
            </a:r>
            <a:r>
              <a:rPr lang="en-US" sz="2800" dirty="0">
                <a:solidFill>
                  <a:srgbClr val="0000FF"/>
                </a:solidFill>
              </a:rPr>
              <a:t>w</a:t>
            </a:r>
            <a:r>
              <a:rPr lang="en-US" sz="2800" baseline="-25000" dirty="0">
                <a:solidFill>
                  <a:srgbClr val="0000FF"/>
                </a:solidFill>
              </a:rPr>
              <a:t>2</a:t>
            </a:r>
            <a:r>
              <a:rPr lang="en-US" sz="2800" dirty="0">
                <a:solidFill>
                  <a:srgbClr val="000000"/>
                </a:solidFill>
              </a:rPr>
              <a:t> are synonyms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3A4DC1-AC1E-8647-9AFF-58C5E42B3FCD}"/>
              </a:ext>
            </a:extLst>
          </p:cNvPr>
          <p:cNvSpPr txBox="1"/>
          <p:nvPr/>
        </p:nvSpPr>
        <p:spPr>
          <a:xfrm>
            <a:off x="5807560" y="3612876"/>
            <a:ext cx="2636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ideas? useful resources?</a:t>
            </a:r>
          </a:p>
        </p:txBody>
      </p:sp>
    </p:spTree>
    <p:extLst>
      <p:ext uri="{BB962C8B-B14F-4D97-AF65-F5344CB8AC3E}">
        <p14:creationId xmlns:p14="http://schemas.microsoft.com/office/powerpoint/2010/main" val="27867406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similarity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026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Four categories of approaches (maybe more)</a:t>
            </a:r>
          </a:p>
          <a:p>
            <a:pPr lvl="1"/>
            <a:r>
              <a:rPr lang="en-US" dirty="0"/>
              <a:t>Character-based</a:t>
            </a:r>
          </a:p>
          <a:p>
            <a:pPr lvl="2"/>
            <a:r>
              <a:rPr lang="en-US" dirty="0"/>
              <a:t>turned vs. </a:t>
            </a:r>
            <a:r>
              <a:rPr lang="en-US" dirty="0" err="1"/>
              <a:t>truned</a:t>
            </a:r>
            <a:endParaRPr lang="en-US" dirty="0"/>
          </a:p>
          <a:p>
            <a:pPr lvl="2"/>
            <a:r>
              <a:rPr lang="en-US" dirty="0"/>
              <a:t>cognates (night, </a:t>
            </a:r>
            <a:r>
              <a:rPr lang="en-US" dirty="0" err="1"/>
              <a:t>nacht</a:t>
            </a:r>
            <a:r>
              <a:rPr lang="en-US" dirty="0"/>
              <a:t>, </a:t>
            </a:r>
            <a:r>
              <a:rPr lang="en-US" dirty="0" err="1"/>
              <a:t>nicht</a:t>
            </a:r>
            <a:r>
              <a:rPr lang="en-US" dirty="0"/>
              <a:t>, </a:t>
            </a:r>
            <a:r>
              <a:rPr lang="en-US" dirty="0" err="1"/>
              <a:t>natt</a:t>
            </a:r>
            <a:r>
              <a:rPr lang="en-US" dirty="0"/>
              <a:t>, </a:t>
            </a:r>
            <a:r>
              <a:rPr lang="en-US" dirty="0" err="1"/>
              <a:t>nat</a:t>
            </a:r>
            <a:r>
              <a:rPr lang="en-US" dirty="0"/>
              <a:t>, </a:t>
            </a:r>
            <a:r>
              <a:rPr lang="en-US" dirty="0" err="1"/>
              <a:t>noc</a:t>
            </a:r>
            <a:r>
              <a:rPr lang="en-US" dirty="0"/>
              <a:t>, </a:t>
            </a:r>
            <a:r>
              <a:rPr lang="en-US" dirty="0" err="1"/>
              <a:t>noch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Semantic web-based (e.g. </a:t>
            </a:r>
            <a:r>
              <a:rPr lang="en-US" dirty="0" err="1"/>
              <a:t>WordNet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Dictionary-based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Distributional similarity-based</a:t>
            </a:r>
          </a:p>
          <a:p>
            <a:pPr lvl="2"/>
            <a:r>
              <a:rPr lang="en-US" dirty="0"/>
              <a:t>similar words occur in similar contexts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925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Character-based similarity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01483" y="1947333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/>
              <a:t>sim(</a:t>
            </a:r>
            <a:r>
              <a:rPr lang="en-US" sz="4800" i="1" dirty="0" err="1">
                <a:solidFill>
                  <a:srgbClr val="0000FF"/>
                </a:solidFill>
              </a:rPr>
              <a:t>turned</a:t>
            </a:r>
            <a:r>
              <a:rPr lang="en-US" sz="4800" dirty="0"/>
              <a:t>, </a:t>
            </a:r>
            <a:r>
              <a:rPr lang="en-US" sz="4800" i="1" dirty="0" err="1">
                <a:solidFill>
                  <a:srgbClr val="0000FF"/>
                </a:solidFill>
              </a:rPr>
              <a:t>truned</a:t>
            </a:r>
            <a:r>
              <a:rPr lang="en-US" sz="4800" dirty="0"/>
              <a:t>) = </a:t>
            </a:r>
            <a:r>
              <a:rPr lang="en-US" sz="4800" dirty="0">
                <a:latin typeface="Arial"/>
                <a:cs typeface="Arial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5504" y="3737429"/>
            <a:ext cx="68984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might we do this using only the words (i.e. no outside resources?</a:t>
            </a:r>
          </a:p>
        </p:txBody>
      </p:sp>
    </p:spTree>
    <p:extLst>
      <p:ext uri="{BB962C8B-B14F-4D97-AF65-F5344CB8AC3E}">
        <p14:creationId xmlns:p14="http://schemas.microsoft.com/office/powerpoint/2010/main" val="32173119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 distance (</a:t>
            </a:r>
            <a:r>
              <a:rPr lang="en-US" dirty="0" err="1"/>
              <a:t>Levenshtein</a:t>
            </a:r>
            <a:r>
              <a:rPr lang="en-US" dirty="0"/>
              <a:t> distance)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9959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edit distance between w</a:t>
            </a:r>
            <a:r>
              <a:rPr lang="en-US" baseline="-25000" dirty="0"/>
              <a:t>1</a:t>
            </a:r>
            <a:r>
              <a:rPr lang="en-US" dirty="0"/>
              <a:t> and w</a:t>
            </a:r>
            <a:r>
              <a:rPr lang="en-US" baseline="-25000" dirty="0"/>
              <a:t>2</a:t>
            </a:r>
            <a:r>
              <a:rPr lang="en-US" dirty="0"/>
              <a:t> is the minimum number of operations to transform w</a:t>
            </a:r>
            <a:r>
              <a:rPr lang="en-US" baseline="-25000" dirty="0"/>
              <a:t>1</a:t>
            </a:r>
            <a:r>
              <a:rPr lang="en-US" dirty="0"/>
              <a:t> into w</a:t>
            </a:r>
            <a:r>
              <a:rPr lang="en-US" baseline="-25000" dirty="0"/>
              <a:t>2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Operations:</a:t>
            </a:r>
          </a:p>
          <a:p>
            <a:pPr lvl="1"/>
            <a:r>
              <a:rPr lang="en-US" dirty="0"/>
              <a:t>insertion</a:t>
            </a:r>
          </a:p>
          <a:p>
            <a:pPr lvl="1"/>
            <a:r>
              <a:rPr lang="en-US" dirty="0"/>
              <a:t>deletion</a:t>
            </a:r>
          </a:p>
          <a:p>
            <a:pPr lvl="1"/>
            <a:r>
              <a:rPr lang="en-US" dirty="0"/>
              <a:t>substitution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4596190"/>
            <a:ext cx="62211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EDIT(turned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truned</a:t>
            </a:r>
            <a:r>
              <a:rPr lang="en-US" sz="2800" dirty="0">
                <a:solidFill>
                  <a:srgbClr val="FF0000"/>
                </a:solidFill>
              </a:rPr>
              <a:t>) = </a:t>
            </a:r>
            <a:r>
              <a:rPr lang="en-US" sz="28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  <a:p>
            <a:r>
              <a:rPr lang="en-US" sz="2800" dirty="0" err="1">
                <a:solidFill>
                  <a:srgbClr val="FF0000"/>
                </a:solidFill>
                <a:latin typeface="Arial"/>
                <a:cs typeface="Arial"/>
              </a:rPr>
              <a:t>EDIT(computer</a:t>
            </a:r>
            <a:r>
              <a:rPr lang="en-US" sz="2800" dirty="0">
                <a:solidFill>
                  <a:srgbClr val="FF0000"/>
                </a:solidFill>
                <a:latin typeface="Arial"/>
                <a:cs typeface="Arial"/>
              </a:rPr>
              <a:t>, commuter) = ?</a:t>
            </a:r>
          </a:p>
          <a:p>
            <a:r>
              <a:rPr lang="en-US" sz="2800" dirty="0" err="1">
                <a:solidFill>
                  <a:srgbClr val="FF0000"/>
                </a:solidFill>
                <a:latin typeface="Arial"/>
                <a:cs typeface="Arial"/>
              </a:rPr>
              <a:t>EDIT(banana</a:t>
            </a:r>
            <a:r>
              <a:rPr lang="en-US" sz="2800" dirty="0">
                <a:solidFill>
                  <a:srgbClr val="FF0000"/>
                </a:solidFill>
                <a:latin typeface="Arial"/>
                <a:cs typeface="Arial"/>
              </a:rPr>
              <a:t>, apple) = ?</a:t>
            </a:r>
          </a:p>
          <a:p>
            <a:r>
              <a:rPr lang="en-US" sz="2800" dirty="0" err="1">
                <a:solidFill>
                  <a:srgbClr val="FF0000"/>
                </a:solidFill>
                <a:latin typeface="Arial"/>
                <a:cs typeface="Arial"/>
              </a:rPr>
              <a:t>EDIT(wombat</a:t>
            </a:r>
            <a:r>
              <a:rPr lang="en-US" sz="2800" dirty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Arial"/>
                <a:cs typeface="Arial"/>
              </a:rPr>
              <a:t>worcester</a:t>
            </a:r>
            <a:r>
              <a:rPr lang="en-US" sz="2800" dirty="0">
                <a:solidFill>
                  <a:srgbClr val="FF0000"/>
                </a:solidFill>
                <a:latin typeface="Arial"/>
                <a:cs typeface="Arial"/>
              </a:rPr>
              <a:t>) = ?</a:t>
            </a:r>
          </a:p>
        </p:txBody>
      </p:sp>
    </p:spTree>
    <p:extLst>
      <p:ext uri="{BB962C8B-B14F-4D97-AF65-F5344CB8AC3E}">
        <p14:creationId xmlns:p14="http://schemas.microsoft.com/office/powerpoint/2010/main" val="40783323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Edit distance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41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200" dirty="0" err="1">
                <a:solidFill>
                  <a:srgbClr val="0000FF"/>
                </a:solidFill>
              </a:rPr>
              <a:t>EDIT(turned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truned</a:t>
            </a:r>
            <a:r>
              <a:rPr lang="en-US" sz="3200" dirty="0">
                <a:solidFill>
                  <a:srgbClr val="0000FF"/>
                </a:solidFill>
              </a:rPr>
              <a:t>) = </a:t>
            </a:r>
            <a:r>
              <a:rPr lang="en-US" sz="3200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</a:p>
          <a:p>
            <a:pPr lvl="1"/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delete </a:t>
            </a:r>
            <a:r>
              <a:rPr lang="en-US" dirty="0" err="1">
                <a:solidFill>
                  <a:srgbClr val="0000FF"/>
                </a:solidFill>
                <a:latin typeface="Arial"/>
                <a:cs typeface="Arial"/>
              </a:rPr>
              <a:t>u</a:t>
            </a:r>
            <a:endParaRPr lang="en-US" dirty="0">
              <a:solidFill>
                <a:srgbClr val="0000FF"/>
              </a:solidFill>
              <a:latin typeface="Arial"/>
              <a:cs typeface="Arial"/>
            </a:endParaRPr>
          </a:p>
          <a:p>
            <a:pPr lvl="1"/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insert </a:t>
            </a:r>
            <a:r>
              <a:rPr lang="en-US" dirty="0" err="1">
                <a:solidFill>
                  <a:srgbClr val="0000FF"/>
                </a:solidFill>
                <a:latin typeface="Arial"/>
                <a:cs typeface="Arial"/>
              </a:rPr>
              <a:t>u</a:t>
            </a:r>
            <a:endParaRPr lang="en-US" dirty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3200" dirty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FF"/>
                </a:solidFill>
                <a:latin typeface="Arial"/>
                <a:cs typeface="Arial"/>
              </a:rPr>
              <a:t>EDIT(computer, commuter) = 1</a:t>
            </a:r>
          </a:p>
          <a:p>
            <a:pPr lvl="1"/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replace </a:t>
            </a:r>
            <a:r>
              <a:rPr lang="en-US" dirty="0" err="1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 with </a:t>
            </a:r>
            <a:r>
              <a:rPr lang="en-US" dirty="0" err="1">
                <a:solidFill>
                  <a:srgbClr val="0000FF"/>
                </a:solidFill>
                <a:latin typeface="Arial"/>
                <a:cs typeface="Arial"/>
              </a:rPr>
              <a:t>m</a:t>
            </a:r>
            <a:endParaRPr lang="en-US" dirty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3200" dirty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FF"/>
                </a:solidFill>
                <a:latin typeface="Arial"/>
                <a:cs typeface="Arial"/>
              </a:rPr>
              <a:t>EDIT(banana, apple) = 5</a:t>
            </a:r>
          </a:p>
          <a:p>
            <a:pPr lvl="1"/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delete </a:t>
            </a:r>
            <a:r>
              <a:rPr lang="en-US" dirty="0" err="1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lang="en-US" dirty="0">
              <a:solidFill>
                <a:srgbClr val="0000FF"/>
              </a:solidFill>
              <a:latin typeface="Arial"/>
              <a:cs typeface="Arial"/>
            </a:endParaRPr>
          </a:p>
          <a:p>
            <a:pPr lvl="1"/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replace </a:t>
            </a:r>
            <a:r>
              <a:rPr lang="en-US" dirty="0" err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 with </a:t>
            </a:r>
            <a:r>
              <a:rPr lang="en-US" dirty="0" err="1">
                <a:solidFill>
                  <a:srgbClr val="0000FF"/>
                </a:solidFill>
                <a:latin typeface="Arial"/>
                <a:cs typeface="Arial"/>
              </a:rPr>
              <a:t>p</a:t>
            </a:r>
            <a:endParaRPr lang="en-US" dirty="0">
              <a:solidFill>
                <a:srgbClr val="0000FF"/>
              </a:solidFill>
              <a:latin typeface="Arial"/>
              <a:cs typeface="Arial"/>
            </a:endParaRPr>
          </a:p>
          <a:p>
            <a:pPr lvl="1"/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replace a with </a:t>
            </a:r>
            <a:r>
              <a:rPr lang="en-US" dirty="0" err="1">
                <a:solidFill>
                  <a:srgbClr val="0000FF"/>
                </a:solidFill>
                <a:latin typeface="Arial"/>
                <a:cs typeface="Arial"/>
              </a:rPr>
              <a:t>p</a:t>
            </a:r>
            <a:endParaRPr lang="en-US" dirty="0">
              <a:solidFill>
                <a:srgbClr val="0000FF"/>
              </a:solidFill>
              <a:latin typeface="Arial"/>
              <a:cs typeface="Arial"/>
            </a:endParaRPr>
          </a:p>
          <a:p>
            <a:pPr lvl="1"/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replace </a:t>
            </a:r>
            <a:r>
              <a:rPr lang="en-US" dirty="0" err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 with </a:t>
            </a:r>
            <a:r>
              <a:rPr lang="en-US" dirty="0" err="1">
                <a:solidFill>
                  <a:srgbClr val="0000FF"/>
                </a:solidFill>
                <a:latin typeface="Arial"/>
                <a:cs typeface="Arial"/>
              </a:rPr>
              <a:t>l</a:t>
            </a:r>
            <a:endParaRPr lang="en-US" dirty="0">
              <a:solidFill>
                <a:srgbClr val="0000FF"/>
              </a:solidFill>
              <a:latin typeface="Arial"/>
              <a:cs typeface="Arial"/>
            </a:endParaRPr>
          </a:p>
          <a:p>
            <a:pPr lvl="1"/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replace a with </a:t>
            </a:r>
            <a:r>
              <a:rPr lang="en-US" dirty="0" err="1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lang="en-US" dirty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3200" dirty="0">
              <a:solidFill>
                <a:srgbClr val="0000FF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FF"/>
                </a:solidFill>
                <a:latin typeface="Arial"/>
                <a:cs typeface="Arial"/>
              </a:rPr>
              <a:t>EDIT(wombat, </a:t>
            </a:r>
            <a:r>
              <a:rPr lang="en-US" sz="3200" dirty="0" err="1">
                <a:solidFill>
                  <a:srgbClr val="0000FF"/>
                </a:solidFill>
                <a:latin typeface="Arial"/>
                <a:cs typeface="Arial"/>
              </a:rPr>
              <a:t>worcester</a:t>
            </a:r>
            <a:r>
              <a:rPr lang="en-US" sz="3200" dirty="0">
                <a:solidFill>
                  <a:srgbClr val="0000FF"/>
                </a:solidFill>
                <a:latin typeface="Arial"/>
                <a:cs typeface="Arial"/>
              </a:rPr>
              <a:t>) = 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2005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92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Are all operations equally likely?</a:t>
            </a:r>
          </a:p>
          <a:p>
            <a:pPr lvl="1"/>
            <a:r>
              <a:rPr lang="en-US" dirty="0"/>
              <a:t>No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Improvement: give different weights to different operations</a:t>
            </a:r>
          </a:p>
          <a:p>
            <a:pPr lvl="1"/>
            <a:r>
              <a:rPr lang="en-US" dirty="0"/>
              <a:t>replacing a for </a:t>
            </a:r>
            <a:r>
              <a:rPr lang="en-US" dirty="0" err="1"/>
              <a:t>e</a:t>
            </a:r>
            <a:r>
              <a:rPr lang="en-US" dirty="0"/>
              <a:t> is more likely than </a:t>
            </a:r>
            <a:r>
              <a:rPr lang="en-US" dirty="0" err="1"/>
              <a:t>z</a:t>
            </a:r>
            <a:r>
              <a:rPr lang="en-US" dirty="0"/>
              <a:t> for </a:t>
            </a:r>
            <a:r>
              <a:rPr lang="en-US" dirty="0" err="1"/>
              <a:t>y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Ideas for weightings?</a:t>
            </a:r>
          </a:p>
          <a:p>
            <a:pPr lvl="1"/>
            <a:r>
              <a:rPr lang="en-US" dirty="0"/>
              <a:t>Learn from actual data (known typos, known similar words)</a:t>
            </a:r>
          </a:p>
          <a:p>
            <a:pPr lvl="1"/>
            <a:r>
              <a:rPr lang="en-US" dirty="0"/>
              <a:t>Intuitions: phonetics</a:t>
            </a:r>
          </a:p>
          <a:p>
            <a:pPr lvl="1"/>
            <a:r>
              <a:rPr lang="en-US" dirty="0"/>
              <a:t>Intuitions: keyboard configuration</a:t>
            </a:r>
          </a:p>
        </p:txBody>
      </p:sp>
    </p:spTree>
    <p:extLst>
      <p:ext uri="{BB962C8B-B14F-4D97-AF65-F5344CB8AC3E}">
        <p14:creationId xmlns:p14="http://schemas.microsoft.com/office/powerpoint/2010/main" val="197577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Vector character-based word similarity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01483" y="1947333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/>
              <a:t>sim(</a:t>
            </a:r>
            <a:r>
              <a:rPr lang="en-US" sz="4800" i="1" dirty="0" err="1">
                <a:solidFill>
                  <a:srgbClr val="0000FF"/>
                </a:solidFill>
              </a:rPr>
              <a:t>turned</a:t>
            </a:r>
            <a:r>
              <a:rPr lang="en-US" sz="4800" dirty="0"/>
              <a:t>, </a:t>
            </a:r>
            <a:r>
              <a:rPr lang="en-US" sz="4800" i="1" dirty="0" err="1">
                <a:solidFill>
                  <a:srgbClr val="0000FF"/>
                </a:solidFill>
              </a:rPr>
              <a:t>truned</a:t>
            </a:r>
            <a:r>
              <a:rPr lang="en-US" sz="4800" dirty="0"/>
              <a:t>) = </a:t>
            </a:r>
            <a:r>
              <a:rPr lang="en-US" sz="4800" dirty="0">
                <a:latin typeface="Arial"/>
                <a:cs typeface="Arial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2648" y="4193473"/>
            <a:ext cx="7962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Any way to leverage our vector-based similarity approaches from last time?</a:t>
            </a:r>
          </a:p>
        </p:txBody>
      </p:sp>
    </p:spTree>
    <p:extLst>
      <p:ext uri="{BB962C8B-B14F-4D97-AF65-F5344CB8AC3E}">
        <p14:creationId xmlns:p14="http://schemas.microsoft.com/office/powerpoint/2010/main" val="16516149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Vector character-based word similarity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01483" y="1947333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/>
              <a:t>sim(</a:t>
            </a:r>
            <a:r>
              <a:rPr lang="en-US" sz="4800" i="1" dirty="0" err="1">
                <a:solidFill>
                  <a:srgbClr val="0000FF"/>
                </a:solidFill>
              </a:rPr>
              <a:t>turned</a:t>
            </a:r>
            <a:r>
              <a:rPr lang="en-US" sz="4800" dirty="0"/>
              <a:t>, </a:t>
            </a:r>
            <a:r>
              <a:rPr lang="en-US" sz="4800" i="1" dirty="0" err="1">
                <a:solidFill>
                  <a:srgbClr val="0000FF"/>
                </a:solidFill>
              </a:rPr>
              <a:t>truned</a:t>
            </a:r>
            <a:r>
              <a:rPr lang="en-US" sz="4800" dirty="0"/>
              <a:t>) = </a:t>
            </a:r>
            <a:r>
              <a:rPr lang="en-US" sz="4800" dirty="0">
                <a:latin typeface="Arial"/>
                <a:cs typeface="Arial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01219" y="3652763"/>
            <a:ext cx="8888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a:	0</a:t>
            </a:r>
          </a:p>
          <a:p>
            <a:r>
              <a:rPr lang="en-US" sz="2000" dirty="0" err="1"/>
              <a:t>b</a:t>
            </a:r>
            <a:r>
              <a:rPr lang="en-US" sz="2000" dirty="0"/>
              <a:t>:	0</a:t>
            </a:r>
          </a:p>
          <a:p>
            <a:r>
              <a:rPr lang="en-US" sz="2000" dirty="0" err="1"/>
              <a:t>c</a:t>
            </a:r>
            <a:r>
              <a:rPr lang="en-US" sz="2000" dirty="0"/>
              <a:t>:	0</a:t>
            </a:r>
          </a:p>
          <a:p>
            <a:r>
              <a:rPr lang="en-US" sz="2000" dirty="0" err="1"/>
              <a:t>d</a:t>
            </a:r>
            <a:r>
              <a:rPr lang="en-US" sz="2000" dirty="0"/>
              <a:t>:	1</a:t>
            </a:r>
          </a:p>
          <a:p>
            <a:r>
              <a:rPr lang="en-US" sz="2000" dirty="0" err="1"/>
              <a:t>e</a:t>
            </a:r>
            <a:r>
              <a:rPr lang="en-US" sz="2000" dirty="0"/>
              <a:t>:	1</a:t>
            </a:r>
          </a:p>
          <a:p>
            <a:r>
              <a:rPr lang="en-US" sz="2000" dirty="0" err="1"/>
              <a:t>f</a:t>
            </a:r>
            <a:r>
              <a:rPr lang="en-US" sz="2000" dirty="0"/>
              <a:t>:	0</a:t>
            </a:r>
          </a:p>
          <a:p>
            <a:r>
              <a:rPr lang="en-US" sz="2000" dirty="0" err="1"/>
              <a:t>g</a:t>
            </a:r>
            <a:r>
              <a:rPr lang="en-US" sz="2000" dirty="0"/>
              <a:t>:	0</a:t>
            </a:r>
          </a:p>
          <a:p>
            <a:r>
              <a:rPr lang="en-US" sz="2000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20898" y="3652763"/>
            <a:ext cx="8888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a:	0</a:t>
            </a:r>
          </a:p>
          <a:p>
            <a:r>
              <a:rPr lang="en-US" sz="2000" dirty="0" err="1"/>
              <a:t>b</a:t>
            </a:r>
            <a:r>
              <a:rPr lang="en-US" sz="2000" dirty="0"/>
              <a:t>:	0</a:t>
            </a:r>
          </a:p>
          <a:p>
            <a:r>
              <a:rPr lang="en-US" sz="2000" dirty="0" err="1"/>
              <a:t>c</a:t>
            </a:r>
            <a:r>
              <a:rPr lang="en-US" sz="2000" dirty="0"/>
              <a:t>:	0</a:t>
            </a:r>
          </a:p>
          <a:p>
            <a:r>
              <a:rPr lang="en-US" sz="2000" dirty="0" err="1"/>
              <a:t>d</a:t>
            </a:r>
            <a:r>
              <a:rPr lang="en-US" sz="2000" dirty="0"/>
              <a:t>:	1</a:t>
            </a:r>
          </a:p>
          <a:p>
            <a:r>
              <a:rPr lang="en-US" sz="2000" dirty="0" err="1"/>
              <a:t>e</a:t>
            </a:r>
            <a:r>
              <a:rPr lang="en-US" sz="2000" dirty="0"/>
              <a:t>:	1</a:t>
            </a:r>
          </a:p>
          <a:p>
            <a:r>
              <a:rPr lang="en-US" sz="2000" dirty="0" err="1"/>
              <a:t>f</a:t>
            </a:r>
            <a:r>
              <a:rPr lang="en-US" sz="2000" dirty="0"/>
              <a:t>:	0</a:t>
            </a:r>
          </a:p>
          <a:p>
            <a:r>
              <a:rPr lang="en-US" sz="2000" dirty="0" err="1"/>
              <a:t>g</a:t>
            </a:r>
            <a:r>
              <a:rPr lang="en-US" sz="2000" dirty="0"/>
              <a:t>:	0</a:t>
            </a:r>
          </a:p>
          <a:p>
            <a:r>
              <a:rPr lang="en-US" sz="2000" dirty="0"/>
              <a:t>…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2175356" y="2804308"/>
            <a:ext cx="874433" cy="82247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7" idx="0"/>
          </p:cNvCxnSpPr>
          <p:nvPr/>
        </p:nvCxnSpPr>
        <p:spPr>
          <a:xfrm rot="16200000" flipH="1">
            <a:off x="4693928" y="2881374"/>
            <a:ext cx="874433" cy="66834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50619" y="3006432"/>
            <a:ext cx="3093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Generate a feature vector based on the characters</a:t>
            </a:r>
          </a:p>
          <a:p>
            <a:r>
              <a:rPr lang="en-US" dirty="0">
                <a:solidFill>
                  <a:srgbClr val="0000FF"/>
                </a:solidFill>
              </a:rPr>
              <a:t>(or could also use the set based measures at the character level)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22571" y="5213048"/>
            <a:ext cx="1923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problems?</a:t>
            </a:r>
          </a:p>
        </p:txBody>
      </p:sp>
    </p:spTree>
    <p:extLst>
      <p:ext uri="{BB962C8B-B14F-4D97-AF65-F5344CB8AC3E}">
        <p14:creationId xmlns:p14="http://schemas.microsoft.com/office/powerpoint/2010/main" val="4618246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Vector character-based word similarity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01483" y="1947333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/>
              <a:t>sim(</a:t>
            </a:r>
            <a:r>
              <a:rPr lang="en-US" sz="4800" i="1" dirty="0" err="1">
                <a:solidFill>
                  <a:srgbClr val="0000FF"/>
                </a:solidFill>
              </a:rPr>
              <a:t>restful</a:t>
            </a:r>
            <a:r>
              <a:rPr lang="en-US" sz="4800" i="1" dirty="0"/>
              <a:t>,</a:t>
            </a:r>
            <a:r>
              <a:rPr lang="en-US" sz="4800" i="1" dirty="0">
                <a:solidFill>
                  <a:srgbClr val="0000FF"/>
                </a:solidFill>
              </a:rPr>
              <a:t> fluster</a:t>
            </a:r>
            <a:r>
              <a:rPr lang="en-US" sz="4800" dirty="0"/>
              <a:t>) = </a:t>
            </a:r>
            <a:r>
              <a:rPr lang="en-US" sz="4800" dirty="0">
                <a:latin typeface="Arial"/>
                <a:cs typeface="Arial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01219" y="3652763"/>
            <a:ext cx="8888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a:	0</a:t>
            </a:r>
          </a:p>
          <a:p>
            <a:r>
              <a:rPr lang="en-US" sz="2000" dirty="0" err="1"/>
              <a:t>b</a:t>
            </a:r>
            <a:r>
              <a:rPr lang="en-US" sz="2000" dirty="0"/>
              <a:t>:	0</a:t>
            </a:r>
          </a:p>
          <a:p>
            <a:r>
              <a:rPr lang="en-US" sz="2000" dirty="0" err="1"/>
              <a:t>c</a:t>
            </a:r>
            <a:r>
              <a:rPr lang="en-US" sz="2000" dirty="0"/>
              <a:t>:	0</a:t>
            </a:r>
          </a:p>
          <a:p>
            <a:r>
              <a:rPr lang="en-US" sz="2000" dirty="0" err="1"/>
              <a:t>d</a:t>
            </a:r>
            <a:r>
              <a:rPr lang="en-US" sz="2000" dirty="0"/>
              <a:t>:	1</a:t>
            </a:r>
          </a:p>
          <a:p>
            <a:r>
              <a:rPr lang="en-US" sz="2000" dirty="0" err="1"/>
              <a:t>e</a:t>
            </a:r>
            <a:r>
              <a:rPr lang="en-US" sz="2000" dirty="0"/>
              <a:t>:	1</a:t>
            </a:r>
          </a:p>
          <a:p>
            <a:r>
              <a:rPr lang="en-US" sz="2000" dirty="0" err="1"/>
              <a:t>f</a:t>
            </a:r>
            <a:r>
              <a:rPr lang="en-US" sz="2000" dirty="0"/>
              <a:t>:	0</a:t>
            </a:r>
          </a:p>
          <a:p>
            <a:r>
              <a:rPr lang="en-US" sz="2000" dirty="0" err="1"/>
              <a:t>g</a:t>
            </a:r>
            <a:r>
              <a:rPr lang="en-US" sz="2000" dirty="0"/>
              <a:t>:	0</a:t>
            </a:r>
          </a:p>
          <a:p>
            <a:r>
              <a:rPr lang="en-US" sz="2000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20898" y="3652763"/>
            <a:ext cx="8888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a:	0</a:t>
            </a:r>
          </a:p>
          <a:p>
            <a:r>
              <a:rPr lang="en-US" sz="2000" dirty="0" err="1"/>
              <a:t>b</a:t>
            </a:r>
            <a:r>
              <a:rPr lang="en-US" sz="2000" dirty="0"/>
              <a:t>:	0</a:t>
            </a:r>
          </a:p>
          <a:p>
            <a:r>
              <a:rPr lang="en-US" sz="2000" dirty="0" err="1"/>
              <a:t>c</a:t>
            </a:r>
            <a:r>
              <a:rPr lang="en-US" sz="2000" dirty="0"/>
              <a:t>:	0</a:t>
            </a:r>
          </a:p>
          <a:p>
            <a:r>
              <a:rPr lang="en-US" sz="2000" dirty="0" err="1"/>
              <a:t>d</a:t>
            </a:r>
            <a:r>
              <a:rPr lang="en-US" sz="2000" dirty="0"/>
              <a:t>:	1</a:t>
            </a:r>
          </a:p>
          <a:p>
            <a:r>
              <a:rPr lang="en-US" sz="2000" dirty="0" err="1"/>
              <a:t>e</a:t>
            </a:r>
            <a:r>
              <a:rPr lang="en-US" sz="2000" dirty="0"/>
              <a:t>:	1</a:t>
            </a:r>
          </a:p>
          <a:p>
            <a:r>
              <a:rPr lang="en-US" sz="2000" dirty="0" err="1"/>
              <a:t>f</a:t>
            </a:r>
            <a:r>
              <a:rPr lang="en-US" sz="2000" dirty="0"/>
              <a:t>:	0</a:t>
            </a:r>
          </a:p>
          <a:p>
            <a:r>
              <a:rPr lang="en-US" sz="2000" dirty="0" err="1"/>
              <a:t>g</a:t>
            </a:r>
            <a:r>
              <a:rPr lang="en-US" sz="2000" dirty="0"/>
              <a:t>:	0</a:t>
            </a:r>
          </a:p>
          <a:p>
            <a:r>
              <a:rPr lang="en-US" sz="2000" dirty="0"/>
              <a:t>…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2175356" y="2804308"/>
            <a:ext cx="874433" cy="82247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7" idx="0"/>
          </p:cNvCxnSpPr>
          <p:nvPr/>
        </p:nvCxnSpPr>
        <p:spPr>
          <a:xfrm rot="16200000" flipH="1">
            <a:off x="4693928" y="2881374"/>
            <a:ext cx="874433" cy="66834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50619" y="3006432"/>
            <a:ext cx="3093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Character level loses a lot of information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22571" y="5213048"/>
            <a:ext cx="1923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ideas?</a:t>
            </a:r>
          </a:p>
        </p:txBody>
      </p:sp>
    </p:spTree>
    <p:extLst>
      <p:ext uri="{BB962C8B-B14F-4D97-AF65-F5344CB8AC3E}">
        <p14:creationId xmlns:p14="http://schemas.microsoft.com/office/powerpoint/2010/main" val="36735696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Vector character-based word similarity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01483" y="1947333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/>
              <a:t>sim(</a:t>
            </a:r>
            <a:r>
              <a:rPr lang="en-US" sz="4800" i="1" dirty="0" err="1">
                <a:solidFill>
                  <a:srgbClr val="0000FF"/>
                </a:solidFill>
              </a:rPr>
              <a:t>restful</a:t>
            </a:r>
            <a:r>
              <a:rPr lang="en-US" sz="4800" i="1" dirty="0"/>
              <a:t>,</a:t>
            </a:r>
            <a:r>
              <a:rPr lang="en-US" sz="4800" i="1" dirty="0">
                <a:solidFill>
                  <a:srgbClr val="0000FF"/>
                </a:solidFill>
              </a:rPr>
              <a:t> fluster</a:t>
            </a:r>
            <a:r>
              <a:rPr lang="en-US" sz="4800" dirty="0"/>
              <a:t>) = </a:t>
            </a:r>
            <a:r>
              <a:rPr lang="en-US" sz="4800" dirty="0">
                <a:latin typeface="Arial"/>
                <a:cs typeface="Arial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01219" y="3652763"/>
            <a:ext cx="88883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aa</a:t>
            </a:r>
            <a:r>
              <a:rPr lang="en-US" sz="2000" dirty="0"/>
              <a:t>:	0</a:t>
            </a:r>
          </a:p>
          <a:p>
            <a:r>
              <a:rPr lang="en-US" sz="2000" dirty="0" err="1"/>
              <a:t>ab</a:t>
            </a:r>
            <a:r>
              <a:rPr lang="en-US" sz="2000" dirty="0"/>
              <a:t>:	0</a:t>
            </a:r>
          </a:p>
          <a:p>
            <a:r>
              <a:rPr lang="en-US" sz="2000" dirty="0"/>
              <a:t>ac:	0</a:t>
            </a:r>
          </a:p>
          <a:p>
            <a:r>
              <a:rPr lang="en-US" sz="2000" dirty="0"/>
              <a:t>…</a:t>
            </a:r>
          </a:p>
          <a:p>
            <a:r>
              <a:rPr lang="en-US" sz="2000" dirty="0" err="1"/>
              <a:t>es</a:t>
            </a:r>
            <a:r>
              <a:rPr lang="en-US" sz="2000" dirty="0"/>
              <a:t>:	1</a:t>
            </a:r>
          </a:p>
          <a:p>
            <a:r>
              <a:rPr lang="en-US" sz="2000" dirty="0"/>
              <a:t>…</a:t>
            </a:r>
          </a:p>
          <a:p>
            <a:r>
              <a:rPr lang="en-US" sz="2000" dirty="0"/>
              <a:t>fu:	1</a:t>
            </a:r>
          </a:p>
          <a:p>
            <a:r>
              <a:rPr lang="en-US" sz="2000" dirty="0"/>
              <a:t>…</a:t>
            </a:r>
          </a:p>
          <a:p>
            <a:r>
              <a:rPr lang="en-US" sz="2000" dirty="0"/>
              <a:t>re:	1</a:t>
            </a:r>
          </a:p>
          <a:p>
            <a:r>
              <a:rPr lang="en-US" sz="2000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20898" y="3652763"/>
            <a:ext cx="88883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aa</a:t>
            </a:r>
            <a:r>
              <a:rPr lang="en-US" sz="2000" dirty="0"/>
              <a:t>:	0</a:t>
            </a:r>
          </a:p>
          <a:p>
            <a:r>
              <a:rPr lang="en-US" sz="2000" dirty="0" err="1"/>
              <a:t>ab</a:t>
            </a:r>
            <a:r>
              <a:rPr lang="en-US" sz="2000" dirty="0"/>
              <a:t>:	0</a:t>
            </a:r>
          </a:p>
          <a:p>
            <a:r>
              <a:rPr lang="en-US" sz="2000" dirty="0"/>
              <a:t>ac:	0</a:t>
            </a:r>
          </a:p>
          <a:p>
            <a:r>
              <a:rPr lang="en-US" sz="2000" dirty="0"/>
              <a:t>…</a:t>
            </a:r>
          </a:p>
          <a:p>
            <a:r>
              <a:rPr lang="en-US" sz="2000" dirty="0" err="1"/>
              <a:t>er</a:t>
            </a:r>
            <a:r>
              <a:rPr lang="en-US" sz="2000" dirty="0"/>
              <a:t>:	1</a:t>
            </a:r>
          </a:p>
          <a:p>
            <a:r>
              <a:rPr lang="en-US" sz="2000" dirty="0"/>
              <a:t>…</a:t>
            </a:r>
          </a:p>
          <a:p>
            <a:r>
              <a:rPr lang="en-US" sz="2000" dirty="0"/>
              <a:t>fl:	1</a:t>
            </a:r>
          </a:p>
          <a:p>
            <a:r>
              <a:rPr lang="en-US" sz="2000" dirty="0"/>
              <a:t>…</a:t>
            </a:r>
          </a:p>
          <a:p>
            <a:r>
              <a:rPr lang="en-US" sz="2000" dirty="0" err="1"/>
              <a:t>lu</a:t>
            </a:r>
            <a:r>
              <a:rPr lang="en-US" sz="2000" dirty="0"/>
              <a:t>:	1</a:t>
            </a:r>
          </a:p>
          <a:p>
            <a:r>
              <a:rPr lang="en-US" sz="2000" dirty="0"/>
              <a:t>…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2175356" y="2804308"/>
            <a:ext cx="874433" cy="82247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7" idx="0"/>
          </p:cNvCxnSpPr>
          <p:nvPr/>
        </p:nvCxnSpPr>
        <p:spPr>
          <a:xfrm rot="16200000" flipH="1">
            <a:off x="4693927" y="2881374"/>
            <a:ext cx="874434" cy="66834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50619" y="3006432"/>
            <a:ext cx="30933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Use character bigrams or even trigrams</a:t>
            </a:r>
          </a:p>
        </p:txBody>
      </p:sp>
    </p:spTree>
    <p:extLst>
      <p:ext uri="{BB962C8B-B14F-4D97-AF65-F5344CB8AC3E}">
        <p14:creationId xmlns:p14="http://schemas.microsoft.com/office/powerpoint/2010/main" val="2039433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Similarity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2122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common question in NLP is how similar are texts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1501483" y="2472389"/>
            <a:ext cx="6554576" cy="1052285"/>
            <a:chOff x="1563738" y="2721429"/>
            <a:chExt cx="6554576" cy="1052285"/>
          </a:xfrm>
        </p:grpSpPr>
        <p:grpSp>
          <p:nvGrpSpPr>
            <p:cNvPr id="14" name="Group 13"/>
            <p:cNvGrpSpPr/>
            <p:nvPr/>
          </p:nvGrpSpPr>
          <p:grpSpPr>
            <a:xfrm>
              <a:off x="2746621" y="2721429"/>
              <a:ext cx="834572" cy="1052285"/>
              <a:chOff x="1669143" y="3531810"/>
              <a:chExt cx="834572" cy="1052285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669143" y="3531810"/>
                <a:ext cx="834572" cy="1052285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1765903" y="36769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1773163" y="38172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1768328" y="395756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1773163" y="408334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780423" y="42236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775588" y="43639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4313309" y="2721429"/>
              <a:ext cx="834572" cy="1052285"/>
              <a:chOff x="1669143" y="3531810"/>
              <a:chExt cx="834572" cy="1052285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669143" y="3531810"/>
                <a:ext cx="834572" cy="1052285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1765903" y="36769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1773163" y="38172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1768328" y="395756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1773163" y="408334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1780423" y="42236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775588" y="43639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1563738" y="2779409"/>
              <a:ext cx="11828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err="1"/>
                <a:t>sim</a:t>
              </a:r>
              <a:r>
                <a:rPr lang="en-US" sz="4800" dirty="0"/>
                <a:t>(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351956" y="2779409"/>
              <a:ext cx="276635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/>
                <a:t>) = </a:t>
              </a:r>
              <a:r>
                <a:rPr lang="en-US" sz="4800" dirty="0">
                  <a:latin typeface="Arial"/>
                  <a:cs typeface="Arial"/>
                </a:rPr>
                <a:t>?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92860" y="2733272"/>
              <a:ext cx="11828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/>
                <a:t>,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758300" y="5062814"/>
            <a:ext cx="834572" cy="1052285"/>
            <a:chOff x="1669143" y="3531810"/>
            <a:chExt cx="834572" cy="1052285"/>
          </a:xfrm>
        </p:grpSpPr>
        <p:sp>
          <p:nvSpPr>
            <p:cNvPr id="27" name="Rectangle 26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3876392" y="4226672"/>
            <a:ext cx="696688" cy="693432"/>
            <a:chOff x="1669143" y="3531810"/>
            <a:chExt cx="834572" cy="1052285"/>
          </a:xfrm>
        </p:grpSpPr>
        <p:sp>
          <p:nvSpPr>
            <p:cNvPr id="35" name="Rectangle 3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3876392" y="5074133"/>
            <a:ext cx="696688" cy="693432"/>
            <a:chOff x="1669143" y="3531810"/>
            <a:chExt cx="834572" cy="1052285"/>
          </a:xfrm>
        </p:grpSpPr>
        <p:sp>
          <p:nvSpPr>
            <p:cNvPr id="43" name="Rectangle 4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894581" y="5919965"/>
            <a:ext cx="696688" cy="693432"/>
            <a:chOff x="1669143" y="3531810"/>
            <a:chExt cx="834572" cy="1052285"/>
          </a:xfrm>
        </p:grpSpPr>
        <p:sp>
          <p:nvSpPr>
            <p:cNvPr id="51" name="Rectangle 50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3032434" y="5105435"/>
            <a:ext cx="4984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/>
                <a:cs typeface="Arial"/>
              </a:rPr>
              <a:t>?</a:t>
            </a:r>
            <a:endParaRPr lang="en-US" sz="4400" dirty="0"/>
          </a:p>
        </p:txBody>
      </p:sp>
      <p:sp>
        <p:nvSpPr>
          <p:cNvPr id="60" name="TextBox 59"/>
          <p:cNvSpPr txBox="1"/>
          <p:nvPr/>
        </p:nvSpPr>
        <p:spPr>
          <a:xfrm>
            <a:off x="256817" y="2781318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score: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6817" y="5226958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rank: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similarity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16459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Four general categories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Character-based</a:t>
            </a: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turned vs.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truned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cognates (night,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nacht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nicht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natt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nat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noc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noch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Semantic web-based (e.g. </a:t>
            </a:r>
            <a:r>
              <a:rPr lang="en-US" dirty="0" err="1">
                <a:solidFill>
                  <a:srgbClr val="0000FF"/>
                </a:solidFill>
              </a:rPr>
              <a:t>WordNet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  <a:p>
            <a:pPr lvl="1"/>
            <a:r>
              <a:rPr lang="en-US" dirty="0"/>
              <a:t>Dictionary-based</a:t>
            </a:r>
          </a:p>
          <a:p>
            <a:pPr lvl="1"/>
            <a:r>
              <a:rPr lang="en-US" dirty="0"/>
              <a:t>Distributional similarity-based</a:t>
            </a:r>
          </a:p>
          <a:p>
            <a:pPr lvl="2"/>
            <a:r>
              <a:rPr lang="en-US" dirty="0"/>
              <a:t>similar words occur in similar contexts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6577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similarity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16459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Four general categories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Character-based</a:t>
            </a: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turned vs.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truned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cognates (night,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nacht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nicht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natt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nat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noc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noch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Semantic web-based (e.g.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WordNet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Dictionary-based</a:t>
            </a:r>
          </a:p>
          <a:p>
            <a:pPr lvl="1"/>
            <a:r>
              <a:rPr lang="en-US" dirty="0"/>
              <a:t>Distributional similarity-based</a:t>
            </a:r>
          </a:p>
          <a:p>
            <a:pPr lvl="2"/>
            <a:r>
              <a:rPr lang="en-US" dirty="0"/>
              <a:t>similar words occur in similar contexts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23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Dictionary-based similarity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4194048" y="208583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90"/>
                </a:solidFill>
              </a:rPr>
              <a:t>a large, nocturnal, burrowing mammal, </a:t>
            </a:r>
            <a:r>
              <a:rPr lang="en-US" i="1" dirty="0" err="1">
                <a:solidFill>
                  <a:srgbClr val="000090"/>
                </a:solidFill>
              </a:rPr>
              <a:t>Orycteropus</a:t>
            </a:r>
            <a:r>
              <a:rPr lang="en-US" i="1" dirty="0">
                <a:solidFill>
                  <a:srgbClr val="000090"/>
                </a:solidFill>
              </a:rPr>
              <a:t> </a:t>
            </a:r>
            <a:r>
              <a:rPr lang="en-US" i="1" dirty="0" err="1">
                <a:solidFill>
                  <a:srgbClr val="000090"/>
                </a:solidFill>
              </a:rPr>
              <a:t>afer</a:t>
            </a:r>
            <a:r>
              <a:rPr lang="en-US" i="1" dirty="0">
                <a:solidFill>
                  <a:srgbClr val="000090"/>
                </a:solidFill>
              </a:rPr>
              <a:t>,  </a:t>
            </a:r>
            <a:r>
              <a:rPr lang="en-US" i="1" dirty="0" err="1">
                <a:solidFill>
                  <a:srgbClr val="000090"/>
                </a:solidFill>
              </a:rPr>
              <a:t>ofcentral</a:t>
            </a:r>
            <a:r>
              <a:rPr lang="en-US" i="1" dirty="0">
                <a:solidFill>
                  <a:srgbClr val="000090"/>
                </a:solidFill>
              </a:rPr>
              <a:t> and southern Africa, feeding on ants and termites </a:t>
            </a:r>
            <a:r>
              <a:rPr lang="en-US" i="1" dirty="0" err="1">
                <a:solidFill>
                  <a:srgbClr val="000090"/>
                </a:solidFill>
              </a:rPr>
              <a:t>andhaving</a:t>
            </a:r>
            <a:r>
              <a:rPr lang="en-US" i="1" dirty="0">
                <a:solidFill>
                  <a:srgbClr val="000090"/>
                </a:solidFill>
              </a:rPr>
              <a:t> a long, extensile tongue, strong claws, and long ears.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903" y="2316665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aardvark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0553" y="1536096"/>
            <a:ext cx="1443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Word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87169" y="1536096"/>
            <a:ext cx="2887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Dictionary blurb</a:t>
            </a:r>
          </a:p>
        </p:txBody>
      </p:sp>
      <p:sp>
        <p:nvSpPr>
          <p:cNvPr id="10" name="Rectangle 9"/>
          <p:cNvSpPr/>
          <p:nvPr/>
        </p:nvSpPr>
        <p:spPr>
          <a:xfrm>
            <a:off x="4194048" y="361647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90"/>
                </a:solidFill>
              </a:rPr>
              <a:t>One of a breed of small hounds having long ears, short legs, and a usually black, tan, and white coat.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5903" y="4064000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beagle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194048" y="5091241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90"/>
                </a:solidFill>
              </a:rPr>
              <a:t>Any carnivore of the family </a:t>
            </a:r>
            <a:r>
              <a:rPr lang="en-US" dirty="0" err="1">
                <a:solidFill>
                  <a:srgbClr val="000090"/>
                </a:solidFill>
              </a:rPr>
              <a:t>Canidae</a:t>
            </a:r>
            <a:r>
              <a:rPr lang="en-US" dirty="0">
                <a:solidFill>
                  <a:srgbClr val="000090"/>
                </a:solidFill>
              </a:rPr>
              <a:t>, having prominent canine teeth and, in the wild state, a long and slender muzzle, a deep-</a:t>
            </a:r>
            <a:r>
              <a:rPr lang="en-US" dirty="0" err="1">
                <a:solidFill>
                  <a:srgbClr val="000090"/>
                </a:solidFill>
              </a:rPr>
              <a:t>chested</a:t>
            </a:r>
            <a:r>
              <a:rPr lang="en-US" dirty="0">
                <a:solidFill>
                  <a:srgbClr val="000090"/>
                </a:solidFill>
              </a:rPr>
              <a:t> muscular body, a bushy tail, and large, erect ears. Compare </a:t>
            </a:r>
            <a:r>
              <a:rPr lang="en-US" dirty="0" err="1">
                <a:solidFill>
                  <a:srgbClr val="000090"/>
                </a:solidFill>
              </a:rPr>
              <a:t>canid</a:t>
            </a:r>
            <a:r>
              <a:rPr lang="en-US" dirty="0">
                <a:solidFill>
                  <a:srgbClr val="000090"/>
                </a:solidFill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5903" y="5829905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dog</a:t>
            </a:r>
          </a:p>
        </p:txBody>
      </p:sp>
    </p:spTree>
    <p:extLst>
      <p:ext uri="{BB962C8B-B14F-4D97-AF65-F5344CB8AC3E}">
        <p14:creationId xmlns:p14="http://schemas.microsoft.com/office/powerpoint/2010/main" val="42647835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Dictionary-based similarity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2741358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/>
              <a:t>sim(</a:t>
            </a:r>
            <a:r>
              <a:rPr lang="en-US" sz="4800" i="1" dirty="0" err="1">
                <a:solidFill>
                  <a:srgbClr val="0000FF"/>
                </a:solidFill>
              </a:rPr>
              <a:t>dog</a:t>
            </a:r>
            <a:r>
              <a:rPr lang="en-US" sz="4800" i="1" dirty="0"/>
              <a:t>,</a:t>
            </a:r>
            <a:r>
              <a:rPr lang="en-US" sz="4800" i="1" dirty="0">
                <a:solidFill>
                  <a:srgbClr val="0000FF"/>
                </a:solidFill>
              </a:rPr>
              <a:t> beagle</a:t>
            </a:r>
            <a:r>
              <a:rPr lang="en-US" sz="4800" dirty="0"/>
              <a:t>) = 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24667" y="3721072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/>
              <a:t>sim</a:t>
            </a:r>
            <a:r>
              <a:rPr lang="en-US" sz="4800" dirty="0"/>
              <a:t>(                           ,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4356" y="372107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90"/>
                </a:solidFill>
              </a:rPr>
              <a:t>One of a breed of small hounds having long ears, short legs, and a usually black, tan, and white coat.</a:t>
            </a:r>
          </a:p>
        </p:txBody>
      </p:sp>
      <p:sp>
        <p:nvSpPr>
          <p:cNvPr id="7" name="Rectangle 6"/>
          <p:cNvSpPr/>
          <p:nvPr/>
        </p:nvSpPr>
        <p:spPr>
          <a:xfrm>
            <a:off x="2434356" y="491679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90"/>
                </a:solidFill>
              </a:rPr>
              <a:t>Any carnivore of the family </a:t>
            </a:r>
            <a:r>
              <a:rPr lang="en-US" dirty="0" err="1">
                <a:solidFill>
                  <a:srgbClr val="000090"/>
                </a:solidFill>
              </a:rPr>
              <a:t>Canidae</a:t>
            </a:r>
            <a:r>
              <a:rPr lang="en-US" dirty="0">
                <a:solidFill>
                  <a:srgbClr val="000090"/>
                </a:solidFill>
              </a:rPr>
              <a:t>, having prominent canine teeth and, in the wild state, a long and slender muzzle, a deep-</a:t>
            </a:r>
            <a:r>
              <a:rPr lang="en-US" dirty="0" err="1">
                <a:solidFill>
                  <a:srgbClr val="000090"/>
                </a:solidFill>
              </a:rPr>
              <a:t>chested</a:t>
            </a:r>
            <a:r>
              <a:rPr lang="en-US" dirty="0">
                <a:solidFill>
                  <a:srgbClr val="000090"/>
                </a:solidFill>
              </a:rPr>
              <a:t> muscular body, a bushy tail, and large, erect ears. Compare </a:t>
            </a:r>
            <a:r>
              <a:rPr lang="en-US" dirty="0" err="1">
                <a:solidFill>
                  <a:srgbClr val="000090"/>
                </a:solidFill>
              </a:rPr>
              <a:t>canid</a:t>
            </a:r>
            <a:r>
              <a:rPr lang="en-US" dirty="0">
                <a:solidFill>
                  <a:srgbClr val="000090"/>
                </a:solidFill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12168" y="5107872"/>
            <a:ext cx="4609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)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1430" y="1790094"/>
            <a:ext cx="675235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Utilize our text similarity measures</a:t>
            </a:r>
          </a:p>
        </p:txBody>
      </p:sp>
    </p:spTree>
    <p:extLst>
      <p:ext uri="{BB962C8B-B14F-4D97-AF65-F5344CB8AC3E}">
        <p14:creationId xmlns:p14="http://schemas.microsoft.com/office/powerpoint/2010/main" val="22952319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Dictionary-based similarity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05" y="1754633"/>
            <a:ext cx="3499733" cy="48074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57524" y="2400964"/>
            <a:ext cx="4342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about words that have multiple senses/parts of speech?</a:t>
            </a:r>
          </a:p>
        </p:txBody>
      </p:sp>
    </p:spTree>
    <p:extLst>
      <p:ext uri="{BB962C8B-B14F-4D97-AF65-F5344CB8AC3E}">
        <p14:creationId xmlns:p14="http://schemas.microsoft.com/office/powerpoint/2010/main" val="41355686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Dictionary-based similarity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05" y="1754633"/>
            <a:ext cx="3499733" cy="48074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54286" y="2007810"/>
            <a:ext cx="41940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>
                <a:solidFill>
                  <a:srgbClr val="0000FF"/>
                </a:solidFill>
              </a:rPr>
              <a:t>part of speech tagging</a:t>
            </a:r>
          </a:p>
          <a:p>
            <a:pPr marL="342900" indent="-342900">
              <a:buAutoNum type="arabicPeriod"/>
            </a:pPr>
            <a:r>
              <a:rPr lang="en-US" sz="2000" dirty="0">
                <a:solidFill>
                  <a:srgbClr val="0000FF"/>
                </a:solidFill>
              </a:rPr>
              <a:t>word sense disambiguation</a:t>
            </a:r>
          </a:p>
          <a:p>
            <a:pPr marL="342900" indent="-342900">
              <a:buAutoNum type="arabicPeriod"/>
            </a:pPr>
            <a:r>
              <a:rPr lang="en-US" sz="2000" dirty="0">
                <a:solidFill>
                  <a:srgbClr val="0000FF"/>
                </a:solidFill>
              </a:rPr>
              <a:t>most frequent sense</a:t>
            </a:r>
          </a:p>
          <a:p>
            <a:pPr marL="342900" indent="-342900">
              <a:buAutoNum type="arabicPeriod"/>
            </a:pPr>
            <a:r>
              <a:rPr lang="en-US" sz="2000" dirty="0">
                <a:solidFill>
                  <a:srgbClr val="0000FF"/>
                </a:solidFill>
              </a:rPr>
              <a:t>average similarity between all senses</a:t>
            </a:r>
          </a:p>
          <a:p>
            <a:pPr marL="342900" indent="-342900">
              <a:buAutoNum type="arabicPeriod"/>
            </a:pPr>
            <a:r>
              <a:rPr lang="en-US" sz="2000" dirty="0">
                <a:solidFill>
                  <a:srgbClr val="0000FF"/>
                </a:solidFill>
              </a:rPr>
              <a:t>max similarity between all senses</a:t>
            </a:r>
          </a:p>
          <a:p>
            <a:pPr marL="342900" indent="-342900">
              <a:buAutoNum type="arabicPeriod"/>
            </a:pPr>
            <a:r>
              <a:rPr lang="en-US" sz="2000" dirty="0">
                <a:solidFill>
                  <a:srgbClr val="0000FF"/>
                </a:solidFill>
              </a:rPr>
              <a:t>sum of similarity between all senses</a:t>
            </a:r>
          </a:p>
          <a:p>
            <a:pPr marL="342900" indent="-342900">
              <a:buAutoNum type="arabicPeriod"/>
            </a:pP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5089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 + </a:t>
            </a:r>
            <a:r>
              <a:rPr lang="en-US" dirty="0" err="1"/>
              <a:t>WordNet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WordNet</a:t>
            </a:r>
            <a:r>
              <a:rPr lang="en-US" dirty="0"/>
              <a:t> also includes a “gloss” similar to a dictionary definition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Other variants include the overlap of the word senses as well as those word senses that are related (e.g. </a:t>
            </a:r>
            <a:r>
              <a:rPr lang="en-US" dirty="0" err="1"/>
              <a:t>hypernym</a:t>
            </a:r>
            <a:r>
              <a:rPr lang="en-US" dirty="0"/>
              <a:t>, hyponym, etc.)</a:t>
            </a:r>
          </a:p>
          <a:p>
            <a:pPr lvl="1"/>
            <a:r>
              <a:rPr lang="en-US" dirty="0"/>
              <a:t>incorporates some of the path information as well</a:t>
            </a:r>
          </a:p>
          <a:p>
            <a:pPr lvl="1"/>
            <a:r>
              <a:rPr lang="en-US" dirty="0" err="1"/>
              <a:t>Banerjee</a:t>
            </a:r>
            <a:r>
              <a:rPr lang="en-US" dirty="0"/>
              <a:t> and Pedersen, 2003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7222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similarity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16459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Four general categories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Character-based</a:t>
            </a: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turned vs.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truned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cognates (night,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nacht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nicht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natt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nat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noc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noch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Semantic web-based (e.g.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WordNet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Dictionary-based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Distributional similarity-based</a:t>
            </a:r>
          </a:p>
          <a:p>
            <a:pPr lvl="2"/>
            <a:r>
              <a:rPr lang="en-US" dirty="0"/>
              <a:t>similar words occur in similar contexts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7806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Corpus-based approaches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903" y="2316665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aardvark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0553" y="1536096"/>
            <a:ext cx="1443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Word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14302" y="1545926"/>
            <a:ext cx="3569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ANY</a:t>
            </a:r>
            <a:r>
              <a:rPr lang="en-US" sz="2400" dirty="0">
                <a:solidFill>
                  <a:srgbClr val="0000FF"/>
                </a:solidFill>
              </a:rPr>
              <a:t> blurb with the word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5903" y="4064000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beagle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5903" y="5829905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dog</a:t>
            </a:r>
          </a:p>
        </p:txBody>
      </p:sp>
      <p:grpSp>
        <p:nvGrpSpPr>
          <p:cNvPr id="16" name="Group 13"/>
          <p:cNvGrpSpPr/>
          <p:nvPr/>
        </p:nvGrpSpPr>
        <p:grpSpPr>
          <a:xfrm>
            <a:off x="4959050" y="2066748"/>
            <a:ext cx="834572" cy="1052285"/>
            <a:chOff x="1669143" y="3531810"/>
            <a:chExt cx="834572" cy="1052285"/>
          </a:xfrm>
        </p:grpSpPr>
        <p:sp>
          <p:nvSpPr>
            <p:cNvPr id="28" name="Rectangle 3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13"/>
          <p:cNvGrpSpPr/>
          <p:nvPr/>
        </p:nvGrpSpPr>
        <p:grpSpPr>
          <a:xfrm>
            <a:off x="4946955" y="3610427"/>
            <a:ext cx="834572" cy="1052285"/>
            <a:chOff x="1669143" y="3531810"/>
            <a:chExt cx="834572" cy="1052285"/>
          </a:xfrm>
        </p:grpSpPr>
        <p:sp>
          <p:nvSpPr>
            <p:cNvPr id="36" name="Rectangle 3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13"/>
          <p:cNvGrpSpPr/>
          <p:nvPr/>
        </p:nvGrpSpPr>
        <p:grpSpPr>
          <a:xfrm>
            <a:off x="4946955" y="5340047"/>
            <a:ext cx="834572" cy="1052285"/>
            <a:chOff x="1669143" y="3531810"/>
            <a:chExt cx="834572" cy="1052285"/>
          </a:xfrm>
        </p:grpSpPr>
        <p:sp>
          <p:nvSpPr>
            <p:cNvPr id="44" name="Rectangle 3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6797518" y="3895876"/>
            <a:ext cx="228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Ideas?</a:t>
            </a:r>
          </a:p>
        </p:txBody>
      </p:sp>
    </p:spTree>
    <p:extLst>
      <p:ext uri="{BB962C8B-B14F-4D97-AF65-F5344CB8AC3E}">
        <p14:creationId xmlns:p14="http://schemas.microsoft.com/office/powerpoint/2010/main" val="25008459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Corpus-based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1971524"/>
            <a:ext cx="79265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b="1" i="1" dirty="0">
                <a:solidFill>
                  <a:srgbClr val="FF0000"/>
                </a:solidFill>
              </a:rPr>
              <a:t>Beagle</a:t>
            </a:r>
            <a:r>
              <a:rPr lang="en-US" dirty="0"/>
              <a:t> is a breed of small to medium-sized dog. A member of the Hound Group, it is similar in appearance to the Foxhound but smaller, with shorter leg</a:t>
            </a:r>
          </a:p>
          <a:p>
            <a:endParaRPr lang="en-US" dirty="0"/>
          </a:p>
          <a:p>
            <a:r>
              <a:rPr lang="en-US" b="1" i="1" dirty="0">
                <a:solidFill>
                  <a:srgbClr val="FF0000"/>
                </a:solidFill>
              </a:rPr>
              <a:t>Beagles</a:t>
            </a:r>
            <a:r>
              <a:rPr lang="en-US" dirty="0"/>
              <a:t> are intelligent, and are popular as pets because of their size, even temper, and lack of inherited health problems.</a:t>
            </a:r>
          </a:p>
          <a:p>
            <a:endParaRPr lang="en-US" dirty="0"/>
          </a:p>
          <a:p>
            <a:r>
              <a:rPr lang="en-US" dirty="0"/>
              <a:t>Dogs of similar size and purpose to the modern </a:t>
            </a:r>
            <a:r>
              <a:rPr lang="en-US" b="1" i="1" dirty="0">
                <a:solidFill>
                  <a:srgbClr val="FF0000"/>
                </a:solidFill>
              </a:rPr>
              <a:t>Beagle</a:t>
            </a:r>
            <a:r>
              <a:rPr lang="en-US" dirty="0"/>
              <a:t> can be traced in Ancient Greece[2] back to around the 5th century BC.</a:t>
            </a:r>
          </a:p>
          <a:p>
            <a:endParaRPr lang="en-US" dirty="0"/>
          </a:p>
          <a:p>
            <a:r>
              <a:rPr lang="en-US" dirty="0"/>
              <a:t>From medieval times, </a:t>
            </a:r>
            <a:r>
              <a:rPr lang="en-US" b="1" i="1" dirty="0">
                <a:solidFill>
                  <a:srgbClr val="FF0000"/>
                </a:solidFill>
              </a:rPr>
              <a:t>beagle</a:t>
            </a:r>
            <a:r>
              <a:rPr lang="en-US" dirty="0"/>
              <a:t> was used as a generic description for the smaller hounds, though these dogs differed considerably from the modern breed.</a:t>
            </a:r>
          </a:p>
          <a:p>
            <a:endParaRPr lang="en-US" dirty="0"/>
          </a:p>
          <a:p>
            <a:r>
              <a:rPr lang="en-US" dirty="0"/>
              <a:t>In the 1840s, a standard </a:t>
            </a:r>
            <a:r>
              <a:rPr lang="en-US" b="1" i="1" dirty="0">
                <a:solidFill>
                  <a:srgbClr val="FF0000"/>
                </a:solidFill>
              </a:rPr>
              <a:t>Beagle</a:t>
            </a:r>
            <a:r>
              <a:rPr lang="en-US" dirty="0"/>
              <a:t> type was beginning to develop: the distinction between the North Country Beagle and Southern </a:t>
            </a:r>
          </a:p>
        </p:txBody>
      </p:sp>
    </p:spTree>
    <p:extLst>
      <p:ext uri="{BB962C8B-B14F-4D97-AF65-F5344CB8AC3E}">
        <p14:creationId xmlns:p14="http://schemas.microsoft.com/office/powerpoint/2010/main" val="1788500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Bag of words representation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380339" y="4184656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>
                <a:latin typeface="Verdana" pitchFamily="34" charset="0"/>
              </a:rPr>
              <a:t>(4, 1, 1, 0, 0, 1, 0, 0, …)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 rot="17992015">
            <a:off x="611196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err="1"/>
              <a:t>obama</a:t>
            </a:r>
            <a:endParaRPr lang="en-US" dirty="0"/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 rot="17992015">
            <a:off x="915996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said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 rot="17992015">
            <a:off x="1296996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err="1"/>
              <a:t>california</a:t>
            </a:r>
            <a:endParaRPr lang="en-US" dirty="0"/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 rot="17992015">
            <a:off x="1601796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across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 rot="17992015">
            <a:off x="1906596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tv</a:t>
            </a:r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 rot="17992015">
            <a:off x="2211396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wrong</a:t>
            </a:r>
          </a:p>
        </p:txBody>
      </p:sp>
      <p:sp>
        <p:nvSpPr>
          <p:cNvPr id="14" name="Text Box 22"/>
          <p:cNvSpPr txBox="1">
            <a:spLocks noChangeArrowheads="1"/>
          </p:cNvSpPr>
          <p:nvPr/>
        </p:nvSpPr>
        <p:spPr bwMode="auto">
          <a:xfrm rot="17992015">
            <a:off x="2592396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capital</a:t>
            </a:r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 rot="17992015">
            <a:off x="320683" y="5106200"/>
            <a:ext cx="175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banana</a:t>
            </a:r>
          </a:p>
        </p:txBody>
      </p:sp>
      <p:sp>
        <p:nvSpPr>
          <p:cNvPr id="16" name="Text Box 24"/>
          <p:cNvSpPr txBox="1">
            <a:spLocks noChangeArrowheads="1"/>
          </p:cNvSpPr>
          <p:nvPr/>
        </p:nvSpPr>
        <p:spPr bwMode="auto">
          <a:xfrm>
            <a:off x="1214441" y="2631284"/>
            <a:ext cx="3200400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</a:rPr>
              <a:t>Obama said banana repeatedly last week on </a:t>
            </a:r>
            <a:r>
              <a:rPr lang="en-US" dirty="0" err="1">
                <a:solidFill>
                  <a:srgbClr val="FF6600"/>
                </a:solidFill>
              </a:rPr>
              <a:t>tv</a:t>
            </a:r>
            <a:r>
              <a:rPr lang="en-US" dirty="0">
                <a:solidFill>
                  <a:srgbClr val="FF6600"/>
                </a:solidFill>
              </a:rPr>
              <a:t>, “banana, banana, banana”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87904" y="5851754"/>
            <a:ext cx="4614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Frequency of word occurrence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9810" y="1802190"/>
            <a:ext cx="7162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now, let’s ignore word order: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61739" y="3837090"/>
            <a:ext cx="35200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“Bag of words representation”: multi-dimensional vector, one dimension per word in our vocabulary</a:t>
            </a:r>
          </a:p>
        </p:txBody>
      </p:sp>
    </p:spTree>
    <p:extLst>
      <p:ext uri="{BB962C8B-B14F-4D97-AF65-F5344CB8AC3E}">
        <p14:creationId xmlns:p14="http://schemas.microsoft.com/office/powerpoint/2010/main" val="114691246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Corpus-based: feature extraction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2684036"/>
            <a:ext cx="8153400" cy="34119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We’d like to utilize our vector-based approach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How could we we create a vector from these occurrences?</a:t>
            </a:r>
            <a:endParaRPr lang="en-US" sz="2400" dirty="0"/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collect word counts from all documents with the word in it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collect word counts from all sentences with the word in it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collect all word counts from all words within </a:t>
            </a:r>
            <a:r>
              <a:rPr lang="en-US" sz="2000" b="1" i="1" dirty="0">
                <a:solidFill>
                  <a:srgbClr val="0000FF"/>
                </a:solidFill>
              </a:rPr>
              <a:t>X</a:t>
            </a:r>
            <a:r>
              <a:rPr lang="en-US" sz="2000" dirty="0">
                <a:solidFill>
                  <a:srgbClr val="0000FF"/>
                </a:solidFill>
              </a:rPr>
              <a:t> words of the word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collect all words counts from words in specific relationship: subject-object, etc.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1740644"/>
            <a:ext cx="7926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b="1" i="1" dirty="0">
                <a:solidFill>
                  <a:srgbClr val="FF0000"/>
                </a:solidFill>
              </a:rPr>
              <a:t>Beagle</a:t>
            </a:r>
            <a:r>
              <a:rPr lang="en-US" dirty="0"/>
              <a:t> is a breed of small to medium-sized dog. A member of the Hound Group, it is similar in appearance to the Foxhound but smaller, with shorter leg</a:t>
            </a:r>
          </a:p>
        </p:txBody>
      </p:sp>
    </p:spTree>
    <p:extLst>
      <p:ext uri="{BB962C8B-B14F-4D97-AF65-F5344CB8AC3E}">
        <p14:creationId xmlns:p14="http://schemas.microsoft.com/office/powerpoint/2010/main" val="244148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Word-context co-occurrence vectors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1971524"/>
            <a:ext cx="79265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The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Beagle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is a breed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of small to medium-sized dog. A member of the Hound Group, it is similar in appearance to the Foxhound but smaller, with shorter leg</a:t>
            </a:r>
          </a:p>
          <a:p>
            <a:endParaRPr lang="en-US" dirty="0"/>
          </a:p>
          <a:p>
            <a:r>
              <a:rPr lang="en-US" b="1" i="1" dirty="0">
                <a:solidFill>
                  <a:srgbClr val="FF0000"/>
                </a:solidFill>
              </a:rPr>
              <a:t>Beagles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are intelligent, and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are popular as pets because of their size, even temper, and lack of inherited health problems.</a:t>
            </a:r>
          </a:p>
          <a:p>
            <a:endParaRPr lang="en-US" dirty="0"/>
          </a:p>
          <a:p>
            <a:r>
              <a:rPr lang="en-US" dirty="0">
                <a:solidFill>
                  <a:srgbClr val="BFBFBF"/>
                </a:solidFill>
              </a:rPr>
              <a:t>Dogs of similar size and purpose </a:t>
            </a:r>
            <a:r>
              <a:rPr lang="en-US" dirty="0">
                <a:solidFill>
                  <a:srgbClr val="008000"/>
                </a:solidFill>
              </a:rPr>
              <a:t>to the modern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Beagle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can be traced</a:t>
            </a:r>
            <a:r>
              <a:rPr lang="en-US" dirty="0"/>
              <a:t> </a:t>
            </a:r>
            <a:r>
              <a:rPr lang="en-US" dirty="0">
                <a:solidFill>
                  <a:srgbClr val="BFBFBF"/>
                </a:solidFill>
              </a:rPr>
              <a:t>in Ancient Greece[2] back to around the 5th century BC.</a:t>
            </a:r>
          </a:p>
          <a:p>
            <a:endParaRPr lang="en-US" dirty="0"/>
          </a:p>
          <a:p>
            <a:r>
              <a:rPr lang="en-US" dirty="0">
                <a:solidFill>
                  <a:srgbClr val="008000"/>
                </a:solidFill>
              </a:rPr>
              <a:t>From medieval times,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beagle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was used as</a:t>
            </a:r>
            <a:r>
              <a:rPr lang="en-US" dirty="0">
                <a:solidFill>
                  <a:srgbClr val="BFBFBF"/>
                </a:solidFill>
              </a:rPr>
              <a:t> a generic description for the smaller hounds, though these dogs differed considerably from the modern breed.</a:t>
            </a:r>
          </a:p>
          <a:p>
            <a:endParaRPr lang="en-US" dirty="0"/>
          </a:p>
          <a:p>
            <a:r>
              <a:rPr lang="en-US" dirty="0">
                <a:solidFill>
                  <a:srgbClr val="BFBFBF"/>
                </a:solidFill>
              </a:rPr>
              <a:t>In the </a:t>
            </a:r>
            <a:r>
              <a:rPr lang="en-US" dirty="0">
                <a:solidFill>
                  <a:srgbClr val="008000"/>
                </a:solidFill>
              </a:rPr>
              <a:t>1840s, a standard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Beagle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type was beginning</a:t>
            </a:r>
            <a:r>
              <a:rPr lang="en-US" dirty="0">
                <a:solidFill>
                  <a:srgbClr val="BFBFBF"/>
                </a:solidFill>
              </a:rPr>
              <a:t> to develop: the distinction between the North Country Beagle and Southern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797281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Word-context co-occurrence vectors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5410" y="2552095"/>
            <a:ext cx="453992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The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Beagle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is a breed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/>
          </a:p>
          <a:p>
            <a:r>
              <a:rPr lang="en-US" b="1" i="1" dirty="0">
                <a:solidFill>
                  <a:srgbClr val="FF0000"/>
                </a:solidFill>
              </a:rPr>
              <a:t>Beagles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are intelligent, and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/>
          </a:p>
          <a:p>
            <a:r>
              <a:rPr lang="en-US" dirty="0">
                <a:solidFill>
                  <a:srgbClr val="008000"/>
                </a:solidFill>
              </a:rPr>
              <a:t>to the modern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Beagle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can be traced</a:t>
            </a:r>
            <a:endParaRPr lang="en-US" dirty="0">
              <a:solidFill>
                <a:srgbClr val="BFBFBF"/>
              </a:solidFill>
            </a:endParaRPr>
          </a:p>
          <a:p>
            <a:endParaRPr lang="en-US" dirty="0"/>
          </a:p>
          <a:p>
            <a:r>
              <a:rPr lang="en-US" dirty="0">
                <a:solidFill>
                  <a:srgbClr val="008000"/>
                </a:solidFill>
              </a:rPr>
              <a:t>From medieval times,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beagle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was used as</a:t>
            </a:r>
          </a:p>
          <a:p>
            <a:endParaRPr lang="en-US" dirty="0">
              <a:solidFill>
                <a:srgbClr val="008000"/>
              </a:solidFill>
            </a:endParaRPr>
          </a:p>
          <a:p>
            <a:r>
              <a:rPr lang="en-US" dirty="0">
                <a:solidFill>
                  <a:srgbClr val="008000"/>
                </a:solidFill>
              </a:rPr>
              <a:t>1840s, a standard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Beagle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type was beginning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4717143" y="3556001"/>
            <a:ext cx="810381" cy="471714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35524" y="2552095"/>
            <a:ext cx="1959428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the:			2</a:t>
            </a:r>
          </a:p>
          <a:p>
            <a:r>
              <a:rPr lang="en-US" dirty="0"/>
              <a:t>is:			1</a:t>
            </a:r>
          </a:p>
          <a:p>
            <a:r>
              <a:rPr lang="en-US" dirty="0"/>
              <a:t>a:			2</a:t>
            </a:r>
          </a:p>
          <a:p>
            <a:r>
              <a:rPr lang="en-US" dirty="0"/>
              <a:t>breed:		1</a:t>
            </a:r>
          </a:p>
          <a:p>
            <a:r>
              <a:rPr lang="en-US" dirty="0"/>
              <a:t>are:			1</a:t>
            </a:r>
          </a:p>
          <a:p>
            <a:r>
              <a:rPr lang="en-US" dirty="0"/>
              <a:t>intelligent:	1</a:t>
            </a:r>
          </a:p>
          <a:p>
            <a:r>
              <a:rPr lang="en-US" dirty="0"/>
              <a:t>and:			1</a:t>
            </a:r>
          </a:p>
          <a:p>
            <a:r>
              <a:rPr lang="en-US" dirty="0"/>
              <a:t>to:			1</a:t>
            </a:r>
          </a:p>
          <a:p>
            <a:r>
              <a:rPr lang="en-US" dirty="0"/>
              <a:t>modern:		1</a:t>
            </a:r>
          </a:p>
          <a:p>
            <a:r>
              <a:rPr lang="en-US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76095" y="5975048"/>
            <a:ext cx="4689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Often do some preprocessing like lowercasing and removing stop words</a:t>
            </a:r>
          </a:p>
        </p:txBody>
      </p:sp>
    </p:spTree>
    <p:extLst>
      <p:ext uri="{BB962C8B-B14F-4D97-AF65-F5344CB8AC3E}">
        <p14:creationId xmlns:p14="http://schemas.microsoft.com/office/powerpoint/2010/main" val="19902347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Corpus-based similarity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7791" y="1607986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/>
              <a:t>sim(</a:t>
            </a:r>
            <a:r>
              <a:rPr lang="en-US" sz="4800" i="1" dirty="0" err="1">
                <a:solidFill>
                  <a:srgbClr val="0000FF"/>
                </a:solidFill>
              </a:rPr>
              <a:t>dog</a:t>
            </a:r>
            <a:r>
              <a:rPr lang="en-US" sz="4800" i="1" dirty="0"/>
              <a:t>,</a:t>
            </a:r>
            <a:r>
              <a:rPr lang="en-US" sz="4800" i="1" dirty="0">
                <a:solidFill>
                  <a:srgbClr val="0000FF"/>
                </a:solidFill>
              </a:rPr>
              <a:t> beagle</a:t>
            </a:r>
            <a:r>
              <a:rPr lang="en-US" sz="4800" dirty="0"/>
              <a:t>) = 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7791" y="2603478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/>
              <a:t>sim(</a:t>
            </a:r>
            <a:r>
              <a:rPr lang="en-US" sz="2800" i="1" dirty="0" err="1">
                <a:solidFill>
                  <a:srgbClr val="0000FF"/>
                </a:solidFill>
              </a:rPr>
              <a:t>context_vector(dog</a:t>
            </a:r>
            <a:r>
              <a:rPr lang="en-US" sz="2800" i="1" dirty="0">
                <a:solidFill>
                  <a:srgbClr val="0000FF"/>
                </a:solidFill>
              </a:rPr>
              <a:t>)</a:t>
            </a:r>
            <a:r>
              <a:rPr lang="en-US" sz="4800" i="1" dirty="0"/>
              <a:t>,</a:t>
            </a:r>
            <a:r>
              <a:rPr lang="en-US" sz="4800" i="1" dirty="0">
                <a:solidFill>
                  <a:srgbClr val="0000FF"/>
                </a:solidFill>
              </a:rPr>
              <a:t> </a:t>
            </a:r>
            <a:r>
              <a:rPr lang="en-US" sz="2800" i="1" dirty="0" err="1">
                <a:solidFill>
                  <a:srgbClr val="0000FF"/>
                </a:solidFill>
              </a:rPr>
              <a:t>context_vector(beagle</a:t>
            </a:r>
            <a:r>
              <a:rPr lang="en-US" sz="2800" i="1" dirty="0">
                <a:solidFill>
                  <a:srgbClr val="0000FF"/>
                </a:solidFill>
              </a:rPr>
              <a:t>)</a:t>
            </a:r>
            <a:r>
              <a:rPr lang="en-US" sz="4800" dirty="0"/>
              <a:t>)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91239" y="3434475"/>
            <a:ext cx="1959428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the:			2</a:t>
            </a:r>
          </a:p>
          <a:p>
            <a:r>
              <a:rPr lang="en-US" dirty="0"/>
              <a:t>is:			1</a:t>
            </a:r>
          </a:p>
          <a:p>
            <a:r>
              <a:rPr lang="en-US" dirty="0"/>
              <a:t>a:			2</a:t>
            </a:r>
          </a:p>
          <a:p>
            <a:r>
              <a:rPr lang="en-US" dirty="0"/>
              <a:t>breed:		1</a:t>
            </a:r>
          </a:p>
          <a:p>
            <a:r>
              <a:rPr lang="en-US" dirty="0"/>
              <a:t>are:			1</a:t>
            </a:r>
          </a:p>
          <a:p>
            <a:r>
              <a:rPr lang="en-US" dirty="0"/>
              <a:t>intelligent:	1</a:t>
            </a:r>
          </a:p>
          <a:p>
            <a:r>
              <a:rPr lang="en-US" dirty="0"/>
              <a:t>and:			1</a:t>
            </a:r>
          </a:p>
          <a:p>
            <a:r>
              <a:rPr lang="en-US" dirty="0"/>
              <a:t>to:			1</a:t>
            </a:r>
          </a:p>
          <a:p>
            <a:r>
              <a:rPr lang="en-US" dirty="0"/>
              <a:t>modern:		1</a:t>
            </a:r>
          </a:p>
          <a:p>
            <a:r>
              <a:rPr lang="en-US" dirty="0"/>
              <a:t>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82020" y="3434475"/>
            <a:ext cx="19594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the:			5</a:t>
            </a:r>
          </a:p>
          <a:p>
            <a:r>
              <a:rPr lang="en-US" dirty="0"/>
              <a:t>is:			1</a:t>
            </a:r>
          </a:p>
          <a:p>
            <a:r>
              <a:rPr lang="en-US" dirty="0"/>
              <a:t>a:			4</a:t>
            </a:r>
          </a:p>
          <a:p>
            <a:r>
              <a:rPr lang="en-US" dirty="0"/>
              <a:t>breeds:		2</a:t>
            </a:r>
          </a:p>
          <a:p>
            <a:r>
              <a:rPr lang="en-US" dirty="0"/>
              <a:t>are:			1</a:t>
            </a:r>
          </a:p>
          <a:p>
            <a:r>
              <a:rPr lang="en-US" dirty="0"/>
              <a:t>intelligent:	5</a:t>
            </a:r>
          </a:p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8578756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Web-based similarity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6448" y="2688591"/>
            <a:ext cx="3970564" cy="13340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49591" y="5103096"/>
            <a:ext cx="83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Ideas?</a:t>
            </a:r>
          </a:p>
        </p:txBody>
      </p:sp>
    </p:spTree>
    <p:extLst>
      <p:ext uri="{BB962C8B-B14F-4D97-AF65-F5344CB8AC3E}">
        <p14:creationId xmlns:p14="http://schemas.microsoft.com/office/powerpoint/2010/main" val="37275082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Web-based similarity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6198" y="1647376"/>
            <a:ext cx="3970564" cy="13340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2648" y="2316670"/>
            <a:ext cx="1854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beagle</a:t>
            </a:r>
          </a:p>
        </p:txBody>
      </p:sp>
      <p:sp>
        <p:nvSpPr>
          <p:cNvPr id="6" name="Right Arrow 5"/>
          <p:cNvSpPr/>
          <p:nvPr/>
        </p:nvSpPr>
        <p:spPr>
          <a:xfrm>
            <a:off x="2256595" y="2265049"/>
            <a:ext cx="929670" cy="369332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5400000">
            <a:off x="5101566" y="3297568"/>
            <a:ext cx="545482" cy="369332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6198" y="3912909"/>
            <a:ext cx="4434507" cy="267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7563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Web-based similarity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960" y="2763861"/>
            <a:ext cx="4434507" cy="2674659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4721467" y="2975429"/>
            <a:ext cx="818152" cy="4475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721467" y="4530877"/>
            <a:ext cx="818152" cy="45236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33143" y="2515810"/>
            <a:ext cx="30329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Concatenate the snippets for the top </a:t>
            </a:r>
            <a:r>
              <a:rPr lang="en-US" sz="2000" b="1" i="1" dirty="0">
                <a:solidFill>
                  <a:srgbClr val="0000FF"/>
                </a:solidFill>
              </a:rPr>
              <a:t>N</a:t>
            </a:r>
            <a:r>
              <a:rPr lang="en-US" sz="2000" dirty="0">
                <a:solidFill>
                  <a:srgbClr val="0000FF"/>
                </a:solidFill>
              </a:rPr>
              <a:t> results</a:t>
            </a:r>
            <a:endParaRPr lang="en-US" sz="2000" b="1" i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88783" y="4530877"/>
            <a:ext cx="30329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Concatenate the web page text for the top </a:t>
            </a:r>
            <a:r>
              <a:rPr lang="en-US" sz="2000" b="1" i="1" dirty="0">
                <a:solidFill>
                  <a:srgbClr val="0000FF"/>
                </a:solidFill>
              </a:rPr>
              <a:t>N</a:t>
            </a:r>
            <a:r>
              <a:rPr lang="en-US" sz="2000" dirty="0">
                <a:solidFill>
                  <a:srgbClr val="0000FF"/>
                </a:solidFill>
              </a:rPr>
              <a:t> results</a:t>
            </a:r>
            <a:endParaRPr lang="en-US" sz="2000" b="1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6271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feature weighting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48874" y="1600200"/>
            <a:ext cx="8417174" cy="18601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/>
              <a:t>TF- IDF weighting takes into account the general importance of a feature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For distributional similarity, we have the feature (</a:t>
            </a:r>
            <a:r>
              <a:rPr lang="en-US" sz="2400" i="1" dirty="0">
                <a:solidFill>
                  <a:srgbClr val="660066"/>
                </a:solidFill>
              </a:rPr>
              <a:t>f</a:t>
            </a:r>
            <a:r>
              <a:rPr lang="en-US" sz="2400" i="1" baseline="-25000" dirty="0">
                <a:solidFill>
                  <a:srgbClr val="660066"/>
                </a:solidFill>
              </a:rPr>
              <a:t>i</a:t>
            </a:r>
            <a:r>
              <a:rPr lang="en-US" sz="2400" i="1" dirty="0"/>
              <a:t>)</a:t>
            </a:r>
            <a:r>
              <a:rPr lang="en-US" sz="2400" dirty="0"/>
              <a:t>, but we also have the word itself (</a:t>
            </a:r>
            <a:r>
              <a:rPr lang="en-US" sz="2400" b="1" i="1" dirty="0">
                <a:solidFill>
                  <a:srgbClr val="008000"/>
                </a:solidFill>
              </a:rPr>
              <a:t>w</a:t>
            </a:r>
            <a:r>
              <a:rPr lang="en-US" sz="2400" dirty="0"/>
              <a:t>) that we can use for information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1746" y="3316383"/>
            <a:ext cx="76425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/>
              <a:t>sim</a:t>
            </a:r>
            <a:r>
              <a:rPr lang="en-US" sz="4400" dirty="0"/>
              <a:t>(</a:t>
            </a:r>
            <a:r>
              <a:rPr lang="en-US" sz="2400" i="1" dirty="0" err="1">
                <a:solidFill>
                  <a:srgbClr val="0000FF"/>
                </a:solidFill>
              </a:rPr>
              <a:t>context_vector</a:t>
            </a:r>
            <a:r>
              <a:rPr lang="en-US" sz="2400" i="1" dirty="0">
                <a:solidFill>
                  <a:srgbClr val="0000FF"/>
                </a:solidFill>
              </a:rPr>
              <a:t>(</a:t>
            </a:r>
            <a:r>
              <a:rPr lang="en-US" sz="2400" b="1" i="1" dirty="0">
                <a:solidFill>
                  <a:srgbClr val="008000"/>
                </a:solidFill>
              </a:rPr>
              <a:t>dog</a:t>
            </a:r>
            <a:r>
              <a:rPr lang="en-US" sz="2400" i="1" dirty="0">
                <a:solidFill>
                  <a:srgbClr val="0000FF"/>
                </a:solidFill>
              </a:rPr>
              <a:t>)</a:t>
            </a:r>
            <a:r>
              <a:rPr lang="en-US" sz="4400" i="1" dirty="0"/>
              <a:t>,</a:t>
            </a:r>
            <a:r>
              <a:rPr lang="en-US" sz="4400" i="1" dirty="0">
                <a:solidFill>
                  <a:srgbClr val="0000FF"/>
                </a:solidFill>
              </a:rPr>
              <a:t> </a:t>
            </a:r>
            <a:r>
              <a:rPr lang="en-US" sz="2400" i="1" dirty="0" err="1">
                <a:solidFill>
                  <a:srgbClr val="0000FF"/>
                </a:solidFill>
              </a:rPr>
              <a:t>context_vector</a:t>
            </a:r>
            <a:r>
              <a:rPr lang="en-US" sz="2400" i="1" dirty="0">
                <a:solidFill>
                  <a:srgbClr val="0000FF"/>
                </a:solidFill>
              </a:rPr>
              <a:t>(</a:t>
            </a:r>
            <a:r>
              <a:rPr lang="en-US" sz="2400" b="1" i="1" dirty="0">
                <a:solidFill>
                  <a:srgbClr val="008000"/>
                </a:solidFill>
              </a:rPr>
              <a:t>beagle</a:t>
            </a:r>
            <a:r>
              <a:rPr lang="en-US" sz="2400" i="1" dirty="0">
                <a:solidFill>
                  <a:srgbClr val="0000FF"/>
                </a:solidFill>
              </a:rPr>
              <a:t>)</a:t>
            </a:r>
            <a:r>
              <a:rPr lang="en-US" sz="4400" dirty="0"/>
              <a:t>)</a:t>
            </a:r>
            <a:endParaRPr lang="en-US" sz="44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5194" y="4147380"/>
            <a:ext cx="195942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660066"/>
                </a:solidFill>
              </a:rPr>
              <a:t>the:			2</a:t>
            </a:r>
          </a:p>
          <a:p>
            <a:r>
              <a:rPr lang="en-US" sz="1600" dirty="0">
                <a:solidFill>
                  <a:srgbClr val="660066"/>
                </a:solidFill>
              </a:rPr>
              <a:t>is:			1</a:t>
            </a:r>
          </a:p>
          <a:p>
            <a:r>
              <a:rPr lang="en-US" sz="1600" dirty="0">
                <a:solidFill>
                  <a:srgbClr val="660066"/>
                </a:solidFill>
              </a:rPr>
              <a:t>a:			2</a:t>
            </a:r>
          </a:p>
          <a:p>
            <a:r>
              <a:rPr lang="en-US" sz="1600" dirty="0">
                <a:solidFill>
                  <a:srgbClr val="660066"/>
                </a:solidFill>
              </a:rPr>
              <a:t>breed:		1</a:t>
            </a:r>
          </a:p>
          <a:p>
            <a:r>
              <a:rPr lang="en-US" sz="1600" dirty="0">
                <a:solidFill>
                  <a:srgbClr val="660066"/>
                </a:solidFill>
              </a:rPr>
              <a:t>are:			1</a:t>
            </a:r>
          </a:p>
          <a:p>
            <a:r>
              <a:rPr lang="en-US" sz="1600" dirty="0">
                <a:solidFill>
                  <a:srgbClr val="660066"/>
                </a:solidFill>
              </a:rPr>
              <a:t>intelligent:	1</a:t>
            </a:r>
          </a:p>
          <a:p>
            <a:r>
              <a:rPr lang="en-US" sz="1600" dirty="0">
                <a:solidFill>
                  <a:srgbClr val="660066"/>
                </a:solidFill>
              </a:rPr>
              <a:t>and:			1</a:t>
            </a:r>
          </a:p>
          <a:p>
            <a:r>
              <a:rPr lang="en-US" sz="1600" dirty="0">
                <a:solidFill>
                  <a:srgbClr val="660066"/>
                </a:solidFill>
              </a:rPr>
              <a:t>to:			1</a:t>
            </a:r>
          </a:p>
          <a:p>
            <a:r>
              <a:rPr lang="en-US" sz="1600" dirty="0">
                <a:solidFill>
                  <a:srgbClr val="660066"/>
                </a:solidFill>
              </a:rPr>
              <a:t>modern:		1</a:t>
            </a:r>
          </a:p>
          <a:p>
            <a:r>
              <a:rPr lang="en-US" sz="1600" dirty="0">
                <a:solidFill>
                  <a:srgbClr val="660066"/>
                </a:solidFill>
              </a:rPr>
              <a:t>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95975" y="4147380"/>
            <a:ext cx="195942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660066"/>
                </a:solidFill>
              </a:rPr>
              <a:t>the:			5</a:t>
            </a:r>
          </a:p>
          <a:p>
            <a:r>
              <a:rPr lang="en-US" sz="1600" dirty="0">
                <a:solidFill>
                  <a:srgbClr val="660066"/>
                </a:solidFill>
              </a:rPr>
              <a:t>is:			1</a:t>
            </a:r>
          </a:p>
          <a:p>
            <a:r>
              <a:rPr lang="en-US" sz="1600" dirty="0">
                <a:solidFill>
                  <a:srgbClr val="660066"/>
                </a:solidFill>
              </a:rPr>
              <a:t>a:			4</a:t>
            </a:r>
          </a:p>
          <a:p>
            <a:r>
              <a:rPr lang="en-US" sz="1600" dirty="0">
                <a:solidFill>
                  <a:srgbClr val="660066"/>
                </a:solidFill>
              </a:rPr>
              <a:t>breeds:		2</a:t>
            </a:r>
          </a:p>
          <a:p>
            <a:r>
              <a:rPr lang="en-US" sz="1600" dirty="0">
                <a:solidFill>
                  <a:srgbClr val="660066"/>
                </a:solidFill>
              </a:rPr>
              <a:t>are:			1</a:t>
            </a:r>
          </a:p>
          <a:p>
            <a:r>
              <a:rPr lang="en-US" sz="1600" dirty="0">
                <a:solidFill>
                  <a:srgbClr val="660066"/>
                </a:solidFill>
              </a:rPr>
              <a:t>intelligent:	5</a:t>
            </a:r>
          </a:p>
          <a:p>
            <a:r>
              <a:rPr lang="en-US" sz="1600" dirty="0">
                <a:solidFill>
                  <a:srgbClr val="660066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8748447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feature weighting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1746" y="3316383"/>
            <a:ext cx="76425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/>
              <a:t>sim</a:t>
            </a:r>
            <a:r>
              <a:rPr lang="en-US" sz="4400" dirty="0"/>
              <a:t>(</a:t>
            </a:r>
            <a:r>
              <a:rPr lang="en-US" sz="2400" i="1" dirty="0" err="1">
                <a:solidFill>
                  <a:srgbClr val="0000FF"/>
                </a:solidFill>
              </a:rPr>
              <a:t>context_vector</a:t>
            </a:r>
            <a:r>
              <a:rPr lang="en-US" sz="2400" i="1" dirty="0">
                <a:solidFill>
                  <a:srgbClr val="0000FF"/>
                </a:solidFill>
              </a:rPr>
              <a:t>(</a:t>
            </a:r>
            <a:r>
              <a:rPr lang="en-US" sz="2400" b="1" i="1" dirty="0">
                <a:solidFill>
                  <a:srgbClr val="008000"/>
                </a:solidFill>
              </a:rPr>
              <a:t>dog</a:t>
            </a:r>
            <a:r>
              <a:rPr lang="en-US" sz="2400" i="1" dirty="0">
                <a:solidFill>
                  <a:srgbClr val="0000FF"/>
                </a:solidFill>
              </a:rPr>
              <a:t>)</a:t>
            </a:r>
            <a:r>
              <a:rPr lang="en-US" sz="4400" i="1" dirty="0"/>
              <a:t>,</a:t>
            </a:r>
            <a:r>
              <a:rPr lang="en-US" sz="4400" i="1" dirty="0">
                <a:solidFill>
                  <a:srgbClr val="0000FF"/>
                </a:solidFill>
              </a:rPr>
              <a:t> </a:t>
            </a:r>
            <a:r>
              <a:rPr lang="en-US" sz="2400" i="1" dirty="0" err="1">
                <a:solidFill>
                  <a:srgbClr val="0000FF"/>
                </a:solidFill>
              </a:rPr>
              <a:t>context_vector</a:t>
            </a:r>
            <a:r>
              <a:rPr lang="en-US" sz="2400" i="1" dirty="0">
                <a:solidFill>
                  <a:srgbClr val="0000FF"/>
                </a:solidFill>
              </a:rPr>
              <a:t>(</a:t>
            </a:r>
            <a:r>
              <a:rPr lang="en-US" sz="2400" b="1" i="1" dirty="0">
                <a:solidFill>
                  <a:srgbClr val="008000"/>
                </a:solidFill>
              </a:rPr>
              <a:t>beagle</a:t>
            </a:r>
            <a:r>
              <a:rPr lang="en-US" sz="2400" i="1" dirty="0">
                <a:solidFill>
                  <a:srgbClr val="0000FF"/>
                </a:solidFill>
              </a:rPr>
              <a:t>)</a:t>
            </a:r>
            <a:r>
              <a:rPr lang="en-US" sz="4400" dirty="0"/>
              <a:t>)</a:t>
            </a:r>
            <a:endParaRPr lang="en-US" sz="44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5194" y="4147380"/>
            <a:ext cx="195942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660066"/>
                </a:solidFill>
              </a:rPr>
              <a:t>the:			2</a:t>
            </a:r>
          </a:p>
          <a:p>
            <a:r>
              <a:rPr lang="en-US" sz="1600" dirty="0">
                <a:solidFill>
                  <a:srgbClr val="660066"/>
                </a:solidFill>
              </a:rPr>
              <a:t>is:			1</a:t>
            </a:r>
          </a:p>
          <a:p>
            <a:r>
              <a:rPr lang="en-US" sz="1600" dirty="0">
                <a:solidFill>
                  <a:srgbClr val="660066"/>
                </a:solidFill>
              </a:rPr>
              <a:t>a:			2</a:t>
            </a:r>
          </a:p>
          <a:p>
            <a:r>
              <a:rPr lang="en-US" sz="1600" dirty="0">
                <a:solidFill>
                  <a:srgbClr val="660066"/>
                </a:solidFill>
              </a:rPr>
              <a:t>breed:		1</a:t>
            </a:r>
          </a:p>
          <a:p>
            <a:r>
              <a:rPr lang="en-US" sz="1600" dirty="0">
                <a:solidFill>
                  <a:srgbClr val="660066"/>
                </a:solidFill>
              </a:rPr>
              <a:t>are:			1</a:t>
            </a:r>
          </a:p>
          <a:p>
            <a:r>
              <a:rPr lang="en-US" sz="1600" dirty="0">
                <a:solidFill>
                  <a:srgbClr val="660066"/>
                </a:solidFill>
              </a:rPr>
              <a:t>intelligent:	1</a:t>
            </a:r>
          </a:p>
          <a:p>
            <a:r>
              <a:rPr lang="en-US" sz="1600" dirty="0">
                <a:solidFill>
                  <a:srgbClr val="660066"/>
                </a:solidFill>
              </a:rPr>
              <a:t>and:			1</a:t>
            </a:r>
          </a:p>
          <a:p>
            <a:r>
              <a:rPr lang="en-US" sz="1600" dirty="0">
                <a:solidFill>
                  <a:srgbClr val="660066"/>
                </a:solidFill>
              </a:rPr>
              <a:t>to:			1</a:t>
            </a:r>
          </a:p>
          <a:p>
            <a:r>
              <a:rPr lang="en-US" sz="1600" dirty="0">
                <a:solidFill>
                  <a:srgbClr val="660066"/>
                </a:solidFill>
              </a:rPr>
              <a:t>modern:		1</a:t>
            </a:r>
          </a:p>
          <a:p>
            <a:r>
              <a:rPr lang="en-US" sz="1600" dirty="0">
                <a:solidFill>
                  <a:srgbClr val="660066"/>
                </a:solidFill>
              </a:rPr>
              <a:t>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95975" y="4147380"/>
            <a:ext cx="195942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660066"/>
                </a:solidFill>
              </a:rPr>
              <a:t>the:			5</a:t>
            </a:r>
          </a:p>
          <a:p>
            <a:r>
              <a:rPr lang="en-US" sz="1600" dirty="0">
                <a:solidFill>
                  <a:srgbClr val="660066"/>
                </a:solidFill>
              </a:rPr>
              <a:t>is:			1</a:t>
            </a:r>
          </a:p>
          <a:p>
            <a:r>
              <a:rPr lang="en-US" sz="1600" dirty="0">
                <a:solidFill>
                  <a:srgbClr val="660066"/>
                </a:solidFill>
              </a:rPr>
              <a:t>a:			4</a:t>
            </a:r>
          </a:p>
          <a:p>
            <a:r>
              <a:rPr lang="en-US" sz="1600" dirty="0">
                <a:solidFill>
                  <a:srgbClr val="660066"/>
                </a:solidFill>
              </a:rPr>
              <a:t>breeds:		2</a:t>
            </a:r>
          </a:p>
          <a:p>
            <a:r>
              <a:rPr lang="en-US" sz="1600" dirty="0">
                <a:solidFill>
                  <a:srgbClr val="660066"/>
                </a:solidFill>
              </a:rPr>
              <a:t>are:			1</a:t>
            </a:r>
          </a:p>
          <a:p>
            <a:r>
              <a:rPr lang="en-US" sz="1600" dirty="0">
                <a:solidFill>
                  <a:srgbClr val="660066"/>
                </a:solidFill>
              </a:rPr>
              <a:t>intelligent:	5</a:t>
            </a:r>
          </a:p>
          <a:p>
            <a:r>
              <a:rPr lang="en-US" sz="1600" dirty="0">
                <a:solidFill>
                  <a:srgbClr val="660066"/>
                </a:solidFill>
              </a:rPr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1746" y="2135386"/>
            <a:ext cx="7326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Feature weighting ideas given this additional information?</a:t>
            </a:r>
          </a:p>
        </p:txBody>
      </p:sp>
    </p:spTree>
    <p:extLst>
      <p:ext uri="{BB962C8B-B14F-4D97-AF65-F5344CB8AC3E}">
        <p14:creationId xmlns:p14="http://schemas.microsoft.com/office/powerpoint/2010/main" val="253118633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feature weighting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1746" y="3316383"/>
            <a:ext cx="76425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/>
              <a:t>sim</a:t>
            </a:r>
            <a:r>
              <a:rPr lang="en-US" sz="4400" dirty="0"/>
              <a:t>(</a:t>
            </a:r>
            <a:r>
              <a:rPr lang="en-US" sz="2400" i="1" dirty="0" err="1">
                <a:solidFill>
                  <a:srgbClr val="0000FF"/>
                </a:solidFill>
              </a:rPr>
              <a:t>context_vector</a:t>
            </a:r>
            <a:r>
              <a:rPr lang="en-US" sz="2400" i="1" dirty="0">
                <a:solidFill>
                  <a:srgbClr val="0000FF"/>
                </a:solidFill>
              </a:rPr>
              <a:t>(</a:t>
            </a:r>
            <a:r>
              <a:rPr lang="en-US" sz="2400" b="1" i="1" dirty="0">
                <a:solidFill>
                  <a:srgbClr val="008000"/>
                </a:solidFill>
              </a:rPr>
              <a:t>dog</a:t>
            </a:r>
            <a:r>
              <a:rPr lang="en-US" sz="2400" i="1" dirty="0">
                <a:solidFill>
                  <a:srgbClr val="0000FF"/>
                </a:solidFill>
              </a:rPr>
              <a:t>)</a:t>
            </a:r>
            <a:r>
              <a:rPr lang="en-US" sz="4400" i="1" dirty="0"/>
              <a:t>,</a:t>
            </a:r>
            <a:r>
              <a:rPr lang="en-US" sz="4400" i="1" dirty="0">
                <a:solidFill>
                  <a:srgbClr val="0000FF"/>
                </a:solidFill>
              </a:rPr>
              <a:t> </a:t>
            </a:r>
            <a:r>
              <a:rPr lang="en-US" sz="2400" i="1" dirty="0" err="1">
                <a:solidFill>
                  <a:srgbClr val="0000FF"/>
                </a:solidFill>
              </a:rPr>
              <a:t>context_vector</a:t>
            </a:r>
            <a:r>
              <a:rPr lang="en-US" sz="2400" i="1" dirty="0">
                <a:solidFill>
                  <a:srgbClr val="0000FF"/>
                </a:solidFill>
              </a:rPr>
              <a:t>(</a:t>
            </a:r>
            <a:r>
              <a:rPr lang="en-US" sz="2400" b="1" i="1" dirty="0">
                <a:solidFill>
                  <a:srgbClr val="008000"/>
                </a:solidFill>
              </a:rPr>
              <a:t>beagle</a:t>
            </a:r>
            <a:r>
              <a:rPr lang="en-US" sz="2400" i="1" dirty="0">
                <a:solidFill>
                  <a:srgbClr val="0000FF"/>
                </a:solidFill>
              </a:rPr>
              <a:t>)</a:t>
            </a:r>
            <a:r>
              <a:rPr lang="en-US" sz="4400" dirty="0"/>
              <a:t>)</a:t>
            </a:r>
            <a:endParaRPr lang="en-US" sz="4400" dirty="0">
              <a:latin typeface="Arial"/>
              <a:cs typeface="Arial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530778" y="1588105"/>
            <a:ext cx="8153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count </a:t>
            </a:r>
            <a:r>
              <a:rPr lang="en-US" sz="2400" i="1" dirty="0">
                <a:solidFill>
                  <a:srgbClr val="008000"/>
                </a:solidFill>
              </a:rPr>
              <a:t>how likely </a:t>
            </a:r>
            <a:r>
              <a:rPr lang="en-US" sz="2400" dirty="0"/>
              <a:t>feature </a:t>
            </a:r>
            <a:r>
              <a:rPr lang="en-US" sz="2400" i="1" dirty="0"/>
              <a:t>f</a:t>
            </a:r>
            <a:r>
              <a:rPr lang="en-US" sz="2400" i="1" baseline="-25000" dirty="0"/>
              <a:t>i</a:t>
            </a:r>
            <a:r>
              <a:rPr lang="en-US" sz="2400" dirty="0"/>
              <a:t> and word </a:t>
            </a:r>
            <a:r>
              <a:rPr lang="en-US" sz="2400" i="1" dirty="0"/>
              <a:t>w</a:t>
            </a:r>
            <a:r>
              <a:rPr lang="en-US" sz="2400" dirty="0"/>
              <a:t> are to occur together</a:t>
            </a:r>
          </a:p>
          <a:p>
            <a:pPr lvl="1"/>
            <a:r>
              <a:rPr lang="en-US" sz="2400" dirty="0"/>
              <a:t>incorporates co-occurrence</a:t>
            </a:r>
          </a:p>
          <a:p>
            <a:pPr lvl="1"/>
            <a:r>
              <a:rPr lang="en-US" sz="2400" dirty="0"/>
              <a:t>but also incorporates how often </a:t>
            </a:r>
            <a:r>
              <a:rPr lang="en-US" sz="2400" i="1" dirty="0" err="1"/>
              <a:t>w</a:t>
            </a:r>
            <a:r>
              <a:rPr lang="en-US" sz="2400" dirty="0"/>
              <a:t> and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i</a:t>
            </a:r>
            <a:r>
              <a:rPr lang="en-US" sz="2400" dirty="0"/>
              <a:t> occur in other instances</a:t>
            </a:r>
          </a:p>
          <a:p>
            <a:pPr lvl="3">
              <a:buNone/>
            </a:pP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2265265" y="4871066"/>
            <a:ext cx="2862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Does IDF capture this?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33338" y="5628490"/>
            <a:ext cx="6446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Not really.  IDF only accounts for </a:t>
            </a:r>
            <a:r>
              <a:rPr lang="en-US" sz="2400" i="1" dirty="0">
                <a:solidFill>
                  <a:srgbClr val="0000FF"/>
                </a:solidFill>
              </a:rPr>
              <a:t>f</a:t>
            </a:r>
            <a:r>
              <a:rPr lang="en-US" sz="2400" i="1" baseline="-25000" dirty="0">
                <a:solidFill>
                  <a:srgbClr val="0000FF"/>
                </a:solidFill>
              </a:rPr>
              <a:t>i</a:t>
            </a:r>
            <a:r>
              <a:rPr lang="en-US" sz="2400" dirty="0">
                <a:solidFill>
                  <a:srgbClr val="0000FF"/>
                </a:solidFill>
              </a:rPr>
              <a:t> regardless of </a:t>
            </a:r>
            <a:r>
              <a:rPr lang="en-US" sz="2400" i="1" dirty="0">
                <a:solidFill>
                  <a:srgbClr val="0000FF"/>
                </a:solidFill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25057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based word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58762" y="2104571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: When			1</a:t>
            </a:r>
          </a:p>
          <a:p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: the			2</a:t>
            </a:r>
          </a:p>
          <a:p>
            <a:r>
              <a:rPr lang="en-US" dirty="0"/>
              <a:t>a</a:t>
            </a:r>
            <a:r>
              <a:rPr lang="en-US" baseline="-25000" dirty="0"/>
              <a:t>3</a:t>
            </a:r>
            <a:r>
              <a:rPr lang="en-US" dirty="0"/>
              <a:t>: defendant		1</a:t>
            </a:r>
          </a:p>
          <a:p>
            <a:r>
              <a:rPr lang="en-US" dirty="0"/>
              <a:t>a</a:t>
            </a:r>
            <a:r>
              <a:rPr lang="en-US" baseline="-25000" dirty="0"/>
              <a:t>4</a:t>
            </a:r>
            <a:r>
              <a:rPr lang="en-US" dirty="0"/>
              <a:t>: and			1</a:t>
            </a:r>
          </a:p>
          <a:p>
            <a:r>
              <a:rPr lang="en-US" dirty="0"/>
              <a:t>a</a:t>
            </a:r>
            <a:r>
              <a:rPr lang="en-US" baseline="-25000" dirty="0"/>
              <a:t>5</a:t>
            </a:r>
            <a:r>
              <a:rPr lang="en-US" dirty="0"/>
              <a:t>: courthouse		0</a:t>
            </a:r>
          </a:p>
          <a:p>
            <a:r>
              <a:rPr lang="en-US" dirty="0"/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58762" y="4644570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r>
              <a:rPr lang="en-US" baseline="-25000" dirty="0"/>
              <a:t>1</a:t>
            </a:r>
            <a:r>
              <a:rPr lang="en-US" dirty="0"/>
              <a:t>: When			1</a:t>
            </a:r>
          </a:p>
          <a:p>
            <a:r>
              <a:rPr lang="en-US" dirty="0"/>
              <a:t>b</a:t>
            </a:r>
            <a:r>
              <a:rPr lang="en-US" baseline="-25000" dirty="0"/>
              <a:t>2</a:t>
            </a:r>
            <a:r>
              <a:rPr lang="en-US" dirty="0"/>
              <a:t>: the			2</a:t>
            </a:r>
          </a:p>
          <a:p>
            <a:r>
              <a:rPr lang="en-US" dirty="0"/>
              <a:t>b</a:t>
            </a:r>
            <a:r>
              <a:rPr lang="en-US" baseline="-25000" dirty="0"/>
              <a:t>3</a:t>
            </a:r>
            <a:r>
              <a:rPr lang="en-US" dirty="0"/>
              <a:t>: defendant		1</a:t>
            </a:r>
          </a:p>
          <a:p>
            <a:r>
              <a:rPr lang="en-US" dirty="0"/>
              <a:t>b</a:t>
            </a:r>
            <a:r>
              <a:rPr lang="en-US" baseline="-25000" dirty="0"/>
              <a:t>4</a:t>
            </a:r>
            <a:r>
              <a:rPr lang="en-US" dirty="0"/>
              <a:t>: and			0</a:t>
            </a:r>
          </a:p>
          <a:p>
            <a:r>
              <a:rPr lang="en-US" dirty="0"/>
              <a:t>b</a:t>
            </a:r>
            <a:r>
              <a:rPr lang="en-US" baseline="-25000" dirty="0"/>
              <a:t>5</a:t>
            </a:r>
            <a:r>
              <a:rPr lang="en-US" dirty="0"/>
              <a:t>: courthouse		1</a:t>
            </a:r>
          </a:p>
          <a:p>
            <a:r>
              <a:rPr lang="en-US" dirty="0"/>
              <a:t>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7524" y="1669143"/>
            <a:ext cx="41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7029" y="4182905"/>
            <a:ext cx="41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78476" y="2636762"/>
            <a:ext cx="352004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Multi-dimensional vectors, one dimension per word in our vocabulary</a:t>
            </a:r>
          </a:p>
        </p:txBody>
      </p:sp>
      <p:cxnSp>
        <p:nvCxnSpPr>
          <p:cNvPr id="14" name="Straight Arrow Connector 13"/>
          <p:cNvCxnSpPr>
            <a:stCxn id="9" idx="1"/>
          </p:cNvCxnSpPr>
          <p:nvPr/>
        </p:nvCxnSpPr>
        <p:spPr>
          <a:xfrm flipH="1">
            <a:off x="3011714" y="3236926"/>
            <a:ext cx="1366762" cy="178259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1"/>
          </p:cNvCxnSpPr>
          <p:nvPr/>
        </p:nvCxnSpPr>
        <p:spPr>
          <a:xfrm flipH="1" flipV="1">
            <a:off x="3011714" y="2818194"/>
            <a:ext cx="1366762" cy="41873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Mutual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bit more probability </a:t>
            </a:r>
            <a:r>
              <a:rPr lang="en-US" dirty="0" err="1">
                <a:sym typeface="Wingdings"/>
              </a:rPr>
              <a:t></a:t>
            </a:r>
            <a:endParaRPr lang="en-US" dirty="0">
              <a:sym typeface="Wingdings"/>
            </a:endParaRP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23784" y="2386994"/>
          <a:ext cx="4484311" cy="870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8" name="Equation" r:id="rId3" imgW="2159000" imgH="419100" progId="Equation.3">
                  <p:embed/>
                </p:oleObj>
              </mc:Choice>
              <mc:Fallback>
                <p:oleObj name="Equation" r:id="rId3" imgW="2159000" imgH="4191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784" y="2386994"/>
                        <a:ext cx="4484311" cy="8704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6190" y="4107896"/>
            <a:ext cx="7979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When will this be high and when will this be low?</a:t>
            </a:r>
          </a:p>
        </p:txBody>
      </p:sp>
    </p:spTree>
    <p:extLst>
      <p:ext uri="{BB962C8B-B14F-4D97-AF65-F5344CB8AC3E}">
        <p14:creationId xmlns:p14="http://schemas.microsoft.com/office/powerpoint/2010/main" val="313743338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Mutual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717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bit more probability </a:t>
            </a:r>
            <a:r>
              <a:rPr lang="en-US" dirty="0" err="1">
                <a:sym typeface="Wingdings"/>
              </a:rPr>
              <a:t></a:t>
            </a:r>
            <a:endParaRPr lang="en-US" dirty="0">
              <a:sym typeface="Wingdings"/>
            </a:endParaRP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23784" y="2386994"/>
          <a:ext cx="4484311" cy="870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3" name="Equation" r:id="rId4" imgW="2159000" imgH="419100" progId="Equation.3">
                  <p:embed/>
                </p:oleObj>
              </mc:Choice>
              <mc:Fallback>
                <p:oleObj name="Equation" r:id="rId4" imgW="2159000" imgH="4191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784" y="2386994"/>
                        <a:ext cx="4484311" cy="8704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7524" y="3609812"/>
            <a:ext cx="8318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if x and y are </a:t>
            </a:r>
            <a:r>
              <a:rPr lang="en-US" sz="2400" dirty="0">
                <a:solidFill>
                  <a:srgbClr val="FF6600"/>
                </a:solidFill>
              </a:rPr>
              <a:t>independent</a:t>
            </a:r>
            <a:r>
              <a:rPr lang="en-US" sz="2400" dirty="0">
                <a:solidFill>
                  <a:srgbClr val="0000FF"/>
                </a:solidFill>
              </a:rPr>
              <a:t> (i.e. one occurring doesn’t impact the other occurring) then: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414713" y="4976813"/>
          <a:ext cx="1160462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4" name="Equation" r:id="rId6" imgW="558800" imgH="203200" progId="Equation.3">
                  <p:embed/>
                </p:oleObj>
              </mc:Choice>
              <mc:Fallback>
                <p:oleObj name="Equation" r:id="rId6" imgW="558800" imgH="2032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4713" y="4976813"/>
                        <a:ext cx="1160462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35790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Mutual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717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bit more probability </a:t>
            </a:r>
            <a:r>
              <a:rPr lang="en-US" dirty="0" err="1">
                <a:sym typeface="Wingdings"/>
              </a:rPr>
              <a:t></a:t>
            </a:r>
            <a:endParaRPr lang="en-US" dirty="0">
              <a:sym typeface="Wingdings"/>
            </a:endParaRP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23784" y="2386994"/>
          <a:ext cx="4484311" cy="870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09" name="Equation" r:id="rId4" imgW="2159000" imgH="419100" progId="Equation.3">
                  <p:embed/>
                </p:oleObj>
              </mc:Choice>
              <mc:Fallback>
                <p:oleObj name="Equation" r:id="rId4" imgW="2159000" imgH="4191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784" y="2386994"/>
                        <a:ext cx="4484311" cy="8704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7524" y="3609812"/>
            <a:ext cx="8318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if x and y are </a:t>
            </a:r>
            <a:r>
              <a:rPr lang="en-US" sz="2400" dirty="0">
                <a:solidFill>
                  <a:srgbClr val="FF6600"/>
                </a:solidFill>
              </a:rPr>
              <a:t>independent</a:t>
            </a:r>
            <a:r>
              <a:rPr lang="en-US" sz="2400" dirty="0">
                <a:solidFill>
                  <a:srgbClr val="0000FF"/>
                </a:solidFill>
              </a:rPr>
              <a:t> (i.e. one occurring doesn’t impact the other occurring) then: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98410" y="5966999"/>
            <a:ext cx="3852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does this do to the sum?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807873" y="4977268"/>
          <a:ext cx="2373313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10" name="Equation" r:id="rId6" imgW="1143000" imgH="203200" progId="Equation.3">
                  <p:embed/>
                </p:oleObj>
              </mc:Choice>
              <mc:Fallback>
                <p:oleObj name="Equation" r:id="rId6" imgW="1143000" imgH="2032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7873" y="4977268"/>
                        <a:ext cx="2373313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7815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Mutual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8679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bit more probability </a:t>
            </a:r>
            <a:r>
              <a:rPr lang="en-US" dirty="0" err="1">
                <a:sym typeface="Wingdings"/>
              </a:rPr>
              <a:t></a:t>
            </a:r>
            <a:endParaRPr lang="en-US" dirty="0">
              <a:sym typeface="Wingdings"/>
            </a:endParaRP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23784" y="2386994"/>
          <a:ext cx="4484311" cy="870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42" name="Equation" r:id="rId3" imgW="2159000" imgH="419100" progId="Equation.3">
                  <p:embed/>
                </p:oleObj>
              </mc:Choice>
              <mc:Fallback>
                <p:oleObj name="Equation" r:id="rId3" imgW="2159000" imgH="4191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784" y="2386994"/>
                        <a:ext cx="4484311" cy="8704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7524" y="3609812"/>
            <a:ext cx="8318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if they are </a:t>
            </a:r>
            <a:r>
              <a:rPr lang="en-US" sz="2400" dirty="0">
                <a:solidFill>
                  <a:srgbClr val="FF6600"/>
                </a:solidFill>
              </a:rPr>
              <a:t>dependent</a:t>
            </a:r>
            <a:r>
              <a:rPr lang="en-US" sz="2400" dirty="0">
                <a:solidFill>
                  <a:srgbClr val="0000FF"/>
                </a:solidFill>
              </a:rPr>
              <a:t> then: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651982" y="4242808"/>
          <a:ext cx="4456113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43" name="Equation" r:id="rId5" imgW="2146300" imgH="203200" progId="Equation.3">
                  <p:embed/>
                </p:oleObj>
              </mc:Choice>
              <mc:Fallback>
                <p:oleObj name="Equation" r:id="rId5" imgW="2146300" imgH="2032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982" y="4242808"/>
                        <a:ext cx="4456113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743075" y="5737847"/>
          <a:ext cx="424656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44" name="Equation" r:id="rId7" imgW="2044700" imgH="457200" progId="Equation.3">
                  <p:embed/>
                </p:oleObj>
              </mc:Choice>
              <mc:Fallback>
                <p:oleObj name="Equation" r:id="rId7" imgW="2044700" imgH="45720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075" y="5737847"/>
                        <a:ext cx="4246563" cy="94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wn Arrow 4"/>
          <p:cNvSpPr/>
          <p:nvPr/>
        </p:nvSpPr>
        <p:spPr>
          <a:xfrm>
            <a:off x="3472331" y="4846767"/>
            <a:ext cx="512693" cy="675751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1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Mutual information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022726" y="1881405"/>
          <a:ext cx="424656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44" name="Equation" r:id="rId3" imgW="2044700" imgH="457200" progId="Equation.3">
                  <p:embed/>
                </p:oleObj>
              </mc:Choice>
              <mc:Fallback>
                <p:oleObj name="Equation" r:id="rId3" imgW="2044700" imgH="45720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2726" y="1881405"/>
                        <a:ext cx="4246563" cy="949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784855" y="3122436"/>
            <a:ext cx="29920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this asking?</a:t>
            </a:r>
          </a:p>
          <a:p>
            <a:r>
              <a:rPr lang="en-US" sz="2800" dirty="0">
                <a:solidFill>
                  <a:srgbClr val="FF0000"/>
                </a:solidFill>
              </a:rPr>
              <a:t>When is this high?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95375" y="4871819"/>
            <a:ext cx="62611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How much more likely are we to see y given x has a particular value!</a:t>
            </a:r>
            <a:endParaRPr lang="en-US" sz="2800" dirty="0"/>
          </a:p>
        </p:txBody>
      </p:sp>
      <p:sp>
        <p:nvSpPr>
          <p:cNvPr id="13" name="Oval 12"/>
          <p:cNvSpPr/>
          <p:nvPr/>
        </p:nvSpPr>
        <p:spPr>
          <a:xfrm>
            <a:off x="5138584" y="1712680"/>
            <a:ext cx="1258429" cy="1246644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9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Point-wise mutual information</a:t>
            </a:r>
          </a:p>
        </p:txBody>
      </p:sp>
      <p:graphicFrame>
        <p:nvGraphicFramePr>
          <p:cNvPr id="118786" name="Object 2"/>
          <p:cNvGraphicFramePr>
            <a:graphicFrameLocks noChangeAspect="1"/>
          </p:cNvGraphicFramePr>
          <p:nvPr/>
        </p:nvGraphicFramePr>
        <p:xfrm>
          <a:off x="1394203" y="2648403"/>
          <a:ext cx="4484687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79" name="Equation" r:id="rId3" imgW="2159000" imgH="419100" progId="Equation.3">
                  <p:embed/>
                </p:oleObj>
              </mc:Choice>
              <mc:Fallback>
                <p:oleObj name="Equation" r:id="rId3" imgW="2159000" imgH="419100" progId="Equation.3">
                  <p:embed/>
                  <p:pic>
                    <p:nvPicPr>
                      <p:cNvPr id="11878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4203" y="2648403"/>
                        <a:ext cx="4484687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787" name="Object 3"/>
          <p:cNvGraphicFramePr>
            <a:graphicFrameLocks noChangeAspect="1"/>
          </p:cNvGraphicFramePr>
          <p:nvPr/>
        </p:nvGraphicFramePr>
        <p:xfrm>
          <a:off x="1463373" y="4622189"/>
          <a:ext cx="327025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80" name="Equation" r:id="rId5" imgW="1574800" imgH="393700" progId="Equation.3">
                  <p:embed/>
                </p:oleObj>
              </mc:Choice>
              <mc:Fallback>
                <p:oleObj name="Equation" r:id="rId5" imgW="1574800" imgH="393700" progId="Equation.3">
                  <p:embed/>
                  <p:pic>
                    <p:nvPicPr>
                      <p:cNvPr id="11878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373" y="4622189"/>
                        <a:ext cx="3270250" cy="81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4476" y="1959431"/>
            <a:ext cx="3822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Mutual information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4476" y="3953829"/>
            <a:ext cx="5564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Point-wise mutual information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70952" y="2648403"/>
            <a:ext cx="2295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How related are two variables (i.e. over all possible values/events)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0952" y="4344004"/>
            <a:ext cx="2295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How related are two particular events/values</a:t>
            </a:r>
          </a:p>
        </p:txBody>
      </p:sp>
    </p:spTree>
    <p:extLst>
      <p:ext uri="{BB962C8B-B14F-4D97-AF65-F5344CB8AC3E}">
        <p14:creationId xmlns:p14="http://schemas.microsoft.com/office/powerpoint/2010/main" val="4756906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PMI weighting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3041" y="1600200"/>
            <a:ext cx="8762393" cy="18227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/>
              <a:t>Mutual information is often used for feature selection in many problem areas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PMI weighting weights co-occurrences based on their correlation (i.e. high PMI)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3422952"/>
            <a:ext cx="3447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solidFill>
                  <a:srgbClr val="0000FF"/>
                </a:solidFill>
              </a:rPr>
              <a:t>context_vector(beagle</a:t>
            </a:r>
            <a:r>
              <a:rPr lang="en-US" sz="2800" i="1" dirty="0">
                <a:solidFill>
                  <a:srgbClr val="0000FF"/>
                </a:solidFill>
              </a:rPr>
              <a:t>)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1638" y="3946172"/>
            <a:ext cx="1959428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the:			2</a:t>
            </a:r>
          </a:p>
          <a:p>
            <a:r>
              <a:rPr lang="en-US" dirty="0"/>
              <a:t>is:			1</a:t>
            </a:r>
          </a:p>
          <a:p>
            <a:r>
              <a:rPr lang="en-US" dirty="0"/>
              <a:t>a:			2</a:t>
            </a:r>
          </a:p>
          <a:p>
            <a:r>
              <a:rPr lang="en-US" dirty="0"/>
              <a:t>breed:		1</a:t>
            </a:r>
          </a:p>
          <a:p>
            <a:r>
              <a:rPr lang="en-US" dirty="0"/>
              <a:t>are:			1</a:t>
            </a:r>
          </a:p>
          <a:p>
            <a:r>
              <a:rPr lang="en-US" dirty="0"/>
              <a:t>intelligent:	1</a:t>
            </a:r>
          </a:p>
          <a:p>
            <a:r>
              <a:rPr lang="en-US" dirty="0"/>
              <a:t>and:			1</a:t>
            </a:r>
          </a:p>
          <a:p>
            <a:r>
              <a:rPr lang="en-US" dirty="0"/>
              <a:t>to:			1</a:t>
            </a:r>
          </a:p>
          <a:p>
            <a:r>
              <a:rPr lang="en-US" dirty="0"/>
              <a:t>modern:		1</a:t>
            </a:r>
          </a:p>
          <a:p>
            <a:r>
              <a:rPr lang="en-US" dirty="0"/>
              <a:t>…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902857" y="3946172"/>
            <a:ext cx="1935238" cy="20249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874380" y="3613754"/>
          <a:ext cx="1669641" cy="522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03" name="Equation" r:id="rId3" imgW="1257300" imgH="393700" progId="Equation.3">
                  <p:embed/>
                </p:oleObj>
              </mc:Choice>
              <mc:Fallback>
                <p:oleObj name="Equation" r:id="rId3" imgW="1257300" imgH="39370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4380" y="3613754"/>
                        <a:ext cx="1669641" cy="5228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2902857" y="4763811"/>
            <a:ext cx="1935238" cy="20249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9811" name="Object 3"/>
          <p:cNvGraphicFramePr>
            <a:graphicFrameLocks noChangeAspect="1"/>
          </p:cNvGraphicFramePr>
          <p:nvPr/>
        </p:nvGraphicFramePr>
        <p:xfrm>
          <a:off x="4851400" y="4498975"/>
          <a:ext cx="18732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04" name="Equation" r:id="rId5" imgW="1409700" imgH="393700" progId="Equation.3">
                  <p:embed/>
                </p:oleObj>
              </mc:Choice>
              <mc:Fallback>
                <p:oleObj name="Equation" r:id="rId5" imgW="1409700" imgH="393700" progId="Equation.3">
                  <p:embed/>
                  <p:pic>
                    <p:nvPicPr>
                      <p:cNvPr id="1198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1400" y="4498975"/>
                        <a:ext cx="187325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01136" y="3979608"/>
            <a:ext cx="1864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How do we calculate these?</a:t>
            </a:r>
          </a:p>
        </p:txBody>
      </p:sp>
    </p:spTree>
    <p:extLst>
      <p:ext uri="{BB962C8B-B14F-4D97-AF65-F5344CB8AC3E}">
        <p14:creationId xmlns:p14="http://schemas.microsoft.com/office/powerpoint/2010/main" val="2196572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Normalized distance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407152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Cosine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L2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L1</a:t>
            </a:r>
          </a:p>
        </p:txBody>
      </p:sp>
      <p:graphicFrame>
        <p:nvGraphicFramePr>
          <p:cNvPr id="706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548306"/>
              </p:ext>
            </p:extLst>
          </p:nvPr>
        </p:nvGraphicFramePr>
        <p:xfrm>
          <a:off x="1881188" y="3754438"/>
          <a:ext cx="3300412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name="Equation" r:id="rId3" imgW="1689100" imgH="495300" progId="Equation.3">
                  <p:embed/>
                </p:oleObj>
              </mc:Choice>
              <mc:Fallback>
                <p:oleObj name="Equation" r:id="rId3" imgW="16891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188" y="3754438"/>
                        <a:ext cx="3300412" cy="92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020082"/>
              </p:ext>
            </p:extLst>
          </p:nvPr>
        </p:nvGraphicFramePr>
        <p:xfrm>
          <a:off x="1995488" y="5475288"/>
          <a:ext cx="2805112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Equation" r:id="rId5" imgW="1435100" imgH="457200" progId="Equation.3">
                  <p:embed/>
                </p:oleObj>
              </mc:Choice>
              <mc:Fallback>
                <p:oleObj name="Equation" r:id="rId5" imgW="14351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5475288"/>
                        <a:ext cx="2805112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1917619" y="2105025"/>
            <a:ext cx="5676900" cy="1144588"/>
            <a:chOff x="1047068" y="2105025"/>
            <a:chExt cx="5676900" cy="1144588"/>
          </a:xfrm>
        </p:grpSpPr>
        <p:graphicFrame>
          <p:nvGraphicFramePr>
            <p:cNvPr id="70658" name="Content Placeholder 3"/>
            <p:cNvGraphicFramePr>
              <a:graphicFrameLocks noChangeAspect="1"/>
            </p:cNvGraphicFramePr>
            <p:nvPr/>
          </p:nvGraphicFramePr>
          <p:xfrm>
            <a:off x="1047068" y="2105025"/>
            <a:ext cx="5676900" cy="1144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" name="Equation" r:id="rId7" imgW="3149600" imgH="635000" progId="Equation.3">
                    <p:embed/>
                  </p:oleObj>
                </mc:Choice>
                <mc:Fallback>
                  <p:oleObj name="Equation" r:id="rId7" imgW="3149600" imgH="635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7068" y="2105025"/>
                          <a:ext cx="5676900" cy="11445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ectangle 6"/>
            <p:cNvSpPr/>
            <p:nvPr/>
          </p:nvSpPr>
          <p:spPr>
            <a:xfrm>
              <a:off x="4586739" y="2660952"/>
              <a:ext cx="2137229" cy="588661"/>
            </a:xfrm>
            <a:prstGeom prst="rect">
              <a:avLst/>
            </a:prstGeom>
            <a:solidFill>
              <a:srgbClr val="FF0000">
                <a:alpha val="24000"/>
              </a:srgb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641848" y="4802574"/>
            <a:ext cx="3124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a’ and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FF"/>
                </a:solidFill>
              </a:rPr>
              <a:t>’ are length normalized versions of the vectors</a:t>
            </a:r>
          </a:p>
        </p:txBody>
      </p:sp>
    </p:spTree>
    <p:extLst>
      <p:ext uri="{BB962C8B-B14F-4D97-AF65-F5344CB8AC3E}">
        <p14:creationId xmlns:p14="http://schemas.microsoft.com/office/powerpoint/2010/main" val="3168849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Which of these have we addressed?</a:t>
            </a:r>
          </a:p>
          <a:p>
            <a:pPr lvl="1"/>
            <a:r>
              <a:rPr lang="en-US" dirty="0"/>
              <a:t>word order</a:t>
            </a:r>
          </a:p>
          <a:p>
            <a:pPr lvl="1"/>
            <a:r>
              <a:rPr lang="en-US" dirty="0">
                <a:solidFill>
                  <a:srgbClr val="008000"/>
                </a:solidFill>
              </a:rPr>
              <a:t>length</a:t>
            </a:r>
          </a:p>
          <a:p>
            <a:pPr lvl="1"/>
            <a:r>
              <a:rPr lang="en-US" dirty="0"/>
              <a:t>synonym</a:t>
            </a:r>
          </a:p>
          <a:p>
            <a:pPr lvl="1"/>
            <a:r>
              <a:rPr lang="en-US" dirty="0"/>
              <a:t>spelling mistakes</a:t>
            </a:r>
          </a:p>
          <a:p>
            <a:pPr lvl="1"/>
            <a:r>
              <a:rPr lang="en-US" dirty="0"/>
              <a:t>word importance</a:t>
            </a:r>
          </a:p>
          <a:p>
            <a:pPr lvl="1"/>
            <a:r>
              <a:rPr lang="en-US" dirty="0">
                <a:solidFill>
                  <a:srgbClr val="008000"/>
                </a:solidFill>
              </a:rPr>
              <a:t>word frequency</a:t>
            </a:r>
          </a:p>
        </p:txBody>
      </p:sp>
    </p:spTree>
    <p:extLst>
      <p:ext uri="{BB962C8B-B14F-4D97-AF65-F5344CB8AC3E}">
        <p14:creationId xmlns:p14="http://schemas.microsoft.com/office/powerpoint/2010/main" val="1719536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overlap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8172" y="1600200"/>
            <a:ext cx="8153400" cy="734181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Treats all words the same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33438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court, some of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turned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courthouse with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55333" y="2358571"/>
            <a:ext cx="1548191" cy="471714"/>
          </a:xfrm>
          <a:prstGeom prst="rect">
            <a:avLst/>
          </a:prstGeom>
          <a:solidFill>
            <a:srgbClr val="008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19048" y="4095448"/>
            <a:ext cx="1548191" cy="471714"/>
          </a:xfrm>
          <a:prstGeom prst="rect">
            <a:avLst/>
          </a:prstGeom>
          <a:solidFill>
            <a:srgbClr val="008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57829" y="4095448"/>
            <a:ext cx="524933" cy="471714"/>
          </a:xfrm>
          <a:prstGeom prst="rect">
            <a:avLst/>
          </a:prstGeom>
          <a:solidFill>
            <a:srgbClr val="FF0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01374" y="2358571"/>
            <a:ext cx="524933" cy="471714"/>
          </a:xfrm>
          <a:prstGeom prst="rect">
            <a:avLst/>
          </a:prstGeom>
          <a:solidFill>
            <a:srgbClr val="FF0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99634" y="5869101"/>
            <a:ext cx="122721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Ideas?</a:t>
            </a:r>
          </a:p>
        </p:txBody>
      </p:sp>
    </p:spTree>
    <p:extLst>
      <p:ext uri="{BB962C8B-B14F-4D97-AF65-F5344CB8AC3E}">
        <p14:creationId xmlns:p14="http://schemas.microsoft.com/office/powerpoint/2010/main" val="4144534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1699</TotalTime>
  <Words>3496</Words>
  <Application>Microsoft Macintosh PowerPoint</Application>
  <PresentationFormat>On-screen Show (4:3)</PresentationFormat>
  <Paragraphs>788</Paragraphs>
  <Slides>66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6" baseType="lpstr">
      <vt:lpstr>Arial</vt:lpstr>
      <vt:lpstr>Calibri</vt:lpstr>
      <vt:lpstr>Garamond</vt:lpstr>
      <vt:lpstr>Tw Cen MT</vt:lpstr>
      <vt:lpstr>Tw Cen MT (Body)</vt:lpstr>
      <vt:lpstr>Verdana</vt:lpstr>
      <vt:lpstr>Wingdings</vt:lpstr>
      <vt:lpstr>Wingdings 2</vt:lpstr>
      <vt:lpstr>Median</vt:lpstr>
      <vt:lpstr>Equation</vt:lpstr>
      <vt:lpstr>Word Similarity</vt:lpstr>
      <vt:lpstr>Admin</vt:lpstr>
      <vt:lpstr>Quiz #2</vt:lpstr>
      <vt:lpstr>Text Similarity</vt:lpstr>
      <vt:lpstr>Bag of words representation</vt:lpstr>
      <vt:lpstr>Vector based word</vt:lpstr>
      <vt:lpstr>Normalized distance measures</vt:lpstr>
      <vt:lpstr>Our problems</vt:lpstr>
      <vt:lpstr>Word overlap problems</vt:lpstr>
      <vt:lpstr>Word importance</vt:lpstr>
      <vt:lpstr>Distance + weights</vt:lpstr>
      <vt:lpstr>Idea: use corpus statistics</vt:lpstr>
      <vt:lpstr>Document frequency</vt:lpstr>
      <vt:lpstr>Document vs. overall frequency</vt:lpstr>
      <vt:lpstr>Document frequency</vt:lpstr>
      <vt:lpstr>From document frequency to weight</vt:lpstr>
      <vt:lpstr>Inverse document frequency</vt:lpstr>
      <vt:lpstr>IDF example, suppose N=1 million</vt:lpstr>
      <vt:lpstr>IDF example, suppose N=1 million</vt:lpstr>
      <vt:lpstr>IDF example, suppose N=1 million</vt:lpstr>
      <vt:lpstr>IDF example, suppose N=1 million</vt:lpstr>
      <vt:lpstr>TF-IDF</vt:lpstr>
      <vt:lpstr>Stoplists: extreme weighting</vt:lpstr>
      <vt:lpstr>Stoplist</vt:lpstr>
      <vt:lpstr>Stoplists</vt:lpstr>
      <vt:lpstr>Our problems</vt:lpstr>
      <vt:lpstr>Word overlap problems</vt:lpstr>
      <vt:lpstr>Word similarity</vt:lpstr>
      <vt:lpstr>Word similarity applications</vt:lpstr>
      <vt:lpstr>Word similarity</vt:lpstr>
      <vt:lpstr>Word similarity</vt:lpstr>
      <vt:lpstr>Character-based similarity</vt:lpstr>
      <vt:lpstr>Edit distance (Levenshtein distance)</vt:lpstr>
      <vt:lpstr>Edit distance</vt:lpstr>
      <vt:lpstr>Better edit distance</vt:lpstr>
      <vt:lpstr>Vector character-based word similarity</vt:lpstr>
      <vt:lpstr>Vector character-based word similarity</vt:lpstr>
      <vt:lpstr>Vector character-based word similarity</vt:lpstr>
      <vt:lpstr>Vector character-based word similarity</vt:lpstr>
      <vt:lpstr>Word similarity</vt:lpstr>
      <vt:lpstr>Word similarity</vt:lpstr>
      <vt:lpstr>Dictionary-based similarity</vt:lpstr>
      <vt:lpstr>Dictionary-based similarity</vt:lpstr>
      <vt:lpstr>Dictionary-based similarity</vt:lpstr>
      <vt:lpstr>Dictionary-based similarity</vt:lpstr>
      <vt:lpstr>Dictionary + WordNet</vt:lpstr>
      <vt:lpstr>Word similarity</vt:lpstr>
      <vt:lpstr>Corpus-based approaches</vt:lpstr>
      <vt:lpstr>Corpus-based</vt:lpstr>
      <vt:lpstr>Corpus-based: feature extraction</vt:lpstr>
      <vt:lpstr>Word-context co-occurrence vectors</vt:lpstr>
      <vt:lpstr>Word-context co-occurrence vectors</vt:lpstr>
      <vt:lpstr>Corpus-based similarity</vt:lpstr>
      <vt:lpstr>Web-based similarity</vt:lpstr>
      <vt:lpstr>Web-based similarity</vt:lpstr>
      <vt:lpstr>Web-based similarity</vt:lpstr>
      <vt:lpstr>Another feature weighting</vt:lpstr>
      <vt:lpstr>Another feature weighting</vt:lpstr>
      <vt:lpstr>Another feature weighting</vt:lpstr>
      <vt:lpstr>Mutual information</vt:lpstr>
      <vt:lpstr>Mutual information</vt:lpstr>
      <vt:lpstr>Mutual information</vt:lpstr>
      <vt:lpstr>Mutual information</vt:lpstr>
      <vt:lpstr>Mutual information</vt:lpstr>
      <vt:lpstr>Point-wise mutual information</vt:lpstr>
      <vt:lpstr>PMI weighting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Lexical Semantics</dc:title>
  <dc:creator>Dave Kauchak</dc:creator>
  <cp:lastModifiedBy>Microsoft Office User</cp:lastModifiedBy>
  <cp:revision>159</cp:revision>
  <cp:lastPrinted>2019-03-06T20:51:45Z</cp:lastPrinted>
  <dcterms:created xsi:type="dcterms:W3CDTF">2011-03-21T22:01:10Z</dcterms:created>
  <dcterms:modified xsi:type="dcterms:W3CDTF">2020-10-07T04:56:19Z</dcterms:modified>
</cp:coreProperties>
</file>