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0"/>
  </p:notesMasterIdLst>
  <p:sldIdLst>
    <p:sldId id="256" r:id="rId2"/>
    <p:sldId id="339" r:id="rId3"/>
    <p:sldId id="341" r:id="rId4"/>
    <p:sldId id="262" r:id="rId5"/>
    <p:sldId id="263" r:id="rId6"/>
    <p:sldId id="264" r:id="rId7"/>
    <p:sldId id="311" r:id="rId8"/>
    <p:sldId id="267" r:id="rId9"/>
    <p:sldId id="266" r:id="rId10"/>
    <p:sldId id="269" r:id="rId11"/>
    <p:sldId id="335" r:id="rId12"/>
    <p:sldId id="268" r:id="rId13"/>
    <p:sldId id="270" r:id="rId14"/>
    <p:sldId id="271" r:id="rId15"/>
    <p:sldId id="277" r:id="rId16"/>
    <p:sldId id="272" r:id="rId17"/>
    <p:sldId id="278" r:id="rId18"/>
    <p:sldId id="279" r:id="rId19"/>
    <p:sldId id="313" r:id="rId20"/>
    <p:sldId id="273" r:id="rId21"/>
    <p:sldId id="275" r:id="rId22"/>
    <p:sldId id="325" r:id="rId23"/>
    <p:sldId id="326" r:id="rId24"/>
    <p:sldId id="327" r:id="rId25"/>
    <p:sldId id="328" r:id="rId26"/>
    <p:sldId id="329" r:id="rId27"/>
    <p:sldId id="346" r:id="rId28"/>
    <p:sldId id="274" r:id="rId29"/>
    <p:sldId id="345" r:id="rId30"/>
    <p:sldId id="276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47" r:id="rId39"/>
    <p:sldId id="288" r:id="rId40"/>
    <p:sldId id="336" r:id="rId41"/>
    <p:sldId id="289" r:id="rId42"/>
    <p:sldId id="368" r:id="rId43"/>
    <p:sldId id="369" r:id="rId44"/>
    <p:sldId id="291" r:id="rId45"/>
    <p:sldId id="303" r:id="rId46"/>
    <p:sldId id="304" r:id="rId47"/>
    <p:sldId id="370" r:id="rId48"/>
    <p:sldId id="371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6" r:id="rId68"/>
    <p:sldId id="367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8"/>
  </p:normalViewPr>
  <p:slideViewPr>
    <p:cSldViewPr snapToGrid="0" snapToObjects="1">
      <p:cViewPr varScale="1">
        <p:scale>
          <a:sx n="127" d="100"/>
          <a:sy n="127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2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need some notion of the distance between text documents if we’re going to cluster</a:t>
            </a:r>
            <a:r>
              <a:rPr lang="en-US" baseline="0" dirty="0"/>
              <a:t>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View the text as a set of</a:t>
            </a:r>
            <a:r>
              <a:rPr lang="en-US" baseline="0" dirty="0"/>
              <a:t> words.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0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hEcRrMA-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CS159 Fall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5410" y="1600200"/>
            <a:ext cx="8153400" cy="6978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grader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93839" y="2128157"/>
            <a:ext cx="7543800" cy="102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buFont typeface="Garamond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Question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what is a variable?</a:t>
            </a:r>
            <a:br>
              <a:rPr lang="en-US" sz="2200" dirty="0">
                <a:solidFill>
                  <a:srgbClr val="000000"/>
                </a:solidFill>
                <a:latin typeface="Garamond" charset="0"/>
              </a:rPr>
            </a:br>
            <a:r>
              <a:rPr lang="en-US" sz="2200" u="sng" dirty="0">
                <a:solidFill>
                  <a:srgbClr val="000000"/>
                </a:solidFill>
                <a:latin typeface="Garamond" charset="0"/>
              </a:rPr>
              <a:t>Answer</a:t>
            </a:r>
            <a:r>
              <a:rPr lang="en-US" sz="2200" dirty="0">
                <a:solidFill>
                  <a:srgbClr val="000000"/>
                </a:solidFill>
                <a:latin typeface="Garamond" charset="0"/>
              </a:rPr>
              <a:t>: a location in memory that can store a value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70775" y="3640667"/>
            <a:ext cx="6858000" cy="2806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a location in memory where a value can be stored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named object that can hold a numerical or letter value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it is a location in the computer 's memory where it can be stored for use by a program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variable is the memory address for a specific type of stored data or from a mathematical perspective a symbol representing a fixed definition with changing values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a location in memory where data can be stored and retrieved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28" y="3156857"/>
            <a:ext cx="2637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good are: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different notions of similarity depending on the domain and the application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Today, we’ll look at some different tools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There is no one single tool that works in all domains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approaches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3194" y="1651501"/>
            <a:ext cx="6554576" cy="1052285"/>
            <a:chOff x="1563738" y="2721429"/>
            <a:chExt cx="6554576" cy="1052285"/>
          </a:xfrm>
        </p:grpSpPr>
        <p:grpSp>
          <p:nvGrpSpPr>
            <p:cNvPr id="5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17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and his lawyer walked into the court, some of the victim supporters turned their backs to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When the defendant walked into the courthouse with his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their backs on him.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60230" y="6035525"/>
            <a:ext cx="5412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can we do this?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basics: text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Texts that have overlapping words are more similar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304800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a numerical score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Idea 1: number of overlapping words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572667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5429" y="5572667"/>
            <a:ext cx="3250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problems?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6448" y="2417573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7697" y="1563915"/>
            <a:ext cx="8153400" cy="1230076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Doesn’t take into account word order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0000FF"/>
                </a:solidFill>
              </a:rPr>
              <a:t>Related: doesn’t reward longer overlapping sequences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830276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defendant his the When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into walked backs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of supporters and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some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him</a:t>
            </a:r>
            <a:r>
              <a:rPr lang="en-US" sz="2800" kern="0" dirty="0">
                <a:solidFill>
                  <a:srgbClr val="008000"/>
                </a:solidFill>
              </a:rPr>
              <a:t> </a:t>
            </a:r>
            <a:r>
              <a:rPr lang="en-US" sz="2800" kern="0" dirty="0">
                <a:solidFill>
                  <a:srgbClr val="000000"/>
                </a:solidFill>
              </a:rPr>
              <a:t>to.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length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ate a large banana</a:t>
            </a:r>
            <a:r>
              <a:rPr kumimoji="0" lang="en-US" sz="2800" b="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synonyms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Doesn’t take into account spelling mistakes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9883" y="5871642"/>
            <a:ext cx="509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</a:rPr>
              <a:t>sim</a:t>
            </a:r>
            <a:r>
              <a:rPr lang="en-US" sz="3600" dirty="0">
                <a:solidFill>
                  <a:srgbClr val="0000FF"/>
                </a:solidFill>
              </a:rPr>
              <a:t>( T1, T2 ) = 11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lawyer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turned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attorney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crowd </a:t>
            </a:r>
            <a:r>
              <a:rPr kumimoji="0" 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Assignment 4a</a:t>
            </a:r>
          </a:p>
          <a:p>
            <a:pPr lvl="1"/>
            <a:r>
              <a:rPr lang="en-US" dirty="0"/>
              <a:t>Solutions posted</a:t>
            </a:r>
          </a:p>
          <a:p>
            <a:pPr lvl="1"/>
            <a:r>
              <a:rPr lang="en-US" dirty="0"/>
              <a:t>If you’re still unsure about questions 3 and 4, come talk to me.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Assignment 4b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Grading</a:t>
            </a:r>
          </a:p>
          <a:p>
            <a:pPr marL="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Quiz #2 next Thursday covering material through 10/6</a:t>
            </a:r>
          </a:p>
        </p:txBody>
      </p:sp>
    </p:spTree>
    <p:extLst>
      <p:ext uri="{BB962C8B-B14F-4D97-AF65-F5344CB8AC3E}">
        <p14:creationId xmlns:p14="http://schemas.microsoft.com/office/powerpoint/2010/main" val="171733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314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May not handle frequency properly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3830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then another </a:t>
            </a:r>
            <a:r>
              <a:rPr kumimoji="0" lang="en-US" sz="2800" i="1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it was good!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I ate a large </a:t>
            </a:r>
            <a:r>
              <a:rPr kumimoji="0" lang="en-US" sz="280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banana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work today and thought it was great!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080381"/>
            <a:ext cx="4761266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8662" y="1831474"/>
            <a:ext cx="12194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08662" y="4226333"/>
            <a:ext cx="113599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and</a:t>
            </a:r>
          </a:p>
          <a:p>
            <a:r>
              <a:rPr lang="en-US" dirty="0">
                <a:solidFill>
                  <a:srgbClr val="0000FF"/>
                </a:solidFill>
              </a:rPr>
              <a:t>backs</a:t>
            </a:r>
          </a:p>
          <a:p>
            <a:r>
              <a:rPr lang="en-US" dirty="0">
                <a:solidFill>
                  <a:srgbClr val="0000FF"/>
                </a:solidFill>
              </a:rPr>
              <a:t>courthouse</a:t>
            </a:r>
          </a:p>
          <a:p>
            <a:r>
              <a:rPr lang="en-US" dirty="0">
                <a:solidFill>
                  <a:srgbClr val="0000FF"/>
                </a:solidFill>
              </a:rPr>
              <a:t>defendant</a:t>
            </a:r>
          </a:p>
          <a:p>
            <a:r>
              <a:rPr lang="en-US" dirty="0">
                <a:solidFill>
                  <a:srgbClr val="0000FF"/>
                </a:solidFill>
              </a:rPr>
              <a:t>him</a:t>
            </a: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562185" y="2493818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2185" y="4741333"/>
            <a:ext cx="769435" cy="52843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08353" y="141363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9416" y="380884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3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set notation?</a:t>
            </a: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1290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What is the overlap, using </a:t>
            </a:r>
            <a:r>
              <a:rPr lang="en-US" sz="2800">
                <a:solidFill>
                  <a:srgbClr val="FF0000"/>
                </a:solidFill>
              </a:rPr>
              <a:t>set notation?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|A </a:t>
            </a:r>
            <a:r>
              <a:rPr lang="en-US" sz="2400" dirty="0">
                <a:sym typeface="Symbol" charset="0"/>
              </a:rPr>
              <a:t> </a:t>
            </a:r>
            <a:r>
              <a:rPr lang="en-US" sz="2400" dirty="0"/>
              <a:t>B| the size of the intersection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can we incorporate length/size into this measure?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err="1"/>
              <a:t>Jaccard</a:t>
            </a:r>
            <a:r>
              <a:rPr lang="en-US" sz="2800" dirty="0"/>
              <a:t> index (</a:t>
            </a:r>
            <a:r>
              <a:rPr lang="en-US" sz="2800" dirty="0" err="1"/>
              <a:t>Jaccard</a:t>
            </a:r>
            <a:r>
              <a:rPr lang="en-US" sz="2800" dirty="0"/>
              <a:t> similarity coefficient)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Dice’s coefficient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65590"/>
              </p:ext>
            </p:extLst>
          </p:nvPr>
        </p:nvGraphicFramePr>
        <p:xfrm>
          <a:off x="2454108" y="4086899"/>
          <a:ext cx="2607510" cy="100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7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108" y="4086899"/>
                        <a:ext cx="2607510" cy="1005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10007"/>
              </p:ext>
            </p:extLst>
          </p:nvPr>
        </p:nvGraphicFramePr>
        <p:xfrm>
          <a:off x="2125663" y="5594720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8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594720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933490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0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946400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1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400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66211" y="3719854"/>
            <a:ext cx="42511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are these related?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4705684"/>
            <a:ext cx="440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break them down in terms of</a:t>
            </a:r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933490" y="5075016"/>
          <a:ext cx="10350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2" name="Equation" r:id="rId7" imgW="419100" imgH="190500" progId="Equation.3">
                  <p:embed/>
                </p:oleObj>
              </mc:Choice>
              <mc:Fallback>
                <p:oleObj name="Equation" r:id="rId7" imgW="419100" imgH="1905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075016"/>
                        <a:ext cx="103505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3" name="Object 5"/>
          <p:cNvGraphicFramePr>
            <a:graphicFrameLocks noChangeAspect="1"/>
          </p:cNvGraphicFramePr>
          <p:nvPr/>
        </p:nvGraphicFramePr>
        <p:xfrm>
          <a:off x="933490" y="5586608"/>
          <a:ext cx="10350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3" name="Equation" r:id="rId9" imgW="419100" imgH="190500" progId="Equation.3">
                  <p:embed/>
                </p:oleObj>
              </mc:Choice>
              <mc:Fallback>
                <p:oleObj name="Equation" r:id="rId9" imgW="419100" imgH="1905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90" y="5586608"/>
                        <a:ext cx="10350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4" name="Object 6"/>
          <p:cNvGraphicFramePr>
            <a:graphicFrameLocks noChangeAspect="1"/>
          </p:cNvGraphicFramePr>
          <p:nvPr/>
        </p:nvGraphicFramePr>
        <p:xfrm>
          <a:off x="903288" y="6156325"/>
          <a:ext cx="1096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14" name="Equation" r:id="rId11" imgW="444500" imgH="190500" progId="Equation.3">
                  <p:embed/>
                </p:oleObj>
              </mc:Choice>
              <mc:Fallback>
                <p:oleObj name="Equation" r:id="rId11" imgW="444500" imgH="1905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6156325"/>
                        <a:ext cx="10969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6211" y="5075016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A but not 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1563" y="5574984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 but not 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3547" y="6127494"/>
            <a:ext cx="264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words in both A and B</a:t>
            </a:r>
          </a:p>
          <a:p>
            <a:endParaRPr lang="en-US" sz="20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overlap: sets</a:t>
            </a: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495803" y="2168525"/>
          <a:ext cx="2606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7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03" y="2168525"/>
                        <a:ext cx="2606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4632325" y="2168525"/>
          <a:ext cx="34226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8" name="Equation" r:id="rId5" imgW="1384300" imgH="406400" progId="Equation.3">
                  <p:embed/>
                </p:oleObj>
              </mc:Choice>
              <mc:Fallback>
                <p:oleObj name="Equation" r:id="rId5" imgW="13843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2168525"/>
                        <a:ext cx="34226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415595" y="3581400"/>
          <a:ext cx="4019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9" name="Equation" r:id="rId7" imgW="1625600" imgH="406400" progId="Equation.3">
                  <p:embed/>
                </p:oleObj>
              </mc:Choice>
              <mc:Fallback>
                <p:oleObj name="Equation" r:id="rId7" imgW="16256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595" y="3581400"/>
                        <a:ext cx="4019550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4685797" y="3581400"/>
          <a:ext cx="43322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0" name="Equation" r:id="rId9" imgW="1752600" imgH="406400" progId="Equation.3">
                  <p:embed/>
                </p:oleObj>
              </mc:Choice>
              <mc:Fallback>
                <p:oleObj name="Equation" r:id="rId9" imgW="17526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797" y="3581400"/>
                        <a:ext cx="4332288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rot="16200000" flipH="1">
            <a:off x="2058907" y="4177632"/>
            <a:ext cx="4986421" cy="5347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803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A but not 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2626" y="5178926"/>
            <a:ext cx="113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 B but not 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2338054" y="4856664"/>
            <a:ext cx="591051" cy="5347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0"/>
          </p:cNvCxnSpPr>
          <p:nvPr/>
        </p:nvCxnSpPr>
        <p:spPr>
          <a:xfrm rot="5400000" flipH="1" flipV="1">
            <a:off x="831056" y="4820194"/>
            <a:ext cx="591051" cy="12641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25902" y="5681577"/>
            <a:ext cx="438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Dice’s coefficient gives twice the weight to overlapping words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Our problems: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6724" y="2633579"/>
            <a:ext cx="989276" cy="481263"/>
          </a:xfrm>
          <a:prstGeom prst="rect">
            <a:avLst/>
          </a:prstGeom>
          <a:solidFill>
            <a:srgbClr val="008000">
              <a:alpha val="5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84095" y="2345202"/>
            <a:ext cx="437847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Set overlap measures can be good in some situations, but often we need more general tools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536" y="1912634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5536" y="3233142"/>
            <a:ext cx="5834790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solidFill>
                  <a:srgbClr val="000000"/>
                </a:solidFill>
              </a:rPr>
              <a:t>When the defendant and his lawyer walked into the court, some of the victim supporters turned their backs to him.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467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7529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99106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1804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02529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833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9037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22465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0272" y="3233142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7559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57180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46051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5152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51035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3917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73961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453575" y="3520534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88811" y="3517069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64479" y="3541298"/>
            <a:ext cx="0" cy="28739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3578339" y="2577254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3578339" y="3925575"/>
            <a:ext cx="572515" cy="565513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122" y="4570451"/>
            <a:ext cx="1888189" cy="218556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95916" y="6063785"/>
            <a:ext cx="296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information do we lose?</a:t>
            </a:r>
          </a:p>
        </p:txBody>
      </p:sp>
    </p:spTree>
    <p:extLst>
      <p:ext uri="{BB962C8B-B14F-4D97-AF65-F5344CB8AC3E}">
        <p14:creationId xmlns:p14="http://schemas.microsoft.com/office/powerpoint/2010/main" val="718907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380339" y="4184656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(4, 1, 1, 0, 0, 1, 0, 0, …)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 rot="17992015">
            <a:off x="6111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obama</a:t>
            </a:r>
            <a:endParaRPr lang="en-US" dirty="0"/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 rot="17992015">
            <a:off x="915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 rot="17992015">
            <a:off x="12969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/>
              <a:t>california</a:t>
            </a:r>
            <a:endParaRPr lang="en-US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 rot="17992015">
            <a:off x="16017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 rot="17992015">
            <a:off x="19065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 rot="17992015">
            <a:off x="2211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 rot="17992015">
            <a:off x="2592396" y="5106199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 rot="17992015">
            <a:off x="320683" y="5106200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1214441" y="2631284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Obama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7904" y="5851754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Frequency of word occurrence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9810" y="1802190"/>
            <a:ext cx="716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now, let’s ignore word order: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1739" y="3837090"/>
            <a:ext cx="3520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“Bag of words representation”: multi-dimensional vector, one dimension per word in our vocabulary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 of words representation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794" y="65173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2648" y="5775421"/>
            <a:ext cx="7471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membercentral.aaas.org</a:t>
            </a:r>
            <a:r>
              <a:rPr lang="en-US" sz="1200" dirty="0"/>
              <a:t>/blogs/member-spotlight/tom-</a:t>
            </a:r>
            <a:r>
              <a:rPr lang="en-US" sz="1200" dirty="0" err="1"/>
              <a:t>mitchell</a:t>
            </a:r>
            <a:r>
              <a:rPr lang="en-US" sz="1200" dirty="0"/>
              <a:t>-studies-human-language-both-man-and-machine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BFCF7-F432-4C4B-9E00-12B7D4381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215" y="2199773"/>
            <a:ext cx="4956343" cy="29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feedback</a:t>
            </a:r>
          </a:p>
        </p:txBody>
      </p:sp>
      <p:sp>
        <p:nvSpPr>
          <p:cNvPr id="8" name="Rectangle 7"/>
          <p:cNvSpPr/>
          <p:nvPr/>
        </p:nvSpPr>
        <p:spPr>
          <a:xfrm>
            <a:off x="8028214" y="3438071"/>
            <a:ext cx="1115786" cy="234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6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word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8762" y="210457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762" y="464457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524" y="166914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029" y="418290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78476" y="4644570"/>
            <a:ext cx="38220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calculate the similarity based on these vectors?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78476" y="2636762"/>
            <a:ext cx="35200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Multi-dimensional vectors, one dimension per word in our vocabulary</a:t>
            </a:r>
          </a:p>
        </p:txBody>
      </p:sp>
      <p:cxnSp>
        <p:nvCxnSpPr>
          <p:cNvPr id="14" name="Straight Arrow Connector 13"/>
          <p:cNvCxnSpPr>
            <a:stCxn id="9" idx="1"/>
          </p:cNvCxnSpPr>
          <p:nvPr/>
        </p:nvCxnSpPr>
        <p:spPr>
          <a:xfrm flipH="1">
            <a:off x="3011714" y="3236926"/>
            <a:ext cx="1366762" cy="178259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3011714" y="2818194"/>
            <a:ext cx="1366762" cy="4187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3524" y="1759254"/>
            <a:ext cx="5673876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We have a |V|-dimensional vector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Terms are axes of the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Documents are points or vectors in this space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Very high-dimensional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This is a very sparse vector - most entries are zero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67400" y="2133600"/>
            <a:ext cx="3276600" cy="1905000"/>
            <a:chOff x="1602" y="1317"/>
            <a:chExt cx="2556" cy="1686"/>
          </a:xfrm>
        </p:grpSpPr>
        <p:pic>
          <p:nvPicPr>
            <p:cNvPr id="6" name="Picture 5" descr="RR-v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2" y="1317"/>
              <a:ext cx="2556" cy="1686"/>
            </a:xfrm>
            <a:prstGeom prst="rect">
              <a:avLst/>
            </a:prstGeom>
            <a:noFill/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112" y="1584"/>
              <a:ext cx="144" cy="67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V="1">
              <a:off x="2160" y="1872"/>
              <a:ext cx="336" cy="38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160" y="2160"/>
              <a:ext cx="1200" cy="9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60" y="2304"/>
              <a:ext cx="912" cy="48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112" y="2304"/>
              <a:ext cx="672" cy="19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45229" y="5177918"/>
            <a:ext cx="32890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question are we asking in this space for similarity?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based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18711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Similarity relates to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We’d like to measure the similarity of documents in the |V| dimensional space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some distance measures?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47371" y="3657600"/>
            <a:ext cx="5638800" cy="2667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171371" y="4495800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237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33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476171" y="5410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80771" y="4724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104571" y="41910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62171" y="5181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619171" y="50292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466771" y="43434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914571" y="4419600"/>
            <a:ext cx="152400" cy="152400"/>
          </a:xfrm>
          <a:prstGeom prst="ellipse">
            <a:avLst/>
          </a:prstGeom>
          <a:solidFill>
            <a:srgbClr val="00009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measures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721150"/>
            <a:ext cx="8153400" cy="4128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Euclidean (L2)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Manhattan (L1)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466177"/>
              </p:ext>
            </p:extLst>
          </p:nvPr>
        </p:nvGraphicFramePr>
        <p:xfrm>
          <a:off x="1616075" y="2333625"/>
          <a:ext cx="335597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5" name="Equation" r:id="rId3" imgW="1574800" imgH="495300" progId="Equation.3">
                  <p:embed/>
                </p:oleObj>
              </mc:Choice>
              <mc:Fallback>
                <p:oleObj name="Equation" r:id="rId3" imgW="1574800" imgH="495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333625"/>
                        <a:ext cx="3355975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7344"/>
              </p:ext>
            </p:extLst>
          </p:nvPr>
        </p:nvGraphicFramePr>
        <p:xfrm>
          <a:off x="1760538" y="4576763"/>
          <a:ext cx="2992437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6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8" y="4576763"/>
                        <a:ext cx="2992437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28041" y="6049834"/>
            <a:ext cx="5349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 these mean for our bag of word vectors?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11" name="TextBox 10"/>
          <p:cNvSpPr txBox="1"/>
          <p:nvPr/>
        </p:nvSpPr>
        <p:spPr>
          <a:xfrm>
            <a:off x="228600" y="281577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</a:t>
            </a:r>
            <a:r>
              <a:rPr lang="en-US" sz="2400" dirty="0" err="1">
                <a:solidFill>
                  <a:srgbClr val="0000FF"/>
                </a:solidFill>
              </a:rPr>
              <a:t>d</a:t>
            </a:r>
            <a:r>
              <a:rPr lang="en-US" sz="2400" dirty="0">
                <a:solidFill>
                  <a:srgbClr val="FF0000"/>
                </a:solidFill>
              </a:rPr>
              <a:t> is closest to </a:t>
            </a:r>
            <a:r>
              <a:rPr lang="en-US" sz="2400" dirty="0" err="1">
                <a:solidFill>
                  <a:srgbClr val="0000FF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 using one of the previous distance measures?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Which do you think should be closer?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1054100"/>
          </a:xfrm>
        </p:spPr>
        <p:txBody>
          <a:bodyPr/>
          <a:lstStyle/>
          <a:p>
            <a:pPr eaLnBrk="1" hangingPunct="1"/>
            <a:r>
              <a:rPr lang="en-US" sz="4000" b="0" dirty="0"/>
              <a:t>Distance can be problematic</a:t>
            </a:r>
          </a:p>
        </p:txBody>
      </p:sp>
      <p:pic>
        <p:nvPicPr>
          <p:cNvPr id="31747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  <p:sp>
        <p:nvSpPr>
          <p:cNvPr id="9" name="Rectangle 8"/>
          <p:cNvSpPr/>
          <p:nvPr/>
        </p:nvSpPr>
        <p:spPr>
          <a:xfrm>
            <a:off x="411238" y="2967335"/>
            <a:ext cx="3246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Euclidean (or L1) distance between </a:t>
            </a:r>
            <a:r>
              <a:rPr lang="en-US" sz="2400" i="1" dirty="0" err="1">
                <a:solidFill>
                  <a:srgbClr val="0000FF"/>
                </a:solidFill>
              </a:rPr>
              <a:t>q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i="1" dirty="0">
                <a:solidFill>
                  <a:srgbClr val="0000FF"/>
                </a:solidFill>
              </a:rPr>
              <a:t>d</a:t>
            </a:r>
            <a:r>
              <a:rPr lang="en-US" sz="2400" i="1" baseline="-25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is large even though the distribution of words is similar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 angle instead of distance</a:t>
            </a:r>
          </a:p>
        </p:txBody>
      </p:sp>
      <p:sp>
        <p:nvSpPr>
          <p:cNvPr id="3277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Thought experiment: </a:t>
            </a:r>
          </a:p>
          <a:p>
            <a:pPr lvl="1"/>
            <a:r>
              <a:rPr lang="en-US" dirty="0"/>
              <a:t>take a document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make a new document </a:t>
            </a:r>
            <a:r>
              <a:rPr lang="en-US" dirty="0" err="1"/>
              <a:t>d</a:t>
            </a:r>
            <a:r>
              <a:rPr lang="en-US" dirty="0"/>
              <a:t>’ by concatenating two copies of </a:t>
            </a:r>
            <a:r>
              <a:rPr lang="en-US" dirty="0" err="1"/>
              <a:t>d</a:t>
            </a:r>
            <a:endParaRPr lang="en-US" dirty="0"/>
          </a:p>
          <a:p>
            <a:pPr lvl="1"/>
            <a:r>
              <a:rPr lang="en-US" dirty="0"/>
              <a:t>“Semantically” </a:t>
            </a:r>
            <a:r>
              <a:rPr lang="en-US" dirty="0" err="1"/>
              <a:t>d</a:t>
            </a:r>
            <a:r>
              <a:rPr lang="en-US" dirty="0"/>
              <a:t> and </a:t>
            </a:r>
            <a:r>
              <a:rPr lang="en-US" dirty="0" err="1"/>
              <a:t>d</a:t>
            </a:r>
            <a:r>
              <a:rPr lang="en-US" dirty="0"/>
              <a:t>’ have the same content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Euclidean distance between d and d’?  What is the angle between them?</a:t>
            </a:r>
          </a:p>
          <a:p>
            <a:pPr lvl="1"/>
            <a:r>
              <a:rPr lang="en-US" dirty="0"/>
              <a:t>The Euclidean distance can be large</a:t>
            </a:r>
          </a:p>
          <a:p>
            <a:pPr lvl="1"/>
            <a:r>
              <a:rPr lang="en-US" dirty="0"/>
              <a:t>The angle between the two documents is 0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From angles to cosines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83" y="1576456"/>
            <a:ext cx="8760634" cy="160670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200" dirty="0"/>
              <a:t>Cosine is a monotonically decreasing function for the interval [0</a:t>
            </a:r>
            <a:r>
              <a:rPr lang="en-US" sz="2200" baseline="30000" dirty="0"/>
              <a:t>o</a:t>
            </a:r>
            <a:r>
              <a:rPr lang="en-US" sz="2200" dirty="0"/>
              <a:t>, 180</a:t>
            </a:r>
            <a:r>
              <a:rPr lang="en-US" sz="2200" baseline="30000" dirty="0"/>
              <a:t>o</a:t>
            </a:r>
            <a:r>
              <a:rPr lang="en-US" sz="2200" dirty="0"/>
              <a:t>]</a:t>
            </a:r>
          </a:p>
          <a:p>
            <a:pPr marL="0" indent="0" eaLnBrk="1" hangingPunct="1">
              <a:buNone/>
              <a:defRPr/>
            </a:pPr>
            <a:endParaRPr lang="en-US" sz="2200" i="1" dirty="0"/>
          </a:p>
          <a:p>
            <a:pPr marL="0" indent="0" eaLnBrk="1" hangingPunct="1">
              <a:buNone/>
              <a:defRPr/>
            </a:pPr>
            <a:r>
              <a:rPr lang="en-US" sz="2200" i="1" dirty="0">
                <a:solidFill>
                  <a:srgbClr val="FF6600"/>
                </a:solidFill>
              </a:rPr>
              <a:t>decreasing</a:t>
            </a:r>
            <a:r>
              <a:rPr lang="en-US" sz="2200" i="1" dirty="0"/>
              <a:t> </a:t>
            </a:r>
            <a:r>
              <a:rPr lang="en-US" sz="2200" dirty="0"/>
              <a:t>angle is equivalent to </a:t>
            </a:r>
            <a:r>
              <a:rPr lang="en-US" sz="2200" i="1" dirty="0">
                <a:solidFill>
                  <a:srgbClr val="FF6600"/>
                </a:solidFill>
              </a:rPr>
              <a:t>increasing</a:t>
            </a:r>
            <a:r>
              <a:rPr lang="en-US" sz="2200" dirty="0"/>
              <a:t> cosine</a:t>
            </a:r>
            <a:r>
              <a:rPr lang="en-US" sz="2200" i="1" dirty="0"/>
              <a:t> </a:t>
            </a:r>
            <a:r>
              <a:rPr lang="en-US" sz="2200" dirty="0"/>
              <a:t>of that angle</a:t>
            </a:r>
            <a:br>
              <a:rPr lang="en-US" sz="2200" i="1" dirty="0"/>
            </a:br>
            <a:r>
              <a:rPr lang="en-US" sz="2200" i="1" dirty="0"/>
              <a:t>(larger cosine means more similar)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289" y="3243324"/>
            <a:ext cx="4659102" cy="3191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2799" y="643435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180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far apart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3542" y="313805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baseline="30000" dirty="0">
                <a:solidFill>
                  <a:srgbClr val="0000FF"/>
                </a:solidFill>
              </a:rPr>
              <a:t>o</a:t>
            </a:r>
            <a:r>
              <a:rPr lang="en-US" dirty="0">
                <a:solidFill>
                  <a:srgbClr val="0000FF"/>
                </a:solidFill>
              </a:rPr>
              <a:t>: close together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and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https://www.youtube.com/watch?v=iZhEcRrMA-M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33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218" y="2757714"/>
            <a:ext cx="3480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calculate the cosine between two vectors?</a:t>
            </a:r>
          </a:p>
        </p:txBody>
      </p:sp>
      <p:pic>
        <p:nvPicPr>
          <p:cNvPr id="4" name="Content Placeholder 3" descr="vs1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1600200"/>
            <a:ext cx="5257800" cy="4114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7082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common question in NLP is how similar are texts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501483" y="2472389"/>
            <a:ext cx="6554576" cy="1052285"/>
            <a:chOff x="1563738" y="2721429"/>
            <a:chExt cx="6554576" cy="1052285"/>
          </a:xfrm>
        </p:grpSpPr>
        <p:grpSp>
          <p:nvGrpSpPr>
            <p:cNvPr id="14" name="Group 13"/>
            <p:cNvGrpSpPr/>
            <p:nvPr/>
          </p:nvGrpSpPr>
          <p:grpSpPr>
            <a:xfrm>
              <a:off x="2746621" y="2721429"/>
              <a:ext cx="834572" cy="1052285"/>
              <a:chOff x="1669143" y="3531810"/>
              <a:chExt cx="834572" cy="105228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313309" y="2721429"/>
              <a:ext cx="834572" cy="1052285"/>
              <a:chOff x="1669143" y="3531810"/>
              <a:chExt cx="834572" cy="10522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69143" y="3531810"/>
                <a:ext cx="834572" cy="1052285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765903" y="36769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773163" y="38172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1768328" y="395756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773163" y="408334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780423" y="4223654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775588" y="4363959"/>
                <a:ext cx="592668" cy="1588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563738" y="2779409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/>
                <a:t>sim</a:t>
              </a:r>
              <a:r>
                <a:rPr lang="en-US" sz="4800" dirty="0"/>
                <a:t>(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51956" y="2779409"/>
              <a:ext cx="27663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) = </a:t>
              </a:r>
              <a:r>
                <a:rPr lang="en-US" sz="4800" dirty="0">
                  <a:latin typeface="Arial"/>
                  <a:cs typeface="Arial"/>
                </a:rPr>
                <a:t>?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92860" y="2733272"/>
              <a:ext cx="1182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,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8300" y="5062814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76392" y="4226672"/>
            <a:ext cx="696688" cy="693432"/>
            <a:chOff x="1669143" y="3531810"/>
            <a:chExt cx="834572" cy="1052285"/>
          </a:xfrm>
        </p:grpSpPr>
        <p:sp>
          <p:nvSpPr>
            <p:cNvPr id="35" name="Rectangle 3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876392" y="5074133"/>
            <a:ext cx="696688" cy="693432"/>
            <a:chOff x="1669143" y="3531810"/>
            <a:chExt cx="834572" cy="1052285"/>
          </a:xfrm>
        </p:grpSpPr>
        <p:sp>
          <p:nvSpPr>
            <p:cNvPr id="43" name="Rectangle 4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894581" y="5919965"/>
            <a:ext cx="696688" cy="693432"/>
            <a:chOff x="1669143" y="3531810"/>
            <a:chExt cx="834572" cy="1052285"/>
          </a:xfrm>
        </p:grpSpPr>
        <p:sp>
          <p:nvSpPr>
            <p:cNvPr id="51" name="Rectangle 5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032434" y="5105435"/>
            <a:ext cx="498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?</a:t>
            </a:r>
            <a:endParaRPr lang="en-US" sz="4400" dirty="0"/>
          </a:p>
        </p:txBody>
      </p:sp>
      <p:sp>
        <p:nvSpPr>
          <p:cNvPr id="60" name="TextBox 59"/>
          <p:cNvSpPr txBox="1"/>
          <p:nvPr/>
        </p:nvSpPr>
        <p:spPr>
          <a:xfrm>
            <a:off x="256817" y="278131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score: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6817" y="5226958"/>
            <a:ext cx="1501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rank: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289701" y="5082561"/>
            <a:ext cx="368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could these be useful?  Applications?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of two vectors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64656" y="2377798"/>
          <a:ext cx="4019249" cy="65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65" name="Equation" r:id="rId3" imgW="1168400" imgH="190500" progId="Equation.3">
                  <p:embed/>
                </p:oleObj>
              </mc:Choice>
              <mc:Fallback>
                <p:oleObj name="Equation" r:id="rId3" imgW="1168400" imgH="190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4656" y="2377798"/>
                        <a:ext cx="4019249" cy="65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133796"/>
              </p:ext>
            </p:extLst>
          </p:nvPr>
        </p:nvGraphicFramePr>
        <p:xfrm>
          <a:off x="1003610" y="3636898"/>
          <a:ext cx="537210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66" name="Equation" r:id="rId5" imgW="1562100" imgH="444500" progId="Equation.3">
                  <p:embed/>
                </p:oleObj>
              </mc:Choice>
              <mc:Fallback>
                <p:oleObj name="Equation" r:id="rId5" imgW="15621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610" y="3636898"/>
                        <a:ext cx="5372100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072468" y="1659276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00000"/>
                </a:solidFill>
              </a:rPr>
              <a:t>Dot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745" y="5809238"/>
            <a:ext cx="6155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Dot product between unit length vectors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98049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6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76" y="3737430"/>
            <a:ext cx="6918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another distance measure, like the others: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754290"/>
              </p:ext>
            </p:extLst>
          </p:nvPr>
        </p:nvGraphicFramePr>
        <p:xfrm>
          <a:off x="1322388" y="4419600"/>
          <a:ext cx="3300412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7" name="Equation" r:id="rId5" imgW="1689100" imgH="495300" progId="Equation.3">
                  <p:embed/>
                </p:oleObj>
              </mc:Choice>
              <mc:Fallback>
                <p:oleObj name="Equation" r:id="rId5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4419600"/>
                        <a:ext cx="3300412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45001"/>
              </p:ext>
            </p:extLst>
          </p:nvPr>
        </p:nvGraphicFramePr>
        <p:xfrm>
          <a:off x="1336675" y="560863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58" name="Equation" r:id="rId7" imgW="1435100" imgH="457200" progId="Equation.3">
                  <p:embed/>
                </p:oleObj>
              </mc:Choice>
              <mc:Fallback>
                <p:oleObj name="Equation" r:id="rId7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60863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09458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6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086" y="4154224"/>
            <a:ext cx="6127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For bag of word vectors, what does this do?</a:t>
            </a:r>
          </a:p>
        </p:txBody>
      </p:sp>
    </p:spTree>
    <p:extLst>
      <p:ext uri="{BB962C8B-B14F-4D97-AF65-F5344CB8AC3E}">
        <p14:creationId xmlns:p14="http://schemas.microsoft.com/office/powerpoint/2010/main" val="1674780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Cosine as a similarity</a:t>
            </a:r>
          </a:p>
        </p:txBody>
      </p:sp>
      <p:graphicFrame>
        <p:nvGraphicFramePr>
          <p:cNvPr id="9218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071415"/>
              </p:ext>
            </p:extLst>
          </p:nvPr>
        </p:nvGraphicFramePr>
        <p:xfrm>
          <a:off x="1013490" y="2377149"/>
          <a:ext cx="5410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0" name="Equation" r:id="rId3" imgW="1816100" imgH="317500" progId="Equation.3">
                  <p:embed/>
                </p:oleObj>
              </mc:Choice>
              <mc:Fallback>
                <p:oleObj name="Equation" r:id="rId3" imgW="18161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90" y="2377149"/>
                        <a:ext cx="5410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7488" y="2486463"/>
            <a:ext cx="1939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ignoring length normalization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3490" y="4097650"/>
            <a:ext cx="6894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Only words that occur in </a:t>
            </a:r>
            <a:r>
              <a:rPr lang="en-US" sz="2000" i="1" dirty="0">
                <a:solidFill>
                  <a:srgbClr val="0000FF"/>
                </a:solidFill>
              </a:rPr>
              <a:t>both</a:t>
            </a:r>
            <a:r>
              <a:rPr lang="en-US" sz="2000" dirty="0">
                <a:solidFill>
                  <a:srgbClr val="0000FF"/>
                </a:solidFill>
              </a:rPr>
              <a:t> documents count towards similarity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Words that occur more frequently in both receive more weight</a:t>
            </a:r>
          </a:p>
        </p:txBody>
      </p:sp>
    </p:spTree>
    <p:extLst>
      <p:ext uri="{BB962C8B-B14F-4D97-AF65-F5344CB8AC3E}">
        <p14:creationId xmlns:p14="http://schemas.microsoft.com/office/powerpoint/2010/main" val="660010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Length normalization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A vector can be length-normalized by dividing each of its components by its length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Often, we’ll use L</a:t>
            </a:r>
            <a:r>
              <a:rPr lang="en-US" sz="2400" baseline="-25000" dirty="0"/>
              <a:t>2</a:t>
            </a:r>
            <a:r>
              <a:rPr lang="en-US" sz="2400" dirty="0"/>
              <a:t> norm (could also normalize by other norms):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Dividing a vector by its L</a:t>
            </a:r>
            <a:r>
              <a:rPr lang="en-US" sz="2400" baseline="-25000" dirty="0"/>
              <a:t>2</a:t>
            </a:r>
            <a:r>
              <a:rPr lang="en-US" sz="2400" dirty="0"/>
              <a:t> norm makes it a unit (length) vector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255056" y="3527875"/>
          <a:ext cx="20875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0" name="Equation" r:id="rId3" imgW="876240" imgH="317160" progId="Equation.3">
                  <p:embed/>
                </p:oleObj>
              </mc:Choice>
              <mc:Fallback>
                <p:oleObj name="Equation" r:id="rId3" imgW="876240" imgH="317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056" y="3527875"/>
                        <a:ext cx="2087562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61815" y="3897909"/>
            <a:ext cx="2366459" cy="2415801"/>
          </a:xfrm>
          <a:prstGeom prst="ellipse">
            <a:avLst/>
          </a:prstGeom>
          <a:solidFill>
            <a:srgbClr val="008000">
              <a:alpha val="1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length vectors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-507999" y="369630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62784" y="517192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60477" y="3139927"/>
            <a:ext cx="2939140" cy="112485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870860" y="3834190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376" y="3628572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1295" y="537590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100148" y="518564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740230" y="3432631"/>
            <a:ext cx="1966687" cy="1511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967619" y="4761895"/>
            <a:ext cx="667071" cy="41003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4339189" y="3614888"/>
            <a:ext cx="2939141" cy="1209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09972" y="5090505"/>
            <a:ext cx="29560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487722" y="4324988"/>
            <a:ext cx="1092602" cy="43843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5718048" y="3885815"/>
            <a:ext cx="205619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03564" y="3656007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8483" y="5294486"/>
            <a:ext cx="32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6947336" y="5104223"/>
            <a:ext cx="190276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726389" y="4261278"/>
            <a:ext cx="917651" cy="740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814807" y="4463143"/>
            <a:ext cx="963676" cy="62736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552" y="6313710"/>
            <a:ext cx="8338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 many situations, normalization improves similarity, but not in all situations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214458"/>
              </p:ext>
            </p:extLst>
          </p:nvPr>
        </p:nvGraphicFramePr>
        <p:xfrm>
          <a:off x="1881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4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143363"/>
              </p:ext>
            </p:extLst>
          </p:nvPr>
        </p:nvGraphicFramePr>
        <p:xfrm>
          <a:off x="1995488" y="5475288"/>
          <a:ext cx="28051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5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5475288"/>
                        <a:ext cx="2805112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17619" y="2105025"/>
            <a:ext cx="5676900" cy="1144588"/>
            <a:chOff x="1047068" y="2105025"/>
            <a:chExt cx="5676900" cy="1144588"/>
          </a:xfrm>
        </p:grpSpPr>
        <p:graphicFrame>
          <p:nvGraphicFramePr>
            <p:cNvPr id="70658" name="Content Placeholder 3"/>
            <p:cNvGraphicFramePr>
              <a:graphicFrameLocks noChangeAspect="1"/>
            </p:cNvGraphicFramePr>
            <p:nvPr/>
          </p:nvGraphicFramePr>
          <p:xfrm>
            <a:off x="1047068" y="2105025"/>
            <a:ext cx="5676900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0866" name="Equation" r:id="rId7" imgW="3149600" imgH="635000" progId="Equation.3">
                    <p:embed/>
                  </p:oleObj>
                </mc:Choice>
                <mc:Fallback>
                  <p:oleObj name="Equation" r:id="rId7" imgW="3149600" imgH="6350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7068" y="2105025"/>
                          <a:ext cx="5676900" cy="1144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4586739" y="2660952"/>
              <a:ext cx="2137229" cy="588661"/>
            </a:xfrm>
            <a:prstGeom prst="rect">
              <a:avLst/>
            </a:prstGeom>
            <a:solidFill>
              <a:srgbClr val="FF0000">
                <a:alpha val="24000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1848" y="4802574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a’ and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’ are length normalized versions of the vectors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99912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0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577430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1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64849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82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73009" y="2966975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Cosine is the most common measure.  Why do you think?</a:t>
            </a:r>
          </a:p>
        </p:txBody>
      </p:sp>
    </p:spTree>
    <p:extLst>
      <p:ext uri="{BB962C8B-B14F-4D97-AF65-F5344CB8AC3E}">
        <p14:creationId xmlns:p14="http://schemas.microsoft.com/office/powerpoint/2010/main" val="3220911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Cosine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L2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L1</a:t>
            </a: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06246"/>
              </p:ext>
            </p:extLst>
          </p:nvPr>
        </p:nvGraphicFramePr>
        <p:xfrm>
          <a:off x="1500188" y="3754438"/>
          <a:ext cx="33004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4" name="Equation" r:id="rId3" imgW="1689100" imgH="495300" progId="Equation.3">
                  <p:embed/>
                </p:oleObj>
              </mc:Choice>
              <mc:Fallback>
                <p:oleObj name="Equation" r:id="rId3" imgW="16891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3754438"/>
                        <a:ext cx="3300412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66057"/>
              </p:ext>
            </p:extLst>
          </p:nvPr>
        </p:nvGraphicFramePr>
        <p:xfrm>
          <a:off x="1501775" y="5475288"/>
          <a:ext cx="28035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5" name="Equation" r:id="rId5" imgW="1435100" imgH="457200" progId="Equation.3">
                  <p:embed/>
                </p:oleObj>
              </mc:Choice>
              <mc:Fallback>
                <p:oleObj name="Equation" r:id="rId5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1775" y="5475288"/>
                        <a:ext cx="2803525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8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25403"/>
              </p:ext>
            </p:extLst>
          </p:nvPr>
        </p:nvGraphicFramePr>
        <p:xfrm>
          <a:off x="1549100" y="2271844"/>
          <a:ext cx="3251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06" name="Equation" r:id="rId7" imgW="1803400" imgH="317500" progId="Equation.3">
                  <p:embed/>
                </p:oleObj>
              </mc:Choice>
              <mc:Fallback>
                <p:oleObj name="Equation" r:id="rId7" imgW="18034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100" y="2271844"/>
                        <a:ext cx="32512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50522" y="2966975"/>
            <a:ext cx="36933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L1 and L2 penalize sentences for not having words, i.e. if a has it but b doesn’t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Cosine can be significantly faster since it only calculates over the intersection</a:t>
            </a:r>
          </a:p>
        </p:txBody>
      </p:sp>
    </p:spTree>
    <p:extLst>
      <p:ext uri="{BB962C8B-B14F-4D97-AF65-F5344CB8AC3E}">
        <p14:creationId xmlns:p14="http://schemas.microsoft.com/office/powerpoint/2010/main" val="3290330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/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428253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Information retrieval (search)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69540" y="3730308"/>
            <a:ext cx="696688" cy="693432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213809" y="3875373"/>
            <a:ext cx="696688" cy="693432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088766" y="4738987"/>
            <a:ext cx="696688" cy="693432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333031" y="21529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Data set (e.g. web)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271677" y="2984269"/>
            <a:ext cx="696688" cy="693432"/>
            <a:chOff x="1669143" y="3531810"/>
            <a:chExt cx="834572" cy="1052285"/>
          </a:xfrm>
        </p:grpSpPr>
        <p:sp>
          <p:nvSpPr>
            <p:cNvPr id="30" name="Rectangle 29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610016" y="3036876"/>
            <a:ext cx="696688" cy="693432"/>
            <a:chOff x="1669143" y="3531810"/>
            <a:chExt cx="834572" cy="1052285"/>
          </a:xfrm>
        </p:grpSpPr>
        <p:sp>
          <p:nvSpPr>
            <p:cNvPr id="38" name="Rectangle 3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842559" y="3883754"/>
            <a:ext cx="696688" cy="693432"/>
            <a:chOff x="1669143" y="3531810"/>
            <a:chExt cx="834572" cy="1052285"/>
          </a:xfrm>
        </p:grpSpPr>
        <p:sp>
          <p:nvSpPr>
            <p:cNvPr id="46" name="Rectangle 45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110760" y="5288400"/>
            <a:ext cx="696688" cy="693432"/>
            <a:chOff x="1669143" y="3531810"/>
            <a:chExt cx="834572" cy="1052285"/>
          </a:xfrm>
        </p:grpSpPr>
        <p:sp>
          <p:nvSpPr>
            <p:cNvPr id="54" name="Rectangle 53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04107" y="5051924"/>
            <a:ext cx="696688" cy="693432"/>
            <a:chOff x="1669143" y="3531810"/>
            <a:chExt cx="834572" cy="1052285"/>
          </a:xfrm>
        </p:grpSpPr>
        <p:sp>
          <p:nvSpPr>
            <p:cNvPr id="62" name="Rectangle 61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Oval 68"/>
          <p:cNvSpPr/>
          <p:nvPr/>
        </p:nvSpPr>
        <p:spPr>
          <a:xfrm>
            <a:off x="4003524" y="2655332"/>
            <a:ext cx="5006242" cy="3876097"/>
          </a:xfrm>
          <a:prstGeom prst="ellipse">
            <a:avLst/>
          </a:prstGeom>
          <a:solidFill>
            <a:srgbClr val="0000FF">
              <a:alpha val="3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33180" y="3730308"/>
            <a:ext cx="696688" cy="201651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813954" y="3825955"/>
            <a:ext cx="494750" cy="104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2648" y="2305355"/>
            <a:ext cx="224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query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of these have we addressed?</a:t>
            </a:r>
          </a:p>
          <a:p>
            <a:pPr lvl="1"/>
            <a:r>
              <a:rPr lang="en-US" dirty="0"/>
              <a:t>word order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length</a:t>
            </a:r>
          </a:p>
          <a:p>
            <a:pPr lvl="1"/>
            <a:r>
              <a:rPr lang="en-US" dirty="0"/>
              <a:t>synonym</a:t>
            </a:r>
          </a:p>
          <a:p>
            <a:pPr lvl="1"/>
            <a:r>
              <a:rPr lang="en-US" dirty="0"/>
              <a:t>spelling mistakes</a:t>
            </a:r>
          </a:p>
          <a:p>
            <a:pPr lvl="1"/>
            <a:r>
              <a:rPr lang="en-US" dirty="0"/>
              <a:t>word importance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word frequency</a:t>
            </a:r>
          </a:p>
        </p:txBody>
      </p:sp>
    </p:spTree>
    <p:extLst>
      <p:ext uri="{BB962C8B-B14F-4D97-AF65-F5344CB8AC3E}">
        <p14:creationId xmlns:p14="http://schemas.microsoft.com/office/powerpoint/2010/main" val="31041503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overlap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172" y="1600200"/>
            <a:ext cx="8153400" cy="734181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Treats all words the same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48" y="2334381"/>
            <a:ext cx="8229600" cy="2660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lawyer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court, some of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victim supporters turned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kern="0" dirty="0">
                <a:solidFill>
                  <a:srgbClr val="CC0000"/>
                </a:solidFill>
              </a:rPr>
              <a:t>B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defendant walked into the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courthouse with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attorney, the crowd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truned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backs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1313" marR="0" lvl="0" indent="-341313" algn="l" defTabSz="4572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Garamond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5333" y="2358571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9048" y="4095448"/>
            <a:ext cx="1548191" cy="471714"/>
          </a:xfrm>
          <a:prstGeom prst="rect">
            <a:avLst/>
          </a:prstGeom>
          <a:solidFill>
            <a:srgbClr val="008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857829" y="4095448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1374" y="2358571"/>
            <a:ext cx="524933" cy="471714"/>
          </a:xfrm>
          <a:prstGeom prst="rect">
            <a:avLst/>
          </a:prstGeom>
          <a:solidFill>
            <a:srgbClr val="FF0000">
              <a:alpha val="3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99634" y="5869101"/>
            <a:ext cx="12272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Ideas?</a:t>
            </a:r>
          </a:p>
        </p:txBody>
      </p:sp>
    </p:spTree>
    <p:extLst>
      <p:ext uri="{BB962C8B-B14F-4D97-AF65-F5344CB8AC3E}">
        <p14:creationId xmlns:p14="http://schemas.microsoft.com/office/powerpoint/2010/main" val="2086378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7360" y="1586832"/>
            <a:ext cx="8153400" cy="8061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Include a weight for each word/feature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7855" y="2526631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a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a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a</a:t>
            </a:r>
            <a:r>
              <a:rPr lang="en-US" baseline="-25000" dirty="0"/>
              <a:t>4</a:t>
            </a:r>
            <a:r>
              <a:rPr lang="en-US" dirty="0"/>
              <a:t>: and			1</a:t>
            </a:r>
          </a:p>
          <a:p>
            <a:r>
              <a:rPr lang="en-US" dirty="0"/>
              <a:t>a</a:t>
            </a:r>
            <a:r>
              <a:rPr lang="en-US" baseline="-25000" dirty="0"/>
              <a:t>5</a:t>
            </a:r>
            <a:r>
              <a:rPr lang="en-US" dirty="0"/>
              <a:t>: courthouse		0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7855" y="5066630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r>
              <a:rPr lang="en-US" dirty="0"/>
              <a:t>: When			1</a:t>
            </a:r>
          </a:p>
          <a:p>
            <a:r>
              <a:rPr lang="en-US" dirty="0"/>
              <a:t>b</a:t>
            </a:r>
            <a:r>
              <a:rPr lang="en-US" baseline="-25000" dirty="0"/>
              <a:t>2</a:t>
            </a:r>
            <a:r>
              <a:rPr lang="en-US" dirty="0"/>
              <a:t>: the			2</a:t>
            </a:r>
          </a:p>
          <a:p>
            <a:r>
              <a:rPr lang="en-US" dirty="0"/>
              <a:t>b</a:t>
            </a:r>
            <a:r>
              <a:rPr lang="en-US" baseline="-25000" dirty="0"/>
              <a:t>3</a:t>
            </a:r>
            <a:r>
              <a:rPr lang="en-US" dirty="0"/>
              <a:t>: defendant		1</a:t>
            </a:r>
          </a:p>
          <a:p>
            <a:r>
              <a:rPr lang="en-US" dirty="0"/>
              <a:t>b</a:t>
            </a:r>
            <a:r>
              <a:rPr lang="en-US" baseline="-25000" dirty="0"/>
              <a:t>4</a:t>
            </a:r>
            <a:r>
              <a:rPr lang="en-US" dirty="0"/>
              <a:t>: and			0</a:t>
            </a:r>
          </a:p>
          <a:p>
            <a:r>
              <a:rPr lang="en-US" dirty="0"/>
              <a:t>b</a:t>
            </a:r>
            <a:r>
              <a:rPr lang="en-US" baseline="-25000" dirty="0"/>
              <a:t>5</a:t>
            </a:r>
            <a:r>
              <a:rPr lang="en-US" dirty="0"/>
              <a:t>: courthouse		1</a:t>
            </a:r>
          </a:p>
          <a:p>
            <a:r>
              <a:rPr lang="en-US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6617" y="2091203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6122" y="4604965"/>
            <a:ext cx="41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9419" y="2486028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4275" y="5026526"/>
            <a:ext cx="24765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4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5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73392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Distance + weights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62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We can incorporate the weights into the distances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 of it as either (</a:t>
            </a:r>
            <a:r>
              <a:rPr lang="en-US" i="1" dirty="0"/>
              <a:t>both work out the same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preprocessing the vectors by multiplying each dimension by the weight</a:t>
            </a:r>
          </a:p>
          <a:p>
            <a:pPr lvl="1"/>
            <a:r>
              <a:rPr lang="en-US" dirty="0"/>
              <a:t>incorporating it directly into the similarity measure</a:t>
            </a:r>
          </a:p>
        </p:txBody>
      </p:sp>
      <p:graphicFrame>
        <p:nvGraphicFramePr>
          <p:cNvPr id="129026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774435"/>
              </p:ext>
            </p:extLst>
          </p:nvPr>
        </p:nvGraphicFramePr>
        <p:xfrm>
          <a:off x="1756759" y="4261175"/>
          <a:ext cx="5402263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759" y="4261175"/>
                        <a:ext cx="5402263" cy="1144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9609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use corpus statistics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30572" y="1791368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01511" y="1804863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673216" y="1804990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943441" y="3141330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814380" y="3154825"/>
            <a:ext cx="834572" cy="1052285"/>
            <a:chOff x="1669143" y="3531810"/>
            <a:chExt cx="834572" cy="1052285"/>
          </a:xfrm>
        </p:grpSpPr>
        <p:sp>
          <p:nvSpPr>
            <p:cNvPr id="37" name="Rectangle 3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686085" y="3154952"/>
            <a:ext cx="834572" cy="1052285"/>
            <a:chOff x="1669143" y="3531810"/>
            <a:chExt cx="834572" cy="1052285"/>
          </a:xfrm>
        </p:grpSpPr>
        <p:sp>
          <p:nvSpPr>
            <p:cNvPr id="45" name="Rectangle 4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957807" y="4407757"/>
            <a:ext cx="834572" cy="1052285"/>
            <a:chOff x="1669143" y="3531810"/>
            <a:chExt cx="834572" cy="1052285"/>
          </a:xfrm>
        </p:grpSpPr>
        <p:sp>
          <p:nvSpPr>
            <p:cNvPr id="53" name="Rectangle 5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828746" y="4421252"/>
            <a:ext cx="834572" cy="1052285"/>
            <a:chOff x="1669143" y="3531810"/>
            <a:chExt cx="834572" cy="1052285"/>
          </a:xfrm>
        </p:grpSpPr>
        <p:sp>
          <p:nvSpPr>
            <p:cNvPr id="61" name="Rectangle 6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4700451" y="4421379"/>
            <a:ext cx="834572" cy="1052285"/>
            <a:chOff x="1669143" y="3531810"/>
            <a:chExt cx="834572" cy="1052285"/>
          </a:xfrm>
        </p:grpSpPr>
        <p:sp>
          <p:nvSpPr>
            <p:cNvPr id="69" name="Rectangle 6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970676" y="5717615"/>
            <a:ext cx="834572" cy="1052285"/>
            <a:chOff x="1669143" y="3531810"/>
            <a:chExt cx="834572" cy="1052285"/>
          </a:xfrm>
        </p:grpSpPr>
        <p:sp>
          <p:nvSpPr>
            <p:cNvPr id="77" name="Rectangle 7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5841615" y="5731110"/>
            <a:ext cx="834572" cy="1052285"/>
            <a:chOff x="1669143" y="3531810"/>
            <a:chExt cx="834572" cy="1052285"/>
          </a:xfrm>
        </p:grpSpPr>
        <p:sp>
          <p:nvSpPr>
            <p:cNvPr id="85" name="Rectangle 8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713320" y="5731237"/>
            <a:ext cx="834572" cy="1052285"/>
            <a:chOff x="1669143" y="3531810"/>
            <a:chExt cx="834572" cy="1052285"/>
          </a:xfrm>
        </p:grpSpPr>
        <p:sp>
          <p:nvSpPr>
            <p:cNvPr id="93" name="Rectangle 9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1363578" y="2371485"/>
            <a:ext cx="11229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096210" y="3299842"/>
            <a:ext cx="20453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defendant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34901" y="5131073"/>
            <a:ext cx="290324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would be a quantitative measure of word importance?</a:t>
            </a:r>
          </a:p>
        </p:txBody>
      </p:sp>
    </p:spTree>
    <p:extLst>
      <p:ext uri="{BB962C8B-B14F-4D97-AF65-F5344CB8AC3E}">
        <p14:creationId xmlns:p14="http://schemas.microsoft.com/office/powerpoint/2010/main" val="34927202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document frequency</a:t>
            </a:r>
            <a:r>
              <a:rPr lang="en-US" dirty="0"/>
              <a:t> (DF) is one measure of word importance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many documents are weighted less, since overlapping with these terms is very likely</a:t>
            </a:r>
          </a:p>
          <a:p>
            <a:pPr lvl="1"/>
            <a:r>
              <a:rPr lang="en-US" dirty="0"/>
              <a:t>In the extreme case, take a word like </a:t>
            </a:r>
            <a:r>
              <a:rPr lang="en-US" dirty="0">
                <a:solidFill>
                  <a:srgbClr val="0000FF"/>
                </a:solidFill>
              </a:rPr>
              <a:t>the</a:t>
            </a:r>
            <a:r>
              <a:rPr lang="en-US" dirty="0"/>
              <a:t> that occurs in almost EVERY document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Terms that occur in only a few documents are weighted more</a:t>
            </a:r>
          </a:p>
        </p:txBody>
      </p:sp>
    </p:spTree>
    <p:extLst>
      <p:ext uri="{BB962C8B-B14F-4D97-AF65-F5344CB8AC3E}">
        <p14:creationId xmlns:p14="http://schemas.microsoft.com/office/powerpoint/2010/main" val="14126633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Document vs. overall frequency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36892" y="1565152"/>
            <a:ext cx="8329155" cy="1420014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The overall frequency of a word is the number of occurrences in a dataset, counting multiple occurrences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sz="2400" dirty="0"/>
              <a:t>Example: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3490913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Overall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30290" y="5998111"/>
            <a:ext cx="89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word is a more informative (and should get a higher weight)?</a:t>
            </a:r>
          </a:p>
        </p:txBody>
      </p:sp>
    </p:spTree>
    <p:extLst>
      <p:ext uri="{BB962C8B-B14F-4D97-AF65-F5344CB8AC3E}">
        <p14:creationId xmlns:p14="http://schemas.microsoft.com/office/powerpoint/2010/main" val="30175439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frequency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911684"/>
          <a:ext cx="7086600" cy="22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9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685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1922" name="Content Placeholder 3"/>
          <p:cNvGraphicFramePr>
            <a:graphicFrameLocks noChangeAspect="1"/>
          </p:cNvGraphicFramePr>
          <p:nvPr/>
        </p:nvGraphicFramePr>
        <p:xfrm>
          <a:off x="1719263" y="5532438"/>
          <a:ext cx="54022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6" name="Equation" r:id="rId3" imgW="2997200" imgH="635000" progId="Equation.3">
                  <p:embed/>
                </p:oleObj>
              </mc:Choice>
              <mc:Fallback>
                <p:oleObj name="Equation" r:id="rId3" imgW="29972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63" y="5532438"/>
                        <a:ext cx="5402262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5320632" y="5668212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33968" y="5700300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47315" y="6227015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9477" y="6232361"/>
            <a:ext cx="320843" cy="347579"/>
          </a:xfrm>
          <a:prstGeom prst="ellipse">
            <a:avLst/>
          </a:prstGeom>
          <a:solidFill>
            <a:srgbClr val="FF0000">
              <a:alpha val="3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2648" y="424197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Document frequency is often related to word importance, but we want an actual weight.</a:t>
            </a:r>
            <a:r>
              <a:rPr lang="en-US" sz="2400" dirty="0">
                <a:solidFill>
                  <a:srgbClr val="FF0000"/>
                </a:solidFill>
              </a:rPr>
              <a:t>  Problems?</a:t>
            </a:r>
          </a:p>
        </p:txBody>
      </p:sp>
    </p:spTree>
    <p:extLst>
      <p:ext uri="{BB962C8B-B14F-4D97-AF65-F5344CB8AC3E}">
        <p14:creationId xmlns:p14="http://schemas.microsoft.com/office/powerpoint/2010/main" val="41325869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document frequency to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703052"/>
            <a:ext cx="8153400" cy="2804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weight and document frequency are </a:t>
            </a:r>
            <a:r>
              <a:rPr lang="en-US" sz="2400" b="1" dirty="0"/>
              <a:t>inversely</a:t>
            </a:r>
            <a:r>
              <a:rPr lang="en-US" sz="2400" dirty="0"/>
              <a:t> related</a:t>
            </a:r>
          </a:p>
          <a:p>
            <a:pPr lvl="1"/>
            <a:r>
              <a:rPr lang="en-US" sz="2000" dirty="0"/>
              <a:t>higher document frequency should have lower weight and vice versa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is unbounded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/>
              <a:t>document frequency will change depending on the size of the data set (i.e. the number of documents)</a:t>
            </a:r>
          </a:p>
          <a:p>
            <a:pPr lvl="1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706963"/>
          <a:ext cx="7086600" cy="156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Collection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Document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148">
                <a:tc>
                  <a:txBody>
                    <a:bodyPr/>
                    <a:lstStyle/>
                    <a:p>
                      <a:r>
                        <a:rPr lang="en-US" i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10422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8760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200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Inverse document frequency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3235158"/>
            <a:ext cx="8153400" cy="2860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IDF</a:t>
            </a:r>
            <a:r>
              <a:rPr lang="en-US" dirty="0"/>
              <a:t> is inversely correlated with DF</a:t>
            </a:r>
          </a:p>
          <a:p>
            <a:pPr lvl="1"/>
            <a:r>
              <a:rPr lang="en-US" dirty="0"/>
              <a:t>higher DF results in lower IDF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N</a:t>
            </a:r>
            <a:r>
              <a:rPr lang="en-US" dirty="0"/>
              <a:t> incorporates a dataset dependent normalizer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</a:rPr>
              <a:t>log</a:t>
            </a:r>
            <a:r>
              <a:rPr lang="en-US" dirty="0"/>
              <a:t> dampens the overall weight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36122" y="1739356"/>
          <a:ext cx="279876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0" name="Equation" r:id="rId3" imgW="1003300" imgH="393700" progId="Equation.3">
                  <p:embed/>
                </p:oleObj>
              </mc:Choice>
              <mc:Fallback>
                <p:oleObj name="Equation" r:id="rId3" imgW="1003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122" y="1739356"/>
                        <a:ext cx="2798763" cy="1100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24470" y="2312742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document frequency of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6454" y="1739356"/>
            <a:ext cx="3195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# of documents in dataset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4734886" y="1938421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734886" y="2580107"/>
            <a:ext cx="881569" cy="9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6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classification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3156" y="3810000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264788" y="2419048"/>
            <a:ext cx="834572" cy="1052285"/>
            <a:chOff x="1669143" y="3531810"/>
            <a:chExt cx="834572" cy="1052285"/>
          </a:xfrm>
        </p:grpSpPr>
        <p:sp>
          <p:nvSpPr>
            <p:cNvPr id="13" name="Rectangle 1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64788" y="4031341"/>
            <a:ext cx="834572" cy="1052285"/>
            <a:chOff x="1669143" y="3531810"/>
            <a:chExt cx="834572" cy="1052285"/>
          </a:xfrm>
        </p:grpSpPr>
        <p:sp>
          <p:nvSpPr>
            <p:cNvPr id="21" name="Rectangle 2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274469" y="5582778"/>
            <a:ext cx="834572" cy="1052285"/>
            <a:chOff x="1669143" y="3531810"/>
            <a:chExt cx="834572" cy="1052285"/>
          </a:xfrm>
        </p:grpSpPr>
        <p:sp>
          <p:nvSpPr>
            <p:cNvPr id="29" name="Rectangle 2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 flipV="1">
            <a:off x="2612571" y="3252785"/>
            <a:ext cx="1016000" cy="70235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612571" y="4289353"/>
            <a:ext cx="101600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2477104" y="4858653"/>
            <a:ext cx="1286934" cy="1016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34000" y="2639128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sports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34000" y="4363127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politics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0" y="5951239"/>
            <a:ext cx="123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business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0954" y="3159381"/>
            <a:ext cx="2576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“documents” could be actual documents, for example using </a:t>
            </a:r>
            <a:r>
              <a:rPr lang="en-US" sz="2000" dirty="0" err="1"/>
              <a:t>k</a:t>
            </a:r>
            <a:r>
              <a:rPr lang="en-US" sz="2000" dirty="0"/>
              <a:t>-means or pseudo-documents, like a class </a:t>
            </a:r>
            <a:r>
              <a:rPr lang="en-US" sz="2000" dirty="0" err="1"/>
              <a:t>centroid</a:t>
            </a:r>
            <a:r>
              <a:rPr lang="en-US" sz="2000" dirty="0"/>
              <a:t>/average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1165376" y="5562600"/>
            <a:ext cx="5296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IDFs assuming log base 10?</a:t>
            </a:r>
          </a:p>
        </p:txBody>
      </p:sp>
    </p:spTree>
    <p:extLst>
      <p:ext uri="{BB962C8B-B14F-4D97-AF65-F5344CB8AC3E}">
        <p14:creationId xmlns:p14="http://schemas.microsoft.com/office/powerpoint/2010/main" val="31303320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56047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There is one </a:t>
            </a:r>
            <a:r>
              <a:rPr lang="en-US" sz="2400" dirty="0" err="1"/>
              <a:t>idf</a:t>
            </a:r>
            <a:r>
              <a:rPr lang="en-US" sz="2400" dirty="0"/>
              <a:t> value/weight for each word</a:t>
            </a:r>
          </a:p>
        </p:txBody>
      </p:sp>
    </p:spTree>
    <p:extLst>
      <p:ext uri="{BB962C8B-B14F-4D97-AF65-F5344CB8AC3E}">
        <p14:creationId xmlns:p14="http://schemas.microsoft.com/office/powerpoint/2010/main" val="3665755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40074277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IDF example, suppose </a:t>
            </a:r>
            <a:r>
              <a:rPr lang="en-US" i="1" dirty="0"/>
              <a:t>N</a:t>
            </a:r>
            <a:r>
              <a:rPr lang="en-US" dirty="0"/>
              <a:t>=1 million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26359"/>
              </p:ext>
            </p:extLst>
          </p:nvPr>
        </p:nvGraphicFramePr>
        <p:xfrm>
          <a:off x="152400" y="1752600"/>
          <a:ext cx="8915400" cy="3122616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11" charset="0"/>
                        </a:rPr>
                        <a:t>t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11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-111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661" name="TextBox 4"/>
          <p:cNvSpPr txBox="1">
            <a:spLocks noChangeArrowheads="1"/>
          </p:cNvSpPr>
          <p:nvPr/>
        </p:nvSpPr>
        <p:spPr bwMode="auto">
          <a:xfrm>
            <a:off x="596900" y="5562600"/>
            <a:ext cx="7014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if we didn’t use the log to dampen the weighting?</a:t>
            </a:r>
          </a:p>
        </p:txBody>
      </p:sp>
    </p:spTree>
    <p:extLst>
      <p:ext uri="{BB962C8B-B14F-4D97-AF65-F5344CB8AC3E}">
        <p14:creationId xmlns:p14="http://schemas.microsoft.com/office/powerpoint/2010/main" val="2942309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622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One of the most common weighting schemes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TF</a:t>
            </a:r>
            <a:r>
              <a:rPr lang="en-US" dirty="0"/>
              <a:t> = term frequency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IDF</a:t>
            </a:r>
            <a:r>
              <a:rPr lang="en-US" dirty="0"/>
              <a:t> = inverse document frequency</a:t>
            </a: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2351505" y="3462421"/>
          <a:ext cx="34131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4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05" y="3462421"/>
                        <a:ext cx="34131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053" y="5377978"/>
            <a:ext cx="6831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then use this with any of our similarity measures!</a:t>
            </a:r>
          </a:p>
        </p:txBody>
      </p:sp>
      <p:sp>
        <p:nvSpPr>
          <p:cNvPr id="6" name="Left Brace 5"/>
          <p:cNvSpPr/>
          <p:nvPr/>
        </p:nvSpPr>
        <p:spPr>
          <a:xfrm rot="16200000">
            <a:off x="4729533" y="3427781"/>
            <a:ext cx="387684" cy="168251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8327" y="4462880"/>
            <a:ext cx="312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IDF (word importance weight )</a:t>
            </a:r>
          </a:p>
        </p:txBody>
      </p:sp>
      <p:sp>
        <p:nvSpPr>
          <p:cNvPr id="8" name="Left Brace 7"/>
          <p:cNvSpPr/>
          <p:nvPr/>
        </p:nvSpPr>
        <p:spPr>
          <a:xfrm rot="16200000">
            <a:off x="3322366" y="4002960"/>
            <a:ext cx="387684" cy="532154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11281" y="4502107"/>
            <a:ext cx="59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TF</a:t>
            </a:r>
          </a:p>
        </p:txBody>
      </p:sp>
    </p:spTree>
    <p:extLst>
      <p:ext uri="{BB962C8B-B14F-4D97-AF65-F5344CB8AC3E}">
        <p14:creationId xmlns:p14="http://schemas.microsoft.com/office/powerpoint/2010/main" val="37045779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r>
              <a:rPr lang="en-US" dirty="0"/>
              <a:t>: extreme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Some words like ‘a’ and ‘the’ will occur in almost every document</a:t>
            </a:r>
          </a:p>
          <a:p>
            <a:pPr lvl="1"/>
            <a:r>
              <a:rPr lang="en-US" sz="2400" dirty="0"/>
              <a:t>IDF will be 0 for any word that occurs in all documents</a:t>
            </a:r>
          </a:p>
          <a:p>
            <a:pPr lvl="1"/>
            <a:r>
              <a:rPr lang="en-US" sz="2400" dirty="0"/>
              <a:t>For words that occur in almost all of the documents, they will be nearly 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A </a:t>
            </a:r>
            <a:r>
              <a:rPr lang="en-US" sz="2800" b="1" i="1" dirty="0" err="1"/>
              <a:t>stoplist</a:t>
            </a:r>
            <a:r>
              <a:rPr lang="en-US" sz="2800" dirty="0"/>
              <a:t> is a list of words that should </a:t>
            </a:r>
            <a:r>
              <a:rPr lang="en-US" sz="2800" b="1" dirty="0"/>
              <a:t>not</a:t>
            </a:r>
            <a:r>
              <a:rPr lang="en-US" sz="2800" dirty="0"/>
              <a:t> be considered (in this case, similarity calculations)</a:t>
            </a:r>
          </a:p>
          <a:p>
            <a:pPr lvl="1"/>
            <a:r>
              <a:rPr lang="en-US" sz="2500" dirty="0"/>
              <a:t>Sometimes this is the </a:t>
            </a:r>
            <a:r>
              <a:rPr lang="en-US" sz="2500" i="1" dirty="0" err="1"/>
              <a:t>n</a:t>
            </a:r>
            <a:r>
              <a:rPr lang="en-US" sz="2500" dirty="0"/>
              <a:t> most frequent words</a:t>
            </a:r>
          </a:p>
          <a:p>
            <a:pPr lvl="1"/>
            <a:r>
              <a:rPr lang="en-US" sz="2500" dirty="0"/>
              <a:t>Often, it’s a list of a few hundred words manually created</a:t>
            </a:r>
          </a:p>
        </p:txBody>
      </p:sp>
    </p:spTree>
    <p:extLst>
      <p:ext uri="{BB962C8B-B14F-4D97-AF65-F5344CB8AC3E}">
        <p14:creationId xmlns:p14="http://schemas.microsoft.com/office/powerpoint/2010/main" val="16652463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5809" y="1752093"/>
            <a:ext cx="1100666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I</a:t>
            </a:r>
          </a:p>
          <a:p>
            <a:r>
              <a:rPr lang="en-US" sz="1200" dirty="0"/>
              <a:t>a</a:t>
            </a:r>
          </a:p>
          <a:p>
            <a:r>
              <a:rPr lang="en-US" sz="1200" dirty="0"/>
              <a:t>aboard</a:t>
            </a:r>
          </a:p>
          <a:p>
            <a:r>
              <a:rPr lang="en-US" sz="1200" dirty="0"/>
              <a:t>about</a:t>
            </a:r>
          </a:p>
          <a:p>
            <a:r>
              <a:rPr lang="en-US" sz="1200" dirty="0"/>
              <a:t>above</a:t>
            </a:r>
          </a:p>
          <a:p>
            <a:r>
              <a:rPr lang="en-US" sz="1200" dirty="0"/>
              <a:t>across</a:t>
            </a:r>
          </a:p>
          <a:p>
            <a:r>
              <a:rPr lang="en-US" sz="1200" dirty="0"/>
              <a:t>after</a:t>
            </a:r>
          </a:p>
          <a:p>
            <a:r>
              <a:rPr lang="en-US" sz="1200" dirty="0"/>
              <a:t>afterwards</a:t>
            </a:r>
          </a:p>
          <a:p>
            <a:r>
              <a:rPr lang="en-US" sz="1200" dirty="0"/>
              <a:t>against</a:t>
            </a:r>
          </a:p>
          <a:p>
            <a:r>
              <a:rPr lang="en-US" sz="1200" dirty="0" err="1"/>
              <a:t>agin</a:t>
            </a:r>
            <a:endParaRPr lang="en-US" sz="1200" dirty="0"/>
          </a:p>
          <a:p>
            <a:r>
              <a:rPr lang="en-US" sz="1200" dirty="0"/>
              <a:t>ago</a:t>
            </a:r>
          </a:p>
          <a:p>
            <a:r>
              <a:rPr lang="en-US" sz="1200" dirty="0"/>
              <a:t>agreed-upon</a:t>
            </a:r>
          </a:p>
          <a:p>
            <a:r>
              <a:rPr lang="en-US" sz="1200" dirty="0"/>
              <a:t>ah</a:t>
            </a:r>
          </a:p>
          <a:p>
            <a:r>
              <a:rPr lang="en-US" sz="1200" dirty="0"/>
              <a:t>alas</a:t>
            </a:r>
          </a:p>
          <a:p>
            <a:r>
              <a:rPr lang="en-US" sz="1200" dirty="0"/>
              <a:t>albeit</a:t>
            </a:r>
          </a:p>
          <a:p>
            <a:r>
              <a:rPr lang="en-US" sz="1200" dirty="0"/>
              <a:t>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6475" y="1752093"/>
            <a:ext cx="858761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all-over</a:t>
            </a:r>
          </a:p>
          <a:p>
            <a:r>
              <a:rPr lang="en-US" sz="1200" dirty="0"/>
              <a:t>almost</a:t>
            </a:r>
          </a:p>
          <a:p>
            <a:r>
              <a:rPr lang="en-US" sz="1200" dirty="0"/>
              <a:t>along</a:t>
            </a:r>
          </a:p>
          <a:p>
            <a:r>
              <a:rPr lang="en-US" sz="1200" dirty="0"/>
              <a:t>alongside</a:t>
            </a:r>
          </a:p>
          <a:p>
            <a:r>
              <a:rPr lang="en-US" sz="1200" dirty="0" err="1"/>
              <a:t>altho</a:t>
            </a:r>
            <a:endParaRPr lang="en-US" sz="1200" dirty="0"/>
          </a:p>
          <a:p>
            <a:r>
              <a:rPr lang="en-US" sz="1200" dirty="0"/>
              <a:t>although</a:t>
            </a:r>
          </a:p>
          <a:p>
            <a:r>
              <a:rPr lang="en-US" sz="1200" dirty="0"/>
              <a:t>amid</a:t>
            </a:r>
          </a:p>
          <a:p>
            <a:r>
              <a:rPr lang="en-US" sz="1200" dirty="0"/>
              <a:t>amidst</a:t>
            </a:r>
          </a:p>
          <a:p>
            <a:r>
              <a:rPr lang="en-US" sz="1200" dirty="0"/>
              <a:t>among</a:t>
            </a:r>
          </a:p>
          <a:p>
            <a:r>
              <a:rPr lang="en-US" sz="1200" dirty="0"/>
              <a:t>amongst</a:t>
            </a:r>
          </a:p>
          <a:p>
            <a:r>
              <a:rPr lang="en-US" sz="1200" dirty="0"/>
              <a:t>an</a:t>
            </a:r>
          </a:p>
          <a:p>
            <a:r>
              <a:rPr lang="en-US" sz="1200" dirty="0"/>
              <a:t>and</a:t>
            </a:r>
          </a:p>
          <a:p>
            <a:r>
              <a:rPr lang="en-US" sz="1200" dirty="0"/>
              <a:t>another</a:t>
            </a:r>
          </a:p>
          <a:p>
            <a:r>
              <a:rPr lang="en-US" sz="1200" dirty="0"/>
              <a:t>any</a:t>
            </a:r>
          </a:p>
          <a:p>
            <a:r>
              <a:rPr lang="en-US" sz="1200" dirty="0"/>
              <a:t>anyone</a:t>
            </a:r>
          </a:p>
          <a:p>
            <a:r>
              <a:rPr lang="en-US" sz="1200" dirty="0"/>
              <a:t>anything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2950" y="1752093"/>
            <a:ext cx="931334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around</a:t>
            </a:r>
          </a:p>
          <a:p>
            <a:r>
              <a:rPr lang="en-US" sz="1200" dirty="0"/>
              <a:t>as</a:t>
            </a:r>
          </a:p>
          <a:p>
            <a:r>
              <a:rPr lang="en-US" sz="1200" dirty="0"/>
              <a:t>aside</a:t>
            </a:r>
          </a:p>
          <a:p>
            <a:r>
              <a:rPr lang="en-US" sz="1200" dirty="0"/>
              <a:t>astride</a:t>
            </a:r>
          </a:p>
          <a:p>
            <a:r>
              <a:rPr lang="en-US" sz="1200" dirty="0"/>
              <a:t>at</a:t>
            </a:r>
          </a:p>
          <a:p>
            <a:r>
              <a:rPr lang="en-US" sz="1200" dirty="0"/>
              <a:t>atop</a:t>
            </a:r>
          </a:p>
          <a:p>
            <a:r>
              <a:rPr lang="en-US" sz="1200" dirty="0"/>
              <a:t>avec</a:t>
            </a:r>
          </a:p>
          <a:p>
            <a:r>
              <a:rPr lang="en-US" sz="1200" dirty="0"/>
              <a:t>away</a:t>
            </a:r>
          </a:p>
          <a:p>
            <a:r>
              <a:rPr lang="en-US" sz="1200" dirty="0"/>
              <a:t>back</a:t>
            </a:r>
          </a:p>
          <a:p>
            <a:r>
              <a:rPr lang="en-US" sz="1200" dirty="0"/>
              <a:t>be</a:t>
            </a:r>
          </a:p>
          <a:p>
            <a:r>
              <a:rPr lang="en-US" sz="1200" dirty="0"/>
              <a:t>because</a:t>
            </a:r>
          </a:p>
          <a:p>
            <a:r>
              <a:rPr lang="en-US" sz="1200" dirty="0"/>
              <a:t>before</a:t>
            </a:r>
          </a:p>
          <a:p>
            <a:r>
              <a:rPr lang="en-US" sz="1200" dirty="0"/>
              <a:t>beforehand</a:t>
            </a:r>
          </a:p>
          <a:p>
            <a:r>
              <a:rPr lang="en-US" sz="1200" dirty="0"/>
              <a:t>behind</a:t>
            </a:r>
          </a:p>
          <a:p>
            <a:r>
              <a:rPr lang="en-US" sz="1200" dirty="0" err="1"/>
              <a:t>behynde</a:t>
            </a:r>
            <a:endParaRPr lang="en-US" sz="1200" dirty="0"/>
          </a:p>
          <a:p>
            <a:r>
              <a:rPr lang="en-US" sz="1200" dirty="0"/>
              <a:t>below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4547807" y="1752093"/>
            <a:ext cx="798287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beneath</a:t>
            </a:r>
          </a:p>
          <a:p>
            <a:r>
              <a:rPr lang="en-US" sz="1200" dirty="0"/>
              <a:t>beside</a:t>
            </a:r>
          </a:p>
          <a:p>
            <a:r>
              <a:rPr lang="en-US" sz="1200" dirty="0"/>
              <a:t>besides</a:t>
            </a:r>
          </a:p>
          <a:p>
            <a:r>
              <a:rPr lang="en-US" sz="1200" dirty="0"/>
              <a:t>between</a:t>
            </a:r>
          </a:p>
          <a:p>
            <a:r>
              <a:rPr lang="en-US" sz="1200" dirty="0" err="1"/>
              <a:t>bewteen</a:t>
            </a:r>
            <a:endParaRPr lang="en-US" sz="1200" dirty="0"/>
          </a:p>
          <a:p>
            <a:r>
              <a:rPr lang="en-US" sz="1200" dirty="0"/>
              <a:t>beyond</a:t>
            </a:r>
          </a:p>
          <a:p>
            <a:r>
              <a:rPr lang="en-US" sz="1200" dirty="0"/>
              <a:t>bi</a:t>
            </a:r>
          </a:p>
          <a:p>
            <a:r>
              <a:rPr lang="en-US" sz="1200" dirty="0"/>
              <a:t>both</a:t>
            </a:r>
          </a:p>
          <a:p>
            <a:r>
              <a:rPr lang="en-US" sz="1200" dirty="0"/>
              <a:t>but</a:t>
            </a:r>
          </a:p>
          <a:p>
            <a:r>
              <a:rPr lang="en-US" sz="1200" dirty="0"/>
              <a:t>by</a:t>
            </a:r>
          </a:p>
          <a:p>
            <a:r>
              <a:rPr lang="en-US" sz="1200" dirty="0"/>
              <a:t>ca.</a:t>
            </a:r>
          </a:p>
          <a:p>
            <a:r>
              <a:rPr lang="en-US" sz="1200" dirty="0"/>
              <a:t>de</a:t>
            </a:r>
          </a:p>
          <a:p>
            <a:r>
              <a:rPr lang="en-US" sz="1200" dirty="0"/>
              <a:t>des</a:t>
            </a:r>
          </a:p>
          <a:p>
            <a:r>
              <a:rPr lang="en-US" sz="1200" dirty="0"/>
              <a:t>despite</a:t>
            </a:r>
          </a:p>
          <a:p>
            <a:r>
              <a:rPr lang="en-US" sz="1200" dirty="0"/>
              <a:t>do</a:t>
            </a:r>
          </a:p>
          <a:p>
            <a:r>
              <a:rPr lang="en-US" sz="1200" dirty="0"/>
              <a:t>down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3330" y="1752093"/>
            <a:ext cx="822478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due</a:t>
            </a:r>
          </a:p>
          <a:p>
            <a:r>
              <a:rPr lang="en-US" sz="1200" dirty="0" err="1"/>
              <a:t>durin</a:t>
            </a:r>
            <a:endParaRPr lang="en-US" sz="1200" dirty="0"/>
          </a:p>
          <a:p>
            <a:r>
              <a:rPr lang="en-US" sz="1200" dirty="0"/>
              <a:t>during</a:t>
            </a:r>
          </a:p>
          <a:p>
            <a:r>
              <a:rPr lang="en-US" sz="1200" dirty="0"/>
              <a:t>each</a:t>
            </a:r>
          </a:p>
          <a:p>
            <a:r>
              <a:rPr lang="en-US" sz="1200" dirty="0"/>
              <a:t>eh</a:t>
            </a:r>
          </a:p>
          <a:p>
            <a:r>
              <a:rPr lang="en-US" sz="1200" dirty="0"/>
              <a:t>either</a:t>
            </a:r>
          </a:p>
          <a:p>
            <a:r>
              <a:rPr lang="en-US" sz="1200" dirty="0"/>
              <a:t>en</a:t>
            </a:r>
          </a:p>
          <a:p>
            <a:r>
              <a:rPr lang="en-US" sz="1200" dirty="0"/>
              <a:t>every</a:t>
            </a:r>
          </a:p>
          <a:p>
            <a:r>
              <a:rPr lang="en-US" sz="1200" dirty="0"/>
              <a:t>ever</a:t>
            </a:r>
          </a:p>
          <a:p>
            <a:r>
              <a:rPr lang="en-US" sz="1200" dirty="0"/>
              <a:t>everyone</a:t>
            </a:r>
          </a:p>
          <a:p>
            <a:r>
              <a:rPr lang="en-US" sz="1200" dirty="0"/>
              <a:t>everything</a:t>
            </a:r>
          </a:p>
          <a:p>
            <a:r>
              <a:rPr lang="en-US" sz="1200" dirty="0"/>
              <a:t>except</a:t>
            </a:r>
          </a:p>
          <a:p>
            <a:r>
              <a:rPr lang="en-US" sz="1200" dirty="0"/>
              <a:t>far</a:t>
            </a:r>
          </a:p>
          <a:p>
            <a:r>
              <a:rPr lang="en-US" sz="1200" dirty="0" err="1"/>
              <a:t>fer</a:t>
            </a:r>
            <a:endParaRPr lang="en-US" sz="1200" dirty="0"/>
          </a:p>
          <a:p>
            <a:r>
              <a:rPr lang="en-US" sz="1200" dirty="0"/>
              <a:t>for</a:t>
            </a:r>
          </a:p>
          <a:p>
            <a:r>
              <a:rPr lang="en-US" sz="1200" dirty="0"/>
              <a:t>from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3048" y="1752093"/>
            <a:ext cx="846665" cy="304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go</a:t>
            </a:r>
          </a:p>
          <a:p>
            <a:r>
              <a:rPr lang="en-US" sz="1200" dirty="0"/>
              <a:t>goddamn</a:t>
            </a:r>
          </a:p>
          <a:p>
            <a:r>
              <a:rPr lang="en-US" sz="1200" dirty="0"/>
              <a:t>goody</a:t>
            </a:r>
          </a:p>
          <a:p>
            <a:r>
              <a:rPr lang="en-US" sz="1200" dirty="0"/>
              <a:t>gosh</a:t>
            </a:r>
          </a:p>
          <a:p>
            <a:r>
              <a:rPr lang="en-US" sz="1200" dirty="0"/>
              <a:t>half</a:t>
            </a:r>
          </a:p>
          <a:p>
            <a:r>
              <a:rPr lang="en-US" sz="1200" dirty="0"/>
              <a:t>have</a:t>
            </a:r>
          </a:p>
          <a:p>
            <a:r>
              <a:rPr lang="en-US" sz="1200" dirty="0"/>
              <a:t>he</a:t>
            </a:r>
          </a:p>
          <a:p>
            <a:r>
              <a:rPr lang="en-US" sz="1200" dirty="0"/>
              <a:t>hell</a:t>
            </a:r>
          </a:p>
          <a:p>
            <a:r>
              <a:rPr lang="en-US" sz="1200" dirty="0"/>
              <a:t>her</a:t>
            </a:r>
          </a:p>
          <a:p>
            <a:r>
              <a:rPr lang="en-US" sz="1200" dirty="0"/>
              <a:t>herself</a:t>
            </a:r>
          </a:p>
          <a:p>
            <a:r>
              <a:rPr lang="en-US" sz="1200" dirty="0"/>
              <a:t>hey</a:t>
            </a:r>
          </a:p>
          <a:p>
            <a:r>
              <a:rPr lang="en-US" sz="1200" dirty="0"/>
              <a:t>him</a:t>
            </a:r>
          </a:p>
          <a:p>
            <a:r>
              <a:rPr lang="en-US" sz="1200" dirty="0"/>
              <a:t>himself</a:t>
            </a:r>
          </a:p>
          <a:p>
            <a:r>
              <a:rPr lang="en-US" sz="1200" dirty="0"/>
              <a:t>his</a:t>
            </a:r>
          </a:p>
          <a:p>
            <a:r>
              <a:rPr lang="en-US" sz="1200" dirty="0"/>
              <a:t>ho</a:t>
            </a:r>
          </a:p>
          <a:p>
            <a:r>
              <a:rPr lang="en-US" sz="1200" dirty="0"/>
              <a:t>how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5809" y="5273524"/>
            <a:ext cx="581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most of these end up with low weights anyway, why use a </a:t>
            </a:r>
            <a:r>
              <a:rPr lang="en-US" sz="2800" dirty="0" err="1">
                <a:solidFill>
                  <a:srgbClr val="FF0000"/>
                </a:solidFill>
              </a:rPr>
              <a:t>stoplist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77841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Stoplists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Two main benefits</a:t>
            </a:r>
          </a:p>
          <a:p>
            <a:pPr lvl="1"/>
            <a:r>
              <a:rPr lang="en-US" dirty="0"/>
              <a:t>More fine grained control: some words may not be frequent, but may not have any content value (alas, </a:t>
            </a:r>
            <a:r>
              <a:rPr lang="en-US" dirty="0" err="1"/>
              <a:t>teh</a:t>
            </a:r>
            <a:r>
              <a:rPr lang="en-US" dirty="0"/>
              <a:t>, gosh)</a:t>
            </a:r>
          </a:p>
          <a:p>
            <a:pPr lvl="1"/>
            <a:r>
              <a:rPr lang="en-US" dirty="0"/>
              <a:t>Often does contain many frequent words, which can drastically reduce our storage and computation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Any downsides to using a </a:t>
            </a:r>
            <a:r>
              <a:rPr lang="en-US" dirty="0" err="1">
                <a:solidFill>
                  <a:srgbClr val="FF0000"/>
                </a:solidFill>
              </a:rPr>
              <a:t>stoplist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/>
              <a:t>For some applications, some stop words may be important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3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 so far…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Set based – easy and efficient to calculate</a:t>
            </a:r>
          </a:p>
          <a:p>
            <a:pPr lvl="1"/>
            <a:r>
              <a:rPr lang="en-US" dirty="0"/>
              <a:t>word overlap</a:t>
            </a:r>
          </a:p>
          <a:p>
            <a:pPr lvl="1"/>
            <a:r>
              <a:rPr lang="en-US" dirty="0" err="1"/>
              <a:t>Jaccard</a:t>
            </a:r>
            <a:endParaRPr lang="en-US" dirty="0"/>
          </a:p>
          <a:p>
            <a:pPr lvl="1"/>
            <a:r>
              <a:rPr lang="en-US" dirty="0"/>
              <a:t>Dice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Vector based</a:t>
            </a:r>
          </a:p>
          <a:p>
            <a:pPr lvl="1"/>
            <a:r>
              <a:rPr lang="en-US" dirty="0"/>
              <a:t>create a feature vector based on word occurrences (or other features)</a:t>
            </a:r>
          </a:p>
          <a:p>
            <a:pPr lvl="1"/>
            <a:r>
              <a:rPr lang="en-US" dirty="0"/>
              <a:t>Can use any distance measures</a:t>
            </a:r>
          </a:p>
          <a:p>
            <a:pPr lvl="2"/>
            <a:r>
              <a:rPr lang="en-US" dirty="0"/>
              <a:t>L1 (Manhattan)</a:t>
            </a:r>
          </a:p>
          <a:p>
            <a:pPr lvl="2"/>
            <a:r>
              <a:rPr lang="en-US" dirty="0"/>
              <a:t>L2 (Euclidean)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Cosine (</a:t>
            </a:r>
            <a:r>
              <a:rPr lang="en-US" i="1" dirty="0">
                <a:solidFill>
                  <a:srgbClr val="008000"/>
                </a:solidFill>
              </a:rPr>
              <a:t>most common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  <a:p>
            <a:pPr lvl="1"/>
            <a:r>
              <a:rPr lang="en-US" dirty="0"/>
              <a:t>Normalize the length</a:t>
            </a:r>
          </a:p>
          <a:p>
            <a:pPr lvl="1"/>
            <a:r>
              <a:rPr lang="en-US" dirty="0"/>
              <a:t>Feature/dimension weighting</a:t>
            </a:r>
          </a:p>
          <a:p>
            <a:pPr lvl="2"/>
            <a:r>
              <a:rPr lang="en-US" dirty="0"/>
              <a:t>inverse document frequency (IDF)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03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188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Text clustering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95870" y="3044752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482532" y="4813905"/>
            <a:ext cx="834572" cy="1052285"/>
            <a:chOff x="1669143" y="3531810"/>
            <a:chExt cx="834572" cy="1052285"/>
          </a:xfrm>
        </p:grpSpPr>
        <p:sp>
          <p:nvSpPr>
            <p:cNvPr id="47" name="Rectangle 4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469504" y="3761620"/>
            <a:ext cx="834572" cy="1052285"/>
            <a:chOff x="1669143" y="3531810"/>
            <a:chExt cx="834572" cy="1052285"/>
          </a:xfrm>
        </p:grpSpPr>
        <p:sp>
          <p:nvSpPr>
            <p:cNvPr id="55" name="Rectangle 5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601023" y="2139199"/>
            <a:ext cx="834572" cy="1052285"/>
            <a:chOff x="1669143" y="3531810"/>
            <a:chExt cx="834572" cy="1052285"/>
          </a:xfrm>
        </p:grpSpPr>
        <p:sp>
          <p:nvSpPr>
            <p:cNvPr id="63" name="Rectangle 6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587995" y="2418221"/>
            <a:ext cx="834572" cy="1052285"/>
            <a:chOff x="1669143" y="3531810"/>
            <a:chExt cx="834572" cy="1052285"/>
          </a:xfrm>
        </p:grpSpPr>
        <p:sp>
          <p:nvSpPr>
            <p:cNvPr id="71" name="Rectangle 70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4601023" y="3738184"/>
            <a:ext cx="834572" cy="1052285"/>
            <a:chOff x="1669143" y="3531810"/>
            <a:chExt cx="834572" cy="1052285"/>
          </a:xfrm>
        </p:grpSpPr>
        <p:sp>
          <p:nvSpPr>
            <p:cNvPr id="79" name="Rectangle 78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699275" y="3878489"/>
            <a:ext cx="834572" cy="1052285"/>
            <a:chOff x="1669143" y="3531810"/>
            <a:chExt cx="834572" cy="1052285"/>
          </a:xfrm>
        </p:grpSpPr>
        <p:sp>
          <p:nvSpPr>
            <p:cNvPr id="87" name="Rectangle 8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7931476" y="4710638"/>
            <a:ext cx="834572" cy="1052285"/>
            <a:chOff x="1669143" y="3531810"/>
            <a:chExt cx="834572" cy="1052285"/>
          </a:xfrm>
        </p:grpSpPr>
        <p:sp>
          <p:nvSpPr>
            <p:cNvPr id="95" name="Rectangle 9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000144" y="5416165"/>
            <a:ext cx="834572" cy="1052285"/>
            <a:chOff x="1669143" y="3531810"/>
            <a:chExt cx="834572" cy="1052285"/>
          </a:xfrm>
        </p:grpSpPr>
        <p:sp>
          <p:nvSpPr>
            <p:cNvPr id="103" name="Rectangle 102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341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evaluation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12648" y="4324999"/>
            <a:ext cx="834572" cy="1052285"/>
            <a:chOff x="1669143" y="3531810"/>
            <a:chExt cx="834572" cy="1052285"/>
          </a:xfrm>
        </p:grpSpPr>
        <p:sp>
          <p:nvSpPr>
            <p:cNvPr id="5" name="Rectangle 4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ight Arrow 11"/>
          <p:cNvSpPr/>
          <p:nvPr/>
        </p:nvSpPr>
        <p:spPr>
          <a:xfrm>
            <a:off x="17054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23810" y="4324999"/>
            <a:ext cx="2044095" cy="1052285"/>
          </a:xfrm>
          <a:prstGeom prst="rect">
            <a:avLst/>
          </a:prstGeom>
          <a:solidFill>
            <a:srgbClr val="008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32669" y="4487845"/>
            <a:ext cx="18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text to 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3810" y="5449854"/>
            <a:ext cx="222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(machine translation,</a:t>
            </a:r>
          </a:p>
          <a:p>
            <a:r>
              <a:rPr lang="en-US" dirty="0"/>
              <a:t>summarization,</a:t>
            </a:r>
          </a:p>
          <a:p>
            <a:r>
              <a:rPr lang="en-US" dirty="0"/>
              <a:t>simplification)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413829" y="4554808"/>
            <a:ext cx="834571" cy="5467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8495" y="2278349"/>
            <a:ext cx="834572" cy="1052285"/>
            <a:chOff x="1669143" y="3531810"/>
            <a:chExt cx="834572" cy="1052285"/>
          </a:xfrm>
        </p:grpSpPr>
        <p:sp>
          <p:nvSpPr>
            <p:cNvPr id="18" name="Rectangle 17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728857" y="4612036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768495" y="4477399"/>
            <a:ext cx="834572" cy="1052285"/>
            <a:chOff x="1669143" y="3531810"/>
            <a:chExt cx="834572" cy="1052285"/>
          </a:xfrm>
        </p:grpSpPr>
        <p:sp>
          <p:nvSpPr>
            <p:cNvPr id="27" name="Rectangle 26"/>
            <p:cNvSpPr/>
            <p:nvPr/>
          </p:nvSpPr>
          <p:spPr>
            <a:xfrm>
              <a:off x="1669143" y="3531810"/>
              <a:ext cx="834572" cy="1052285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765903" y="36769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73163" y="38172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768328" y="395756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773163" y="408334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780423" y="4223654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775588" y="4363959"/>
              <a:ext cx="592668" cy="1588"/>
            </a:xfrm>
            <a:prstGeom prst="line">
              <a:avLst/>
            </a:prstGeom>
            <a:ln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728857" y="2462144"/>
            <a:ext cx="103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answer</a:t>
            </a:r>
          </a:p>
        </p:txBody>
      </p:sp>
      <p:sp>
        <p:nvSpPr>
          <p:cNvPr id="35" name="Up-Down Arrow 34"/>
          <p:cNvSpPr/>
          <p:nvPr/>
        </p:nvSpPr>
        <p:spPr>
          <a:xfrm>
            <a:off x="6976535" y="3483430"/>
            <a:ext cx="408824" cy="781094"/>
          </a:xfrm>
          <a:prstGeom prst="upDown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554687" y="3652763"/>
            <a:ext cx="103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sim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similarity: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Word similarity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Word-sense disambiguation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88381"/>
            <a:ext cx="48018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sim</a:t>
            </a:r>
            <a:r>
              <a:rPr lang="en-US" sz="3200" dirty="0"/>
              <a:t>( </a:t>
            </a:r>
            <a:r>
              <a:rPr lang="en-US" sz="3200" i="1" dirty="0">
                <a:solidFill>
                  <a:srgbClr val="008000"/>
                </a:solidFill>
              </a:rPr>
              <a:t>banana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8000"/>
                </a:solidFill>
              </a:rPr>
              <a:t>apple</a:t>
            </a:r>
            <a:r>
              <a:rPr lang="en-US" sz="3200" dirty="0"/>
              <a:t> ) = </a:t>
            </a:r>
            <a:r>
              <a:rPr lang="en-US" sz="3200" dirty="0">
                <a:latin typeface="Arial"/>
                <a:cs typeface="Arial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666660"/>
            <a:ext cx="7242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went to the </a:t>
            </a:r>
            <a:r>
              <a:rPr lang="en-US" sz="3200" i="1" dirty="0">
                <a:solidFill>
                  <a:srgbClr val="008000"/>
                </a:solidFill>
              </a:rPr>
              <a:t>bank</a:t>
            </a:r>
            <a:r>
              <a:rPr lang="en-US" sz="3200" dirty="0"/>
              <a:t> to get some money.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3905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financial bank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6018" y="5745238"/>
            <a:ext cx="2697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river bank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07620" y="5251436"/>
            <a:ext cx="49590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1478" y="5251436"/>
            <a:ext cx="719665" cy="4938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845</TotalTime>
  <Words>2892</Words>
  <Application>Microsoft Macintosh PowerPoint</Application>
  <PresentationFormat>On-screen Show (4:3)</PresentationFormat>
  <Paragraphs>657</Paragraphs>
  <Slides>68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9" baseType="lpstr">
      <vt:lpstr>Arial</vt:lpstr>
      <vt:lpstr>Calibri</vt:lpstr>
      <vt:lpstr>Garamond</vt:lpstr>
      <vt:lpstr>Lucida Sans</vt:lpstr>
      <vt:lpstr>Times New Roman</vt:lpstr>
      <vt:lpstr>Tw Cen MT</vt:lpstr>
      <vt:lpstr>Verdana</vt:lpstr>
      <vt:lpstr>Wingdings</vt:lpstr>
      <vt:lpstr>Wingdings 2</vt:lpstr>
      <vt:lpstr>Median</vt:lpstr>
      <vt:lpstr>Equation</vt:lpstr>
      <vt:lpstr>Text Similarity</vt:lpstr>
      <vt:lpstr>Admin</vt:lpstr>
      <vt:lpstr>Course feedback</vt:lpstr>
      <vt:lpstr>Text Similarity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applications</vt:lpstr>
      <vt:lpstr>Text similarity: application</vt:lpstr>
      <vt:lpstr>Text similarity</vt:lpstr>
      <vt:lpstr>Text similarity approaches</vt:lpstr>
      <vt:lpstr>The basics: text overlap</vt:lpstr>
      <vt:lpstr>Word overlap: a numerical score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 problems</vt:lpstr>
      <vt:lpstr>Word overlap: sets</vt:lpstr>
      <vt:lpstr>Word overlap: sets</vt:lpstr>
      <vt:lpstr>Word overlap: sets</vt:lpstr>
      <vt:lpstr>Word overlap: sets</vt:lpstr>
      <vt:lpstr>Word overlap: sets</vt:lpstr>
      <vt:lpstr>Set overlap</vt:lpstr>
      <vt:lpstr>Bag of words representation</vt:lpstr>
      <vt:lpstr>Bag of words representation</vt:lpstr>
      <vt:lpstr>Bag of words representation</vt:lpstr>
      <vt:lpstr>Vector based word</vt:lpstr>
      <vt:lpstr>Vector based similarity</vt:lpstr>
      <vt:lpstr>Vector based similarity</vt:lpstr>
      <vt:lpstr>Distance measures</vt:lpstr>
      <vt:lpstr>Distance can be problematic</vt:lpstr>
      <vt:lpstr>Distance can be problematic</vt:lpstr>
      <vt:lpstr>Use angle instead of distance</vt:lpstr>
      <vt:lpstr>From angles to cosines</vt:lpstr>
      <vt:lpstr>Near and far</vt:lpstr>
      <vt:lpstr>cosine</vt:lpstr>
      <vt:lpstr>Cosine of two vectors</vt:lpstr>
      <vt:lpstr>Cosine as a similarity</vt:lpstr>
      <vt:lpstr>Cosine as a similarity</vt:lpstr>
      <vt:lpstr>Cosine as a similarity</vt:lpstr>
      <vt:lpstr>Length normalization</vt:lpstr>
      <vt:lpstr>Unit length vectors</vt:lpstr>
      <vt:lpstr>Normalized distance measures</vt:lpstr>
      <vt:lpstr>Distance measures</vt:lpstr>
      <vt:lpstr>Distance measures</vt:lpstr>
      <vt:lpstr>Our problems</vt:lpstr>
      <vt:lpstr>Our problems</vt:lpstr>
      <vt:lpstr>Word overlap problems</vt:lpstr>
      <vt:lpstr>Word importance</vt:lpstr>
      <vt:lpstr>Distance + weights</vt:lpstr>
      <vt:lpstr>Idea: use corpus statistics</vt:lpstr>
      <vt:lpstr>Document frequency</vt:lpstr>
      <vt:lpstr>Document vs. overall frequency</vt:lpstr>
      <vt:lpstr>Document frequency</vt:lpstr>
      <vt:lpstr>From document frequency to weight</vt:lpstr>
      <vt:lpstr>Inverse document frequency</vt:lpstr>
      <vt:lpstr>IDF example, suppose N=1 million</vt:lpstr>
      <vt:lpstr>IDF example, suppose N=1 million</vt:lpstr>
      <vt:lpstr>IDF example, suppose N=1 million</vt:lpstr>
      <vt:lpstr>IDF example, suppose N=1 million</vt:lpstr>
      <vt:lpstr>TF-IDF</vt:lpstr>
      <vt:lpstr>Stoplists: extreme weighting</vt:lpstr>
      <vt:lpstr>Stoplist</vt:lpstr>
      <vt:lpstr>Stoplists</vt:lpstr>
      <vt:lpstr>Text similarity so far…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Microsoft Office User</cp:lastModifiedBy>
  <cp:revision>169</cp:revision>
  <dcterms:created xsi:type="dcterms:W3CDTF">2011-03-21T22:01:10Z</dcterms:created>
  <dcterms:modified xsi:type="dcterms:W3CDTF">2020-10-01T19:39:00Z</dcterms:modified>
</cp:coreProperties>
</file>