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356" r:id="rId3"/>
    <p:sldId id="687" r:id="rId4"/>
    <p:sldId id="691" r:id="rId5"/>
    <p:sldId id="690" r:id="rId6"/>
    <p:sldId id="692" r:id="rId7"/>
    <p:sldId id="696" r:id="rId8"/>
    <p:sldId id="694" r:id="rId9"/>
    <p:sldId id="697" r:id="rId10"/>
    <p:sldId id="711" r:id="rId11"/>
    <p:sldId id="698" r:id="rId12"/>
    <p:sldId id="684" r:id="rId13"/>
    <p:sldId id="759" r:id="rId14"/>
    <p:sldId id="699" r:id="rId15"/>
    <p:sldId id="760" r:id="rId16"/>
    <p:sldId id="700" r:id="rId17"/>
    <p:sldId id="703" r:id="rId18"/>
    <p:sldId id="706" r:id="rId19"/>
    <p:sldId id="705" r:id="rId20"/>
    <p:sldId id="714" r:id="rId21"/>
    <p:sldId id="708" r:id="rId22"/>
    <p:sldId id="713" r:id="rId23"/>
    <p:sldId id="710" r:id="rId24"/>
    <p:sldId id="709" r:id="rId25"/>
    <p:sldId id="712" r:id="rId26"/>
    <p:sldId id="716" r:id="rId27"/>
    <p:sldId id="719" r:id="rId28"/>
    <p:sldId id="761" r:id="rId29"/>
    <p:sldId id="715" r:id="rId30"/>
    <p:sldId id="753" r:id="rId31"/>
    <p:sldId id="717" r:id="rId32"/>
    <p:sldId id="768" r:id="rId33"/>
    <p:sldId id="725" r:id="rId34"/>
    <p:sldId id="775" r:id="rId35"/>
    <p:sldId id="777" r:id="rId36"/>
    <p:sldId id="774" r:id="rId37"/>
    <p:sldId id="773" r:id="rId38"/>
    <p:sldId id="772" r:id="rId39"/>
    <p:sldId id="771" r:id="rId40"/>
    <p:sldId id="776" r:id="rId41"/>
    <p:sldId id="727" r:id="rId42"/>
    <p:sldId id="728" r:id="rId43"/>
    <p:sldId id="729" r:id="rId44"/>
    <p:sldId id="731" r:id="rId45"/>
    <p:sldId id="757" r:id="rId46"/>
    <p:sldId id="762" r:id="rId47"/>
    <p:sldId id="763" r:id="rId48"/>
    <p:sldId id="764" r:id="rId49"/>
    <p:sldId id="766" r:id="rId50"/>
    <p:sldId id="767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2" autoAdjust="0"/>
    <p:restoredTop sz="85034" autoAdjust="0"/>
  </p:normalViewPr>
  <p:slideViewPr>
    <p:cSldViewPr snapToObjects="1">
      <p:cViewPr varScale="1">
        <p:scale>
          <a:sx n="108" d="100"/>
          <a:sy n="108" d="100"/>
        </p:scale>
        <p:origin x="20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EF919-4F21-3540-AC83-093C40B7551C}" type="datetimeFigureOut">
              <a:rPr lang="en-US" smtClean="0"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1EA5A-D81D-C84E-8AD4-089E8469B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2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8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F0856-AE0D-394A-B399-92B9FE0D111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eaLnBrk="1" hangingPunct="1"/>
            <a:endParaRPr lang="en-US" sz="2200" dirty="0">
              <a:latin typeface="Lucida Grande" pitchFamily="-106" charset="0"/>
              <a:ea typeface="Lucida Grande" pitchFamily="-106" charset="0"/>
              <a:cs typeface="Lucida Grande" pitchFamily="-106" charset="0"/>
              <a:sym typeface="Lucida Grande" pitchFamily="-10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increase the size of the grammar, allowing us</a:t>
            </a:r>
            <a:r>
              <a:rPr lang="en-US" baseline="0" dirty="0"/>
              <a:t> to better discriminate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94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put expects two arguments, put something, somewhere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ADB6F3B-97D9-ED4B-860B-3FD1006AEEE7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27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ADB6F3B-97D9-ED4B-860B-3FD1006AEEE7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28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8F7A-BCA1-EF44-A3B7-56E35DC5053E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85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8F7A-BCA1-EF44-A3B7-56E35DC5053E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324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8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30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F0856-AE0D-394A-B399-92B9FE0D111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420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437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36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96A1-EA94-2A4E-8F09-290CE2B1363D}" type="slidenum">
              <a:rPr lang="en-US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11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FF1BC7-BC27-1A4A-809D-90D57AC1988B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02756" indent="-270291" defTabSz="91448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0DE104E-3E5E-204C-831A-85C597C4FEDB}" type="slidenum">
              <a:rPr lang="en-US"/>
              <a:pPr eaLnBrk="1" hangingPunct="1"/>
              <a:t>45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Not only that, we even outperform the fully lexicalized systems of Collins </a:t>
            </a:r>
            <a:r>
              <a:rPr lang="ja-JP" altLang="en-US"/>
              <a:t>’</a:t>
            </a:r>
            <a:r>
              <a:rPr lang="en-US"/>
              <a:t>99 and the generative component of Charniak and Johnson </a:t>
            </a:r>
            <a:r>
              <a:rPr lang="ja-JP" altLang="en-US"/>
              <a:t>’</a:t>
            </a:r>
            <a:r>
              <a:rPr lang="en-US"/>
              <a:t>05.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532C0-6FC8-3146-AC0C-12B0A224030F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7532C0-6FC8-3146-AC0C-12B0A224030F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27C2C-3ABB-5448-BB10-EAA14C227C71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higher precision and recall</a:t>
            </a:r>
          </a:p>
          <a:p>
            <a:pPr marL="171450" indent="-171450">
              <a:buFontTx/>
              <a:buChar char="-"/>
            </a:pPr>
            <a:r>
              <a:rPr lang="en-US" dirty="0"/>
              <a:t>precision and recall values that are similar,</a:t>
            </a:r>
            <a:r>
              <a:rPr lang="en-US" baseline="0" dirty="0"/>
              <a:t> e.g.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P = .2, R = 0.8</a:t>
            </a:r>
          </a:p>
          <a:p>
            <a:pPr marL="1085850" lvl="2" indent="-171450">
              <a:buFontTx/>
              <a:buChar char="-"/>
            </a:pPr>
            <a:r>
              <a:rPr lang="en-US" baseline="0" dirty="0"/>
              <a:t>average: 0.5</a:t>
            </a:r>
          </a:p>
          <a:p>
            <a:pPr marL="1085850" lvl="2" indent="-171450">
              <a:buFontTx/>
              <a:buChar char="-"/>
            </a:pPr>
            <a:r>
              <a:rPr lang="en-US" baseline="0" dirty="0"/>
              <a:t>F1: 0.32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P = 0.4, R = 0.4</a:t>
            </a:r>
          </a:p>
          <a:p>
            <a:pPr marL="1085850" lvl="2" indent="-171450">
              <a:buFontTx/>
              <a:buChar char="-"/>
            </a:pPr>
            <a:r>
              <a:rPr lang="en-US" baseline="0" dirty="0"/>
              <a:t>average: 0.4</a:t>
            </a:r>
          </a:p>
          <a:p>
            <a:pPr marL="1085850" lvl="2" indent="-171450">
              <a:buFontTx/>
              <a:buChar char="-"/>
            </a:pPr>
            <a:r>
              <a:rPr lang="en-US" baseline="0" dirty="0"/>
              <a:t>F1: 0.4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3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F0856-AE0D-394A-B399-92B9FE0D1115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12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0303C0-64AA-8F44-8A97-13603E039D12}" type="slidenum">
              <a:rPr lang="en-US">
                <a:solidFill>
                  <a:srgbClr val="000000"/>
                </a:solidFill>
                <a:latin typeface="Arial Narrow" pitchFamily="-106" charset="0"/>
                <a:ea typeface="ヒラギノ角ゴ Pro W3" pitchFamily="-106" charset="-128"/>
                <a:cs typeface="ヒラギノ角ゴ Pro W3" pitchFamily="-106" charset="-128"/>
                <a:sym typeface="Arial Narrow" pitchFamily="-106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 Narrow" pitchFamily="-106" charset="0"/>
              <a:ea typeface="ヒラギノ角ゴ Pro W3" pitchFamily="-106" charset="-128"/>
              <a:cs typeface="ヒラギノ角ゴ Pro W3" pitchFamily="-106" charset="-128"/>
              <a:sym typeface="Arial Narrow" pitchFamily="-106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0303C0-64AA-8F44-8A97-13603E039D12}" type="slidenum">
              <a:rPr lang="en-US">
                <a:solidFill>
                  <a:srgbClr val="000000"/>
                </a:solidFill>
                <a:latin typeface="Arial Narrow" pitchFamily="-106" charset="0"/>
                <a:ea typeface="ヒラギノ角ゴ Pro W3" pitchFamily="-106" charset="-128"/>
                <a:cs typeface="ヒラギノ角ゴ Pro W3" pitchFamily="-106" charset="-128"/>
                <a:sym typeface="Arial Narrow" pitchFamily="-106" charset="0"/>
              </a:rPr>
              <a:pPr/>
              <a:t>14</a:t>
            </a:fld>
            <a:endParaRPr lang="en-US">
              <a:solidFill>
                <a:srgbClr val="000000"/>
              </a:solidFill>
              <a:latin typeface="Arial Narrow" pitchFamily="-106" charset="0"/>
              <a:ea typeface="ヒラギノ角ゴ Pro W3" pitchFamily="-106" charset="-128"/>
              <a:cs typeface="ヒラギノ角ゴ Pro W3" pitchFamily="-106" charset="-128"/>
              <a:sym typeface="Arial Narrow" pitchFamily="-106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eaLnBrk="1" hangingPunct="1"/>
            <a:endParaRPr lang="en-US" sz="2200" dirty="0">
              <a:latin typeface="Lucida Grande" pitchFamily="-106" charset="0"/>
              <a:ea typeface="Lucida Grande" pitchFamily="-106" charset="0"/>
              <a:cs typeface="Lucida Grande" pitchFamily="-106" charset="0"/>
              <a:sym typeface="Lucida Grande" pitchFamily="-10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eaLnBrk="1" hangingPunct="1"/>
            <a:endParaRPr lang="en-US" sz="2200" dirty="0">
              <a:latin typeface="Lucida Grande" pitchFamily="-106" charset="0"/>
              <a:ea typeface="Lucida Grande" pitchFamily="-106" charset="0"/>
              <a:cs typeface="Lucida Grande" pitchFamily="-106" charset="0"/>
              <a:sym typeface="Lucida Grande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9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parsing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Dan Klein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Parsing evaluation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3375"/>
            <a:ext cx="7772400" cy="51784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Corpus: Penn Treebank, WSJ</a:t>
            </a: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Parsing has been fairly standardized to allow for easy comparison between systems</a:t>
            </a: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1800" dirty="0"/>
          </a:p>
          <a:p>
            <a:pPr lvl="1" eaLnBrk="1" hangingPunct="1"/>
            <a:endParaRPr lang="en-US" sz="2000" dirty="0"/>
          </a:p>
          <a:p>
            <a:pPr eaLnBrk="1" hangingPunct="1"/>
            <a:endParaRPr lang="en-US" sz="2400" dirty="0"/>
          </a:p>
        </p:txBody>
      </p:sp>
      <p:graphicFrame>
        <p:nvGraphicFramePr>
          <p:cNvPr id="18268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583788"/>
              </p:ext>
            </p:extLst>
          </p:nvPr>
        </p:nvGraphicFramePr>
        <p:xfrm>
          <a:off x="1411288" y="3302000"/>
          <a:ext cx="6742112" cy="965200"/>
        </p:xfrm>
        <a:graphic>
          <a:graphicData uri="http://schemas.openxmlformats.org/drawingml/2006/table">
            <a:tbl>
              <a:tblPr/>
              <a:tblGrid>
                <a:gridCol w="217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06" charset="0"/>
                        </a:rPr>
                        <a:t>Training: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06" charset="0"/>
                        </a:rPr>
                        <a:t>sections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-106" charset="0"/>
                        </a:rPr>
                        <a:t>02-21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itchFamily="-106" charset="0"/>
                        </a:rPr>
                        <a:t>Development: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itchFamily="-106" charset="0"/>
                        </a:rPr>
                        <a:t>section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/>
                          <a:latin typeface="Arial" pitchFamily="-106" charset="0"/>
                        </a:rPr>
                        <a:t>22 (first 20 files)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06" charset="0"/>
                        </a:rPr>
                        <a:t>Test: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06" charset="0"/>
                        </a:rPr>
                        <a:t>section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-106" charset="0"/>
                        </a:rPr>
                        <a:t>23</a:t>
                      </a:r>
                    </a:p>
                  </a:txBody>
                  <a:tcPr marL="18288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74" name="Object 26"/>
          <p:cNvGraphicFramePr>
            <a:graphicFrameLocks noChangeAspect="1"/>
          </p:cNvGraphicFramePr>
          <p:nvPr/>
        </p:nvGraphicFramePr>
        <p:xfrm>
          <a:off x="990600" y="2482850"/>
          <a:ext cx="73914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211" name="Chart" r:id="rId3" imgW="5473700" imgH="1041400" progId="Excel.Sheet.8">
                  <p:embed/>
                </p:oleObj>
              </mc:Choice>
              <mc:Fallback>
                <p:oleObj name="Chart" r:id="rId3" imgW="5473700" imgH="1041400" progId="Excel.Sheet.8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82850"/>
                        <a:ext cx="73914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317500"/>
            <a:ext cx="7178675" cy="914400"/>
          </a:xfrm>
        </p:spPr>
        <p:txBody>
          <a:bodyPr/>
          <a:lstStyle/>
          <a:p>
            <a:r>
              <a:rPr lang="en-US">
                <a:cs typeface="ヒラギノ角ゴ Pro W3" pitchFamily="-106" charset="-128"/>
              </a:rPr>
              <a:t>Treebank PCFGs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 vert="horz"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>
              <a:spcBef>
                <a:spcPts val="425"/>
              </a:spcBef>
              <a:buNone/>
            </a:pPr>
            <a:r>
              <a:rPr lang="en-US" sz="2200" dirty="0">
                <a:cs typeface="ヒラギノ角ゴ Pro W3" pitchFamily="-106" charset="-128"/>
              </a:rPr>
              <a:t>Use </a:t>
            </a:r>
            <a:r>
              <a:rPr lang="en-US" sz="2200" dirty="0" err="1">
                <a:cs typeface="ヒラギノ角ゴ Pro W3" pitchFamily="-106" charset="-128"/>
              </a:rPr>
              <a:t>PCFGs</a:t>
            </a:r>
            <a:r>
              <a:rPr lang="en-US" sz="2200" dirty="0">
                <a:cs typeface="ヒラギノ角ゴ Pro W3" pitchFamily="-106" charset="-128"/>
              </a:rPr>
              <a:t> for broad coverage parsing</a:t>
            </a:r>
          </a:p>
          <a:p>
            <a:pPr marL="0" indent="0">
              <a:spcBef>
                <a:spcPts val="425"/>
              </a:spcBef>
              <a:buNone/>
            </a:pPr>
            <a:endParaRPr lang="en-US" sz="2200" dirty="0">
              <a:cs typeface="ヒラギノ角ゴ Pro W3" pitchFamily="-106" charset="-128"/>
            </a:endParaRPr>
          </a:p>
          <a:p>
            <a:pPr marL="0" indent="0">
              <a:spcBef>
                <a:spcPts val="425"/>
              </a:spcBef>
              <a:buNone/>
            </a:pPr>
            <a:r>
              <a:rPr lang="en-US" sz="2200" dirty="0">
                <a:cs typeface="ヒラギノ角ゴ Pro W3" pitchFamily="-106" charset="-128"/>
              </a:rPr>
              <a:t>Can take a grammar right off the trees (doesn’t work well):</a:t>
            </a:r>
          </a:p>
          <a:p>
            <a:pPr>
              <a:spcBef>
                <a:spcPts val="425"/>
              </a:spcBef>
              <a:buFont typeface="Wingdings" pitchFamily="-106" charset="2"/>
              <a:buChar char="§"/>
            </a:pPr>
            <a:endParaRPr lang="en-US" sz="2200" dirty="0">
              <a:cs typeface="ヒラギノ角ゴ Pro W3" pitchFamily="-106" charset="-128"/>
            </a:endParaRPr>
          </a:p>
          <a:p>
            <a:pPr>
              <a:spcBef>
                <a:spcPts val="425"/>
              </a:spcBef>
              <a:buFont typeface="Wingdings" pitchFamily="-106" charset="2"/>
              <a:buChar char="§"/>
            </a:pPr>
            <a:endParaRPr lang="en-US" sz="2200" dirty="0">
              <a:cs typeface="ヒラギノ角ゴ Pro W3" pitchFamily="-106" charset="-128"/>
            </a:endParaRPr>
          </a:p>
          <a:p>
            <a:pPr>
              <a:spcBef>
                <a:spcPts val="425"/>
              </a:spcBef>
              <a:buFont typeface="Wingdings" pitchFamily="-106" charset="2"/>
              <a:buChar char="§"/>
            </a:pPr>
            <a:endParaRPr lang="en-US" sz="2200" dirty="0">
              <a:cs typeface="ヒラギノ角ゴ Pro W3" pitchFamily="-106" charset="-128"/>
            </a:endParaRPr>
          </a:p>
          <a:p>
            <a:pPr>
              <a:spcBef>
                <a:spcPts val="425"/>
              </a:spcBef>
              <a:buFont typeface="Wingdings" pitchFamily="-106" charset="2"/>
              <a:buChar char="§"/>
            </a:pPr>
            <a:endParaRPr lang="en-US" sz="1300" dirty="0">
              <a:cs typeface="ヒラギノ角ゴ Pro W3" pitchFamily="-106" charset="-128"/>
            </a:endParaRPr>
          </a:p>
          <a:p>
            <a:pPr>
              <a:spcBef>
                <a:spcPts val="425"/>
              </a:spcBef>
              <a:buFont typeface="Wingdings" pitchFamily="-106" charset="2"/>
              <a:buChar char="§"/>
            </a:pPr>
            <a:endParaRPr lang="en-US" sz="2200" dirty="0">
              <a:cs typeface="ヒラギノ角ゴ Pro W3" pitchFamily="-106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38238" y="2881313"/>
          <a:ext cx="1911350" cy="268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731" name="Photo Editor Photo" r:id="rId3" imgW="2180952" imgH="3067478" progId="">
                  <p:embed/>
                </p:oleObj>
              </mc:Choice>
              <mc:Fallback>
                <p:oleObj name="Photo Editor Photo" r:id="rId3" imgW="2180952" imgH="3067478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2881313"/>
                        <a:ext cx="1911350" cy="268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3509" name="AutoShape 5"/>
          <p:cNvSpPr>
            <a:spLocks noChangeArrowheads="1"/>
          </p:cNvSpPr>
          <p:nvPr/>
        </p:nvSpPr>
        <p:spPr bwMode="auto">
          <a:xfrm>
            <a:off x="3668713" y="3751263"/>
            <a:ext cx="1277937" cy="769937"/>
          </a:xfrm>
          <a:prstGeom prst="rightArrow">
            <a:avLst>
              <a:gd name="adj1" fmla="val 50000"/>
              <a:gd name="adj2" fmla="val 41495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000000"/>
              </a:solidFill>
              <a:latin typeface="Arial Narrow" pitchFamily="-106" charset="0"/>
              <a:cs typeface="ヒラギノ角ゴ Pro W3" pitchFamily="-106" charset="-128"/>
              <a:sym typeface="Arial Narrow" pitchFamily="-106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791200" y="3106738"/>
            <a:ext cx="2744787" cy="224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6" rIns="91430" bIns="45716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Arial Narrow" pitchFamily="-106" charset="0"/>
              </a:rPr>
              <a:t>ROOT </a:t>
            </a:r>
            <a:r>
              <a:rPr lang="en-US" sz="2000" dirty="0" err="1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</a:t>
            </a: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 S		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Arial Narrow" pitchFamily="-106" charset="0"/>
              </a:rPr>
              <a:t>S </a:t>
            </a:r>
            <a:r>
              <a:rPr lang="en-US" sz="2000" dirty="0" err="1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</a:t>
            </a: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 NP VP .		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NP </a:t>
            </a:r>
            <a:r>
              <a:rPr lang="en-US" sz="2000" dirty="0" err="1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</a:t>
            </a: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 PRP		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VP </a:t>
            </a:r>
            <a:r>
              <a:rPr lang="en-US" sz="2000" dirty="0" err="1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</a:t>
            </a: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 VBD ADJP	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-106" charset="0"/>
                <a:cs typeface="Times New Roman" pitchFamily="-106" charset="0"/>
                <a:sym typeface="Symbol" pitchFamily="-106" charset="2"/>
              </a:rPr>
              <a:t>…..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42938" y="2824163"/>
            <a:ext cx="7997825" cy="280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6" rIns="91430" bIns="45716" anchor="ctr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000000"/>
              </a:solidFill>
              <a:latin typeface="Arial Narrow" pitchFamily="-106" charset="0"/>
              <a:cs typeface="ヒラギノ角ゴ Pro W3" pitchFamily="-106" charset="-128"/>
              <a:sym typeface="Arial Narrow" pitchFamily="-106" charset="0"/>
            </a:endParaRPr>
          </a:p>
        </p:txBody>
      </p:sp>
      <p:graphicFrame>
        <p:nvGraphicFramePr>
          <p:cNvPr id="9" name="Group 4"/>
          <p:cNvGraphicFramePr>
            <a:graphicFrameLocks noGrp="1"/>
          </p:cNvGraphicFramePr>
          <p:nvPr/>
        </p:nvGraphicFramePr>
        <p:xfrm>
          <a:off x="4572000" y="5638800"/>
          <a:ext cx="4008438" cy="9144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ヒラギノ角ゴ Pro W3" pitchFamily="-106" charset="-128"/>
                          <a:cs typeface="ヒラギノ角ゴ Pro W3" pitchFamily="-106" charset="-128"/>
                        </a:rPr>
                        <a:t>Model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ヒラギノ角ゴ Pro W3" pitchFamily="-106" charset="-128"/>
                          <a:cs typeface="ヒラギノ角ゴ Pro W3" pitchFamily="-106" charset="-128"/>
                        </a:rPr>
                        <a:t>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ヒラギノ角ゴ Pro W3" pitchFamily="-106" charset="-128"/>
                          <a:cs typeface="ヒラギノ角ゴ Pro W3" pitchFamily="-106" charset="-128"/>
                        </a:rPr>
                        <a:t>Baseline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6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ヒラギノ角ゴ Pro W3" pitchFamily="-106" charset="-128"/>
                          <a:cs typeface="ヒラギノ角ゴ Pro W3" pitchFamily="-106" charset="-128"/>
                        </a:rPr>
                        <a:t>72.0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PCFGs</a:t>
            </a:r>
            <a:r>
              <a:rPr lang="en-US" sz="2800" dirty="0"/>
              <a:t> do not use any information about where the current constituent is in the tree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PCFGs</a:t>
            </a:r>
            <a:r>
              <a:rPr lang="en-US" sz="2800" dirty="0"/>
              <a:t> 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MLE estimates are not always the best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52547" y="1934167"/>
            <a:ext cx="3222593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4"/>
          <p:cNvSpPr>
            <a:spLocks noGrp="1"/>
          </p:cNvSpPr>
          <p:nvPr>
            <p:ph type="title"/>
          </p:nvPr>
        </p:nvSpPr>
        <p:spPr>
          <a:xfrm>
            <a:off x="762000" y="317500"/>
            <a:ext cx="7178675" cy="914400"/>
          </a:xfrm>
        </p:spPr>
        <p:txBody>
          <a:bodyPr/>
          <a:lstStyle/>
          <a:p>
            <a:pPr eaLnBrk="1" hangingPunct="1"/>
            <a:r>
              <a:rPr lang="en-US" dirty="0">
                <a:cs typeface="ヒラギノ角ゴ Pro W3" pitchFamily="-106" charset="-128"/>
              </a:rPr>
              <a:t>Conditional Independence?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838325"/>
          </a:xfrm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46050" indent="0" eaLnBrk="1" hangingPunct="1">
              <a:spcBef>
                <a:spcPct val="20000"/>
              </a:spcBef>
              <a:buNone/>
            </a:pPr>
            <a:r>
              <a:rPr lang="en-US" sz="2500" dirty="0">
                <a:solidFill>
                  <a:srgbClr val="FF0000"/>
                </a:solidFill>
                <a:cs typeface="ヒラギノ角ゴ Pro W3" pitchFamily="-106" charset="-128"/>
              </a:rPr>
              <a:t>Will a PCFG differentiate between these?</a:t>
            </a:r>
          </a:p>
          <a:p>
            <a:pPr marL="146050" indent="0" eaLnBrk="1" hangingPunct="1">
              <a:spcBef>
                <a:spcPct val="20000"/>
              </a:spcBef>
              <a:buNone/>
            </a:pPr>
            <a:endParaRPr lang="en-US" sz="2500" dirty="0">
              <a:solidFill>
                <a:srgbClr val="FF0000"/>
              </a:solidFill>
              <a:cs typeface="ヒラギノ角ゴ Pro W3" pitchFamily="-106" charset="-128"/>
            </a:endParaRPr>
          </a:p>
          <a:p>
            <a:pPr marL="146050" indent="0" eaLnBrk="1" hangingPunct="1">
              <a:spcBef>
                <a:spcPct val="20000"/>
              </a:spcBef>
              <a:buNone/>
            </a:pPr>
            <a:r>
              <a:rPr lang="en-US" sz="2500" dirty="0">
                <a:solidFill>
                  <a:srgbClr val="FF0000"/>
                </a:solidFill>
                <a:cs typeface="ヒラギノ角ゴ Pro W3" pitchFamily="-106" charset="-128"/>
              </a:rPr>
              <a:t>What’s the problem?</a:t>
            </a:r>
            <a:endParaRPr lang="en-US" sz="2200" dirty="0">
              <a:solidFill>
                <a:srgbClr val="FF0000"/>
              </a:solidFill>
              <a:cs typeface="ヒラギノ角ゴ Pro W3" pitchFamily="-106" charset="-128"/>
            </a:endParaRPr>
          </a:p>
        </p:txBody>
      </p:sp>
      <p:pic>
        <p:nvPicPr>
          <p:cNvPr id="7" name="Picture 2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029200" y="1938866"/>
            <a:ext cx="3222593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9600" y="2328218"/>
            <a:ext cx="1228551" cy="11007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9400" y="2769017"/>
            <a:ext cx="1079111" cy="14981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45375" y="3047999"/>
            <a:ext cx="990600" cy="7276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10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38400" y="1897063"/>
            <a:ext cx="40052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4"/>
          <p:cNvSpPr>
            <a:spLocks noGrp="1"/>
          </p:cNvSpPr>
          <p:nvPr>
            <p:ph type="title"/>
          </p:nvPr>
        </p:nvSpPr>
        <p:spPr>
          <a:xfrm>
            <a:off x="762000" y="317500"/>
            <a:ext cx="7178675" cy="914400"/>
          </a:xfrm>
        </p:spPr>
        <p:txBody>
          <a:bodyPr/>
          <a:lstStyle/>
          <a:p>
            <a:pPr eaLnBrk="1" hangingPunct="1"/>
            <a:r>
              <a:rPr lang="en-US" dirty="0">
                <a:cs typeface="ヒラギノ角ゴ Pro W3" pitchFamily="-106" charset="-128"/>
              </a:rPr>
              <a:t>Conditional Independence?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838325"/>
          </a:xfrm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146050" indent="0" eaLnBrk="1" hangingPunct="1">
              <a:spcBef>
                <a:spcPct val="20000"/>
              </a:spcBef>
              <a:buNone/>
            </a:pPr>
            <a:r>
              <a:rPr lang="en-US" sz="2500" dirty="0">
                <a:solidFill>
                  <a:srgbClr val="FF6600"/>
                </a:solidFill>
                <a:cs typeface="ヒラギノ角ゴ Pro W3" pitchFamily="-106" charset="-128"/>
              </a:rPr>
              <a:t>It treats all NPs as equivalent… but they’re not!</a:t>
            </a:r>
          </a:p>
          <a:p>
            <a:pPr marL="741363" lvl="1" indent="-284163" eaLnBrk="1" hangingPunct="1">
              <a:spcBef>
                <a:spcPct val="20000"/>
              </a:spcBef>
              <a:buFont typeface="Wingdings" pitchFamily="-106" charset="2"/>
              <a:buChar char="§"/>
            </a:pPr>
            <a:r>
              <a:rPr lang="en-US" sz="2200" dirty="0">
                <a:cs typeface="ヒラギノ角ゴ Pro W3" pitchFamily="-106" charset="-128"/>
              </a:rPr>
              <a:t>A grammar with symbols like “NP” won’t be context-free</a:t>
            </a:r>
          </a:p>
          <a:p>
            <a:pPr marL="741363" lvl="1" indent="-284163" eaLnBrk="1" hangingPunct="1">
              <a:spcBef>
                <a:spcPct val="20000"/>
              </a:spcBef>
              <a:buFont typeface="Wingdings" pitchFamily="-106" charset="2"/>
              <a:buChar char="§"/>
            </a:pPr>
            <a:r>
              <a:rPr lang="en-US" sz="2200" dirty="0">
                <a:cs typeface="ヒラギノ角ゴ Pro W3" pitchFamily="-106" charset="-128"/>
              </a:rPr>
              <a:t>Statistically, conditional independence too strong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independence assumption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6" name="Straight Connector 15"/>
          <p:cNvCxnSpPr>
            <a:stCxn id="13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9" name="Straight Connector 18"/>
          <p:cNvCxnSpPr>
            <a:stCxn id="11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8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29" name="Right Arrow 28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334000" y="2392501"/>
            <a:ext cx="16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 -&gt; 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-&gt; 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 -&gt; 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 -&gt; 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 -&gt; 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-&gt; 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-&gt; 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PP -&gt; IN N</a:t>
            </a:r>
          </a:p>
          <a:p>
            <a:r>
              <a:rPr lang="en-US" sz="2000" dirty="0">
                <a:solidFill>
                  <a:srgbClr val="0000FF"/>
                </a:solidFill>
              </a:rPr>
              <a:t>IN -&gt; with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-&gt; tuna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19600" y="5675293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6600"/>
                </a:solidFill>
              </a:rPr>
              <a:t>We’re making a strong independence assumption here!</a:t>
            </a:r>
          </a:p>
        </p:txBody>
      </p:sp>
    </p:spTree>
    <p:extLst>
      <p:ext uri="{BB962C8B-B14F-4D97-AF65-F5344CB8AC3E}">
        <p14:creationId xmlns:p14="http://schemas.microsoft.com/office/powerpoint/2010/main" val="388260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Non-Independence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257800"/>
            <a:ext cx="8839200" cy="129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Example: the expansion of an NP is highly dependent on the parent of the NP (i.e., subjects vs. objects).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Also: the subject and object expansions are correlated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768538"/>
              </p:ext>
            </p:extLst>
          </p:nvPr>
        </p:nvGraphicFramePr>
        <p:xfrm>
          <a:off x="76200" y="2071688"/>
          <a:ext cx="2792412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962" name="Chart" r:id="rId3" imgW="3987800" imgH="4318000" progId="Excel.Sheet.8">
                  <p:embed/>
                </p:oleObj>
              </mc:Choice>
              <mc:Fallback>
                <p:oleObj name="Chart" r:id="rId3" imgW="3987800" imgH="43180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071688"/>
                        <a:ext cx="2792412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783640"/>
              </p:ext>
            </p:extLst>
          </p:nvPr>
        </p:nvGraphicFramePr>
        <p:xfrm>
          <a:off x="3124200" y="2066925"/>
          <a:ext cx="2800350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963" name="Chart" r:id="rId5" imgW="4000500" imgH="4318000" progId="Excel.Sheet.8">
                  <p:embed/>
                </p:oleObj>
              </mc:Choice>
              <mc:Fallback>
                <p:oleObj name="Chart" r:id="rId5" imgW="4000500" imgH="431800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66925"/>
                        <a:ext cx="2800350" cy="303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286408"/>
              </p:ext>
            </p:extLst>
          </p:nvPr>
        </p:nvGraphicFramePr>
        <p:xfrm>
          <a:off x="6172200" y="2066925"/>
          <a:ext cx="2808287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964" name="Chart" r:id="rId7" imgW="4013200" imgH="4330700" progId="Excel.Sheet.8">
                  <p:embed/>
                </p:oleObj>
              </mc:Choice>
              <mc:Fallback>
                <p:oleObj name="Chart" r:id="rId7" imgW="4013200" imgH="433070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066925"/>
                        <a:ext cx="2808287" cy="303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066800" y="1981200"/>
            <a:ext cx="121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Lucida Sans" pitchFamily="-106" charset="0"/>
              </a:rPr>
              <a:t>All NPs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581400" y="1981200"/>
            <a:ext cx="236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Lucida Sans" pitchFamily="-106" charset="0"/>
              </a:rPr>
              <a:t>NPs under S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553200" y="1981200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Lucida Sans" pitchFamily="-106" charset="0"/>
              </a:rPr>
              <a:t>NPs under VP</a:t>
            </a:r>
          </a:p>
        </p:txBody>
      </p:sp>
      <p:sp>
        <p:nvSpPr>
          <p:cNvPr id="2" name="Rectangle 1"/>
          <p:cNvSpPr/>
          <p:nvPr/>
        </p:nvSpPr>
        <p:spPr>
          <a:xfrm>
            <a:off x="2057400" y="1524000"/>
            <a:ext cx="4979023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FF6600"/>
                </a:solidFill>
              </a:rPr>
              <a:t>Independence assumptions are often too strong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105400"/>
            <a:ext cx="8828087" cy="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313" y="317500"/>
            <a:ext cx="7178675" cy="914400"/>
          </a:xfrm>
        </p:spPr>
        <p:txBody>
          <a:bodyPr/>
          <a:lstStyle/>
          <a:p>
            <a:r>
              <a:rPr lang="en-US">
                <a:cs typeface="ヒラギノ角ゴ Pro W3" pitchFamily="-106" charset="-128"/>
              </a:rPr>
              <a:t>Grammar Refinement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2575" y="3657600"/>
            <a:ext cx="8599488" cy="3200400"/>
          </a:xfrm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425"/>
              </a:spcBef>
              <a:buClr>
                <a:srgbClr val="FF3300"/>
              </a:buClr>
              <a:buNone/>
            </a:pPr>
            <a:r>
              <a:rPr lang="en-US" sz="2500" dirty="0">
                <a:solidFill>
                  <a:srgbClr val="FF6600"/>
                </a:solidFill>
                <a:cs typeface="ヒラギノ角ゴ Pro W3" pitchFamily="-106" charset="-128"/>
              </a:rPr>
              <a:t>Idea: expand/refine our grammar</a:t>
            </a:r>
            <a:endParaRPr lang="en-US" sz="2200" dirty="0">
              <a:solidFill>
                <a:srgbClr val="FF6600"/>
              </a:solidFill>
              <a:cs typeface="ヒラギノ角ゴ Pro W3" pitchFamily="-106" charset="-128"/>
            </a:endParaRPr>
          </a:p>
          <a:p>
            <a:pPr marL="0" indent="0">
              <a:spcBef>
                <a:spcPts val="425"/>
              </a:spcBef>
              <a:buClr>
                <a:srgbClr val="FF3300"/>
              </a:buClr>
              <a:buNone/>
            </a:pPr>
            <a:endParaRPr lang="en-US" sz="2200" dirty="0">
              <a:solidFill>
                <a:srgbClr val="000000"/>
              </a:solidFill>
              <a:cs typeface="ヒラギノ角ゴ Pro W3" pitchFamily="-106" charset="-128"/>
            </a:endParaRPr>
          </a:p>
          <a:p>
            <a:pPr marL="0" indent="0">
              <a:spcBef>
                <a:spcPts val="425"/>
              </a:spcBef>
              <a:buClr>
                <a:srgbClr val="FF3300"/>
              </a:buClr>
              <a:buNone/>
            </a:pPr>
            <a:r>
              <a:rPr lang="en-US" sz="2200" dirty="0">
                <a:solidFill>
                  <a:srgbClr val="000000"/>
                </a:solidFill>
                <a:cs typeface="ヒラギノ角ゴ Pro W3" pitchFamily="-106" charset="-128"/>
              </a:rPr>
              <a:t>Challenges:</a:t>
            </a:r>
          </a:p>
          <a:p>
            <a:pPr lvl="1">
              <a:spcBef>
                <a:spcPts val="425"/>
              </a:spcBef>
              <a:buClr>
                <a:srgbClr val="FF3300"/>
              </a:buClr>
              <a:buFont typeface="Wingdings" pitchFamily="-106" charset="2"/>
              <a:buChar char="§"/>
            </a:pPr>
            <a:r>
              <a:rPr lang="en-US" sz="2200" dirty="0">
                <a:solidFill>
                  <a:srgbClr val="000000"/>
                </a:solidFill>
                <a:cs typeface="ヒラギノ角ゴ Pro W3" pitchFamily="-106" charset="-128"/>
              </a:rPr>
              <a:t>Must refine in ways that facilitate disambiguation</a:t>
            </a:r>
          </a:p>
          <a:p>
            <a:pPr lvl="1">
              <a:spcBef>
                <a:spcPts val="425"/>
              </a:spcBef>
              <a:buClr>
                <a:srgbClr val="FF3300"/>
              </a:buClr>
              <a:buFont typeface="Wingdings" pitchFamily="-106" charset="2"/>
              <a:buChar char="§"/>
            </a:pPr>
            <a:r>
              <a:rPr lang="en-US" sz="2200" dirty="0">
                <a:cs typeface="ヒラギノ角ゴ Pro W3" pitchFamily="-106" charset="-128"/>
              </a:rPr>
              <a:t>Must trade-offs between too little and too much refinement. </a:t>
            </a:r>
          </a:p>
          <a:p>
            <a:pPr lvl="2">
              <a:spcBef>
                <a:spcPts val="425"/>
              </a:spcBef>
              <a:buClr>
                <a:srgbClr val="FF3300"/>
              </a:buClr>
              <a:buFont typeface="Wingdings" pitchFamily="-106" charset="2"/>
              <a:buChar char="§"/>
            </a:pPr>
            <a:r>
              <a:rPr lang="en-US" sz="1900" dirty="0">
                <a:solidFill>
                  <a:srgbClr val="0000FF"/>
                </a:solidFill>
                <a:cs typeface="ヒラギノ角ゴ Pro W3" pitchFamily="-106" charset="-128"/>
              </a:rPr>
              <a:t>Too much refinement -&gt; </a:t>
            </a:r>
            <a:r>
              <a:rPr lang="en-US" sz="1900" dirty="0" err="1">
                <a:solidFill>
                  <a:srgbClr val="0000FF"/>
                </a:solidFill>
                <a:cs typeface="ヒラギノ角ゴ Pro W3" pitchFamily="-106" charset="-128"/>
              </a:rPr>
              <a:t>sparsity</a:t>
            </a:r>
            <a:r>
              <a:rPr lang="en-US" sz="1900" dirty="0">
                <a:solidFill>
                  <a:srgbClr val="0000FF"/>
                </a:solidFill>
                <a:cs typeface="ヒラギノ角ゴ Pro W3" pitchFamily="-106" charset="-128"/>
              </a:rPr>
              <a:t> problems</a:t>
            </a:r>
          </a:p>
          <a:p>
            <a:pPr lvl="2">
              <a:spcBef>
                <a:spcPts val="425"/>
              </a:spcBef>
              <a:buClr>
                <a:srgbClr val="FF3300"/>
              </a:buClr>
              <a:buFont typeface="Wingdings" pitchFamily="-106" charset="2"/>
              <a:buChar char="§"/>
            </a:pPr>
            <a:r>
              <a:rPr lang="en-US" sz="1900" dirty="0">
                <a:solidFill>
                  <a:srgbClr val="0000FF"/>
                </a:solidFill>
                <a:cs typeface="ヒラギノ角ゴ Pro W3" pitchFamily="-106" charset="-128"/>
              </a:rPr>
              <a:t>To little -&gt; can’t discriminate (PCFG)</a:t>
            </a:r>
          </a:p>
        </p:txBody>
      </p:sp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524000"/>
            <a:ext cx="3573506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313" y="317500"/>
            <a:ext cx="7178675" cy="914400"/>
          </a:xfrm>
        </p:spPr>
        <p:txBody>
          <a:bodyPr/>
          <a:lstStyle/>
          <a:p>
            <a:r>
              <a:rPr lang="en-US">
                <a:cs typeface="ヒラギノ角ゴ Pro W3" pitchFamily="-106" charset="-128"/>
              </a:rPr>
              <a:t>Grammar Refinement</a:t>
            </a:r>
          </a:p>
        </p:txBody>
      </p:sp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513" y="1600200"/>
            <a:ext cx="4277087" cy="237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00400" y="48006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313" y="317500"/>
            <a:ext cx="7178675" cy="914400"/>
          </a:xfrm>
        </p:spPr>
        <p:txBody>
          <a:bodyPr/>
          <a:lstStyle/>
          <a:p>
            <a:r>
              <a:rPr lang="en-US">
                <a:cs typeface="ヒラギノ角ゴ Pro W3" pitchFamily="-106" charset="-128"/>
              </a:rPr>
              <a:t>Grammar Refinement</a:t>
            </a:r>
          </a:p>
        </p:txBody>
      </p:sp>
      <p:pic>
        <p:nvPicPr>
          <p:cNvPr id="2662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600201"/>
            <a:ext cx="3298621" cy="182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2588" y="3733800"/>
            <a:ext cx="8153400" cy="2743200"/>
          </a:xfrm>
        </p:spPr>
        <p:txBody>
          <a:bodyPr>
            <a:noAutofit/>
          </a:bodyPr>
          <a:lstStyle/>
          <a:p>
            <a:pPr marL="0" indent="0">
              <a:spcBef>
                <a:spcPts val="425"/>
              </a:spcBef>
              <a:buClr>
                <a:srgbClr val="FF3300"/>
              </a:buClr>
              <a:buNone/>
            </a:pP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Structure Annotation [Johnson ’98, </a:t>
            </a:r>
            <a:r>
              <a:rPr lang="en-US" sz="1800" dirty="0" err="1">
                <a:solidFill>
                  <a:srgbClr val="0000FF"/>
                </a:solidFill>
                <a:cs typeface="ヒラギノ角ゴ Pro W3" pitchFamily="-106" charset="-128"/>
              </a:rPr>
              <a:t>Klein&amp;Manning</a:t>
            </a: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 ’03]</a:t>
            </a:r>
          </a:p>
          <a:p>
            <a:pPr lvl="1">
              <a:spcBef>
                <a:spcPts val="425"/>
              </a:spcBef>
              <a:buClr>
                <a:srgbClr val="FF3300"/>
              </a:buClr>
              <a:buFont typeface="Wingdings" pitchFamily="-106" charset="2"/>
              <a:buChar char="§"/>
            </a:pP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Differentiate constituents based on their local context</a:t>
            </a:r>
          </a:p>
          <a:p>
            <a:pPr marL="0" indent="0">
              <a:spcBef>
                <a:spcPts val="425"/>
              </a:spcBef>
              <a:buClr>
                <a:srgbClr val="0000FF"/>
              </a:buClr>
              <a:buNone/>
            </a:pPr>
            <a:endParaRPr lang="en-US" sz="1800" dirty="0">
              <a:solidFill>
                <a:srgbClr val="0000FF"/>
              </a:solidFill>
              <a:cs typeface="ヒラギノ角ゴ Pro W3" pitchFamily="-106" charset="-128"/>
            </a:endParaRPr>
          </a:p>
          <a:p>
            <a:pPr marL="0" indent="0">
              <a:spcBef>
                <a:spcPts val="425"/>
              </a:spcBef>
              <a:buClr>
                <a:srgbClr val="0000FF"/>
              </a:buClr>
              <a:buNone/>
            </a:pP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Lexicalization [Collins ’99, </a:t>
            </a:r>
            <a:r>
              <a:rPr lang="en-US" sz="1800" dirty="0" err="1">
                <a:solidFill>
                  <a:srgbClr val="0000FF"/>
                </a:solidFill>
                <a:cs typeface="ヒラギノ角ゴ Pro W3" pitchFamily="-106" charset="-128"/>
              </a:rPr>
              <a:t>Charniak</a:t>
            </a: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 ’00]</a:t>
            </a:r>
          </a:p>
          <a:p>
            <a:pPr lvl="1">
              <a:spcBef>
                <a:spcPts val="425"/>
              </a:spcBef>
              <a:buClr>
                <a:srgbClr val="0000FF"/>
              </a:buClr>
              <a:buFont typeface="Wingdings" pitchFamily="-106" charset="2"/>
              <a:buChar char="§"/>
            </a:pP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Differentiate constituents based on the spanned words</a:t>
            </a:r>
          </a:p>
          <a:p>
            <a:pPr marL="0" indent="0">
              <a:spcBef>
                <a:spcPts val="425"/>
              </a:spcBef>
              <a:buClr>
                <a:srgbClr val="339933"/>
              </a:buClr>
              <a:buNone/>
            </a:pPr>
            <a:endParaRPr lang="en-US" sz="1800" dirty="0">
              <a:solidFill>
                <a:srgbClr val="0000FF"/>
              </a:solidFill>
              <a:cs typeface="ヒラギノ角ゴ Pro W3" pitchFamily="-106" charset="-128"/>
            </a:endParaRPr>
          </a:p>
          <a:p>
            <a:pPr marL="0" indent="0">
              <a:spcBef>
                <a:spcPts val="425"/>
              </a:spcBef>
              <a:buClr>
                <a:srgbClr val="339933"/>
              </a:buClr>
              <a:buNone/>
            </a:pP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Constituent splitting [</a:t>
            </a:r>
            <a:r>
              <a:rPr lang="en-US" sz="1800" dirty="0" err="1">
                <a:solidFill>
                  <a:srgbClr val="0000FF"/>
                </a:solidFill>
                <a:cs typeface="ヒラギノ角ゴ Pro W3" pitchFamily="-106" charset="-128"/>
              </a:rPr>
              <a:t>Matsuzaki</a:t>
            </a: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 et al. 05, </a:t>
            </a:r>
            <a:r>
              <a:rPr lang="en-US" sz="1800" dirty="0" err="1">
                <a:solidFill>
                  <a:srgbClr val="0000FF"/>
                </a:solidFill>
                <a:cs typeface="ヒラギノ角ゴ Pro W3" pitchFamily="-106" charset="-128"/>
              </a:rPr>
              <a:t>Petrov</a:t>
            </a: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 et al. ’06]</a:t>
            </a:r>
          </a:p>
          <a:p>
            <a:pPr lvl="1">
              <a:spcBef>
                <a:spcPts val="425"/>
              </a:spcBef>
              <a:buClr>
                <a:srgbClr val="339933"/>
              </a:buClr>
              <a:buFont typeface="Wingdings" pitchFamily="-106" charset="2"/>
              <a:buChar char="§"/>
            </a:pPr>
            <a:r>
              <a:rPr lang="en-US" sz="1800" dirty="0">
                <a:solidFill>
                  <a:srgbClr val="0000FF"/>
                </a:solidFill>
                <a:cs typeface="ヒラギノ角ゴ Pro W3" pitchFamily="-106" charset="-128"/>
              </a:rPr>
              <a:t>Cluster/group words into sub-constituents</a:t>
            </a:r>
          </a:p>
          <a:p>
            <a:endParaRPr 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Assignment 4 (A and B)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Lab next Tuesday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Markovization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213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Except for the root node, every node in a parse tree has:</a:t>
            </a:r>
          </a:p>
          <a:p>
            <a:pPr lvl="1"/>
            <a:r>
              <a:rPr lang="en-US" sz="2400" dirty="0"/>
              <a:t>A </a:t>
            </a:r>
            <a:r>
              <a:rPr lang="en-US" sz="2400" dirty="0">
                <a:solidFill>
                  <a:srgbClr val="0000FF"/>
                </a:solidFill>
              </a:rPr>
              <a:t>vertical</a:t>
            </a:r>
            <a:r>
              <a:rPr lang="en-US" sz="2400" dirty="0"/>
              <a:t> history/context</a:t>
            </a:r>
          </a:p>
          <a:p>
            <a:pPr lvl="1"/>
            <a:r>
              <a:rPr lang="en-US" sz="2400" dirty="0"/>
              <a:t>A </a:t>
            </a:r>
            <a:r>
              <a:rPr lang="en-US" sz="2400" dirty="0">
                <a:solidFill>
                  <a:srgbClr val="FF0000"/>
                </a:solidFill>
              </a:rPr>
              <a:t>horizontal</a:t>
            </a:r>
            <a:r>
              <a:rPr lang="en-US" sz="2400" dirty="0"/>
              <a:t> history/context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4572000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7406" y="5182969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NP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006" y="4573369"/>
            <a:ext cx="609600" cy="369332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VP</a:t>
            </a:r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 rot="10800000">
            <a:off x="4418806" y="4942701"/>
            <a:ext cx="304800" cy="24026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6806" y="3887569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3460870" y="4301234"/>
            <a:ext cx="316468" cy="227805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3886200" y="4256901"/>
            <a:ext cx="380206" cy="31646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4223267" y="5073136"/>
            <a:ext cx="240269" cy="1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86199" y="4953001"/>
            <a:ext cx="304802" cy="24027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14800" y="51816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81400" y="51816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VBD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6800" y="57912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Traditional PCFGs use the full horizontal context and a vertical context of 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8D8EB64-585C-A646-AA0C-DC4B9D9C9C88}"/>
              </a:ext>
            </a:extLst>
          </p:cNvPr>
          <p:cNvSpPr/>
          <p:nvPr/>
        </p:nvSpPr>
        <p:spPr>
          <a:xfrm>
            <a:off x="4648200" y="5193271"/>
            <a:ext cx="381794" cy="357661"/>
          </a:xfrm>
          <a:prstGeom prst="ellipse">
            <a:avLst/>
          </a:prstGeom>
          <a:solidFill>
            <a:srgbClr val="FFFF00">
              <a:alpha val="27059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Vertical Markovization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28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Vertical Markov order: rewrites depend on past </a:t>
            </a:r>
            <a:r>
              <a:rPr lang="en-US" sz="2800" i="1" dirty="0" err="1">
                <a:solidFill>
                  <a:srgbClr val="FF6600"/>
                </a:solidFill>
                <a:latin typeface="Times New Roman" pitchFamily="-106" charset="0"/>
              </a:rPr>
              <a:t>k</a:t>
            </a:r>
            <a:r>
              <a:rPr lang="en-US" sz="2400" dirty="0"/>
              <a:t> ancestor nodes.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Order 1 is most common: aka parent annotation</a:t>
            </a:r>
          </a:p>
          <a:p>
            <a:endParaRPr lang="en-US" sz="2400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683250" y="4343400"/>
          <a:ext cx="25146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93" name="Photo Editor Photo" r:id="rId3" imgW="2514286" imgH="1876190" progId="">
                  <p:embed/>
                </p:oleObj>
              </mc:Choice>
              <mc:Fallback>
                <p:oleObj name="Photo Editor Photo" r:id="rId3" imgW="2514286" imgH="187619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4343400"/>
                        <a:ext cx="25146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600200" y="4343400"/>
          <a:ext cx="19716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94" name="Photo Editor Photo" r:id="rId5" imgW="1971950" imgH="1752381" progId="">
                  <p:embed/>
                </p:oleObj>
              </mc:Choice>
              <mc:Fallback>
                <p:oleObj name="Photo Editor Photo" r:id="rId5" imgW="1971950" imgH="1752381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43400"/>
                        <a:ext cx="197167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1981200" y="3733800"/>
            <a:ext cx="1365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Lucida Sans" pitchFamily="-106" charset="0"/>
              </a:rPr>
              <a:t>Order 1</a:t>
            </a: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6330950" y="3733800"/>
            <a:ext cx="1365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FF"/>
                </a:solidFill>
                <a:latin typeface="Lucida Sans" pitchFamily="-106" charset="0"/>
              </a:rPr>
              <a:t>Order 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Allows us to make finer grained distinctions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513" y="2438400"/>
            <a:ext cx="5085374" cy="281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4600" y="298346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^S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359753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^VP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Vertical Markovization</a:t>
            </a:r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843770"/>
              </p:ext>
            </p:extLst>
          </p:nvPr>
        </p:nvGraphicFramePr>
        <p:xfrm>
          <a:off x="230188" y="1917700"/>
          <a:ext cx="3956050" cy="309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43" name="Worksheet" r:id="rId4" imgW="3492500" imgH="2997200" progId="Excel.Sheet.8">
                  <p:embed/>
                </p:oleObj>
              </mc:Choice>
              <mc:Fallback>
                <p:oleObj name="Worksheet" r:id="rId4" imgW="3492500" imgH="2997200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1917700"/>
                        <a:ext cx="3956050" cy="309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4267199" y="1981200"/>
          <a:ext cx="4071257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44" name="Chart" r:id="rId6" imgW="4229100" imgH="3009900" progId="Excel.Sheet.8">
                  <p:embed/>
                </p:oleObj>
              </mc:Choice>
              <mc:Fallback>
                <p:oleObj name="Chart" r:id="rId6" imgW="4229100" imgH="300990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199" y="1981200"/>
                        <a:ext cx="4071257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9847" y="5344180"/>
            <a:ext cx="3197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F1 performance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3248" y="5344180"/>
            <a:ext cx="3197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# of non-terminals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Horizontal Markovization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1163"/>
            <a:ext cx="7772400" cy="4948237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2" eaLnBrk="1" hangingPunct="1"/>
            <a:endParaRPr lang="en-US" dirty="0"/>
          </a:p>
        </p:txBody>
      </p:sp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762000" y="4252912"/>
          <a:ext cx="17716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297" name="Photo Editor Photo" r:id="rId4" imgW="1771429" imgH="771429" progId="">
                  <p:embed/>
                </p:oleObj>
              </mc:Choice>
              <mc:Fallback>
                <p:oleObj name="Photo Editor Photo" r:id="rId4" imgW="1771429" imgH="771429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52912"/>
                        <a:ext cx="177165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7"/>
          <p:cNvGraphicFramePr>
            <a:graphicFrameLocks noChangeAspect="1"/>
          </p:cNvGraphicFramePr>
          <p:nvPr/>
        </p:nvGraphicFramePr>
        <p:xfrm>
          <a:off x="6027738" y="4067175"/>
          <a:ext cx="2762250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298" name="Photo Editor Photo" r:id="rId6" imgW="2762636" imgH="1733333" progId="">
                  <p:embed/>
                </p:oleObj>
              </mc:Choice>
              <mc:Fallback>
                <p:oleObj name="Photo Editor Photo" r:id="rId6" imgW="2762636" imgH="1733333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38" y="4067175"/>
                        <a:ext cx="2762250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8"/>
          <p:cNvGraphicFramePr>
            <a:graphicFrameLocks noChangeAspect="1"/>
          </p:cNvGraphicFramePr>
          <p:nvPr/>
        </p:nvGraphicFramePr>
        <p:xfrm>
          <a:off x="3189288" y="4143375"/>
          <a:ext cx="249555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299" name="Photo Editor Photo" r:id="rId8" imgW="2495238" imgH="1714739" progId="">
                  <p:embed/>
                </p:oleObj>
              </mc:Choice>
              <mc:Fallback>
                <p:oleObj name="Photo Editor Photo" r:id="rId8" imgW="2495238" imgH="1714739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4143375"/>
                        <a:ext cx="249555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627438" y="3562350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00"/>
                </a:solidFill>
                <a:latin typeface="Lucida Sans" pitchFamily="-106" charset="0"/>
              </a:rPr>
              <a:t>Order 1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323013" y="3429000"/>
            <a:ext cx="1700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0000"/>
                </a:solidFill>
                <a:latin typeface="Lucida Sans" pitchFamily="-106" charset="0"/>
              </a:rPr>
              <a:t>Order </a:t>
            </a:r>
            <a:r>
              <a:rPr lang="en-US" sz="2800" b="1">
                <a:solidFill>
                  <a:srgbClr val="CC0000"/>
                </a:solidFill>
                <a:latin typeface="Lucida Sans" pitchFamily="-106" charset="0"/>
                <a:sym typeface="Symbol" pitchFamily="-106" charset="2"/>
              </a:rPr>
              <a:t></a:t>
            </a:r>
            <a:endParaRPr lang="en-US" sz="2800" b="1">
              <a:solidFill>
                <a:srgbClr val="CC0000"/>
              </a:solidFill>
              <a:latin typeface="Lucida Sans" pitchFamily="-106" charset="0"/>
            </a:endParaRPr>
          </a:p>
        </p:txBody>
      </p:sp>
      <p:sp>
        <p:nvSpPr>
          <p:cNvPr id="11" name="Content Placeholder 11"/>
          <p:cNvSpPr txBox="1">
            <a:spLocks/>
          </p:cNvSpPr>
          <p:nvPr/>
        </p:nvSpPr>
        <p:spPr>
          <a:xfrm>
            <a:off x="381000" y="1600200"/>
            <a:ext cx="8385048" cy="1371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Horizontal Markov order: rewrites depend on past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itchFamily="-106" charset="0"/>
                <a:ea typeface="+mn-ea"/>
                <a:cs typeface="+mn-cs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sibling nodes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Order 1 is most common: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condition on </a:t>
            </a:r>
            <a:r>
              <a:rPr lang="en-US" sz="2400" noProof="0" dirty="0"/>
              <a:t>a single sibling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Horizontal Markovization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1163"/>
            <a:ext cx="7772400" cy="4948237"/>
          </a:xfrm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lvl="2" eaLnBrk="1" hangingPunct="1"/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28599" y="1981200"/>
          <a:ext cx="3898605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313" name="Chart" r:id="rId3" imgW="3492500" imgH="2997200" progId="Excel.Sheet.8">
                  <p:embed/>
                </p:oleObj>
              </mc:Choice>
              <mc:Fallback>
                <p:oleObj name="Chart" r:id="rId3" imgW="3492500" imgH="29972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1981200"/>
                        <a:ext cx="3898605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4343400" y="2047875"/>
          <a:ext cx="4422648" cy="3146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314" name="Chart" r:id="rId5" imgW="4229100" imgH="3009900" progId="Excel.Sheet.8">
                  <p:embed/>
                </p:oleObj>
              </mc:Choice>
              <mc:Fallback>
                <p:oleObj name="Chart" r:id="rId5" imgW="4229100" imgH="300990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047875"/>
                        <a:ext cx="4422648" cy="31461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gradFill rotWithShape="0">
                              <a:gsLst>
                                <a:gs pos="0">
                                  <a:srgbClr val="A50021"/>
                                </a:gs>
                                <a:gs pos="100000">
                                  <a:schemeClr val="tx1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3000" y="5572780"/>
            <a:ext cx="3197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F1 performance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1" y="5572780"/>
            <a:ext cx="3197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# of non-terminals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 with PCFGs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5314961"/>
            <a:ext cx="6629400" cy="53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solidFill>
                  <a:srgbClr val="FF0000"/>
                </a:solidFill>
              </a:rPr>
              <a:t>What’s different between basic PCFG scores here?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14500"/>
            <a:ext cx="39624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828800"/>
            <a:ext cx="326866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of Importance of Lexicalization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08125"/>
            <a:ext cx="8305800" cy="16160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A general preference for attaching PPs to NPs rather than VPs can be learned by an ordinary PCFG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But the desired preference can depend on specific words</a:t>
            </a: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094574" y="3648076"/>
            <a:ext cx="3025777" cy="1762126"/>
            <a:chOff x="3807" y="2604"/>
            <a:chExt cx="1906" cy="1110"/>
          </a:xfrm>
        </p:grpSpPr>
        <p:sp>
          <p:nvSpPr>
            <p:cNvPr id="47118" name="Text Box 17"/>
            <p:cNvSpPr txBox="1">
              <a:spLocks noChangeArrowheads="1"/>
            </p:cNvSpPr>
            <p:nvPr/>
          </p:nvSpPr>
          <p:spPr bwMode="auto">
            <a:xfrm>
              <a:off x="4186" y="2604"/>
              <a:ext cx="18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7119" name="Text Box 18"/>
            <p:cNvSpPr txBox="1">
              <a:spLocks noChangeArrowheads="1"/>
            </p:cNvSpPr>
            <p:nvPr/>
          </p:nvSpPr>
          <p:spPr bwMode="auto">
            <a:xfrm>
              <a:off x="3929" y="2881"/>
              <a:ext cx="79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7120" name="Text Box 19"/>
            <p:cNvSpPr txBox="1">
              <a:spLocks noChangeArrowheads="1"/>
            </p:cNvSpPr>
            <p:nvPr/>
          </p:nvSpPr>
          <p:spPr bwMode="auto">
            <a:xfrm>
              <a:off x="3807" y="3133"/>
              <a:ext cx="145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7121" name="Text Box 20"/>
            <p:cNvSpPr txBox="1">
              <a:spLocks noChangeArrowheads="1"/>
            </p:cNvSpPr>
            <p:nvPr/>
          </p:nvSpPr>
          <p:spPr bwMode="auto">
            <a:xfrm>
              <a:off x="4195" y="3499"/>
              <a:ext cx="1518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Times New Roman" charset="0"/>
                </a:rPr>
                <a:t>put    the dog  in the carrier</a:t>
              </a:r>
            </a:p>
          </p:txBody>
        </p:sp>
        <p:sp>
          <p:nvSpPr>
            <p:cNvPr id="47122" name="Line 21"/>
            <p:cNvSpPr>
              <a:spLocks noChangeShapeType="1"/>
            </p:cNvSpPr>
            <p:nvPr/>
          </p:nvSpPr>
          <p:spPr bwMode="auto">
            <a:xfrm flipH="1">
              <a:off x="4078" y="2757"/>
              <a:ext cx="20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3" name="Line 22"/>
            <p:cNvSpPr>
              <a:spLocks noChangeShapeType="1"/>
            </p:cNvSpPr>
            <p:nvPr/>
          </p:nvSpPr>
          <p:spPr bwMode="auto">
            <a:xfrm>
              <a:off x="4278" y="2757"/>
              <a:ext cx="292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4" name="Line 23"/>
            <p:cNvSpPr>
              <a:spLocks noChangeShapeType="1"/>
            </p:cNvSpPr>
            <p:nvPr/>
          </p:nvSpPr>
          <p:spPr bwMode="auto">
            <a:xfrm flipH="1">
              <a:off x="3986" y="3041"/>
              <a:ext cx="46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5" name="Line 24"/>
            <p:cNvSpPr>
              <a:spLocks noChangeShapeType="1"/>
            </p:cNvSpPr>
            <p:nvPr/>
          </p:nvSpPr>
          <p:spPr bwMode="auto">
            <a:xfrm flipH="1">
              <a:off x="4370" y="3018"/>
              <a:ext cx="192" cy="1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6" name="Line 25"/>
            <p:cNvSpPr>
              <a:spLocks noChangeShapeType="1"/>
            </p:cNvSpPr>
            <p:nvPr/>
          </p:nvSpPr>
          <p:spPr bwMode="auto">
            <a:xfrm>
              <a:off x="4554" y="3011"/>
              <a:ext cx="54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7" name="Line 26"/>
            <p:cNvSpPr>
              <a:spLocks noChangeShapeType="1"/>
            </p:cNvSpPr>
            <p:nvPr/>
          </p:nvSpPr>
          <p:spPr bwMode="auto">
            <a:xfrm>
              <a:off x="4562" y="3026"/>
              <a:ext cx="545" cy="1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8" name="Line 27"/>
            <p:cNvSpPr>
              <a:spLocks noChangeShapeType="1"/>
            </p:cNvSpPr>
            <p:nvPr/>
          </p:nvSpPr>
          <p:spPr bwMode="auto">
            <a:xfrm flipH="1">
              <a:off x="4347" y="3287"/>
              <a:ext cx="15" cy="2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9" name="Line 28"/>
            <p:cNvSpPr>
              <a:spLocks noChangeShapeType="1"/>
            </p:cNvSpPr>
            <p:nvPr/>
          </p:nvSpPr>
          <p:spPr bwMode="auto">
            <a:xfrm flipH="1">
              <a:off x="4531" y="3295"/>
              <a:ext cx="108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0" name="Line 29"/>
            <p:cNvSpPr>
              <a:spLocks noChangeShapeType="1"/>
            </p:cNvSpPr>
            <p:nvPr/>
          </p:nvSpPr>
          <p:spPr bwMode="auto">
            <a:xfrm>
              <a:off x="4531" y="3502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1" name="Line 30"/>
            <p:cNvSpPr>
              <a:spLocks noChangeShapeType="1"/>
            </p:cNvSpPr>
            <p:nvPr/>
          </p:nvSpPr>
          <p:spPr bwMode="auto">
            <a:xfrm>
              <a:off x="4639" y="3295"/>
              <a:ext cx="253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2" name="Line 31"/>
            <p:cNvSpPr>
              <a:spLocks noChangeShapeType="1"/>
            </p:cNvSpPr>
            <p:nvPr/>
          </p:nvSpPr>
          <p:spPr bwMode="auto">
            <a:xfrm flipH="1">
              <a:off x="5000" y="3287"/>
              <a:ext cx="130" cy="2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3" name="Line 32"/>
            <p:cNvSpPr>
              <a:spLocks noChangeShapeType="1"/>
            </p:cNvSpPr>
            <p:nvPr/>
          </p:nvSpPr>
          <p:spPr bwMode="auto">
            <a:xfrm flipV="1">
              <a:off x="4984" y="3494"/>
              <a:ext cx="499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4" name="Line 33"/>
            <p:cNvSpPr>
              <a:spLocks noChangeShapeType="1"/>
            </p:cNvSpPr>
            <p:nvPr/>
          </p:nvSpPr>
          <p:spPr bwMode="auto">
            <a:xfrm>
              <a:off x="5130" y="3272"/>
              <a:ext cx="353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085035" y="3610188"/>
            <a:ext cx="2936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Times New Roman" charset="0"/>
              </a:rPr>
              <a:t>S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4677048" y="4049926"/>
            <a:ext cx="12573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Times New Roman" charset="0"/>
              </a:rPr>
              <a:t>NP           VP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4483373" y="4449976"/>
            <a:ext cx="16303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Times New Roman" charset="0"/>
              </a:rPr>
              <a:t>John       V     NP 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5099323" y="5029200"/>
            <a:ext cx="2409531" cy="3407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Times New Roman" charset="0"/>
              </a:rPr>
              <a:t>put    the dog  in the carrier</a:t>
            </a:r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 flipH="1">
            <a:off x="4913585" y="3853076"/>
            <a:ext cx="3175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>
            <a:off x="5231085" y="3853076"/>
            <a:ext cx="46355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 flipH="1">
            <a:off x="4767535" y="4303926"/>
            <a:ext cx="73025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 flipH="1">
            <a:off x="5377135" y="4267413"/>
            <a:ext cx="304800" cy="280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5669235" y="4256301"/>
            <a:ext cx="85725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 flipH="1">
            <a:off x="5340623" y="4694451"/>
            <a:ext cx="23812" cy="354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Line 25"/>
          <p:cNvSpPr>
            <a:spLocks noChangeShapeType="1"/>
          </p:cNvSpPr>
          <p:nvPr/>
        </p:nvSpPr>
        <p:spPr bwMode="auto">
          <a:xfrm flipH="1">
            <a:off x="5632723" y="4707151"/>
            <a:ext cx="171450" cy="328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>
            <a:off x="5632723" y="5029200"/>
            <a:ext cx="1452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" name="Line 27"/>
          <p:cNvSpPr>
            <a:spLocks noChangeShapeType="1"/>
          </p:cNvSpPr>
          <p:nvPr/>
        </p:nvSpPr>
        <p:spPr bwMode="auto">
          <a:xfrm>
            <a:off x="5778773" y="4683338"/>
            <a:ext cx="1365250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0" y="5902818"/>
            <a:ext cx="2251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is correct?</a:t>
            </a:r>
          </a:p>
        </p:txBody>
      </p:sp>
      <p:sp>
        <p:nvSpPr>
          <p:cNvPr id="54" name="Oval 53"/>
          <p:cNvSpPr/>
          <p:nvPr/>
        </p:nvSpPr>
        <p:spPr>
          <a:xfrm>
            <a:off x="761063" y="3581400"/>
            <a:ext cx="3568973" cy="2286000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of Importance of Lexicalization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08125"/>
            <a:ext cx="8305800" cy="16160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A general preference for attaching PPs to NPs rather than VPs can be learned by an ordinary PCFG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But the desired preference can depend on specific words</a:t>
            </a: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094584" y="3648076"/>
            <a:ext cx="3059118" cy="1685926"/>
            <a:chOff x="3807" y="2604"/>
            <a:chExt cx="1927" cy="1062"/>
          </a:xfrm>
        </p:grpSpPr>
        <p:sp>
          <p:nvSpPr>
            <p:cNvPr id="47118" name="Text Box 17"/>
            <p:cNvSpPr txBox="1">
              <a:spLocks noChangeArrowheads="1"/>
            </p:cNvSpPr>
            <p:nvPr/>
          </p:nvSpPr>
          <p:spPr bwMode="auto">
            <a:xfrm>
              <a:off x="4186" y="2604"/>
              <a:ext cx="18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7119" name="Text Box 18"/>
            <p:cNvSpPr txBox="1">
              <a:spLocks noChangeArrowheads="1"/>
            </p:cNvSpPr>
            <p:nvPr/>
          </p:nvSpPr>
          <p:spPr bwMode="auto">
            <a:xfrm>
              <a:off x="3929" y="2881"/>
              <a:ext cx="79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7120" name="Text Box 19"/>
            <p:cNvSpPr txBox="1">
              <a:spLocks noChangeArrowheads="1"/>
            </p:cNvSpPr>
            <p:nvPr/>
          </p:nvSpPr>
          <p:spPr bwMode="auto">
            <a:xfrm>
              <a:off x="3807" y="3133"/>
              <a:ext cx="145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7121" name="Text Box 20"/>
            <p:cNvSpPr txBox="1">
              <a:spLocks noChangeArrowheads="1"/>
            </p:cNvSpPr>
            <p:nvPr/>
          </p:nvSpPr>
          <p:spPr bwMode="auto">
            <a:xfrm>
              <a:off x="4133" y="3451"/>
              <a:ext cx="160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Times New Roman" charset="0"/>
                </a:rPr>
                <a:t>knew   the dog  in the carrier</a:t>
              </a:r>
            </a:p>
          </p:txBody>
        </p:sp>
        <p:sp>
          <p:nvSpPr>
            <p:cNvPr id="47122" name="Line 21"/>
            <p:cNvSpPr>
              <a:spLocks noChangeShapeType="1"/>
            </p:cNvSpPr>
            <p:nvPr/>
          </p:nvSpPr>
          <p:spPr bwMode="auto">
            <a:xfrm flipH="1">
              <a:off x="4078" y="2757"/>
              <a:ext cx="20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3" name="Line 22"/>
            <p:cNvSpPr>
              <a:spLocks noChangeShapeType="1"/>
            </p:cNvSpPr>
            <p:nvPr/>
          </p:nvSpPr>
          <p:spPr bwMode="auto">
            <a:xfrm>
              <a:off x="4278" y="2757"/>
              <a:ext cx="292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4" name="Line 23"/>
            <p:cNvSpPr>
              <a:spLocks noChangeShapeType="1"/>
            </p:cNvSpPr>
            <p:nvPr/>
          </p:nvSpPr>
          <p:spPr bwMode="auto">
            <a:xfrm flipH="1">
              <a:off x="3986" y="3041"/>
              <a:ext cx="46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5" name="Line 24"/>
            <p:cNvSpPr>
              <a:spLocks noChangeShapeType="1"/>
            </p:cNvSpPr>
            <p:nvPr/>
          </p:nvSpPr>
          <p:spPr bwMode="auto">
            <a:xfrm flipH="1">
              <a:off x="4370" y="3018"/>
              <a:ext cx="192" cy="1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6" name="Line 25"/>
            <p:cNvSpPr>
              <a:spLocks noChangeShapeType="1"/>
            </p:cNvSpPr>
            <p:nvPr/>
          </p:nvSpPr>
          <p:spPr bwMode="auto">
            <a:xfrm>
              <a:off x="4554" y="3011"/>
              <a:ext cx="54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7" name="Line 26"/>
            <p:cNvSpPr>
              <a:spLocks noChangeShapeType="1"/>
            </p:cNvSpPr>
            <p:nvPr/>
          </p:nvSpPr>
          <p:spPr bwMode="auto">
            <a:xfrm>
              <a:off x="4562" y="3026"/>
              <a:ext cx="545" cy="1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8" name="Line 27"/>
            <p:cNvSpPr>
              <a:spLocks noChangeShapeType="1"/>
            </p:cNvSpPr>
            <p:nvPr/>
          </p:nvSpPr>
          <p:spPr bwMode="auto">
            <a:xfrm flipH="1">
              <a:off x="4347" y="3287"/>
              <a:ext cx="15" cy="2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29" name="Line 28"/>
            <p:cNvSpPr>
              <a:spLocks noChangeShapeType="1"/>
            </p:cNvSpPr>
            <p:nvPr/>
          </p:nvSpPr>
          <p:spPr bwMode="auto">
            <a:xfrm flipH="1">
              <a:off x="4531" y="3295"/>
              <a:ext cx="108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0" name="Line 29"/>
            <p:cNvSpPr>
              <a:spLocks noChangeShapeType="1"/>
            </p:cNvSpPr>
            <p:nvPr/>
          </p:nvSpPr>
          <p:spPr bwMode="auto">
            <a:xfrm>
              <a:off x="4531" y="3502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1" name="Line 30"/>
            <p:cNvSpPr>
              <a:spLocks noChangeShapeType="1"/>
            </p:cNvSpPr>
            <p:nvPr/>
          </p:nvSpPr>
          <p:spPr bwMode="auto">
            <a:xfrm>
              <a:off x="4639" y="3295"/>
              <a:ext cx="253" cy="2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2" name="Line 31"/>
            <p:cNvSpPr>
              <a:spLocks noChangeShapeType="1"/>
            </p:cNvSpPr>
            <p:nvPr/>
          </p:nvSpPr>
          <p:spPr bwMode="auto">
            <a:xfrm flipH="1">
              <a:off x="5000" y="3287"/>
              <a:ext cx="130" cy="2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3" name="Line 32"/>
            <p:cNvSpPr>
              <a:spLocks noChangeShapeType="1"/>
            </p:cNvSpPr>
            <p:nvPr/>
          </p:nvSpPr>
          <p:spPr bwMode="auto">
            <a:xfrm flipV="1">
              <a:off x="4984" y="3494"/>
              <a:ext cx="499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134" name="Line 33"/>
            <p:cNvSpPr>
              <a:spLocks noChangeShapeType="1"/>
            </p:cNvSpPr>
            <p:nvPr/>
          </p:nvSpPr>
          <p:spPr bwMode="auto">
            <a:xfrm>
              <a:off x="5130" y="3272"/>
              <a:ext cx="353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085035" y="3610188"/>
            <a:ext cx="2936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Times New Roman" charset="0"/>
              </a:rPr>
              <a:t>S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4677048" y="4049926"/>
            <a:ext cx="12573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Times New Roman" charset="0"/>
              </a:rPr>
              <a:t>NP           VP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4483373" y="4449976"/>
            <a:ext cx="16303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Times New Roman" charset="0"/>
              </a:rPr>
              <a:t>John       V     NP 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53000" y="4993265"/>
            <a:ext cx="2490082" cy="3407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Times New Roman" charset="0"/>
              </a:rPr>
              <a:t>knew  the dog  in the carrier</a:t>
            </a:r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 flipH="1">
            <a:off x="4913585" y="3853076"/>
            <a:ext cx="3175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>
            <a:off x="5231085" y="3853076"/>
            <a:ext cx="46355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 flipH="1">
            <a:off x="4767535" y="4303926"/>
            <a:ext cx="73025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 flipH="1">
            <a:off x="5377135" y="4267413"/>
            <a:ext cx="304800" cy="280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8" name="Line 23"/>
          <p:cNvSpPr>
            <a:spLocks noChangeShapeType="1"/>
          </p:cNvSpPr>
          <p:nvPr/>
        </p:nvSpPr>
        <p:spPr bwMode="auto">
          <a:xfrm>
            <a:off x="5669235" y="4256301"/>
            <a:ext cx="85725" cy="268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 flipH="1">
            <a:off x="5340623" y="4694451"/>
            <a:ext cx="23812" cy="354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Line 25"/>
          <p:cNvSpPr>
            <a:spLocks noChangeShapeType="1"/>
          </p:cNvSpPr>
          <p:nvPr/>
        </p:nvSpPr>
        <p:spPr bwMode="auto">
          <a:xfrm flipH="1">
            <a:off x="5632723" y="4707151"/>
            <a:ext cx="171450" cy="328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>
            <a:off x="5632723" y="5035763"/>
            <a:ext cx="1452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" name="Line 27"/>
          <p:cNvSpPr>
            <a:spLocks noChangeShapeType="1"/>
          </p:cNvSpPr>
          <p:nvPr/>
        </p:nvSpPr>
        <p:spPr bwMode="auto">
          <a:xfrm>
            <a:off x="5778773" y="4683338"/>
            <a:ext cx="1365250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0" y="5902818"/>
            <a:ext cx="2251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is correct?</a:t>
            </a:r>
          </a:p>
        </p:txBody>
      </p:sp>
      <p:sp>
        <p:nvSpPr>
          <p:cNvPr id="2" name="Oval 1"/>
          <p:cNvSpPr/>
          <p:nvPr/>
        </p:nvSpPr>
        <p:spPr>
          <a:xfrm>
            <a:off x="4329248" y="3429213"/>
            <a:ext cx="3568973" cy="2286000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0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Lexicalized Trees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 rotWithShape="1">
          <a:blip r:embed="rId2"/>
          <a:srcRect b="66739"/>
          <a:stretch/>
        </p:blipFill>
        <p:spPr bwMode="auto">
          <a:xfrm>
            <a:off x="3894138" y="1654176"/>
            <a:ext cx="5173662" cy="155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3207603"/>
            <a:ext cx="3513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could we lexicalize the grammar/tree?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You’ve constructed a parser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want to know how good it is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Lexicalized Trees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581400" cy="5029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Add “headwords” to each phrasal node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Syntactic vs. semantic heads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Headship not in (most) </a:t>
            </a:r>
            <a:r>
              <a:rPr lang="en-US" sz="2000" dirty="0" err="1"/>
              <a:t>treebanks</a:t>
            </a:r>
            <a:endParaRPr 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Usually </a:t>
            </a:r>
            <a:r>
              <a:rPr lang="en-US" sz="2000" i="1" dirty="0"/>
              <a:t>use head rules</a:t>
            </a:r>
            <a:r>
              <a:rPr lang="en-US" sz="2000" dirty="0"/>
              <a:t>, e.g.:</a:t>
            </a:r>
            <a:endParaRPr lang="en-US" sz="2000" i="1" dirty="0"/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NP: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leftmost NP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rightmost N*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rightmost JJ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right child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/>
              <a:t>VP: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leftmost VB*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leftmost VP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/>
              <a:t>Take left child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4138" y="1654175"/>
            <a:ext cx="5173662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Lexicalized PCFGs?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Problem: we now have to estimate probabilities like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How would we estimate the probability of this rule?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Never going to get these automatically off of a </a:t>
            </a:r>
            <a:r>
              <a:rPr lang="en-US" sz="2400" dirty="0" err="1"/>
              <a:t>treebank</a:t>
            </a: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362200" y="3429000"/>
            <a:ext cx="5486400" cy="995065"/>
            <a:chOff x="2362200" y="3429000"/>
            <a:chExt cx="5486400" cy="995065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409183" y="3429000"/>
              <a:ext cx="53632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Count(VP(put) </a:t>
              </a:r>
              <a:r>
                <a:rPr lang="en-US" sz="2400" dirty="0">
                  <a:solidFill>
                    <a:srgbClr val="000000"/>
                  </a:solidFill>
                  <a:latin typeface="Times New Roman" charset="0"/>
                </a:rPr>
                <a:t>→</a:t>
              </a:r>
              <a:r>
                <a:rPr lang="en-US" sz="2400" dirty="0"/>
                <a:t> VBD(put) NP(dog) PP(in))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008057" y="3962400"/>
              <a:ext cx="20238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 err="1"/>
                <a:t>Count(VP</a:t>
              </a:r>
              <a:r>
                <a:rPr lang="en-US" sz="2400" dirty="0"/>
                <a:t> (put))</a:t>
              </a: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362200" y="3962400"/>
              <a:ext cx="5486400" cy="0"/>
            </a:xfrm>
            <a:prstGeom prst="line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133600" y="2129135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VP(put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</a:rPr>
              <a:t>→ </a:t>
            </a:r>
            <a:r>
              <a:rPr lang="en-US" sz="2400" dirty="0" err="1">
                <a:solidFill>
                  <a:srgbClr val="000000"/>
                </a:solidFill>
              </a:rPr>
              <a:t>VBD(put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NP(dog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 err="1">
                <a:solidFill>
                  <a:srgbClr val="000000"/>
                </a:solidFill>
              </a:rPr>
              <a:t>PP(in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One approach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Combine this with some of the </a:t>
            </a:r>
            <a:r>
              <a:rPr lang="en-US" dirty="0" err="1"/>
              <a:t>markovization</a:t>
            </a:r>
            <a:r>
              <a:rPr lang="en-US" dirty="0"/>
              <a:t> techniques we saw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Collins’ (1999) parser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/>
              <a:t>Models productions based on context to the left and the right of the head child.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 marL="685800" lvl="2" indent="0">
              <a:lnSpc>
                <a:spcPct val="90000"/>
              </a:lnSpc>
              <a:buNone/>
            </a:pPr>
            <a:r>
              <a:rPr lang="en-US" dirty="0"/>
              <a:t>LHS </a:t>
            </a:r>
            <a:r>
              <a:rPr lang="en-US" dirty="0">
                <a:ea typeface="Times New Roman" charset="0"/>
                <a:cs typeface="Times New Roman" charset="0"/>
              </a:rPr>
              <a:t>→ L</a:t>
            </a:r>
            <a:r>
              <a:rPr lang="en-US" i="1" baseline="-25000" dirty="0">
                <a:ea typeface="Times New Roman" charset="0"/>
                <a:cs typeface="Times New Roman" charset="0"/>
              </a:rPr>
              <a:t>n</a:t>
            </a:r>
            <a:r>
              <a:rPr lang="en-US" dirty="0">
                <a:ea typeface="Times New Roman" charset="0"/>
                <a:cs typeface="Times New Roman" charset="0"/>
              </a:rPr>
              <a:t>L</a:t>
            </a:r>
            <a:r>
              <a:rPr lang="en-US" i="1" baseline="-25000" dirty="0">
                <a:ea typeface="Times New Roman" charset="0"/>
                <a:cs typeface="Times New Roman" charset="0"/>
              </a:rPr>
              <a:t>n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1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…L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H R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…R</a:t>
            </a:r>
            <a:r>
              <a:rPr lang="en-US" i="1" baseline="-25000" dirty="0"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1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R</a:t>
            </a:r>
            <a:r>
              <a:rPr lang="en-US" i="1" baseline="-25000" dirty="0"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baseline="-25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3377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One approach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85800" lvl="2" indent="0">
              <a:lnSpc>
                <a:spcPct val="90000"/>
              </a:lnSpc>
              <a:buNone/>
            </a:pPr>
            <a:r>
              <a:rPr lang="en-US" dirty="0"/>
              <a:t>LHS </a:t>
            </a:r>
            <a:r>
              <a:rPr lang="en-US" dirty="0">
                <a:ea typeface="Times New Roman" charset="0"/>
                <a:cs typeface="Times New Roman" charset="0"/>
              </a:rPr>
              <a:t>→ L</a:t>
            </a:r>
            <a:r>
              <a:rPr lang="en-US" i="1" baseline="-25000" dirty="0">
                <a:ea typeface="Times New Roman" charset="0"/>
                <a:cs typeface="Times New Roman" charset="0"/>
              </a:rPr>
              <a:t>n</a:t>
            </a:r>
            <a:r>
              <a:rPr lang="en-US" dirty="0">
                <a:ea typeface="Times New Roman" charset="0"/>
                <a:cs typeface="Times New Roman" charset="0"/>
              </a:rPr>
              <a:t>L</a:t>
            </a:r>
            <a:r>
              <a:rPr lang="en-US" i="1" baseline="-25000" dirty="0">
                <a:ea typeface="Times New Roman" charset="0"/>
                <a:cs typeface="Times New Roman" charset="0"/>
              </a:rPr>
              <a:t>n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1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…L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H R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…R</a:t>
            </a:r>
            <a:r>
              <a:rPr lang="en-US" i="1" baseline="-25000" dirty="0"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baseline="-25000" dirty="0">
                <a:ea typeface="Times New Roman" charset="0"/>
                <a:cs typeface="Times New Roman" charset="0"/>
                <a:sym typeface="Symbol" charset="2"/>
              </a:rPr>
              <a:t>1</a:t>
            </a:r>
            <a:r>
              <a:rPr lang="en-US" dirty="0">
                <a:ea typeface="Times New Roman" charset="0"/>
                <a:cs typeface="Times New Roman" charset="0"/>
                <a:sym typeface="Symbol" charset="2"/>
              </a:rPr>
              <a:t>R</a:t>
            </a:r>
            <a:r>
              <a:rPr lang="en-US" i="1" baseline="-25000" dirty="0"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baseline="-25000" dirty="0"/>
              <a:t>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/>
              <a:t>First generate the head (H) given the parent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en-US" dirty="0"/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/>
              <a:t>Then repeatedly generate left symbols (L</a:t>
            </a:r>
            <a:r>
              <a:rPr lang="en-US" i="1" baseline="-25000" dirty="0"/>
              <a:t>i</a:t>
            </a:r>
            <a:r>
              <a:rPr lang="en-US" dirty="0"/>
              <a:t>) until the beginning is reached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en-US" dirty="0"/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/>
              <a:t>Then right (R</a:t>
            </a:r>
            <a:r>
              <a:rPr lang="en-US" i="1" baseline="-25000" dirty="0"/>
              <a:t>i</a:t>
            </a:r>
            <a:r>
              <a:rPr lang="en-US" dirty="0"/>
              <a:t>) symbols until the end is reached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4868099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endParaRPr lang="en-US" dirty="0">
              <a:latin typeface="Times New Roman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3810000" y="3810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3259674" y="4538632"/>
            <a:ext cx="19627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H</a:t>
            </a:r>
            <a:r>
              <a:rPr lang="en-US" sz="2000" dirty="0">
                <a:latin typeface="Times New Roman" charset="0"/>
              </a:rPr>
              <a:t>(VBD 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sz="2000" dirty="0">
                <a:latin typeface="Times New Roman" charset="0"/>
              </a:rPr>
              <a:t>)</a:t>
            </a:r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3962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endParaRPr lang="en-US" dirty="0">
              <a:latin typeface="Times New Roman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3810000" y="3810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2895600" y="381000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1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25908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STOP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304800" y="4419600"/>
            <a:ext cx="2006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L</a:t>
            </a:r>
            <a:r>
              <a:rPr lang="en-US" sz="2000" dirty="0">
                <a:latin typeface="Times New Roman" charset="0"/>
              </a:rPr>
              <a:t>(STOP 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dirty="0">
                <a:latin typeface="Times New Roman" charset="0"/>
              </a:rPr>
              <a:t>)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V="1">
            <a:off x="1524000" y="41148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959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endParaRPr lang="en-US" dirty="0">
              <a:latin typeface="Times New Roman" charset="0"/>
            </a:endParaRP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4724400" y="3505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endParaRPr lang="en-US" dirty="0">
              <a:latin typeface="Times New Roman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3810000" y="3810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2895600" y="381000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1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25908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STOP</a:t>
            </a:r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50292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1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3581400" y="4967287"/>
            <a:ext cx="20701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R</a:t>
            </a:r>
            <a:r>
              <a:rPr lang="en-US" sz="2000" dirty="0">
                <a:latin typeface="Times New Roman" charset="0"/>
              </a:rPr>
              <a:t>(</a:t>
            </a:r>
            <a:r>
              <a:rPr lang="en-US" sz="2000" dirty="0" err="1">
                <a:latin typeface="Times New Roman" charset="0"/>
              </a:rPr>
              <a:t>NP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dog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)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4724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85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endParaRPr lang="en-US" dirty="0">
              <a:latin typeface="Times New Roman" charset="0"/>
            </a:endParaRP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4724400" y="3505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endParaRPr lang="en-US" dirty="0">
              <a:latin typeface="Times New Roman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3810000" y="3810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2895600" y="381000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1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25908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STOP</a:t>
            </a: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5791200" y="3505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50292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1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60198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2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3843969" y="5334000"/>
            <a:ext cx="18681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R</a:t>
            </a:r>
            <a:r>
              <a:rPr lang="en-US" sz="2000" dirty="0">
                <a:latin typeface="Times New Roman" charset="0"/>
              </a:rPr>
              <a:t>(</a:t>
            </a:r>
            <a:r>
              <a:rPr lang="en-US" sz="2000" dirty="0" err="1">
                <a:latin typeface="Times New Roman" charset="0"/>
              </a:rPr>
              <a:t>PP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in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sz="2000" dirty="0">
                <a:latin typeface="Times New Roman" charset="0"/>
              </a:rPr>
              <a:t>)</a:t>
            </a:r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 flipH="1">
            <a:off x="5029200" y="4114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705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endParaRPr lang="en-US" dirty="0">
              <a:latin typeface="Times New Roman" charset="0"/>
            </a:endParaRP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4724400" y="3505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endParaRPr lang="en-US" dirty="0">
              <a:latin typeface="Times New Roman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3810000" y="3810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2895600" y="381000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1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25908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STOP</a:t>
            </a: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5791200" y="3505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111629" name="Text Box 13"/>
          <p:cNvSpPr txBox="1">
            <a:spLocks noChangeArrowheads="1"/>
          </p:cNvSpPr>
          <p:nvPr/>
        </p:nvSpPr>
        <p:spPr bwMode="auto">
          <a:xfrm>
            <a:off x="67056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STOP</a:t>
            </a:r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50292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1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60198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2</a:t>
            </a:r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68580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3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5923000" y="5105400"/>
            <a:ext cx="18699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R</a:t>
            </a:r>
            <a:r>
              <a:rPr lang="en-US" sz="2000" dirty="0">
                <a:latin typeface="Times New Roman" charset="0"/>
              </a:rPr>
              <a:t>(STOP | </a:t>
            </a:r>
            <a:r>
              <a:rPr lang="en-US" sz="2000" dirty="0" err="1">
                <a:latin typeface="Times New Roman" charset="0"/>
              </a:rPr>
              <a:t>PP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in</a:t>
            </a:r>
            <a:r>
              <a:rPr lang="en-US" sz="2000" dirty="0">
                <a:latin typeface="Times New Roman" charset="0"/>
              </a:rPr>
              <a:t>)</a:t>
            </a:r>
            <a:endParaRPr lang="en-US" sz="2400" dirty="0">
              <a:latin typeface="Times New Roman" charset="0"/>
            </a:endParaRPr>
          </a:p>
          <a:p>
            <a:endParaRPr lang="en-US" sz="2000" dirty="0">
              <a:latin typeface="Times New Roman" charset="0"/>
            </a:endParaRPr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 flipH="1">
            <a:off x="6858000" y="4114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 evaluation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>
          <a:xfrm>
            <a:off x="609600" y="3962400"/>
            <a:ext cx="8153400" cy="2590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Learn a model using the training set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Parse the test set without looking at the “correct” trees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Compare our generated parse tree to the “correct” tree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2743200"/>
            <a:ext cx="58674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5400000">
            <a:off x="4229100" y="-1333500"/>
            <a:ext cx="457200" cy="7239000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1447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Treebank</a:t>
            </a:r>
          </a:p>
        </p:txBody>
      </p:sp>
      <p:sp>
        <p:nvSpPr>
          <p:cNvPr id="7" name="Rectangle 6"/>
          <p:cNvSpPr/>
          <p:nvPr/>
        </p:nvSpPr>
        <p:spPr>
          <a:xfrm>
            <a:off x="6781800" y="2743200"/>
            <a:ext cx="609600" cy="457200"/>
          </a:xfrm>
          <a:prstGeom prst="rect">
            <a:avLst/>
          </a:prstGeom>
          <a:solidFill>
            <a:srgbClr val="3366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600" y="2743200"/>
            <a:ext cx="609600" cy="4572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3276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Train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3276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</a:rPr>
              <a:t>Dev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67600" y="3276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Test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Sample Production Generation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 </a:t>
            </a:r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5257800" y="1600200"/>
            <a:ext cx="3308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Note: Penn treebank tends to </a:t>
            </a:r>
          </a:p>
          <a:p>
            <a:r>
              <a:rPr lang="en-US" dirty="0">
                <a:solidFill>
                  <a:schemeClr val="accent2"/>
                </a:solidFill>
              </a:rPr>
              <a:t>have fairly flat parse trees that </a:t>
            </a:r>
          </a:p>
          <a:p>
            <a:r>
              <a:rPr lang="en-US" dirty="0">
                <a:solidFill>
                  <a:schemeClr val="accent2"/>
                </a:solidFill>
              </a:rPr>
              <a:t>produce long productions. </a:t>
            </a:r>
          </a:p>
        </p:txBody>
      </p:sp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990600" y="350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>
                <a:latin typeface="Times New Roman" charset="0"/>
              </a:rPr>
              <a:t>→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VBD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endParaRPr lang="en-US" dirty="0">
              <a:latin typeface="Times New Roman" charset="0"/>
            </a:endParaRP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4724400" y="3505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endParaRPr lang="en-US" dirty="0">
              <a:latin typeface="Times New Roman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3810000" y="38100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2895600" y="3810000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1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25908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STOP</a:t>
            </a: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5791200" y="3505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endParaRPr lang="en-US" dirty="0">
              <a:latin typeface="Times New Roman" charset="0"/>
            </a:endParaRPr>
          </a:p>
        </p:txBody>
      </p:sp>
      <p:sp>
        <p:nvSpPr>
          <p:cNvPr id="111629" name="Text Box 13"/>
          <p:cNvSpPr txBox="1">
            <a:spLocks noChangeArrowheads="1"/>
          </p:cNvSpPr>
          <p:nvPr/>
        </p:nvSpPr>
        <p:spPr bwMode="auto">
          <a:xfrm>
            <a:off x="6705600" y="3505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STOP</a:t>
            </a:r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50292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1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60198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2</a:t>
            </a:r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6858000" y="38100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3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304800" y="4419600"/>
            <a:ext cx="716917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L</a:t>
            </a:r>
            <a:r>
              <a:rPr lang="en-US" sz="2000" dirty="0">
                <a:latin typeface="Times New Roman" charset="0"/>
              </a:rPr>
              <a:t>(STOP 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dirty="0">
                <a:latin typeface="Times New Roman" charset="0"/>
              </a:rPr>
              <a:t>) * </a:t>
            </a:r>
            <a:r>
              <a:rPr lang="en-US" sz="2000" dirty="0">
                <a:latin typeface="Times New Roman" charset="0"/>
              </a:rPr>
              <a:t>P</a:t>
            </a:r>
            <a:r>
              <a:rPr lang="en-US" sz="2000" baseline="-25000" dirty="0">
                <a:latin typeface="Times New Roman" charset="0"/>
              </a:rPr>
              <a:t>H</a:t>
            </a:r>
            <a:r>
              <a:rPr lang="en-US" sz="2000" dirty="0">
                <a:latin typeface="Times New Roman" charset="0"/>
              </a:rPr>
              <a:t>(VBD 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sz="2000" dirty="0">
                <a:latin typeface="Times New Roman" charset="0"/>
              </a:rPr>
              <a:t>)* </a:t>
            </a:r>
            <a:r>
              <a:rPr lang="en-US" dirty="0">
                <a:latin typeface="Times New Roman" charset="0"/>
              </a:rPr>
              <a:t>  </a:t>
            </a:r>
          </a:p>
          <a:p>
            <a:r>
              <a:rPr lang="en-US" dirty="0">
                <a:latin typeface="Times New Roman" charset="0"/>
              </a:rPr>
              <a:t>                                              </a:t>
            </a:r>
            <a:r>
              <a:rPr lang="en-US" sz="2000" dirty="0" err="1">
                <a:latin typeface="Times New Roman" charset="0"/>
              </a:rPr>
              <a:t>P</a:t>
            </a:r>
            <a:r>
              <a:rPr lang="en-US" sz="2000" baseline="-25000" dirty="0" err="1">
                <a:latin typeface="Times New Roman" charset="0"/>
              </a:rPr>
              <a:t>R</a:t>
            </a:r>
            <a:r>
              <a:rPr lang="en-US" sz="2000" dirty="0" err="1">
                <a:latin typeface="Times New Roman" charset="0"/>
              </a:rPr>
              <a:t>(NP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dog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sz="2000" dirty="0"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*</a:t>
            </a:r>
          </a:p>
          <a:p>
            <a:r>
              <a:rPr lang="en-US" sz="2000" dirty="0">
                <a:latin typeface="Times New Roman" charset="0"/>
              </a:rPr>
              <a:t>                                                  </a:t>
            </a:r>
            <a:r>
              <a:rPr lang="en-US" sz="2000" dirty="0" err="1">
                <a:latin typeface="Times New Roman" charset="0"/>
              </a:rPr>
              <a:t>P</a:t>
            </a:r>
            <a:r>
              <a:rPr lang="en-US" sz="2000" baseline="-25000" dirty="0" err="1">
                <a:latin typeface="Times New Roman" charset="0"/>
              </a:rPr>
              <a:t>R</a:t>
            </a:r>
            <a:r>
              <a:rPr lang="en-US" sz="2000" dirty="0" err="1">
                <a:latin typeface="Times New Roman" charset="0"/>
              </a:rPr>
              <a:t>(PP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in</a:t>
            </a:r>
            <a:r>
              <a:rPr lang="en-US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</a:rPr>
              <a:t>| </a:t>
            </a:r>
            <a:r>
              <a:rPr lang="en-US" sz="2000" dirty="0" err="1">
                <a:latin typeface="Times New Roman" charset="0"/>
              </a:rPr>
              <a:t>VP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put</a:t>
            </a:r>
            <a:r>
              <a:rPr lang="en-US" sz="2000" dirty="0">
                <a:latin typeface="Times New Roman" charset="0"/>
              </a:rPr>
              <a:t>) * P</a:t>
            </a:r>
            <a:r>
              <a:rPr lang="en-US" sz="2000" baseline="-25000" dirty="0">
                <a:latin typeface="Times New Roman" charset="0"/>
              </a:rPr>
              <a:t>R</a:t>
            </a:r>
            <a:r>
              <a:rPr lang="en-US" sz="2000" dirty="0">
                <a:latin typeface="Times New Roman" charset="0"/>
              </a:rPr>
              <a:t>(STOP | </a:t>
            </a:r>
            <a:r>
              <a:rPr lang="en-US" sz="2000" dirty="0" err="1">
                <a:latin typeface="Times New Roman" charset="0"/>
              </a:rPr>
              <a:t>PP</a:t>
            </a:r>
            <a:r>
              <a:rPr lang="en-US" dirty="0" err="1">
                <a:solidFill>
                  <a:srgbClr val="FF0000"/>
                </a:solidFill>
                <a:latin typeface="Times New Roman" charset="0"/>
              </a:rPr>
              <a:t>in</a:t>
            </a:r>
            <a:r>
              <a:rPr lang="en-US" sz="2000" dirty="0">
                <a:latin typeface="Times New Roman" charset="0"/>
              </a:rPr>
              <a:t>)</a:t>
            </a:r>
            <a:endParaRPr lang="en-US" sz="2400" dirty="0">
              <a:latin typeface="Times New Roman" charset="0"/>
            </a:endParaRPr>
          </a:p>
          <a:p>
            <a:endParaRPr lang="en-US" sz="2000" dirty="0">
              <a:latin typeface="Times New Roman" charset="0"/>
            </a:endParaRPr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V="1">
            <a:off x="1524000" y="41148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39624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4724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 flipH="1">
            <a:off x="5029200" y="4114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 flipH="1">
            <a:off x="6858000" y="4114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65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8"/>
          <p:cNvSpPr txBox="1">
            <a:spLocks noChangeArrowheads="1"/>
          </p:cNvSpPr>
          <p:nvPr/>
        </p:nvSpPr>
        <p:spPr bwMode="auto">
          <a:xfrm>
            <a:off x="3200400" y="2139315"/>
            <a:ext cx="45384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Count(PP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/>
              <a:t>right of head in a </a:t>
            </a:r>
            <a:r>
              <a:rPr lang="en-US" dirty="0" err="1">
                <a:solidFill>
                  <a:srgbClr val="000000"/>
                </a:solidFill>
              </a:rPr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/>
              <a:t>production)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/>
              <a:t>Estimating Production Generation Parameters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9715"/>
            <a:ext cx="8458200" cy="609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Estimate P</a:t>
            </a:r>
            <a:r>
              <a:rPr lang="en-US" sz="2800" baseline="-25000" dirty="0"/>
              <a:t>H</a:t>
            </a:r>
            <a:r>
              <a:rPr lang="en-US" sz="2800" dirty="0"/>
              <a:t>, P</a:t>
            </a:r>
            <a:r>
              <a:rPr lang="en-US" sz="2800" baseline="-25000" dirty="0"/>
              <a:t>L</a:t>
            </a:r>
            <a:r>
              <a:rPr lang="en-US" sz="2800" dirty="0"/>
              <a:t>, and P</a:t>
            </a:r>
            <a:r>
              <a:rPr lang="en-US" sz="2800" baseline="-25000" dirty="0"/>
              <a:t>R</a:t>
            </a:r>
            <a:r>
              <a:rPr lang="en-US" sz="2800" dirty="0"/>
              <a:t> parameters from </a:t>
            </a:r>
            <a:r>
              <a:rPr lang="en-US" sz="2800" dirty="0" err="1"/>
              <a:t>treebank</a:t>
            </a:r>
            <a:r>
              <a:rPr lang="en-US" sz="2800" dirty="0"/>
              <a:t> data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33400" y="2291715"/>
            <a:ext cx="18479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 err="1"/>
              <a:t>(PP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| </a:t>
            </a:r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/>
              <a:t>) =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810000" y="2520315"/>
            <a:ext cx="38030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Count(symbol right of head in a </a:t>
            </a:r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/>
              <a:t>)</a:t>
            </a: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3276600" y="2520315"/>
            <a:ext cx="548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4" name="Text Box 9"/>
          <p:cNvSpPr txBox="1">
            <a:spLocks noChangeArrowheads="1"/>
          </p:cNvSpPr>
          <p:nvPr/>
        </p:nvSpPr>
        <p:spPr bwMode="auto">
          <a:xfrm>
            <a:off x="2971800" y="2977515"/>
            <a:ext cx="47099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Count(NP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dirty="0"/>
              <a:t> right of head in a </a:t>
            </a:r>
            <a:r>
              <a:rPr lang="en-US" dirty="0" err="1">
                <a:solidFill>
                  <a:srgbClr val="000000"/>
                </a:solidFill>
              </a:rPr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dirty="0"/>
              <a:t>production)</a:t>
            </a:r>
          </a:p>
        </p:txBody>
      </p:sp>
      <p:sp>
        <p:nvSpPr>
          <p:cNvPr id="55305" name="Text Box 10"/>
          <p:cNvSpPr txBox="1">
            <a:spLocks noChangeArrowheads="1"/>
          </p:cNvSpPr>
          <p:nvPr/>
        </p:nvSpPr>
        <p:spPr bwMode="auto">
          <a:xfrm>
            <a:off x="152400" y="3129915"/>
            <a:ext cx="21490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 err="1"/>
              <a:t>(NP</a:t>
            </a:r>
            <a:r>
              <a:rPr lang="en-US" sz="1600" dirty="0" err="1">
                <a:solidFill>
                  <a:srgbClr val="FF0000"/>
                </a:solidFill>
              </a:rPr>
              <a:t>dog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| </a:t>
            </a:r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/>
              <a:t>) =</a:t>
            </a:r>
          </a:p>
        </p:txBody>
      </p:sp>
      <p:sp>
        <p:nvSpPr>
          <p:cNvPr id="55306" name="Rectangle 13"/>
          <p:cNvSpPr>
            <a:spLocks noChangeArrowheads="1"/>
          </p:cNvSpPr>
          <p:nvPr/>
        </p:nvSpPr>
        <p:spPr bwMode="auto">
          <a:xfrm>
            <a:off x="381000" y="43434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</a:pPr>
            <a:r>
              <a:rPr lang="en-US" sz="2800" dirty="0"/>
              <a:t>Smooth estimates by combining with simpler models conditioned on just POS tag or no lexical info</a:t>
            </a:r>
          </a:p>
        </p:txBody>
      </p:sp>
      <p:sp>
        <p:nvSpPr>
          <p:cNvPr id="55307" name="Text Box 14"/>
          <p:cNvSpPr txBox="1">
            <a:spLocks noChangeArrowheads="1"/>
          </p:cNvSpPr>
          <p:nvPr/>
        </p:nvSpPr>
        <p:spPr bwMode="auto">
          <a:xfrm>
            <a:off x="1066800" y="5339715"/>
            <a:ext cx="619215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smP</a:t>
            </a:r>
            <a:r>
              <a:rPr lang="en-US" baseline="-25000" dirty="0" err="1"/>
              <a:t>R</a:t>
            </a:r>
            <a:r>
              <a:rPr lang="en-US" dirty="0" err="1"/>
              <a:t>(PP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| </a:t>
            </a:r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sz="1600" dirty="0">
                <a:solidFill>
                  <a:srgbClr val="FF0000"/>
                </a:solidFill>
              </a:rPr>
              <a:t>-</a:t>
            </a:r>
            <a:r>
              <a:rPr lang="en-US" dirty="0"/>
              <a:t>) = </a:t>
            </a:r>
            <a:r>
              <a:rPr lang="en-US" dirty="0">
                <a:sym typeface="Symbol" charset="2"/>
              </a:rPr>
              <a:t></a:t>
            </a:r>
            <a:r>
              <a:rPr lang="en-US" baseline="-25000" dirty="0">
                <a:sym typeface="Symbol" charset="2"/>
              </a:rPr>
              <a:t>1 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 err="1"/>
              <a:t>(PP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| </a:t>
            </a:r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/>
              <a:t>) </a:t>
            </a:r>
          </a:p>
          <a:p>
            <a:r>
              <a:rPr lang="en-US" dirty="0"/>
              <a:t>                                               + (1</a:t>
            </a:r>
            <a:r>
              <a:rPr lang="en-US" dirty="0">
                <a:sym typeface="Symbol" charset="2"/>
              </a:rPr>
              <a:t></a:t>
            </a:r>
            <a:r>
              <a:rPr lang="en-US" dirty="0"/>
              <a:t> </a:t>
            </a:r>
            <a:r>
              <a:rPr lang="en-US" dirty="0">
                <a:sym typeface="Symbol" charset="2"/>
              </a:rPr>
              <a:t></a:t>
            </a:r>
            <a:r>
              <a:rPr lang="en-US" baseline="-25000" dirty="0">
                <a:sym typeface="Symbol" charset="2"/>
              </a:rPr>
              <a:t>1</a:t>
            </a:r>
            <a:r>
              <a:rPr lang="en-US" sz="2000" dirty="0">
                <a:sym typeface="Symbol" charset="2"/>
              </a:rPr>
              <a:t>) (</a:t>
            </a:r>
            <a:r>
              <a:rPr lang="en-US" dirty="0">
                <a:sym typeface="Symbol" charset="2"/>
              </a:rPr>
              <a:t></a:t>
            </a:r>
            <a:r>
              <a:rPr lang="en-US" baseline="-25000" dirty="0">
                <a:sym typeface="Symbol" charset="2"/>
              </a:rPr>
              <a:t>2 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 err="1"/>
              <a:t>(PP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| VP</a:t>
            </a:r>
            <a:r>
              <a:rPr lang="en-US" sz="1600" dirty="0">
                <a:solidFill>
                  <a:srgbClr val="FF0000"/>
                </a:solidFill>
              </a:rPr>
              <a:t>VBD</a:t>
            </a:r>
            <a:r>
              <a:rPr lang="en-US" dirty="0"/>
              <a:t>) +</a:t>
            </a:r>
          </a:p>
          <a:p>
            <a:r>
              <a:rPr lang="en-US" dirty="0"/>
              <a:t>                                                                (1</a:t>
            </a:r>
            <a:r>
              <a:rPr lang="en-US" dirty="0">
                <a:sym typeface="Symbol" charset="2"/>
              </a:rPr>
              <a:t></a:t>
            </a:r>
            <a:r>
              <a:rPr lang="en-US" dirty="0"/>
              <a:t> </a:t>
            </a:r>
            <a:r>
              <a:rPr lang="en-US" dirty="0">
                <a:sym typeface="Symbol" charset="2"/>
              </a:rPr>
              <a:t></a:t>
            </a:r>
            <a:r>
              <a:rPr lang="en-US" baseline="-25000" dirty="0">
                <a:sym typeface="Symbol" charset="2"/>
              </a:rPr>
              <a:t>2</a:t>
            </a:r>
            <a:r>
              <a:rPr lang="en-US" sz="2000" dirty="0">
                <a:sym typeface="Symbol" charset="2"/>
              </a:rPr>
              <a:t>) 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 err="1"/>
              <a:t>(PP</a:t>
            </a:r>
            <a:r>
              <a:rPr lang="en-US" sz="1600" dirty="0" err="1">
                <a:solidFill>
                  <a:srgbClr val="FF0000"/>
                </a:solidFill>
              </a:rPr>
              <a:t>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| VP)) </a:t>
            </a:r>
          </a:p>
        </p:txBody>
      </p:sp>
      <p:sp>
        <p:nvSpPr>
          <p:cNvPr id="55308" name="Text Box 6"/>
          <p:cNvSpPr txBox="1">
            <a:spLocks noChangeArrowheads="1"/>
          </p:cNvSpPr>
          <p:nvPr/>
        </p:nvSpPr>
        <p:spPr bwMode="auto">
          <a:xfrm>
            <a:off x="3657600" y="3358515"/>
            <a:ext cx="38009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Count(symbol</a:t>
            </a:r>
            <a:r>
              <a:rPr lang="en-US" dirty="0"/>
              <a:t> right of head in a </a:t>
            </a:r>
            <a:r>
              <a:rPr lang="en-US" dirty="0" err="1"/>
              <a:t>VP</a:t>
            </a:r>
            <a:r>
              <a:rPr lang="en-US" sz="1600" dirty="0" err="1">
                <a:solidFill>
                  <a:srgbClr val="FF0000"/>
                </a:solidFill>
              </a:rPr>
              <a:t>put</a:t>
            </a:r>
            <a:r>
              <a:rPr lang="en-US" dirty="0"/>
              <a:t>)</a:t>
            </a:r>
          </a:p>
        </p:txBody>
      </p:sp>
      <p:sp>
        <p:nvSpPr>
          <p:cNvPr id="55309" name="Line 7"/>
          <p:cNvSpPr>
            <a:spLocks noChangeShapeType="1"/>
          </p:cNvSpPr>
          <p:nvPr/>
        </p:nvSpPr>
        <p:spPr bwMode="auto">
          <a:xfrm>
            <a:off x="3200400" y="3358515"/>
            <a:ext cx="548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lexicalization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We’ve solved the estimation problem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There’s also the issue of performance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Lexicalization causes the size of the number of grammar rules to explode!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parsing algorithms take too long too finish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Pruning during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can no longer keep all possible parses around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no longer guarantee that we actually return the most likely parse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Beam search [Collins 99]</a:t>
            </a:r>
          </a:p>
          <a:p>
            <a:pPr lvl="1"/>
            <a:r>
              <a:rPr lang="en-US" dirty="0"/>
              <a:t>In each cell only keep the </a:t>
            </a:r>
            <a:r>
              <a:rPr lang="en-US" b="1" dirty="0">
                <a:solidFill>
                  <a:srgbClr val="FF6600"/>
                </a:solidFill>
              </a:rPr>
              <a:t>K</a:t>
            </a:r>
            <a:r>
              <a:rPr lang="en-US" dirty="0"/>
              <a:t> most likely hypotheses</a:t>
            </a:r>
          </a:p>
          <a:p>
            <a:pPr lvl="1"/>
            <a:r>
              <a:rPr lang="en-US" dirty="0"/>
              <a:t>Disregard constituents over certain spans (e.g. punctuation)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F1 of 88.6!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Pruning with a PCFG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22438"/>
            <a:ext cx="8229600" cy="49069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The </a:t>
            </a:r>
            <a:r>
              <a:rPr lang="en-US" sz="2800" dirty="0" err="1"/>
              <a:t>Charniak</a:t>
            </a:r>
            <a:r>
              <a:rPr lang="en-US" sz="2800" dirty="0"/>
              <a:t> parser prunes using a two-pass approach [</a:t>
            </a:r>
            <a:r>
              <a:rPr lang="en-US" sz="2800" dirty="0" err="1"/>
              <a:t>Charniak</a:t>
            </a:r>
            <a:r>
              <a:rPr lang="en-US" sz="2800" dirty="0"/>
              <a:t> 97+]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First, parse with the base (non-lexicalized) grammar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For each </a:t>
            </a:r>
            <a:r>
              <a:rPr lang="en-US" sz="2400" dirty="0" err="1"/>
              <a:t>X:[i,j</a:t>
            </a:r>
            <a:r>
              <a:rPr lang="en-US" sz="2400" dirty="0"/>
              <a:t>] calculate </a:t>
            </a:r>
            <a:r>
              <a:rPr lang="en-US" sz="2400" dirty="0" err="1"/>
              <a:t>P(X|i,j,s</a:t>
            </a:r>
            <a:r>
              <a:rPr lang="en-US" sz="2400" dirty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This isn’t trivial, and there are clever speed ups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Second, do the full</a:t>
            </a:r>
            <a:r>
              <a:rPr lang="en-US" sz="2400" baseline="30000" dirty="0"/>
              <a:t> </a:t>
            </a:r>
            <a:r>
              <a:rPr lang="en-US" sz="2400" dirty="0"/>
              <a:t>CKY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Skip any X :[</a:t>
            </a:r>
            <a:r>
              <a:rPr lang="en-US" sz="2000" dirty="0" err="1"/>
              <a:t>i,j</a:t>
            </a:r>
            <a:r>
              <a:rPr lang="en-US" sz="2000" dirty="0"/>
              <a:t>] which had low (say, &lt; 0.0001) posterior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Avoids almost all work in the second phase!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0000FF"/>
                </a:solidFill>
              </a:rPr>
              <a:t>F1 of 89.7!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066800" y="76200"/>
            <a:ext cx="7178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/>
              <a:t>Final Results</a:t>
            </a:r>
          </a:p>
        </p:txBody>
      </p:sp>
      <p:graphicFrame>
        <p:nvGraphicFramePr>
          <p:cNvPr id="1862659" name="Group 3"/>
          <p:cNvGraphicFramePr>
            <a:graphicFrameLocks noGrp="1"/>
          </p:cNvGraphicFramePr>
          <p:nvPr/>
        </p:nvGraphicFramePr>
        <p:xfrm>
          <a:off x="1066800" y="1524000"/>
          <a:ext cx="7216775" cy="4735515"/>
        </p:xfrm>
        <a:graphic>
          <a:graphicData uri="http://schemas.openxmlformats.org/drawingml/2006/table">
            <a:tbl>
              <a:tblPr/>
              <a:tblGrid>
                <a:gridCol w="3668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1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≤ </a:t>
                      </a: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40 words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all words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Parser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Klein &amp; Manning </a:t>
                      </a: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Matsuzaki et al. </a:t>
                      </a: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86.7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86.1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Collins </a:t>
                      </a: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88.6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88.2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Charniak &amp; Johnson </a:t>
                      </a: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89.6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Petrov et. al. 06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89.7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8509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 Parsing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do humans do it?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might you try and figure it out computationally/experimentally?</a:t>
            </a:r>
          </a:p>
        </p:txBody>
      </p:sp>
    </p:spTree>
    <p:extLst>
      <p:ext uri="{BB962C8B-B14F-4D97-AF65-F5344CB8AC3E}">
        <p14:creationId xmlns:p14="http://schemas.microsoft.com/office/powerpoint/2010/main" val="4161622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7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Read these sentences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Which one was fastest/slowest?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3733800"/>
            <a:ext cx="7616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John put the dog in the pen with a lock.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John carried the dog in the pen with a bone in the car.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John liked the dog in the pen with a bone.</a:t>
            </a:r>
          </a:p>
        </p:txBody>
      </p:sp>
    </p:spTree>
    <p:extLst>
      <p:ext uri="{BB962C8B-B14F-4D97-AF65-F5344CB8AC3E}">
        <p14:creationId xmlns:p14="http://schemas.microsoft.com/office/powerpoint/2010/main" val="29814500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 Parsing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/>
              <a:t>Computational parsers can be used to predict human reading time as measured by tracking the time taken to read each word in a sentence.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Psycholinguistic studies show that words that are more probable given the preceding lexical and syntactic context are read faster.</a:t>
            </a:r>
          </a:p>
          <a:p>
            <a:pPr lvl="1"/>
            <a:r>
              <a:rPr lang="en-US" sz="2400" dirty="0"/>
              <a:t>John put the dog in the pen with a </a:t>
            </a:r>
            <a:r>
              <a:rPr lang="en-US" sz="2400" dirty="0">
                <a:solidFill>
                  <a:srgbClr val="FF0000"/>
                </a:solidFill>
              </a:rPr>
              <a:t>lock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John carried the dog in the pen with a </a:t>
            </a:r>
            <a:r>
              <a:rPr lang="en-US" sz="2400" dirty="0">
                <a:solidFill>
                  <a:srgbClr val="FF0000"/>
                </a:solidFill>
              </a:rPr>
              <a:t>bone</a:t>
            </a:r>
            <a:r>
              <a:rPr lang="en-US" sz="2400" dirty="0"/>
              <a:t> in the car.</a:t>
            </a:r>
          </a:p>
          <a:p>
            <a:pPr lvl="1"/>
            <a:r>
              <a:rPr lang="en-US" sz="2400" dirty="0"/>
              <a:t>John liked the dog in the pen with a </a:t>
            </a:r>
            <a:r>
              <a:rPr lang="en-US" sz="2400" dirty="0">
                <a:solidFill>
                  <a:srgbClr val="FF0000"/>
                </a:solidFill>
              </a:rPr>
              <a:t>bone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Modeling these effects requires an </a:t>
            </a:r>
            <a:r>
              <a:rPr lang="en-US" sz="2800" b="1" i="1" dirty="0">
                <a:solidFill>
                  <a:srgbClr val="FF0000"/>
                </a:solidFill>
              </a:rPr>
              <a:t>incremental </a:t>
            </a:r>
            <a:r>
              <a:rPr lang="en-US" sz="2800" dirty="0"/>
              <a:t>statistical parser that incorporates one word at a time into a continuously growing parse tree.</a:t>
            </a:r>
          </a:p>
        </p:txBody>
      </p:sp>
    </p:spTree>
    <p:extLst>
      <p:ext uri="{BB962C8B-B14F-4D97-AF65-F5344CB8AC3E}">
        <p14:creationId xmlns:p14="http://schemas.microsoft.com/office/powerpoint/2010/main" val="41012193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Garden Path Sentences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609600" y="1560512"/>
            <a:ext cx="7848600" cy="50688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People are confused by sentences that seem to have a particular syntactic structure but then suddenly violate this structure, so the  listener is “lead down the garden path”.</a:t>
            </a:r>
          </a:p>
          <a:p>
            <a:pPr lvl="1"/>
            <a:r>
              <a:rPr lang="en-US" sz="2400" dirty="0"/>
              <a:t>The horse raced past the barn fell.</a:t>
            </a:r>
          </a:p>
          <a:p>
            <a:pPr lvl="2"/>
            <a:r>
              <a:rPr lang="en-US" sz="2000" dirty="0"/>
              <a:t>vs. The horse raced past the barn broke his leg.</a:t>
            </a:r>
          </a:p>
          <a:p>
            <a:pPr lvl="1"/>
            <a:r>
              <a:rPr lang="en-US" sz="2400" dirty="0"/>
              <a:t>The complex houses married students.</a:t>
            </a:r>
          </a:p>
          <a:p>
            <a:pPr lvl="1"/>
            <a:r>
              <a:rPr lang="en-US" sz="2400" dirty="0"/>
              <a:t>The old man the sea.</a:t>
            </a:r>
          </a:p>
          <a:p>
            <a:pPr lvl="1"/>
            <a:r>
              <a:rPr lang="en-US" sz="2400" dirty="0"/>
              <a:t>While Anna dressed the baby spit up on the bed.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Incremental computational parsers can try to predict and explain the problems encountered parsing such sentences.</a:t>
            </a:r>
          </a:p>
        </p:txBody>
      </p:sp>
    </p:spTree>
    <p:extLst>
      <p:ext uri="{BB962C8B-B14F-4D97-AF65-F5344CB8AC3E}">
        <p14:creationId xmlns:p14="http://schemas.microsoft.com/office/powerpoint/2010/main" val="141555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Comparing trees</a:t>
            </a:r>
          </a:p>
        </p:txBody>
      </p:sp>
      <p:sp>
        <p:nvSpPr>
          <p:cNvPr id="64515" name="Text Box 94"/>
          <p:cNvSpPr txBox="1">
            <a:spLocks noChangeArrowheads="1"/>
          </p:cNvSpPr>
          <p:nvPr/>
        </p:nvSpPr>
        <p:spPr bwMode="auto">
          <a:xfrm>
            <a:off x="5029200" y="1621491"/>
            <a:ext cx="1810309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Correct Tree T</a:t>
            </a:r>
            <a:endParaRPr lang="en-US" sz="2000" b="1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4545" name="Text Box 94"/>
          <p:cNvSpPr txBox="1">
            <a:spLocks noChangeArrowheads="1"/>
          </p:cNvSpPr>
          <p:nvPr/>
        </p:nvSpPr>
        <p:spPr bwMode="auto">
          <a:xfrm>
            <a:off x="990600" y="1655109"/>
            <a:ext cx="2105236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Computed Tree P</a:t>
            </a:r>
            <a:endParaRPr lang="en-US" sz="2000" b="1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251994" y="6096000"/>
            <a:ext cx="1728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334000" y="54819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5295900" y="52914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181600" y="46437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257800" y="38934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5296694" y="44524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5676900" y="52797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715000" y="46437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6210300" y="52797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248400" y="46437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6972300" y="52797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7010400" y="46437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696200" y="46437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5400000">
            <a:off x="7658894" y="52906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315200" y="38934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06" name="Straight Connector 105"/>
          <p:cNvCxnSpPr>
            <a:stCxn id="102" idx="0"/>
          </p:cNvCxnSpPr>
          <p:nvPr/>
        </p:nvCxnSpPr>
        <p:spPr>
          <a:xfrm rot="5400000" flipH="1" flipV="1">
            <a:off x="7219950" y="43198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16200000" flipV="1">
            <a:off x="7530584" y="43257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629400" y="3283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9" name="Straight Connector 108"/>
          <p:cNvCxnSpPr>
            <a:stCxn id="100" idx="0"/>
          </p:cNvCxnSpPr>
          <p:nvPr/>
        </p:nvCxnSpPr>
        <p:spPr>
          <a:xfrm rot="5400000" flipH="1" flipV="1">
            <a:off x="6076950" y="40150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108" idx="2"/>
          </p:cNvCxnSpPr>
          <p:nvPr/>
        </p:nvCxnSpPr>
        <p:spPr>
          <a:xfrm rot="10800000">
            <a:off x="6934200" y="36531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6096000" y="2674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112" name="Straight Connector 111"/>
          <p:cNvCxnSpPr/>
          <p:nvPr/>
        </p:nvCxnSpPr>
        <p:spPr>
          <a:xfrm rot="5400000" flipH="1" flipV="1">
            <a:off x="5258197" y="36535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endCxn id="111" idx="2"/>
          </p:cNvCxnSpPr>
          <p:nvPr/>
        </p:nvCxnSpPr>
        <p:spPr>
          <a:xfrm rot="10800000">
            <a:off x="6400800" y="30435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638800" y="19884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115" name="Straight Connector 114"/>
          <p:cNvCxnSpPr/>
          <p:nvPr/>
        </p:nvCxnSpPr>
        <p:spPr>
          <a:xfrm rot="5400000" flipH="1" flipV="1">
            <a:off x="4832469" y="30108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0800000">
            <a:off x="5868194" y="23577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342442" y="55581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1228142" y="5399326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113842" y="475162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90042" y="400129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>
            <a:off x="1228936" y="456033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1609142" y="538765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647242" y="475162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2142542" y="538765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180642" y="475162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65" name="Straight Connector 64"/>
          <p:cNvCxnSpPr/>
          <p:nvPr/>
        </p:nvCxnSpPr>
        <p:spPr>
          <a:xfrm rot="5400000">
            <a:off x="2904542" y="538765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942642" y="475162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3591136" y="539853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247442" y="400129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69" name="Straight Connector 68"/>
          <p:cNvCxnSpPr>
            <a:stCxn id="66" idx="0"/>
          </p:cNvCxnSpPr>
          <p:nvPr/>
        </p:nvCxnSpPr>
        <p:spPr>
          <a:xfrm rot="5400000" flipH="1" flipV="1">
            <a:off x="3152192" y="4427776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V="1">
            <a:off x="3462826" y="4433610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180642" y="39178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2" name="Straight Connector 71"/>
          <p:cNvCxnSpPr>
            <a:stCxn id="64" idx="0"/>
          </p:cNvCxnSpPr>
          <p:nvPr/>
        </p:nvCxnSpPr>
        <p:spPr>
          <a:xfrm rot="5400000" flipH="1" flipV="1">
            <a:off x="2180642" y="4561126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209800" y="322889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74" name="Straight Connector 73"/>
          <p:cNvCxnSpPr/>
          <p:nvPr/>
        </p:nvCxnSpPr>
        <p:spPr>
          <a:xfrm rot="5400000" flipH="1" flipV="1">
            <a:off x="1439061" y="4010045"/>
            <a:ext cx="1102956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2216688" y="3764231"/>
            <a:ext cx="269222" cy="381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0642" y="26838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77" name="Straight Connector 76"/>
          <p:cNvCxnSpPr/>
          <p:nvPr/>
        </p:nvCxnSpPr>
        <p:spPr>
          <a:xfrm rot="5400000" flipH="1" flipV="1">
            <a:off x="922945" y="3276997"/>
            <a:ext cx="1219200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1800436" y="2669738"/>
            <a:ext cx="380206" cy="11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0800000">
            <a:off x="2561642" y="3648670"/>
            <a:ext cx="914404" cy="3526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657600" y="475289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571042" y="231449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82" name="Straight Connector 81"/>
          <p:cNvCxnSpPr/>
          <p:nvPr/>
        </p:nvCxnSpPr>
        <p:spPr>
          <a:xfrm rot="16200000" flipV="1">
            <a:off x="2239840" y="3147157"/>
            <a:ext cx="216359" cy="283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garden sentences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593532"/>
            <a:ext cx="777544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The prime number few.</a:t>
            </a:r>
          </a:p>
          <a:p>
            <a:r>
              <a:rPr lang="en-US" sz="1600" dirty="0"/>
              <a:t>Fat people eat accumulates.</a:t>
            </a:r>
          </a:p>
          <a:p>
            <a:r>
              <a:rPr lang="en-US" sz="1600" dirty="0"/>
              <a:t>The cotton clothing is usually made of grows in Mississippi.</a:t>
            </a:r>
          </a:p>
          <a:p>
            <a:r>
              <a:rPr lang="en-US" sz="1600" dirty="0"/>
              <a:t>Until the police arrest the drug dealers control the street.</a:t>
            </a:r>
          </a:p>
          <a:p>
            <a:r>
              <a:rPr lang="en-US" sz="1600" dirty="0"/>
              <a:t>The man who hunts ducks out on weekends.</a:t>
            </a:r>
          </a:p>
          <a:p>
            <a:r>
              <a:rPr lang="en-US" sz="1600" dirty="0"/>
              <a:t>When Fred eats food gets thrown.</a:t>
            </a:r>
          </a:p>
          <a:p>
            <a:r>
              <a:rPr lang="en-US" sz="1600" dirty="0"/>
              <a:t>Mary gave the child the dog bit a </a:t>
            </a:r>
            <a:r>
              <a:rPr lang="en-US" sz="1600" dirty="0" err="1"/>
              <a:t>bandaid</a:t>
            </a:r>
            <a:r>
              <a:rPr lang="en-US" sz="1600" dirty="0"/>
              <a:t>.</a:t>
            </a:r>
          </a:p>
          <a:p>
            <a:r>
              <a:rPr lang="en-US" sz="1600" dirty="0"/>
              <a:t>The girl told the story cried.</a:t>
            </a:r>
          </a:p>
          <a:p>
            <a:r>
              <a:rPr lang="en-US" sz="1600" dirty="0"/>
              <a:t>I convinced her children are noisy.</a:t>
            </a:r>
          </a:p>
          <a:p>
            <a:r>
              <a:rPr lang="en-US" sz="1600" dirty="0"/>
              <a:t>Helen is expecting tomorrow to be a bad day.</a:t>
            </a:r>
          </a:p>
          <a:p>
            <a:r>
              <a:rPr lang="en-US" sz="1600" dirty="0"/>
              <a:t>The horse raced past the barn fell.</a:t>
            </a:r>
          </a:p>
          <a:p>
            <a:r>
              <a:rPr lang="en-US" sz="1600" dirty="0"/>
              <a:t>I know the words to that song about the queen don't rhyme.</a:t>
            </a:r>
          </a:p>
          <a:p>
            <a:r>
              <a:rPr lang="en-US" sz="1600" dirty="0"/>
              <a:t>She told me a little white lie will come back to haunt me.</a:t>
            </a:r>
          </a:p>
          <a:p>
            <a:r>
              <a:rPr lang="en-US" sz="1600" dirty="0"/>
              <a:t>The dog that I had really loved bones.</a:t>
            </a:r>
          </a:p>
          <a:p>
            <a:r>
              <a:rPr lang="en-US" sz="1600" dirty="0"/>
              <a:t>That Jill is never here hurts.</a:t>
            </a:r>
          </a:p>
          <a:p>
            <a:r>
              <a:rPr lang="en-US" sz="1600" dirty="0"/>
              <a:t>The man who whistles tunes pianos.</a:t>
            </a:r>
          </a:p>
          <a:p>
            <a:r>
              <a:rPr lang="en-US" sz="1600" dirty="0"/>
              <a:t>The old man the boat.</a:t>
            </a:r>
          </a:p>
          <a:p>
            <a:r>
              <a:rPr lang="en-US" sz="1600" dirty="0"/>
              <a:t>Have the students who failed the exam take the supplementary.</a:t>
            </a:r>
          </a:p>
          <a:p>
            <a:r>
              <a:rPr lang="en-US" sz="1600" dirty="0"/>
              <a:t>The raft floated down the river sank.</a:t>
            </a:r>
          </a:p>
          <a:p>
            <a:r>
              <a:rPr lang="en-US" sz="1600" dirty="0"/>
              <a:t>We painted the wall with cracks.</a:t>
            </a:r>
          </a:p>
          <a:p>
            <a:r>
              <a:rPr lang="en-US" sz="1600" dirty="0"/>
              <a:t>The tycoon sold the offshore oil tracts for a lot of money wanted to kill JR.</a:t>
            </a:r>
          </a:p>
        </p:txBody>
      </p:sp>
      <p:sp>
        <p:nvSpPr>
          <p:cNvPr id="5" name="Rectangle 4"/>
          <p:cNvSpPr/>
          <p:nvPr/>
        </p:nvSpPr>
        <p:spPr>
          <a:xfrm>
            <a:off x="4419600" y="95759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http://</a:t>
            </a:r>
            <a:r>
              <a:rPr lang="en-US" sz="1100" dirty="0" err="1"/>
              <a:t>www.fun</a:t>
            </a:r>
            <a:r>
              <a:rPr lang="en-US" sz="1100" dirty="0"/>
              <a:t>-with-</a:t>
            </a:r>
            <a:r>
              <a:rPr lang="en-US" sz="1100" dirty="0" err="1"/>
              <a:t>words.com</a:t>
            </a:r>
            <a:r>
              <a:rPr lang="en-US" sz="1100" dirty="0"/>
              <a:t>/</a:t>
            </a:r>
            <a:r>
              <a:rPr lang="en-US" sz="1100" dirty="0" err="1"/>
              <a:t>ambiguous_garden_path.html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5954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Idea 1: see if the trees match exactly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Problems?</a:t>
            </a:r>
          </a:p>
          <a:p>
            <a:pPr lvl="2"/>
            <a:r>
              <a:rPr lang="en-US" dirty="0"/>
              <a:t>Will have a low number of matches (people often disagree)</a:t>
            </a:r>
          </a:p>
          <a:p>
            <a:pPr lvl="2"/>
            <a:r>
              <a:rPr lang="en-US" dirty="0"/>
              <a:t>Doesn’t take into account getting it </a:t>
            </a:r>
            <a:r>
              <a:rPr lang="en-US" i="1" dirty="0"/>
              <a:t>almost</a:t>
            </a:r>
            <a:r>
              <a:rPr lang="en-US" dirty="0"/>
              <a:t> right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Idea 2: compare the constituents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Comparing trees</a:t>
            </a:r>
          </a:p>
        </p:txBody>
      </p:sp>
      <p:sp>
        <p:nvSpPr>
          <p:cNvPr id="64515" name="Text Box 94"/>
          <p:cNvSpPr txBox="1">
            <a:spLocks noChangeArrowheads="1"/>
          </p:cNvSpPr>
          <p:nvPr/>
        </p:nvSpPr>
        <p:spPr bwMode="auto">
          <a:xfrm>
            <a:off x="5029200" y="1447800"/>
            <a:ext cx="1810309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Correct Tree T</a:t>
            </a:r>
            <a:endParaRPr lang="en-US" sz="2000" b="1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4545" name="Text Box 94"/>
          <p:cNvSpPr txBox="1">
            <a:spLocks noChangeArrowheads="1"/>
          </p:cNvSpPr>
          <p:nvPr/>
        </p:nvSpPr>
        <p:spPr bwMode="auto">
          <a:xfrm>
            <a:off x="990600" y="1481418"/>
            <a:ext cx="2105236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Computed Tree P</a:t>
            </a:r>
            <a:endParaRPr lang="en-US" sz="2000" b="1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34000" y="499177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5295900" y="4801276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181600" y="415357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257800" y="340324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5296694" y="396228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5676900" y="478960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715000" y="415357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6210300" y="478960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248400" y="415357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6972300" y="478960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7010400" y="415357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696200" y="415357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5400000">
            <a:off x="7658894" y="480048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315200" y="340324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06" name="Straight Connector 105"/>
          <p:cNvCxnSpPr>
            <a:stCxn id="102" idx="0"/>
          </p:cNvCxnSpPr>
          <p:nvPr/>
        </p:nvCxnSpPr>
        <p:spPr>
          <a:xfrm rot="5400000" flipH="1" flipV="1">
            <a:off x="7219950" y="3829726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16200000" flipV="1">
            <a:off x="7530584" y="3835560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629400" y="279364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9" name="Straight Connector 108"/>
          <p:cNvCxnSpPr>
            <a:stCxn id="100" idx="0"/>
          </p:cNvCxnSpPr>
          <p:nvPr/>
        </p:nvCxnSpPr>
        <p:spPr>
          <a:xfrm rot="5400000" flipH="1" flipV="1">
            <a:off x="6076950" y="3524926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108" idx="2"/>
          </p:cNvCxnSpPr>
          <p:nvPr/>
        </p:nvCxnSpPr>
        <p:spPr>
          <a:xfrm rot="10800000">
            <a:off x="6934200" y="3162976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6096000" y="218404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112" name="Straight Connector 111"/>
          <p:cNvCxnSpPr/>
          <p:nvPr/>
        </p:nvCxnSpPr>
        <p:spPr>
          <a:xfrm rot="5400000" flipH="1" flipV="1">
            <a:off x="5258197" y="3163373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endCxn id="111" idx="2"/>
          </p:cNvCxnSpPr>
          <p:nvPr/>
        </p:nvCxnSpPr>
        <p:spPr>
          <a:xfrm rot="10800000">
            <a:off x="6400800" y="2553376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715000" y="175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115" name="Straight Connector 114"/>
          <p:cNvCxnSpPr/>
          <p:nvPr/>
        </p:nvCxnSpPr>
        <p:spPr>
          <a:xfrm rot="5400000" flipH="1" flipV="1">
            <a:off x="4969658" y="2657902"/>
            <a:ext cx="1261290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1342442" y="507244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141" name="Straight Connector 140"/>
          <p:cNvCxnSpPr/>
          <p:nvPr/>
        </p:nvCxnSpPr>
        <p:spPr>
          <a:xfrm rot="5400000">
            <a:off x="1228142" y="491363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1113842" y="426593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190042" y="3515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1228936" y="407463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1609142" y="4901964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647242" y="426593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47" name="Straight Connector 146"/>
          <p:cNvCxnSpPr/>
          <p:nvPr/>
        </p:nvCxnSpPr>
        <p:spPr>
          <a:xfrm rot="5400000">
            <a:off x="2142542" y="4901964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2180642" y="426593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49" name="Straight Connector 148"/>
          <p:cNvCxnSpPr/>
          <p:nvPr/>
        </p:nvCxnSpPr>
        <p:spPr>
          <a:xfrm rot="5400000">
            <a:off x="2904542" y="4901964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2942642" y="42659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151" name="Straight Connector 150"/>
          <p:cNvCxnSpPr/>
          <p:nvPr/>
        </p:nvCxnSpPr>
        <p:spPr>
          <a:xfrm rot="5400000">
            <a:off x="3591136" y="491283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247442" y="351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53" name="Straight Connector 152"/>
          <p:cNvCxnSpPr>
            <a:stCxn id="150" idx="0"/>
          </p:cNvCxnSpPr>
          <p:nvPr/>
        </p:nvCxnSpPr>
        <p:spPr>
          <a:xfrm rot="5400000" flipH="1" flipV="1">
            <a:off x="3152192" y="3942082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16200000" flipV="1">
            <a:off x="3462826" y="3947916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2180642" y="343219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56" name="Straight Connector 155"/>
          <p:cNvCxnSpPr>
            <a:stCxn id="148" idx="0"/>
          </p:cNvCxnSpPr>
          <p:nvPr/>
        </p:nvCxnSpPr>
        <p:spPr>
          <a:xfrm rot="5400000" flipH="1" flipV="1">
            <a:off x="2180642" y="407543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22098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158" name="Straight Connector 157"/>
          <p:cNvCxnSpPr/>
          <p:nvPr/>
        </p:nvCxnSpPr>
        <p:spPr>
          <a:xfrm rot="5400000" flipH="1" flipV="1">
            <a:off x="1439061" y="3524351"/>
            <a:ext cx="1102956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5400000" flipH="1" flipV="1">
            <a:off x="2216688" y="3278537"/>
            <a:ext cx="269222" cy="381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2180642" y="21981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161" name="Straight Connector 160"/>
          <p:cNvCxnSpPr/>
          <p:nvPr/>
        </p:nvCxnSpPr>
        <p:spPr>
          <a:xfrm rot="5400000" flipH="1" flipV="1">
            <a:off x="922945" y="2791303"/>
            <a:ext cx="1219200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rot="10800000">
            <a:off x="1800436" y="2184044"/>
            <a:ext cx="380206" cy="11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>
            <a:off x="2561642" y="3162976"/>
            <a:ext cx="914404" cy="3526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61642" y="63201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turn this into a score?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90800" y="5867400"/>
            <a:ext cx="393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many constituents match?</a:t>
            </a:r>
          </a:p>
        </p:txBody>
      </p:sp>
      <p:cxnSp>
        <p:nvCxnSpPr>
          <p:cNvPr id="64" name="Straight Connector 63"/>
          <p:cNvCxnSpPr/>
          <p:nvPr/>
        </p:nvCxnSpPr>
        <p:spPr>
          <a:xfrm rot="10800000">
            <a:off x="5905897" y="2141954"/>
            <a:ext cx="380206" cy="11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657600" y="426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571042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65" name="Straight Connector 64"/>
          <p:cNvCxnSpPr/>
          <p:nvPr/>
        </p:nvCxnSpPr>
        <p:spPr>
          <a:xfrm rot="16200000" flipV="1">
            <a:off x="2239840" y="2661463"/>
            <a:ext cx="216359" cy="283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Precision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Recall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799" y="2057400"/>
            <a:ext cx="3638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 of correct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0400" y="25908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 of constituents in the </a:t>
            </a:r>
            <a:r>
              <a:rPr lang="en-US" sz="2000" dirty="0">
                <a:solidFill>
                  <a:srgbClr val="FF6600"/>
                </a:solidFill>
              </a:rPr>
              <a:t>computed</a:t>
            </a:r>
            <a:r>
              <a:rPr lang="en-US" sz="2000" dirty="0"/>
              <a:t> tree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76600" y="2514600"/>
            <a:ext cx="38862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1399" y="3790890"/>
            <a:ext cx="3638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 of correct constituents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0" y="432429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 of constituents in the </a:t>
            </a:r>
            <a:r>
              <a:rPr lang="en-US" sz="2000" dirty="0">
                <a:solidFill>
                  <a:srgbClr val="FF6600"/>
                </a:solidFill>
              </a:rPr>
              <a:t>correct</a:t>
            </a:r>
            <a:r>
              <a:rPr lang="en-US" sz="2000" dirty="0"/>
              <a:t> tree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4200" y="4248090"/>
            <a:ext cx="38862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28999" y="5314890"/>
            <a:ext cx="2362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 * Precision * Recall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81399" y="584829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Precision + Recall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505200" y="5789612"/>
            <a:ext cx="2209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11137" y="5604946"/>
            <a:ext cx="221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this favor?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Comparing trees</a:t>
            </a:r>
          </a:p>
        </p:txBody>
      </p:sp>
      <p:sp>
        <p:nvSpPr>
          <p:cNvPr id="64515" name="Text Box 94"/>
          <p:cNvSpPr txBox="1">
            <a:spLocks noChangeArrowheads="1"/>
          </p:cNvSpPr>
          <p:nvPr/>
        </p:nvSpPr>
        <p:spPr bwMode="auto">
          <a:xfrm>
            <a:off x="5029200" y="1447800"/>
            <a:ext cx="1810309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Correct Tree T</a:t>
            </a:r>
            <a:endParaRPr lang="en-US" sz="2000" b="1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4545" name="Text Box 94"/>
          <p:cNvSpPr txBox="1">
            <a:spLocks noChangeArrowheads="1"/>
          </p:cNvSpPr>
          <p:nvPr/>
        </p:nvSpPr>
        <p:spPr bwMode="auto">
          <a:xfrm>
            <a:off x="990600" y="1481418"/>
            <a:ext cx="2105236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charset="0"/>
              </a:rPr>
              <a:t>Computed Tree P</a:t>
            </a:r>
            <a:endParaRPr lang="en-US" sz="2000" b="1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34000" y="499177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5295900" y="4801276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181600" y="415357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257800" y="340324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5296694" y="396228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5676900" y="478960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715000" y="4153576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6210300" y="478960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248400" y="415357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6972300" y="478960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7010400" y="415357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696200" y="415357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5400000">
            <a:off x="7658894" y="480048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315200" y="340324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06" name="Straight Connector 105"/>
          <p:cNvCxnSpPr>
            <a:stCxn id="102" idx="0"/>
          </p:cNvCxnSpPr>
          <p:nvPr/>
        </p:nvCxnSpPr>
        <p:spPr>
          <a:xfrm rot="5400000" flipH="1" flipV="1">
            <a:off x="7219950" y="3829726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16200000" flipV="1">
            <a:off x="7530584" y="3835560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629400" y="279364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9" name="Straight Connector 108"/>
          <p:cNvCxnSpPr>
            <a:stCxn id="100" idx="0"/>
          </p:cNvCxnSpPr>
          <p:nvPr/>
        </p:nvCxnSpPr>
        <p:spPr>
          <a:xfrm rot="5400000" flipH="1" flipV="1">
            <a:off x="6076950" y="3524926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108" idx="2"/>
          </p:cNvCxnSpPr>
          <p:nvPr/>
        </p:nvCxnSpPr>
        <p:spPr>
          <a:xfrm rot="10800000">
            <a:off x="6934200" y="3162976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6096000" y="218404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112" name="Straight Connector 111"/>
          <p:cNvCxnSpPr/>
          <p:nvPr/>
        </p:nvCxnSpPr>
        <p:spPr>
          <a:xfrm rot="5400000" flipH="1" flipV="1">
            <a:off x="5258197" y="3163373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endCxn id="111" idx="2"/>
          </p:cNvCxnSpPr>
          <p:nvPr/>
        </p:nvCxnSpPr>
        <p:spPr>
          <a:xfrm rot="10800000">
            <a:off x="6400800" y="2553376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715000" y="1752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115" name="Straight Connector 114"/>
          <p:cNvCxnSpPr/>
          <p:nvPr/>
        </p:nvCxnSpPr>
        <p:spPr>
          <a:xfrm rot="5400000" flipH="1" flipV="1">
            <a:off x="4969658" y="2657902"/>
            <a:ext cx="1261290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5905897" y="2141954"/>
            <a:ext cx="380206" cy="11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 Box 111"/>
          <p:cNvSpPr txBox="1">
            <a:spLocks noChangeArrowheads="1"/>
          </p:cNvSpPr>
          <p:nvPr/>
        </p:nvSpPr>
        <p:spPr bwMode="auto">
          <a:xfrm>
            <a:off x="838200" y="5574268"/>
            <a:ext cx="18371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Constituents: 11</a:t>
            </a:r>
          </a:p>
        </p:txBody>
      </p:sp>
      <p:sp>
        <p:nvSpPr>
          <p:cNvPr id="58" name="Text Box 112"/>
          <p:cNvSpPr txBox="1">
            <a:spLocks noChangeArrowheads="1"/>
          </p:cNvSpPr>
          <p:nvPr/>
        </p:nvSpPr>
        <p:spPr bwMode="auto">
          <a:xfrm>
            <a:off x="5822950" y="5576887"/>
            <a:ext cx="18371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Constituents: 10</a:t>
            </a:r>
          </a:p>
        </p:txBody>
      </p:sp>
      <p:sp>
        <p:nvSpPr>
          <p:cNvPr id="59" name="Text Box 113"/>
          <p:cNvSpPr txBox="1">
            <a:spLocks noChangeArrowheads="1"/>
          </p:cNvSpPr>
          <p:nvPr/>
        </p:nvSpPr>
        <p:spPr bwMode="auto">
          <a:xfrm>
            <a:off x="2886075" y="5562600"/>
            <a:ext cx="24488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Correct Constituents: 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3400" y="6172200"/>
            <a:ext cx="124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Precision: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70250" y="6172200"/>
            <a:ext cx="1011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Recall: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115050" y="6172200"/>
            <a:ext cx="576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F1: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52600" y="6172200"/>
            <a:ext cx="124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9/11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267200" y="6153090"/>
            <a:ext cx="124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9/10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58000" y="6153090"/>
            <a:ext cx="124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0.857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42442" y="5072441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1228142" y="491363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113842" y="426593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90042" y="3515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2" name="Straight Connector 71"/>
          <p:cNvCxnSpPr/>
          <p:nvPr/>
        </p:nvCxnSpPr>
        <p:spPr>
          <a:xfrm rot="5400000">
            <a:off x="1228936" y="407463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1609142" y="4901964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647242" y="426593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75" name="Straight Connector 74"/>
          <p:cNvCxnSpPr/>
          <p:nvPr/>
        </p:nvCxnSpPr>
        <p:spPr>
          <a:xfrm rot="5400000">
            <a:off x="2142542" y="4901964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0642" y="426593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2904542" y="4901964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942642" y="42659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591136" y="4912838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247442" y="351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81" name="Straight Connector 80"/>
          <p:cNvCxnSpPr>
            <a:stCxn id="78" idx="0"/>
          </p:cNvCxnSpPr>
          <p:nvPr/>
        </p:nvCxnSpPr>
        <p:spPr>
          <a:xfrm rot="5400000" flipH="1" flipV="1">
            <a:off x="3152192" y="3942082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6200000" flipV="1">
            <a:off x="3462826" y="3947916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180642" y="343219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4" name="Straight Connector 83"/>
          <p:cNvCxnSpPr>
            <a:stCxn id="76" idx="0"/>
          </p:cNvCxnSpPr>
          <p:nvPr/>
        </p:nvCxnSpPr>
        <p:spPr>
          <a:xfrm rot="5400000" flipH="1" flipV="1">
            <a:off x="2180642" y="4075432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2098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86" name="Straight Connector 85"/>
          <p:cNvCxnSpPr/>
          <p:nvPr/>
        </p:nvCxnSpPr>
        <p:spPr>
          <a:xfrm rot="5400000" flipH="1" flipV="1">
            <a:off x="1439061" y="3524351"/>
            <a:ext cx="1102956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2216688" y="3278537"/>
            <a:ext cx="269222" cy="381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80642" y="219813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89" name="Straight Connector 88"/>
          <p:cNvCxnSpPr/>
          <p:nvPr/>
        </p:nvCxnSpPr>
        <p:spPr>
          <a:xfrm rot="5400000" flipH="1" flipV="1">
            <a:off x="922945" y="2791303"/>
            <a:ext cx="1219200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0800000">
            <a:off x="1800436" y="2184044"/>
            <a:ext cx="380206" cy="1123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2561642" y="3162976"/>
            <a:ext cx="914404" cy="3526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657600" y="4267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571042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118" name="Straight Connector 117"/>
          <p:cNvCxnSpPr/>
          <p:nvPr/>
        </p:nvCxnSpPr>
        <p:spPr>
          <a:xfrm rot="16200000" flipV="1">
            <a:off x="2239840" y="2661463"/>
            <a:ext cx="216359" cy="283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6" grpId="0"/>
      <p:bldP spid="6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times}&#10;%\usepackage[OT2,OT1]{fontenc}&#10;\usepackage[dvips]{graphicx}&#10;\usepackage[dvips,usenames]{color}&#10;%\usepackage{amsmath,amsthm,amsfonts,amssymb,subfigure}&#10;&#10;\usepackage{trees}&#10;\usepackage{tree-dvips}&#10;\usepackage{pstricks}&#10;%\sisterskip=1.1ex&#10;%\daughterskip=ex&#10;&#10;\begin{document}&#10;&#10;  \tree &#10;    {\ntnode{z2}{S},&#10;      {\ntnode{z3}{\color{OliveGreen}{NP}},&#10;        {\ntnode{z4}{PRP},&#10;          {\tnode{z5}{She},{\tnode{z21}{}}&#10;      }}},&#10;      {\ntnode{z6}{VP},&#10;        {\ntnode{z7}{VBD},&#10;          {\tnode{z8}{heard},{\tnode{z22}{}}&#10;        }},&#10;      {\ntnode{z9}{\color{OliveGreen}{NP}},&#10;          {\ntnode{z21}{DT},&#10;          {\tnode{z11}{the},{\tnode{z25}{}}&#10;      }},&#10;          {\ntnode{z22}{NN},&#10;          {\tnode{z23}{noise},{\tnode{z24}{}}&#10;      }}&#10;}},&#10;    {\ntnode{z12}{.},&#10;      {\ntnode{z13}{.},{\tnode{z24}{}}&#10;  }}}&#10;    \nodeconnect{z2}{z3}&#10;    \nodeconnect{z2}{z6}&#10;    \nodeconnect{z2}{z12}&#10;  \nodeconnect{z3}{z4}&#10;    \nodeconnect{z4}{z5}&#10;    \nodeconnect{z6}{z7}&#10;      \nodeconnect{z7}{z8}&#10;  \nodeconnect{z6}{z9}&#10;  \nodeconnect{z9}{z21}&#10;  \nodeconnect{z21}{z11}&#10;  \nodeconnect{z9}{z22}&#10;  \nodeconnect{z22}{z23}&#10;  \nodeconnect{z12}{z13}&#10;\end{document}&#10;"/>
  <p:tag name="FILENAME" val="TP_tmp"/>
  <p:tag name="FORMAT" val="png256"/>
  <p:tag name="RES" val="2400"/>
  <p:tag name="BLEND" val="0"/>
  <p:tag name="TRANSPARENT" val="0"/>
  <p:tag name="TBUG" val="0"/>
  <p:tag name="ALLOWFS" val="0"/>
  <p:tag name="ORIGWIDTH" val="158"/>
  <p:tag name="PICTUREFILESIZE" val="6587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times}&#10;%\usepackage[OT2,OT1]{fontenc}&#10;\usepackage[dvips]{graphicx}&#10;\usepackage[dvips,usenames]{color}&#10;%\usepackage{amsmath,amsthm,amsfonts,amssymb,subfigure}&#10;&#10;\usepackage{trees}&#10;\usepackage{tree-dvips}&#10;\usepackage{pstricks}&#10;%\sisterskip=1.1ex&#10;%\daughterskip=ex&#10;&#10;\begin{document}&#10;&#10;  \tree &#10;    {\ntnode{z2}{S},&#10;      {\ntnode{z3}{\color{OliveGreen}{NP}},&#10;        {\ntnode{z4}{PRP},&#10;          {\tnode{z5}{She},{\tnode{z21}{}}&#10;      }}},&#10;      {\ntnode{z6}{VP},&#10;        {\ntnode{z7}{VBD},&#10;          {\tnode{z8}{heard},{\tnode{z22}{}}&#10;        }},&#10;      {\ntnode{z9}{\color{OliveGreen}{NP}},&#10;          {\ntnode{z21}{DT},&#10;          {\tnode{z11}{the},{\tnode{z25}{}}&#10;      }},&#10;          {\ntnode{z22}{NN},&#10;          {\tnode{z23}{noise},{\tnode{z24}{}}&#10;      }}&#10;}},&#10;    {\ntnode{z12}{.},&#10;      {\ntnode{z13}{.},{\tnode{z24}{}}&#10;  }}}&#10;    \nodeconnect{z2}{z3}&#10;    \nodeconnect{z2}{z6}&#10;    \nodeconnect{z2}{z12}&#10;  \nodeconnect{z3}{z4}&#10;    \nodeconnect{z4}{z5}&#10;    \nodeconnect{z6}{z7}&#10;      \nodeconnect{z7}{z8}&#10;  \nodeconnect{z6}{z9}&#10;  \nodeconnect{z9}{z21}&#10;  \nodeconnect{z21}{z11}&#10;  \nodeconnect{z9}{z22}&#10;  \nodeconnect{z22}{z23}&#10;  \nodeconnect{z12}{z13}&#10;\end{document}&#10;"/>
  <p:tag name="FILENAME" val="TP_tmp"/>
  <p:tag name="FORMAT" val="png256"/>
  <p:tag name="RES" val="2400"/>
  <p:tag name="BLEND" val="0"/>
  <p:tag name="TRANSPARENT" val="0"/>
  <p:tag name="TBUG" val="0"/>
  <p:tag name="ALLOWFS" val="0"/>
  <p:tag name="ORIGWIDTH" val="158"/>
  <p:tag name="PICTUREFILESIZE" val="6587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times}&#10;%\usepackage[OT2,OT1]{fontenc}&#10;\usepackage[dvips]{graphicx}&#10;\usepackage[dvips,usenames]{color}&#10;%\usepackage{amsmath,amsthm,amsfonts,amssymb,subfigure}&#10;&#10;\usepackage{trees}&#10;\usepackage{tree-dvips}&#10;\usepackage{pstricks}&#10;%\sisterskip=1.1ex&#10;%\daughterskip=ex&#10;&#10;\begin{document}&#10;&#10;  \tree &#10;    {\ntnode{z2}{S},&#10;      {\ntnode{z3}{\color{OliveGreen}{NP}},&#10;        {\ntnode{z4}{PRP},&#10;          {\tnode{z5}{She},{\tnode{z21}{}}&#10;      }}},&#10;      {\ntnode{z6}{VP},&#10;        {\ntnode{z7}{VBD},&#10;          {\tnode{z8}{heard},{\tnode{z22}{}}&#10;        }},&#10;      {\ntnode{z9}{\color{OliveGreen}{NP}},&#10;          {\ntnode{z21}{DT},&#10;          {\tnode{z11}{the},{\tnode{z25}{}}&#10;      }},&#10;          {\ntnode{z22}{NN},&#10;          {\tnode{z23}{noise},{\tnode{z24}{}}&#10;      }}&#10;}},&#10;    {\ntnode{z12}{.},&#10;      {\ntnode{z13}{.},{\tnode{z24}{}}&#10;  }}}&#10;    \nodeconnect{z2}{z3}&#10;    \nodeconnect{z2}{z6}&#10;    \nodeconnect{z2}{z12}&#10;  \nodeconnect{z3}{z4}&#10;    \nodeconnect{z4}{z5}&#10;    \nodeconnect{z6}{z7}&#10;      \nodeconnect{z7}{z8}&#10;  \nodeconnect{z6}{z9}&#10;  \nodeconnect{z9}{z21}&#10;  \nodeconnect{z21}{z11}&#10;  \nodeconnect{z9}{z22}&#10;  \nodeconnect{z22}{z23}&#10;  \nodeconnect{z12}{z13}&#10;\end{document}&#10;"/>
  <p:tag name="FILENAME" val="TP_tmp"/>
  <p:tag name="FORMAT" val="png256"/>
  <p:tag name="RES" val="2400"/>
  <p:tag name="BLEND" val="0"/>
  <p:tag name="TRANSPARENT" val="0"/>
  <p:tag name="TBUG" val="0"/>
  <p:tag name="ALLOWFS" val="0"/>
  <p:tag name="ORIGWIDTH" val="158"/>
  <p:tag name="PICTUREFILESIZE" val="65877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6985</TotalTime>
  <Words>2352</Words>
  <Application>Microsoft Macintosh PowerPoint</Application>
  <PresentationFormat>On-screen Show (4:3)</PresentationFormat>
  <Paragraphs>579</Paragraphs>
  <Slides>50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63" baseType="lpstr">
      <vt:lpstr>Arial</vt:lpstr>
      <vt:lpstr>Arial Narrow</vt:lpstr>
      <vt:lpstr>Calibri</vt:lpstr>
      <vt:lpstr>Lucida Grande</vt:lpstr>
      <vt:lpstr>Lucida Sans</vt:lpstr>
      <vt:lpstr>Times New Roman</vt:lpstr>
      <vt:lpstr>Tw Cen MT</vt:lpstr>
      <vt:lpstr>Wingdings</vt:lpstr>
      <vt:lpstr>Wingdings 2</vt:lpstr>
      <vt:lpstr>Median</vt:lpstr>
      <vt:lpstr>Chart</vt:lpstr>
      <vt:lpstr>Photo Editor Photo</vt:lpstr>
      <vt:lpstr>Worksheet</vt:lpstr>
      <vt:lpstr>Advanced parsing</vt:lpstr>
      <vt:lpstr>Admin</vt:lpstr>
      <vt:lpstr>Parsing evaluation</vt:lpstr>
      <vt:lpstr>Parsing evaluation</vt:lpstr>
      <vt:lpstr>Comparing trees</vt:lpstr>
      <vt:lpstr>Comparing trees</vt:lpstr>
      <vt:lpstr>Comparing trees</vt:lpstr>
      <vt:lpstr>Evaluation measures</vt:lpstr>
      <vt:lpstr>Comparing trees</vt:lpstr>
      <vt:lpstr>Parsing evaluation</vt:lpstr>
      <vt:lpstr>Treebank PCFGs</vt:lpstr>
      <vt:lpstr>Generic PCFG Limitations</vt:lpstr>
      <vt:lpstr>Conditional Independence?</vt:lpstr>
      <vt:lpstr>Conditional Independence?</vt:lpstr>
      <vt:lpstr>Strong independence assumption</vt:lpstr>
      <vt:lpstr>Non-Independence</vt:lpstr>
      <vt:lpstr>Grammar Refinement</vt:lpstr>
      <vt:lpstr>Grammar Refinement</vt:lpstr>
      <vt:lpstr>Grammar Refinement</vt:lpstr>
      <vt:lpstr>Markovization</vt:lpstr>
      <vt:lpstr>Vertical Markovization</vt:lpstr>
      <vt:lpstr>Allows us to make finer grained distinctions</vt:lpstr>
      <vt:lpstr>Vertical Markovization</vt:lpstr>
      <vt:lpstr>Horizontal Markovization</vt:lpstr>
      <vt:lpstr>Horizontal Markovization</vt:lpstr>
      <vt:lpstr>Problems with PCFGs</vt:lpstr>
      <vt:lpstr>Example of Importance of Lexicalization</vt:lpstr>
      <vt:lpstr>Example of Importance of Lexicalization</vt:lpstr>
      <vt:lpstr>Lexicalized Trees</vt:lpstr>
      <vt:lpstr>Lexicalized Trees</vt:lpstr>
      <vt:lpstr>Lexicalized PCFGs?</vt:lpstr>
      <vt:lpstr>One approach</vt:lpstr>
      <vt:lpstr>One approach</vt:lpstr>
      <vt:lpstr>Sample Production Generation</vt:lpstr>
      <vt:lpstr>Sample Production Generation</vt:lpstr>
      <vt:lpstr>Sample Production Generation</vt:lpstr>
      <vt:lpstr>Sample Production Generation</vt:lpstr>
      <vt:lpstr>Sample Production Generation</vt:lpstr>
      <vt:lpstr>Sample Production Generation</vt:lpstr>
      <vt:lpstr>Sample Production Generation</vt:lpstr>
      <vt:lpstr>Estimating Production Generation Parameters</vt:lpstr>
      <vt:lpstr>Problems with lexicalization</vt:lpstr>
      <vt:lpstr>Pruning during search</vt:lpstr>
      <vt:lpstr>Pruning with a PCFG</vt:lpstr>
      <vt:lpstr>PowerPoint Presentation</vt:lpstr>
      <vt:lpstr>Human Parsing</vt:lpstr>
      <vt:lpstr>Human Parsing</vt:lpstr>
      <vt:lpstr>Human Parsing</vt:lpstr>
      <vt:lpstr>Garden Path Sentences</vt:lpstr>
      <vt:lpstr>More garden sentences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490</cp:revision>
  <cp:lastPrinted>2019-02-25T22:29:12Z</cp:lastPrinted>
  <dcterms:created xsi:type="dcterms:W3CDTF">2011-02-22T01:12:36Z</dcterms:created>
  <dcterms:modified xsi:type="dcterms:W3CDTF">2020-09-24T23:02:01Z</dcterms:modified>
</cp:coreProperties>
</file>