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6.xml" ContentType="application/vnd.openxmlformats-officedocument.presentationml.notesSlide+xml"/>
  <Override PartName="/ppt/tags/tag3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2"/>
  </p:notesMasterIdLst>
  <p:handoutMasterIdLst>
    <p:handoutMasterId r:id="rId53"/>
  </p:handoutMasterIdLst>
  <p:sldIdLst>
    <p:sldId id="256" r:id="rId2"/>
    <p:sldId id="356" r:id="rId3"/>
    <p:sldId id="687" r:id="rId4"/>
    <p:sldId id="691" r:id="rId5"/>
    <p:sldId id="690" r:id="rId6"/>
    <p:sldId id="692" r:id="rId7"/>
    <p:sldId id="696" r:id="rId8"/>
    <p:sldId id="694" r:id="rId9"/>
    <p:sldId id="697" r:id="rId10"/>
    <p:sldId id="711" r:id="rId11"/>
    <p:sldId id="698" r:id="rId12"/>
    <p:sldId id="684" r:id="rId13"/>
    <p:sldId id="759" r:id="rId14"/>
    <p:sldId id="699" r:id="rId15"/>
    <p:sldId id="760" r:id="rId16"/>
    <p:sldId id="700" r:id="rId17"/>
    <p:sldId id="703" r:id="rId18"/>
    <p:sldId id="706" r:id="rId19"/>
    <p:sldId id="705" r:id="rId20"/>
    <p:sldId id="714" r:id="rId21"/>
    <p:sldId id="708" r:id="rId22"/>
    <p:sldId id="713" r:id="rId23"/>
    <p:sldId id="710" r:id="rId24"/>
    <p:sldId id="709" r:id="rId25"/>
    <p:sldId id="712" r:id="rId26"/>
    <p:sldId id="716" r:id="rId27"/>
    <p:sldId id="719" r:id="rId28"/>
    <p:sldId id="761" r:id="rId29"/>
    <p:sldId id="715" r:id="rId30"/>
    <p:sldId id="753" r:id="rId31"/>
    <p:sldId id="717" r:id="rId32"/>
    <p:sldId id="768" r:id="rId33"/>
    <p:sldId id="725" r:id="rId34"/>
    <p:sldId id="775" r:id="rId35"/>
    <p:sldId id="777" r:id="rId36"/>
    <p:sldId id="774" r:id="rId37"/>
    <p:sldId id="773" r:id="rId38"/>
    <p:sldId id="772" r:id="rId39"/>
    <p:sldId id="771" r:id="rId40"/>
    <p:sldId id="776" r:id="rId41"/>
    <p:sldId id="727" r:id="rId42"/>
    <p:sldId id="728" r:id="rId43"/>
    <p:sldId id="729" r:id="rId44"/>
    <p:sldId id="731" r:id="rId45"/>
    <p:sldId id="757" r:id="rId46"/>
    <p:sldId id="762" r:id="rId47"/>
    <p:sldId id="763" r:id="rId48"/>
    <p:sldId id="764" r:id="rId49"/>
    <p:sldId id="766" r:id="rId50"/>
    <p:sldId id="767" r:id="rId5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22" autoAdjust="0"/>
    <p:restoredTop sz="85034" autoAdjust="0"/>
  </p:normalViewPr>
  <p:slideViewPr>
    <p:cSldViewPr snapToObjects="1">
      <p:cViewPr varScale="1">
        <p:scale>
          <a:sx n="108" d="100"/>
          <a:sy n="108" d="100"/>
        </p:scale>
        <p:origin x="208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image" Target="../media/image12.png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image" Target="../media/image14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image" Target="../media/image16.png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image" Target="../media/image1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AEF919-4F21-3540-AC83-093C40B7551C}" type="datetimeFigureOut">
              <a:rPr lang="en-US" smtClean="0"/>
              <a:t>9/24/20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D1EA5A-D81D-C84E-8AD4-089E8469B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424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0213A-4496-8E41-939D-6D779164903A}" type="datetimeFigureOut">
              <a:rPr lang="en-US" smtClean="0"/>
              <a:pPr/>
              <a:t>9/24/20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E9A50-EED1-FA4E-868B-D30F9FDBA6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086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buFontTx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CF0856-AE0D-394A-B399-92B9FE0D1115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3731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/>
          </a:bodyPr>
          <a:lstStyle/>
          <a:p>
            <a:pPr eaLnBrk="1" hangingPunct="1"/>
            <a:endParaRPr lang="en-US" sz="2200" dirty="0">
              <a:latin typeface="Lucida Grande" pitchFamily="-106" charset="0"/>
              <a:ea typeface="Lucida Grande" pitchFamily="-106" charset="0"/>
              <a:cs typeface="Lucida Grande" pitchFamily="-106" charset="0"/>
              <a:sym typeface="Lucida Grande" pitchFamily="-106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increase the size of the grammar, allowing us</a:t>
            </a:r>
            <a:r>
              <a:rPr lang="en-US" baseline="0" dirty="0"/>
              <a:t> to better discriminate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2945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/>
              <a:t>put expects two arguments, put something, somewhere</a:t>
            </a: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6ADB6F3B-97D9-ED4B-860B-3FD1006AEEE7}" type="slidenum">
              <a:rPr lang="en-US" b="1">
                <a:solidFill>
                  <a:srgbClr val="000000"/>
                </a:solidFill>
                <a:latin typeface="Times New Roman" charset="0"/>
              </a:rPr>
              <a:pPr/>
              <a:t>27</a:t>
            </a:fld>
            <a:endParaRPr lang="en-US" b="1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6ADB6F3B-97D9-ED4B-860B-3FD1006AEEE7}" type="slidenum">
              <a:rPr lang="en-US" b="1">
                <a:solidFill>
                  <a:srgbClr val="000000"/>
                </a:solidFill>
                <a:latin typeface="Times New Roman" charset="0"/>
              </a:rPr>
              <a:pPr/>
              <a:t>28</a:t>
            </a:fld>
            <a:endParaRPr lang="en-US" b="1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08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AF8F7A-BCA1-EF44-A3B7-56E35DC5053E}" type="slidenum">
              <a:rPr lang="en-US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1851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08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AF8F7A-BCA1-EF44-A3B7-56E35DC5053E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5696A1-EA94-2A4E-8F09-290CE2B1363D}" type="slidenum">
              <a:rPr lang="en-US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0324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5696A1-EA94-2A4E-8F09-290CE2B1363D}" type="slidenum">
              <a:rPr lang="en-US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8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5696A1-EA94-2A4E-8F09-290CE2B1363D}" type="slidenum">
              <a:rPr lang="en-US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4307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buFontTx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CF0856-AE0D-394A-B399-92B9FE0D1115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5696A1-EA94-2A4E-8F09-290CE2B1363D}" type="slidenum">
              <a:rPr lang="en-US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54204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5696A1-EA94-2A4E-8F09-290CE2B1363D}" type="slidenum">
              <a:rPr lang="en-US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24375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5696A1-EA94-2A4E-8F09-290CE2B1363D}" type="slidenum">
              <a:rPr lang="en-US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39368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5696A1-EA94-2A4E-8F09-290CE2B1363D}" type="slidenum">
              <a:rPr lang="en-US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11130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8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FF1BC7-BC27-1A4A-809D-90D57AC1988B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02756" indent="-270291" defTabSz="914485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81164" indent="-216233" defTabSz="914485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13629" indent="-216233" defTabSz="914485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46095" indent="-216233" defTabSz="914485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0DE104E-3E5E-204C-831A-85C597C4FEDB}" type="slidenum">
              <a:rPr lang="en-US"/>
              <a:pPr eaLnBrk="1" hangingPunct="1"/>
              <a:t>45</a:t>
            </a:fld>
            <a:endParaRPr lang="en-US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4"/>
            <a:ext cx="5030391" cy="4113892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/>
              <a:t>Not only that, we even outperform the fully lexicalized systems of Collins </a:t>
            </a:r>
            <a:r>
              <a:rPr lang="ja-JP" altLang="en-US"/>
              <a:t>’</a:t>
            </a:r>
            <a:r>
              <a:rPr lang="en-US"/>
              <a:t>99 and the generative component of Charniak and Johnson </a:t>
            </a:r>
            <a:r>
              <a:rPr lang="ja-JP" altLang="en-US"/>
              <a:t>’</a:t>
            </a:r>
            <a:r>
              <a:rPr lang="en-US"/>
              <a:t>05.</a:t>
            </a:r>
          </a:p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0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7532C0-6FC8-3146-AC0C-12B0A224030F}" type="slidenum">
              <a:rPr lang="en-US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0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7532C0-6FC8-3146-AC0C-12B0A224030F}" type="slidenum">
              <a:rPr lang="en-US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1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27C2C-3ABB-5448-BB10-EAA14C227C71}" type="slidenum">
              <a:rPr lang="en-US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higher precision and recall</a:t>
            </a:r>
          </a:p>
          <a:p>
            <a:pPr marL="171450" indent="-171450">
              <a:buFontTx/>
              <a:buChar char="-"/>
            </a:pPr>
            <a:r>
              <a:rPr lang="en-US" dirty="0"/>
              <a:t>precision and recall values that are similar,</a:t>
            </a:r>
            <a:r>
              <a:rPr lang="en-US" baseline="0" dirty="0"/>
              <a:t> e.g.</a:t>
            </a:r>
          </a:p>
          <a:p>
            <a:pPr marL="628650" lvl="1" indent="-171450">
              <a:buFontTx/>
              <a:buChar char="-"/>
            </a:pPr>
            <a:r>
              <a:rPr lang="en-US" baseline="0" dirty="0"/>
              <a:t>P = .2, R = 0.8</a:t>
            </a:r>
          </a:p>
          <a:p>
            <a:pPr marL="1085850" lvl="2" indent="-171450">
              <a:buFontTx/>
              <a:buChar char="-"/>
            </a:pPr>
            <a:r>
              <a:rPr lang="en-US" baseline="0" dirty="0"/>
              <a:t>average: 0.5</a:t>
            </a:r>
          </a:p>
          <a:p>
            <a:pPr marL="1085850" lvl="2" indent="-171450">
              <a:buFontTx/>
              <a:buChar char="-"/>
            </a:pPr>
            <a:r>
              <a:rPr lang="en-US" baseline="0" dirty="0"/>
              <a:t>F1: 0.32</a:t>
            </a:r>
          </a:p>
          <a:p>
            <a:pPr marL="628650" lvl="1" indent="-171450">
              <a:buFontTx/>
              <a:buChar char="-"/>
            </a:pPr>
            <a:r>
              <a:rPr lang="en-US" baseline="0" dirty="0"/>
              <a:t>P = 0.4, R = 0.4</a:t>
            </a:r>
          </a:p>
          <a:p>
            <a:pPr marL="1085850" lvl="2" indent="-171450">
              <a:buFontTx/>
              <a:buChar char="-"/>
            </a:pPr>
            <a:r>
              <a:rPr lang="en-US" baseline="0" dirty="0"/>
              <a:t>average: 0.4</a:t>
            </a:r>
          </a:p>
          <a:p>
            <a:pPr marL="1085850" lvl="2" indent="-171450">
              <a:buFontTx/>
              <a:buChar char="-"/>
            </a:pPr>
            <a:r>
              <a:rPr lang="en-US" baseline="0" dirty="0"/>
              <a:t>F1: 0.4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9380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buFontTx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CF0856-AE0D-394A-B399-92B9FE0D1115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A5EEB88E-7757-5A4B-AAD0-720926D7CF1D}" type="slidenum">
              <a:rPr lang="en-US" b="1">
                <a:solidFill>
                  <a:srgbClr val="000000"/>
                </a:solidFill>
                <a:latin typeface="Times New Roman" charset="0"/>
              </a:rPr>
              <a:pPr/>
              <a:t>12</a:t>
            </a:fld>
            <a:endParaRPr lang="en-US" b="1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0303C0-64AA-8F44-8A97-13603E039D12}" type="slidenum">
              <a:rPr lang="en-US">
                <a:solidFill>
                  <a:srgbClr val="000000"/>
                </a:solidFill>
                <a:latin typeface="Arial Narrow" pitchFamily="-106" charset="0"/>
                <a:ea typeface="ヒラギノ角ゴ Pro W3" pitchFamily="-106" charset="-128"/>
                <a:cs typeface="ヒラギノ角ゴ Pro W3" pitchFamily="-106" charset="-128"/>
                <a:sym typeface="Arial Narrow" pitchFamily="-106" charset="0"/>
              </a:rPr>
              <a:pPr/>
              <a:t>13</a:t>
            </a:fld>
            <a:endParaRPr lang="en-US">
              <a:solidFill>
                <a:srgbClr val="000000"/>
              </a:solidFill>
              <a:latin typeface="Arial Narrow" pitchFamily="-106" charset="0"/>
              <a:ea typeface="ヒラギノ角ゴ Pro W3" pitchFamily="-106" charset="-128"/>
              <a:cs typeface="ヒラギノ角ゴ Pro W3" pitchFamily="-106" charset="-128"/>
              <a:sym typeface="Arial Narrow" pitchFamily="-106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6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0303C0-64AA-8F44-8A97-13603E039D12}" type="slidenum">
              <a:rPr lang="en-US">
                <a:solidFill>
                  <a:srgbClr val="000000"/>
                </a:solidFill>
                <a:latin typeface="Arial Narrow" pitchFamily="-106" charset="0"/>
                <a:ea typeface="ヒラギノ角ゴ Pro W3" pitchFamily="-106" charset="-128"/>
                <a:cs typeface="ヒラギノ角ゴ Pro W3" pitchFamily="-106" charset="-128"/>
                <a:sym typeface="Arial Narrow" pitchFamily="-106" charset="0"/>
              </a:rPr>
              <a:pPr/>
              <a:t>14</a:t>
            </a:fld>
            <a:endParaRPr lang="en-US">
              <a:solidFill>
                <a:srgbClr val="000000"/>
              </a:solidFill>
              <a:latin typeface="Arial Narrow" pitchFamily="-106" charset="0"/>
              <a:ea typeface="ヒラギノ角ゴ Pro W3" pitchFamily="-106" charset="-128"/>
              <a:cs typeface="ヒラギノ角ゴ Pro W3" pitchFamily="-106" charset="-128"/>
              <a:sym typeface="Arial Narrow" pitchFamily="-106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6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3731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/>
          </a:bodyPr>
          <a:lstStyle/>
          <a:p>
            <a:pPr eaLnBrk="1" hangingPunct="1"/>
            <a:endParaRPr lang="en-US" sz="2200" dirty="0">
              <a:latin typeface="Lucida Grande" pitchFamily="-106" charset="0"/>
              <a:ea typeface="Lucida Grande" pitchFamily="-106" charset="0"/>
              <a:cs typeface="Lucida Grande" pitchFamily="-106" charset="0"/>
              <a:sym typeface="Lucida Grande" pitchFamily="-106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3731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/>
          </a:bodyPr>
          <a:lstStyle/>
          <a:p>
            <a:pPr eaLnBrk="1" hangingPunct="1"/>
            <a:endParaRPr lang="en-US" sz="2200" dirty="0">
              <a:latin typeface="Lucida Grande" pitchFamily="-106" charset="0"/>
              <a:ea typeface="Lucida Grande" pitchFamily="-106" charset="0"/>
              <a:cs typeface="Lucida Grande" pitchFamily="-106" charset="0"/>
              <a:sym typeface="Lucida Grande" pitchFamily="-106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9/24/20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9/24/20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B6FE768-D535-DB4F-A86D-18423950C428}" type="datetimeFigureOut">
              <a:rPr lang="en-US" smtClean="0"/>
              <a:pPr/>
              <a:t>9/24/20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9/24/20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9/24/20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9/24/20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9/24/20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9/24/20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9/24/20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9/24/20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B6FE768-D535-DB4F-A86D-18423950C428}" type="datetimeFigureOut">
              <a:rPr lang="en-US" smtClean="0"/>
              <a:pPr/>
              <a:t>9/24/20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9/24/20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7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8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png"/><Relationship Id="rId5" Type="http://schemas.openxmlformats.org/officeDocument/2006/relationships/oleObject" Target="../embeddings/oleObject7.bin"/><Relationship Id="rId4" Type="http://schemas.openxmlformats.org/officeDocument/2006/relationships/image" Target="../media/image12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4.emf"/><Relationship Id="rId4" Type="http://schemas.openxmlformats.org/officeDocument/2006/relationships/oleObject" Target="../embeddings/oleObject8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6.png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8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0.e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9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Advanced parsing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David Kauchak</a:t>
            </a:r>
          </a:p>
          <a:p>
            <a:r>
              <a:rPr lang="en-US" dirty="0"/>
              <a:t>CS159 – Fall 2020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934200" y="6211669"/>
            <a:ext cx="2514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some slides adapted from Dan Klein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Parsing evaluation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3375"/>
            <a:ext cx="7772400" cy="51784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400" dirty="0"/>
              <a:t>Corpus: Penn Treebank, WSJ</a:t>
            </a:r>
          </a:p>
          <a:p>
            <a:pPr eaLnBrk="1" hangingPunct="1"/>
            <a:endParaRPr lang="en-US" sz="2400" dirty="0"/>
          </a:p>
          <a:p>
            <a:pPr eaLnBrk="1" hangingPunct="1"/>
            <a:endParaRPr lang="en-US" sz="2400" dirty="0"/>
          </a:p>
          <a:p>
            <a:pPr eaLnBrk="1" hangingPunct="1"/>
            <a:endParaRPr lang="en-US" sz="2400" dirty="0"/>
          </a:p>
          <a:p>
            <a:pPr eaLnBrk="1" hangingPunct="1"/>
            <a:endParaRPr lang="en-US" sz="2400" dirty="0"/>
          </a:p>
          <a:p>
            <a:pPr eaLnBrk="1" hangingPunct="1"/>
            <a:endParaRPr lang="en-US" sz="2400" dirty="0"/>
          </a:p>
          <a:p>
            <a:pPr eaLnBrk="1" hangingPunct="1"/>
            <a:endParaRPr lang="en-US" sz="2400" dirty="0"/>
          </a:p>
          <a:p>
            <a:pPr marL="0" indent="0" eaLnBrk="1" hangingPunct="1">
              <a:buNone/>
            </a:pPr>
            <a:r>
              <a:rPr lang="en-US" sz="2400" dirty="0"/>
              <a:t>Parsing has been fairly standardized to allow for easy comparison between systems</a:t>
            </a:r>
          </a:p>
          <a:p>
            <a:pPr eaLnBrk="1" hangingPunct="1"/>
            <a:endParaRPr lang="en-US" sz="2400" dirty="0"/>
          </a:p>
          <a:p>
            <a:pPr eaLnBrk="1" hangingPunct="1"/>
            <a:endParaRPr lang="en-US" sz="2400" dirty="0"/>
          </a:p>
          <a:p>
            <a:pPr eaLnBrk="1" hangingPunct="1"/>
            <a:endParaRPr lang="en-US" sz="2400" dirty="0"/>
          </a:p>
          <a:p>
            <a:pPr eaLnBrk="1" hangingPunct="1"/>
            <a:endParaRPr lang="en-US" sz="2400" dirty="0"/>
          </a:p>
          <a:p>
            <a:pPr eaLnBrk="1" hangingPunct="1"/>
            <a:endParaRPr lang="en-US" sz="1800" dirty="0"/>
          </a:p>
          <a:p>
            <a:pPr lvl="1" eaLnBrk="1" hangingPunct="1"/>
            <a:endParaRPr lang="en-US" sz="2000" dirty="0"/>
          </a:p>
          <a:p>
            <a:pPr eaLnBrk="1" hangingPunct="1"/>
            <a:endParaRPr lang="en-US" sz="2400" dirty="0"/>
          </a:p>
        </p:txBody>
      </p:sp>
      <p:graphicFrame>
        <p:nvGraphicFramePr>
          <p:cNvPr id="1826820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6583788"/>
              </p:ext>
            </p:extLst>
          </p:nvPr>
        </p:nvGraphicFramePr>
        <p:xfrm>
          <a:off x="1411288" y="3302000"/>
          <a:ext cx="6742112" cy="965200"/>
        </p:xfrm>
        <a:graphic>
          <a:graphicData uri="http://schemas.openxmlformats.org/drawingml/2006/table">
            <a:tbl>
              <a:tblPr/>
              <a:tblGrid>
                <a:gridCol w="2170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6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-106" charset="0"/>
                        </a:rPr>
                        <a:t>Training:</a:t>
                      </a:r>
                    </a:p>
                  </a:txBody>
                  <a:tcPr marL="18288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6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-106" charset="0"/>
                        </a:rPr>
                        <a:t>sections</a:t>
                      </a:r>
                    </a:p>
                  </a:txBody>
                  <a:tcPr marL="18288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6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-106" charset="0"/>
                        </a:rPr>
                        <a:t>02-21</a:t>
                      </a:r>
                    </a:p>
                  </a:txBody>
                  <a:tcPr marL="18288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6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66CC"/>
                          </a:solidFill>
                          <a:effectLst/>
                          <a:latin typeface="Arial" pitchFamily="-106" charset="0"/>
                        </a:rPr>
                        <a:t>Development:</a:t>
                      </a:r>
                    </a:p>
                  </a:txBody>
                  <a:tcPr marL="18288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6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66CC"/>
                          </a:solidFill>
                          <a:effectLst/>
                          <a:latin typeface="Arial" pitchFamily="-106" charset="0"/>
                        </a:rPr>
                        <a:t>section</a:t>
                      </a:r>
                    </a:p>
                  </a:txBody>
                  <a:tcPr marL="18288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6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66CC"/>
                          </a:solidFill>
                          <a:effectLst/>
                          <a:latin typeface="Arial" pitchFamily="-106" charset="0"/>
                        </a:rPr>
                        <a:t>22 (first 20 files)</a:t>
                      </a:r>
                    </a:p>
                  </a:txBody>
                  <a:tcPr marL="18288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6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-106" charset="0"/>
                        </a:rPr>
                        <a:t>Test:</a:t>
                      </a:r>
                    </a:p>
                  </a:txBody>
                  <a:tcPr marL="18288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6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-106" charset="0"/>
                        </a:rPr>
                        <a:t>section</a:t>
                      </a:r>
                    </a:p>
                  </a:txBody>
                  <a:tcPr marL="18288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6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-106" charset="0"/>
                        </a:rPr>
                        <a:t>23</a:t>
                      </a:r>
                    </a:p>
                  </a:txBody>
                  <a:tcPr marL="18288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074" name="Object 26"/>
          <p:cNvGraphicFramePr>
            <a:graphicFrameLocks noChangeAspect="1"/>
          </p:cNvGraphicFramePr>
          <p:nvPr/>
        </p:nvGraphicFramePr>
        <p:xfrm>
          <a:off x="990600" y="2482850"/>
          <a:ext cx="7391400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8211" name="Chart" r:id="rId3" imgW="5473700" imgH="1041400" progId="Excel.Sheet.8">
                  <p:embed/>
                </p:oleObj>
              </mc:Choice>
              <mc:Fallback>
                <p:oleObj name="Chart" r:id="rId3" imgW="5473700" imgH="1041400" progId="Excel.Sheet.8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82850"/>
                        <a:ext cx="7391400" cy="804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gradFill rotWithShape="0">
                              <a:gsLst>
                                <a:gs pos="0">
                                  <a:srgbClr val="A50021"/>
                                </a:gs>
                                <a:gs pos="100000">
                                  <a:schemeClr val="tx1"/>
                                </a:gs>
                              </a:gsLst>
                              <a:lin ang="0" scaled="1"/>
                            </a:gra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1357313" y="317500"/>
            <a:ext cx="7178675" cy="914400"/>
          </a:xfrm>
        </p:spPr>
        <p:txBody>
          <a:bodyPr/>
          <a:lstStyle/>
          <a:p>
            <a:r>
              <a:rPr lang="en-US">
                <a:cs typeface="ヒラギノ角ゴ Pro W3" pitchFamily="-106" charset="-128"/>
              </a:rPr>
              <a:t>Treebank PCFGs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90600"/>
          </a:xfrm>
        </p:spPr>
        <p:txBody>
          <a:bodyPr vert="horz" wrap="square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marL="0" indent="0">
              <a:spcBef>
                <a:spcPts val="425"/>
              </a:spcBef>
              <a:buNone/>
            </a:pPr>
            <a:r>
              <a:rPr lang="en-US" sz="2200" dirty="0">
                <a:cs typeface="ヒラギノ角ゴ Pro W3" pitchFamily="-106" charset="-128"/>
              </a:rPr>
              <a:t>Use </a:t>
            </a:r>
            <a:r>
              <a:rPr lang="en-US" sz="2200" dirty="0" err="1">
                <a:cs typeface="ヒラギノ角ゴ Pro W3" pitchFamily="-106" charset="-128"/>
              </a:rPr>
              <a:t>PCFGs</a:t>
            </a:r>
            <a:r>
              <a:rPr lang="en-US" sz="2200" dirty="0">
                <a:cs typeface="ヒラギノ角ゴ Pro W3" pitchFamily="-106" charset="-128"/>
              </a:rPr>
              <a:t> for broad coverage parsing</a:t>
            </a:r>
          </a:p>
          <a:p>
            <a:pPr marL="0" indent="0">
              <a:spcBef>
                <a:spcPts val="425"/>
              </a:spcBef>
              <a:buNone/>
            </a:pPr>
            <a:endParaRPr lang="en-US" sz="2200" dirty="0">
              <a:cs typeface="ヒラギノ角ゴ Pro W3" pitchFamily="-106" charset="-128"/>
            </a:endParaRPr>
          </a:p>
          <a:p>
            <a:pPr marL="0" indent="0">
              <a:spcBef>
                <a:spcPts val="425"/>
              </a:spcBef>
              <a:buNone/>
            </a:pPr>
            <a:r>
              <a:rPr lang="en-US" sz="2200" dirty="0">
                <a:cs typeface="ヒラギノ角ゴ Pro W3" pitchFamily="-106" charset="-128"/>
              </a:rPr>
              <a:t>Can take a grammar right off the trees (doesn’t work well):</a:t>
            </a:r>
          </a:p>
          <a:p>
            <a:pPr>
              <a:spcBef>
                <a:spcPts val="425"/>
              </a:spcBef>
              <a:buFont typeface="Wingdings" pitchFamily="-106" charset="2"/>
              <a:buChar char="§"/>
            </a:pPr>
            <a:endParaRPr lang="en-US" sz="2200" dirty="0">
              <a:cs typeface="ヒラギノ角ゴ Pro W3" pitchFamily="-106" charset="-128"/>
            </a:endParaRPr>
          </a:p>
          <a:p>
            <a:pPr>
              <a:spcBef>
                <a:spcPts val="425"/>
              </a:spcBef>
              <a:buFont typeface="Wingdings" pitchFamily="-106" charset="2"/>
              <a:buChar char="§"/>
            </a:pPr>
            <a:endParaRPr lang="en-US" sz="2200" dirty="0">
              <a:cs typeface="ヒラギノ角ゴ Pro W3" pitchFamily="-106" charset="-128"/>
            </a:endParaRPr>
          </a:p>
          <a:p>
            <a:pPr>
              <a:spcBef>
                <a:spcPts val="425"/>
              </a:spcBef>
              <a:buFont typeface="Wingdings" pitchFamily="-106" charset="2"/>
              <a:buChar char="§"/>
            </a:pPr>
            <a:endParaRPr lang="en-US" sz="2200" dirty="0">
              <a:cs typeface="ヒラギノ角ゴ Pro W3" pitchFamily="-106" charset="-128"/>
            </a:endParaRPr>
          </a:p>
          <a:p>
            <a:pPr>
              <a:spcBef>
                <a:spcPts val="425"/>
              </a:spcBef>
              <a:buFont typeface="Wingdings" pitchFamily="-106" charset="2"/>
              <a:buChar char="§"/>
            </a:pPr>
            <a:endParaRPr lang="en-US" sz="1300" dirty="0">
              <a:cs typeface="ヒラギノ角ゴ Pro W3" pitchFamily="-106" charset="-128"/>
            </a:endParaRPr>
          </a:p>
          <a:p>
            <a:pPr>
              <a:spcBef>
                <a:spcPts val="425"/>
              </a:spcBef>
              <a:buFont typeface="Wingdings" pitchFamily="-106" charset="2"/>
              <a:buChar char="§"/>
            </a:pPr>
            <a:endParaRPr lang="en-US" sz="2200" dirty="0">
              <a:cs typeface="ヒラギノ角ゴ Pro W3" pitchFamily="-106" charset="-128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138238" y="2881313"/>
          <a:ext cx="1911350" cy="2687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7731" name="Photo Editor Photo" r:id="rId3" imgW="2180952" imgH="3067478" progId="">
                  <p:embed/>
                </p:oleObj>
              </mc:Choice>
              <mc:Fallback>
                <p:oleObj name="Photo Editor Photo" r:id="rId3" imgW="2180952" imgH="3067478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8238" y="2881313"/>
                        <a:ext cx="1911350" cy="2687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gradFill rotWithShape="0">
                              <a:gsLst>
                                <a:gs pos="0">
                                  <a:srgbClr val="A50021"/>
                                </a:gs>
                                <a:gs pos="100000">
                                  <a:schemeClr val="tx1"/>
                                </a:gs>
                              </a:gsLst>
                              <a:lin ang="0" scaled="1"/>
                            </a:gra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13509" name="AutoShape 5"/>
          <p:cNvSpPr>
            <a:spLocks noChangeArrowheads="1"/>
          </p:cNvSpPr>
          <p:nvPr/>
        </p:nvSpPr>
        <p:spPr bwMode="auto">
          <a:xfrm>
            <a:off x="3668713" y="3751263"/>
            <a:ext cx="1277937" cy="769937"/>
          </a:xfrm>
          <a:prstGeom prst="rightArrow">
            <a:avLst>
              <a:gd name="adj1" fmla="val 50000"/>
              <a:gd name="adj2" fmla="val 41495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endParaRPr lang="en-US" sz="3000">
              <a:solidFill>
                <a:srgbClr val="000000"/>
              </a:solidFill>
              <a:latin typeface="Arial Narrow" pitchFamily="-106" charset="0"/>
              <a:cs typeface="ヒラギノ角ゴ Pro W3" pitchFamily="-106" charset="-128"/>
              <a:sym typeface="Arial Narrow" pitchFamily="-106" charset="0"/>
            </a:endParaRP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5791200" y="3106738"/>
            <a:ext cx="2744787" cy="2246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0" tIns="45716" rIns="91430" bIns="45716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000000"/>
                </a:solidFill>
                <a:latin typeface="Times New Roman" pitchFamily="-106" charset="0"/>
                <a:cs typeface="Times New Roman" pitchFamily="-106" charset="0"/>
                <a:sym typeface="Arial Narrow" pitchFamily="-106" charset="0"/>
              </a:rPr>
              <a:t>ROOT </a:t>
            </a:r>
            <a:r>
              <a:rPr lang="en-US" sz="2000" dirty="0" err="1">
                <a:solidFill>
                  <a:srgbClr val="000000"/>
                </a:solidFill>
                <a:latin typeface="Times New Roman" pitchFamily="-106" charset="0"/>
                <a:cs typeface="Times New Roman" pitchFamily="-106" charset="0"/>
                <a:sym typeface="Symbol" pitchFamily="-106" charset="2"/>
              </a:rPr>
              <a:t></a:t>
            </a:r>
            <a:r>
              <a:rPr lang="en-US" sz="2000" dirty="0">
                <a:solidFill>
                  <a:srgbClr val="000000"/>
                </a:solidFill>
                <a:latin typeface="Times New Roman" pitchFamily="-106" charset="0"/>
                <a:cs typeface="Times New Roman" pitchFamily="-106" charset="0"/>
                <a:sym typeface="Symbol" pitchFamily="-106" charset="2"/>
              </a:rPr>
              <a:t> S		 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000000"/>
                </a:solidFill>
                <a:latin typeface="Times New Roman" pitchFamily="-106" charset="0"/>
                <a:cs typeface="Times New Roman" pitchFamily="-106" charset="0"/>
                <a:sym typeface="Arial Narrow" pitchFamily="-106" charset="0"/>
              </a:rPr>
              <a:t>S </a:t>
            </a:r>
            <a:r>
              <a:rPr lang="en-US" sz="2000" dirty="0" err="1">
                <a:solidFill>
                  <a:srgbClr val="000000"/>
                </a:solidFill>
                <a:latin typeface="Times New Roman" pitchFamily="-106" charset="0"/>
                <a:cs typeface="Times New Roman" pitchFamily="-106" charset="0"/>
                <a:sym typeface="Symbol" pitchFamily="-106" charset="2"/>
              </a:rPr>
              <a:t></a:t>
            </a:r>
            <a:r>
              <a:rPr lang="en-US" sz="2000" dirty="0">
                <a:solidFill>
                  <a:srgbClr val="000000"/>
                </a:solidFill>
                <a:latin typeface="Times New Roman" pitchFamily="-106" charset="0"/>
                <a:cs typeface="Times New Roman" pitchFamily="-106" charset="0"/>
                <a:sym typeface="Symbol" pitchFamily="-106" charset="2"/>
              </a:rPr>
              <a:t> NP VP .		 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000000"/>
                </a:solidFill>
                <a:latin typeface="Times New Roman" pitchFamily="-106" charset="0"/>
                <a:cs typeface="Times New Roman" pitchFamily="-106" charset="0"/>
                <a:sym typeface="Symbol" pitchFamily="-106" charset="2"/>
              </a:rPr>
              <a:t>NP </a:t>
            </a:r>
            <a:r>
              <a:rPr lang="en-US" sz="2000" dirty="0" err="1">
                <a:solidFill>
                  <a:srgbClr val="000000"/>
                </a:solidFill>
                <a:latin typeface="Times New Roman" pitchFamily="-106" charset="0"/>
                <a:cs typeface="Times New Roman" pitchFamily="-106" charset="0"/>
                <a:sym typeface="Symbol" pitchFamily="-106" charset="2"/>
              </a:rPr>
              <a:t></a:t>
            </a:r>
            <a:r>
              <a:rPr lang="en-US" sz="2000" dirty="0">
                <a:solidFill>
                  <a:srgbClr val="000000"/>
                </a:solidFill>
                <a:latin typeface="Times New Roman" pitchFamily="-106" charset="0"/>
                <a:cs typeface="Times New Roman" pitchFamily="-106" charset="0"/>
                <a:sym typeface="Symbol" pitchFamily="-106" charset="2"/>
              </a:rPr>
              <a:t> PRP		 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000000"/>
                </a:solidFill>
                <a:latin typeface="Times New Roman" pitchFamily="-106" charset="0"/>
                <a:cs typeface="Times New Roman" pitchFamily="-106" charset="0"/>
                <a:sym typeface="Symbol" pitchFamily="-106" charset="2"/>
              </a:rPr>
              <a:t>VP </a:t>
            </a:r>
            <a:r>
              <a:rPr lang="en-US" sz="2000" dirty="0" err="1">
                <a:solidFill>
                  <a:srgbClr val="000000"/>
                </a:solidFill>
                <a:latin typeface="Times New Roman" pitchFamily="-106" charset="0"/>
                <a:cs typeface="Times New Roman" pitchFamily="-106" charset="0"/>
                <a:sym typeface="Symbol" pitchFamily="-106" charset="2"/>
              </a:rPr>
              <a:t></a:t>
            </a:r>
            <a:r>
              <a:rPr lang="en-US" sz="2000" dirty="0">
                <a:solidFill>
                  <a:srgbClr val="000000"/>
                </a:solidFill>
                <a:latin typeface="Times New Roman" pitchFamily="-106" charset="0"/>
                <a:cs typeface="Times New Roman" pitchFamily="-106" charset="0"/>
                <a:sym typeface="Symbol" pitchFamily="-106" charset="2"/>
              </a:rPr>
              <a:t> VBD ADJP	 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000000"/>
                </a:solidFill>
                <a:latin typeface="Times New Roman" pitchFamily="-106" charset="0"/>
                <a:cs typeface="Times New Roman" pitchFamily="-106" charset="0"/>
                <a:sym typeface="Symbol" pitchFamily="-106" charset="2"/>
              </a:rPr>
              <a:t>…..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42938" y="2824163"/>
            <a:ext cx="7997825" cy="280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 anchor="ctr">
            <a:prstTxWarp prst="textNoShape">
              <a:avLst/>
            </a:prstTxWarp>
          </a:bodyPr>
          <a:lstStyle/>
          <a:p>
            <a:pPr algn="ctr"/>
            <a:endParaRPr lang="en-US" sz="3000">
              <a:solidFill>
                <a:srgbClr val="000000"/>
              </a:solidFill>
              <a:latin typeface="Arial Narrow" pitchFamily="-106" charset="0"/>
              <a:cs typeface="ヒラギノ角ゴ Pro W3" pitchFamily="-106" charset="-128"/>
              <a:sym typeface="Arial Narrow" pitchFamily="-106" charset="0"/>
            </a:endParaRPr>
          </a:p>
        </p:txBody>
      </p:sp>
      <p:graphicFrame>
        <p:nvGraphicFramePr>
          <p:cNvPr id="9" name="Group 4"/>
          <p:cNvGraphicFramePr>
            <a:graphicFrameLocks noGrp="1"/>
          </p:cNvGraphicFramePr>
          <p:nvPr/>
        </p:nvGraphicFramePr>
        <p:xfrm>
          <a:off x="4572000" y="5638800"/>
          <a:ext cx="4008438" cy="914400"/>
        </p:xfrm>
        <a:graphic>
          <a:graphicData uri="http://schemas.openxmlformats.org/drawingml/2006/table">
            <a:tbl>
              <a:tblPr/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04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6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  <a:ea typeface="ヒラギノ角ゴ Pro W3" pitchFamily="-106" charset="-128"/>
                          <a:cs typeface="ヒラギノ角ゴ Pro W3" pitchFamily="-106" charset="-128"/>
                        </a:rPr>
                        <a:t>Model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6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  <a:ea typeface="ヒラギノ角ゴ Pro W3" pitchFamily="-106" charset="-128"/>
                          <a:cs typeface="ヒラギノ角ゴ Pro W3" pitchFamily="-106" charset="-128"/>
                        </a:rPr>
                        <a:t>F1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6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ヒラギノ角ゴ Pro W3" pitchFamily="-106" charset="-128"/>
                          <a:cs typeface="ヒラギノ角ゴ Pro W3" pitchFamily="-106" charset="-128"/>
                        </a:rPr>
                        <a:t>Baseline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6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ヒラギノ角ゴ Pro W3" pitchFamily="-106" charset="-128"/>
                          <a:cs typeface="ヒラギノ角ゴ Pro W3" pitchFamily="-106" charset="-128"/>
                        </a:rPr>
                        <a:t>72.0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PCFG Limitations</a:t>
            </a:r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2800" dirty="0" err="1"/>
              <a:t>PCFGs</a:t>
            </a:r>
            <a:r>
              <a:rPr lang="en-US" sz="2800" dirty="0"/>
              <a:t> do not use any information about where the current constituent is in the tree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800" dirty="0" err="1"/>
              <a:t>PCFGs</a:t>
            </a:r>
            <a:r>
              <a:rPr lang="en-US" sz="2800" dirty="0"/>
              <a:t> do not rely on specific words or concepts, only general structural disambiguation is possible (e.g. prefer to attach </a:t>
            </a:r>
            <a:r>
              <a:rPr lang="en-US" sz="2800" dirty="0" err="1"/>
              <a:t>PPs</a:t>
            </a:r>
            <a:r>
              <a:rPr lang="en-US" sz="2800" dirty="0"/>
              <a:t> to </a:t>
            </a:r>
            <a:r>
              <a:rPr lang="en-US" sz="2800" dirty="0" err="1"/>
              <a:t>Nominals</a:t>
            </a:r>
            <a:r>
              <a:rPr lang="en-US" sz="2800" dirty="0"/>
              <a:t>)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800" dirty="0"/>
              <a:t>MLE estimates are not always the best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TP_tmp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52547" y="1934167"/>
            <a:ext cx="3222593" cy="183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Title 4"/>
          <p:cNvSpPr>
            <a:spLocks noGrp="1"/>
          </p:cNvSpPr>
          <p:nvPr>
            <p:ph type="title"/>
          </p:nvPr>
        </p:nvSpPr>
        <p:spPr>
          <a:xfrm>
            <a:off x="762000" y="317500"/>
            <a:ext cx="7178675" cy="914400"/>
          </a:xfrm>
        </p:spPr>
        <p:txBody>
          <a:bodyPr/>
          <a:lstStyle/>
          <a:p>
            <a:pPr eaLnBrk="1" hangingPunct="1"/>
            <a:r>
              <a:rPr lang="en-US" dirty="0">
                <a:cs typeface="ヒラギノ角ゴ Pro W3" pitchFamily="-106" charset="-128"/>
              </a:rPr>
              <a:t>Conditional Independence?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4572000"/>
            <a:ext cx="8229600" cy="1838325"/>
          </a:xfrm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146050" indent="0" eaLnBrk="1" hangingPunct="1">
              <a:spcBef>
                <a:spcPct val="20000"/>
              </a:spcBef>
              <a:buNone/>
            </a:pPr>
            <a:r>
              <a:rPr lang="en-US" sz="2500" dirty="0">
                <a:solidFill>
                  <a:srgbClr val="FF0000"/>
                </a:solidFill>
                <a:cs typeface="ヒラギノ角ゴ Pro W3" pitchFamily="-106" charset="-128"/>
              </a:rPr>
              <a:t>Will a PCFG differentiate between these?</a:t>
            </a:r>
          </a:p>
          <a:p>
            <a:pPr marL="146050" indent="0" eaLnBrk="1" hangingPunct="1">
              <a:spcBef>
                <a:spcPct val="20000"/>
              </a:spcBef>
              <a:buNone/>
            </a:pPr>
            <a:endParaRPr lang="en-US" sz="2500" dirty="0">
              <a:solidFill>
                <a:srgbClr val="FF0000"/>
              </a:solidFill>
              <a:cs typeface="ヒラギノ角ゴ Pro W3" pitchFamily="-106" charset="-128"/>
            </a:endParaRPr>
          </a:p>
          <a:p>
            <a:pPr marL="146050" indent="0" eaLnBrk="1" hangingPunct="1">
              <a:spcBef>
                <a:spcPct val="20000"/>
              </a:spcBef>
              <a:buNone/>
            </a:pPr>
            <a:r>
              <a:rPr lang="en-US" sz="2500" dirty="0">
                <a:solidFill>
                  <a:srgbClr val="FF0000"/>
                </a:solidFill>
                <a:cs typeface="ヒラギノ角ゴ Pro W3" pitchFamily="-106" charset="-128"/>
              </a:rPr>
              <a:t>What’s the problem?</a:t>
            </a:r>
            <a:endParaRPr lang="en-US" sz="2200" dirty="0">
              <a:solidFill>
                <a:srgbClr val="FF0000"/>
              </a:solidFill>
              <a:cs typeface="ヒラギノ角ゴ Pro W3" pitchFamily="-106" charset="-128"/>
            </a:endParaRPr>
          </a:p>
        </p:txBody>
      </p:sp>
      <p:pic>
        <p:nvPicPr>
          <p:cNvPr id="7" name="Picture 2" descr="TP_tmp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5029200" y="1938866"/>
            <a:ext cx="3222593" cy="183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19600" y="2328218"/>
            <a:ext cx="1228551" cy="110078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29400" y="2769017"/>
            <a:ext cx="1079111" cy="149818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445375" y="3047999"/>
            <a:ext cx="990600" cy="72760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0104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TP_tmp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2438400" y="1897063"/>
            <a:ext cx="4005263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Title 4"/>
          <p:cNvSpPr>
            <a:spLocks noGrp="1"/>
          </p:cNvSpPr>
          <p:nvPr>
            <p:ph type="title"/>
          </p:nvPr>
        </p:nvSpPr>
        <p:spPr>
          <a:xfrm>
            <a:off x="762000" y="317500"/>
            <a:ext cx="7178675" cy="914400"/>
          </a:xfrm>
        </p:spPr>
        <p:txBody>
          <a:bodyPr/>
          <a:lstStyle/>
          <a:p>
            <a:pPr eaLnBrk="1" hangingPunct="1"/>
            <a:r>
              <a:rPr lang="en-US" dirty="0">
                <a:cs typeface="ヒラギノ角ゴ Pro W3" pitchFamily="-106" charset="-128"/>
              </a:rPr>
              <a:t>Conditional Independence?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4572000"/>
            <a:ext cx="8229600" cy="1838325"/>
          </a:xfrm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146050" indent="0" eaLnBrk="1" hangingPunct="1">
              <a:spcBef>
                <a:spcPct val="20000"/>
              </a:spcBef>
              <a:buNone/>
            </a:pPr>
            <a:r>
              <a:rPr lang="en-US" sz="2500" dirty="0">
                <a:solidFill>
                  <a:srgbClr val="FF6600"/>
                </a:solidFill>
                <a:cs typeface="ヒラギノ角ゴ Pro W3" pitchFamily="-106" charset="-128"/>
              </a:rPr>
              <a:t>It treats all NPs as equivalent… but they’re not!</a:t>
            </a:r>
          </a:p>
          <a:p>
            <a:pPr marL="741363" lvl="1" indent="-284163" eaLnBrk="1" hangingPunct="1">
              <a:spcBef>
                <a:spcPct val="20000"/>
              </a:spcBef>
              <a:buFont typeface="Wingdings" pitchFamily="-106" charset="2"/>
              <a:buChar char="§"/>
            </a:pPr>
            <a:r>
              <a:rPr lang="en-US" sz="2200" dirty="0">
                <a:cs typeface="ヒラギノ角ゴ Pro W3" pitchFamily="-106" charset="-128"/>
              </a:rPr>
              <a:t>A grammar with symbols like “NP” won’t be context-free</a:t>
            </a:r>
          </a:p>
          <a:p>
            <a:pPr marL="741363" lvl="1" indent="-284163" eaLnBrk="1" hangingPunct="1">
              <a:spcBef>
                <a:spcPct val="20000"/>
              </a:spcBef>
              <a:buFont typeface="Wingdings" pitchFamily="-106" charset="2"/>
              <a:buChar char="§"/>
            </a:pPr>
            <a:r>
              <a:rPr lang="en-US" sz="2200" dirty="0">
                <a:cs typeface="ヒラギノ角ゴ Pro W3" pitchFamily="-106" charset="-128"/>
              </a:rPr>
              <a:t>Statistically, conditional independence too strong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Strong independence assumption</a:t>
            </a:r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612774" y="5443835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98474" y="4796135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4674" y="4045803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613568" y="4604841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993774" y="5432167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031874" y="4796135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</a:t>
            </a:r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527174" y="5432167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565274" y="4796135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2289174" y="5432167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327274" y="4796135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</a:t>
            </a:r>
          </a:p>
        </p:txBody>
      </p:sp>
      <p:cxnSp>
        <p:nvCxnSpPr>
          <p:cNvPr id="14" name="Straight Connector 13"/>
          <p:cNvCxnSpPr/>
          <p:nvPr/>
        </p:nvCxnSpPr>
        <p:spPr>
          <a:xfrm rot="5400000">
            <a:off x="2975768" y="5443041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632074" y="404580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PP</a:t>
            </a:r>
          </a:p>
        </p:txBody>
      </p:sp>
      <p:cxnSp>
        <p:nvCxnSpPr>
          <p:cNvPr id="16" name="Straight Connector 15"/>
          <p:cNvCxnSpPr>
            <a:stCxn id="13" idx="0"/>
          </p:cNvCxnSpPr>
          <p:nvPr/>
        </p:nvCxnSpPr>
        <p:spPr>
          <a:xfrm rot="5400000" flipH="1" flipV="1">
            <a:off x="2536824" y="4472285"/>
            <a:ext cx="381000" cy="266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V="1">
            <a:off x="2847458" y="4478119"/>
            <a:ext cx="369332" cy="266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946274" y="343620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cxnSp>
        <p:nvCxnSpPr>
          <p:cNvPr id="19" name="Straight Connector 18"/>
          <p:cNvCxnSpPr>
            <a:stCxn id="11" idx="0"/>
          </p:cNvCxnSpPr>
          <p:nvPr/>
        </p:nvCxnSpPr>
        <p:spPr>
          <a:xfrm rot="5400000" flipH="1" flipV="1">
            <a:off x="1393824" y="4167485"/>
            <a:ext cx="990600" cy="266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endCxn id="18" idx="2"/>
          </p:cNvCxnSpPr>
          <p:nvPr/>
        </p:nvCxnSpPr>
        <p:spPr>
          <a:xfrm rot="10800000">
            <a:off x="2251074" y="3805535"/>
            <a:ext cx="533400" cy="2402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412874" y="282660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VP</a:t>
            </a:r>
          </a:p>
        </p:txBody>
      </p:sp>
      <p:cxnSp>
        <p:nvCxnSpPr>
          <p:cNvPr id="22" name="Straight Connector 21"/>
          <p:cNvCxnSpPr/>
          <p:nvPr/>
        </p:nvCxnSpPr>
        <p:spPr>
          <a:xfrm rot="5400000" flipH="1" flipV="1">
            <a:off x="575071" y="3805932"/>
            <a:ext cx="1600200" cy="3802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21" idx="2"/>
          </p:cNvCxnSpPr>
          <p:nvPr/>
        </p:nvCxnSpPr>
        <p:spPr>
          <a:xfrm rot="10800000">
            <a:off x="1717674" y="3195935"/>
            <a:ext cx="304800" cy="2402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955674" y="214080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cxnSp>
        <p:nvCxnSpPr>
          <p:cNvPr id="25" name="Straight Connector 24"/>
          <p:cNvCxnSpPr/>
          <p:nvPr/>
        </p:nvCxnSpPr>
        <p:spPr>
          <a:xfrm rot="5400000" flipH="1" flipV="1">
            <a:off x="149343" y="3163272"/>
            <a:ext cx="1535668" cy="2293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0800000">
            <a:off x="1185068" y="2510135"/>
            <a:ext cx="380206" cy="3164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50874" y="5634335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 eat sushi with tuna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971800" y="4800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29" name="Right Arrow 28"/>
          <p:cNvSpPr/>
          <p:nvPr/>
        </p:nvSpPr>
        <p:spPr>
          <a:xfrm>
            <a:off x="3962400" y="3436203"/>
            <a:ext cx="609600" cy="9906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5334000" y="2392501"/>
            <a:ext cx="1600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S -&gt; NP VP</a:t>
            </a:r>
          </a:p>
          <a:p>
            <a:r>
              <a:rPr lang="en-US" sz="2000" dirty="0">
                <a:solidFill>
                  <a:srgbClr val="0000FF"/>
                </a:solidFill>
              </a:rPr>
              <a:t>NP -&gt; PRP</a:t>
            </a:r>
          </a:p>
          <a:p>
            <a:r>
              <a:rPr lang="en-US" sz="2000" dirty="0">
                <a:solidFill>
                  <a:srgbClr val="0000FF"/>
                </a:solidFill>
              </a:rPr>
              <a:t>PRP -&gt; I</a:t>
            </a:r>
          </a:p>
          <a:p>
            <a:r>
              <a:rPr lang="en-US" sz="2000" dirty="0">
                <a:solidFill>
                  <a:srgbClr val="0000FF"/>
                </a:solidFill>
              </a:rPr>
              <a:t>VP -&gt; V NP</a:t>
            </a:r>
          </a:p>
          <a:p>
            <a:r>
              <a:rPr lang="en-US" sz="2000" dirty="0">
                <a:solidFill>
                  <a:srgbClr val="0000FF"/>
                </a:solidFill>
              </a:rPr>
              <a:t>V -&gt; eat</a:t>
            </a:r>
          </a:p>
          <a:p>
            <a:r>
              <a:rPr lang="en-US" sz="2000" dirty="0">
                <a:solidFill>
                  <a:srgbClr val="0000FF"/>
                </a:solidFill>
              </a:rPr>
              <a:t>NP -&gt; N PP</a:t>
            </a:r>
          </a:p>
          <a:p>
            <a:r>
              <a:rPr lang="en-US" sz="2000" dirty="0">
                <a:solidFill>
                  <a:srgbClr val="0000FF"/>
                </a:solidFill>
              </a:rPr>
              <a:t>N -&gt; sushi</a:t>
            </a:r>
          </a:p>
          <a:p>
            <a:r>
              <a:rPr lang="en-US" sz="2000" dirty="0">
                <a:solidFill>
                  <a:srgbClr val="0000FF"/>
                </a:solidFill>
              </a:rPr>
              <a:t>PP -&gt; IN N</a:t>
            </a:r>
          </a:p>
          <a:p>
            <a:r>
              <a:rPr lang="en-US" sz="2000" dirty="0">
                <a:solidFill>
                  <a:srgbClr val="0000FF"/>
                </a:solidFill>
              </a:rPr>
              <a:t>IN -&gt; with</a:t>
            </a:r>
          </a:p>
          <a:p>
            <a:r>
              <a:rPr lang="en-US" sz="2000" dirty="0">
                <a:solidFill>
                  <a:srgbClr val="0000FF"/>
                </a:solidFill>
              </a:rPr>
              <a:t>N -&gt; tuna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419600" y="5675293"/>
            <a:ext cx="5181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6600"/>
                </a:solidFill>
              </a:rPr>
              <a:t>We’re making a strong independence assumption here!</a:t>
            </a:r>
          </a:p>
        </p:txBody>
      </p:sp>
    </p:spTree>
    <p:extLst>
      <p:ext uri="{BB962C8B-B14F-4D97-AF65-F5344CB8AC3E}">
        <p14:creationId xmlns:p14="http://schemas.microsoft.com/office/powerpoint/2010/main" val="38826031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Non-Independence</a:t>
            </a:r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5257800"/>
            <a:ext cx="8839200" cy="1295400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400" dirty="0"/>
              <a:t>Example: the expansion of an NP is highly dependent on the parent of the NP (i.e., subjects vs. objects).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400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400" dirty="0"/>
              <a:t>Also: the subject and object expansions are correlated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7768538"/>
              </p:ext>
            </p:extLst>
          </p:nvPr>
        </p:nvGraphicFramePr>
        <p:xfrm>
          <a:off x="76200" y="2071688"/>
          <a:ext cx="2792412" cy="302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0962" name="Chart" r:id="rId3" imgW="3987800" imgH="4318000" progId="Excel.Sheet.8">
                  <p:embed/>
                </p:oleObj>
              </mc:Choice>
              <mc:Fallback>
                <p:oleObj name="Chart" r:id="rId3" imgW="3987800" imgH="4318000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2071688"/>
                        <a:ext cx="2792412" cy="302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gradFill rotWithShape="0">
                              <a:gsLst>
                                <a:gs pos="0">
                                  <a:srgbClr val="A50021"/>
                                </a:gs>
                                <a:gs pos="100000">
                                  <a:schemeClr val="tx1"/>
                                </a:gs>
                              </a:gsLst>
                              <a:lin ang="0" scaled="1"/>
                            </a:gra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4783640"/>
              </p:ext>
            </p:extLst>
          </p:nvPr>
        </p:nvGraphicFramePr>
        <p:xfrm>
          <a:off x="3124200" y="2066925"/>
          <a:ext cx="2800350" cy="303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0963" name="Chart" r:id="rId5" imgW="4000500" imgH="4318000" progId="Excel.Sheet.8">
                  <p:embed/>
                </p:oleObj>
              </mc:Choice>
              <mc:Fallback>
                <p:oleObj name="Chart" r:id="rId5" imgW="4000500" imgH="4318000" progId="Excel.Shee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066925"/>
                        <a:ext cx="2800350" cy="303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gradFill rotWithShape="0">
                              <a:gsLst>
                                <a:gs pos="0">
                                  <a:srgbClr val="A50021"/>
                                </a:gs>
                                <a:gs pos="100000">
                                  <a:schemeClr val="tx1"/>
                                </a:gs>
                              </a:gsLst>
                              <a:lin ang="0" scaled="1"/>
                            </a:gra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4286408"/>
              </p:ext>
            </p:extLst>
          </p:nvPr>
        </p:nvGraphicFramePr>
        <p:xfrm>
          <a:off x="6172200" y="2066925"/>
          <a:ext cx="2808287" cy="303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0964" name="Chart" r:id="rId7" imgW="4013200" imgH="4330700" progId="Excel.Sheet.8">
                  <p:embed/>
                </p:oleObj>
              </mc:Choice>
              <mc:Fallback>
                <p:oleObj name="Chart" r:id="rId7" imgW="4013200" imgH="4330700" progId="Excel.Shee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2066925"/>
                        <a:ext cx="2808287" cy="303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gradFill rotWithShape="0">
                              <a:gsLst>
                                <a:gs pos="0">
                                  <a:srgbClr val="A50021"/>
                                </a:gs>
                                <a:gs pos="100000">
                                  <a:schemeClr val="tx1"/>
                                </a:gs>
                              </a:gsLst>
                              <a:lin ang="0" scaled="1"/>
                            </a:gra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066800" y="1981200"/>
            <a:ext cx="1219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Lucida Sans" pitchFamily="-106" charset="0"/>
              </a:rPr>
              <a:t>All NPs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3581400" y="1981200"/>
            <a:ext cx="2362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Lucida Sans" pitchFamily="-106" charset="0"/>
              </a:rPr>
              <a:t>NPs under S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6553200" y="1981200"/>
            <a:ext cx="2286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Lucida Sans" pitchFamily="-106" charset="0"/>
              </a:rPr>
              <a:t>NPs under VP</a:t>
            </a:r>
          </a:p>
        </p:txBody>
      </p:sp>
      <p:sp>
        <p:nvSpPr>
          <p:cNvPr id="2" name="Rectangle 1"/>
          <p:cNvSpPr/>
          <p:nvPr/>
        </p:nvSpPr>
        <p:spPr>
          <a:xfrm>
            <a:off x="2057400" y="1524000"/>
            <a:ext cx="4979023" cy="3488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FF6600"/>
                </a:solidFill>
              </a:rPr>
              <a:t>Independence assumptions are often too strong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76200" y="5105400"/>
            <a:ext cx="8828087" cy="0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4"/>
          <p:cNvSpPr>
            <a:spLocks noGrp="1" noChangeArrowheads="1"/>
          </p:cNvSpPr>
          <p:nvPr>
            <p:ph type="title"/>
          </p:nvPr>
        </p:nvSpPr>
        <p:spPr>
          <a:xfrm>
            <a:off x="1357313" y="317500"/>
            <a:ext cx="7178675" cy="914400"/>
          </a:xfrm>
        </p:spPr>
        <p:txBody>
          <a:bodyPr/>
          <a:lstStyle/>
          <a:p>
            <a:r>
              <a:rPr lang="en-US">
                <a:cs typeface="ヒラギノ角ゴ Pro W3" pitchFamily="-106" charset="-128"/>
              </a:rPr>
              <a:t>Grammar Refinement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82575" y="3657600"/>
            <a:ext cx="8599488" cy="3200400"/>
          </a:xfrm>
        </p:spPr>
        <p:txBody>
          <a:bodyPr vert="horz"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spcBef>
                <a:spcPts val="425"/>
              </a:spcBef>
              <a:buClr>
                <a:srgbClr val="FF3300"/>
              </a:buClr>
              <a:buNone/>
            </a:pPr>
            <a:r>
              <a:rPr lang="en-US" sz="2500" dirty="0">
                <a:solidFill>
                  <a:srgbClr val="FF6600"/>
                </a:solidFill>
                <a:cs typeface="ヒラギノ角ゴ Pro W3" pitchFamily="-106" charset="-128"/>
              </a:rPr>
              <a:t>Idea: expand/refine our grammar</a:t>
            </a:r>
            <a:endParaRPr lang="en-US" sz="2200" dirty="0">
              <a:solidFill>
                <a:srgbClr val="FF6600"/>
              </a:solidFill>
              <a:cs typeface="ヒラギノ角ゴ Pro W3" pitchFamily="-106" charset="-128"/>
            </a:endParaRPr>
          </a:p>
          <a:p>
            <a:pPr marL="0" indent="0">
              <a:spcBef>
                <a:spcPts val="425"/>
              </a:spcBef>
              <a:buClr>
                <a:srgbClr val="FF3300"/>
              </a:buClr>
              <a:buNone/>
            </a:pPr>
            <a:endParaRPr lang="en-US" sz="2200" dirty="0">
              <a:solidFill>
                <a:srgbClr val="000000"/>
              </a:solidFill>
              <a:cs typeface="ヒラギノ角ゴ Pro W3" pitchFamily="-106" charset="-128"/>
            </a:endParaRPr>
          </a:p>
          <a:p>
            <a:pPr marL="0" indent="0">
              <a:spcBef>
                <a:spcPts val="425"/>
              </a:spcBef>
              <a:buClr>
                <a:srgbClr val="FF3300"/>
              </a:buClr>
              <a:buNone/>
            </a:pPr>
            <a:r>
              <a:rPr lang="en-US" sz="2200" dirty="0">
                <a:solidFill>
                  <a:srgbClr val="000000"/>
                </a:solidFill>
                <a:cs typeface="ヒラギノ角ゴ Pro W3" pitchFamily="-106" charset="-128"/>
              </a:rPr>
              <a:t>Challenges:</a:t>
            </a:r>
          </a:p>
          <a:p>
            <a:pPr lvl="1">
              <a:spcBef>
                <a:spcPts val="425"/>
              </a:spcBef>
              <a:buClr>
                <a:srgbClr val="FF3300"/>
              </a:buClr>
              <a:buFont typeface="Wingdings" pitchFamily="-106" charset="2"/>
              <a:buChar char="§"/>
            </a:pPr>
            <a:r>
              <a:rPr lang="en-US" sz="2200" dirty="0">
                <a:solidFill>
                  <a:srgbClr val="000000"/>
                </a:solidFill>
                <a:cs typeface="ヒラギノ角ゴ Pro W3" pitchFamily="-106" charset="-128"/>
              </a:rPr>
              <a:t>Must refine in ways that facilitate disambiguation</a:t>
            </a:r>
          </a:p>
          <a:p>
            <a:pPr lvl="1">
              <a:spcBef>
                <a:spcPts val="425"/>
              </a:spcBef>
              <a:buClr>
                <a:srgbClr val="FF3300"/>
              </a:buClr>
              <a:buFont typeface="Wingdings" pitchFamily="-106" charset="2"/>
              <a:buChar char="§"/>
            </a:pPr>
            <a:r>
              <a:rPr lang="en-US" sz="2200" dirty="0">
                <a:cs typeface="ヒラギノ角ゴ Pro W3" pitchFamily="-106" charset="-128"/>
              </a:rPr>
              <a:t>Must trade-offs between too little and too much refinement. </a:t>
            </a:r>
          </a:p>
          <a:p>
            <a:pPr lvl="2">
              <a:spcBef>
                <a:spcPts val="425"/>
              </a:spcBef>
              <a:buClr>
                <a:srgbClr val="FF3300"/>
              </a:buClr>
              <a:buFont typeface="Wingdings" pitchFamily="-106" charset="2"/>
              <a:buChar char="§"/>
            </a:pPr>
            <a:r>
              <a:rPr lang="en-US" sz="1900" dirty="0">
                <a:solidFill>
                  <a:srgbClr val="0000FF"/>
                </a:solidFill>
                <a:cs typeface="ヒラギノ角ゴ Pro W3" pitchFamily="-106" charset="-128"/>
              </a:rPr>
              <a:t>Too much refinement -&gt; </a:t>
            </a:r>
            <a:r>
              <a:rPr lang="en-US" sz="1900" dirty="0" err="1">
                <a:solidFill>
                  <a:srgbClr val="0000FF"/>
                </a:solidFill>
                <a:cs typeface="ヒラギノ角ゴ Pro W3" pitchFamily="-106" charset="-128"/>
              </a:rPr>
              <a:t>sparsity</a:t>
            </a:r>
            <a:r>
              <a:rPr lang="en-US" sz="1900" dirty="0">
                <a:solidFill>
                  <a:srgbClr val="0000FF"/>
                </a:solidFill>
                <a:cs typeface="ヒラギノ角ゴ Pro W3" pitchFamily="-106" charset="-128"/>
              </a:rPr>
              <a:t> problems</a:t>
            </a:r>
          </a:p>
          <a:p>
            <a:pPr lvl="2">
              <a:spcBef>
                <a:spcPts val="425"/>
              </a:spcBef>
              <a:buClr>
                <a:srgbClr val="FF3300"/>
              </a:buClr>
              <a:buFont typeface="Wingdings" pitchFamily="-106" charset="2"/>
              <a:buChar char="§"/>
            </a:pPr>
            <a:r>
              <a:rPr lang="en-US" sz="1900" dirty="0">
                <a:solidFill>
                  <a:srgbClr val="0000FF"/>
                </a:solidFill>
                <a:cs typeface="ヒラギノ角ゴ Pro W3" pitchFamily="-106" charset="-128"/>
              </a:rPr>
              <a:t>To little -&gt; can’t discriminate (PCFG)</a:t>
            </a:r>
          </a:p>
        </p:txBody>
      </p:sp>
      <p:pic>
        <p:nvPicPr>
          <p:cNvPr id="26626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1524000"/>
            <a:ext cx="3573506" cy="1981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4"/>
          <p:cNvSpPr>
            <a:spLocks noGrp="1" noChangeArrowheads="1"/>
          </p:cNvSpPr>
          <p:nvPr>
            <p:ph type="title"/>
          </p:nvPr>
        </p:nvSpPr>
        <p:spPr>
          <a:xfrm>
            <a:off x="1357313" y="317500"/>
            <a:ext cx="7178675" cy="914400"/>
          </a:xfrm>
        </p:spPr>
        <p:txBody>
          <a:bodyPr/>
          <a:lstStyle/>
          <a:p>
            <a:r>
              <a:rPr lang="en-US">
                <a:cs typeface="ヒラギノ角ゴ Pro W3" pitchFamily="-106" charset="-128"/>
              </a:rPr>
              <a:t>Grammar Refinement</a:t>
            </a:r>
          </a:p>
        </p:txBody>
      </p:sp>
      <p:pic>
        <p:nvPicPr>
          <p:cNvPr id="26626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47513" y="1600200"/>
            <a:ext cx="4277087" cy="2371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200400" y="4800600"/>
            <a:ext cx="388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Ideas?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4"/>
          <p:cNvSpPr>
            <a:spLocks noGrp="1" noChangeArrowheads="1"/>
          </p:cNvSpPr>
          <p:nvPr>
            <p:ph type="title"/>
          </p:nvPr>
        </p:nvSpPr>
        <p:spPr>
          <a:xfrm>
            <a:off x="1357313" y="317500"/>
            <a:ext cx="7178675" cy="914400"/>
          </a:xfrm>
        </p:spPr>
        <p:txBody>
          <a:bodyPr/>
          <a:lstStyle/>
          <a:p>
            <a:r>
              <a:rPr lang="en-US">
                <a:cs typeface="ヒラギノ角ゴ Pro W3" pitchFamily="-106" charset="-128"/>
              </a:rPr>
              <a:t>Grammar Refinement</a:t>
            </a:r>
          </a:p>
        </p:txBody>
      </p:sp>
      <p:pic>
        <p:nvPicPr>
          <p:cNvPr id="26626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1600201"/>
            <a:ext cx="3298621" cy="1828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82588" y="3733800"/>
            <a:ext cx="8153400" cy="2743200"/>
          </a:xfrm>
        </p:spPr>
        <p:txBody>
          <a:bodyPr>
            <a:noAutofit/>
          </a:bodyPr>
          <a:lstStyle/>
          <a:p>
            <a:pPr marL="0" indent="0">
              <a:spcBef>
                <a:spcPts val="425"/>
              </a:spcBef>
              <a:buClr>
                <a:srgbClr val="FF3300"/>
              </a:buClr>
              <a:buNone/>
            </a:pPr>
            <a:r>
              <a:rPr lang="en-US" sz="1800" dirty="0">
                <a:solidFill>
                  <a:srgbClr val="0000FF"/>
                </a:solidFill>
                <a:cs typeface="ヒラギノ角ゴ Pro W3" pitchFamily="-106" charset="-128"/>
              </a:rPr>
              <a:t>Structure Annotation [Johnson ’98, </a:t>
            </a:r>
            <a:r>
              <a:rPr lang="en-US" sz="1800" dirty="0" err="1">
                <a:solidFill>
                  <a:srgbClr val="0000FF"/>
                </a:solidFill>
                <a:cs typeface="ヒラギノ角ゴ Pro W3" pitchFamily="-106" charset="-128"/>
              </a:rPr>
              <a:t>Klein&amp;Manning</a:t>
            </a:r>
            <a:r>
              <a:rPr lang="en-US" sz="1800" dirty="0">
                <a:solidFill>
                  <a:srgbClr val="0000FF"/>
                </a:solidFill>
                <a:cs typeface="ヒラギノ角ゴ Pro W3" pitchFamily="-106" charset="-128"/>
              </a:rPr>
              <a:t> ’03]</a:t>
            </a:r>
          </a:p>
          <a:p>
            <a:pPr lvl="1">
              <a:spcBef>
                <a:spcPts val="425"/>
              </a:spcBef>
              <a:buClr>
                <a:srgbClr val="FF3300"/>
              </a:buClr>
              <a:buFont typeface="Wingdings" pitchFamily="-106" charset="2"/>
              <a:buChar char="§"/>
            </a:pPr>
            <a:r>
              <a:rPr lang="en-US" sz="1800" dirty="0">
                <a:solidFill>
                  <a:srgbClr val="0000FF"/>
                </a:solidFill>
                <a:cs typeface="ヒラギノ角ゴ Pro W3" pitchFamily="-106" charset="-128"/>
              </a:rPr>
              <a:t>Differentiate constituents based on their local context</a:t>
            </a:r>
          </a:p>
          <a:p>
            <a:pPr marL="0" indent="0">
              <a:spcBef>
                <a:spcPts val="425"/>
              </a:spcBef>
              <a:buClr>
                <a:srgbClr val="0000FF"/>
              </a:buClr>
              <a:buNone/>
            </a:pPr>
            <a:endParaRPr lang="en-US" sz="1800" dirty="0">
              <a:solidFill>
                <a:srgbClr val="0000FF"/>
              </a:solidFill>
              <a:cs typeface="ヒラギノ角ゴ Pro W3" pitchFamily="-106" charset="-128"/>
            </a:endParaRPr>
          </a:p>
          <a:p>
            <a:pPr marL="0" indent="0">
              <a:spcBef>
                <a:spcPts val="425"/>
              </a:spcBef>
              <a:buClr>
                <a:srgbClr val="0000FF"/>
              </a:buClr>
              <a:buNone/>
            </a:pPr>
            <a:r>
              <a:rPr lang="en-US" sz="1800" dirty="0">
                <a:solidFill>
                  <a:srgbClr val="0000FF"/>
                </a:solidFill>
                <a:cs typeface="ヒラギノ角ゴ Pro W3" pitchFamily="-106" charset="-128"/>
              </a:rPr>
              <a:t>Lexicalization [Collins ’99, </a:t>
            </a:r>
            <a:r>
              <a:rPr lang="en-US" sz="1800" dirty="0" err="1">
                <a:solidFill>
                  <a:srgbClr val="0000FF"/>
                </a:solidFill>
                <a:cs typeface="ヒラギノ角ゴ Pro W3" pitchFamily="-106" charset="-128"/>
              </a:rPr>
              <a:t>Charniak</a:t>
            </a:r>
            <a:r>
              <a:rPr lang="en-US" sz="1800" dirty="0">
                <a:solidFill>
                  <a:srgbClr val="0000FF"/>
                </a:solidFill>
                <a:cs typeface="ヒラギノ角ゴ Pro W3" pitchFamily="-106" charset="-128"/>
              </a:rPr>
              <a:t> ’00]</a:t>
            </a:r>
          </a:p>
          <a:p>
            <a:pPr lvl="1">
              <a:spcBef>
                <a:spcPts val="425"/>
              </a:spcBef>
              <a:buClr>
                <a:srgbClr val="0000FF"/>
              </a:buClr>
              <a:buFont typeface="Wingdings" pitchFamily="-106" charset="2"/>
              <a:buChar char="§"/>
            </a:pPr>
            <a:r>
              <a:rPr lang="en-US" sz="1800" dirty="0">
                <a:solidFill>
                  <a:srgbClr val="0000FF"/>
                </a:solidFill>
                <a:cs typeface="ヒラギノ角ゴ Pro W3" pitchFamily="-106" charset="-128"/>
              </a:rPr>
              <a:t>Differentiate constituents based on the spanned words</a:t>
            </a:r>
          </a:p>
          <a:p>
            <a:pPr marL="0" indent="0">
              <a:spcBef>
                <a:spcPts val="425"/>
              </a:spcBef>
              <a:buClr>
                <a:srgbClr val="339933"/>
              </a:buClr>
              <a:buNone/>
            </a:pPr>
            <a:endParaRPr lang="en-US" sz="1800" dirty="0">
              <a:solidFill>
                <a:srgbClr val="0000FF"/>
              </a:solidFill>
              <a:cs typeface="ヒラギノ角ゴ Pro W3" pitchFamily="-106" charset="-128"/>
            </a:endParaRPr>
          </a:p>
          <a:p>
            <a:pPr marL="0" indent="0">
              <a:spcBef>
                <a:spcPts val="425"/>
              </a:spcBef>
              <a:buClr>
                <a:srgbClr val="339933"/>
              </a:buClr>
              <a:buNone/>
            </a:pPr>
            <a:r>
              <a:rPr lang="en-US" sz="1800" dirty="0">
                <a:solidFill>
                  <a:srgbClr val="0000FF"/>
                </a:solidFill>
                <a:cs typeface="ヒラギノ角ゴ Pro W3" pitchFamily="-106" charset="-128"/>
              </a:rPr>
              <a:t>Constituent splitting [</a:t>
            </a:r>
            <a:r>
              <a:rPr lang="en-US" sz="1800" dirty="0" err="1">
                <a:solidFill>
                  <a:srgbClr val="0000FF"/>
                </a:solidFill>
                <a:cs typeface="ヒラギノ角ゴ Pro W3" pitchFamily="-106" charset="-128"/>
              </a:rPr>
              <a:t>Matsuzaki</a:t>
            </a:r>
            <a:r>
              <a:rPr lang="en-US" sz="1800" dirty="0">
                <a:solidFill>
                  <a:srgbClr val="0000FF"/>
                </a:solidFill>
                <a:cs typeface="ヒラギノ角ゴ Pro W3" pitchFamily="-106" charset="-128"/>
              </a:rPr>
              <a:t> et al. 05, </a:t>
            </a:r>
            <a:r>
              <a:rPr lang="en-US" sz="1800" dirty="0" err="1">
                <a:solidFill>
                  <a:srgbClr val="0000FF"/>
                </a:solidFill>
                <a:cs typeface="ヒラギノ角ゴ Pro W3" pitchFamily="-106" charset="-128"/>
              </a:rPr>
              <a:t>Petrov</a:t>
            </a:r>
            <a:r>
              <a:rPr lang="en-US" sz="1800" dirty="0">
                <a:solidFill>
                  <a:srgbClr val="0000FF"/>
                </a:solidFill>
                <a:cs typeface="ヒラギノ角ゴ Pro W3" pitchFamily="-106" charset="-128"/>
              </a:rPr>
              <a:t> et al. ’06]</a:t>
            </a:r>
          </a:p>
          <a:p>
            <a:pPr lvl="1">
              <a:spcBef>
                <a:spcPts val="425"/>
              </a:spcBef>
              <a:buClr>
                <a:srgbClr val="339933"/>
              </a:buClr>
              <a:buFont typeface="Wingdings" pitchFamily="-106" charset="2"/>
              <a:buChar char="§"/>
            </a:pPr>
            <a:r>
              <a:rPr lang="en-US" sz="1800" dirty="0">
                <a:solidFill>
                  <a:srgbClr val="0000FF"/>
                </a:solidFill>
                <a:cs typeface="ヒラギノ角ゴ Pro W3" pitchFamily="-106" charset="-128"/>
              </a:rPr>
              <a:t>Cluster/group words into sub-constituents</a:t>
            </a:r>
          </a:p>
          <a:p>
            <a:endParaRPr lang="en-US" sz="18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Assignment 3?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Assignment 4 (A and B)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Lab next Tuesday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Markovization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461248" cy="2133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Except for the root node, every node in a parse tree has:</a:t>
            </a:r>
          </a:p>
          <a:p>
            <a:pPr lvl="1"/>
            <a:r>
              <a:rPr lang="en-US" sz="2400" dirty="0"/>
              <a:t>A </a:t>
            </a:r>
            <a:r>
              <a:rPr lang="en-US" sz="2400" dirty="0">
                <a:solidFill>
                  <a:srgbClr val="0000FF"/>
                </a:solidFill>
              </a:rPr>
              <a:t>vertical</a:t>
            </a:r>
            <a:r>
              <a:rPr lang="en-US" sz="2400" dirty="0"/>
              <a:t> history/context</a:t>
            </a:r>
          </a:p>
          <a:p>
            <a:pPr lvl="1"/>
            <a:r>
              <a:rPr lang="en-US" sz="2400" dirty="0"/>
              <a:t>A </a:t>
            </a:r>
            <a:r>
              <a:rPr lang="en-US" sz="2400" dirty="0">
                <a:solidFill>
                  <a:srgbClr val="FF0000"/>
                </a:solidFill>
              </a:rPr>
              <a:t>horizontal</a:t>
            </a:r>
            <a:r>
              <a:rPr lang="en-US" sz="2400" dirty="0"/>
              <a:t> history/context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276600" y="4572000"/>
            <a:ext cx="9906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47406" y="5182969"/>
            <a:ext cx="6096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NP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14006" y="4573369"/>
            <a:ext cx="609600" cy="369332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VP</a:t>
            </a:r>
          </a:p>
        </p:txBody>
      </p:sp>
      <p:cxnSp>
        <p:nvCxnSpPr>
          <p:cNvPr id="7" name="Straight Connector 6"/>
          <p:cNvCxnSpPr>
            <a:endCxn id="6" idx="2"/>
          </p:cNvCxnSpPr>
          <p:nvPr/>
        </p:nvCxnSpPr>
        <p:spPr>
          <a:xfrm rot="10800000">
            <a:off x="4418806" y="4942701"/>
            <a:ext cx="304800" cy="24026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656806" y="3887569"/>
            <a:ext cx="6096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S</a:t>
            </a:r>
          </a:p>
        </p:txBody>
      </p:sp>
      <p:cxnSp>
        <p:nvCxnSpPr>
          <p:cNvPr id="9" name="Straight Connector 8"/>
          <p:cNvCxnSpPr/>
          <p:nvPr/>
        </p:nvCxnSpPr>
        <p:spPr>
          <a:xfrm rot="5400000" flipH="1" flipV="1">
            <a:off x="3460870" y="4301234"/>
            <a:ext cx="316468" cy="227805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0800000">
            <a:off x="3886200" y="4256901"/>
            <a:ext cx="380206" cy="31646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 flipH="1" flipV="1">
            <a:off x="4223267" y="5073136"/>
            <a:ext cx="240269" cy="1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3886199" y="4953001"/>
            <a:ext cx="304802" cy="240270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114800" y="5181600"/>
            <a:ext cx="6096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NP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581400" y="5181600"/>
            <a:ext cx="6096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VBD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066800" y="5791200"/>
            <a:ext cx="655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Traditional PCFGs use the full horizontal context and a vertical context of 1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8D8EB64-585C-A646-AA0C-DC4B9D9C9C88}"/>
              </a:ext>
            </a:extLst>
          </p:cNvPr>
          <p:cNvSpPr/>
          <p:nvPr/>
        </p:nvSpPr>
        <p:spPr>
          <a:xfrm>
            <a:off x="4648200" y="5193271"/>
            <a:ext cx="381794" cy="357661"/>
          </a:xfrm>
          <a:prstGeom prst="ellipse">
            <a:avLst/>
          </a:prstGeom>
          <a:solidFill>
            <a:srgbClr val="FFFF00">
              <a:alpha val="27059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Vertical Markovization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828800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400" dirty="0"/>
              <a:t>Vertical Markov order: rewrites depend on past </a:t>
            </a:r>
            <a:r>
              <a:rPr lang="en-US" sz="2800" i="1" dirty="0" err="1">
                <a:solidFill>
                  <a:srgbClr val="FF6600"/>
                </a:solidFill>
                <a:latin typeface="Times New Roman" pitchFamily="-106" charset="0"/>
              </a:rPr>
              <a:t>k</a:t>
            </a:r>
            <a:r>
              <a:rPr lang="en-US" sz="2400" dirty="0"/>
              <a:t> ancestor nodes.</a:t>
            </a:r>
          </a:p>
          <a:p>
            <a:pPr marL="0" indent="0">
              <a:lnSpc>
                <a:spcPct val="90000"/>
              </a:lnSpc>
              <a:buNone/>
            </a:pPr>
            <a:endParaRPr lang="en-US" sz="24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/>
              <a:t>Order 1 is most common: aka parent annotation</a:t>
            </a:r>
          </a:p>
          <a:p>
            <a:endParaRPr lang="en-US" sz="2400" dirty="0"/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5683250" y="4343400"/>
          <a:ext cx="2514600" cy="187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4193" name="Photo Editor Photo" r:id="rId3" imgW="2514286" imgH="1876190" progId="">
                  <p:embed/>
                </p:oleObj>
              </mc:Choice>
              <mc:Fallback>
                <p:oleObj name="Photo Editor Photo" r:id="rId3" imgW="2514286" imgH="187619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3250" y="4343400"/>
                        <a:ext cx="2514600" cy="187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gradFill rotWithShape="0">
                              <a:gsLst>
                                <a:gs pos="0">
                                  <a:srgbClr val="A50021"/>
                                </a:gs>
                                <a:gs pos="100000">
                                  <a:schemeClr val="tx1"/>
                                </a:gs>
                              </a:gsLst>
                              <a:lin ang="0" scaled="1"/>
                            </a:gra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5"/>
          <p:cNvGraphicFramePr>
            <a:graphicFrameLocks noChangeAspect="1"/>
          </p:cNvGraphicFramePr>
          <p:nvPr/>
        </p:nvGraphicFramePr>
        <p:xfrm>
          <a:off x="1600200" y="4343400"/>
          <a:ext cx="1971675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4194" name="Photo Editor Photo" r:id="rId5" imgW="1971950" imgH="1752381" progId="">
                  <p:embed/>
                </p:oleObj>
              </mc:Choice>
              <mc:Fallback>
                <p:oleObj name="Photo Editor Photo" r:id="rId5" imgW="1971950" imgH="1752381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343400"/>
                        <a:ext cx="1971675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gradFill rotWithShape="0">
                              <a:gsLst>
                                <a:gs pos="0">
                                  <a:srgbClr val="A50021"/>
                                </a:gs>
                                <a:gs pos="100000">
                                  <a:schemeClr val="tx1"/>
                                </a:gs>
                              </a:gsLst>
                              <a:lin ang="0" scaled="1"/>
                            </a:gra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4" name="Text Box 6"/>
          <p:cNvSpPr txBox="1">
            <a:spLocks noChangeArrowheads="1"/>
          </p:cNvSpPr>
          <p:nvPr/>
        </p:nvSpPr>
        <p:spPr bwMode="auto">
          <a:xfrm>
            <a:off x="1981200" y="3733800"/>
            <a:ext cx="13652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Lucida Sans" pitchFamily="-106" charset="0"/>
              </a:rPr>
              <a:t>Order 1</a:t>
            </a:r>
          </a:p>
        </p:txBody>
      </p:sp>
      <p:sp>
        <p:nvSpPr>
          <p:cNvPr id="4105" name="Text Box 7"/>
          <p:cNvSpPr txBox="1">
            <a:spLocks noChangeArrowheads="1"/>
          </p:cNvSpPr>
          <p:nvPr/>
        </p:nvSpPr>
        <p:spPr bwMode="auto">
          <a:xfrm>
            <a:off x="6330950" y="3733800"/>
            <a:ext cx="13652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3333FF"/>
                </a:solidFill>
                <a:latin typeface="Lucida Sans" pitchFamily="-106" charset="0"/>
              </a:rPr>
              <a:t>Order 2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Allows us to make finer grained distinctions</a:t>
            </a: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47513" y="2438400"/>
            <a:ext cx="5085374" cy="2819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514600" y="2983468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^S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38800" y="3597533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^VP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Vertical Markovization</a:t>
            </a:r>
          </a:p>
        </p:txBody>
      </p:sp>
      <p:graphicFrame>
        <p:nvGraphicFramePr>
          <p:cNvPr id="410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9843770"/>
              </p:ext>
            </p:extLst>
          </p:nvPr>
        </p:nvGraphicFramePr>
        <p:xfrm>
          <a:off x="230188" y="1917700"/>
          <a:ext cx="3956050" cy="309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243" name="Worksheet" r:id="rId4" imgW="3492500" imgH="2997200" progId="Excel.Sheet.8">
                  <p:embed/>
                </p:oleObj>
              </mc:Choice>
              <mc:Fallback>
                <p:oleObj name="Worksheet" r:id="rId4" imgW="3492500" imgH="2997200" progId="Excel.Sheet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188" y="1917700"/>
                        <a:ext cx="3956050" cy="3097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gradFill rotWithShape="0">
                              <a:gsLst>
                                <a:gs pos="0">
                                  <a:srgbClr val="A50021"/>
                                </a:gs>
                                <a:gs pos="100000">
                                  <a:schemeClr val="tx1"/>
                                </a:gs>
                              </a:gsLst>
                              <a:lin ang="0" scaled="1"/>
                            </a:gra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9"/>
          <p:cNvGraphicFramePr>
            <a:graphicFrameLocks noChangeAspect="1"/>
          </p:cNvGraphicFramePr>
          <p:nvPr/>
        </p:nvGraphicFramePr>
        <p:xfrm>
          <a:off x="4267199" y="1981200"/>
          <a:ext cx="4071257" cy="289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244" name="Chart" r:id="rId6" imgW="4229100" imgH="3009900" progId="Excel.Sheet.8">
                  <p:embed/>
                </p:oleObj>
              </mc:Choice>
              <mc:Fallback>
                <p:oleObj name="Chart" r:id="rId6" imgW="4229100" imgH="3009900" progId="Excel.Sheet.8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199" y="1981200"/>
                        <a:ext cx="4071257" cy="289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gradFill rotWithShape="0">
                              <a:gsLst>
                                <a:gs pos="0">
                                  <a:srgbClr val="A50021"/>
                                </a:gs>
                                <a:gs pos="100000">
                                  <a:schemeClr val="tx1"/>
                                </a:gs>
                              </a:gsLst>
                              <a:lin ang="0" scaled="1"/>
                            </a:gra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069847" y="5344180"/>
            <a:ext cx="3197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F1 performance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413248" y="5344180"/>
            <a:ext cx="3197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# of non-terminals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Horizontal Markovization</a:t>
            </a:r>
          </a:p>
        </p:txBody>
      </p:sp>
      <p:sp>
        <p:nvSpPr>
          <p:cNvPr id="51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81163"/>
            <a:ext cx="7772400" cy="4948237"/>
          </a:xfrm>
        </p:spPr>
        <p:txBody>
          <a:bodyPr/>
          <a:lstStyle/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lvl="2" eaLnBrk="1" hangingPunct="1"/>
            <a:endParaRPr lang="en-US" dirty="0"/>
          </a:p>
        </p:txBody>
      </p:sp>
      <p:graphicFrame>
        <p:nvGraphicFramePr>
          <p:cNvPr id="5124" name="Object 6"/>
          <p:cNvGraphicFramePr>
            <a:graphicFrameLocks noChangeAspect="1"/>
          </p:cNvGraphicFramePr>
          <p:nvPr/>
        </p:nvGraphicFramePr>
        <p:xfrm>
          <a:off x="762000" y="4252912"/>
          <a:ext cx="177165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5297" name="Photo Editor Photo" r:id="rId4" imgW="1771429" imgH="771429" progId="">
                  <p:embed/>
                </p:oleObj>
              </mc:Choice>
              <mc:Fallback>
                <p:oleObj name="Photo Editor Photo" r:id="rId4" imgW="1771429" imgH="771429" progId="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252912"/>
                        <a:ext cx="1771650" cy="77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gradFill rotWithShape="0">
                              <a:gsLst>
                                <a:gs pos="0">
                                  <a:srgbClr val="A50021"/>
                                </a:gs>
                                <a:gs pos="100000">
                                  <a:schemeClr val="tx1"/>
                                </a:gs>
                              </a:gsLst>
                              <a:lin ang="0" scaled="1"/>
                            </a:gra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7"/>
          <p:cNvGraphicFramePr>
            <a:graphicFrameLocks noChangeAspect="1"/>
          </p:cNvGraphicFramePr>
          <p:nvPr/>
        </p:nvGraphicFramePr>
        <p:xfrm>
          <a:off x="6027738" y="4067175"/>
          <a:ext cx="2762250" cy="173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5298" name="Photo Editor Photo" r:id="rId6" imgW="2762636" imgH="1733333" progId="">
                  <p:embed/>
                </p:oleObj>
              </mc:Choice>
              <mc:Fallback>
                <p:oleObj name="Photo Editor Photo" r:id="rId6" imgW="2762636" imgH="1733333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7738" y="4067175"/>
                        <a:ext cx="2762250" cy="173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gradFill rotWithShape="0">
                              <a:gsLst>
                                <a:gs pos="0">
                                  <a:srgbClr val="A50021"/>
                                </a:gs>
                                <a:gs pos="100000">
                                  <a:schemeClr val="tx1"/>
                                </a:gs>
                              </a:gsLst>
                              <a:lin ang="0" scaled="1"/>
                            </a:gra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8"/>
          <p:cNvGraphicFramePr>
            <a:graphicFrameLocks noChangeAspect="1"/>
          </p:cNvGraphicFramePr>
          <p:nvPr/>
        </p:nvGraphicFramePr>
        <p:xfrm>
          <a:off x="3189288" y="4143375"/>
          <a:ext cx="2495550" cy="171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5299" name="Photo Editor Photo" r:id="rId8" imgW="2495238" imgH="1714739" progId="">
                  <p:embed/>
                </p:oleObj>
              </mc:Choice>
              <mc:Fallback>
                <p:oleObj name="Photo Editor Photo" r:id="rId8" imgW="2495238" imgH="1714739" progId="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9288" y="4143375"/>
                        <a:ext cx="2495550" cy="171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gradFill rotWithShape="0">
                              <a:gsLst>
                                <a:gs pos="0">
                                  <a:srgbClr val="A50021"/>
                                </a:gs>
                                <a:gs pos="100000">
                                  <a:schemeClr val="tx1"/>
                                </a:gs>
                              </a:gsLst>
                              <a:lin ang="0" scaled="1"/>
                            </a:gra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3627438" y="3562350"/>
            <a:ext cx="17002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CC0000"/>
                </a:solidFill>
                <a:latin typeface="Lucida Sans" pitchFamily="-106" charset="0"/>
              </a:rPr>
              <a:t>Order 1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6323013" y="3429000"/>
            <a:ext cx="17002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CC0000"/>
                </a:solidFill>
                <a:latin typeface="Lucida Sans" pitchFamily="-106" charset="0"/>
              </a:rPr>
              <a:t>Order </a:t>
            </a:r>
            <a:r>
              <a:rPr lang="en-US" sz="2800" b="1">
                <a:solidFill>
                  <a:srgbClr val="CC0000"/>
                </a:solidFill>
                <a:latin typeface="Lucida Sans" pitchFamily="-106" charset="0"/>
                <a:sym typeface="Symbol" pitchFamily="-106" charset="2"/>
              </a:rPr>
              <a:t></a:t>
            </a:r>
            <a:endParaRPr lang="en-US" sz="2800" b="1">
              <a:solidFill>
                <a:srgbClr val="CC0000"/>
              </a:solidFill>
              <a:latin typeface="Lucida Sans" pitchFamily="-106" charset="0"/>
            </a:endParaRPr>
          </a:p>
        </p:txBody>
      </p:sp>
      <p:sp>
        <p:nvSpPr>
          <p:cNvPr id="11" name="Content Placeholder 11"/>
          <p:cNvSpPr txBox="1">
            <a:spLocks/>
          </p:cNvSpPr>
          <p:nvPr/>
        </p:nvSpPr>
        <p:spPr>
          <a:xfrm>
            <a:off x="381000" y="1600200"/>
            <a:ext cx="8385048" cy="13716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Horizontal Markov order: rewrites depend on past 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itchFamily="-106" charset="0"/>
                <a:ea typeface="+mn-ea"/>
                <a:cs typeface="+mn-cs"/>
              </a:rPr>
              <a:t>k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sibling nodes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Order 1 is most common: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condition on </a:t>
            </a:r>
            <a:r>
              <a:rPr lang="en-US" sz="2400" noProof="0" dirty="0"/>
              <a:t>a single sibling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Horizontal Markovization</a:t>
            </a:r>
          </a:p>
        </p:txBody>
      </p:sp>
      <p:sp>
        <p:nvSpPr>
          <p:cNvPr id="51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81163"/>
            <a:ext cx="7772400" cy="4948237"/>
          </a:xfrm>
        </p:spPr>
        <p:txBody>
          <a:bodyPr/>
          <a:lstStyle/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lvl="2" eaLnBrk="1" hangingPunct="1"/>
            <a:endParaRPr lang="en-US"/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228599" y="1981200"/>
          <a:ext cx="3898605" cy="335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9313" name="Chart" r:id="rId3" imgW="3492500" imgH="2997200" progId="Excel.Sheet.8">
                  <p:embed/>
                </p:oleObj>
              </mc:Choice>
              <mc:Fallback>
                <p:oleObj name="Chart" r:id="rId3" imgW="3492500" imgH="2997200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599" y="1981200"/>
                        <a:ext cx="3898605" cy="335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gradFill rotWithShape="0">
                              <a:gsLst>
                                <a:gs pos="0">
                                  <a:srgbClr val="A50021"/>
                                </a:gs>
                                <a:gs pos="100000">
                                  <a:schemeClr val="tx1"/>
                                </a:gs>
                              </a:gsLst>
                              <a:lin ang="0" scaled="1"/>
                            </a:gra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5"/>
          <p:cNvGraphicFramePr>
            <a:graphicFrameLocks noChangeAspect="1"/>
          </p:cNvGraphicFramePr>
          <p:nvPr/>
        </p:nvGraphicFramePr>
        <p:xfrm>
          <a:off x="4343400" y="2047875"/>
          <a:ext cx="4422648" cy="31461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9314" name="Chart" r:id="rId5" imgW="4229100" imgH="3009900" progId="Excel.Sheet.8">
                  <p:embed/>
                </p:oleObj>
              </mc:Choice>
              <mc:Fallback>
                <p:oleObj name="Chart" r:id="rId5" imgW="4229100" imgH="3009900" progId="Excel.Shee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2047875"/>
                        <a:ext cx="4422648" cy="314611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gradFill rotWithShape="0">
                              <a:gsLst>
                                <a:gs pos="0">
                                  <a:srgbClr val="A50021"/>
                                </a:gs>
                                <a:gs pos="100000">
                                  <a:schemeClr val="tx1"/>
                                </a:gs>
                              </a:gsLst>
                              <a:lin ang="0" scaled="1"/>
                            </a:gra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143000" y="5572780"/>
            <a:ext cx="3197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F1 performance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486401" y="5572780"/>
            <a:ext cx="3197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# of non-terminals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Problems with PCFGs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8700" y="5314961"/>
            <a:ext cx="6629400" cy="533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400" dirty="0">
                <a:solidFill>
                  <a:srgbClr val="FF0000"/>
                </a:solidFill>
              </a:rPr>
              <a:t>What’s different between basic PCFG scores here?</a:t>
            </a:r>
          </a:p>
        </p:txBody>
      </p:sp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714500"/>
            <a:ext cx="3962400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1828800"/>
            <a:ext cx="3268663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Example of Importance of Lexicalization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08125"/>
            <a:ext cx="8305800" cy="16160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dirty="0"/>
              <a:t>A general preference for attaching PPs to NPs rather than VPs can be learned by an ordinary PCFG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But the desired preference can depend on specific words</a:t>
            </a:r>
          </a:p>
        </p:txBody>
      </p:sp>
      <p:grpSp>
        <p:nvGrpSpPr>
          <p:cNvPr id="7" name="Group 16"/>
          <p:cNvGrpSpPr>
            <a:grpSpLocks/>
          </p:cNvGrpSpPr>
          <p:nvPr/>
        </p:nvGrpSpPr>
        <p:grpSpPr bwMode="auto">
          <a:xfrm>
            <a:off x="1094574" y="3648076"/>
            <a:ext cx="3025777" cy="1762126"/>
            <a:chOff x="3807" y="2604"/>
            <a:chExt cx="1906" cy="1110"/>
          </a:xfrm>
        </p:grpSpPr>
        <p:sp>
          <p:nvSpPr>
            <p:cNvPr id="47118" name="Text Box 17"/>
            <p:cNvSpPr txBox="1">
              <a:spLocks noChangeArrowheads="1"/>
            </p:cNvSpPr>
            <p:nvPr/>
          </p:nvSpPr>
          <p:spPr bwMode="auto">
            <a:xfrm>
              <a:off x="4186" y="2604"/>
              <a:ext cx="185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Times New Roman" charset="0"/>
                </a:rPr>
                <a:t>S</a:t>
              </a:r>
            </a:p>
          </p:txBody>
        </p:sp>
        <p:sp>
          <p:nvSpPr>
            <p:cNvPr id="47119" name="Text Box 18"/>
            <p:cNvSpPr txBox="1">
              <a:spLocks noChangeArrowheads="1"/>
            </p:cNvSpPr>
            <p:nvPr/>
          </p:nvSpPr>
          <p:spPr bwMode="auto">
            <a:xfrm>
              <a:off x="3929" y="2881"/>
              <a:ext cx="792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Times New Roman" charset="0"/>
                </a:rPr>
                <a:t>NP           VP</a:t>
              </a:r>
            </a:p>
          </p:txBody>
        </p:sp>
        <p:sp>
          <p:nvSpPr>
            <p:cNvPr id="47120" name="Text Box 19"/>
            <p:cNvSpPr txBox="1">
              <a:spLocks noChangeArrowheads="1"/>
            </p:cNvSpPr>
            <p:nvPr/>
          </p:nvSpPr>
          <p:spPr bwMode="auto">
            <a:xfrm>
              <a:off x="3807" y="3133"/>
              <a:ext cx="145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Times New Roman" charset="0"/>
                </a:rPr>
                <a:t>John       V     NP          PP</a:t>
              </a:r>
            </a:p>
          </p:txBody>
        </p:sp>
        <p:sp>
          <p:nvSpPr>
            <p:cNvPr id="47121" name="Text Box 20"/>
            <p:cNvSpPr txBox="1">
              <a:spLocks noChangeArrowheads="1"/>
            </p:cNvSpPr>
            <p:nvPr/>
          </p:nvSpPr>
          <p:spPr bwMode="auto">
            <a:xfrm>
              <a:off x="4195" y="3499"/>
              <a:ext cx="1518" cy="2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Times New Roman" charset="0"/>
                </a:rPr>
                <a:t>put    the dog  in the carrier</a:t>
              </a:r>
            </a:p>
          </p:txBody>
        </p:sp>
        <p:sp>
          <p:nvSpPr>
            <p:cNvPr id="47122" name="Line 21"/>
            <p:cNvSpPr>
              <a:spLocks noChangeShapeType="1"/>
            </p:cNvSpPr>
            <p:nvPr/>
          </p:nvSpPr>
          <p:spPr bwMode="auto">
            <a:xfrm flipH="1">
              <a:off x="4078" y="2757"/>
              <a:ext cx="200" cy="1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7123" name="Line 22"/>
            <p:cNvSpPr>
              <a:spLocks noChangeShapeType="1"/>
            </p:cNvSpPr>
            <p:nvPr/>
          </p:nvSpPr>
          <p:spPr bwMode="auto">
            <a:xfrm>
              <a:off x="4278" y="2757"/>
              <a:ext cx="292" cy="1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7124" name="Line 23"/>
            <p:cNvSpPr>
              <a:spLocks noChangeShapeType="1"/>
            </p:cNvSpPr>
            <p:nvPr/>
          </p:nvSpPr>
          <p:spPr bwMode="auto">
            <a:xfrm flipH="1">
              <a:off x="3986" y="3041"/>
              <a:ext cx="46" cy="16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7125" name="Line 24"/>
            <p:cNvSpPr>
              <a:spLocks noChangeShapeType="1"/>
            </p:cNvSpPr>
            <p:nvPr/>
          </p:nvSpPr>
          <p:spPr bwMode="auto">
            <a:xfrm flipH="1">
              <a:off x="4370" y="3018"/>
              <a:ext cx="192" cy="17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7126" name="Line 25"/>
            <p:cNvSpPr>
              <a:spLocks noChangeShapeType="1"/>
            </p:cNvSpPr>
            <p:nvPr/>
          </p:nvSpPr>
          <p:spPr bwMode="auto">
            <a:xfrm>
              <a:off x="4554" y="3011"/>
              <a:ext cx="54" cy="16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7127" name="Line 26"/>
            <p:cNvSpPr>
              <a:spLocks noChangeShapeType="1"/>
            </p:cNvSpPr>
            <p:nvPr/>
          </p:nvSpPr>
          <p:spPr bwMode="auto">
            <a:xfrm>
              <a:off x="4562" y="3026"/>
              <a:ext cx="545" cy="15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7128" name="Line 27"/>
            <p:cNvSpPr>
              <a:spLocks noChangeShapeType="1"/>
            </p:cNvSpPr>
            <p:nvPr/>
          </p:nvSpPr>
          <p:spPr bwMode="auto">
            <a:xfrm flipH="1">
              <a:off x="4347" y="3287"/>
              <a:ext cx="15" cy="2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7129" name="Line 28"/>
            <p:cNvSpPr>
              <a:spLocks noChangeShapeType="1"/>
            </p:cNvSpPr>
            <p:nvPr/>
          </p:nvSpPr>
          <p:spPr bwMode="auto">
            <a:xfrm flipH="1">
              <a:off x="4531" y="3295"/>
              <a:ext cx="108" cy="2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7130" name="Line 29"/>
            <p:cNvSpPr>
              <a:spLocks noChangeShapeType="1"/>
            </p:cNvSpPr>
            <p:nvPr/>
          </p:nvSpPr>
          <p:spPr bwMode="auto">
            <a:xfrm>
              <a:off x="4531" y="3502"/>
              <a:ext cx="34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7131" name="Line 30"/>
            <p:cNvSpPr>
              <a:spLocks noChangeShapeType="1"/>
            </p:cNvSpPr>
            <p:nvPr/>
          </p:nvSpPr>
          <p:spPr bwMode="auto">
            <a:xfrm>
              <a:off x="4639" y="3295"/>
              <a:ext cx="253" cy="2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7132" name="Line 31"/>
            <p:cNvSpPr>
              <a:spLocks noChangeShapeType="1"/>
            </p:cNvSpPr>
            <p:nvPr/>
          </p:nvSpPr>
          <p:spPr bwMode="auto">
            <a:xfrm flipH="1">
              <a:off x="5000" y="3287"/>
              <a:ext cx="130" cy="2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7133" name="Line 32"/>
            <p:cNvSpPr>
              <a:spLocks noChangeShapeType="1"/>
            </p:cNvSpPr>
            <p:nvPr/>
          </p:nvSpPr>
          <p:spPr bwMode="auto">
            <a:xfrm flipV="1">
              <a:off x="4984" y="3494"/>
              <a:ext cx="499" cy="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7134" name="Line 33"/>
            <p:cNvSpPr>
              <a:spLocks noChangeShapeType="1"/>
            </p:cNvSpPr>
            <p:nvPr/>
          </p:nvSpPr>
          <p:spPr bwMode="auto">
            <a:xfrm>
              <a:off x="5130" y="3272"/>
              <a:ext cx="353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40" name="Text Box 15"/>
          <p:cNvSpPr txBox="1">
            <a:spLocks noChangeArrowheads="1"/>
          </p:cNvSpPr>
          <p:nvPr/>
        </p:nvSpPr>
        <p:spPr bwMode="auto">
          <a:xfrm>
            <a:off x="5085035" y="3610188"/>
            <a:ext cx="29368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 New Roman" charset="0"/>
              </a:rPr>
              <a:t>S</a:t>
            </a:r>
          </a:p>
        </p:txBody>
      </p:sp>
      <p:sp>
        <p:nvSpPr>
          <p:cNvPr id="41" name="Text Box 16"/>
          <p:cNvSpPr txBox="1">
            <a:spLocks noChangeArrowheads="1"/>
          </p:cNvSpPr>
          <p:nvPr/>
        </p:nvSpPr>
        <p:spPr bwMode="auto">
          <a:xfrm>
            <a:off x="4677048" y="4049926"/>
            <a:ext cx="12573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 New Roman" charset="0"/>
              </a:rPr>
              <a:t>NP           VP</a:t>
            </a:r>
          </a:p>
        </p:txBody>
      </p:sp>
      <p:sp>
        <p:nvSpPr>
          <p:cNvPr id="42" name="Text Box 17"/>
          <p:cNvSpPr txBox="1">
            <a:spLocks noChangeArrowheads="1"/>
          </p:cNvSpPr>
          <p:nvPr/>
        </p:nvSpPr>
        <p:spPr bwMode="auto">
          <a:xfrm>
            <a:off x="4483373" y="4449976"/>
            <a:ext cx="16303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 New Roman" charset="0"/>
              </a:rPr>
              <a:t>John       V     NP </a:t>
            </a:r>
          </a:p>
        </p:txBody>
      </p:sp>
      <p:sp>
        <p:nvSpPr>
          <p:cNvPr id="43" name="Text Box 18"/>
          <p:cNvSpPr txBox="1">
            <a:spLocks noChangeArrowheads="1"/>
          </p:cNvSpPr>
          <p:nvPr/>
        </p:nvSpPr>
        <p:spPr bwMode="auto">
          <a:xfrm>
            <a:off x="5099323" y="5029200"/>
            <a:ext cx="2409531" cy="3407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Times New Roman" charset="0"/>
              </a:rPr>
              <a:t>put    the dog  in the carrier</a:t>
            </a:r>
          </a:p>
        </p:txBody>
      </p:sp>
      <p:sp>
        <p:nvSpPr>
          <p:cNvPr id="44" name="Line 19"/>
          <p:cNvSpPr>
            <a:spLocks noChangeShapeType="1"/>
          </p:cNvSpPr>
          <p:nvPr/>
        </p:nvSpPr>
        <p:spPr bwMode="auto">
          <a:xfrm flipH="1">
            <a:off x="4913585" y="3853076"/>
            <a:ext cx="317500" cy="292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5" name="Line 20"/>
          <p:cNvSpPr>
            <a:spLocks noChangeShapeType="1"/>
          </p:cNvSpPr>
          <p:nvPr/>
        </p:nvSpPr>
        <p:spPr bwMode="auto">
          <a:xfrm>
            <a:off x="5231085" y="3853076"/>
            <a:ext cx="463550" cy="292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6" name="Line 21"/>
          <p:cNvSpPr>
            <a:spLocks noChangeShapeType="1"/>
          </p:cNvSpPr>
          <p:nvPr/>
        </p:nvSpPr>
        <p:spPr bwMode="auto">
          <a:xfrm flipH="1">
            <a:off x="4767535" y="4303926"/>
            <a:ext cx="73025" cy="268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7" name="Line 22"/>
          <p:cNvSpPr>
            <a:spLocks noChangeShapeType="1"/>
          </p:cNvSpPr>
          <p:nvPr/>
        </p:nvSpPr>
        <p:spPr bwMode="auto">
          <a:xfrm flipH="1">
            <a:off x="5377135" y="4267413"/>
            <a:ext cx="304800" cy="280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8" name="Line 23"/>
          <p:cNvSpPr>
            <a:spLocks noChangeShapeType="1"/>
          </p:cNvSpPr>
          <p:nvPr/>
        </p:nvSpPr>
        <p:spPr bwMode="auto">
          <a:xfrm>
            <a:off x="5669235" y="4256301"/>
            <a:ext cx="85725" cy="268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9" name="Line 24"/>
          <p:cNvSpPr>
            <a:spLocks noChangeShapeType="1"/>
          </p:cNvSpPr>
          <p:nvPr/>
        </p:nvSpPr>
        <p:spPr bwMode="auto">
          <a:xfrm flipH="1">
            <a:off x="5340623" y="4694451"/>
            <a:ext cx="23812" cy="3540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" name="Line 25"/>
          <p:cNvSpPr>
            <a:spLocks noChangeShapeType="1"/>
          </p:cNvSpPr>
          <p:nvPr/>
        </p:nvSpPr>
        <p:spPr bwMode="auto">
          <a:xfrm flipH="1">
            <a:off x="5632723" y="4707151"/>
            <a:ext cx="171450" cy="328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" name="Line 26"/>
          <p:cNvSpPr>
            <a:spLocks noChangeShapeType="1"/>
          </p:cNvSpPr>
          <p:nvPr/>
        </p:nvSpPr>
        <p:spPr bwMode="auto">
          <a:xfrm>
            <a:off x="5632723" y="5029200"/>
            <a:ext cx="14525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2" name="Line 27"/>
          <p:cNvSpPr>
            <a:spLocks noChangeShapeType="1"/>
          </p:cNvSpPr>
          <p:nvPr/>
        </p:nvSpPr>
        <p:spPr bwMode="auto">
          <a:xfrm>
            <a:off x="5778773" y="4683338"/>
            <a:ext cx="1365250" cy="352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048000" y="5902818"/>
            <a:ext cx="22514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Which is correct?</a:t>
            </a:r>
          </a:p>
        </p:txBody>
      </p:sp>
      <p:sp>
        <p:nvSpPr>
          <p:cNvPr id="54" name="Oval 53"/>
          <p:cNvSpPr/>
          <p:nvPr/>
        </p:nvSpPr>
        <p:spPr>
          <a:xfrm>
            <a:off x="761063" y="3581400"/>
            <a:ext cx="3568973" cy="2286000"/>
          </a:xfrm>
          <a:prstGeom prst="ellipse">
            <a:avLst/>
          </a:prstGeom>
          <a:noFill/>
          <a:ln w="5715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Example of Importance of Lexicalization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08125"/>
            <a:ext cx="8305800" cy="16160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dirty="0"/>
              <a:t>A general preference for attaching PPs to NPs rather than VPs can be learned by an ordinary PCFG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But the desired preference can depend on specific words</a:t>
            </a:r>
          </a:p>
        </p:txBody>
      </p:sp>
      <p:grpSp>
        <p:nvGrpSpPr>
          <p:cNvPr id="7" name="Group 16"/>
          <p:cNvGrpSpPr>
            <a:grpSpLocks/>
          </p:cNvGrpSpPr>
          <p:nvPr/>
        </p:nvGrpSpPr>
        <p:grpSpPr bwMode="auto">
          <a:xfrm>
            <a:off x="1094584" y="3648076"/>
            <a:ext cx="3059118" cy="1685926"/>
            <a:chOff x="3807" y="2604"/>
            <a:chExt cx="1927" cy="1062"/>
          </a:xfrm>
        </p:grpSpPr>
        <p:sp>
          <p:nvSpPr>
            <p:cNvPr id="47118" name="Text Box 17"/>
            <p:cNvSpPr txBox="1">
              <a:spLocks noChangeArrowheads="1"/>
            </p:cNvSpPr>
            <p:nvPr/>
          </p:nvSpPr>
          <p:spPr bwMode="auto">
            <a:xfrm>
              <a:off x="4186" y="2604"/>
              <a:ext cx="185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Times New Roman" charset="0"/>
                </a:rPr>
                <a:t>S</a:t>
              </a:r>
            </a:p>
          </p:txBody>
        </p:sp>
        <p:sp>
          <p:nvSpPr>
            <p:cNvPr id="47119" name="Text Box 18"/>
            <p:cNvSpPr txBox="1">
              <a:spLocks noChangeArrowheads="1"/>
            </p:cNvSpPr>
            <p:nvPr/>
          </p:nvSpPr>
          <p:spPr bwMode="auto">
            <a:xfrm>
              <a:off x="3929" y="2881"/>
              <a:ext cx="792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Times New Roman" charset="0"/>
                </a:rPr>
                <a:t>NP           VP</a:t>
              </a:r>
            </a:p>
          </p:txBody>
        </p:sp>
        <p:sp>
          <p:nvSpPr>
            <p:cNvPr id="47120" name="Text Box 19"/>
            <p:cNvSpPr txBox="1">
              <a:spLocks noChangeArrowheads="1"/>
            </p:cNvSpPr>
            <p:nvPr/>
          </p:nvSpPr>
          <p:spPr bwMode="auto">
            <a:xfrm>
              <a:off x="3807" y="3133"/>
              <a:ext cx="145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Times New Roman" charset="0"/>
                </a:rPr>
                <a:t>John       V     NP          PP</a:t>
              </a:r>
            </a:p>
          </p:txBody>
        </p:sp>
        <p:sp>
          <p:nvSpPr>
            <p:cNvPr id="47121" name="Text Box 20"/>
            <p:cNvSpPr txBox="1">
              <a:spLocks noChangeArrowheads="1"/>
            </p:cNvSpPr>
            <p:nvPr/>
          </p:nvSpPr>
          <p:spPr bwMode="auto">
            <a:xfrm>
              <a:off x="4133" y="3451"/>
              <a:ext cx="1601" cy="2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Times New Roman" charset="0"/>
                </a:rPr>
                <a:t>knew   the dog  in the carrier</a:t>
              </a:r>
            </a:p>
          </p:txBody>
        </p:sp>
        <p:sp>
          <p:nvSpPr>
            <p:cNvPr id="47122" name="Line 21"/>
            <p:cNvSpPr>
              <a:spLocks noChangeShapeType="1"/>
            </p:cNvSpPr>
            <p:nvPr/>
          </p:nvSpPr>
          <p:spPr bwMode="auto">
            <a:xfrm flipH="1">
              <a:off x="4078" y="2757"/>
              <a:ext cx="200" cy="1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7123" name="Line 22"/>
            <p:cNvSpPr>
              <a:spLocks noChangeShapeType="1"/>
            </p:cNvSpPr>
            <p:nvPr/>
          </p:nvSpPr>
          <p:spPr bwMode="auto">
            <a:xfrm>
              <a:off x="4278" y="2757"/>
              <a:ext cx="292" cy="1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7124" name="Line 23"/>
            <p:cNvSpPr>
              <a:spLocks noChangeShapeType="1"/>
            </p:cNvSpPr>
            <p:nvPr/>
          </p:nvSpPr>
          <p:spPr bwMode="auto">
            <a:xfrm flipH="1">
              <a:off x="3986" y="3041"/>
              <a:ext cx="46" cy="16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7125" name="Line 24"/>
            <p:cNvSpPr>
              <a:spLocks noChangeShapeType="1"/>
            </p:cNvSpPr>
            <p:nvPr/>
          </p:nvSpPr>
          <p:spPr bwMode="auto">
            <a:xfrm flipH="1">
              <a:off x="4370" y="3018"/>
              <a:ext cx="192" cy="17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7126" name="Line 25"/>
            <p:cNvSpPr>
              <a:spLocks noChangeShapeType="1"/>
            </p:cNvSpPr>
            <p:nvPr/>
          </p:nvSpPr>
          <p:spPr bwMode="auto">
            <a:xfrm>
              <a:off x="4554" y="3011"/>
              <a:ext cx="54" cy="16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7127" name="Line 26"/>
            <p:cNvSpPr>
              <a:spLocks noChangeShapeType="1"/>
            </p:cNvSpPr>
            <p:nvPr/>
          </p:nvSpPr>
          <p:spPr bwMode="auto">
            <a:xfrm>
              <a:off x="4562" y="3026"/>
              <a:ext cx="545" cy="15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7128" name="Line 27"/>
            <p:cNvSpPr>
              <a:spLocks noChangeShapeType="1"/>
            </p:cNvSpPr>
            <p:nvPr/>
          </p:nvSpPr>
          <p:spPr bwMode="auto">
            <a:xfrm flipH="1">
              <a:off x="4347" y="3287"/>
              <a:ext cx="15" cy="2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7129" name="Line 28"/>
            <p:cNvSpPr>
              <a:spLocks noChangeShapeType="1"/>
            </p:cNvSpPr>
            <p:nvPr/>
          </p:nvSpPr>
          <p:spPr bwMode="auto">
            <a:xfrm flipH="1">
              <a:off x="4531" y="3295"/>
              <a:ext cx="108" cy="2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7130" name="Line 29"/>
            <p:cNvSpPr>
              <a:spLocks noChangeShapeType="1"/>
            </p:cNvSpPr>
            <p:nvPr/>
          </p:nvSpPr>
          <p:spPr bwMode="auto">
            <a:xfrm>
              <a:off x="4531" y="3502"/>
              <a:ext cx="34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7131" name="Line 30"/>
            <p:cNvSpPr>
              <a:spLocks noChangeShapeType="1"/>
            </p:cNvSpPr>
            <p:nvPr/>
          </p:nvSpPr>
          <p:spPr bwMode="auto">
            <a:xfrm>
              <a:off x="4639" y="3295"/>
              <a:ext cx="253" cy="2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7132" name="Line 31"/>
            <p:cNvSpPr>
              <a:spLocks noChangeShapeType="1"/>
            </p:cNvSpPr>
            <p:nvPr/>
          </p:nvSpPr>
          <p:spPr bwMode="auto">
            <a:xfrm flipH="1">
              <a:off x="5000" y="3287"/>
              <a:ext cx="130" cy="2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7133" name="Line 32"/>
            <p:cNvSpPr>
              <a:spLocks noChangeShapeType="1"/>
            </p:cNvSpPr>
            <p:nvPr/>
          </p:nvSpPr>
          <p:spPr bwMode="auto">
            <a:xfrm flipV="1">
              <a:off x="4984" y="3494"/>
              <a:ext cx="499" cy="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7134" name="Line 33"/>
            <p:cNvSpPr>
              <a:spLocks noChangeShapeType="1"/>
            </p:cNvSpPr>
            <p:nvPr/>
          </p:nvSpPr>
          <p:spPr bwMode="auto">
            <a:xfrm>
              <a:off x="5130" y="3272"/>
              <a:ext cx="353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40" name="Text Box 15"/>
          <p:cNvSpPr txBox="1">
            <a:spLocks noChangeArrowheads="1"/>
          </p:cNvSpPr>
          <p:nvPr/>
        </p:nvSpPr>
        <p:spPr bwMode="auto">
          <a:xfrm>
            <a:off x="5085035" y="3610188"/>
            <a:ext cx="29368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 New Roman" charset="0"/>
              </a:rPr>
              <a:t>S</a:t>
            </a:r>
          </a:p>
        </p:txBody>
      </p:sp>
      <p:sp>
        <p:nvSpPr>
          <p:cNvPr id="41" name="Text Box 16"/>
          <p:cNvSpPr txBox="1">
            <a:spLocks noChangeArrowheads="1"/>
          </p:cNvSpPr>
          <p:nvPr/>
        </p:nvSpPr>
        <p:spPr bwMode="auto">
          <a:xfrm>
            <a:off x="4677048" y="4049926"/>
            <a:ext cx="12573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 New Roman" charset="0"/>
              </a:rPr>
              <a:t>NP           VP</a:t>
            </a:r>
          </a:p>
        </p:txBody>
      </p:sp>
      <p:sp>
        <p:nvSpPr>
          <p:cNvPr id="42" name="Text Box 17"/>
          <p:cNvSpPr txBox="1">
            <a:spLocks noChangeArrowheads="1"/>
          </p:cNvSpPr>
          <p:nvPr/>
        </p:nvSpPr>
        <p:spPr bwMode="auto">
          <a:xfrm>
            <a:off x="4483373" y="4449976"/>
            <a:ext cx="16303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 New Roman" charset="0"/>
              </a:rPr>
              <a:t>John       V     NP </a:t>
            </a:r>
          </a:p>
        </p:txBody>
      </p:sp>
      <p:sp>
        <p:nvSpPr>
          <p:cNvPr id="43" name="Text Box 18"/>
          <p:cNvSpPr txBox="1">
            <a:spLocks noChangeArrowheads="1"/>
          </p:cNvSpPr>
          <p:nvPr/>
        </p:nvSpPr>
        <p:spPr bwMode="auto">
          <a:xfrm>
            <a:off x="4953000" y="4993265"/>
            <a:ext cx="2490082" cy="3407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Times New Roman" charset="0"/>
              </a:rPr>
              <a:t>knew  the dog  in the carrier</a:t>
            </a:r>
          </a:p>
        </p:txBody>
      </p:sp>
      <p:sp>
        <p:nvSpPr>
          <p:cNvPr id="44" name="Line 19"/>
          <p:cNvSpPr>
            <a:spLocks noChangeShapeType="1"/>
          </p:cNvSpPr>
          <p:nvPr/>
        </p:nvSpPr>
        <p:spPr bwMode="auto">
          <a:xfrm flipH="1">
            <a:off x="4913585" y="3853076"/>
            <a:ext cx="317500" cy="292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5" name="Line 20"/>
          <p:cNvSpPr>
            <a:spLocks noChangeShapeType="1"/>
          </p:cNvSpPr>
          <p:nvPr/>
        </p:nvSpPr>
        <p:spPr bwMode="auto">
          <a:xfrm>
            <a:off x="5231085" y="3853076"/>
            <a:ext cx="463550" cy="292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6" name="Line 21"/>
          <p:cNvSpPr>
            <a:spLocks noChangeShapeType="1"/>
          </p:cNvSpPr>
          <p:nvPr/>
        </p:nvSpPr>
        <p:spPr bwMode="auto">
          <a:xfrm flipH="1">
            <a:off x="4767535" y="4303926"/>
            <a:ext cx="73025" cy="268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7" name="Line 22"/>
          <p:cNvSpPr>
            <a:spLocks noChangeShapeType="1"/>
          </p:cNvSpPr>
          <p:nvPr/>
        </p:nvSpPr>
        <p:spPr bwMode="auto">
          <a:xfrm flipH="1">
            <a:off x="5377135" y="4267413"/>
            <a:ext cx="304800" cy="280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8" name="Line 23"/>
          <p:cNvSpPr>
            <a:spLocks noChangeShapeType="1"/>
          </p:cNvSpPr>
          <p:nvPr/>
        </p:nvSpPr>
        <p:spPr bwMode="auto">
          <a:xfrm>
            <a:off x="5669235" y="4256301"/>
            <a:ext cx="85725" cy="268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9" name="Line 24"/>
          <p:cNvSpPr>
            <a:spLocks noChangeShapeType="1"/>
          </p:cNvSpPr>
          <p:nvPr/>
        </p:nvSpPr>
        <p:spPr bwMode="auto">
          <a:xfrm flipH="1">
            <a:off x="5340623" y="4694451"/>
            <a:ext cx="23812" cy="3540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" name="Line 25"/>
          <p:cNvSpPr>
            <a:spLocks noChangeShapeType="1"/>
          </p:cNvSpPr>
          <p:nvPr/>
        </p:nvSpPr>
        <p:spPr bwMode="auto">
          <a:xfrm flipH="1">
            <a:off x="5632723" y="4707151"/>
            <a:ext cx="171450" cy="328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" name="Line 26"/>
          <p:cNvSpPr>
            <a:spLocks noChangeShapeType="1"/>
          </p:cNvSpPr>
          <p:nvPr/>
        </p:nvSpPr>
        <p:spPr bwMode="auto">
          <a:xfrm>
            <a:off x="5632723" y="5035763"/>
            <a:ext cx="14525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2" name="Line 27"/>
          <p:cNvSpPr>
            <a:spLocks noChangeShapeType="1"/>
          </p:cNvSpPr>
          <p:nvPr/>
        </p:nvSpPr>
        <p:spPr bwMode="auto">
          <a:xfrm>
            <a:off x="5778773" y="4683338"/>
            <a:ext cx="1365250" cy="352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048000" y="5902818"/>
            <a:ext cx="22514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Which is correct?</a:t>
            </a:r>
          </a:p>
        </p:txBody>
      </p:sp>
      <p:sp>
        <p:nvSpPr>
          <p:cNvPr id="2" name="Oval 1"/>
          <p:cNvSpPr/>
          <p:nvPr/>
        </p:nvSpPr>
        <p:spPr>
          <a:xfrm>
            <a:off x="4329248" y="3429213"/>
            <a:ext cx="3568973" cy="2286000"/>
          </a:xfrm>
          <a:prstGeom prst="ellipse">
            <a:avLst/>
          </a:prstGeom>
          <a:noFill/>
          <a:ln w="5715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802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Lexicalized Trees</a:t>
            </a:r>
          </a:p>
        </p:txBody>
      </p:sp>
      <p:pic>
        <p:nvPicPr>
          <p:cNvPr id="33796" name="Picture 4"/>
          <p:cNvPicPr>
            <a:picLocks noChangeAspect="1" noChangeArrowheads="1"/>
          </p:cNvPicPr>
          <p:nvPr/>
        </p:nvPicPr>
        <p:blipFill rotWithShape="1">
          <a:blip r:embed="rId2"/>
          <a:srcRect b="66739"/>
          <a:stretch/>
        </p:blipFill>
        <p:spPr bwMode="auto">
          <a:xfrm>
            <a:off x="3894138" y="1654176"/>
            <a:ext cx="5173662" cy="155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81000" y="3207603"/>
            <a:ext cx="35131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could we lexicalize the grammar/tree?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Parsing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You’ve constructed a parser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You want to know how good it is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Ideas?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Lexicalized Trees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3581400" cy="50292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400" dirty="0"/>
              <a:t>Add “headwords” to each phrasal node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Syntactic vs. semantic heads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Headship not in (most) </a:t>
            </a:r>
            <a:r>
              <a:rPr lang="en-US" sz="2000" dirty="0" err="1"/>
              <a:t>treebanks</a:t>
            </a:r>
            <a:endParaRPr lang="en-US" sz="2000" dirty="0"/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Usually </a:t>
            </a:r>
            <a:r>
              <a:rPr lang="en-US" sz="2000" i="1" dirty="0"/>
              <a:t>use head rules</a:t>
            </a:r>
            <a:r>
              <a:rPr lang="en-US" sz="2000" dirty="0"/>
              <a:t>, e.g.:</a:t>
            </a:r>
            <a:endParaRPr lang="en-US" sz="2000" i="1" dirty="0"/>
          </a:p>
          <a:p>
            <a:pPr lvl="2" eaLnBrk="1" hangingPunct="1">
              <a:lnSpc>
                <a:spcPct val="80000"/>
              </a:lnSpc>
            </a:pPr>
            <a:r>
              <a:rPr lang="en-US" sz="1800" dirty="0"/>
              <a:t>NP: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dirty="0"/>
              <a:t>Take leftmost NP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dirty="0"/>
              <a:t>Take rightmost N*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dirty="0"/>
              <a:t>Take rightmost JJ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dirty="0"/>
              <a:t>Take right child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/>
              <a:t>VP: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dirty="0"/>
              <a:t>Take leftmost VB*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dirty="0"/>
              <a:t>Take leftmost VP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dirty="0"/>
              <a:t>Take left child</a:t>
            </a:r>
          </a:p>
        </p:txBody>
      </p:sp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94138" y="1654175"/>
            <a:ext cx="5173662" cy="467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Lexicalized PCFGs?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dirty="0"/>
              <a:t>Problem: we now have to estimate probabilities like</a:t>
            </a:r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dirty="0">
                <a:solidFill>
                  <a:srgbClr val="FF0000"/>
                </a:solidFill>
              </a:rPr>
              <a:t>How would we estimate the probability of this rule?</a:t>
            </a:r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dirty="0"/>
              <a:t>Never going to get these automatically off of a </a:t>
            </a:r>
            <a:r>
              <a:rPr lang="en-US" sz="2400" dirty="0" err="1"/>
              <a:t>treebank</a:t>
            </a:r>
            <a:endParaRPr lang="en-US" sz="24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dirty="0">
                <a:solidFill>
                  <a:srgbClr val="FF0000"/>
                </a:solidFill>
              </a:rPr>
              <a:t>Ideas?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2362200" y="3429000"/>
            <a:ext cx="5486400" cy="995065"/>
            <a:chOff x="2362200" y="3429000"/>
            <a:chExt cx="5486400" cy="995065"/>
          </a:xfrm>
        </p:grpSpPr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2409183" y="3429000"/>
              <a:ext cx="536321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/>
                <a:t>Count(VP(put) </a:t>
              </a:r>
              <a:r>
                <a:rPr lang="en-US" sz="2400" dirty="0">
                  <a:solidFill>
                    <a:srgbClr val="000000"/>
                  </a:solidFill>
                  <a:latin typeface="Times New Roman" charset="0"/>
                </a:rPr>
                <a:t>→</a:t>
              </a:r>
              <a:r>
                <a:rPr lang="en-US" sz="2400" dirty="0"/>
                <a:t> VBD(put) NP(dog) PP(in))</a:t>
              </a:r>
            </a:p>
          </p:txBody>
        </p:sp>
        <p:sp>
          <p:nvSpPr>
            <p:cNvPr id="10" name="Text Box 6"/>
            <p:cNvSpPr txBox="1">
              <a:spLocks noChangeArrowheads="1"/>
            </p:cNvSpPr>
            <p:nvPr/>
          </p:nvSpPr>
          <p:spPr bwMode="auto">
            <a:xfrm>
              <a:off x="4008057" y="3962400"/>
              <a:ext cx="202381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 err="1"/>
                <a:t>Count(VP</a:t>
              </a:r>
              <a:r>
                <a:rPr lang="en-US" sz="2400" dirty="0"/>
                <a:t> (put))</a:t>
              </a:r>
            </a:p>
          </p:txBody>
        </p:sp>
        <p:sp>
          <p:nvSpPr>
            <p:cNvPr id="11" name="Line 7"/>
            <p:cNvSpPr>
              <a:spLocks noChangeShapeType="1"/>
            </p:cNvSpPr>
            <p:nvPr/>
          </p:nvSpPr>
          <p:spPr bwMode="auto">
            <a:xfrm>
              <a:off x="2362200" y="3962400"/>
              <a:ext cx="5486400" cy="0"/>
            </a:xfrm>
            <a:prstGeom prst="line">
              <a:avLst/>
            </a:prstGeom>
            <a:noFill/>
            <a:ln w="28575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2133600" y="2129135"/>
            <a:ext cx="4800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00"/>
                </a:solidFill>
              </a:rPr>
              <a:t>VP(put</a:t>
            </a:r>
            <a:r>
              <a:rPr lang="en-US" sz="2400" dirty="0">
                <a:solidFill>
                  <a:srgbClr val="000000"/>
                </a:solidFill>
              </a:rPr>
              <a:t>) </a:t>
            </a:r>
            <a:r>
              <a:rPr lang="en-US" sz="2400" dirty="0">
                <a:solidFill>
                  <a:srgbClr val="000000"/>
                </a:solidFill>
                <a:latin typeface="Times New Roman" charset="0"/>
              </a:rPr>
              <a:t>→ </a:t>
            </a:r>
            <a:r>
              <a:rPr lang="en-US" sz="2400" dirty="0" err="1">
                <a:solidFill>
                  <a:srgbClr val="000000"/>
                </a:solidFill>
              </a:rPr>
              <a:t>VBD(put</a:t>
            </a:r>
            <a:r>
              <a:rPr lang="en-US" sz="2400" dirty="0">
                <a:solidFill>
                  <a:srgbClr val="000000"/>
                </a:solidFill>
              </a:rPr>
              <a:t>)</a:t>
            </a:r>
            <a:r>
              <a:rPr lang="en-US" sz="2400" dirty="0">
                <a:solidFill>
                  <a:srgbClr val="000000"/>
                </a:solidFill>
                <a:latin typeface="Times New Roman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NP(dog</a:t>
            </a:r>
            <a:r>
              <a:rPr lang="en-US" sz="2400" dirty="0">
                <a:solidFill>
                  <a:srgbClr val="000000"/>
                </a:solidFill>
              </a:rPr>
              <a:t>) </a:t>
            </a:r>
            <a:r>
              <a:rPr lang="en-US" sz="2400" dirty="0" err="1">
                <a:solidFill>
                  <a:srgbClr val="000000"/>
                </a:solidFill>
              </a:rPr>
              <a:t>PP(in</a:t>
            </a:r>
            <a:r>
              <a:rPr lang="en-US" sz="2400" dirty="0">
                <a:solidFill>
                  <a:srgbClr val="000000"/>
                </a:solidFill>
              </a:rPr>
              <a:t>)</a:t>
            </a:r>
            <a:endParaRPr lang="en-US" sz="2400" dirty="0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One approach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dirty="0"/>
              <a:t>Combine this with some of the </a:t>
            </a:r>
            <a:r>
              <a:rPr lang="en-US" dirty="0" err="1"/>
              <a:t>markovization</a:t>
            </a:r>
            <a:r>
              <a:rPr lang="en-US" dirty="0"/>
              <a:t> techniques we saw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r>
              <a:rPr lang="en-US" dirty="0"/>
              <a:t>Collins’ (1999) parser</a:t>
            </a:r>
          </a:p>
          <a:p>
            <a:pPr marL="365760" lvl="1" indent="0">
              <a:lnSpc>
                <a:spcPct val="90000"/>
              </a:lnSpc>
              <a:buNone/>
            </a:pPr>
            <a:r>
              <a:rPr lang="en-US" dirty="0"/>
              <a:t>Models productions based on context to the left and the right of the head child.</a:t>
            </a:r>
          </a:p>
          <a:p>
            <a:pPr lvl="2">
              <a:lnSpc>
                <a:spcPct val="90000"/>
              </a:lnSpc>
            </a:pPr>
            <a:endParaRPr lang="en-US" dirty="0"/>
          </a:p>
          <a:p>
            <a:pPr marL="685800" lvl="2" indent="0">
              <a:lnSpc>
                <a:spcPct val="90000"/>
              </a:lnSpc>
              <a:buNone/>
            </a:pPr>
            <a:r>
              <a:rPr lang="en-US" dirty="0"/>
              <a:t>LHS </a:t>
            </a:r>
            <a:r>
              <a:rPr lang="en-US" dirty="0">
                <a:ea typeface="Times New Roman" charset="0"/>
                <a:cs typeface="Times New Roman" charset="0"/>
              </a:rPr>
              <a:t>→ L</a:t>
            </a:r>
            <a:r>
              <a:rPr lang="en-US" i="1" baseline="-25000" dirty="0">
                <a:ea typeface="Times New Roman" charset="0"/>
                <a:cs typeface="Times New Roman" charset="0"/>
              </a:rPr>
              <a:t>n</a:t>
            </a:r>
            <a:r>
              <a:rPr lang="en-US" dirty="0">
                <a:ea typeface="Times New Roman" charset="0"/>
                <a:cs typeface="Times New Roman" charset="0"/>
              </a:rPr>
              <a:t>L</a:t>
            </a:r>
            <a:r>
              <a:rPr lang="en-US" i="1" baseline="-25000" dirty="0">
                <a:ea typeface="Times New Roman" charset="0"/>
                <a:cs typeface="Times New Roman" charset="0"/>
              </a:rPr>
              <a:t>n</a:t>
            </a:r>
            <a:r>
              <a:rPr lang="en-US" baseline="-25000" dirty="0">
                <a:ea typeface="Times New Roman" charset="0"/>
                <a:cs typeface="Times New Roman" charset="0"/>
                <a:sym typeface="Symbol" charset="2"/>
              </a:rPr>
              <a:t>1</a:t>
            </a:r>
            <a:r>
              <a:rPr lang="en-US" dirty="0">
                <a:ea typeface="Times New Roman" charset="0"/>
                <a:cs typeface="Times New Roman" charset="0"/>
                <a:sym typeface="Symbol" charset="2"/>
              </a:rPr>
              <a:t>…L</a:t>
            </a:r>
            <a:r>
              <a:rPr lang="en-US" baseline="-25000" dirty="0">
                <a:ea typeface="Times New Roman" charset="0"/>
                <a:cs typeface="Times New Roman" charset="0"/>
                <a:sym typeface="Symbol" charset="2"/>
              </a:rPr>
              <a:t>1</a:t>
            </a:r>
            <a:r>
              <a:rPr lang="en-US" dirty="0">
                <a:ea typeface="Times New Roman" charset="0"/>
                <a:cs typeface="Times New Roman" charset="0"/>
                <a:sym typeface="Symbol" charset="2"/>
              </a:rPr>
              <a:t>H R</a:t>
            </a:r>
            <a:r>
              <a:rPr lang="en-US" baseline="-25000" dirty="0">
                <a:ea typeface="Times New Roman" charset="0"/>
                <a:cs typeface="Times New Roman" charset="0"/>
                <a:sym typeface="Symbol" charset="2"/>
              </a:rPr>
              <a:t>1</a:t>
            </a:r>
            <a:r>
              <a:rPr lang="en-US" dirty="0">
                <a:ea typeface="Times New Roman" charset="0"/>
                <a:cs typeface="Times New Roman" charset="0"/>
                <a:sym typeface="Symbol" charset="2"/>
              </a:rPr>
              <a:t>…R</a:t>
            </a:r>
            <a:r>
              <a:rPr lang="en-US" i="1" baseline="-25000" dirty="0">
                <a:ea typeface="Times New Roman" charset="0"/>
                <a:cs typeface="Times New Roman" charset="0"/>
                <a:sym typeface="Symbol" charset="2"/>
              </a:rPr>
              <a:t>m</a:t>
            </a:r>
            <a:r>
              <a:rPr lang="en-US" baseline="-25000" dirty="0">
                <a:ea typeface="Times New Roman" charset="0"/>
                <a:cs typeface="Times New Roman" charset="0"/>
                <a:sym typeface="Symbol" charset="2"/>
              </a:rPr>
              <a:t>1</a:t>
            </a:r>
            <a:r>
              <a:rPr lang="en-US" dirty="0">
                <a:ea typeface="Times New Roman" charset="0"/>
                <a:cs typeface="Times New Roman" charset="0"/>
                <a:sym typeface="Symbol" charset="2"/>
              </a:rPr>
              <a:t>R</a:t>
            </a:r>
            <a:r>
              <a:rPr lang="en-US" i="1" baseline="-25000" dirty="0">
                <a:ea typeface="Times New Roman" charset="0"/>
                <a:cs typeface="Times New Roman" charset="0"/>
                <a:sym typeface="Symbol" charset="2"/>
              </a:rPr>
              <a:t>m</a:t>
            </a:r>
            <a:r>
              <a:rPr lang="en-US" baseline="-25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5337721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One approach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 marL="685800" lvl="2" indent="0">
              <a:lnSpc>
                <a:spcPct val="90000"/>
              </a:lnSpc>
              <a:buNone/>
            </a:pPr>
            <a:r>
              <a:rPr lang="en-US" dirty="0"/>
              <a:t>LHS </a:t>
            </a:r>
            <a:r>
              <a:rPr lang="en-US" dirty="0">
                <a:ea typeface="Times New Roman" charset="0"/>
                <a:cs typeface="Times New Roman" charset="0"/>
              </a:rPr>
              <a:t>→ L</a:t>
            </a:r>
            <a:r>
              <a:rPr lang="en-US" i="1" baseline="-25000" dirty="0">
                <a:ea typeface="Times New Roman" charset="0"/>
                <a:cs typeface="Times New Roman" charset="0"/>
              </a:rPr>
              <a:t>n</a:t>
            </a:r>
            <a:r>
              <a:rPr lang="en-US" dirty="0">
                <a:ea typeface="Times New Roman" charset="0"/>
                <a:cs typeface="Times New Roman" charset="0"/>
              </a:rPr>
              <a:t>L</a:t>
            </a:r>
            <a:r>
              <a:rPr lang="en-US" i="1" baseline="-25000" dirty="0">
                <a:ea typeface="Times New Roman" charset="0"/>
                <a:cs typeface="Times New Roman" charset="0"/>
              </a:rPr>
              <a:t>n</a:t>
            </a:r>
            <a:r>
              <a:rPr lang="en-US" baseline="-25000" dirty="0">
                <a:ea typeface="Times New Roman" charset="0"/>
                <a:cs typeface="Times New Roman" charset="0"/>
                <a:sym typeface="Symbol" charset="2"/>
              </a:rPr>
              <a:t>1</a:t>
            </a:r>
            <a:r>
              <a:rPr lang="en-US" dirty="0">
                <a:ea typeface="Times New Roman" charset="0"/>
                <a:cs typeface="Times New Roman" charset="0"/>
                <a:sym typeface="Symbol" charset="2"/>
              </a:rPr>
              <a:t>…L</a:t>
            </a:r>
            <a:r>
              <a:rPr lang="en-US" baseline="-25000" dirty="0">
                <a:ea typeface="Times New Roman" charset="0"/>
                <a:cs typeface="Times New Roman" charset="0"/>
                <a:sym typeface="Symbol" charset="2"/>
              </a:rPr>
              <a:t>1</a:t>
            </a:r>
            <a:r>
              <a:rPr lang="en-US" dirty="0">
                <a:ea typeface="Times New Roman" charset="0"/>
                <a:cs typeface="Times New Roman" charset="0"/>
                <a:sym typeface="Symbol" charset="2"/>
              </a:rPr>
              <a:t>H R</a:t>
            </a:r>
            <a:r>
              <a:rPr lang="en-US" baseline="-25000" dirty="0">
                <a:ea typeface="Times New Roman" charset="0"/>
                <a:cs typeface="Times New Roman" charset="0"/>
                <a:sym typeface="Symbol" charset="2"/>
              </a:rPr>
              <a:t>1</a:t>
            </a:r>
            <a:r>
              <a:rPr lang="en-US" dirty="0">
                <a:ea typeface="Times New Roman" charset="0"/>
                <a:cs typeface="Times New Roman" charset="0"/>
                <a:sym typeface="Symbol" charset="2"/>
              </a:rPr>
              <a:t>…R</a:t>
            </a:r>
            <a:r>
              <a:rPr lang="en-US" i="1" baseline="-25000" dirty="0">
                <a:ea typeface="Times New Roman" charset="0"/>
                <a:cs typeface="Times New Roman" charset="0"/>
                <a:sym typeface="Symbol" charset="2"/>
              </a:rPr>
              <a:t>m</a:t>
            </a:r>
            <a:r>
              <a:rPr lang="en-US" baseline="-25000" dirty="0">
                <a:ea typeface="Times New Roman" charset="0"/>
                <a:cs typeface="Times New Roman" charset="0"/>
                <a:sym typeface="Symbol" charset="2"/>
              </a:rPr>
              <a:t>1</a:t>
            </a:r>
            <a:r>
              <a:rPr lang="en-US" dirty="0">
                <a:ea typeface="Times New Roman" charset="0"/>
                <a:cs typeface="Times New Roman" charset="0"/>
                <a:sym typeface="Symbol" charset="2"/>
              </a:rPr>
              <a:t>R</a:t>
            </a:r>
            <a:r>
              <a:rPr lang="en-US" i="1" baseline="-25000" dirty="0">
                <a:ea typeface="Times New Roman" charset="0"/>
                <a:cs typeface="Times New Roman" charset="0"/>
                <a:sym typeface="Symbol" charset="2"/>
              </a:rPr>
              <a:t>m</a:t>
            </a:r>
            <a:r>
              <a:rPr lang="en-US" baseline="-25000" dirty="0"/>
              <a:t> 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 marL="365760" lvl="1" indent="0">
              <a:lnSpc>
                <a:spcPct val="90000"/>
              </a:lnSpc>
              <a:buNone/>
            </a:pPr>
            <a:r>
              <a:rPr lang="en-US" dirty="0"/>
              <a:t>First generate the head (H) given the parent</a:t>
            </a:r>
          </a:p>
          <a:p>
            <a:pPr marL="365760" lvl="1" indent="0">
              <a:lnSpc>
                <a:spcPct val="90000"/>
              </a:lnSpc>
              <a:buNone/>
            </a:pPr>
            <a:endParaRPr lang="en-US" dirty="0"/>
          </a:p>
          <a:p>
            <a:pPr marL="365760" lvl="1" indent="0">
              <a:lnSpc>
                <a:spcPct val="90000"/>
              </a:lnSpc>
              <a:buNone/>
            </a:pPr>
            <a:r>
              <a:rPr lang="en-US" dirty="0"/>
              <a:t>Then repeatedly generate left symbols (L</a:t>
            </a:r>
            <a:r>
              <a:rPr lang="en-US" i="1" baseline="-25000" dirty="0"/>
              <a:t>i</a:t>
            </a:r>
            <a:r>
              <a:rPr lang="en-US" dirty="0"/>
              <a:t>) until the beginning is reached</a:t>
            </a:r>
          </a:p>
          <a:p>
            <a:pPr marL="365760" lvl="1" indent="0">
              <a:lnSpc>
                <a:spcPct val="90000"/>
              </a:lnSpc>
              <a:buNone/>
            </a:pPr>
            <a:endParaRPr lang="en-US" dirty="0"/>
          </a:p>
          <a:p>
            <a:pPr marL="365760" lvl="1" indent="0">
              <a:lnSpc>
                <a:spcPct val="90000"/>
              </a:lnSpc>
              <a:buNone/>
            </a:pPr>
            <a:r>
              <a:rPr lang="en-US" dirty="0"/>
              <a:t>Then right (R</a:t>
            </a:r>
            <a:r>
              <a:rPr lang="en-US" i="1" baseline="-25000" dirty="0"/>
              <a:t>i</a:t>
            </a:r>
            <a:r>
              <a:rPr lang="en-US" dirty="0"/>
              <a:t>) symbols until the end is reached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Sample Production Generation</a:t>
            </a:r>
          </a:p>
        </p:txBody>
      </p:sp>
      <p:sp>
        <p:nvSpPr>
          <p:cNvPr id="54275" name="Text Box 4"/>
          <p:cNvSpPr txBox="1">
            <a:spLocks noChangeArrowheads="1"/>
          </p:cNvSpPr>
          <p:nvPr/>
        </p:nvSpPr>
        <p:spPr bwMode="auto">
          <a:xfrm>
            <a:off x="533400" y="1905000"/>
            <a:ext cx="480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VP</a:t>
            </a:r>
            <a:r>
              <a:rPr lang="en-US" sz="1600" dirty="0" err="1">
                <a:solidFill>
                  <a:srgbClr val="FF0000"/>
                </a:solidFill>
              </a:rPr>
              <a:t>put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dirty="0">
                <a:latin typeface="Times New Roman" charset="0"/>
              </a:rPr>
              <a:t>→ </a:t>
            </a:r>
            <a:r>
              <a:rPr lang="en-US" dirty="0" err="1"/>
              <a:t>VBD</a:t>
            </a:r>
            <a:r>
              <a:rPr lang="en-US" sz="1600" dirty="0" err="1">
                <a:solidFill>
                  <a:srgbClr val="FF0000"/>
                </a:solidFill>
              </a:rPr>
              <a:t>put</a:t>
            </a:r>
            <a:r>
              <a:rPr lang="en-US" dirty="0">
                <a:latin typeface="Times New Roman" charset="0"/>
              </a:rPr>
              <a:t> </a:t>
            </a:r>
            <a:r>
              <a:rPr lang="en-US" dirty="0" err="1"/>
              <a:t>NP</a:t>
            </a:r>
            <a:r>
              <a:rPr lang="en-US" sz="1600" dirty="0" err="1">
                <a:solidFill>
                  <a:srgbClr val="FF0000"/>
                </a:solidFill>
              </a:rPr>
              <a:t>dog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dirty="0" err="1"/>
              <a:t>PP</a:t>
            </a:r>
            <a:r>
              <a:rPr lang="en-US" sz="1600" dirty="0" err="1">
                <a:solidFill>
                  <a:srgbClr val="FF0000"/>
                </a:solidFill>
              </a:rPr>
              <a:t>in</a:t>
            </a:r>
            <a:endParaRPr lang="en-US" dirty="0">
              <a:latin typeface="Times New Roman" charset="0"/>
            </a:endParaRPr>
          </a:p>
        </p:txBody>
      </p:sp>
      <p:sp>
        <p:nvSpPr>
          <p:cNvPr id="54277" name="Text Box 6"/>
          <p:cNvSpPr txBox="1">
            <a:spLocks noChangeArrowheads="1"/>
          </p:cNvSpPr>
          <p:nvPr/>
        </p:nvSpPr>
        <p:spPr bwMode="auto">
          <a:xfrm>
            <a:off x="990600" y="3505200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VP</a:t>
            </a:r>
            <a:r>
              <a:rPr lang="en-US" sz="1600" dirty="0" err="1">
                <a:solidFill>
                  <a:srgbClr val="FF0000"/>
                </a:solidFill>
              </a:rPr>
              <a:t>put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dirty="0">
                <a:latin typeface="Times New Roman" charset="0"/>
              </a:rPr>
              <a:t>→</a:t>
            </a:r>
          </a:p>
        </p:txBody>
      </p:sp>
    </p:spTree>
    <p:extLst>
      <p:ext uri="{BB962C8B-B14F-4D97-AF65-F5344CB8AC3E}">
        <p14:creationId xmlns:p14="http://schemas.microsoft.com/office/powerpoint/2010/main" val="48680994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Sample Production Generation</a:t>
            </a:r>
          </a:p>
        </p:txBody>
      </p:sp>
      <p:sp>
        <p:nvSpPr>
          <p:cNvPr id="54275" name="Text Box 4"/>
          <p:cNvSpPr txBox="1">
            <a:spLocks noChangeArrowheads="1"/>
          </p:cNvSpPr>
          <p:nvPr/>
        </p:nvSpPr>
        <p:spPr bwMode="auto">
          <a:xfrm>
            <a:off x="533400" y="1905000"/>
            <a:ext cx="480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VP</a:t>
            </a:r>
            <a:r>
              <a:rPr lang="en-US" sz="1600" dirty="0" err="1">
                <a:solidFill>
                  <a:srgbClr val="FF0000"/>
                </a:solidFill>
              </a:rPr>
              <a:t>put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dirty="0">
                <a:latin typeface="Times New Roman" charset="0"/>
              </a:rPr>
              <a:t>→ </a:t>
            </a:r>
            <a:r>
              <a:rPr lang="en-US" dirty="0" err="1"/>
              <a:t>VBD</a:t>
            </a:r>
            <a:r>
              <a:rPr lang="en-US" sz="1600" dirty="0" err="1">
                <a:solidFill>
                  <a:srgbClr val="FF0000"/>
                </a:solidFill>
              </a:rPr>
              <a:t>put</a:t>
            </a:r>
            <a:r>
              <a:rPr lang="en-US" dirty="0">
                <a:latin typeface="Times New Roman" charset="0"/>
              </a:rPr>
              <a:t> </a:t>
            </a:r>
            <a:r>
              <a:rPr lang="en-US" dirty="0" err="1"/>
              <a:t>NP</a:t>
            </a:r>
            <a:r>
              <a:rPr lang="en-US" sz="1600" dirty="0" err="1">
                <a:solidFill>
                  <a:srgbClr val="FF0000"/>
                </a:solidFill>
              </a:rPr>
              <a:t>dog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dirty="0" err="1"/>
              <a:t>PP</a:t>
            </a:r>
            <a:r>
              <a:rPr lang="en-US" sz="1600" dirty="0" err="1">
                <a:solidFill>
                  <a:srgbClr val="FF0000"/>
                </a:solidFill>
              </a:rPr>
              <a:t>in</a:t>
            </a:r>
            <a:endParaRPr lang="en-US" dirty="0">
              <a:latin typeface="Times New Roman" charset="0"/>
            </a:endParaRPr>
          </a:p>
        </p:txBody>
      </p:sp>
      <p:sp>
        <p:nvSpPr>
          <p:cNvPr id="54277" name="Text Box 6"/>
          <p:cNvSpPr txBox="1">
            <a:spLocks noChangeArrowheads="1"/>
          </p:cNvSpPr>
          <p:nvPr/>
        </p:nvSpPr>
        <p:spPr bwMode="auto">
          <a:xfrm>
            <a:off x="990600" y="3505200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VP</a:t>
            </a:r>
            <a:r>
              <a:rPr lang="en-US" sz="1600" dirty="0" err="1">
                <a:solidFill>
                  <a:srgbClr val="FF0000"/>
                </a:solidFill>
              </a:rPr>
              <a:t>put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dirty="0">
                <a:latin typeface="Times New Roman" charset="0"/>
              </a:rPr>
              <a:t>→</a:t>
            </a:r>
          </a:p>
        </p:txBody>
      </p:sp>
      <p:sp>
        <p:nvSpPr>
          <p:cNvPr id="111623" name="Text Box 7"/>
          <p:cNvSpPr txBox="1">
            <a:spLocks noChangeArrowheads="1"/>
          </p:cNvSpPr>
          <p:nvPr/>
        </p:nvSpPr>
        <p:spPr bwMode="auto">
          <a:xfrm>
            <a:off x="3352800" y="35052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VBD</a:t>
            </a:r>
            <a:r>
              <a:rPr lang="en-US" sz="1600" dirty="0" err="1">
                <a:solidFill>
                  <a:srgbClr val="FF0000"/>
                </a:solidFill>
              </a:rPr>
              <a:t>put</a:t>
            </a:r>
            <a:endParaRPr lang="en-US" dirty="0">
              <a:latin typeface="Times New Roman" charset="0"/>
            </a:endParaRPr>
          </a:p>
        </p:txBody>
      </p:sp>
      <p:sp>
        <p:nvSpPr>
          <p:cNvPr id="111625" name="Text Box 9"/>
          <p:cNvSpPr txBox="1">
            <a:spLocks noChangeArrowheads="1"/>
          </p:cNvSpPr>
          <p:nvPr/>
        </p:nvSpPr>
        <p:spPr bwMode="auto">
          <a:xfrm>
            <a:off x="3810000" y="38100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H</a:t>
            </a:r>
          </a:p>
        </p:txBody>
      </p:sp>
      <p:sp>
        <p:nvSpPr>
          <p:cNvPr id="111633" name="Text Box 17"/>
          <p:cNvSpPr txBox="1">
            <a:spLocks noChangeArrowheads="1"/>
          </p:cNvSpPr>
          <p:nvPr/>
        </p:nvSpPr>
        <p:spPr bwMode="auto">
          <a:xfrm>
            <a:off x="3259674" y="4538632"/>
            <a:ext cx="196271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Times New Roman" charset="0"/>
              </a:rPr>
              <a:t>P</a:t>
            </a:r>
            <a:r>
              <a:rPr lang="en-US" sz="2000" baseline="-25000" dirty="0">
                <a:latin typeface="Times New Roman" charset="0"/>
              </a:rPr>
              <a:t>H</a:t>
            </a:r>
            <a:r>
              <a:rPr lang="en-US" sz="2000" dirty="0">
                <a:latin typeface="Times New Roman" charset="0"/>
              </a:rPr>
              <a:t>(VBD | </a:t>
            </a:r>
            <a:r>
              <a:rPr lang="en-US" sz="2000" dirty="0" err="1">
                <a:latin typeface="Times New Roman" charset="0"/>
              </a:rPr>
              <a:t>VP</a:t>
            </a:r>
            <a:r>
              <a:rPr lang="en-US" dirty="0" err="1">
                <a:solidFill>
                  <a:srgbClr val="FF0000"/>
                </a:solidFill>
                <a:latin typeface="Times New Roman" charset="0"/>
              </a:rPr>
              <a:t>put</a:t>
            </a:r>
            <a:r>
              <a:rPr lang="en-US" sz="2000" dirty="0">
                <a:latin typeface="Times New Roman" charset="0"/>
              </a:rPr>
              <a:t>)</a:t>
            </a:r>
          </a:p>
        </p:txBody>
      </p:sp>
      <p:sp>
        <p:nvSpPr>
          <p:cNvPr id="111635" name="Line 19"/>
          <p:cNvSpPr>
            <a:spLocks noChangeShapeType="1"/>
          </p:cNvSpPr>
          <p:nvPr/>
        </p:nvSpPr>
        <p:spPr bwMode="auto">
          <a:xfrm>
            <a:off x="3962400" y="4114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25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Sample Production Generation</a:t>
            </a:r>
          </a:p>
        </p:txBody>
      </p:sp>
      <p:sp>
        <p:nvSpPr>
          <p:cNvPr id="54275" name="Text Box 4"/>
          <p:cNvSpPr txBox="1">
            <a:spLocks noChangeArrowheads="1"/>
          </p:cNvSpPr>
          <p:nvPr/>
        </p:nvSpPr>
        <p:spPr bwMode="auto">
          <a:xfrm>
            <a:off x="533400" y="1905000"/>
            <a:ext cx="480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VP</a:t>
            </a:r>
            <a:r>
              <a:rPr lang="en-US" sz="1600" dirty="0" err="1">
                <a:solidFill>
                  <a:srgbClr val="FF0000"/>
                </a:solidFill>
              </a:rPr>
              <a:t>put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dirty="0">
                <a:latin typeface="Times New Roman" charset="0"/>
              </a:rPr>
              <a:t>→ </a:t>
            </a:r>
            <a:r>
              <a:rPr lang="en-US" dirty="0" err="1"/>
              <a:t>VBD</a:t>
            </a:r>
            <a:r>
              <a:rPr lang="en-US" sz="1600" dirty="0" err="1">
                <a:solidFill>
                  <a:srgbClr val="FF0000"/>
                </a:solidFill>
              </a:rPr>
              <a:t>put</a:t>
            </a:r>
            <a:r>
              <a:rPr lang="en-US" dirty="0">
                <a:latin typeface="Times New Roman" charset="0"/>
              </a:rPr>
              <a:t> </a:t>
            </a:r>
            <a:r>
              <a:rPr lang="en-US" dirty="0" err="1"/>
              <a:t>NP</a:t>
            </a:r>
            <a:r>
              <a:rPr lang="en-US" sz="1600" dirty="0" err="1">
                <a:solidFill>
                  <a:srgbClr val="FF0000"/>
                </a:solidFill>
              </a:rPr>
              <a:t>dog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dirty="0" err="1"/>
              <a:t>PP</a:t>
            </a:r>
            <a:r>
              <a:rPr lang="en-US" sz="1600" dirty="0" err="1">
                <a:solidFill>
                  <a:srgbClr val="FF0000"/>
                </a:solidFill>
              </a:rPr>
              <a:t>in</a:t>
            </a:r>
            <a:endParaRPr lang="en-US" dirty="0">
              <a:latin typeface="Times New Roman" charset="0"/>
            </a:endParaRPr>
          </a:p>
        </p:txBody>
      </p:sp>
      <p:sp>
        <p:nvSpPr>
          <p:cNvPr id="54277" name="Text Box 6"/>
          <p:cNvSpPr txBox="1">
            <a:spLocks noChangeArrowheads="1"/>
          </p:cNvSpPr>
          <p:nvPr/>
        </p:nvSpPr>
        <p:spPr bwMode="auto">
          <a:xfrm>
            <a:off x="990600" y="3505200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VP</a:t>
            </a:r>
            <a:r>
              <a:rPr lang="en-US" sz="1600" dirty="0" err="1">
                <a:solidFill>
                  <a:srgbClr val="FF0000"/>
                </a:solidFill>
              </a:rPr>
              <a:t>put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dirty="0">
                <a:latin typeface="Times New Roman" charset="0"/>
              </a:rPr>
              <a:t>→</a:t>
            </a:r>
          </a:p>
        </p:txBody>
      </p:sp>
      <p:sp>
        <p:nvSpPr>
          <p:cNvPr id="111623" name="Text Box 7"/>
          <p:cNvSpPr txBox="1">
            <a:spLocks noChangeArrowheads="1"/>
          </p:cNvSpPr>
          <p:nvPr/>
        </p:nvSpPr>
        <p:spPr bwMode="auto">
          <a:xfrm>
            <a:off x="3352800" y="35052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VBD</a:t>
            </a:r>
            <a:r>
              <a:rPr lang="en-US" sz="1600" dirty="0" err="1">
                <a:solidFill>
                  <a:srgbClr val="FF0000"/>
                </a:solidFill>
              </a:rPr>
              <a:t>put</a:t>
            </a:r>
            <a:endParaRPr lang="en-US" dirty="0">
              <a:latin typeface="Times New Roman" charset="0"/>
            </a:endParaRPr>
          </a:p>
        </p:txBody>
      </p:sp>
      <p:sp>
        <p:nvSpPr>
          <p:cNvPr id="111625" name="Text Box 9"/>
          <p:cNvSpPr txBox="1">
            <a:spLocks noChangeArrowheads="1"/>
          </p:cNvSpPr>
          <p:nvPr/>
        </p:nvSpPr>
        <p:spPr bwMode="auto">
          <a:xfrm>
            <a:off x="3810000" y="38100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H</a:t>
            </a:r>
          </a:p>
        </p:txBody>
      </p:sp>
      <p:sp>
        <p:nvSpPr>
          <p:cNvPr id="111626" name="Text Box 10"/>
          <p:cNvSpPr txBox="1">
            <a:spLocks noChangeArrowheads="1"/>
          </p:cNvSpPr>
          <p:nvPr/>
        </p:nvSpPr>
        <p:spPr bwMode="auto">
          <a:xfrm>
            <a:off x="2895600" y="3810000"/>
            <a:ext cx="395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L</a:t>
            </a:r>
            <a:r>
              <a:rPr lang="en-US" baseline="-25000"/>
              <a:t>1</a:t>
            </a:r>
          </a:p>
        </p:txBody>
      </p:sp>
      <p:sp>
        <p:nvSpPr>
          <p:cNvPr id="111627" name="Text Box 11"/>
          <p:cNvSpPr txBox="1">
            <a:spLocks noChangeArrowheads="1"/>
          </p:cNvSpPr>
          <p:nvPr/>
        </p:nvSpPr>
        <p:spPr bwMode="auto">
          <a:xfrm>
            <a:off x="2590800" y="3505200"/>
            <a:ext cx="806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STOP</a:t>
            </a:r>
          </a:p>
        </p:txBody>
      </p:sp>
      <p:sp>
        <p:nvSpPr>
          <p:cNvPr id="111633" name="Text Box 17"/>
          <p:cNvSpPr txBox="1">
            <a:spLocks noChangeArrowheads="1"/>
          </p:cNvSpPr>
          <p:nvPr/>
        </p:nvSpPr>
        <p:spPr bwMode="auto">
          <a:xfrm>
            <a:off x="304800" y="4419600"/>
            <a:ext cx="20065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Times New Roman" charset="0"/>
              </a:rPr>
              <a:t>P</a:t>
            </a:r>
            <a:r>
              <a:rPr lang="en-US" sz="2000" baseline="-25000" dirty="0">
                <a:latin typeface="Times New Roman" charset="0"/>
              </a:rPr>
              <a:t>L</a:t>
            </a:r>
            <a:r>
              <a:rPr lang="en-US" sz="2000" dirty="0">
                <a:latin typeface="Times New Roman" charset="0"/>
              </a:rPr>
              <a:t>(STOP | </a:t>
            </a:r>
            <a:r>
              <a:rPr lang="en-US" sz="2000" dirty="0" err="1">
                <a:latin typeface="Times New Roman" charset="0"/>
              </a:rPr>
              <a:t>VP</a:t>
            </a:r>
            <a:r>
              <a:rPr lang="en-US" dirty="0" err="1">
                <a:solidFill>
                  <a:srgbClr val="FF0000"/>
                </a:solidFill>
                <a:latin typeface="Times New Roman" charset="0"/>
              </a:rPr>
              <a:t>put</a:t>
            </a:r>
            <a:r>
              <a:rPr lang="en-US" dirty="0">
                <a:latin typeface="Times New Roman" charset="0"/>
              </a:rPr>
              <a:t>)</a:t>
            </a:r>
            <a:endParaRPr lang="en-US" sz="2000" dirty="0">
              <a:latin typeface="Times New Roman" charset="0"/>
            </a:endParaRPr>
          </a:p>
        </p:txBody>
      </p:sp>
      <p:sp>
        <p:nvSpPr>
          <p:cNvPr id="111634" name="Line 18"/>
          <p:cNvSpPr>
            <a:spLocks noChangeShapeType="1"/>
          </p:cNvSpPr>
          <p:nvPr/>
        </p:nvSpPr>
        <p:spPr bwMode="auto">
          <a:xfrm flipV="1">
            <a:off x="1524000" y="41148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09591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Sample Production Generation</a:t>
            </a:r>
          </a:p>
        </p:txBody>
      </p:sp>
      <p:sp>
        <p:nvSpPr>
          <p:cNvPr id="54275" name="Text Box 4"/>
          <p:cNvSpPr txBox="1">
            <a:spLocks noChangeArrowheads="1"/>
          </p:cNvSpPr>
          <p:nvPr/>
        </p:nvSpPr>
        <p:spPr bwMode="auto">
          <a:xfrm>
            <a:off x="533400" y="1905000"/>
            <a:ext cx="480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VP</a:t>
            </a:r>
            <a:r>
              <a:rPr lang="en-US" sz="1600" dirty="0" err="1">
                <a:solidFill>
                  <a:srgbClr val="FF0000"/>
                </a:solidFill>
              </a:rPr>
              <a:t>put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dirty="0">
                <a:latin typeface="Times New Roman" charset="0"/>
              </a:rPr>
              <a:t>→ </a:t>
            </a:r>
            <a:r>
              <a:rPr lang="en-US" dirty="0" err="1"/>
              <a:t>VBD</a:t>
            </a:r>
            <a:r>
              <a:rPr lang="en-US" sz="1600" dirty="0" err="1">
                <a:solidFill>
                  <a:srgbClr val="FF0000"/>
                </a:solidFill>
              </a:rPr>
              <a:t>put</a:t>
            </a:r>
            <a:r>
              <a:rPr lang="en-US" dirty="0">
                <a:latin typeface="Times New Roman" charset="0"/>
              </a:rPr>
              <a:t> </a:t>
            </a:r>
            <a:r>
              <a:rPr lang="en-US" dirty="0" err="1"/>
              <a:t>NP</a:t>
            </a:r>
            <a:r>
              <a:rPr lang="en-US" sz="1600" dirty="0" err="1">
                <a:solidFill>
                  <a:srgbClr val="FF0000"/>
                </a:solidFill>
              </a:rPr>
              <a:t>dog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dirty="0" err="1"/>
              <a:t>PP</a:t>
            </a:r>
            <a:r>
              <a:rPr lang="en-US" sz="1600" dirty="0" err="1">
                <a:solidFill>
                  <a:srgbClr val="FF0000"/>
                </a:solidFill>
              </a:rPr>
              <a:t>in</a:t>
            </a:r>
            <a:endParaRPr lang="en-US" dirty="0">
              <a:latin typeface="Times New Roman" charset="0"/>
            </a:endParaRPr>
          </a:p>
        </p:txBody>
      </p:sp>
      <p:sp>
        <p:nvSpPr>
          <p:cNvPr id="54277" name="Text Box 6"/>
          <p:cNvSpPr txBox="1">
            <a:spLocks noChangeArrowheads="1"/>
          </p:cNvSpPr>
          <p:nvPr/>
        </p:nvSpPr>
        <p:spPr bwMode="auto">
          <a:xfrm>
            <a:off x="990600" y="3505200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VP</a:t>
            </a:r>
            <a:r>
              <a:rPr lang="en-US" sz="1600" dirty="0" err="1">
                <a:solidFill>
                  <a:srgbClr val="FF0000"/>
                </a:solidFill>
              </a:rPr>
              <a:t>put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dirty="0">
                <a:latin typeface="Times New Roman" charset="0"/>
              </a:rPr>
              <a:t>→</a:t>
            </a:r>
          </a:p>
        </p:txBody>
      </p:sp>
      <p:sp>
        <p:nvSpPr>
          <p:cNvPr id="111623" name="Text Box 7"/>
          <p:cNvSpPr txBox="1">
            <a:spLocks noChangeArrowheads="1"/>
          </p:cNvSpPr>
          <p:nvPr/>
        </p:nvSpPr>
        <p:spPr bwMode="auto">
          <a:xfrm>
            <a:off x="3352800" y="35052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VBD</a:t>
            </a:r>
            <a:r>
              <a:rPr lang="en-US" sz="1600" dirty="0" err="1">
                <a:solidFill>
                  <a:srgbClr val="FF0000"/>
                </a:solidFill>
              </a:rPr>
              <a:t>put</a:t>
            </a:r>
            <a:endParaRPr lang="en-US" dirty="0">
              <a:latin typeface="Times New Roman" charset="0"/>
            </a:endParaRPr>
          </a:p>
        </p:txBody>
      </p:sp>
      <p:sp>
        <p:nvSpPr>
          <p:cNvPr id="111624" name="Text Box 8"/>
          <p:cNvSpPr txBox="1">
            <a:spLocks noChangeArrowheads="1"/>
          </p:cNvSpPr>
          <p:nvPr/>
        </p:nvSpPr>
        <p:spPr bwMode="auto">
          <a:xfrm>
            <a:off x="4724400" y="35052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NP</a:t>
            </a:r>
            <a:r>
              <a:rPr lang="en-US" sz="1600" dirty="0" err="1">
                <a:solidFill>
                  <a:srgbClr val="FF0000"/>
                </a:solidFill>
              </a:rPr>
              <a:t>dog</a:t>
            </a:r>
            <a:endParaRPr lang="en-US" dirty="0">
              <a:latin typeface="Times New Roman" charset="0"/>
            </a:endParaRPr>
          </a:p>
        </p:txBody>
      </p:sp>
      <p:sp>
        <p:nvSpPr>
          <p:cNvPr id="111625" name="Text Box 9"/>
          <p:cNvSpPr txBox="1">
            <a:spLocks noChangeArrowheads="1"/>
          </p:cNvSpPr>
          <p:nvPr/>
        </p:nvSpPr>
        <p:spPr bwMode="auto">
          <a:xfrm>
            <a:off x="3810000" y="38100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H</a:t>
            </a:r>
          </a:p>
        </p:txBody>
      </p:sp>
      <p:sp>
        <p:nvSpPr>
          <p:cNvPr id="111626" name="Text Box 10"/>
          <p:cNvSpPr txBox="1">
            <a:spLocks noChangeArrowheads="1"/>
          </p:cNvSpPr>
          <p:nvPr/>
        </p:nvSpPr>
        <p:spPr bwMode="auto">
          <a:xfrm>
            <a:off x="2895600" y="3810000"/>
            <a:ext cx="395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L</a:t>
            </a:r>
            <a:r>
              <a:rPr lang="en-US" baseline="-25000"/>
              <a:t>1</a:t>
            </a:r>
          </a:p>
        </p:txBody>
      </p:sp>
      <p:sp>
        <p:nvSpPr>
          <p:cNvPr id="111627" name="Text Box 11"/>
          <p:cNvSpPr txBox="1">
            <a:spLocks noChangeArrowheads="1"/>
          </p:cNvSpPr>
          <p:nvPr/>
        </p:nvSpPr>
        <p:spPr bwMode="auto">
          <a:xfrm>
            <a:off x="2590800" y="3505200"/>
            <a:ext cx="806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STOP</a:t>
            </a:r>
          </a:p>
        </p:txBody>
      </p:sp>
      <p:sp>
        <p:nvSpPr>
          <p:cNvPr id="111630" name="Text Box 14"/>
          <p:cNvSpPr txBox="1">
            <a:spLocks noChangeArrowheads="1"/>
          </p:cNvSpPr>
          <p:nvPr/>
        </p:nvSpPr>
        <p:spPr bwMode="auto">
          <a:xfrm>
            <a:off x="5029200" y="3810000"/>
            <a:ext cx="433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R</a:t>
            </a:r>
            <a:r>
              <a:rPr lang="en-US" baseline="-25000"/>
              <a:t>1</a:t>
            </a:r>
          </a:p>
        </p:txBody>
      </p:sp>
      <p:sp>
        <p:nvSpPr>
          <p:cNvPr id="111633" name="Text Box 17"/>
          <p:cNvSpPr txBox="1">
            <a:spLocks noChangeArrowheads="1"/>
          </p:cNvSpPr>
          <p:nvPr/>
        </p:nvSpPr>
        <p:spPr bwMode="auto">
          <a:xfrm>
            <a:off x="3581400" y="4967287"/>
            <a:ext cx="207011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Times New Roman" charset="0"/>
              </a:rPr>
              <a:t>P</a:t>
            </a:r>
            <a:r>
              <a:rPr lang="en-US" sz="2000" baseline="-25000" dirty="0">
                <a:latin typeface="Times New Roman" charset="0"/>
              </a:rPr>
              <a:t>R</a:t>
            </a:r>
            <a:r>
              <a:rPr lang="en-US" sz="2000" dirty="0">
                <a:latin typeface="Times New Roman" charset="0"/>
              </a:rPr>
              <a:t>(</a:t>
            </a:r>
            <a:r>
              <a:rPr lang="en-US" sz="2000" dirty="0" err="1">
                <a:latin typeface="Times New Roman" charset="0"/>
              </a:rPr>
              <a:t>NP</a:t>
            </a:r>
            <a:r>
              <a:rPr lang="en-US" dirty="0" err="1">
                <a:solidFill>
                  <a:srgbClr val="FF0000"/>
                </a:solidFill>
                <a:latin typeface="Times New Roman" charset="0"/>
              </a:rPr>
              <a:t>dog</a:t>
            </a:r>
            <a:r>
              <a:rPr lang="en-US" dirty="0">
                <a:solidFill>
                  <a:srgbClr val="FF0000"/>
                </a:solidFill>
                <a:latin typeface="Times New Roman" charset="0"/>
              </a:rPr>
              <a:t> </a:t>
            </a:r>
            <a:r>
              <a:rPr lang="en-US" sz="2000" dirty="0">
                <a:latin typeface="Times New Roman" charset="0"/>
              </a:rPr>
              <a:t>| </a:t>
            </a:r>
            <a:r>
              <a:rPr lang="en-US" sz="2000" dirty="0" err="1">
                <a:latin typeface="Times New Roman" charset="0"/>
              </a:rPr>
              <a:t>VP</a:t>
            </a:r>
            <a:r>
              <a:rPr lang="en-US" dirty="0" err="1">
                <a:solidFill>
                  <a:srgbClr val="FF0000"/>
                </a:solidFill>
                <a:latin typeface="Times New Roman" charset="0"/>
              </a:rPr>
              <a:t>put</a:t>
            </a:r>
            <a:r>
              <a:rPr lang="en-US" dirty="0">
                <a:solidFill>
                  <a:srgbClr val="FF0000"/>
                </a:solidFill>
                <a:latin typeface="Times New Roman" charset="0"/>
              </a:rPr>
              <a:t>)</a:t>
            </a:r>
            <a:endParaRPr lang="en-US" sz="2000" dirty="0">
              <a:latin typeface="Times New Roman" charset="0"/>
            </a:endParaRPr>
          </a:p>
        </p:txBody>
      </p:sp>
      <p:sp>
        <p:nvSpPr>
          <p:cNvPr id="111636" name="Line 20"/>
          <p:cNvSpPr>
            <a:spLocks noChangeShapeType="1"/>
          </p:cNvSpPr>
          <p:nvPr/>
        </p:nvSpPr>
        <p:spPr bwMode="auto">
          <a:xfrm flipH="1">
            <a:off x="4724400" y="4114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18539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Sample Production Generation</a:t>
            </a:r>
          </a:p>
        </p:txBody>
      </p:sp>
      <p:sp>
        <p:nvSpPr>
          <p:cNvPr id="54275" name="Text Box 4"/>
          <p:cNvSpPr txBox="1">
            <a:spLocks noChangeArrowheads="1"/>
          </p:cNvSpPr>
          <p:nvPr/>
        </p:nvSpPr>
        <p:spPr bwMode="auto">
          <a:xfrm>
            <a:off x="533400" y="1905000"/>
            <a:ext cx="480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VP</a:t>
            </a:r>
            <a:r>
              <a:rPr lang="en-US" sz="1600" dirty="0" err="1">
                <a:solidFill>
                  <a:srgbClr val="FF0000"/>
                </a:solidFill>
              </a:rPr>
              <a:t>put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dirty="0">
                <a:latin typeface="Times New Roman" charset="0"/>
              </a:rPr>
              <a:t>→ </a:t>
            </a:r>
            <a:r>
              <a:rPr lang="en-US" dirty="0" err="1"/>
              <a:t>VBD</a:t>
            </a:r>
            <a:r>
              <a:rPr lang="en-US" sz="1600" dirty="0" err="1">
                <a:solidFill>
                  <a:srgbClr val="FF0000"/>
                </a:solidFill>
              </a:rPr>
              <a:t>put</a:t>
            </a:r>
            <a:r>
              <a:rPr lang="en-US" dirty="0">
                <a:latin typeface="Times New Roman" charset="0"/>
              </a:rPr>
              <a:t> </a:t>
            </a:r>
            <a:r>
              <a:rPr lang="en-US" dirty="0" err="1"/>
              <a:t>NP</a:t>
            </a:r>
            <a:r>
              <a:rPr lang="en-US" sz="1600" dirty="0" err="1">
                <a:solidFill>
                  <a:srgbClr val="FF0000"/>
                </a:solidFill>
              </a:rPr>
              <a:t>dog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dirty="0" err="1"/>
              <a:t>PP</a:t>
            </a:r>
            <a:r>
              <a:rPr lang="en-US" sz="1600" dirty="0" err="1">
                <a:solidFill>
                  <a:srgbClr val="FF0000"/>
                </a:solidFill>
              </a:rPr>
              <a:t>in</a:t>
            </a:r>
            <a:endParaRPr lang="en-US" dirty="0">
              <a:latin typeface="Times New Roman" charset="0"/>
            </a:endParaRPr>
          </a:p>
        </p:txBody>
      </p:sp>
      <p:sp>
        <p:nvSpPr>
          <p:cNvPr id="54277" name="Text Box 6"/>
          <p:cNvSpPr txBox="1">
            <a:spLocks noChangeArrowheads="1"/>
          </p:cNvSpPr>
          <p:nvPr/>
        </p:nvSpPr>
        <p:spPr bwMode="auto">
          <a:xfrm>
            <a:off x="990600" y="3505200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VP</a:t>
            </a:r>
            <a:r>
              <a:rPr lang="en-US" sz="1600" dirty="0" err="1">
                <a:solidFill>
                  <a:srgbClr val="FF0000"/>
                </a:solidFill>
              </a:rPr>
              <a:t>put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dirty="0">
                <a:latin typeface="Times New Roman" charset="0"/>
              </a:rPr>
              <a:t>→</a:t>
            </a:r>
          </a:p>
        </p:txBody>
      </p:sp>
      <p:sp>
        <p:nvSpPr>
          <p:cNvPr id="111623" name="Text Box 7"/>
          <p:cNvSpPr txBox="1">
            <a:spLocks noChangeArrowheads="1"/>
          </p:cNvSpPr>
          <p:nvPr/>
        </p:nvSpPr>
        <p:spPr bwMode="auto">
          <a:xfrm>
            <a:off x="3352800" y="35052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VBD</a:t>
            </a:r>
            <a:r>
              <a:rPr lang="en-US" sz="1600" dirty="0" err="1">
                <a:solidFill>
                  <a:srgbClr val="FF0000"/>
                </a:solidFill>
              </a:rPr>
              <a:t>put</a:t>
            </a:r>
            <a:endParaRPr lang="en-US" dirty="0">
              <a:latin typeface="Times New Roman" charset="0"/>
            </a:endParaRPr>
          </a:p>
        </p:txBody>
      </p:sp>
      <p:sp>
        <p:nvSpPr>
          <p:cNvPr id="111624" name="Text Box 8"/>
          <p:cNvSpPr txBox="1">
            <a:spLocks noChangeArrowheads="1"/>
          </p:cNvSpPr>
          <p:nvPr/>
        </p:nvSpPr>
        <p:spPr bwMode="auto">
          <a:xfrm>
            <a:off x="4724400" y="35052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NP</a:t>
            </a:r>
            <a:r>
              <a:rPr lang="en-US" sz="1600" dirty="0" err="1">
                <a:solidFill>
                  <a:srgbClr val="FF0000"/>
                </a:solidFill>
              </a:rPr>
              <a:t>dog</a:t>
            </a:r>
            <a:endParaRPr lang="en-US" dirty="0">
              <a:latin typeface="Times New Roman" charset="0"/>
            </a:endParaRPr>
          </a:p>
        </p:txBody>
      </p:sp>
      <p:sp>
        <p:nvSpPr>
          <p:cNvPr id="111625" name="Text Box 9"/>
          <p:cNvSpPr txBox="1">
            <a:spLocks noChangeArrowheads="1"/>
          </p:cNvSpPr>
          <p:nvPr/>
        </p:nvSpPr>
        <p:spPr bwMode="auto">
          <a:xfrm>
            <a:off x="3810000" y="38100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H</a:t>
            </a:r>
          </a:p>
        </p:txBody>
      </p:sp>
      <p:sp>
        <p:nvSpPr>
          <p:cNvPr id="111626" name="Text Box 10"/>
          <p:cNvSpPr txBox="1">
            <a:spLocks noChangeArrowheads="1"/>
          </p:cNvSpPr>
          <p:nvPr/>
        </p:nvSpPr>
        <p:spPr bwMode="auto">
          <a:xfrm>
            <a:off x="2895600" y="3810000"/>
            <a:ext cx="395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L</a:t>
            </a:r>
            <a:r>
              <a:rPr lang="en-US" baseline="-25000"/>
              <a:t>1</a:t>
            </a:r>
          </a:p>
        </p:txBody>
      </p:sp>
      <p:sp>
        <p:nvSpPr>
          <p:cNvPr id="111627" name="Text Box 11"/>
          <p:cNvSpPr txBox="1">
            <a:spLocks noChangeArrowheads="1"/>
          </p:cNvSpPr>
          <p:nvPr/>
        </p:nvSpPr>
        <p:spPr bwMode="auto">
          <a:xfrm>
            <a:off x="2590800" y="3505200"/>
            <a:ext cx="806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STOP</a:t>
            </a:r>
          </a:p>
        </p:txBody>
      </p:sp>
      <p:sp>
        <p:nvSpPr>
          <p:cNvPr id="111628" name="Text Box 12"/>
          <p:cNvSpPr txBox="1">
            <a:spLocks noChangeArrowheads="1"/>
          </p:cNvSpPr>
          <p:nvPr/>
        </p:nvSpPr>
        <p:spPr bwMode="auto">
          <a:xfrm>
            <a:off x="5791200" y="35052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PP</a:t>
            </a:r>
            <a:r>
              <a:rPr lang="en-US" sz="1600" dirty="0" err="1">
                <a:solidFill>
                  <a:srgbClr val="FF0000"/>
                </a:solidFill>
              </a:rPr>
              <a:t>in</a:t>
            </a:r>
            <a:endParaRPr lang="en-US" dirty="0">
              <a:latin typeface="Times New Roman" charset="0"/>
            </a:endParaRPr>
          </a:p>
        </p:txBody>
      </p:sp>
      <p:sp>
        <p:nvSpPr>
          <p:cNvPr id="111630" name="Text Box 14"/>
          <p:cNvSpPr txBox="1">
            <a:spLocks noChangeArrowheads="1"/>
          </p:cNvSpPr>
          <p:nvPr/>
        </p:nvSpPr>
        <p:spPr bwMode="auto">
          <a:xfrm>
            <a:off x="5029200" y="3810000"/>
            <a:ext cx="433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R</a:t>
            </a:r>
            <a:r>
              <a:rPr lang="en-US" baseline="-25000"/>
              <a:t>1</a:t>
            </a:r>
          </a:p>
        </p:txBody>
      </p:sp>
      <p:sp>
        <p:nvSpPr>
          <p:cNvPr id="111631" name="Text Box 15"/>
          <p:cNvSpPr txBox="1">
            <a:spLocks noChangeArrowheads="1"/>
          </p:cNvSpPr>
          <p:nvPr/>
        </p:nvSpPr>
        <p:spPr bwMode="auto">
          <a:xfrm>
            <a:off x="6019800" y="3810000"/>
            <a:ext cx="433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R</a:t>
            </a:r>
            <a:r>
              <a:rPr lang="en-US" baseline="-25000"/>
              <a:t>2</a:t>
            </a:r>
          </a:p>
        </p:txBody>
      </p:sp>
      <p:sp>
        <p:nvSpPr>
          <p:cNvPr id="111633" name="Text Box 17"/>
          <p:cNvSpPr txBox="1">
            <a:spLocks noChangeArrowheads="1"/>
          </p:cNvSpPr>
          <p:nvPr/>
        </p:nvSpPr>
        <p:spPr bwMode="auto">
          <a:xfrm>
            <a:off x="3843969" y="5334000"/>
            <a:ext cx="18681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Times New Roman" charset="0"/>
              </a:rPr>
              <a:t>P</a:t>
            </a:r>
            <a:r>
              <a:rPr lang="en-US" sz="2000" baseline="-25000" dirty="0">
                <a:latin typeface="Times New Roman" charset="0"/>
              </a:rPr>
              <a:t>R</a:t>
            </a:r>
            <a:r>
              <a:rPr lang="en-US" sz="2000" dirty="0">
                <a:latin typeface="Times New Roman" charset="0"/>
              </a:rPr>
              <a:t>(</a:t>
            </a:r>
            <a:r>
              <a:rPr lang="en-US" sz="2000" dirty="0" err="1">
                <a:latin typeface="Times New Roman" charset="0"/>
              </a:rPr>
              <a:t>PP</a:t>
            </a:r>
            <a:r>
              <a:rPr lang="en-US" dirty="0" err="1">
                <a:solidFill>
                  <a:srgbClr val="FF0000"/>
                </a:solidFill>
                <a:latin typeface="Times New Roman" charset="0"/>
              </a:rPr>
              <a:t>in</a:t>
            </a:r>
            <a:r>
              <a:rPr lang="en-US" dirty="0">
                <a:solidFill>
                  <a:srgbClr val="FF0000"/>
                </a:solidFill>
                <a:latin typeface="Times New Roman" charset="0"/>
              </a:rPr>
              <a:t> </a:t>
            </a:r>
            <a:r>
              <a:rPr lang="en-US" sz="2000" dirty="0">
                <a:latin typeface="Times New Roman" charset="0"/>
              </a:rPr>
              <a:t>| </a:t>
            </a:r>
            <a:r>
              <a:rPr lang="en-US" sz="2000" dirty="0" err="1">
                <a:latin typeface="Times New Roman" charset="0"/>
              </a:rPr>
              <a:t>VP</a:t>
            </a:r>
            <a:r>
              <a:rPr lang="en-US" dirty="0" err="1">
                <a:solidFill>
                  <a:srgbClr val="FF0000"/>
                </a:solidFill>
                <a:latin typeface="Times New Roman" charset="0"/>
              </a:rPr>
              <a:t>put</a:t>
            </a:r>
            <a:r>
              <a:rPr lang="en-US" sz="2000" dirty="0">
                <a:latin typeface="Times New Roman" charset="0"/>
              </a:rPr>
              <a:t>)</a:t>
            </a:r>
          </a:p>
        </p:txBody>
      </p:sp>
      <p:sp>
        <p:nvSpPr>
          <p:cNvPr id="111637" name="Line 21"/>
          <p:cNvSpPr>
            <a:spLocks noChangeShapeType="1"/>
          </p:cNvSpPr>
          <p:nvPr/>
        </p:nvSpPr>
        <p:spPr bwMode="auto">
          <a:xfrm flipH="1">
            <a:off x="5029200" y="4114800"/>
            <a:ext cx="1143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37053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Sample Production Generation</a:t>
            </a:r>
          </a:p>
        </p:txBody>
      </p:sp>
      <p:sp>
        <p:nvSpPr>
          <p:cNvPr id="54275" name="Text Box 4"/>
          <p:cNvSpPr txBox="1">
            <a:spLocks noChangeArrowheads="1"/>
          </p:cNvSpPr>
          <p:nvPr/>
        </p:nvSpPr>
        <p:spPr bwMode="auto">
          <a:xfrm>
            <a:off x="533400" y="1905000"/>
            <a:ext cx="480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VP</a:t>
            </a:r>
            <a:r>
              <a:rPr lang="en-US" sz="1600" dirty="0" err="1">
                <a:solidFill>
                  <a:srgbClr val="FF0000"/>
                </a:solidFill>
              </a:rPr>
              <a:t>put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dirty="0">
                <a:latin typeface="Times New Roman" charset="0"/>
              </a:rPr>
              <a:t>→ </a:t>
            </a:r>
            <a:r>
              <a:rPr lang="en-US" dirty="0" err="1"/>
              <a:t>VBD</a:t>
            </a:r>
            <a:r>
              <a:rPr lang="en-US" sz="1600" dirty="0" err="1">
                <a:solidFill>
                  <a:srgbClr val="FF0000"/>
                </a:solidFill>
              </a:rPr>
              <a:t>put</a:t>
            </a:r>
            <a:r>
              <a:rPr lang="en-US" dirty="0">
                <a:latin typeface="Times New Roman" charset="0"/>
              </a:rPr>
              <a:t> </a:t>
            </a:r>
            <a:r>
              <a:rPr lang="en-US" dirty="0" err="1"/>
              <a:t>NP</a:t>
            </a:r>
            <a:r>
              <a:rPr lang="en-US" sz="1600" dirty="0" err="1">
                <a:solidFill>
                  <a:srgbClr val="FF0000"/>
                </a:solidFill>
              </a:rPr>
              <a:t>dog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dirty="0" err="1"/>
              <a:t>PP</a:t>
            </a:r>
            <a:r>
              <a:rPr lang="en-US" sz="1600" dirty="0" err="1">
                <a:solidFill>
                  <a:srgbClr val="FF0000"/>
                </a:solidFill>
              </a:rPr>
              <a:t>in</a:t>
            </a:r>
            <a:endParaRPr lang="en-US" dirty="0">
              <a:latin typeface="Times New Roman" charset="0"/>
            </a:endParaRPr>
          </a:p>
        </p:txBody>
      </p:sp>
      <p:sp>
        <p:nvSpPr>
          <p:cNvPr id="54277" name="Text Box 6"/>
          <p:cNvSpPr txBox="1">
            <a:spLocks noChangeArrowheads="1"/>
          </p:cNvSpPr>
          <p:nvPr/>
        </p:nvSpPr>
        <p:spPr bwMode="auto">
          <a:xfrm>
            <a:off x="990600" y="3505200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VP</a:t>
            </a:r>
            <a:r>
              <a:rPr lang="en-US" sz="1600" dirty="0" err="1">
                <a:solidFill>
                  <a:srgbClr val="FF0000"/>
                </a:solidFill>
              </a:rPr>
              <a:t>put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dirty="0">
                <a:latin typeface="Times New Roman" charset="0"/>
              </a:rPr>
              <a:t>→</a:t>
            </a:r>
          </a:p>
        </p:txBody>
      </p:sp>
      <p:sp>
        <p:nvSpPr>
          <p:cNvPr id="111623" name="Text Box 7"/>
          <p:cNvSpPr txBox="1">
            <a:spLocks noChangeArrowheads="1"/>
          </p:cNvSpPr>
          <p:nvPr/>
        </p:nvSpPr>
        <p:spPr bwMode="auto">
          <a:xfrm>
            <a:off x="3352800" y="35052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VBD</a:t>
            </a:r>
            <a:r>
              <a:rPr lang="en-US" sz="1600" dirty="0" err="1">
                <a:solidFill>
                  <a:srgbClr val="FF0000"/>
                </a:solidFill>
              </a:rPr>
              <a:t>put</a:t>
            </a:r>
            <a:endParaRPr lang="en-US" dirty="0">
              <a:latin typeface="Times New Roman" charset="0"/>
            </a:endParaRPr>
          </a:p>
        </p:txBody>
      </p:sp>
      <p:sp>
        <p:nvSpPr>
          <p:cNvPr id="111624" name="Text Box 8"/>
          <p:cNvSpPr txBox="1">
            <a:spLocks noChangeArrowheads="1"/>
          </p:cNvSpPr>
          <p:nvPr/>
        </p:nvSpPr>
        <p:spPr bwMode="auto">
          <a:xfrm>
            <a:off x="4724400" y="35052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NP</a:t>
            </a:r>
            <a:r>
              <a:rPr lang="en-US" sz="1600" dirty="0" err="1">
                <a:solidFill>
                  <a:srgbClr val="FF0000"/>
                </a:solidFill>
              </a:rPr>
              <a:t>dog</a:t>
            </a:r>
            <a:endParaRPr lang="en-US" dirty="0">
              <a:latin typeface="Times New Roman" charset="0"/>
            </a:endParaRPr>
          </a:p>
        </p:txBody>
      </p:sp>
      <p:sp>
        <p:nvSpPr>
          <p:cNvPr id="111625" name="Text Box 9"/>
          <p:cNvSpPr txBox="1">
            <a:spLocks noChangeArrowheads="1"/>
          </p:cNvSpPr>
          <p:nvPr/>
        </p:nvSpPr>
        <p:spPr bwMode="auto">
          <a:xfrm>
            <a:off x="3810000" y="38100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H</a:t>
            </a:r>
          </a:p>
        </p:txBody>
      </p:sp>
      <p:sp>
        <p:nvSpPr>
          <p:cNvPr id="111626" name="Text Box 10"/>
          <p:cNvSpPr txBox="1">
            <a:spLocks noChangeArrowheads="1"/>
          </p:cNvSpPr>
          <p:nvPr/>
        </p:nvSpPr>
        <p:spPr bwMode="auto">
          <a:xfrm>
            <a:off x="2895600" y="3810000"/>
            <a:ext cx="395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L</a:t>
            </a:r>
            <a:r>
              <a:rPr lang="en-US" baseline="-25000"/>
              <a:t>1</a:t>
            </a:r>
          </a:p>
        </p:txBody>
      </p:sp>
      <p:sp>
        <p:nvSpPr>
          <p:cNvPr id="111627" name="Text Box 11"/>
          <p:cNvSpPr txBox="1">
            <a:spLocks noChangeArrowheads="1"/>
          </p:cNvSpPr>
          <p:nvPr/>
        </p:nvSpPr>
        <p:spPr bwMode="auto">
          <a:xfrm>
            <a:off x="2590800" y="3505200"/>
            <a:ext cx="806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STOP</a:t>
            </a:r>
          </a:p>
        </p:txBody>
      </p:sp>
      <p:sp>
        <p:nvSpPr>
          <p:cNvPr id="111628" name="Text Box 12"/>
          <p:cNvSpPr txBox="1">
            <a:spLocks noChangeArrowheads="1"/>
          </p:cNvSpPr>
          <p:nvPr/>
        </p:nvSpPr>
        <p:spPr bwMode="auto">
          <a:xfrm>
            <a:off x="5791200" y="35052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PP</a:t>
            </a:r>
            <a:r>
              <a:rPr lang="en-US" sz="1600" dirty="0" err="1">
                <a:solidFill>
                  <a:srgbClr val="FF0000"/>
                </a:solidFill>
              </a:rPr>
              <a:t>in</a:t>
            </a:r>
            <a:endParaRPr lang="en-US" dirty="0">
              <a:latin typeface="Times New Roman" charset="0"/>
            </a:endParaRPr>
          </a:p>
        </p:txBody>
      </p:sp>
      <p:sp>
        <p:nvSpPr>
          <p:cNvPr id="111629" name="Text Box 13"/>
          <p:cNvSpPr txBox="1">
            <a:spLocks noChangeArrowheads="1"/>
          </p:cNvSpPr>
          <p:nvPr/>
        </p:nvSpPr>
        <p:spPr bwMode="auto">
          <a:xfrm>
            <a:off x="6705600" y="3505200"/>
            <a:ext cx="806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STOP</a:t>
            </a:r>
          </a:p>
        </p:txBody>
      </p:sp>
      <p:sp>
        <p:nvSpPr>
          <p:cNvPr id="111630" name="Text Box 14"/>
          <p:cNvSpPr txBox="1">
            <a:spLocks noChangeArrowheads="1"/>
          </p:cNvSpPr>
          <p:nvPr/>
        </p:nvSpPr>
        <p:spPr bwMode="auto">
          <a:xfrm>
            <a:off x="5029200" y="3810000"/>
            <a:ext cx="433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R</a:t>
            </a:r>
            <a:r>
              <a:rPr lang="en-US" baseline="-25000"/>
              <a:t>1</a:t>
            </a:r>
          </a:p>
        </p:txBody>
      </p:sp>
      <p:sp>
        <p:nvSpPr>
          <p:cNvPr id="111631" name="Text Box 15"/>
          <p:cNvSpPr txBox="1">
            <a:spLocks noChangeArrowheads="1"/>
          </p:cNvSpPr>
          <p:nvPr/>
        </p:nvSpPr>
        <p:spPr bwMode="auto">
          <a:xfrm>
            <a:off x="6019800" y="3810000"/>
            <a:ext cx="433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R</a:t>
            </a:r>
            <a:r>
              <a:rPr lang="en-US" baseline="-25000"/>
              <a:t>2</a:t>
            </a:r>
          </a:p>
        </p:txBody>
      </p:sp>
      <p:sp>
        <p:nvSpPr>
          <p:cNvPr id="111632" name="Text Box 16"/>
          <p:cNvSpPr txBox="1">
            <a:spLocks noChangeArrowheads="1"/>
          </p:cNvSpPr>
          <p:nvPr/>
        </p:nvSpPr>
        <p:spPr bwMode="auto">
          <a:xfrm>
            <a:off x="6858000" y="3810000"/>
            <a:ext cx="433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R</a:t>
            </a:r>
            <a:r>
              <a:rPr lang="en-US" baseline="-25000"/>
              <a:t>3</a:t>
            </a:r>
          </a:p>
        </p:txBody>
      </p:sp>
      <p:sp>
        <p:nvSpPr>
          <p:cNvPr id="111633" name="Text Box 17"/>
          <p:cNvSpPr txBox="1">
            <a:spLocks noChangeArrowheads="1"/>
          </p:cNvSpPr>
          <p:nvPr/>
        </p:nvSpPr>
        <p:spPr bwMode="auto">
          <a:xfrm>
            <a:off x="5923000" y="5105400"/>
            <a:ext cx="186999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Times New Roman" charset="0"/>
              </a:rPr>
              <a:t>P</a:t>
            </a:r>
            <a:r>
              <a:rPr lang="en-US" sz="2000" baseline="-25000" dirty="0">
                <a:latin typeface="Times New Roman" charset="0"/>
              </a:rPr>
              <a:t>R</a:t>
            </a:r>
            <a:r>
              <a:rPr lang="en-US" sz="2000" dirty="0">
                <a:latin typeface="Times New Roman" charset="0"/>
              </a:rPr>
              <a:t>(STOP | </a:t>
            </a:r>
            <a:r>
              <a:rPr lang="en-US" sz="2000" dirty="0" err="1">
                <a:latin typeface="Times New Roman" charset="0"/>
              </a:rPr>
              <a:t>PP</a:t>
            </a:r>
            <a:r>
              <a:rPr lang="en-US" dirty="0" err="1">
                <a:solidFill>
                  <a:srgbClr val="FF0000"/>
                </a:solidFill>
                <a:latin typeface="Times New Roman" charset="0"/>
              </a:rPr>
              <a:t>in</a:t>
            </a:r>
            <a:r>
              <a:rPr lang="en-US" sz="2000" dirty="0">
                <a:latin typeface="Times New Roman" charset="0"/>
              </a:rPr>
              <a:t>)</a:t>
            </a:r>
            <a:endParaRPr lang="en-US" sz="2400" dirty="0">
              <a:latin typeface="Times New Roman" charset="0"/>
            </a:endParaRPr>
          </a:p>
          <a:p>
            <a:endParaRPr lang="en-US" sz="2000" dirty="0">
              <a:latin typeface="Times New Roman" charset="0"/>
            </a:endParaRPr>
          </a:p>
        </p:txBody>
      </p:sp>
      <p:sp>
        <p:nvSpPr>
          <p:cNvPr id="111638" name="Line 22"/>
          <p:cNvSpPr>
            <a:spLocks noChangeShapeType="1"/>
          </p:cNvSpPr>
          <p:nvPr/>
        </p:nvSpPr>
        <p:spPr bwMode="auto">
          <a:xfrm flipH="1">
            <a:off x="6858000" y="41148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60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Parsing evaluation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"/>
          </p:nvPr>
        </p:nvSpPr>
        <p:spPr>
          <a:xfrm>
            <a:off x="609600" y="3962400"/>
            <a:ext cx="8153400" cy="2590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Learn a model using the training set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Parse the test set without looking at the “correct” trees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Compare our generated parse tree to the “correct” tree</a:t>
            </a:r>
          </a:p>
        </p:txBody>
      </p:sp>
      <p:sp>
        <p:nvSpPr>
          <p:cNvPr id="4" name="Rectangle 3"/>
          <p:cNvSpPr/>
          <p:nvPr/>
        </p:nvSpPr>
        <p:spPr>
          <a:xfrm>
            <a:off x="838200" y="2743200"/>
            <a:ext cx="5867400" cy="457200"/>
          </a:xfrm>
          <a:prstGeom prst="rect">
            <a:avLst/>
          </a:prstGeom>
          <a:solidFill>
            <a:srgbClr val="0000F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eft Brace 4"/>
          <p:cNvSpPr/>
          <p:nvPr/>
        </p:nvSpPr>
        <p:spPr>
          <a:xfrm rot="5400000">
            <a:off x="4229100" y="-1333500"/>
            <a:ext cx="457200" cy="7239000"/>
          </a:xfrm>
          <a:prstGeom prst="lef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10000" y="14478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Treebank</a:t>
            </a:r>
          </a:p>
        </p:txBody>
      </p:sp>
      <p:sp>
        <p:nvSpPr>
          <p:cNvPr id="7" name="Rectangle 6"/>
          <p:cNvSpPr/>
          <p:nvPr/>
        </p:nvSpPr>
        <p:spPr>
          <a:xfrm>
            <a:off x="6781800" y="2743200"/>
            <a:ext cx="609600" cy="457200"/>
          </a:xfrm>
          <a:prstGeom prst="rect">
            <a:avLst/>
          </a:prstGeom>
          <a:solidFill>
            <a:srgbClr val="3366F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467600" y="2743200"/>
            <a:ext cx="609600" cy="457200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276600" y="32766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Train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05600" y="32766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3366FF"/>
                </a:solidFill>
              </a:rPr>
              <a:t>Dev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467600" y="32766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Test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Sample Production Generation</a:t>
            </a:r>
          </a:p>
        </p:txBody>
      </p:sp>
      <p:sp>
        <p:nvSpPr>
          <p:cNvPr id="54275" name="Text Box 4"/>
          <p:cNvSpPr txBox="1">
            <a:spLocks noChangeArrowheads="1"/>
          </p:cNvSpPr>
          <p:nvPr/>
        </p:nvSpPr>
        <p:spPr bwMode="auto">
          <a:xfrm>
            <a:off x="533400" y="1905000"/>
            <a:ext cx="480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VP</a:t>
            </a:r>
            <a:r>
              <a:rPr lang="en-US" sz="1600" dirty="0" err="1">
                <a:solidFill>
                  <a:srgbClr val="FF0000"/>
                </a:solidFill>
              </a:rPr>
              <a:t>put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dirty="0">
                <a:latin typeface="Times New Roman" charset="0"/>
              </a:rPr>
              <a:t>→ </a:t>
            </a:r>
            <a:r>
              <a:rPr lang="en-US" dirty="0" err="1"/>
              <a:t>VBD</a:t>
            </a:r>
            <a:r>
              <a:rPr lang="en-US" sz="1600" dirty="0" err="1">
                <a:solidFill>
                  <a:srgbClr val="FF0000"/>
                </a:solidFill>
              </a:rPr>
              <a:t>put</a:t>
            </a:r>
            <a:r>
              <a:rPr lang="en-US" dirty="0">
                <a:latin typeface="Times New Roman" charset="0"/>
              </a:rPr>
              <a:t> </a:t>
            </a:r>
            <a:r>
              <a:rPr lang="en-US" dirty="0" err="1"/>
              <a:t>NP</a:t>
            </a:r>
            <a:r>
              <a:rPr lang="en-US" sz="1600" dirty="0" err="1">
                <a:solidFill>
                  <a:srgbClr val="FF0000"/>
                </a:solidFill>
              </a:rPr>
              <a:t>dog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dirty="0" err="1"/>
              <a:t>PP</a:t>
            </a:r>
            <a:r>
              <a:rPr lang="en-US" sz="1600" dirty="0" err="1">
                <a:solidFill>
                  <a:srgbClr val="FF0000"/>
                </a:solidFill>
              </a:rPr>
              <a:t>in</a:t>
            </a:r>
            <a:endParaRPr lang="en-US" dirty="0">
              <a:latin typeface="Times New Roman" charset="0"/>
            </a:endParaRPr>
          </a:p>
        </p:txBody>
      </p:sp>
      <p:sp>
        <p:nvSpPr>
          <p:cNvPr id="54276" name="Text Box 5"/>
          <p:cNvSpPr txBox="1">
            <a:spLocks noChangeArrowheads="1"/>
          </p:cNvSpPr>
          <p:nvPr/>
        </p:nvSpPr>
        <p:spPr bwMode="auto">
          <a:xfrm>
            <a:off x="5257800" y="1600200"/>
            <a:ext cx="33083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Note: Penn treebank tends to </a:t>
            </a:r>
          </a:p>
          <a:p>
            <a:r>
              <a:rPr lang="en-US" dirty="0">
                <a:solidFill>
                  <a:schemeClr val="accent2"/>
                </a:solidFill>
              </a:rPr>
              <a:t>have fairly flat parse trees that </a:t>
            </a:r>
          </a:p>
          <a:p>
            <a:r>
              <a:rPr lang="en-US" dirty="0">
                <a:solidFill>
                  <a:schemeClr val="accent2"/>
                </a:solidFill>
              </a:rPr>
              <a:t>produce long productions. </a:t>
            </a:r>
          </a:p>
        </p:txBody>
      </p:sp>
      <p:sp>
        <p:nvSpPr>
          <p:cNvPr id="54277" name="Text Box 6"/>
          <p:cNvSpPr txBox="1">
            <a:spLocks noChangeArrowheads="1"/>
          </p:cNvSpPr>
          <p:nvPr/>
        </p:nvSpPr>
        <p:spPr bwMode="auto">
          <a:xfrm>
            <a:off x="990600" y="3505200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VP</a:t>
            </a:r>
            <a:r>
              <a:rPr lang="en-US" sz="1600" dirty="0" err="1">
                <a:solidFill>
                  <a:srgbClr val="FF0000"/>
                </a:solidFill>
              </a:rPr>
              <a:t>put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dirty="0">
                <a:latin typeface="Times New Roman" charset="0"/>
              </a:rPr>
              <a:t>→</a:t>
            </a:r>
          </a:p>
        </p:txBody>
      </p:sp>
      <p:sp>
        <p:nvSpPr>
          <p:cNvPr id="111623" name="Text Box 7"/>
          <p:cNvSpPr txBox="1">
            <a:spLocks noChangeArrowheads="1"/>
          </p:cNvSpPr>
          <p:nvPr/>
        </p:nvSpPr>
        <p:spPr bwMode="auto">
          <a:xfrm>
            <a:off x="3352800" y="35052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VBD</a:t>
            </a:r>
            <a:r>
              <a:rPr lang="en-US" sz="1600" dirty="0" err="1">
                <a:solidFill>
                  <a:srgbClr val="FF0000"/>
                </a:solidFill>
              </a:rPr>
              <a:t>put</a:t>
            </a:r>
            <a:endParaRPr lang="en-US" dirty="0">
              <a:latin typeface="Times New Roman" charset="0"/>
            </a:endParaRPr>
          </a:p>
        </p:txBody>
      </p:sp>
      <p:sp>
        <p:nvSpPr>
          <p:cNvPr id="111624" name="Text Box 8"/>
          <p:cNvSpPr txBox="1">
            <a:spLocks noChangeArrowheads="1"/>
          </p:cNvSpPr>
          <p:nvPr/>
        </p:nvSpPr>
        <p:spPr bwMode="auto">
          <a:xfrm>
            <a:off x="4724400" y="35052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NP</a:t>
            </a:r>
            <a:r>
              <a:rPr lang="en-US" sz="1600" dirty="0" err="1">
                <a:solidFill>
                  <a:srgbClr val="FF0000"/>
                </a:solidFill>
              </a:rPr>
              <a:t>dog</a:t>
            </a:r>
            <a:endParaRPr lang="en-US" dirty="0">
              <a:latin typeface="Times New Roman" charset="0"/>
            </a:endParaRPr>
          </a:p>
        </p:txBody>
      </p:sp>
      <p:sp>
        <p:nvSpPr>
          <p:cNvPr id="111625" name="Text Box 9"/>
          <p:cNvSpPr txBox="1">
            <a:spLocks noChangeArrowheads="1"/>
          </p:cNvSpPr>
          <p:nvPr/>
        </p:nvSpPr>
        <p:spPr bwMode="auto">
          <a:xfrm>
            <a:off x="3810000" y="38100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H</a:t>
            </a:r>
          </a:p>
        </p:txBody>
      </p:sp>
      <p:sp>
        <p:nvSpPr>
          <p:cNvPr id="111626" name="Text Box 10"/>
          <p:cNvSpPr txBox="1">
            <a:spLocks noChangeArrowheads="1"/>
          </p:cNvSpPr>
          <p:nvPr/>
        </p:nvSpPr>
        <p:spPr bwMode="auto">
          <a:xfrm>
            <a:off x="2895600" y="3810000"/>
            <a:ext cx="395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L</a:t>
            </a:r>
            <a:r>
              <a:rPr lang="en-US" baseline="-25000"/>
              <a:t>1</a:t>
            </a:r>
          </a:p>
        </p:txBody>
      </p:sp>
      <p:sp>
        <p:nvSpPr>
          <p:cNvPr id="111627" name="Text Box 11"/>
          <p:cNvSpPr txBox="1">
            <a:spLocks noChangeArrowheads="1"/>
          </p:cNvSpPr>
          <p:nvPr/>
        </p:nvSpPr>
        <p:spPr bwMode="auto">
          <a:xfrm>
            <a:off x="2590800" y="3505200"/>
            <a:ext cx="806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STOP</a:t>
            </a:r>
          </a:p>
        </p:txBody>
      </p:sp>
      <p:sp>
        <p:nvSpPr>
          <p:cNvPr id="111628" name="Text Box 12"/>
          <p:cNvSpPr txBox="1">
            <a:spLocks noChangeArrowheads="1"/>
          </p:cNvSpPr>
          <p:nvPr/>
        </p:nvSpPr>
        <p:spPr bwMode="auto">
          <a:xfrm>
            <a:off x="5791200" y="35052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PP</a:t>
            </a:r>
            <a:r>
              <a:rPr lang="en-US" sz="1600" dirty="0" err="1">
                <a:solidFill>
                  <a:srgbClr val="FF0000"/>
                </a:solidFill>
              </a:rPr>
              <a:t>in</a:t>
            </a:r>
            <a:endParaRPr lang="en-US" dirty="0">
              <a:latin typeface="Times New Roman" charset="0"/>
            </a:endParaRPr>
          </a:p>
        </p:txBody>
      </p:sp>
      <p:sp>
        <p:nvSpPr>
          <p:cNvPr id="111629" name="Text Box 13"/>
          <p:cNvSpPr txBox="1">
            <a:spLocks noChangeArrowheads="1"/>
          </p:cNvSpPr>
          <p:nvPr/>
        </p:nvSpPr>
        <p:spPr bwMode="auto">
          <a:xfrm>
            <a:off x="6705600" y="3505200"/>
            <a:ext cx="806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STOP</a:t>
            </a:r>
          </a:p>
        </p:txBody>
      </p:sp>
      <p:sp>
        <p:nvSpPr>
          <p:cNvPr id="111630" name="Text Box 14"/>
          <p:cNvSpPr txBox="1">
            <a:spLocks noChangeArrowheads="1"/>
          </p:cNvSpPr>
          <p:nvPr/>
        </p:nvSpPr>
        <p:spPr bwMode="auto">
          <a:xfrm>
            <a:off x="5029200" y="3810000"/>
            <a:ext cx="433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R</a:t>
            </a:r>
            <a:r>
              <a:rPr lang="en-US" baseline="-25000"/>
              <a:t>1</a:t>
            </a:r>
          </a:p>
        </p:txBody>
      </p:sp>
      <p:sp>
        <p:nvSpPr>
          <p:cNvPr id="111631" name="Text Box 15"/>
          <p:cNvSpPr txBox="1">
            <a:spLocks noChangeArrowheads="1"/>
          </p:cNvSpPr>
          <p:nvPr/>
        </p:nvSpPr>
        <p:spPr bwMode="auto">
          <a:xfrm>
            <a:off x="6019800" y="3810000"/>
            <a:ext cx="433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R</a:t>
            </a:r>
            <a:r>
              <a:rPr lang="en-US" baseline="-25000"/>
              <a:t>2</a:t>
            </a:r>
          </a:p>
        </p:txBody>
      </p:sp>
      <p:sp>
        <p:nvSpPr>
          <p:cNvPr id="111632" name="Text Box 16"/>
          <p:cNvSpPr txBox="1">
            <a:spLocks noChangeArrowheads="1"/>
          </p:cNvSpPr>
          <p:nvPr/>
        </p:nvSpPr>
        <p:spPr bwMode="auto">
          <a:xfrm>
            <a:off x="6858000" y="3810000"/>
            <a:ext cx="433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R</a:t>
            </a:r>
            <a:r>
              <a:rPr lang="en-US" baseline="-25000"/>
              <a:t>3</a:t>
            </a:r>
          </a:p>
        </p:txBody>
      </p:sp>
      <p:sp>
        <p:nvSpPr>
          <p:cNvPr id="111633" name="Text Box 17"/>
          <p:cNvSpPr txBox="1">
            <a:spLocks noChangeArrowheads="1"/>
          </p:cNvSpPr>
          <p:nvPr/>
        </p:nvSpPr>
        <p:spPr bwMode="auto">
          <a:xfrm>
            <a:off x="304800" y="4419600"/>
            <a:ext cx="7169179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Times New Roman" charset="0"/>
              </a:rPr>
              <a:t>P</a:t>
            </a:r>
            <a:r>
              <a:rPr lang="en-US" sz="2000" baseline="-25000" dirty="0">
                <a:latin typeface="Times New Roman" charset="0"/>
              </a:rPr>
              <a:t>L</a:t>
            </a:r>
            <a:r>
              <a:rPr lang="en-US" sz="2000" dirty="0">
                <a:latin typeface="Times New Roman" charset="0"/>
              </a:rPr>
              <a:t>(STOP | </a:t>
            </a:r>
            <a:r>
              <a:rPr lang="en-US" sz="2000" dirty="0" err="1">
                <a:latin typeface="Times New Roman" charset="0"/>
              </a:rPr>
              <a:t>VP</a:t>
            </a:r>
            <a:r>
              <a:rPr lang="en-US" dirty="0" err="1">
                <a:solidFill>
                  <a:srgbClr val="FF0000"/>
                </a:solidFill>
                <a:latin typeface="Times New Roman" charset="0"/>
              </a:rPr>
              <a:t>put</a:t>
            </a:r>
            <a:r>
              <a:rPr lang="en-US" dirty="0">
                <a:latin typeface="Times New Roman" charset="0"/>
              </a:rPr>
              <a:t>) * </a:t>
            </a:r>
            <a:r>
              <a:rPr lang="en-US" sz="2000" dirty="0">
                <a:latin typeface="Times New Roman" charset="0"/>
              </a:rPr>
              <a:t>P</a:t>
            </a:r>
            <a:r>
              <a:rPr lang="en-US" sz="2000" baseline="-25000" dirty="0">
                <a:latin typeface="Times New Roman" charset="0"/>
              </a:rPr>
              <a:t>H</a:t>
            </a:r>
            <a:r>
              <a:rPr lang="en-US" sz="2000" dirty="0">
                <a:latin typeface="Times New Roman" charset="0"/>
              </a:rPr>
              <a:t>(VBD | </a:t>
            </a:r>
            <a:r>
              <a:rPr lang="en-US" sz="2000" dirty="0" err="1">
                <a:latin typeface="Times New Roman" charset="0"/>
              </a:rPr>
              <a:t>VP</a:t>
            </a:r>
            <a:r>
              <a:rPr lang="en-US" dirty="0" err="1">
                <a:solidFill>
                  <a:srgbClr val="FF0000"/>
                </a:solidFill>
                <a:latin typeface="Times New Roman" charset="0"/>
              </a:rPr>
              <a:t>put</a:t>
            </a:r>
            <a:r>
              <a:rPr lang="en-US" sz="2000" dirty="0">
                <a:latin typeface="Times New Roman" charset="0"/>
              </a:rPr>
              <a:t>)* </a:t>
            </a:r>
            <a:r>
              <a:rPr lang="en-US" dirty="0">
                <a:latin typeface="Times New Roman" charset="0"/>
              </a:rPr>
              <a:t>  </a:t>
            </a:r>
          </a:p>
          <a:p>
            <a:r>
              <a:rPr lang="en-US" dirty="0">
                <a:latin typeface="Times New Roman" charset="0"/>
              </a:rPr>
              <a:t>                                              </a:t>
            </a:r>
            <a:r>
              <a:rPr lang="en-US" sz="2000" dirty="0" err="1">
                <a:latin typeface="Times New Roman" charset="0"/>
              </a:rPr>
              <a:t>P</a:t>
            </a:r>
            <a:r>
              <a:rPr lang="en-US" sz="2000" baseline="-25000" dirty="0" err="1">
                <a:latin typeface="Times New Roman" charset="0"/>
              </a:rPr>
              <a:t>R</a:t>
            </a:r>
            <a:r>
              <a:rPr lang="en-US" sz="2000" dirty="0" err="1">
                <a:latin typeface="Times New Roman" charset="0"/>
              </a:rPr>
              <a:t>(NP</a:t>
            </a:r>
            <a:r>
              <a:rPr lang="en-US" dirty="0" err="1">
                <a:solidFill>
                  <a:srgbClr val="FF0000"/>
                </a:solidFill>
                <a:latin typeface="Times New Roman" charset="0"/>
              </a:rPr>
              <a:t>dog</a:t>
            </a:r>
            <a:r>
              <a:rPr lang="en-US" dirty="0">
                <a:solidFill>
                  <a:srgbClr val="FF0000"/>
                </a:solidFill>
                <a:latin typeface="Times New Roman" charset="0"/>
              </a:rPr>
              <a:t> </a:t>
            </a:r>
            <a:r>
              <a:rPr lang="en-US" sz="2000" dirty="0">
                <a:latin typeface="Times New Roman" charset="0"/>
              </a:rPr>
              <a:t>| </a:t>
            </a:r>
            <a:r>
              <a:rPr lang="en-US" sz="2000" dirty="0" err="1">
                <a:latin typeface="Times New Roman" charset="0"/>
              </a:rPr>
              <a:t>VP</a:t>
            </a:r>
            <a:r>
              <a:rPr lang="en-US" dirty="0" err="1">
                <a:solidFill>
                  <a:srgbClr val="FF0000"/>
                </a:solidFill>
                <a:latin typeface="Times New Roman" charset="0"/>
              </a:rPr>
              <a:t>put</a:t>
            </a:r>
            <a:r>
              <a:rPr lang="en-US" sz="2000" dirty="0">
                <a:latin typeface="Times New Roman" charset="0"/>
              </a:rPr>
              <a:t>)</a:t>
            </a:r>
            <a:r>
              <a:rPr lang="en-US" dirty="0">
                <a:latin typeface="Times New Roman" charset="0"/>
              </a:rPr>
              <a:t>*</a:t>
            </a:r>
          </a:p>
          <a:p>
            <a:r>
              <a:rPr lang="en-US" sz="2000" dirty="0">
                <a:latin typeface="Times New Roman" charset="0"/>
              </a:rPr>
              <a:t>                                                  </a:t>
            </a:r>
            <a:r>
              <a:rPr lang="en-US" sz="2000" dirty="0" err="1">
                <a:latin typeface="Times New Roman" charset="0"/>
              </a:rPr>
              <a:t>P</a:t>
            </a:r>
            <a:r>
              <a:rPr lang="en-US" sz="2000" baseline="-25000" dirty="0" err="1">
                <a:latin typeface="Times New Roman" charset="0"/>
              </a:rPr>
              <a:t>R</a:t>
            </a:r>
            <a:r>
              <a:rPr lang="en-US" sz="2000" dirty="0" err="1">
                <a:latin typeface="Times New Roman" charset="0"/>
              </a:rPr>
              <a:t>(PP</a:t>
            </a:r>
            <a:r>
              <a:rPr lang="en-US" dirty="0" err="1">
                <a:solidFill>
                  <a:srgbClr val="FF0000"/>
                </a:solidFill>
                <a:latin typeface="Times New Roman" charset="0"/>
              </a:rPr>
              <a:t>in</a:t>
            </a:r>
            <a:r>
              <a:rPr lang="en-US" dirty="0">
                <a:solidFill>
                  <a:srgbClr val="FF0000"/>
                </a:solidFill>
                <a:latin typeface="Times New Roman" charset="0"/>
              </a:rPr>
              <a:t> </a:t>
            </a:r>
            <a:r>
              <a:rPr lang="en-US" sz="2000" dirty="0">
                <a:latin typeface="Times New Roman" charset="0"/>
              </a:rPr>
              <a:t>| </a:t>
            </a:r>
            <a:r>
              <a:rPr lang="en-US" sz="2000" dirty="0" err="1">
                <a:latin typeface="Times New Roman" charset="0"/>
              </a:rPr>
              <a:t>VP</a:t>
            </a:r>
            <a:r>
              <a:rPr lang="en-US" dirty="0" err="1">
                <a:solidFill>
                  <a:srgbClr val="FF0000"/>
                </a:solidFill>
                <a:latin typeface="Times New Roman" charset="0"/>
              </a:rPr>
              <a:t>put</a:t>
            </a:r>
            <a:r>
              <a:rPr lang="en-US" sz="2000" dirty="0">
                <a:latin typeface="Times New Roman" charset="0"/>
              </a:rPr>
              <a:t>) * P</a:t>
            </a:r>
            <a:r>
              <a:rPr lang="en-US" sz="2000" baseline="-25000" dirty="0">
                <a:latin typeface="Times New Roman" charset="0"/>
              </a:rPr>
              <a:t>R</a:t>
            </a:r>
            <a:r>
              <a:rPr lang="en-US" sz="2000" dirty="0">
                <a:latin typeface="Times New Roman" charset="0"/>
              </a:rPr>
              <a:t>(STOP | </a:t>
            </a:r>
            <a:r>
              <a:rPr lang="en-US" sz="2000" dirty="0" err="1">
                <a:latin typeface="Times New Roman" charset="0"/>
              </a:rPr>
              <a:t>PP</a:t>
            </a:r>
            <a:r>
              <a:rPr lang="en-US" dirty="0" err="1">
                <a:solidFill>
                  <a:srgbClr val="FF0000"/>
                </a:solidFill>
                <a:latin typeface="Times New Roman" charset="0"/>
              </a:rPr>
              <a:t>in</a:t>
            </a:r>
            <a:r>
              <a:rPr lang="en-US" sz="2000" dirty="0">
                <a:latin typeface="Times New Roman" charset="0"/>
              </a:rPr>
              <a:t>)</a:t>
            </a:r>
            <a:endParaRPr lang="en-US" sz="2400" dirty="0">
              <a:latin typeface="Times New Roman" charset="0"/>
            </a:endParaRPr>
          </a:p>
          <a:p>
            <a:endParaRPr lang="en-US" sz="2000" dirty="0">
              <a:latin typeface="Times New Roman" charset="0"/>
            </a:endParaRPr>
          </a:p>
        </p:txBody>
      </p:sp>
      <p:sp>
        <p:nvSpPr>
          <p:cNvPr id="111634" name="Line 18"/>
          <p:cNvSpPr>
            <a:spLocks noChangeShapeType="1"/>
          </p:cNvSpPr>
          <p:nvPr/>
        </p:nvSpPr>
        <p:spPr bwMode="auto">
          <a:xfrm flipV="1">
            <a:off x="1524000" y="41148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35" name="Line 19"/>
          <p:cNvSpPr>
            <a:spLocks noChangeShapeType="1"/>
          </p:cNvSpPr>
          <p:nvPr/>
        </p:nvSpPr>
        <p:spPr bwMode="auto">
          <a:xfrm>
            <a:off x="3962400" y="4114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36" name="Line 20"/>
          <p:cNvSpPr>
            <a:spLocks noChangeShapeType="1"/>
          </p:cNvSpPr>
          <p:nvPr/>
        </p:nvSpPr>
        <p:spPr bwMode="auto">
          <a:xfrm flipH="1">
            <a:off x="4724400" y="4114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37" name="Line 21"/>
          <p:cNvSpPr>
            <a:spLocks noChangeShapeType="1"/>
          </p:cNvSpPr>
          <p:nvPr/>
        </p:nvSpPr>
        <p:spPr bwMode="auto">
          <a:xfrm flipH="1">
            <a:off x="5029200" y="4114800"/>
            <a:ext cx="1143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38" name="Line 22"/>
          <p:cNvSpPr>
            <a:spLocks noChangeShapeType="1"/>
          </p:cNvSpPr>
          <p:nvPr/>
        </p:nvSpPr>
        <p:spPr bwMode="auto">
          <a:xfrm flipH="1">
            <a:off x="6858000" y="41148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5654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8"/>
          <p:cNvSpPr txBox="1">
            <a:spLocks noChangeArrowheads="1"/>
          </p:cNvSpPr>
          <p:nvPr/>
        </p:nvSpPr>
        <p:spPr bwMode="auto">
          <a:xfrm>
            <a:off x="3200400" y="2139315"/>
            <a:ext cx="453849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Count(PP</a:t>
            </a:r>
            <a:r>
              <a:rPr lang="en-US" sz="1600" dirty="0" err="1">
                <a:solidFill>
                  <a:srgbClr val="FF0000"/>
                </a:solidFill>
              </a:rPr>
              <a:t>in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dirty="0"/>
              <a:t>right of head in a </a:t>
            </a:r>
            <a:r>
              <a:rPr lang="en-US" dirty="0" err="1">
                <a:solidFill>
                  <a:srgbClr val="000000"/>
                </a:solidFill>
              </a:rPr>
              <a:t>VP</a:t>
            </a:r>
            <a:r>
              <a:rPr lang="en-US" sz="1600" dirty="0" err="1">
                <a:solidFill>
                  <a:srgbClr val="FF0000"/>
                </a:solidFill>
              </a:rPr>
              <a:t>put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dirty="0"/>
              <a:t>production)</a:t>
            </a:r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/>
              <a:t>Estimating Production Generation Parameters</a:t>
            </a:r>
          </a:p>
        </p:txBody>
      </p:sp>
      <p:sp>
        <p:nvSpPr>
          <p:cNvPr id="5530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529715"/>
            <a:ext cx="8458200" cy="6096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Estimate P</a:t>
            </a:r>
            <a:r>
              <a:rPr lang="en-US" sz="2800" baseline="-25000" dirty="0"/>
              <a:t>H</a:t>
            </a:r>
            <a:r>
              <a:rPr lang="en-US" sz="2800" dirty="0"/>
              <a:t>, P</a:t>
            </a:r>
            <a:r>
              <a:rPr lang="en-US" sz="2800" baseline="-25000" dirty="0"/>
              <a:t>L</a:t>
            </a:r>
            <a:r>
              <a:rPr lang="en-US" sz="2800" dirty="0"/>
              <a:t>, and P</a:t>
            </a:r>
            <a:r>
              <a:rPr lang="en-US" sz="2800" baseline="-25000" dirty="0"/>
              <a:t>R</a:t>
            </a:r>
            <a:r>
              <a:rPr lang="en-US" sz="2800" dirty="0"/>
              <a:t> parameters from </a:t>
            </a:r>
            <a:r>
              <a:rPr lang="en-US" sz="2800" dirty="0" err="1"/>
              <a:t>treebank</a:t>
            </a:r>
            <a:r>
              <a:rPr lang="en-US" sz="2800" dirty="0"/>
              <a:t> data</a:t>
            </a: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533400" y="2291715"/>
            <a:ext cx="18479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P</a:t>
            </a:r>
            <a:r>
              <a:rPr lang="en-US" baseline="-25000" dirty="0" err="1"/>
              <a:t>R</a:t>
            </a:r>
            <a:r>
              <a:rPr lang="en-US" dirty="0" err="1"/>
              <a:t>(PP</a:t>
            </a:r>
            <a:r>
              <a:rPr lang="en-US" sz="1600" dirty="0" err="1">
                <a:solidFill>
                  <a:srgbClr val="FF0000"/>
                </a:solidFill>
              </a:rPr>
              <a:t>in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| </a:t>
            </a:r>
            <a:r>
              <a:rPr lang="en-US" dirty="0" err="1"/>
              <a:t>VP</a:t>
            </a:r>
            <a:r>
              <a:rPr lang="en-US" sz="1600" dirty="0" err="1">
                <a:solidFill>
                  <a:srgbClr val="FF0000"/>
                </a:solidFill>
              </a:rPr>
              <a:t>put</a:t>
            </a:r>
            <a:r>
              <a:rPr lang="en-US" dirty="0"/>
              <a:t>) =</a:t>
            </a:r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3810000" y="2520315"/>
            <a:ext cx="38030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Count(symbol right of head in a </a:t>
            </a:r>
            <a:r>
              <a:rPr lang="en-US" dirty="0" err="1"/>
              <a:t>VP</a:t>
            </a:r>
            <a:r>
              <a:rPr lang="en-US" sz="1600" dirty="0" err="1">
                <a:solidFill>
                  <a:srgbClr val="FF0000"/>
                </a:solidFill>
              </a:rPr>
              <a:t>put</a:t>
            </a:r>
            <a:r>
              <a:rPr lang="en-US" dirty="0"/>
              <a:t>)</a:t>
            </a:r>
          </a:p>
        </p:txBody>
      </p:sp>
      <p:sp>
        <p:nvSpPr>
          <p:cNvPr id="55303" name="Line 7"/>
          <p:cNvSpPr>
            <a:spLocks noChangeShapeType="1"/>
          </p:cNvSpPr>
          <p:nvPr/>
        </p:nvSpPr>
        <p:spPr bwMode="auto">
          <a:xfrm>
            <a:off x="3276600" y="2520315"/>
            <a:ext cx="548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304" name="Text Box 9"/>
          <p:cNvSpPr txBox="1">
            <a:spLocks noChangeArrowheads="1"/>
          </p:cNvSpPr>
          <p:nvPr/>
        </p:nvSpPr>
        <p:spPr bwMode="auto">
          <a:xfrm>
            <a:off x="2971800" y="2977515"/>
            <a:ext cx="47099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Count(NP</a:t>
            </a:r>
            <a:r>
              <a:rPr lang="en-US" sz="1600" dirty="0" err="1">
                <a:solidFill>
                  <a:srgbClr val="FF0000"/>
                </a:solidFill>
              </a:rPr>
              <a:t>dog</a:t>
            </a:r>
            <a:r>
              <a:rPr lang="en-US" dirty="0"/>
              <a:t> right of head in a </a:t>
            </a:r>
            <a:r>
              <a:rPr lang="en-US" dirty="0" err="1">
                <a:solidFill>
                  <a:srgbClr val="000000"/>
                </a:solidFill>
              </a:rPr>
              <a:t>VP</a:t>
            </a:r>
            <a:r>
              <a:rPr lang="en-US" sz="1600" dirty="0" err="1">
                <a:solidFill>
                  <a:srgbClr val="FF0000"/>
                </a:solidFill>
              </a:rPr>
              <a:t>put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dirty="0"/>
              <a:t>production)</a:t>
            </a:r>
          </a:p>
        </p:txBody>
      </p:sp>
      <p:sp>
        <p:nvSpPr>
          <p:cNvPr id="55305" name="Text Box 10"/>
          <p:cNvSpPr txBox="1">
            <a:spLocks noChangeArrowheads="1"/>
          </p:cNvSpPr>
          <p:nvPr/>
        </p:nvSpPr>
        <p:spPr bwMode="auto">
          <a:xfrm>
            <a:off x="152400" y="3129915"/>
            <a:ext cx="21490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P</a:t>
            </a:r>
            <a:r>
              <a:rPr lang="en-US" baseline="-25000" dirty="0" err="1"/>
              <a:t>R</a:t>
            </a:r>
            <a:r>
              <a:rPr lang="en-US" dirty="0" err="1"/>
              <a:t>(NP</a:t>
            </a:r>
            <a:r>
              <a:rPr lang="en-US" sz="1600" dirty="0" err="1">
                <a:solidFill>
                  <a:srgbClr val="FF0000"/>
                </a:solidFill>
              </a:rPr>
              <a:t>dog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| </a:t>
            </a:r>
            <a:r>
              <a:rPr lang="en-US" dirty="0" err="1"/>
              <a:t>VP</a:t>
            </a:r>
            <a:r>
              <a:rPr lang="en-US" sz="1600" dirty="0" err="1">
                <a:solidFill>
                  <a:srgbClr val="FF0000"/>
                </a:solidFill>
              </a:rPr>
              <a:t>put</a:t>
            </a:r>
            <a:r>
              <a:rPr lang="en-US" dirty="0"/>
              <a:t>) =</a:t>
            </a:r>
          </a:p>
        </p:txBody>
      </p:sp>
      <p:sp>
        <p:nvSpPr>
          <p:cNvPr id="55306" name="Rectangle 13"/>
          <p:cNvSpPr>
            <a:spLocks noChangeArrowheads="1"/>
          </p:cNvSpPr>
          <p:nvPr/>
        </p:nvSpPr>
        <p:spPr bwMode="auto">
          <a:xfrm>
            <a:off x="381000" y="43434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</a:pPr>
            <a:r>
              <a:rPr lang="en-US" sz="2800" dirty="0"/>
              <a:t>Smooth estimates by combining with simpler models conditioned on just POS tag or no lexical info</a:t>
            </a:r>
          </a:p>
        </p:txBody>
      </p:sp>
      <p:sp>
        <p:nvSpPr>
          <p:cNvPr id="55307" name="Text Box 14"/>
          <p:cNvSpPr txBox="1">
            <a:spLocks noChangeArrowheads="1"/>
          </p:cNvSpPr>
          <p:nvPr/>
        </p:nvSpPr>
        <p:spPr bwMode="auto">
          <a:xfrm>
            <a:off x="1066800" y="5339715"/>
            <a:ext cx="6192157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smP</a:t>
            </a:r>
            <a:r>
              <a:rPr lang="en-US" baseline="-25000" dirty="0" err="1"/>
              <a:t>R</a:t>
            </a:r>
            <a:r>
              <a:rPr lang="en-US" dirty="0" err="1"/>
              <a:t>(PP</a:t>
            </a:r>
            <a:r>
              <a:rPr lang="en-US" sz="1600" dirty="0" err="1">
                <a:solidFill>
                  <a:srgbClr val="FF0000"/>
                </a:solidFill>
              </a:rPr>
              <a:t>in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| </a:t>
            </a:r>
            <a:r>
              <a:rPr lang="en-US" dirty="0" err="1"/>
              <a:t>VP</a:t>
            </a:r>
            <a:r>
              <a:rPr lang="en-US" sz="1600" dirty="0" err="1">
                <a:solidFill>
                  <a:srgbClr val="FF0000"/>
                </a:solidFill>
              </a:rPr>
              <a:t>put</a:t>
            </a:r>
            <a:r>
              <a:rPr lang="en-US" sz="1600" dirty="0">
                <a:solidFill>
                  <a:srgbClr val="FF0000"/>
                </a:solidFill>
              </a:rPr>
              <a:t>-</a:t>
            </a:r>
            <a:r>
              <a:rPr lang="en-US" dirty="0"/>
              <a:t>) = </a:t>
            </a:r>
            <a:r>
              <a:rPr lang="en-US" dirty="0">
                <a:sym typeface="Symbol" charset="2"/>
              </a:rPr>
              <a:t></a:t>
            </a:r>
            <a:r>
              <a:rPr lang="en-US" baseline="-25000" dirty="0">
                <a:sym typeface="Symbol" charset="2"/>
              </a:rPr>
              <a:t>1 </a:t>
            </a:r>
            <a:r>
              <a:rPr lang="en-US" dirty="0" err="1"/>
              <a:t>P</a:t>
            </a:r>
            <a:r>
              <a:rPr lang="en-US" baseline="-25000" dirty="0" err="1"/>
              <a:t>R</a:t>
            </a:r>
            <a:r>
              <a:rPr lang="en-US" dirty="0" err="1"/>
              <a:t>(PP</a:t>
            </a:r>
            <a:r>
              <a:rPr lang="en-US" sz="1600" dirty="0" err="1">
                <a:solidFill>
                  <a:srgbClr val="FF0000"/>
                </a:solidFill>
              </a:rPr>
              <a:t>in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| </a:t>
            </a:r>
            <a:r>
              <a:rPr lang="en-US" dirty="0" err="1"/>
              <a:t>VP</a:t>
            </a:r>
            <a:r>
              <a:rPr lang="en-US" sz="1600" dirty="0" err="1">
                <a:solidFill>
                  <a:srgbClr val="FF0000"/>
                </a:solidFill>
              </a:rPr>
              <a:t>put</a:t>
            </a:r>
            <a:r>
              <a:rPr lang="en-US" dirty="0"/>
              <a:t>) </a:t>
            </a:r>
          </a:p>
          <a:p>
            <a:r>
              <a:rPr lang="en-US" dirty="0"/>
              <a:t>                                               + (1</a:t>
            </a:r>
            <a:r>
              <a:rPr lang="en-US" dirty="0">
                <a:sym typeface="Symbol" charset="2"/>
              </a:rPr>
              <a:t></a:t>
            </a:r>
            <a:r>
              <a:rPr lang="en-US" dirty="0"/>
              <a:t> </a:t>
            </a:r>
            <a:r>
              <a:rPr lang="en-US" dirty="0">
                <a:sym typeface="Symbol" charset="2"/>
              </a:rPr>
              <a:t></a:t>
            </a:r>
            <a:r>
              <a:rPr lang="en-US" baseline="-25000" dirty="0">
                <a:sym typeface="Symbol" charset="2"/>
              </a:rPr>
              <a:t>1</a:t>
            </a:r>
            <a:r>
              <a:rPr lang="en-US" sz="2000" dirty="0">
                <a:sym typeface="Symbol" charset="2"/>
              </a:rPr>
              <a:t>) (</a:t>
            </a:r>
            <a:r>
              <a:rPr lang="en-US" dirty="0">
                <a:sym typeface="Symbol" charset="2"/>
              </a:rPr>
              <a:t></a:t>
            </a:r>
            <a:r>
              <a:rPr lang="en-US" baseline="-25000" dirty="0">
                <a:sym typeface="Symbol" charset="2"/>
              </a:rPr>
              <a:t>2 </a:t>
            </a:r>
            <a:r>
              <a:rPr lang="en-US" dirty="0" err="1"/>
              <a:t>P</a:t>
            </a:r>
            <a:r>
              <a:rPr lang="en-US" baseline="-25000" dirty="0" err="1"/>
              <a:t>R</a:t>
            </a:r>
            <a:r>
              <a:rPr lang="en-US" dirty="0" err="1"/>
              <a:t>(PP</a:t>
            </a:r>
            <a:r>
              <a:rPr lang="en-US" sz="1600" dirty="0" err="1">
                <a:solidFill>
                  <a:srgbClr val="FF0000"/>
                </a:solidFill>
              </a:rPr>
              <a:t>in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| VP</a:t>
            </a:r>
            <a:r>
              <a:rPr lang="en-US" sz="1600" dirty="0">
                <a:solidFill>
                  <a:srgbClr val="FF0000"/>
                </a:solidFill>
              </a:rPr>
              <a:t>VBD</a:t>
            </a:r>
            <a:r>
              <a:rPr lang="en-US" dirty="0"/>
              <a:t>) +</a:t>
            </a:r>
          </a:p>
          <a:p>
            <a:r>
              <a:rPr lang="en-US" dirty="0"/>
              <a:t>                                                                (1</a:t>
            </a:r>
            <a:r>
              <a:rPr lang="en-US" dirty="0">
                <a:sym typeface="Symbol" charset="2"/>
              </a:rPr>
              <a:t></a:t>
            </a:r>
            <a:r>
              <a:rPr lang="en-US" dirty="0"/>
              <a:t> </a:t>
            </a:r>
            <a:r>
              <a:rPr lang="en-US" dirty="0">
                <a:sym typeface="Symbol" charset="2"/>
              </a:rPr>
              <a:t></a:t>
            </a:r>
            <a:r>
              <a:rPr lang="en-US" baseline="-25000" dirty="0">
                <a:sym typeface="Symbol" charset="2"/>
              </a:rPr>
              <a:t>2</a:t>
            </a:r>
            <a:r>
              <a:rPr lang="en-US" sz="2000" dirty="0">
                <a:sym typeface="Symbol" charset="2"/>
              </a:rPr>
              <a:t>) </a:t>
            </a:r>
            <a:r>
              <a:rPr lang="en-US" dirty="0" err="1"/>
              <a:t>P</a:t>
            </a:r>
            <a:r>
              <a:rPr lang="en-US" baseline="-25000" dirty="0" err="1"/>
              <a:t>R</a:t>
            </a:r>
            <a:r>
              <a:rPr lang="en-US" dirty="0" err="1"/>
              <a:t>(PP</a:t>
            </a:r>
            <a:r>
              <a:rPr lang="en-US" sz="1600" dirty="0" err="1">
                <a:solidFill>
                  <a:srgbClr val="FF0000"/>
                </a:solidFill>
              </a:rPr>
              <a:t>in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| VP)) </a:t>
            </a:r>
          </a:p>
        </p:txBody>
      </p:sp>
      <p:sp>
        <p:nvSpPr>
          <p:cNvPr id="55308" name="Text Box 6"/>
          <p:cNvSpPr txBox="1">
            <a:spLocks noChangeArrowheads="1"/>
          </p:cNvSpPr>
          <p:nvPr/>
        </p:nvSpPr>
        <p:spPr bwMode="auto">
          <a:xfrm>
            <a:off x="3657600" y="3358515"/>
            <a:ext cx="38009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Count(symbol</a:t>
            </a:r>
            <a:r>
              <a:rPr lang="en-US" dirty="0"/>
              <a:t> right of head in a </a:t>
            </a:r>
            <a:r>
              <a:rPr lang="en-US" dirty="0" err="1"/>
              <a:t>VP</a:t>
            </a:r>
            <a:r>
              <a:rPr lang="en-US" sz="1600" dirty="0" err="1">
                <a:solidFill>
                  <a:srgbClr val="FF0000"/>
                </a:solidFill>
              </a:rPr>
              <a:t>put</a:t>
            </a:r>
            <a:r>
              <a:rPr lang="en-US" dirty="0"/>
              <a:t>)</a:t>
            </a:r>
          </a:p>
        </p:txBody>
      </p:sp>
      <p:sp>
        <p:nvSpPr>
          <p:cNvPr id="55309" name="Line 7"/>
          <p:cNvSpPr>
            <a:spLocks noChangeShapeType="1"/>
          </p:cNvSpPr>
          <p:nvPr/>
        </p:nvSpPr>
        <p:spPr bwMode="auto">
          <a:xfrm>
            <a:off x="3200400" y="3358515"/>
            <a:ext cx="548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with lexicalization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We’ve solved the estimation problem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There’s also the issue of performance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Lexicalization causes the size of the number of grammar rules to explode!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Our parsing algorithms take too long too finish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Ideas?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Pruning during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We can no longer keep all possible parses around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 can no longer guarantee that we actually return the most likely parse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Beam search [Collins 99]</a:t>
            </a:r>
          </a:p>
          <a:p>
            <a:pPr lvl="1"/>
            <a:r>
              <a:rPr lang="en-US" dirty="0"/>
              <a:t>In each cell only keep the </a:t>
            </a:r>
            <a:r>
              <a:rPr lang="en-US" b="1" dirty="0">
                <a:solidFill>
                  <a:srgbClr val="FF6600"/>
                </a:solidFill>
              </a:rPr>
              <a:t>K</a:t>
            </a:r>
            <a:r>
              <a:rPr lang="en-US" dirty="0"/>
              <a:t> most likely hypotheses</a:t>
            </a:r>
          </a:p>
          <a:p>
            <a:pPr lvl="1"/>
            <a:r>
              <a:rPr lang="en-US" dirty="0"/>
              <a:t>Disregard constituents over certain spans (e.g. punctuation)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F1 of 88.6!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Pruning with a PCFG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22438"/>
            <a:ext cx="8229600" cy="4906962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800" dirty="0"/>
              <a:t>The </a:t>
            </a:r>
            <a:r>
              <a:rPr lang="en-US" sz="2800" dirty="0" err="1"/>
              <a:t>Charniak</a:t>
            </a:r>
            <a:r>
              <a:rPr lang="en-US" sz="2800" dirty="0"/>
              <a:t> parser prunes using a two-pass approach [</a:t>
            </a:r>
            <a:r>
              <a:rPr lang="en-US" sz="2800" dirty="0" err="1"/>
              <a:t>Charniak</a:t>
            </a:r>
            <a:r>
              <a:rPr lang="en-US" sz="2800" dirty="0"/>
              <a:t> 97+]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First, parse with the base (non-lexicalized) grammar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For each </a:t>
            </a:r>
            <a:r>
              <a:rPr lang="en-US" sz="2400" dirty="0" err="1"/>
              <a:t>X:[i,j</a:t>
            </a:r>
            <a:r>
              <a:rPr lang="en-US" sz="2400" dirty="0"/>
              <a:t>] calculate </a:t>
            </a:r>
            <a:r>
              <a:rPr lang="en-US" sz="2400" dirty="0" err="1"/>
              <a:t>P(X|i,j,s</a:t>
            </a:r>
            <a:r>
              <a:rPr lang="en-US" sz="2400" dirty="0"/>
              <a:t>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/>
              <a:t>This isn’t trivial, and there are clever speed ups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Second, do the full</a:t>
            </a:r>
            <a:r>
              <a:rPr lang="en-US" sz="2400" baseline="30000" dirty="0"/>
              <a:t> </a:t>
            </a:r>
            <a:r>
              <a:rPr lang="en-US" sz="2400" dirty="0"/>
              <a:t>CKY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/>
              <a:t>Skip any X :[</a:t>
            </a:r>
            <a:r>
              <a:rPr lang="en-US" sz="2000" dirty="0" err="1"/>
              <a:t>i,j</a:t>
            </a:r>
            <a:r>
              <a:rPr lang="en-US" sz="2000" dirty="0"/>
              <a:t>] which had low (say, &lt; 0.0001) posterior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Avoids almost all work in the second phase!</a:t>
            </a:r>
          </a:p>
          <a:p>
            <a:pPr lvl="1" eaLnBrk="1" hangingPunct="1">
              <a:lnSpc>
                <a:spcPct val="90000"/>
              </a:lnSpc>
            </a:pPr>
            <a:endParaRPr lang="en-US" sz="24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800" dirty="0">
                <a:solidFill>
                  <a:srgbClr val="0000FF"/>
                </a:solidFill>
              </a:rPr>
              <a:t>F1 of 89.7!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1066800" y="76200"/>
            <a:ext cx="71786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/>
              <a:t>Final Results</a:t>
            </a:r>
          </a:p>
        </p:txBody>
      </p:sp>
      <p:graphicFrame>
        <p:nvGraphicFramePr>
          <p:cNvPr id="1862659" name="Group 3"/>
          <p:cNvGraphicFramePr>
            <a:graphicFrameLocks noGrp="1"/>
          </p:cNvGraphicFramePr>
          <p:nvPr/>
        </p:nvGraphicFramePr>
        <p:xfrm>
          <a:off x="1066800" y="1524000"/>
          <a:ext cx="7216775" cy="4735515"/>
        </p:xfrm>
        <a:graphic>
          <a:graphicData uri="http://schemas.openxmlformats.org/drawingml/2006/table">
            <a:tbl>
              <a:tblPr/>
              <a:tblGrid>
                <a:gridCol w="3668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0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75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74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0" lang="en-US" sz="2400" b="0" i="1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≤ 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40 words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all words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4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Parser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Klein &amp; Manning </a:t>
                      </a: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’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86.3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85.7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Matsuzaki et al. </a:t>
                      </a: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’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86.7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86.1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Collins </a:t>
                      </a: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’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88.6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88.2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Charniak &amp; Johnson </a:t>
                      </a: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’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90.1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89.6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Petrov et. al. 06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90.2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89.7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885098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Human Parsing</a:t>
            </a:r>
          </a:p>
        </p:txBody>
      </p:sp>
      <p:sp>
        <p:nvSpPr>
          <p:cNvPr id="727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How do humans do it?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How might you try and figure it out computationally/experimentally?</a:t>
            </a:r>
          </a:p>
        </p:txBody>
      </p:sp>
    </p:spTree>
    <p:extLst>
      <p:ext uri="{BB962C8B-B14F-4D97-AF65-F5344CB8AC3E}">
        <p14:creationId xmlns:p14="http://schemas.microsoft.com/office/powerpoint/2010/main" val="41616220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Human Parsing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371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Read these sentences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Which one was fastest/slowest?</a:t>
            </a:r>
          </a:p>
        </p:txBody>
      </p:sp>
      <p:sp>
        <p:nvSpPr>
          <p:cNvPr id="4" name="Rectangle 3"/>
          <p:cNvSpPr/>
          <p:nvPr/>
        </p:nvSpPr>
        <p:spPr>
          <a:xfrm>
            <a:off x="612648" y="3733800"/>
            <a:ext cx="761695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/>
              <a:t>John put the dog in the pen with a lock.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John carried the dog in the pen with a bone in the car.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John liked the dog in the pen with a bone.</a:t>
            </a:r>
          </a:p>
        </p:txBody>
      </p:sp>
    </p:spTree>
    <p:extLst>
      <p:ext uri="{BB962C8B-B14F-4D97-AF65-F5344CB8AC3E}">
        <p14:creationId xmlns:p14="http://schemas.microsoft.com/office/powerpoint/2010/main" val="298145000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Human Parsing</a:t>
            </a:r>
          </a:p>
        </p:txBody>
      </p:sp>
      <p:sp>
        <p:nvSpPr>
          <p:cNvPr id="72707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2800" dirty="0"/>
              <a:t>Computational parsers can be used to predict human reading time as measured by tracking the time taken to read each word in a sentence.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Psycholinguistic studies show that words that are more probable given the preceding lexical and syntactic context are read faster.</a:t>
            </a:r>
          </a:p>
          <a:p>
            <a:pPr lvl="1"/>
            <a:r>
              <a:rPr lang="en-US" sz="2400" dirty="0"/>
              <a:t>John put the dog in the pen with a </a:t>
            </a:r>
            <a:r>
              <a:rPr lang="en-US" sz="2400" dirty="0">
                <a:solidFill>
                  <a:srgbClr val="FF0000"/>
                </a:solidFill>
              </a:rPr>
              <a:t>lock</a:t>
            </a:r>
            <a:r>
              <a:rPr lang="en-US" sz="2400" dirty="0"/>
              <a:t>.</a:t>
            </a:r>
          </a:p>
          <a:p>
            <a:pPr lvl="1"/>
            <a:r>
              <a:rPr lang="en-US" sz="2400" dirty="0"/>
              <a:t>John carried the dog in the pen with a </a:t>
            </a:r>
            <a:r>
              <a:rPr lang="en-US" sz="2400" dirty="0">
                <a:solidFill>
                  <a:srgbClr val="FF0000"/>
                </a:solidFill>
              </a:rPr>
              <a:t>bone</a:t>
            </a:r>
            <a:r>
              <a:rPr lang="en-US" sz="2400" dirty="0"/>
              <a:t> in the car.</a:t>
            </a:r>
          </a:p>
          <a:p>
            <a:pPr lvl="1"/>
            <a:r>
              <a:rPr lang="en-US" sz="2400" dirty="0"/>
              <a:t>John liked the dog in the pen with a </a:t>
            </a:r>
            <a:r>
              <a:rPr lang="en-US" sz="2400" dirty="0">
                <a:solidFill>
                  <a:srgbClr val="FF0000"/>
                </a:solidFill>
              </a:rPr>
              <a:t>bone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Modeling these effects requires an </a:t>
            </a:r>
            <a:r>
              <a:rPr lang="en-US" sz="2800" b="1" i="1" dirty="0">
                <a:solidFill>
                  <a:srgbClr val="FF0000"/>
                </a:solidFill>
              </a:rPr>
              <a:t>incremental </a:t>
            </a:r>
            <a:r>
              <a:rPr lang="en-US" sz="2800" dirty="0"/>
              <a:t>statistical parser that incorporates one word at a time into a continuously growing parse tree.</a:t>
            </a:r>
          </a:p>
        </p:txBody>
      </p:sp>
    </p:spTree>
    <p:extLst>
      <p:ext uri="{BB962C8B-B14F-4D97-AF65-F5344CB8AC3E}">
        <p14:creationId xmlns:p14="http://schemas.microsoft.com/office/powerpoint/2010/main" val="410121937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Garden Path Sentences</a:t>
            </a:r>
          </a:p>
        </p:txBody>
      </p:sp>
      <p:sp>
        <p:nvSpPr>
          <p:cNvPr id="73731" name="Content Placeholder 2"/>
          <p:cNvSpPr>
            <a:spLocks noGrp="1"/>
          </p:cNvSpPr>
          <p:nvPr>
            <p:ph idx="1"/>
          </p:nvPr>
        </p:nvSpPr>
        <p:spPr>
          <a:xfrm>
            <a:off x="609600" y="1560512"/>
            <a:ext cx="7848600" cy="506888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dirty="0"/>
              <a:t>People are confused by sentences that seem to have a particular syntactic structure but then suddenly violate this structure, so the  listener is “lead down the garden path”.</a:t>
            </a:r>
          </a:p>
          <a:p>
            <a:pPr lvl="1"/>
            <a:r>
              <a:rPr lang="en-US" sz="2400" dirty="0"/>
              <a:t>The horse raced past the barn fell.</a:t>
            </a:r>
          </a:p>
          <a:p>
            <a:pPr lvl="2"/>
            <a:r>
              <a:rPr lang="en-US" sz="2000" dirty="0"/>
              <a:t>vs. The horse raced past the barn broke his leg.</a:t>
            </a:r>
          </a:p>
          <a:p>
            <a:pPr lvl="1"/>
            <a:r>
              <a:rPr lang="en-US" sz="2400" dirty="0"/>
              <a:t>The complex houses married students.</a:t>
            </a:r>
          </a:p>
          <a:p>
            <a:pPr lvl="1"/>
            <a:r>
              <a:rPr lang="en-US" sz="2400" dirty="0"/>
              <a:t>The old man the sea.</a:t>
            </a:r>
          </a:p>
          <a:p>
            <a:pPr lvl="1"/>
            <a:r>
              <a:rPr lang="en-US" sz="2400" dirty="0"/>
              <a:t>While Anna dressed the baby spit up on the bed.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Incremental computational parsers can try to predict and explain the problems encountered parsing such sentences.</a:t>
            </a:r>
          </a:p>
        </p:txBody>
      </p:sp>
    </p:spTree>
    <p:extLst>
      <p:ext uri="{BB962C8B-B14F-4D97-AF65-F5344CB8AC3E}">
        <p14:creationId xmlns:p14="http://schemas.microsoft.com/office/powerpoint/2010/main" val="1415554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Comparing trees</a:t>
            </a:r>
          </a:p>
        </p:txBody>
      </p:sp>
      <p:sp>
        <p:nvSpPr>
          <p:cNvPr id="64515" name="Text Box 94"/>
          <p:cNvSpPr txBox="1">
            <a:spLocks noChangeArrowheads="1"/>
          </p:cNvSpPr>
          <p:nvPr/>
        </p:nvSpPr>
        <p:spPr bwMode="auto">
          <a:xfrm>
            <a:off x="5029200" y="1621491"/>
            <a:ext cx="1810309" cy="40229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solidFill>
                  <a:srgbClr val="000000"/>
                </a:solidFill>
                <a:latin typeface="Times New Roman" charset="0"/>
              </a:rPr>
              <a:t>Correct Tree T</a:t>
            </a:r>
            <a:endParaRPr lang="en-US" sz="2000" b="1" baseline="-25000" dirty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64545" name="Text Box 94"/>
          <p:cNvSpPr txBox="1">
            <a:spLocks noChangeArrowheads="1"/>
          </p:cNvSpPr>
          <p:nvPr/>
        </p:nvSpPr>
        <p:spPr bwMode="auto">
          <a:xfrm>
            <a:off x="990600" y="1655109"/>
            <a:ext cx="2105236" cy="40229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solidFill>
                  <a:srgbClr val="000000"/>
                </a:solidFill>
                <a:latin typeface="Times New Roman" charset="0"/>
              </a:rPr>
              <a:t>Computed Tree P</a:t>
            </a:r>
            <a:endParaRPr lang="en-US" sz="2000" b="1" baseline="-25000" dirty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3251994" y="6096000"/>
            <a:ext cx="17287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Ideas?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334000" y="5481935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 eat sushi with tuna</a:t>
            </a:r>
          </a:p>
        </p:txBody>
      </p:sp>
      <p:cxnSp>
        <p:nvCxnSpPr>
          <p:cNvPr id="93" name="Straight Connector 92"/>
          <p:cNvCxnSpPr/>
          <p:nvPr/>
        </p:nvCxnSpPr>
        <p:spPr>
          <a:xfrm rot="5400000">
            <a:off x="5295900" y="5291435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5181600" y="4643735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PRP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5257800" y="3893403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cxnSp>
        <p:nvCxnSpPr>
          <p:cNvPr id="96" name="Straight Connector 95"/>
          <p:cNvCxnSpPr/>
          <p:nvPr/>
        </p:nvCxnSpPr>
        <p:spPr>
          <a:xfrm rot="5400000">
            <a:off x="5296694" y="4452441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rot="5400000">
            <a:off x="5676900" y="5279767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5715000" y="4643735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</a:t>
            </a:r>
          </a:p>
        </p:txBody>
      </p:sp>
      <p:cxnSp>
        <p:nvCxnSpPr>
          <p:cNvPr id="99" name="Straight Connector 98"/>
          <p:cNvCxnSpPr/>
          <p:nvPr/>
        </p:nvCxnSpPr>
        <p:spPr>
          <a:xfrm rot="5400000">
            <a:off x="6210300" y="5279767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6248400" y="4643735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101" name="Straight Connector 100"/>
          <p:cNvCxnSpPr/>
          <p:nvPr/>
        </p:nvCxnSpPr>
        <p:spPr>
          <a:xfrm rot="5400000">
            <a:off x="6972300" y="5279767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7010400" y="4643735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7696200" y="4643735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104" name="Straight Connector 103"/>
          <p:cNvCxnSpPr/>
          <p:nvPr/>
        </p:nvCxnSpPr>
        <p:spPr>
          <a:xfrm rot="5400000">
            <a:off x="7658894" y="5290641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7315200" y="389340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PP</a:t>
            </a:r>
          </a:p>
        </p:txBody>
      </p:sp>
      <p:cxnSp>
        <p:nvCxnSpPr>
          <p:cNvPr id="106" name="Straight Connector 105"/>
          <p:cNvCxnSpPr>
            <a:stCxn id="102" idx="0"/>
          </p:cNvCxnSpPr>
          <p:nvPr/>
        </p:nvCxnSpPr>
        <p:spPr>
          <a:xfrm rot="5400000" flipH="1" flipV="1">
            <a:off x="7219950" y="4319885"/>
            <a:ext cx="381000" cy="266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rot="16200000" flipV="1">
            <a:off x="7530584" y="4325719"/>
            <a:ext cx="369332" cy="266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6629400" y="328380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cxnSp>
        <p:nvCxnSpPr>
          <p:cNvPr id="109" name="Straight Connector 108"/>
          <p:cNvCxnSpPr>
            <a:stCxn id="100" idx="0"/>
          </p:cNvCxnSpPr>
          <p:nvPr/>
        </p:nvCxnSpPr>
        <p:spPr>
          <a:xfrm rot="5400000" flipH="1" flipV="1">
            <a:off x="6076950" y="4015085"/>
            <a:ext cx="990600" cy="266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endCxn id="108" idx="2"/>
          </p:cNvCxnSpPr>
          <p:nvPr/>
        </p:nvCxnSpPr>
        <p:spPr>
          <a:xfrm rot="10800000">
            <a:off x="6934200" y="3653135"/>
            <a:ext cx="533400" cy="2402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6096000" y="267420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VP</a:t>
            </a:r>
          </a:p>
        </p:txBody>
      </p:sp>
      <p:cxnSp>
        <p:nvCxnSpPr>
          <p:cNvPr id="112" name="Straight Connector 111"/>
          <p:cNvCxnSpPr/>
          <p:nvPr/>
        </p:nvCxnSpPr>
        <p:spPr>
          <a:xfrm rot="5400000" flipH="1" flipV="1">
            <a:off x="5258197" y="3653532"/>
            <a:ext cx="1600200" cy="3802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>
            <a:endCxn id="111" idx="2"/>
          </p:cNvCxnSpPr>
          <p:nvPr/>
        </p:nvCxnSpPr>
        <p:spPr>
          <a:xfrm rot="10800000">
            <a:off x="6400800" y="3043535"/>
            <a:ext cx="304800" cy="2402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5638800" y="198840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cxnSp>
        <p:nvCxnSpPr>
          <p:cNvPr id="115" name="Straight Connector 114"/>
          <p:cNvCxnSpPr/>
          <p:nvPr/>
        </p:nvCxnSpPr>
        <p:spPr>
          <a:xfrm rot="5400000" flipH="1" flipV="1">
            <a:off x="4832469" y="3010872"/>
            <a:ext cx="1535668" cy="2293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rot="10800000">
            <a:off x="5868194" y="2357735"/>
            <a:ext cx="380206" cy="3164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1342442" y="5558135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 eat sushi with tuna</a:t>
            </a:r>
          </a:p>
        </p:txBody>
      </p:sp>
      <p:cxnSp>
        <p:nvCxnSpPr>
          <p:cNvPr id="57" name="Straight Connector 56"/>
          <p:cNvCxnSpPr/>
          <p:nvPr/>
        </p:nvCxnSpPr>
        <p:spPr>
          <a:xfrm rot="5400000">
            <a:off x="1228142" y="5399326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1113842" y="4751626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PRP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190042" y="4001294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cxnSp>
        <p:nvCxnSpPr>
          <p:cNvPr id="60" name="Straight Connector 59"/>
          <p:cNvCxnSpPr/>
          <p:nvPr/>
        </p:nvCxnSpPr>
        <p:spPr>
          <a:xfrm rot="5400000">
            <a:off x="1228936" y="4560332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5400000">
            <a:off x="1609142" y="5387658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1647242" y="4751626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</a:t>
            </a:r>
          </a:p>
        </p:txBody>
      </p:sp>
      <p:cxnSp>
        <p:nvCxnSpPr>
          <p:cNvPr id="63" name="Straight Connector 62"/>
          <p:cNvCxnSpPr/>
          <p:nvPr/>
        </p:nvCxnSpPr>
        <p:spPr>
          <a:xfrm rot="5400000">
            <a:off x="2142542" y="5387658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2180642" y="4751626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65" name="Straight Connector 64"/>
          <p:cNvCxnSpPr/>
          <p:nvPr/>
        </p:nvCxnSpPr>
        <p:spPr>
          <a:xfrm rot="5400000">
            <a:off x="2904542" y="5387658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2942642" y="4751626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</a:t>
            </a:r>
          </a:p>
        </p:txBody>
      </p:sp>
      <p:cxnSp>
        <p:nvCxnSpPr>
          <p:cNvPr id="67" name="Straight Connector 66"/>
          <p:cNvCxnSpPr/>
          <p:nvPr/>
        </p:nvCxnSpPr>
        <p:spPr>
          <a:xfrm rot="5400000">
            <a:off x="3591136" y="5398532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3247442" y="400129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PP</a:t>
            </a:r>
          </a:p>
        </p:txBody>
      </p:sp>
      <p:cxnSp>
        <p:nvCxnSpPr>
          <p:cNvPr id="69" name="Straight Connector 68"/>
          <p:cNvCxnSpPr>
            <a:stCxn id="66" idx="0"/>
          </p:cNvCxnSpPr>
          <p:nvPr/>
        </p:nvCxnSpPr>
        <p:spPr>
          <a:xfrm rot="5400000" flipH="1" flipV="1">
            <a:off x="3152192" y="4427776"/>
            <a:ext cx="381000" cy="266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16200000" flipV="1">
            <a:off x="3462826" y="4433610"/>
            <a:ext cx="369332" cy="266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2180642" y="3917891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cxnSp>
        <p:nvCxnSpPr>
          <p:cNvPr id="72" name="Straight Connector 71"/>
          <p:cNvCxnSpPr>
            <a:stCxn id="64" idx="0"/>
          </p:cNvCxnSpPr>
          <p:nvPr/>
        </p:nvCxnSpPr>
        <p:spPr>
          <a:xfrm rot="5400000" flipH="1" flipV="1">
            <a:off x="2180642" y="4561126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2209800" y="3228894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VP</a:t>
            </a:r>
          </a:p>
        </p:txBody>
      </p:sp>
      <p:cxnSp>
        <p:nvCxnSpPr>
          <p:cNvPr id="74" name="Straight Connector 73"/>
          <p:cNvCxnSpPr/>
          <p:nvPr/>
        </p:nvCxnSpPr>
        <p:spPr>
          <a:xfrm rot="5400000" flipH="1" flipV="1">
            <a:off x="1439061" y="4010045"/>
            <a:ext cx="1102956" cy="3802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rot="5400000" flipH="1" flipV="1">
            <a:off x="2216688" y="3764231"/>
            <a:ext cx="269222" cy="381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2180642" y="2683826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cxnSp>
        <p:nvCxnSpPr>
          <p:cNvPr id="77" name="Straight Connector 76"/>
          <p:cNvCxnSpPr/>
          <p:nvPr/>
        </p:nvCxnSpPr>
        <p:spPr>
          <a:xfrm rot="5400000" flipH="1" flipV="1">
            <a:off x="922945" y="3276997"/>
            <a:ext cx="1219200" cy="2293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10800000">
            <a:off x="1800436" y="2669738"/>
            <a:ext cx="380206" cy="1123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rot="10800000">
            <a:off x="2561642" y="3648670"/>
            <a:ext cx="914404" cy="35262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3657600" y="475289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1571042" y="2314494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cxnSp>
        <p:nvCxnSpPr>
          <p:cNvPr id="82" name="Straight Connector 81"/>
          <p:cNvCxnSpPr/>
          <p:nvPr/>
        </p:nvCxnSpPr>
        <p:spPr>
          <a:xfrm rot="16200000" flipV="1">
            <a:off x="2239840" y="3147157"/>
            <a:ext cx="216359" cy="283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garden sentences</a:t>
            </a:r>
          </a:p>
        </p:txBody>
      </p:sp>
      <p:sp>
        <p:nvSpPr>
          <p:cNvPr id="4" name="Rectangle 3"/>
          <p:cNvSpPr/>
          <p:nvPr/>
        </p:nvSpPr>
        <p:spPr>
          <a:xfrm>
            <a:off x="533400" y="1593532"/>
            <a:ext cx="7775448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The prime number few.</a:t>
            </a:r>
          </a:p>
          <a:p>
            <a:r>
              <a:rPr lang="en-US" sz="1600" dirty="0"/>
              <a:t>Fat people eat accumulates.</a:t>
            </a:r>
          </a:p>
          <a:p>
            <a:r>
              <a:rPr lang="en-US" sz="1600" dirty="0"/>
              <a:t>The cotton clothing is usually made of grows in Mississippi.</a:t>
            </a:r>
          </a:p>
          <a:p>
            <a:r>
              <a:rPr lang="en-US" sz="1600" dirty="0"/>
              <a:t>Until the police arrest the drug dealers control the street.</a:t>
            </a:r>
          </a:p>
          <a:p>
            <a:r>
              <a:rPr lang="en-US" sz="1600" dirty="0"/>
              <a:t>The man who hunts ducks out on weekends.</a:t>
            </a:r>
          </a:p>
          <a:p>
            <a:r>
              <a:rPr lang="en-US" sz="1600" dirty="0"/>
              <a:t>When Fred eats food gets thrown.</a:t>
            </a:r>
          </a:p>
          <a:p>
            <a:r>
              <a:rPr lang="en-US" sz="1600" dirty="0"/>
              <a:t>Mary gave the child the dog bit a </a:t>
            </a:r>
            <a:r>
              <a:rPr lang="en-US" sz="1600" dirty="0" err="1"/>
              <a:t>bandaid</a:t>
            </a:r>
            <a:r>
              <a:rPr lang="en-US" sz="1600" dirty="0"/>
              <a:t>.</a:t>
            </a:r>
          </a:p>
          <a:p>
            <a:r>
              <a:rPr lang="en-US" sz="1600" dirty="0"/>
              <a:t>The girl told the story cried.</a:t>
            </a:r>
          </a:p>
          <a:p>
            <a:r>
              <a:rPr lang="en-US" sz="1600" dirty="0"/>
              <a:t>I convinced her children are noisy.</a:t>
            </a:r>
          </a:p>
          <a:p>
            <a:r>
              <a:rPr lang="en-US" sz="1600" dirty="0"/>
              <a:t>Helen is expecting tomorrow to be a bad day.</a:t>
            </a:r>
          </a:p>
          <a:p>
            <a:r>
              <a:rPr lang="en-US" sz="1600" dirty="0"/>
              <a:t>The horse raced past the barn fell.</a:t>
            </a:r>
          </a:p>
          <a:p>
            <a:r>
              <a:rPr lang="en-US" sz="1600" dirty="0"/>
              <a:t>I know the words to that song about the queen don't rhyme.</a:t>
            </a:r>
          </a:p>
          <a:p>
            <a:r>
              <a:rPr lang="en-US" sz="1600" dirty="0"/>
              <a:t>She told me a little white lie will come back to haunt me.</a:t>
            </a:r>
          </a:p>
          <a:p>
            <a:r>
              <a:rPr lang="en-US" sz="1600" dirty="0"/>
              <a:t>The dog that I had really loved bones.</a:t>
            </a:r>
          </a:p>
          <a:p>
            <a:r>
              <a:rPr lang="en-US" sz="1600" dirty="0"/>
              <a:t>That Jill is never here hurts.</a:t>
            </a:r>
          </a:p>
          <a:p>
            <a:r>
              <a:rPr lang="en-US" sz="1600" dirty="0"/>
              <a:t>The man who whistles tunes pianos.</a:t>
            </a:r>
          </a:p>
          <a:p>
            <a:r>
              <a:rPr lang="en-US" sz="1600" dirty="0"/>
              <a:t>The old man the boat.</a:t>
            </a:r>
          </a:p>
          <a:p>
            <a:r>
              <a:rPr lang="en-US" sz="1600" dirty="0"/>
              <a:t>Have the students who failed the exam take the supplementary.</a:t>
            </a:r>
          </a:p>
          <a:p>
            <a:r>
              <a:rPr lang="en-US" sz="1600" dirty="0"/>
              <a:t>The raft floated down the river sank.</a:t>
            </a:r>
          </a:p>
          <a:p>
            <a:r>
              <a:rPr lang="en-US" sz="1600" dirty="0"/>
              <a:t>We painted the wall with cracks.</a:t>
            </a:r>
          </a:p>
          <a:p>
            <a:r>
              <a:rPr lang="en-US" sz="1600" dirty="0"/>
              <a:t>The tycoon sold the offshore oil tracts for a lot of money wanted to kill JR.</a:t>
            </a:r>
          </a:p>
        </p:txBody>
      </p:sp>
      <p:sp>
        <p:nvSpPr>
          <p:cNvPr id="5" name="Rectangle 4"/>
          <p:cNvSpPr/>
          <p:nvPr/>
        </p:nvSpPr>
        <p:spPr>
          <a:xfrm>
            <a:off x="4419600" y="957590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100" dirty="0"/>
              <a:t>http://</a:t>
            </a:r>
            <a:r>
              <a:rPr lang="en-US" sz="1100" dirty="0" err="1"/>
              <a:t>www.fun</a:t>
            </a:r>
            <a:r>
              <a:rPr lang="en-US" sz="1100" dirty="0"/>
              <a:t>-with-</a:t>
            </a:r>
            <a:r>
              <a:rPr lang="en-US" sz="1100" dirty="0" err="1"/>
              <a:t>words.com</a:t>
            </a:r>
            <a:r>
              <a:rPr lang="en-US" sz="1100" dirty="0"/>
              <a:t>/</a:t>
            </a:r>
            <a:r>
              <a:rPr lang="en-US" sz="1100" dirty="0" err="1"/>
              <a:t>ambiguous_garden_path.html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659545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Idea 1: see if the trees match exactly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Problems?</a:t>
            </a:r>
          </a:p>
          <a:p>
            <a:pPr lvl="2"/>
            <a:r>
              <a:rPr lang="en-US" dirty="0"/>
              <a:t>Will have a low number of matches (people often disagree)</a:t>
            </a:r>
          </a:p>
          <a:p>
            <a:pPr lvl="2"/>
            <a:r>
              <a:rPr lang="en-US" dirty="0"/>
              <a:t>Doesn’t take into account getting it </a:t>
            </a:r>
            <a:r>
              <a:rPr lang="en-US" i="1" dirty="0"/>
              <a:t>almost</a:t>
            </a:r>
            <a:r>
              <a:rPr lang="en-US" dirty="0"/>
              <a:t> right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Idea 2: compare the constituents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Comparing trees</a:t>
            </a:r>
          </a:p>
        </p:txBody>
      </p:sp>
      <p:sp>
        <p:nvSpPr>
          <p:cNvPr id="64515" name="Text Box 94"/>
          <p:cNvSpPr txBox="1">
            <a:spLocks noChangeArrowheads="1"/>
          </p:cNvSpPr>
          <p:nvPr/>
        </p:nvSpPr>
        <p:spPr bwMode="auto">
          <a:xfrm>
            <a:off x="5029200" y="1447800"/>
            <a:ext cx="1810309" cy="40229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solidFill>
                  <a:srgbClr val="000000"/>
                </a:solidFill>
                <a:latin typeface="Times New Roman" charset="0"/>
              </a:rPr>
              <a:t>Correct Tree T</a:t>
            </a:r>
            <a:endParaRPr lang="en-US" sz="2000" b="1" baseline="-25000" dirty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64545" name="Text Box 94"/>
          <p:cNvSpPr txBox="1">
            <a:spLocks noChangeArrowheads="1"/>
          </p:cNvSpPr>
          <p:nvPr/>
        </p:nvSpPr>
        <p:spPr bwMode="auto">
          <a:xfrm>
            <a:off x="990600" y="1481418"/>
            <a:ext cx="2105236" cy="40229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solidFill>
                  <a:srgbClr val="000000"/>
                </a:solidFill>
                <a:latin typeface="Times New Roman" charset="0"/>
              </a:rPr>
              <a:t>Computed Tree P</a:t>
            </a:r>
            <a:endParaRPr lang="en-US" sz="2000" b="1" baseline="-25000" dirty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334000" y="4991776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 eat sushi with tuna</a:t>
            </a:r>
          </a:p>
        </p:txBody>
      </p:sp>
      <p:cxnSp>
        <p:nvCxnSpPr>
          <p:cNvPr id="93" name="Straight Connector 92"/>
          <p:cNvCxnSpPr/>
          <p:nvPr/>
        </p:nvCxnSpPr>
        <p:spPr>
          <a:xfrm rot="5400000">
            <a:off x="5295900" y="4801276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5181600" y="4153576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PRP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5257800" y="3403244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cxnSp>
        <p:nvCxnSpPr>
          <p:cNvPr id="96" name="Straight Connector 95"/>
          <p:cNvCxnSpPr/>
          <p:nvPr/>
        </p:nvCxnSpPr>
        <p:spPr>
          <a:xfrm rot="5400000">
            <a:off x="5296694" y="3962282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rot="5400000">
            <a:off x="5676900" y="4789608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5715000" y="4153576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</a:t>
            </a:r>
          </a:p>
        </p:txBody>
      </p:sp>
      <p:cxnSp>
        <p:nvCxnSpPr>
          <p:cNvPr id="99" name="Straight Connector 98"/>
          <p:cNvCxnSpPr/>
          <p:nvPr/>
        </p:nvCxnSpPr>
        <p:spPr>
          <a:xfrm rot="5400000">
            <a:off x="6210300" y="4789608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6248400" y="4153576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101" name="Straight Connector 100"/>
          <p:cNvCxnSpPr/>
          <p:nvPr/>
        </p:nvCxnSpPr>
        <p:spPr>
          <a:xfrm rot="5400000">
            <a:off x="6972300" y="4789608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7010400" y="4153576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7696200" y="4153576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104" name="Straight Connector 103"/>
          <p:cNvCxnSpPr/>
          <p:nvPr/>
        </p:nvCxnSpPr>
        <p:spPr>
          <a:xfrm rot="5400000">
            <a:off x="7658894" y="4800482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7315200" y="340324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PP</a:t>
            </a:r>
          </a:p>
        </p:txBody>
      </p:sp>
      <p:cxnSp>
        <p:nvCxnSpPr>
          <p:cNvPr id="106" name="Straight Connector 105"/>
          <p:cNvCxnSpPr>
            <a:stCxn id="102" idx="0"/>
          </p:cNvCxnSpPr>
          <p:nvPr/>
        </p:nvCxnSpPr>
        <p:spPr>
          <a:xfrm rot="5400000" flipH="1" flipV="1">
            <a:off x="7219950" y="3829726"/>
            <a:ext cx="381000" cy="266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rot="16200000" flipV="1">
            <a:off x="7530584" y="3835560"/>
            <a:ext cx="369332" cy="266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6629400" y="2793644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cxnSp>
        <p:nvCxnSpPr>
          <p:cNvPr id="109" name="Straight Connector 108"/>
          <p:cNvCxnSpPr>
            <a:stCxn id="100" idx="0"/>
          </p:cNvCxnSpPr>
          <p:nvPr/>
        </p:nvCxnSpPr>
        <p:spPr>
          <a:xfrm rot="5400000" flipH="1" flipV="1">
            <a:off x="6076950" y="3524926"/>
            <a:ext cx="990600" cy="266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endCxn id="108" idx="2"/>
          </p:cNvCxnSpPr>
          <p:nvPr/>
        </p:nvCxnSpPr>
        <p:spPr>
          <a:xfrm rot="10800000">
            <a:off x="6934200" y="3162976"/>
            <a:ext cx="533400" cy="2402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6096000" y="2184044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VP</a:t>
            </a:r>
          </a:p>
        </p:txBody>
      </p:sp>
      <p:cxnSp>
        <p:nvCxnSpPr>
          <p:cNvPr id="112" name="Straight Connector 111"/>
          <p:cNvCxnSpPr/>
          <p:nvPr/>
        </p:nvCxnSpPr>
        <p:spPr>
          <a:xfrm rot="5400000" flipH="1" flipV="1">
            <a:off x="5258197" y="3163373"/>
            <a:ext cx="1600200" cy="3802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>
            <a:endCxn id="111" idx="2"/>
          </p:cNvCxnSpPr>
          <p:nvPr/>
        </p:nvCxnSpPr>
        <p:spPr>
          <a:xfrm rot="10800000">
            <a:off x="6400800" y="2553376"/>
            <a:ext cx="304800" cy="2402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5715000" y="1752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cxnSp>
        <p:nvCxnSpPr>
          <p:cNvPr id="115" name="Straight Connector 114"/>
          <p:cNvCxnSpPr/>
          <p:nvPr/>
        </p:nvCxnSpPr>
        <p:spPr>
          <a:xfrm rot="5400000" flipH="1" flipV="1">
            <a:off x="4969658" y="2657902"/>
            <a:ext cx="1261290" cy="2293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1342442" y="5072441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 eat sushi with tuna</a:t>
            </a:r>
          </a:p>
        </p:txBody>
      </p:sp>
      <p:cxnSp>
        <p:nvCxnSpPr>
          <p:cNvPr id="141" name="Straight Connector 140"/>
          <p:cNvCxnSpPr/>
          <p:nvPr/>
        </p:nvCxnSpPr>
        <p:spPr>
          <a:xfrm rot="5400000">
            <a:off x="1228142" y="4913632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2" name="TextBox 141"/>
          <p:cNvSpPr txBox="1"/>
          <p:nvPr/>
        </p:nvSpPr>
        <p:spPr>
          <a:xfrm>
            <a:off x="1113842" y="4265932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PRP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1190042" y="3515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cxnSp>
        <p:nvCxnSpPr>
          <p:cNvPr id="144" name="Straight Connector 143"/>
          <p:cNvCxnSpPr/>
          <p:nvPr/>
        </p:nvCxnSpPr>
        <p:spPr>
          <a:xfrm rot="5400000">
            <a:off x="1228936" y="4074638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 rot="5400000">
            <a:off x="1609142" y="4901964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6" name="TextBox 145"/>
          <p:cNvSpPr txBox="1"/>
          <p:nvPr/>
        </p:nvSpPr>
        <p:spPr>
          <a:xfrm>
            <a:off x="1647242" y="4265932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</a:t>
            </a:r>
          </a:p>
        </p:txBody>
      </p:sp>
      <p:cxnSp>
        <p:nvCxnSpPr>
          <p:cNvPr id="147" name="Straight Connector 146"/>
          <p:cNvCxnSpPr/>
          <p:nvPr/>
        </p:nvCxnSpPr>
        <p:spPr>
          <a:xfrm rot="5400000">
            <a:off x="2142542" y="4901964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8" name="TextBox 147"/>
          <p:cNvSpPr txBox="1"/>
          <p:nvPr/>
        </p:nvSpPr>
        <p:spPr>
          <a:xfrm>
            <a:off x="2180642" y="4265932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149" name="Straight Connector 148"/>
          <p:cNvCxnSpPr/>
          <p:nvPr/>
        </p:nvCxnSpPr>
        <p:spPr>
          <a:xfrm rot="5400000">
            <a:off x="2904542" y="4901964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0" name="TextBox 149"/>
          <p:cNvSpPr txBox="1"/>
          <p:nvPr/>
        </p:nvSpPr>
        <p:spPr>
          <a:xfrm>
            <a:off x="2942642" y="4265932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</a:t>
            </a:r>
          </a:p>
        </p:txBody>
      </p:sp>
      <p:cxnSp>
        <p:nvCxnSpPr>
          <p:cNvPr id="151" name="Straight Connector 150"/>
          <p:cNvCxnSpPr/>
          <p:nvPr/>
        </p:nvCxnSpPr>
        <p:spPr>
          <a:xfrm rot="5400000">
            <a:off x="3591136" y="4912838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2" name="TextBox 151"/>
          <p:cNvSpPr txBox="1"/>
          <p:nvPr/>
        </p:nvSpPr>
        <p:spPr>
          <a:xfrm>
            <a:off x="3247442" y="3515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PP</a:t>
            </a:r>
          </a:p>
        </p:txBody>
      </p:sp>
      <p:cxnSp>
        <p:nvCxnSpPr>
          <p:cNvPr id="153" name="Straight Connector 152"/>
          <p:cNvCxnSpPr>
            <a:stCxn id="150" idx="0"/>
          </p:cNvCxnSpPr>
          <p:nvPr/>
        </p:nvCxnSpPr>
        <p:spPr>
          <a:xfrm rot="5400000" flipH="1" flipV="1">
            <a:off x="3152192" y="3942082"/>
            <a:ext cx="381000" cy="266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/>
        </p:nvCxnSpPr>
        <p:spPr>
          <a:xfrm rot="16200000" flipV="1">
            <a:off x="3462826" y="3947916"/>
            <a:ext cx="369332" cy="266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5" name="TextBox 154"/>
          <p:cNvSpPr txBox="1"/>
          <p:nvPr/>
        </p:nvSpPr>
        <p:spPr>
          <a:xfrm>
            <a:off x="2180642" y="3432197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cxnSp>
        <p:nvCxnSpPr>
          <p:cNvPr id="156" name="Straight Connector 155"/>
          <p:cNvCxnSpPr>
            <a:stCxn id="148" idx="0"/>
          </p:cNvCxnSpPr>
          <p:nvPr/>
        </p:nvCxnSpPr>
        <p:spPr>
          <a:xfrm rot="5400000" flipH="1" flipV="1">
            <a:off x="2180642" y="4075432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7" name="TextBox 156"/>
          <p:cNvSpPr txBox="1"/>
          <p:nvPr/>
        </p:nvSpPr>
        <p:spPr>
          <a:xfrm>
            <a:off x="2209800" y="2743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VP</a:t>
            </a:r>
          </a:p>
        </p:txBody>
      </p:sp>
      <p:cxnSp>
        <p:nvCxnSpPr>
          <p:cNvPr id="158" name="Straight Connector 157"/>
          <p:cNvCxnSpPr/>
          <p:nvPr/>
        </p:nvCxnSpPr>
        <p:spPr>
          <a:xfrm rot="5400000" flipH="1" flipV="1">
            <a:off x="1439061" y="3524351"/>
            <a:ext cx="1102956" cy="3802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/>
        </p:nvCxnSpPr>
        <p:spPr>
          <a:xfrm rot="5400000" flipH="1" flipV="1">
            <a:off x="2216688" y="3278537"/>
            <a:ext cx="269222" cy="381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0" name="TextBox 159"/>
          <p:cNvSpPr txBox="1"/>
          <p:nvPr/>
        </p:nvSpPr>
        <p:spPr>
          <a:xfrm>
            <a:off x="2180642" y="2198132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cxnSp>
        <p:nvCxnSpPr>
          <p:cNvPr id="161" name="Straight Connector 160"/>
          <p:cNvCxnSpPr/>
          <p:nvPr/>
        </p:nvCxnSpPr>
        <p:spPr>
          <a:xfrm rot="5400000" flipH="1" flipV="1">
            <a:off x="922945" y="2791303"/>
            <a:ext cx="1219200" cy="2293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 rot="10800000">
            <a:off x="1800436" y="2184044"/>
            <a:ext cx="380206" cy="1123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 rot="10800000">
            <a:off x="2561642" y="3162976"/>
            <a:ext cx="914404" cy="35262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2561642" y="6320135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can we turn this into a score?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590800" y="5867400"/>
            <a:ext cx="393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many constituents match?</a:t>
            </a:r>
          </a:p>
        </p:txBody>
      </p:sp>
      <p:cxnSp>
        <p:nvCxnSpPr>
          <p:cNvPr id="64" name="Straight Connector 63"/>
          <p:cNvCxnSpPr/>
          <p:nvPr/>
        </p:nvCxnSpPr>
        <p:spPr>
          <a:xfrm rot="10800000">
            <a:off x="5905897" y="2141954"/>
            <a:ext cx="380206" cy="1123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3657600" y="4267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571042" y="1828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cxnSp>
        <p:nvCxnSpPr>
          <p:cNvPr id="65" name="Straight Connector 64"/>
          <p:cNvCxnSpPr/>
          <p:nvPr/>
        </p:nvCxnSpPr>
        <p:spPr>
          <a:xfrm rot="16200000" flipV="1">
            <a:off x="2239840" y="2661463"/>
            <a:ext cx="216359" cy="283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measures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Precision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Recall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F1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33799" y="2057400"/>
            <a:ext cx="36389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# of correct constituents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00400" y="2590800"/>
            <a:ext cx="457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# of constituents in the </a:t>
            </a:r>
            <a:r>
              <a:rPr lang="en-US" sz="2000" dirty="0">
                <a:solidFill>
                  <a:srgbClr val="FF6600"/>
                </a:solidFill>
              </a:rPr>
              <a:t>computed</a:t>
            </a:r>
            <a:r>
              <a:rPr lang="en-US" sz="2000" dirty="0"/>
              <a:t> tree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276600" y="2514600"/>
            <a:ext cx="3886200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581399" y="3790890"/>
            <a:ext cx="36389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# of correct constituents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48000" y="4324290"/>
            <a:ext cx="457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# of constituents in the </a:t>
            </a:r>
            <a:r>
              <a:rPr lang="en-US" sz="2000" dirty="0">
                <a:solidFill>
                  <a:srgbClr val="FF6600"/>
                </a:solidFill>
              </a:rPr>
              <a:t>correct</a:t>
            </a:r>
            <a:r>
              <a:rPr lang="en-US" sz="2000" dirty="0"/>
              <a:t> tree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3124200" y="4248090"/>
            <a:ext cx="3886200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428999" y="5314890"/>
            <a:ext cx="23622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2 * Precision * Recall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81399" y="5848290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Precision + Recall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3505200" y="5789612"/>
            <a:ext cx="2209800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111137" y="5604946"/>
            <a:ext cx="2218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What does this favor?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Comparing trees</a:t>
            </a:r>
          </a:p>
        </p:txBody>
      </p:sp>
      <p:sp>
        <p:nvSpPr>
          <p:cNvPr id="64515" name="Text Box 94"/>
          <p:cNvSpPr txBox="1">
            <a:spLocks noChangeArrowheads="1"/>
          </p:cNvSpPr>
          <p:nvPr/>
        </p:nvSpPr>
        <p:spPr bwMode="auto">
          <a:xfrm>
            <a:off x="5029200" y="1447800"/>
            <a:ext cx="1810309" cy="40229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solidFill>
                  <a:srgbClr val="000000"/>
                </a:solidFill>
                <a:latin typeface="Times New Roman" charset="0"/>
              </a:rPr>
              <a:t>Correct Tree T</a:t>
            </a:r>
            <a:endParaRPr lang="en-US" sz="2000" b="1" baseline="-25000" dirty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64545" name="Text Box 94"/>
          <p:cNvSpPr txBox="1">
            <a:spLocks noChangeArrowheads="1"/>
          </p:cNvSpPr>
          <p:nvPr/>
        </p:nvSpPr>
        <p:spPr bwMode="auto">
          <a:xfrm>
            <a:off x="990600" y="1481418"/>
            <a:ext cx="2105236" cy="40229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solidFill>
                  <a:srgbClr val="000000"/>
                </a:solidFill>
                <a:latin typeface="Times New Roman" charset="0"/>
              </a:rPr>
              <a:t>Computed Tree P</a:t>
            </a:r>
            <a:endParaRPr lang="en-US" sz="2000" b="1" baseline="-25000" dirty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334000" y="4991776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 eat sushi with tuna</a:t>
            </a:r>
          </a:p>
        </p:txBody>
      </p:sp>
      <p:cxnSp>
        <p:nvCxnSpPr>
          <p:cNvPr id="93" name="Straight Connector 92"/>
          <p:cNvCxnSpPr/>
          <p:nvPr/>
        </p:nvCxnSpPr>
        <p:spPr>
          <a:xfrm rot="5400000">
            <a:off x="5295900" y="4801276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5181600" y="4153576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PRP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5257800" y="3403244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cxnSp>
        <p:nvCxnSpPr>
          <p:cNvPr id="96" name="Straight Connector 95"/>
          <p:cNvCxnSpPr/>
          <p:nvPr/>
        </p:nvCxnSpPr>
        <p:spPr>
          <a:xfrm rot="5400000">
            <a:off x="5296694" y="3962282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rot="5400000">
            <a:off x="5676900" y="4789608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5715000" y="4153576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</a:t>
            </a:r>
          </a:p>
        </p:txBody>
      </p:sp>
      <p:cxnSp>
        <p:nvCxnSpPr>
          <p:cNvPr id="99" name="Straight Connector 98"/>
          <p:cNvCxnSpPr/>
          <p:nvPr/>
        </p:nvCxnSpPr>
        <p:spPr>
          <a:xfrm rot="5400000">
            <a:off x="6210300" y="4789608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6248400" y="4153576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101" name="Straight Connector 100"/>
          <p:cNvCxnSpPr/>
          <p:nvPr/>
        </p:nvCxnSpPr>
        <p:spPr>
          <a:xfrm rot="5400000">
            <a:off x="6972300" y="4789608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7010400" y="4153576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7696200" y="4153576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104" name="Straight Connector 103"/>
          <p:cNvCxnSpPr/>
          <p:nvPr/>
        </p:nvCxnSpPr>
        <p:spPr>
          <a:xfrm rot="5400000">
            <a:off x="7658894" y="4800482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7315200" y="340324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PP</a:t>
            </a:r>
          </a:p>
        </p:txBody>
      </p:sp>
      <p:cxnSp>
        <p:nvCxnSpPr>
          <p:cNvPr id="106" name="Straight Connector 105"/>
          <p:cNvCxnSpPr>
            <a:stCxn id="102" idx="0"/>
          </p:cNvCxnSpPr>
          <p:nvPr/>
        </p:nvCxnSpPr>
        <p:spPr>
          <a:xfrm rot="5400000" flipH="1" flipV="1">
            <a:off x="7219950" y="3829726"/>
            <a:ext cx="381000" cy="266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rot="16200000" flipV="1">
            <a:off x="7530584" y="3835560"/>
            <a:ext cx="369332" cy="266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6629400" y="2793644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cxnSp>
        <p:nvCxnSpPr>
          <p:cNvPr id="109" name="Straight Connector 108"/>
          <p:cNvCxnSpPr>
            <a:stCxn id="100" idx="0"/>
          </p:cNvCxnSpPr>
          <p:nvPr/>
        </p:nvCxnSpPr>
        <p:spPr>
          <a:xfrm rot="5400000" flipH="1" flipV="1">
            <a:off x="6076950" y="3524926"/>
            <a:ext cx="990600" cy="266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endCxn id="108" idx="2"/>
          </p:cNvCxnSpPr>
          <p:nvPr/>
        </p:nvCxnSpPr>
        <p:spPr>
          <a:xfrm rot="10800000">
            <a:off x="6934200" y="3162976"/>
            <a:ext cx="533400" cy="2402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6096000" y="2184044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VP</a:t>
            </a:r>
          </a:p>
        </p:txBody>
      </p:sp>
      <p:cxnSp>
        <p:nvCxnSpPr>
          <p:cNvPr id="112" name="Straight Connector 111"/>
          <p:cNvCxnSpPr/>
          <p:nvPr/>
        </p:nvCxnSpPr>
        <p:spPr>
          <a:xfrm rot="5400000" flipH="1" flipV="1">
            <a:off x="5258197" y="3163373"/>
            <a:ext cx="1600200" cy="3802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>
            <a:endCxn id="111" idx="2"/>
          </p:cNvCxnSpPr>
          <p:nvPr/>
        </p:nvCxnSpPr>
        <p:spPr>
          <a:xfrm rot="10800000">
            <a:off x="6400800" y="2553376"/>
            <a:ext cx="304800" cy="2402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5715000" y="1752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cxnSp>
        <p:nvCxnSpPr>
          <p:cNvPr id="115" name="Straight Connector 114"/>
          <p:cNvCxnSpPr/>
          <p:nvPr/>
        </p:nvCxnSpPr>
        <p:spPr>
          <a:xfrm rot="5400000" flipH="1" flipV="1">
            <a:off x="4969658" y="2657902"/>
            <a:ext cx="1261290" cy="2293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10800000">
            <a:off x="5905897" y="2141954"/>
            <a:ext cx="380206" cy="1123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 Box 111"/>
          <p:cNvSpPr txBox="1">
            <a:spLocks noChangeArrowheads="1"/>
          </p:cNvSpPr>
          <p:nvPr/>
        </p:nvSpPr>
        <p:spPr bwMode="auto">
          <a:xfrm>
            <a:off x="838200" y="5574268"/>
            <a:ext cx="18371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# Constituents: 11</a:t>
            </a:r>
          </a:p>
        </p:txBody>
      </p:sp>
      <p:sp>
        <p:nvSpPr>
          <p:cNvPr id="58" name="Text Box 112"/>
          <p:cNvSpPr txBox="1">
            <a:spLocks noChangeArrowheads="1"/>
          </p:cNvSpPr>
          <p:nvPr/>
        </p:nvSpPr>
        <p:spPr bwMode="auto">
          <a:xfrm>
            <a:off x="5822950" y="5576887"/>
            <a:ext cx="18371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# Constituents: 10</a:t>
            </a:r>
          </a:p>
        </p:txBody>
      </p:sp>
      <p:sp>
        <p:nvSpPr>
          <p:cNvPr id="59" name="Text Box 113"/>
          <p:cNvSpPr txBox="1">
            <a:spLocks noChangeArrowheads="1"/>
          </p:cNvSpPr>
          <p:nvPr/>
        </p:nvSpPr>
        <p:spPr bwMode="auto">
          <a:xfrm>
            <a:off x="2886075" y="5562600"/>
            <a:ext cx="244880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# Correct Constituents: 9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33400" y="6172200"/>
            <a:ext cx="124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Precision: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3270250" y="6172200"/>
            <a:ext cx="10112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Recall: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115050" y="6172200"/>
            <a:ext cx="5762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F1: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752600" y="6172200"/>
            <a:ext cx="124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9/11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267200" y="6153090"/>
            <a:ext cx="124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9/10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6858000" y="6153090"/>
            <a:ext cx="124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0.857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342442" y="5072441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 eat sushi with tuna</a:t>
            </a:r>
          </a:p>
        </p:txBody>
      </p:sp>
      <p:cxnSp>
        <p:nvCxnSpPr>
          <p:cNvPr id="69" name="Straight Connector 68"/>
          <p:cNvCxnSpPr/>
          <p:nvPr/>
        </p:nvCxnSpPr>
        <p:spPr>
          <a:xfrm rot="5400000">
            <a:off x="1228142" y="4913632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1113842" y="4265932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PRP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190042" y="3515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cxnSp>
        <p:nvCxnSpPr>
          <p:cNvPr id="72" name="Straight Connector 71"/>
          <p:cNvCxnSpPr/>
          <p:nvPr/>
        </p:nvCxnSpPr>
        <p:spPr>
          <a:xfrm rot="5400000">
            <a:off x="1228936" y="4074638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5400000">
            <a:off x="1609142" y="4901964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1647242" y="4265932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</a:t>
            </a:r>
          </a:p>
        </p:txBody>
      </p:sp>
      <p:cxnSp>
        <p:nvCxnSpPr>
          <p:cNvPr id="75" name="Straight Connector 74"/>
          <p:cNvCxnSpPr/>
          <p:nvPr/>
        </p:nvCxnSpPr>
        <p:spPr>
          <a:xfrm rot="5400000">
            <a:off x="2142542" y="4901964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2180642" y="4265932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77" name="Straight Connector 76"/>
          <p:cNvCxnSpPr/>
          <p:nvPr/>
        </p:nvCxnSpPr>
        <p:spPr>
          <a:xfrm rot="5400000">
            <a:off x="2904542" y="4901964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2942642" y="4265932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</a:t>
            </a:r>
          </a:p>
        </p:txBody>
      </p:sp>
      <p:cxnSp>
        <p:nvCxnSpPr>
          <p:cNvPr id="79" name="Straight Connector 78"/>
          <p:cNvCxnSpPr/>
          <p:nvPr/>
        </p:nvCxnSpPr>
        <p:spPr>
          <a:xfrm rot="5400000">
            <a:off x="3591136" y="4912838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3247442" y="3515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PP</a:t>
            </a:r>
          </a:p>
        </p:txBody>
      </p:sp>
      <p:cxnSp>
        <p:nvCxnSpPr>
          <p:cNvPr id="81" name="Straight Connector 80"/>
          <p:cNvCxnSpPr>
            <a:stCxn id="78" idx="0"/>
          </p:cNvCxnSpPr>
          <p:nvPr/>
        </p:nvCxnSpPr>
        <p:spPr>
          <a:xfrm rot="5400000" flipH="1" flipV="1">
            <a:off x="3152192" y="3942082"/>
            <a:ext cx="381000" cy="266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rot="16200000" flipV="1">
            <a:off x="3462826" y="3947916"/>
            <a:ext cx="369332" cy="266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2180642" y="3432197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cxnSp>
        <p:nvCxnSpPr>
          <p:cNvPr id="84" name="Straight Connector 83"/>
          <p:cNvCxnSpPr>
            <a:stCxn id="76" idx="0"/>
          </p:cNvCxnSpPr>
          <p:nvPr/>
        </p:nvCxnSpPr>
        <p:spPr>
          <a:xfrm rot="5400000" flipH="1" flipV="1">
            <a:off x="2180642" y="4075432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2209800" y="2743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VP</a:t>
            </a:r>
          </a:p>
        </p:txBody>
      </p:sp>
      <p:cxnSp>
        <p:nvCxnSpPr>
          <p:cNvPr id="86" name="Straight Connector 85"/>
          <p:cNvCxnSpPr/>
          <p:nvPr/>
        </p:nvCxnSpPr>
        <p:spPr>
          <a:xfrm rot="5400000" flipH="1" flipV="1">
            <a:off x="1439061" y="3524351"/>
            <a:ext cx="1102956" cy="3802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rot="5400000" flipH="1" flipV="1">
            <a:off x="2216688" y="3278537"/>
            <a:ext cx="269222" cy="381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2180642" y="2198132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cxnSp>
        <p:nvCxnSpPr>
          <p:cNvPr id="89" name="Straight Connector 88"/>
          <p:cNvCxnSpPr/>
          <p:nvPr/>
        </p:nvCxnSpPr>
        <p:spPr>
          <a:xfrm rot="5400000" flipH="1" flipV="1">
            <a:off x="922945" y="2791303"/>
            <a:ext cx="1219200" cy="2293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rot="10800000">
            <a:off x="1800436" y="2184044"/>
            <a:ext cx="380206" cy="1123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rot="10800000">
            <a:off x="2561642" y="3162976"/>
            <a:ext cx="914404" cy="35262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6" name="TextBox 115"/>
          <p:cNvSpPr txBox="1"/>
          <p:nvPr/>
        </p:nvSpPr>
        <p:spPr>
          <a:xfrm>
            <a:off x="3657600" y="4267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1571042" y="1828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cxnSp>
        <p:nvCxnSpPr>
          <p:cNvPr id="118" name="Straight Connector 117"/>
          <p:cNvCxnSpPr/>
          <p:nvPr/>
        </p:nvCxnSpPr>
        <p:spPr>
          <a:xfrm rot="16200000" flipV="1">
            <a:off x="2239840" y="2661463"/>
            <a:ext cx="216359" cy="283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6" grpId="0"/>
      <p:bldP spid="6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times}&#10;%\usepackage[OT2,OT1]{fontenc}&#10;\usepackage[dvips]{graphicx}&#10;\usepackage[dvips,usenames]{color}&#10;%\usepackage{amsmath,amsthm,amsfonts,amssymb,subfigure}&#10;&#10;\usepackage{trees}&#10;\usepackage{tree-dvips}&#10;\usepackage{pstricks}&#10;%\sisterskip=1.1ex&#10;%\daughterskip=ex&#10;&#10;\begin{document}&#10;&#10;  \tree &#10;    {\ntnode{z2}{S},&#10;      {\ntnode{z3}{\color{OliveGreen}{NP}},&#10;        {\ntnode{z4}{PRP},&#10;          {\tnode{z5}{She},{\tnode{z21}{}}&#10;      }}},&#10;      {\ntnode{z6}{VP},&#10;        {\ntnode{z7}{VBD},&#10;          {\tnode{z8}{heard},{\tnode{z22}{}}&#10;        }},&#10;      {\ntnode{z9}{\color{OliveGreen}{NP}},&#10;          {\ntnode{z21}{DT},&#10;          {\tnode{z11}{the},{\tnode{z25}{}}&#10;      }},&#10;          {\ntnode{z22}{NN},&#10;          {\tnode{z23}{noise},{\tnode{z24}{}}&#10;      }}&#10;}},&#10;    {\ntnode{z12}{.},&#10;      {\ntnode{z13}{.},{\tnode{z24}{}}&#10;  }}}&#10;    \nodeconnect{z2}{z3}&#10;    \nodeconnect{z2}{z6}&#10;    \nodeconnect{z2}{z12}&#10;  \nodeconnect{z3}{z4}&#10;    \nodeconnect{z4}{z5}&#10;    \nodeconnect{z6}{z7}&#10;      \nodeconnect{z7}{z8}&#10;  \nodeconnect{z6}{z9}&#10;  \nodeconnect{z9}{z21}&#10;  \nodeconnect{z21}{z11}&#10;  \nodeconnect{z9}{z22}&#10;  \nodeconnect{z22}{z23}&#10;  \nodeconnect{z12}{z13}&#10;\end{document}&#10;"/>
  <p:tag name="FILENAME" val="TP_tmp"/>
  <p:tag name="FORMAT" val="png256"/>
  <p:tag name="RES" val="2400"/>
  <p:tag name="BLEND" val="0"/>
  <p:tag name="TRANSPARENT" val="0"/>
  <p:tag name="TBUG" val="0"/>
  <p:tag name="ALLOWFS" val="0"/>
  <p:tag name="ORIGWIDTH" val="158"/>
  <p:tag name="PICTUREFILESIZE" val="6587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times}&#10;%\usepackage[OT2,OT1]{fontenc}&#10;\usepackage[dvips]{graphicx}&#10;\usepackage[dvips,usenames]{color}&#10;%\usepackage{amsmath,amsthm,amsfonts,amssymb,subfigure}&#10;&#10;\usepackage{trees}&#10;\usepackage{tree-dvips}&#10;\usepackage{pstricks}&#10;%\sisterskip=1.1ex&#10;%\daughterskip=ex&#10;&#10;\begin{document}&#10;&#10;  \tree &#10;    {\ntnode{z2}{S},&#10;      {\ntnode{z3}{\color{OliveGreen}{NP}},&#10;        {\ntnode{z4}{PRP},&#10;          {\tnode{z5}{She},{\tnode{z21}{}}&#10;      }}},&#10;      {\ntnode{z6}{VP},&#10;        {\ntnode{z7}{VBD},&#10;          {\tnode{z8}{heard},{\tnode{z22}{}}&#10;        }},&#10;      {\ntnode{z9}{\color{OliveGreen}{NP}},&#10;          {\ntnode{z21}{DT},&#10;          {\tnode{z11}{the},{\tnode{z25}{}}&#10;      }},&#10;          {\ntnode{z22}{NN},&#10;          {\tnode{z23}{noise},{\tnode{z24}{}}&#10;      }}&#10;}},&#10;    {\ntnode{z12}{.},&#10;      {\ntnode{z13}{.},{\tnode{z24}{}}&#10;  }}}&#10;    \nodeconnect{z2}{z3}&#10;    \nodeconnect{z2}{z6}&#10;    \nodeconnect{z2}{z12}&#10;  \nodeconnect{z3}{z4}&#10;    \nodeconnect{z4}{z5}&#10;    \nodeconnect{z6}{z7}&#10;      \nodeconnect{z7}{z8}&#10;  \nodeconnect{z6}{z9}&#10;  \nodeconnect{z9}{z21}&#10;  \nodeconnect{z21}{z11}&#10;  \nodeconnect{z9}{z22}&#10;  \nodeconnect{z22}{z23}&#10;  \nodeconnect{z12}{z13}&#10;\end{document}&#10;"/>
  <p:tag name="FILENAME" val="TP_tmp"/>
  <p:tag name="FORMAT" val="png256"/>
  <p:tag name="RES" val="2400"/>
  <p:tag name="BLEND" val="0"/>
  <p:tag name="TRANSPARENT" val="0"/>
  <p:tag name="TBUG" val="0"/>
  <p:tag name="ALLOWFS" val="0"/>
  <p:tag name="ORIGWIDTH" val="158"/>
  <p:tag name="PICTUREFILESIZE" val="6587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times}&#10;%\usepackage[OT2,OT1]{fontenc}&#10;\usepackage[dvips]{graphicx}&#10;\usepackage[dvips,usenames]{color}&#10;%\usepackage{amsmath,amsthm,amsfonts,amssymb,subfigure}&#10;&#10;\usepackage{trees}&#10;\usepackage{tree-dvips}&#10;\usepackage{pstricks}&#10;%\sisterskip=1.1ex&#10;%\daughterskip=ex&#10;&#10;\begin{document}&#10;&#10;  \tree &#10;    {\ntnode{z2}{S},&#10;      {\ntnode{z3}{\color{OliveGreen}{NP}},&#10;        {\ntnode{z4}{PRP},&#10;          {\tnode{z5}{She},{\tnode{z21}{}}&#10;      }}},&#10;      {\ntnode{z6}{VP},&#10;        {\ntnode{z7}{VBD},&#10;          {\tnode{z8}{heard},{\tnode{z22}{}}&#10;        }},&#10;      {\ntnode{z9}{\color{OliveGreen}{NP}},&#10;          {\ntnode{z21}{DT},&#10;          {\tnode{z11}{the},{\tnode{z25}{}}&#10;      }},&#10;          {\ntnode{z22}{NN},&#10;          {\tnode{z23}{noise},{\tnode{z24}{}}&#10;      }}&#10;}},&#10;    {\ntnode{z12}{.},&#10;      {\ntnode{z13}{.},{\tnode{z24}{}}&#10;  }}}&#10;    \nodeconnect{z2}{z3}&#10;    \nodeconnect{z2}{z6}&#10;    \nodeconnect{z2}{z12}&#10;  \nodeconnect{z3}{z4}&#10;    \nodeconnect{z4}{z5}&#10;    \nodeconnect{z6}{z7}&#10;      \nodeconnect{z7}{z8}&#10;  \nodeconnect{z6}{z9}&#10;  \nodeconnect{z9}{z21}&#10;  \nodeconnect{z21}{z11}&#10;  \nodeconnect{z9}{z22}&#10;  \nodeconnect{z22}{z23}&#10;  \nodeconnect{z12}{z13}&#10;\end{document}&#10;"/>
  <p:tag name="FILENAME" val="TP_tmp"/>
  <p:tag name="FORMAT" val="png256"/>
  <p:tag name="RES" val="2400"/>
  <p:tag name="BLEND" val="0"/>
  <p:tag name="TRANSPARENT" val="0"/>
  <p:tag name="TBUG" val="0"/>
  <p:tag name="ALLOWFS" val="0"/>
  <p:tag name="ORIGWIDTH" val="158"/>
  <p:tag name="PICTUREFILESIZE" val="65877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81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6985</TotalTime>
  <Words>2352</Words>
  <Application>Microsoft Macintosh PowerPoint</Application>
  <PresentationFormat>On-screen Show (4:3)</PresentationFormat>
  <Paragraphs>579</Paragraphs>
  <Slides>50</Slides>
  <Notes>28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50</vt:i4>
      </vt:variant>
    </vt:vector>
  </HeadingPairs>
  <TitlesOfParts>
    <vt:vector size="63" baseType="lpstr">
      <vt:lpstr>Arial</vt:lpstr>
      <vt:lpstr>Arial Narrow</vt:lpstr>
      <vt:lpstr>Calibri</vt:lpstr>
      <vt:lpstr>Lucida Grande</vt:lpstr>
      <vt:lpstr>Lucida Sans</vt:lpstr>
      <vt:lpstr>Times New Roman</vt:lpstr>
      <vt:lpstr>Tw Cen MT</vt:lpstr>
      <vt:lpstr>Wingdings</vt:lpstr>
      <vt:lpstr>Wingdings 2</vt:lpstr>
      <vt:lpstr>Median</vt:lpstr>
      <vt:lpstr>Chart</vt:lpstr>
      <vt:lpstr>Photo Editor Photo</vt:lpstr>
      <vt:lpstr>Worksheet</vt:lpstr>
      <vt:lpstr>Advanced parsing</vt:lpstr>
      <vt:lpstr>Admin</vt:lpstr>
      <vt:lpstr>Parsing evaluation</vt:lpstr>
      <vt:lpstr>Parsing evaluation</vt:lpstr>
      <vt:lpstr>Comparing trees</vt:lpstr>
      <vt:lpstr>Comparing trees</vt:lpstr>
      <vt:lpstr>Comparing trees</vt:lpstr>
      <vt:lpstr>Evaluation measures</vt:lpstr>
      <vt:lpstr>Comparing trees</vt:lpstr>
      <vt:lpstr>Parsing evaluation</vt:lpstr>
      <vt:lpstr>Treebank PCFGs</vt:lpstr>
      <vt:lpstr>Generic PCFG Limitations</vt:lpstr>
      <vt:lpstr>Conditional Independence?</vt:lpstr>
      <vt:lpstr>Conditional Independence?</vt:lpstr>
      <vt:lpstr>Strong independence assumption</vt:lpstr>
      <vt:lpstr>Non-Independence</vt:lpstr>
      <vt:lpstr>Grammar Refinement</vt:lpstr>
      <vt:lpstr>Grammar Refinement</vt:lpstr>
      <vt:lpstr>Grammar Refinement</vt:lpstr>
      <vt:lpstr>Markovization</vt:lpstr>
      <vt:lpstr>Vertical Markovization</vt:lpstr>
      <vt:lpstr>Allows us to make finer grained distinctions</vt:lpstr>
      <vt:lpstr>Vertical Markovization</vt:lpstr>
      <vt:lpstr>Horizontal Markovization</vt:lpstr>
      <vt:lpstr>Horizontal Markovization</vt:lpstr>
      <vt:lpstr>Problems with PCFGs</vt:lpstr>
      <vt:lpstr>Example of Importance of Lexicalization</vt:lpstr>
      <vt:lpstr>Example of Importance of Lexicalization</vt:lpstr>
      <vt:lpstr>Lexicalized Trees</vt:lpstr>
      <vt:lpstr>Lexicalized Trees</vt:lpstr>
      <vt:lpstr>Lexicalized PCFGs?</vt:lpstr>
      <vt:lpstr>One approach</vt:lpstr>
      <vt:lpstr>One approach</vt:lpstr>
      <vt:lpstr>Sample Production Generation</vt:lpstr>
      <vt:lpstr>Sample Production Generation</vt:lpstr>
      <vt:lpstr>Sample Production Generation</vt:lpstr>
      <vt:lpstr>Sample Production Generation</vt:lpstr>
      <vt:lpstr>Sample Production Generation</vt:lpstr>
      <vt:lpstr>Sample Production Generation</vt:lpstr>
      <vt:lpstr>Sample Production Generation</vt:lpstr>
      <vt:lpstr>Estimating Production Generation Parameters</vt:lpstr>
      <vt:lpstr>Problems with lexicalization</vt:lpstr>
      <vt:lpstr>Pruning during search</vt:lpstr>
      <vt:lpstr>Pruning with a PCFG</vt:lpstr>
      <vt:lpstr>PowerPoint Presentation</vt:lpstr>
      <vt:lpstr>Human Parsing</vt:lpstr>
      <vt:lpstr>Human Parsing</vt:lpstr>
      <vt:lpstr>Human Parsing</vt:lpstr>
      <vt:lpstr>Garden Path Sentences</vt:lpstr>
      <vt:lpstr>More garden sentences</vt:lpstr>
    </vt:vector>
  </TitlesOfParts>
  <Company>Pomona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CORpus analysis</dc:title>
  <dc:creator>Dave Kauchak</dc:creator>
  <cp:lastModifiedBy>Microsoft Office User</cp:lastModifiedBy>
  <cp:revision>490</cp:revision>
  <cp:lastPrinted>2019-02-25T22:29:12Z</cp:lastPrinted>
  <dcterms:created xsi:type="dcterms:W3CDTF">2011-02-22T01:12:36Z</dcterms:created>
  <dcterms:modified xsi:type="dcterms:W3CDTF">2020-09-24T23:02:01Z</dcterms:modified>
</cp:coreProperties>
</file>