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8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8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94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360" r:id="rId30"/>
    <p:sldId id="270" r:id="rId31"/>
    <p:sldId id="269" r:id="rId32"/>
    <p:sldId id="273" r:id="rId33"/>
    <p:sldId id="271" r:id="rId34"/>
    <p:sldId id="275" r:id="rId35"/>
    <p:sldId id="274" r:id="rId36"/>
    <p:sldId id="276" r:id="rId37"/>
    <p:sldId id="280" r:id="rId38"/>
    <p:sldId id="283" r:id="rId39"/>
    <p:sldId id="300" r:id="rId40"/>
    <p:sldId id="302" r:id="rId41"/>
    <p:sldId id="284" r:id="rId42"/>
    <p:sldId id="303" r:id="rId43"/>
    <p:sldId id="304" r:id="rId44"/>
    <p:sldId id="289" r:id="rId45"/>
    <p:sldId id="278" r:id="rId46"/>
    <p:sldId id="305" r:id="rId47"/>
    <p:sldId id="349" r:id="rId48"/>
    <p:sldId id="306" r:id="rId49"/>
    <p:sldId id="311" r:id="rId50"/>
    <p:sldId id="312" r:id="rId51"/>
    <p:sldId id="313" r:id="rId52"/>
    <p:sldId id="318" r:id="rId53"/>
    <p:sldId id="317" r:id="rId54"/>
    <p:sldId id="319" r:id="rId55"/>
    <p:sldId id="397" r:id="rId56"/>
    <p:sldId id="339" r:id="rId57"/>
    <p:sldId id="341" r:id="rId58"/>
    <p:sldId id="340" r:id="rId59"/>
    <p:sldId id="398" r:id="rId60"/>
    <p:sldId id="399" r:id="rId61"/>
    <p:sldId id="342" r:id="rId62"/>
    <p:sldId id="343" r:id="rId63"/>
    <p:sldId id="344" r:id="rId64"/>
    <p:sldId id="346" r:id="rId65"/>
    <p:sldId id="347" r:id="rId66"/>
    <p:sldId id="351" r:id="rId67"/>
    <p:sldId id="361" r:id="rId68"/>
    <p:sldId id="396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FF"/>
    <a:srgbClr val="FFFF00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 autoAdjust="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20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310014-95C0-1047-A6BB-CF15F48F8E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E2E28-AF79-5544-A020-0C7873E421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66397-F0F1-D843-B110-D1D2A5295B2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E1256-07F5-B54A-894A-C2777DC2C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EA8CD-09B5-B642-9628-52FB7F051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90828-27C6-3840-A281-4BA2137FB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03:17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24575,'65'0'0,"0"0"0,-20 0 0,13 0 0,21 0 0,-1 0 0,20 0 0,7 0 0,-7 0 0,-18 0 0,-7 0 0,0 0-525,11 0 0,23 0 1,3 0-1,-14 0 0,-36-1 525,-30 1 623,-17 0-623,1 0 0,-2 0 0,-4 0 0,0 0 0,0 0 2001,0 0-2001,0 0 0,0 4 0,4-3 0,-3 2 0,8-3 0,1 5 0,12-4 0,-4 3 0,7-4 0,-9 0 0,0 0 0,10 0 0,4 0 0,6 0 0,4 0 0,-5 0 0,-1 0 0,-11 0 0,15 0 0,1 0 0,0 0 0,14 0 0,-23 0 0,5 0 0,-13 0 0,-2 0 0,8 0 0,-4 0 0,16 0 0,-18 0 0,5 0 0,-11 0 0,-5 0 0,-3 0 0,8 0 0,-3 0 0,12 0 0,-14 0 0,4 0 0,-10 0 0,4 0 0,-8 0 0,3 0 0,-4 0 0,0 0 0,0 0 0,4 0 0,-4 0 0,9 0 0,-8 0 0,7 0 0,-6 0 0,2 0 0,-4 0 0,0 0 0,-4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04:52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24575,'65'0'0,"0"0"0,-20 0 0,13 0 0,21 0 0,-1 0 0,20 0 0,7 0 0,-7 0 0,-18 0 0,-7 0 0,0 0-525,11 0 0,23 0 1,3 0-1,-14 0 0,-36-1 525,-30 1 623,-17 0-623,1 0 0,-2 0 0,-4 0 0,0 0 0,0 0 2001,0 0-2001,0 0 0,0 4 0,4-3 0,-3 2 0,8-3 0,1 5 0,12-4 0,-4 3 0,7-4 0,-9 0 0,0 0 0,10 0 0,4 0 0,6 0 0,4 0 0,-5 0 0,-1 0 0,-11 0 0,15 0 0,1 0 0,0 0 0,14 0 0,-23 0 0,5 0 0,-13 0 0,-2 0 0,8 0 0,-4 0 0,16 0 0,-18 0 0,5 0 0,-11 0 0,-5 0 0,-3 0 0,8 0 0,-3 0 0,12 0 0,-14 0 0,4 0 0,-10 0 0,4 0 0,-8 0 0,3 0 0,-4 0 0,0 0 0,0 0 0,4 0 0,-4 0 0,9 0 0,-8 0 0,7 0 0,-6 0 0,2 0 0,-4 0 0,0 0 0,-4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04:55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24575,'65'0'0,"0"0"0,-20 0 0,13 0 0,21 0 0,-1 0 0,20 0 0,7 0 0,-7 0 0,-18 0 0,-7 0 0,0 0-525,11 0 0,23 0 1,3 0-1,-14 0 0,-36-1 525,-30 1 623,-17 0-623,1 0 0,-2 0 0,-4 0 0,0 0 0,0 0 2001,0 0-2001,0 0 0,0 4 0,4-3 0,-3 2 0,8-3 0,1 5 0,12-4 0,-4 3 0,7-4 0,-9 0 0,0 0 0,10 0 0,4 0 0,6 0 0,4 0 0,-5 0 0,-1 0 0,-11 0 0,15 0 0,1 0 0,0 0 0,14 0 0,-23 0 0,5 0 0,-13 0 0,-2 0 0,8 0 0,-4 0 0,16 0 0,-18 0 0,5 0 0,-11 0 0,-5 0 0,-3 0 0,8 0 0,-3 0 0,12 0 0,-14 0 0,4 0 0,-10 0 0,4 0 0,-8 0 0,3 0 0,-4 0 0,0 0 0,0 0 0,4 0 0,-4 0 0,9 0 0,-8 0 0,7 0 0,-6 0 0,2 0 0,-4 0 0,0 0 0,-4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05:00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24575,'65'0'0,"0"0"0,-20 0 0,13 0 0,21 0 0,-1 0 0,20 0 0,7 0 0,-7 0 0,-18 0 0,-7 0 0,0 0-525,11 0 0,23 0 1,3 0-1,-14 0 0,-36-1 525,-30 1 623,-17 0-623,1 0 0,-2 0 0,-4 0 0,0 0 0,0 0 2001,0 0-2001,0 0 0,0 4 0,4-3 0,-3 2 0,8-3 0,1 5 0,12-4 0,-4 3 0,7-4 0,-9 0 0,0 0 0,10 0 0,4 0 0,6 0 0,4 0 0,-5 0 0,-1 0 0,-11 0 0,15 0 0,1 0 0,0 0 0,14 0 0,-23 0 0,5 0 0,-13 0 0,-2 0 0,8 0 0,-4 0 0,16 0 0,-18 0 0,5 0 0,-11 0 0,-5 0 0,-3 0 0,8 0 0,-3 0 0,12 0 0,-14 0 0,4 0 0,-10 0 0,4 0 0,-8 0 0,3 0 0,-4 0 0,0 0 0,0 0 0,4 0 0,-4 0 0,9 0 0,-8 0 0,7 0 0,-6 0 0,2 0 0,-4 0 0,0 0 0,-4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05:03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24575,'65'0'0,"0"0"0,-20 0 0,13 0 0,21 0 0,-1 0 0,20 0 0,7 0 0,-7 0 0,-18 0 0,-7 0 0,0 0-525,11 0 0,23 0 1,3 0-1,-14 0 0,-36-1 525,-30 1 623,-17 0-623,1 0 0,-2 0 0,-4 0 0,0 0 0,0 0 2001,0 0-2001,0 0 0,0 4 0,4-3 0,-3 2 0,8-3 0,1 5 0,12-4 0,-4 3 0,7-4 0,-9 0 0,0 0 0,10 0 0,4 0 0,6 0 0,4 0 0,-5 0 0,-1 0 0,-11 0 0,15 0 0,1 0 0,0 0 0,14 0 0,-23 0 0,5 0 0,-13 0 0,-2 0 0,8 0 0,-4 0 0,16 0 0,-18 0 0,5 0 0,-11 0 0,-5 0 0,-3 0 0,8 0 0,-3 0 0,12 0 0,-14 0 0,4 0 0,-10 0 0,4 0 0,-8 0 0,3 0 0,-4 0 0,0 0 0,0 0 0,4 0 0,-4 0 0,9 0 0,-8 0 0,7 0 0,-6 0 0,2 0 0,-4 0 0,0 0 0,-4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8:41:26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24575,'65'0'0,"0"0"0,-20 0 0,13 0 0,21 0 0,-1 0 0,20 0 0,7 0 0,-7 0 0,-18 0 0,-7 0 0,0 0-525,11 0 0,23 0 1,3 0-1,-14 0 0,-36-1 525,-30 1 623,-17 0-623,1 0 0,-2 0 0,-4 0 0,0 0 0,0 0 2001,0 0-2001,0 0 0,0 4 0,4-3 0,-3 2 0,8-3 0,1 5 0,12-4 0,-4 3 0,7-4 0,-9 0 0,0 0 0,10 0 0,4 0 0,6 0 0,4 0 0,-5 0 0,-1 0 0,-11 0 0,15 0 0,1 0 0,0 0 0,14 0 0,-23 0 0,5 0 0,-13 0 0,-2 0 0,8 0 0,-4 0 0,16 0 0,-18 0 0,5 0 0,-11 0 0,-5 0 0,-3 0 0,8 0 0,-3 0 0,12 0 0,-14 0 0,4 0 0,-10 0 0,4 0 0,-8 0 0,3 0 0,-4 0 0,0 0 0,0 0 0,4 0 0,-4 0 0,9 0 0,-8 0 0,7 0 0,-6 0 0,2 0 0,-4 0 0,0 0 0,-4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DT: the structure of the tree, which features each node splits on, the predictions at the leaves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perceptron: the weights and the b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DT: the structure of the tree, which features each node splits on, the predictions at the leaves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perceptron: the weights and the b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often you’ll have to be able to tell from context whether the subscript refers</a:t>
            </a:r>
            <a:r>
              <a:rPr lang="en-US" baseline="0" dirty="0"/>
              <a:t> to the example or the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notice, all are convex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 (except hinge) are differentiable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wrong is on the left (y and y’ don’t agree)</a:t>
            </a:r>
          </a:p>
          <a:p>
            <a:pPr marL="171450" indent="-171450">
              <a:buFontTx/>
              <a:buChar char="-"/>
            </a:pPr>
            <a:r>
              <a:rPr lang="en-US" dirty="0"/>
              <a:t>correct is on the right (y and y’ agree)</a:t>
            </a:r>
          </a:p>
          <a:p>
            <a:pPr marL="171450" indent="-171450">
              <a:buFontTx/>
              <a:buChar char="-"/>
            </a:pPr>
            <a:r>
              <a:rPr lang="en-US" dirty="0"/>
              <a:t>y axis is loss/penalty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9/23/25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3.png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9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2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8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3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general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2 hours goes by fast!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Don’t plan on looking everything up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Lookup equations, algorithms, random details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sure you understand the key concepts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Don’t spend too much time on any one question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Skip questions you’re stuck on and come back to them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Watch the time as you go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careful on the T/F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written questions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think before you write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your argument/analysis clear </a:t>
            </a:r>
            <a:r>
              <a:rPr lang="en-US"/>
              <a:t>and concise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9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text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524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4" name="Rectangle 1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2" name="Rectangle 2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</p:spTree>
    <p:extLst>
      <p:ext uri="{BB962C8B-B14F-4D97-AF65-F5344CB8AC3E}">
        <p14:creationId xmlns:p14="http://schemas.microsoft.com/office/powerpoint/2010/main" val="379698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Text: raw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Features?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</p:spTree>
    <p:extLst>
      <p:ext uri="{BB962C8B-B14F-4D97-AF65-F5344CB8AC3E}">
        <p14:creationId xmlns:p14="http://schemas.microsoft.com/office/powerpoint/2010/main" val="16853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(1, 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clinton</a:t>
            </a:r>
            <a:endParaRPr lang="en-US" dirty="0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pinot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pinot repeatedly last week on tv, “pinot, pinot, pinot”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Occurrence of words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</p:spTree>
    <p:extLst>
      <p:ext uri="{BB962C8B-B14F-4D97-AF65-F5344CB8AC3E}">
        <p14:creationId xmlns:p14="http://schemas.microsoft.com/office/powerpoint/2010/main" val="284348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</a:rPr>
              <a:t>4</a:t>
            </a:r>
            <a:r>
              <a:rPr lang="en-US" sz="2000" dirty="0">
                <a:latin typeface="Verdana" pitchFamily="34" charset="0"/>
              </a:rPr>
              <a:t>, 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pinot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pinot 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“pinot, pinot, pinot”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Frequency of word occurrences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2000" y="6245975"/>
            <a:ext cx="674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This is the representation we’re using for assignment 5</a:t>
            </a:r>
          </a:p>
        </p:txBody>
      </p:sp>
    </p:spTree>
    <p:extLst>
      <p:ext uri="{BB962C8B-B14F-4D97-AF65-F5344CB8AC3E}">
        <p14:creationId xmlns:p14="http://schemas.microsoft.com/office/powerpoint/2010/main" val="84557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for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90" y="1615100"/>
            <a:ext cx="8526158" cy="1143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>
                <a:ea typeface="Arial" pitchFamily="-110" charset="0"/>
                <a:cs typeface="Arial" pitchFamily="-110" charset="0"/>
              </a:rPr>
              <a:t>Each internal node represents whether or not the text has a particular word</a:t>
            </a:r>
          </a:p>
        </p:txBody>
      </p:sp>
      <p:sp>
        <p:nvSpPr>
          <p:cNvPr id="5" name="Oval 4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7" name="Oval 6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buschl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0" name="Oval 9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14" name="Oval 13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</a:t>
            </a:r>
          </a:p>
        </p:txBody>
      </p:sp>
      <p:sp>
        <p:nvSpPr>
          <p:cNvPr id="16" name="Oval 15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commodity</a:t>
            </a:r>
          </a:p>
        </p:txBody>
      </p:sp>
      <p:sp>
        <p:nvSpPr>
          <p:cNvPr id="18" name="Oval 17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agriculture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cxnSp>
        <p:nvCxnSpPr>
          <p:cNvPr id="24" name="Straight Arrow Connector 23"/>
          <p:cNvCxnSpPr>
            <a:stCxn id="5" idx="3"/>
            <a:endCxn id="7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2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6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  <a:endCxn id="18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20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5"/>
            <a:endCxn id="14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5"/>
            <a:endCxn id="13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5"/>
            <a:endCxn id="23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5"/>
            <a:endCxn id="22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5"/>
            <a:endCxn id="21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5"/>
            <a:endCxn id="10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3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for text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710239" y="5334000"/>
            <a:ext cx="999707" cy="4572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663" y="1687689"/>
            <a:ext cx="717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wheat is a commodity that can be found in states across the nation</a:t>
            </a:r>
          </a:p>
        </p:txBody>
      </p:sp>
      <p:sp>
        <p:nvSpPr>
          <p:cNvPr id="6" name="Oval 5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10" name="Oval 9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buschl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3" name="Oval 12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17" name="Oval 16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</a:t>
            </a:r>
          </a:p>
        </p:txBody>
      </p:sp>
      <p:sp>
        <p:nvSpPr>
          <p:cNvPr id="19" name="Oval 18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commodity</a:t>
            </a:r>
          </a:p>
        </p:txBody>
      </p:sp>
      <p:sp>
        <p:nvSpPr>
          <p:cNvPr id="21" name="Oval 20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agriculture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cxnSp>
        <p:nvCxnSpPr>
          <p:cNvPr id="27" name="Straight Arrow Connector 26"/>
          <p:cNvCxnSpPr>
            <a:stCxn id="6" idx="3"/>
            <a:endCxn id="10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5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19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1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23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5"/>
            <a:endCxn id="17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6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26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5"/>
            <a:endCxn id="25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5"/>
            <a:endCxn id="24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  <a:endCxn id="13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for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6224"/>
            <a:ext cx="686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US views technology as a commodity that it can export by the </a:t>
            </a:r>
            <a:r>
              <a:rPr lang="en-US" dirty="0" err="1">
                <a:solidFill>
                  <a:srgbClr val="FF0000"/>
                </a:solidFill>
              </a:rPr>
              <a:t>buschl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497798" y="5338878"/>
            <a:ext cx="1042870" cy="4572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10" name="Oval 9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buschl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3" name="Oval 12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17" name="Oval 16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</a:t>
            </a:r>
          </a:p>
        </p:txBody>
      </p:sp>
      <p:sp>
        <p:nvSpPr>
          <p:cNvPr id="19" name="Oval 18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commodity</a:t>
            </a:r>
          </a:p>
        </p:txBody>
      </p:sp>
      <p:sp>
        <p:nvSpPr>
          <p:cNvPr id="21" name="Oval 20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agriculture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cxnSp>
        <p:nvCxnSpPr>
          <p:cNvPr id="27" name="Straight Arrow Connector 26"/>
          <p:cNvCxnSpPr>
            <a:stCxn id="8" idx="3"/>
            <a:endCxn id="10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5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19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1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23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5"/>
            <a:endCxn id="17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6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26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5"/>
            <a:endCxn id="25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5"/>
            <a:endCxn id="24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  <a:endCxn id="13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out decision trees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500" y="1746918"/>
            <a:ext cx="5952834" cy="4504304"/>
            <a:chOff x="185499" y="1746918"/>
            <a:chExt cx="7841168" cy="4504304"/>
          </a:xfrm>
        </p:grpSpPr>
        <p:sp>
          <p:nvSpPr>
            <p:cNvPr id="6" name="Oval 5"/>
            <p:cNvSpPr/>
            <p:nvPr/>
          </p:nvSpPr>
          <p:spPr>
            <a:xfrm>
              <a:off x="3187751" y="1746918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6805" y="179983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240377" y="2984712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9431" y="3037631"/>
              <a:ext cx="789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buschl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499" y="4353703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wheat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424577" y="3746746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3631" y="3799665"/>
              <a:ext cx="800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export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2232" y="4875435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wheat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9354" y="487528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837455" y="2873028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22649" y="2925947"/>
              <a:ext cx="63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farm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021367" y="3779014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4595" y="3858393"/>
              <a:ext cx="1013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commodity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380074" y="4875435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93302" y="4954814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agriculture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56377" y="5881890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wheat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8870" y="5881890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6177" y="487528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12622" y="379966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cxnSp>
          <p:nvCxnSpPr>
            <p:cNvPr id="25" name="Straight Arrow Connector 24"/>
            <p:cNvCxnSpPr>
              <a:stCxn id="6" idx="3"/>
              <a:endCxn id="8" idx="7"/>
            </p:cNvCxnSpPr>
            <p:nvPr/>
          </p:nvCxnSpPr>
          <p:spPr>
            <a:xfrm flipH="1">
              <a:off x="2121073" y="2221196"/>
              <a:ext cx="1217782" cy="8448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0" idx="0"/>
            </p:cNvCxnSpPr>
            <p:nvPr/>
          </p:nvCxnSpPr>
          <p:spPr>
            <a:xfrm flipH="1">
              <a:off x="772465" y="3489776"/>
              <a:ext cx="749767" cy="8639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3"/>
              <a:endCxn id="13" idx="0"/>
            </p:cNvCxnSpPr>
            <p:nvPr/>
          </p:nvCxnSpPr>
          <p:spPr>
            <a:xfrm flipH="1">
              <a:off x="2109198" y="4221024"/>
              <a:ext cx="466483" cy="6544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" idx="3"/>
              <a:endCxn id="17" idx="0"/>
            </p:cNvCxnSpPr>
            <p:nvPr/>
          </p:nvCxnSpPr>
          <p:spPr>
            <a:xfrm flipH="1">
              <a:off x="5537267" y="3347306"/>
              <a:ext cx="451292" cy="4317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9" idx="0"/>
            </p:cNvCxnSpPr>
            <p:nvPr/>
          </p:nvCxnSpPr>
          <p:spPr>
            <a:xfrm flipH="1">
              <a:off x="4895974" y="4253292"/>
              <a:ext cx="276497" cy="6221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9" idx="3"/>
              <a:endCxn id="21" idx="0"/>
            </p:cNvCxnSpPr>
            <p:nvPr/>
          </p:nvCxnSpPr>
          <p:spPr>
            <a:xfrm flipH="1">
              <a:off x="4043343" y="5349713"/>
              <a:ext cx="487835" cy="5321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5"/>
              <a:endCxn id="15" idx="1"/>
            </p:cNvCxnSpPr>
            <p:nvPr/>
          </p:nvCxnSpPr>
          <p:spPr>
            <a:xfrm>
              <a:off x="4068447" y="2221196"/>
              <a:ext cx="1920112" cy="73320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1" idx="5"/>
              <a:endCxn id="14" idx="0"/>
            </p:cNvCxnSpPr>
            <p:nvPr/>
          </p:nvCxnSpPr>
          <p:spPr>
            <a:xfrm>
              <a:off x="3305273" y="4221024"/>
              <a:ext cx="151104" cy="65426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5"/>
              <a:endCxn id="24" idx="0"/>
            </p:cNvCxnSpPr>
            <p:nvPr/>
          </p:nvCxnSpPr>
          <p:spPr>
            <a:xfrm>
              <a:off x="6718151" y="3347306"/>
              <a:ext cx="901494" cy="45235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7" idx="5"/>
              <a:endCxn id="23" idx="0"/>
            </p:cNvCxnSpPr>
            <p:nvPr/>
          </p:nvCxnSpPr>
          <p:spPr>
            <a:xfrm>
              <a:off x="5902063" y="4253292"/>
              <a:ext cx="751137" cy="62199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9" idx="5"/>
              <a:endCxn id="22" idx="0"/>
            </p:cNvCxnSpPr>
            <p:nvPr/>
          </p:nvCxnSpPr>
          <p:spPr>
            <a:xfrm>
              <a:off x="5260770" y="5349713"/>
              <a:ext cx="545123" cy="53217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8" idx="5"/>
              <a:endCxn id="11" idx="0"/>
            </p:cNvCxnSpPr>
            <p:nvPr/>
          </p:nvCxnSpPr>
          <p:spPr>
            <a:xfrm>
              <a:off x="2121073" y="3458990"/>
              <a:ext cx="819404" cy="28775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4"/>
          <p:cNvSpPr txBox="1">
            <a:spLocks/>
          </p:cNvSpPr>
          <p:nvPr/>
        </p:nvSpPr>
        <p:spPr>
          <a:xfrm>
            <a:off x="6330696" y="1755422"/>
            <a:ext cx="2435352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dirty="0"/>
              <a:t>(wheat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(</a:t>
            </a:r>
            <a:r>
              <a:rPr lang="en-US" sz="1600" dirty="0" err="1"/>
              <a:t>buschl</a:t>
            </a:r>
            <a:endParaRPr lang="en-US" sz="1600" dirty="0"/>
          </a:p>
          <a:p>
            <a:pPr marL="0" indent="0">
              <a:buFont typeface="Wingdings"/>
              <a:buNone/>
            </a:pPr>
            <a:r>
              <a:rPr lang="en-US" sz="1600" dirty="0"/>
              <a:t>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(export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predict=wheat))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(farm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(commodity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(agriculture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   predict=wheat)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predict=wheat)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predict=wheat))</a:t>
            </a:r>
          </a:p>
          <a:p>
            <a:pPr marL="0" indent="0">
              <a:buFont typeface="Wingdings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607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 today (but don’t worry!)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77" y="1566334"/>
            <a:ext cx="4026185" cy="51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Assignment 3 graded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 office hours Thursday morning (probably)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5 out</a:t>
            </a:r>
          </a:p>
          <a:p>
            <a:pPr lvl="1"/>
            <a:r>
              <a:rPr lang="en-US" dirty="0"/>
              <a:t>Course feedback</a:t>
            </a:r>
          </a:p>
          <a:p>
            <a:pPr marL="36576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Midterm next week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Assignment 6 will also be out next week, but you’ll have 1.5 weeks to complete (due Friday before fall break)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60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m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57479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03200" progId="Equation.3">
                  <p:embed/>
                </p:oleObj>
              </mc:Choice>
              <mc:Fallback>
                <p:oleObj name="Equation" r:id="rId2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68404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0" imgH="215900" progId="Equation.3">
                  <p:embed/>
                </p:oleObj>
              </mc:Choice>
              <mc:Fallback>
                <p:oleObj name="Equation" r:id="rId4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33087"/>
              </p:ext>
            </p:extLst>
          </p:nvPr>
        </p:nvGraphicFramePr>
        <p:xfrm>
          <a:off x="1484313" y="570071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400" imgH="330200" progId="Equation.3">
                  <p:embed/>
                </p:oleObj>
              </mc:Choice>
              <mc:Fallback>
                <p:oleObj name="Equation" r:id="rId6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4313" y="570071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m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j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j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j</a:t>
            </a:r>
            <a:r>
              <a:rPr lang="en-US" sz="2400" dirty="0"/>
              <a:t> +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j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063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73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0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>
                <a:solidFill>
                  <a:srgbClr val="0000FF"/>
                </a:solidFill>
              </a:rPr>
              <a:t>some</a:t>
            </a:r>
            <a:r>
              <a:rPr lang="en-US" sz="3200" dirty="0">
                <a:solidFill>
                  <a:srgbClr val="0000FF"/>
                </a:solidFill>
              </a:rPr>
              <a:t> line that separates the data</a:t>
            </a:r>
          </a:p>
        </p:txBody>
      </p:sp>
    </p:spTree>
    <p:extLst>
      <p:ext uri="{BB962C8B-B14F-4D97-AF65-F5344CB8AC3E}">
        <p14:creationId xmlns:p14="http://schemas.microsoft.com/office/powerpoint/2010/main" val="3541528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Perceptron algorithm is one example of a linear classifier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Many, many other algorithms learn a line (i.e. a setting of a linear combination of weights)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Goals:</a:t>
            </a:r>
          </a:p>
          <a:p>
            <a:pPr>
              <a:buFontTx/>
              <a:buChar char="-"/>
            </a:pPr>
            <a:r>
              <a:rPr lang="en-US" sz="2800" dirty="0"/>
              <a:t>Explore a number of linear training algorithms</a:t>
            </a:r>
          </a:p>
          <a:p>
            <a:pPr>
              <a:buFontTx/>
              <a:buChar char="-"/>
            </a:pPr>
            <a:r>
              <a:rPr lang="en-US" sz="2800" dirty="0"/>
              <a:t>Understand </a:t>
            </a:r>
            <a:r>
              <a:rPr lang="en-US" sz="2800" i="1" dirty="0">
                <a:solidFill>
                  <a:srgbClr val="FF6600"/>
                </a:solidFill>
              </a:rPr>
              <a:t>why these algorithms work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329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m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28841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53444" y="4205111"/>
            <a:ext cx="2413000" cy="578556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6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23738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600" imgH="177800" progId="Equation.3">
                  <p:embed/>
                </p:oleObj>
              </mc:Choice>
              <mc:Fallback>
                <p:oleObj name="Equation" r:id="rId2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2920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238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4429" y="623276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62861" y="623852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3027" y="5401764"/>
            <a:ext cx="29734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Intuitively these make sense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Why change by 1?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Any other way of doing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7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32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1916" y="3720278"/>
            <a:ext cx="589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parameters for DT?  Perceptron?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916A29-23F8-2C13-70B6-B6A41BE239CE}"/>
              </a:ext>
            </a:extLst>
          </p:cNvPr>
          <p:cNvGrpSpPr/>
          <p:nvPr/>
        </p:nvGrpSpPr>
        <p:grpSpPr>
          <a:xfrm>
            <a:off x="6515100" y="1401365"/>
            <a:ext cx="2628900" cy="965068"/>
            <a:chOff x="6515100" y="1401365"/>
            <a:chExt cx="2628900" cy="9650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A4A61A-B049-8F34-35BE-A514E75D6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100" y="1591733"/>
              <a:ext cx="2628900" cy="7747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041D5F-E3C7-4FFD-D6A6-C1EC18326229}"/>
                    </a:ext>
                  </a:extLst>
                </p14:cNvPr>
                <p14:cNvContentPartPr/>
                <p14:nvPr/>
              </p14:nvContentPartPr>
              <p14:xfrm>
                <a:off x="6866113" y="1780402"/>
                <a:ext cx="102528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041D5F-E3C7-4FFD-D6A6-C1EC183262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59993" y="1774282"/>
                  <a:ext cx="1037520" cy="19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F30315-E976-FA9A-3FEC-6EC8CE391331}"/>
                </a:ext>
              </a:extLst>
            </p:cNvPr>
            <p:cNvSpPr txBox="1"/>
            <p:nvPr/>
          </p:nvSpPr>
          <p:spPr>
            <a:xfrm>
              <a:off x="6866113" y="1401365"/>
              <a:ext cx="89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Ink Free" panose="020F0502020204030204" pitchFamily="34" charset="0"/>
                  <a:cs typeface="Ink Free" panose="020F0502020204030204" pitchFamily="34" charset="0"/>
                </a:rPr>
                <a:t>CS158’s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041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32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2444" y="3957725"/>
            <a:ext cx="7281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DT: the structure of the tree, which features each node splits on, the predictions at the leaves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perceptron: the weights and the b value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DC6BAB-8CB4-8FB4-5D1F-80B125F45844}"/>
              </a:ext>
            </a:extLst>
          </p:cNvPr>
          <p:cNvGrpSpPr/>
          <p:nvPr/>
        </p:nvGrpSpPr>
        <p:grpSpPr>
          <a:xfrm>
            <a:off x="6515100" y="1401365"/>
            <a:ext cx="2628900" cy="965068"/>
            <a:chOff x="6515100" y="1401365"/>
            <a:chExt cx="2628900" cy="9650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6BF9A6-B27B-97D4-BCDE-7B56F8DD3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100" y="1591733"/>
              <a:ext cx="2628900" cy="7747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8867BF-B337-3A54-541C-044C055BB5CF}"/>
                    </a:ext>
                  </a:extLst>
                </p14:cNvPr>
                <p14:cNvContentPartPr/>
                <p14:nvPr/>
              </p14:nvContentPartPr>
              <p14:xfrm>
                <a:off x="6866113" y="1780402"/>
                <a:ext cx="1025280" cy="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8867BF-B337-3A54-541C-044C055BB5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59993" y="1774282"/>
                  <a:ext cx="1037520" cy="19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35626F-510A-8D9C-BC6A-498AFD8664C4}"/>
                </a:ext>
              </a:extLst>
            </p:cNvPr>
            <p:cNvSpPr txBox="1"/>
            <p:nvPr/>
          </p:nvSpPr>
          <p:spPr>
            <a:xfrm>
              <a:off x="6866113" y="1401365"/>
              <a:ext cx="89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Ink Free" panose="020F0502020204030204" pitchFamily="34" charset="0"/>
                  <a:cs typeface="Ink Free" panose="020F0502020204030204" pitchFamily="34" charset="0"/>
                </a:rPr>
                <a:t>CS158’s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63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E487-7527-9F41-9A4F-CB5144B1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DFCA-62AC-7F41-8D52-63EDB182FA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447269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Time limited take home exam (you’ll have 2 hours to complete 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Available on Monday (9/29)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finish by end of the day on Friday (10/3)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use your notes, the class notes, the class book(s), and your assignments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NOT use any other resources, i.e., no searching the web, no AI,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17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69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9195" y="4721001"/>
            <a:ext cx="559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criteria do decision tree learning and perceptron learning optimizing?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33ECB-AF2E-6B49-7829-2AE4C04D7491}"/>
              </a:ext>
            </a:extLst>
          </p:cNvPr>
          <p:cNvGrpSpPr/>
          <p:nvPr/>
        </p:nvGrpSpPr>
        <p:grpSpPr>
          <a:xfrm>
            <a:off x="6515100" y="1401365"/>
            <a:ext cx="2628900" cy="965068"/>
            <a:chOff x="6515100" y="1401365"/>
            <a:chExt cx="2628900" cy="9650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4B1776-3D2D-81E3-C8FB-61DB5381B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100" y="1591733"/>
              <a:ext cx="2628900" cy="7747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8B4220-0981-3D62-3AAF-31107AF3E3BD}"/>
                    </a:ext>
                  </a:extLst>
                </p14:cNvPr>
                <p14:cNvContentPartPr/>
                <p14:nvPr/>
              </p14:nvContentPartPr>
              <p14:xfrm>
                <a:off x="6866113" y="1780402"/>
                <a:ext cx="1025280" cy="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8B4220-0981-3D62-3AAF-31107AF3E3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59993" y="1774282"/>
                  <a:ext cx="1037520" cy="19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50F3B0-2EAC-DE3B-D2F2-512BEA203F94}"/>
                </a:ext>
              </a:extLst>
            </p:cNvPr>
            <p:cNvSpPr txBox="1"/>
            <p:nvPr/>
          </p:nvSpPr>
          <p:spPr>
            <a:xfrm>
              <a:off x="6866113" y="1401365"/>
              <a:ext cx="89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Ink Free" panose="020F0502020204030204" pitchFamily="34" charset="0"/>
                  <a:cs typeface="Ink Free" panose="020F0502020204030204" pitchFamily="34" charset="0"/>
                </a:rPr>
                <a:t>CS158’s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478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896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  <a:p>
            <a:pPr marL="617220" lvl="2" indent="-342900">
              <a:spcBef>
                <a:spcPts val="700"/>
              </a:spcBef>
              <a:buSzPct val="60000"/>
              <a:buFontTx/>
              <a:buChar char="-"/>
            </a:pPr>
            <a:r>
              <a:rPr lang="en-US" sz="2600" dirty="0"/>
              <a:t>e.g. training error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the algorithm should try and minimize the criteria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sometimes in a heuristic way (i.e. non-optimally)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sometimes exactly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9B0C3E-CEB5-E602-77B7-7FE3DCD975FC}"/>
              </a:ext>
            </a:extLst>
          </p:cNvPr>
          <p:cNvGrpSpPr/>
          <p:nvPr/>
        </p:nvGrpSpPr>
        <p:grpSpPr>
          <a:xfrm>
            <a:off x="6515100" y="1401365"/>
            <a:ext cx="2628900" cy="965068"/>
            <a:chOff x="6515100" y="1401365"/>
            <a:chExt cx="2628900" cy="9650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A91227-7455-137F-0ECF-582266E0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100" y="1591733"/>
              <a:ext cx="2628900" cy="7747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1893F3-B1A6-784B-0DF2-2B24FCD2EE3F}"/>
                    </a:ext>
                  </a:extLst>
                </p14:cNvPr>
                <p14:cNvContentPartPr/>
                <p14:nvPr/>
              </p14:nvContentPartPr>
              <p14:xfrm>
                <a:off x="6866113" y="1780402"/>
                <a:ext cx="102528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1893F3-B1A6-784B-0DF2-2B24FCD2EE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59993" y="1774282"/>
                  <a:ext cx="1037520" cy="19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069FCC-EC46-ACFD-14CC-F8B5763A8CBF}"/>
                </a:ext>
              </a:extLst>
            </p:cNvPr>
            <p:cNvSpPr txBox="1"/>
            <p:nvPr/>
          </p:nvSpPr>
          <p:spPr>
            <a:xfrm>
              <a:off x="6866113" y="1401365"/>
              <a:ext cx="89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Ink Free" panose="020F0502020204030204" pitchFamily="34" charset="0"/>
                  <a:cs typeface="Ink Free" panose="020F0502020204030204" pitchFamily="34" charset="0"/>
                </a:rPr>
                <a:t>CS158’s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650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models in general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</p:txBody>
      </p:sp>
      <p:sp>
        <p:nvSpPr>
          <p:cNvPr id="8" name="Oval 7"/>
          <p:cNvSpPr/>
          <p:nvPr/>
        </p:nvSpPr>
        <p:spPr>
          <a:xfrm>
            <a:off x="4064000" y="2370667"/>
            <a:ext cx="606778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are the parameters we want to learn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67628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4751D83-C14B-5D30-E0CB-DDAC976C2C64}"/>
              </a:ext>
            </a:extLst>
          </p:cNvPr>
          <p:cNvGrpSpPr/>
          <p:nvPr/>
        </p:nvGrpSpPr>
        <p:grpSpPr>
          <a:xfrm>
            <a:off x="6515100" y="1401365"/>
            <a:ext cx="2628900" cy="965068"/>
            <a:chOff x="6515100" y="1401365"/>
            <a:chExt cx="2628900" cy="9650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74B28E-C253-0CD7-9DDB-7F944CDFF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5100" y="1591733"/>
              <a:ext cx="2628900" cy="7747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A6C8AF-F47D-ACFB-8E2D-68290E0787FC}"/>
                    </a:ext>
                  </a:extLst>
                </p14:cNvPr>
                <p14:cNvContentPartPr/>
                <p14:nvPr/>
              </p14:nvContentPartPr>
              <p14:xfrm>
                <a:off x="6866113" y="1780402"/>
                <a:ext cx="1025280" cy="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A6C8AF-F47D-ACFB-8E2D-68290E0787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59993" y="1774282"/>
                  <a:ext cx="1037520" cy="19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23B7FB-0DD5-823A-82D0-BA218DCB1048}"/>
                </a:ext>
              </a:extLst>
            </p:cNvPr>
            <p:cNvSpPr txBox="1"/>
            <p:nvPr/>
          </p:nvSpPr>
          <p:spPr>
            <a:xfrm>
              <a:off x="6866113" y="1401365"/>
              <a:ext cx="89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Ink Free" panose="020F0502020204030204" pitchFamily="34" charset="0"/>
                  <a:cs typeface="Ink Free" panose="020F0502020204030204" pitchFamily="34" charset="0"/>
                </a:rPr>
                <a:t>CS158’s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9515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notation: indicator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49691"/>
              </p:ext>
            </p:extLst>
          </p:nvPr>
        </p:nvGraphicFramePr>
        <p:xfrm>
          <a:off x="2582510" y="2060222"/>
          <a:ext cx="3201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558800" progId="Equation.3">
                  <p:embed/>
                </p:oleObj>
              </mc:Choice>
              <mc:Fallback>
                <p:oleObj name="Equation" r:id="rId2" imgW="1689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82510" y="2060222"/>
                        <a:ext cx="3201987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999" y="3595834"/>
            <a:ext cx="805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Convenient notation for turning T/F answers into numbers/counts: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34188"/>
              </p:ext>
            </p:extLst>
          </p:nvPr>
        </p:nvGraphicFramePr>
        <p:xfrm>
          <a:off x="1520825" y="4471105"/>
          <a:ext cx="58737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800" imgH="393700" progId="Equation.3">
                  <p:embed/>
                </p:oleObj>
              </mc:Choice>
              <mc:Fallback>
                <p:oleObj name="Equation" r:id="rId4" imgW="3098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0825" y="4471105"/>
                        <a:ext cx="58737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019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notation: dot-product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65563" y="1600200"/>
            <a:ext cx="8500485" cy="41593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Sometimes it is convenient to use </a:t>
            </a:r>
            <a:r>
              <a:rPr lang="en-US" sz="2400" dirty="0">
                <a:solidFill>
                  <a:srgbClr val="FF6600"/>
                </a:solidFill>
              </a:rPr>
              <a:t>vector notation</a:t>
            </a:r>
          </a:p>
          <a:p>
            <a:pPr marL="0" indent="0"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represent an example (i.e., feature values) </a:t>
            </a:r>
            <a:r>
              <a:rPr lang="en-US" sz="2400" i="1" dirty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sz="2400" i="1" dirty="0">
                <a:solidFill>
                  <a:srgbClr val="000000"/>
                </a:solidFill>
              </a:rPr>
              <a:t>, x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sz="2400" i="1" dirty="0">
                <a:solidFill>
                  <a:srgbClr val="000000"/>
                </a:solidFill>
              </a:rPr>
              <a:t>, …, </a:t>
            </a:r>
            <a:r>
              <a:rPr lang="en-US" sz="2400" i="1" dirty="0" err="1">
                <a:solidFill>
                  <a:srgbClr val="000000"/>
                </a:solidFill>
              </a:rPr>
              <a:t>x</a:t>
            </a:r>
            <a:r>
              <a:rPr lang="en-US" sz="2400" i="1" baseline="-25000" dirty="0" err="1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as a single vector, </a:t>
            </a:r>
            <a:r>
              <a:rPr lang="en-US" sz="2400" i="1" dirty="0">
                <a:solidFill>
                  <a:srgbClr val="000000"/>
                </a:solidFill>
              </a:rPr>
              <a:t>x</a:t>
            </a:r>
          </a:p>
          <a:p>
            <a:pPr lvl="1" algn="just"/>
            <a:r>
              <a:rPr lang="en-US" sz="2100" dirty="0">
                <a:solidFill>
                  <a:srgbClr val="000000"/>
                </a:solidFill>
                <a:latin typeface="Courier" pitchFamily="2" charset="0"/>
              </a:rPr>
              <a:t>j</a:t>
            </a:r>
            <a:r>
              <a:rPr lang="en-US" sz="2100" dirty="0">
                <a:solidFill>
                  <a:srgbClr val="000000"/>
                </a:solidFill>
              </a:rPr>
              <a:t> subscript will indicate feature indexing, i.e., </a:t>
            </a:r>
            <a:r>
              <a:rPr lang="en-US" sz="2100" dirty="0" err="1">
                <a:solidFill>
                  <a:srgbClr val="000000"/>
                </a:solidFill>
              </a:rPr>
              <a:t>x</a:t>
            </a:r>
            <a:r>
              <a:rPr lang="en-US" sz="2100" baseline="-25000" dirty="0" err="1">
                <a:solidFill>
                  <a:srgbClr val="000000"/>
                </a:solidFill>
                <a:latin typeface="Courier" pitchFamily="2" charset="0"/>
              </a:rPr>
              <a:t>j</a:t>
            </a:r>
            <a:endParaRPr lang="en-US" sz="2100" baseline="-25000" dirty="0">
              <a:solidFill>
                <a:srgbClr val="000000"/>
              </a:solidFill>
              <a:latin typeface="Courier" pitchFamily="2" charset="0"/>
            </a:endParaRPr>
          </a:p>
          <a:p>
            <a:pPr lvl="1"/>
            <a:r>
              <a:rPr lang="en-US" sz="2100" dirty="0" err="1">
                <a:solidFill>
                  <a:srgbClr val="000000"/>
                </a:solidFill>
                <a:latin typeface="Courier" pitchFamily="2" charset="0"/>
              </a:rPr>
              <a:t>i</a:t>
            </a:r>
            <a:r>
              <a:rPr lang="en-US" sz="2100" dirty="0">
                <a:solidFill>
                  <a:srgbClr val="000000"/>
                </a:solidFill>
              </a:rPr>
              <a:t> subscript will indicate examples indexing over a dataset, i.e., x</a:t>
            </a:r>
            <a:r>
              <a:rPr lang="en-US" sz="2100" baseline="-25000" dirty="0">
                <a:solidFill>
                  <a:srgbClr val="000000"/>
                </a:solidFill>
                <a:latin typeface="Courier" pitchFamily="2" charset="0"/>
              </a:rPr>
              <a:t>i</a:t>
            </a:r>
            <a:r>
              <a:rPr lang="en-US" sz="2100" dirty="0">
                <a:solidFill>
                  <a:srgbClr val="000000"/>
                </a:solidFill>
              </a:rPr>
              <a:t> or sometimes </a:t>
            </a:r>
            <a:r>
              <a:rPr lang="en-US" sz="2100" dirty="0" err="1">
                <a:solidFill>
                  <a:srgbClr val="000000"/>
                </a:solidFill>
              </a:rPr>
              <a:t>x</a:t>
            </a:r>
            <a:r>
              <a:rPr lang="en-US" sz="2100" baseline="-25000" dirty="0" err="1">
                <a:solidFill>
                  <a:srgbClr val="000000"/>
                </a:solidFill>
                <a:latin typeface="Courier" pitchFamily="2" charset="0"/>
              </a:rPr>
              <a:t>ij</a:t>
            </a:r>
            <a:endParaRPr lang="en-US" sz="2100" baseline="-25000" dirty="0">
              <a:solidFill>
                <a:srgbClr val="000000"/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Similarly, we can represent the weight vector </a:t>
            </a:r>
            <a:r>
              <a:rPr lang="en-US" sz="2400" i="1" dirty="0">
                <a:solidFill>
                  <a:srgbClr val="000000"/>
                </a:solidFill>
              </a:rPr>
              <a:t>w</a:t>
            </a:r>
            <a:r>
              <a:rPr 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sz="2400" i="1" dirty="0">
                <a:solidFill>
                  <a:srgbClr val="000000"/>
                </a:solidFill>
              </a:rPr>
              <a:t>, w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sz="2400" i="1" dirty="0">
                <a:solidFill>
                  <a:srgbClr val="000000"/>
                </a:solidFill>
              </a:rPr>
              <a:t>, …, </a:t>
            </a:r>
            <a:r>
              <a:rPr lang="en-US" sz="2400" i="1" dirty="0" err="1">
                <a:solidFill>
                  <a:srgbClr val="000000"/>
                </a:solidFill>
              </a:rPr>
              <a:t>w</a:t>
            </a:r>
            <a:r>
              <a:rPr lang="en-US" sz="2400" i="1" baseline="-25000" dirty="0" err="1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as a single vector, </a:t>
            </a:r>
            <a:r>
              <a:rPr lang="en-US" sz="2400" i="1" dirty="0">
                <a:solidFill>
                  <a:srgbClr val="000000"/>
                </a:solidFill>
              </a:rPr>
              <a:t>w</a:t>
            </a: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FF6600"/>
                </a:solidFill>
              </a:rPr>
              <a:t>dot-product </a:t>
            </a:r>
            <a:r>
              <a:rPr lang="en-US" sz="2400" dirty="0">
                <a:solidFill>
                  <a:srgbClr val="000000"/>
                </a:solidFill>
              </a:rPr>
              <a:t>between two vectors </a:t>
            </a:r>
            <a:r>
              <a:rPr lang="en-US" sz="2400" i="1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is defined as: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745838"/>
              </p:ext>
            </p:extLst>
          </p:nvPr>
        </p:nvGraphicFramePr>
        <p:xfrm>
          <a:off x="3280168" y="5649201"/>
          <a:ext cx="17081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482600" progId="Equation.3">
                  <p:embed/>
                </p:oleObj>
              </mc:Choice>
              <mc:Fallback>
                <p:oleObj name="Equation" r:id="rId2" imgW="838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0168" y="5649201"/>
                        <a:ext cx="1708150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553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B62BDD-4C68-58E7-4116-9A6D2B899159}"/>
                  </a:ext>
                </a:extLst>
              </p:cNvPr>
              <p:cNvSpPr txBox="1"/>
              <p:nvPr/>
            </p:nvSpPr>
            <p:spPr>
              <a:xfrm>
                <a:off x="1272633" y="1994215"/>
                <a:ext cx="4572000" cy="13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B62BDD-4C68-58E7-4116-9A6D2B899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33" y="1994215"/>
                <a:ext cx="4572000" cy="1317348"/>
              </a:xfrm>
              <a:prstGeom prst="rect">
                <a:avLst/>
              </a:prstGeom>
              <a:blipFill>
                <a:blip r:embed="rId3"/>
                <a:stretch>
                  <a:fillRect t="-101905" b="-1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models</a:t>
            </a:r>
          </a:p>
        </p:txBody>
      </p:sp>
      <p:sp>
        <p:nvSpPr>
          <p:cNvPr id="8" name="Oval 7"/>
          <p:cNvSpPr/>
          <p:nvPr/>
        </p:nvSpPr>
        <p:spPr>
          <a:xfrm>
            <a:off x="4064000" y="2370667"/>
            <a:ext cx="508000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are the parameters we want to learn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34837"/>
              </p:ext>
            </p:extLst>
          </p:nvPr>
        </p:nvGraphicFramePr>
        <p:xfrm>
          <a:off x="2800350" y="4938713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0350" y="4938713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6904" y="6010112"/>
            <a:ext cx="320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equation say?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F9AD10-B920-E9D4-38CC-E91A25A024A1}"/>
              </a:ext>
            </a:extLst>
          </p:cNvPr>
          <p:cNvGrpSpPr/>
          <p:nvPr/>
        </p:nvGrpSpPr>
        <p:grpSpPr>
          <a:xfrm>
            <a:off x="6515100" y="1413240"/>
            <a:ext cx="2628900" cy="965068"/>
            <a:chOff x="6515100" y="1401365"/>
            <a:chExt cx="2628900" cy="9650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957906-902D-0C53-FAB1-6FF1E5004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5100" y="1591733"/>
              <a:ext cx="2628900" cy="7747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65BB5A-A771-6159-22C3-355A2040F127}"/>
                    </a:ext>
                  </a:extLst>
                </p14:cNvPr>
                <p14:cNvContentPartPr/>
                <p14:nvPr/>
              </p14:nvContentPartPr>
              <p14:xfrm>
                <a:off x="6866113" y="1780402"/>
                <a:ext cx="1025280" cy="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8B4220-0981-3D62-3AAF-31107AF3E3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59993" y="1774282"/>
                  <a:ext cx="1037520" cy="19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D0BC18-42AD-30A8-DF9B-467EDFE1CED2}"/>
                </a:ext>
              </a:extLst>
            </p:cNvPr>
            <p:cNvSpPr txBox="1"/>
            <p:nvPr/>
          </p:nvSpPr>
          <p:spPr>
            <a:xfrm>
              <a:off x="6866113" y="1401365"/>
              <a:ext cx="89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Ink Free" panose="020F0502020204030204" pitchFamily="34" charset="0"/>
                  <a:cs typeface="Ink Free" panose="020F0502020204030204" pitchFamily="34" charset="0"/>
                </a:rPr>
                <a:t>CS158’s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178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0/1 loss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116213"/>
              </p:ext>
            </p:extLst>
          </p:nvPr>
        </p:nvGraphicFramePr>
        <p:xfrm>
          <a:off x="2827338" y="1608138"/>
          <a:ext cx="31750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57200" progId="Equation.3">
                  <p:embed/>
                </p:oleObj>
              </mc:Choice>
              <mc:Fallback>
                <p:oleObj name="Equation" r:id="rId2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27338" y="1608138"/>
                        <a:ext cx="3175000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5086" y="3031389"/>
            <a:ext cx="3798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distance* from hyperplane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sign is prediction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4059" y="3446887"/>
            <a:ext cx="36265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whether or not the prediction and label agree,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true if </a:t>
            </a:r>
            <a:r>
              <a:rPr lang="en-US" sz="2400" b="1" i="1" dirty="0">
                <a:solidFill>
                  <a:srgbClr val="0000FF"/>
                </a:solidFill>
              </a:rPr>
              <a:t>they don’t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7554" y="5168664"/>
            <a:ext cx="362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total number of mistakes, aka 0/1 loss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26000" y="2520917"/>
            <a:ext cx="1538111" cy="5104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4378136" y="1835459"/>
            <a:ext cx="338668" cy="140478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4482292" y="1612768"/>
            <a:ext cx="338669" cy="215496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949222" y="2859586"/>
            <a:ext cx="1702405" cy="5873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15762"/>
              </p:ext>
            </p:extLst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137353"/>
              </p:ext>
            </p:extLst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457200" progId="Equation.3">
                  <p:embed/>
                </p:oleObj>
              </mc:Choice>
              <mc:Fallback>
                <p:oleObj name="Equation" r:id="rId5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 (i.e. training error)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07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291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loss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66600"/>
              </p:ext>
            </p:extLst>
          </p:nvPr>
        </p:nvGraphicFramePr>
        <p:xfrm>
          <a:off x="974725" y="2141538"/>
          <a:ext cx="39100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700" imgH="457200" progId="Equation.3">
                  <p:embed/>
                </p:oleObj>
              </mc:Choice>
              <mc:Fallback>
                <p:oleObj name="Equation" r:id="rId2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4725" y="2141538"/>
                        <a:ext cx="39100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4793" y="4149777"/>
            <a:ext cx="4701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do this?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How do we </a:t>
            </a:r>
            <a:r>
              <a:rPr lang="en-US" sz="2800" i="1" dirty="0">
                <a:solidFill>
                  <a:srgbClr val="FF0000"/>
                </a:solidFill>
              </a:rPr>
              <a:t>minimize</a:t>
            </a:r>
            <a:r>
              <a:rPr lang="en-US" sz="2800" dirty="0">
                <a:solidFill>
                  <a:srgbClr val="FF0000"/>
                </a:solidFill>
              </a:rPr>
              <a:t> a function?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Why is it hard for this function?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</a:t>
            </a:r>
          </a:p>
        </p:txBody>
      </p:sp>
    </p:spTree>
    <p:extLst>
      <p:ext uri="{BB962C8B-B14F-4D97-AF65-F5344CB8AC3E}">
        <p14:creationId xmlns:p14="http://schemas.microsoft.com/office/powerpoint/2010/main" val="1579617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in one dimension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21820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57200" progId="Equation.3">
                  <p:embed/>
                </p:oleObj>
              </mc:Choice>
              <mc:Fallback>
                <p:oleObj name="Equation" r:id="rId2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time we change w such that an example is right/wrong the loss will increase/decrease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44079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A6E6-3B05-414E-803C-E0DF84BE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5BAC3-DFA5-896E-D6EF-CED30FB5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0" y="1795069"/>
            <a:ext cx="8478218" cy="43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9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over all w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new feature we add (i.e. weights) adds another dimension to this space!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06418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57200" progId="Equation.3">
                  <p:embed/>
                </p:oleObj>
              </mc:Choice>
              <mc:Fallback>
                <p:oleObj name="Equation" r:id="rId2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87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loss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33523"/>
              </p:ext>
            </p:extLst>
          </p:nvPr>
        </p:nvGraphicFramePr>
        <p:xfrm>
          <a:off x="976313" y="2141538"/>
          <a:ext cx="39084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700" imgH="457200" progId="Equation.3">
                  <p:embed/>
                </p:oleObj>
              </mc:Choice>
              <mc:Fallback>
                <p:oleObj name="Equation" r:id="rId2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6313" y="2141538"/>
                        <a:ext cx="39084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380" y="3323722"/>
            <a:ext cx="674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This turns out to be hard (in fact, NP-HARD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)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563" y="4002165"/>
            <a:ext cx="6950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Challenge: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small changes in any w can have large changes in the loss (the change isn’t continuous)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there can be many, many local minima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at any given point, we don’t have much information to direct us towards any minima</a:t>
            </a:r>
          </a:p>
        </p:txBody>
      </p:sp>
    </p:spTree>
    <p:extLst>
      <p:ext uri="{BB962C8B-B14F-4D97-AF65-F5344CB8AC3E}">
        <p14:creationId xmlns:p14="http://schemas.microsoft.com/office/powerpoint/2010/main" val="3376392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manageable loss functions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61751" y="4073689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61751" y="2138945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4499" y="176961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1751" y="2356556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7073" y="2356556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27073" y="2864556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77407" y="1769613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977407" y="1769613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93407" y="1769613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93407" y="3414890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24740" y="3414890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24740" y="3729567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475073" y="2138945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75074" y="2138945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561629" y="2138945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61630" y="3729567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24851" y="3865223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832" y="4234555"/>
            <a:ext cx="77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property/properties do we want from our loss function?</a:t>
            </a:r>
          </a:p>
        </p:txBody>
      </p:sp>
    </p:spTree>
    <p:extLst>
      <p:ext uri="{BB962C8B-B14F-4D97-AF65-F5344CB8AC3E}">
        <p14:creationId xmlns:p14="http://schemas.microsoft.com/office/powerpoint/2010/main" val="3873027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manageable loss functions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832" y="4869555"/>
            <a:ext cx="7346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Ideally, continuous (i.e. differentiable) so we get an indication of direction of minimization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Only one minima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163978" y="3885130"/>
            <a:ext cx="728957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8349" y="363822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163978" y="2576149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1764" y="206075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30" name="Freeform 29"/>
          <p:cNvSpPr/>
          <p:nvPr/>
        </p:nvSpPr>
        <p:spPr>
          <a:xfrm>
            <a:off x="2005526" y="2420926"/>
            <a:ext cx="4219222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7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Convex functions look something like: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63" y="2374898"/>
            <a:ext cx="3340100" cy="24384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627918" y="2977444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6556" y="5377893"/>
            <a:ext cx="7041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800" i="1" dirty="0">
                <a:solidFill>
                  <a:srgbClr val="0000FF"/>
                </a:solidFill>
              </a:rPr>
              <a:t>above </a:t>
            </a:r>
            <a:r>
              <a:rPr lang="en-US" sz="2800" dirty="0">
                <a:solidFill>
                  <a:srgbClr val="0000FF"/>
                </a:solidFill>
              </a:rPr>
              <a:t>the function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0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many applications, we really would like to minimize the 0/1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FF6600"/>
                </a:solidFill>
              </a:rPr>
              <a:t>surrogate loss function </a:t>
            </a:r>
            <a:r>
              <a:rPr lang="en-US" dirty="0"/>
              <a:t>is a loss function that provides an upper bound on the actual loss function (in this case, 0/1)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We’d like to identify a convex surrogate loss functions to make them easier to minimize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Key to a loss function</a:t>
            </a:r>
            <a:r>
              <a:rPr lang="en-US" dirty="0"/>
              <a:t>: how it scores the difference between the actual label </a:t>
            </a:r>
            <a:r>
              <a:rPr lang="en-US" b="1" i="1" dirty="0"/>
              <a:t>y</a:t>
            </a:r>
            <a:r>
              <a:rPr lang="en-US" dirty="0"/>
              <a:t> and the predicted label </a:t>
            </a:r>
            <a:r>
              <a:rPr lang="en-US" b="1" i="1" dirty="0"/>
              <a:t>y’</a:t>
            </a:r>
          </a:p>
        </p:txBody>
      </p:sp>
    </p:spTree>
    <p:extLst>
      <p:ext uri="{BB962C8B-B14F-4D97-AF65-F5344CB8AC3E}">
        <p14:creationId xmlns:p14="http://schemas.microsoft.com/office/powerpoint/2010/main" val="797498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7655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41300" progId="Equation.3">
                  <p:embed/>
                </p:oleObj>
              </mc:Choice>
              <mc:Fallback>
                <p:oleObj name="Equation" r:id="rId2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</p:spTree>
    <p:extLst>
      <p:ext uri="{BB962C8B-B14F-4D97-AF65-F5344CB8AC3E}">
        <p14:creationId xmlns:p14="http://schemas.microsoft.com/office/powerpoint/2010/main" val="3515562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8896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41300" progId="Equation.3">
                  <p:embed/>
                </p:oleObj>
              </mc:Choice>
              <mc:Fallback>
                <p:oleObj name="Equation" r:id="rId2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80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58303"/>
              </p:ext>
            </p:extLst>
          </p:nvPr>
        </p:nvGraphicFramePr>
        <p:xfrm>
          <a:off x="3492499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203200" progId="Equation.3">
                  <p:embed/>
                </p:oleObj>
              </mc:Choice>
              <mc:Fallback>
                <p:oleObj name="Equation" r:id="rId4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2499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309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90775"/>
              </p:ext>
            </p:extLst>
          </p:nvPr>
        </p:nvGraphicFramePr>
        <p:xfrm>
          <a:off x="3583652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03200" progId="Equation.3">
                  <p:embed/>
                </p:oleObj>
              </mc:Choice>
              <mc:Fallback>
                <p:oleObj name="Equation" r:id="rId6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3652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29093"/>
              </p:ext>
            </p:extLst>
          </p:nvPr>
        </p:nvGraphicFramePr>
        <p:xfrm>
          <a:off x="3583652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28600" progId="Equation.3">
                  <p:embed/>
                </p:oleObj>
              </mc:Choice>
              <mc:Fallback>
                <p:oleObj name="Equation" r:id="rId8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3652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4222" y="6108890"/>
            <a:ext cx="489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do these work?  What do they penalize?</a:t>
            </a:r>
          </a:p>
        </p:txBody>
      </p:sp>
    </p:spTree>
    <p:extLst>
      <p:ext uri="{BB962C8B-B14F-4D97-AF65-F5344CB8AC3E}">
        <p14:creationId xmlns:p14="http://schemas.microsoft.com/office/powerpoint/2010/main" val="746949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91092"/>
              </p:ext>
            </p:extLst>
          </p:nvPr>
        </p:nvGraphicFramePr>
        <p:xfrm>
          <a:off x="1409611" y="164689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611" y="164689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60" y="1646893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 loss: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7605"/>
            <a:ext cx="140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Squared loss: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43403"/>
              </p:ext>
            </p:extLst>
          </p:nvPr>
        </p:nvGraphicFramePr>
        <p:xfrm>
          <a:off x="1615986" y="2259191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100" imgH="228600" progId="Equation.3">
                  <p:embed/>
                </p:oleObj>
              </mc:Choice>
              <mc:Fallback>
                <p:oleObj name="Equation" r:id="rId5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5986" y="2259191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88346" y="1675267"/>
            <a:ext cx="76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Hinge: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01618"/>
              </p:ext>
            </p:extLst>
          </p:nvPr>
        </p:nvGraphicFramePr>
        <p:xfrm>
          <a:off x="5063595" y="1646893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22400" imgH="203200" progId="Equation.3">
                  <p:embed/>
                </p:oleObj>
              </mc:Choice>
              <mc:Fallback>
                <p:oleObj name="Equation" r:id="rId7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3595" y="1646893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3105" y="2259191"/>
            <a:ext cx="13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73863"/>
              </p:ext>
            </p:extLst>
          </p:nvPr>
        </p:nvGraphicFramePr>
        <p:xfrm>
          <a:off x="5389874" y="2259191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700" imgH="203200" progId="Equation.3">
                  <p:embed/>
                </p:oleObj>
              </mc:Choice>
              <mc:Fallback>
                <p:oleObj name="Equation" r:id="rId9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89874" y="2259191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5062" t="5872" b="10417"/>
          <a:stretch/>
        </p:blipFill>
        <p:spPr>
          <a:xfrm>
            <a:off x="1409612" y="2877406"/>
            <a:ext cx="6201052" cy="3402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8346" y="624339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yy</a:t>
            </a:r>
            <a:r>
              <a:rPr lang="en-US" dirty="0"/>
              <a:t>’ or</a:t>
            </a:r>
          </a:p>
          <a:p>
            <a:r>
              <a:rPr lang="en-US" dirty="0"/>
              <a:t>y-y’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6EC54C-9264-9D8B-3566-0B0206841DAC}"/>
              </a:ext>
            </a:extLst>
          </p:cNvPr>
          <p:cNvSpPr/>
          <p:nvPr/>
        </p:nvSpPr>
        <p:spPr>
          <a:xfrm>
            <a:off x="7491190" y="4114799"/>
            <a:ext cx="216645" cy="167268"/>
          </a:xfrm>
          <a:prstGeom prst="triangle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DF4BEB80-DF38-60CA-3213-7A38092FBEE8}"/>
              </a:ext>
            </a:extLst>
          </p:cNvPr>
          <p:cNvSpPr/>
          <p:nvPr/>
        </p:nvSpPr>
        <p:spPr>
          <a:xfrm>
            <a:off x="2201795" y="3542092"/>
            <a:ext cx="216645" cy="167268"/>
          </a:xfrm>
          <a:prstGeom prst="triangle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26921A-1DD7-5F15-E880-6F23B3A0E752}"/>
              </a:ext>
            </a:extLst>
          </p:cNvPr>
          <p:cNvSpPr/>
          <p:nvPr/>
        </p:nvSpPr>
        <p:spPr>
          <a:xfrm flipH="1">
            <a:off x="7485229" y="3361496"/>
            <a:ext cx="155775" cy="167268"/>
          </a:xfrm>
          <a:prstGeom prst="rect">
            <a:avLst/>
          </a:prstGeom>
          <a:solidFill>
            <a:srgbClr val="0004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4CA103-3732-DF37-F855-9810E32E2196}"/>
              </a:ext>
            </a:extLst>
          </p:cNvPr>
          <p:cNvSpPr/>
          <p:nvPr/>
        </p:nvSpPr>
        <p:spPr>
          <a:xfrm flipH="1">
            <a:off x="2232229" y="5498813"/>
            <a:ext cx="155775" cy="167268"/>
          </a:xfrm>
          <a:prstGeom prst="rect">
            <a:avLst/>
          </a:prstGeom>
          <a:solidFill>
            <a:srgbClr val="0004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F639FC07-66F1-F191-3FFE-B595D6B90787}"/>
              </a:ext>
            </a:extLst>
          </p:cNvPr>
          <p:cNvSpPr/>
          <p:nvPr/>
        </p:nvSpPr>
        <p:spPr>
          <a:xfrm>
            <a:off x="7440282" y="3639365"/>
            <a:ext cx="200722" cy="182416"/>
          </a:xfrm>
          <a:prstGeom prst="star5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3ADF5742-4C02-20D6-A236-C3B7B3A34909}"/>
              </a:ext>
            </a:extLst>
          </p:cNvPr>
          <p:cNvSpPr/>
          <p:nvPr/>
        </p:nvSpPr>
        <p:spPr>
          <a:xfrm>
            <a:off x="2187453" y="4578425"/>
            <a:ext cx="200722" cy="182416"/>
          </a:xfrm>
          <a:prstGeom prst="star5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389E03-00F8-386F-92FF-38D107AA402F}"/>
              </a:ext>
            </a:extLst>
          </p:cNvPr>
          <p:cNvSpPr/>
          <p:nvPr/>
        </p:nvSpPr>
        <p:spPr>
          <a:xfrm>
            <a:off x="7437195" y="3838441"/>
            <a:ext cx="203809" cy="203809"/>
          </a:xfrm>
          <a:prstGeom prst="ellipse">
            <a:avLst/>
          </a:prstGeom>
          <a:solidFill>
            <a:srgbClr val="FFC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3AE963-3D7C-84F4-E9CB-100C62D21FF0}"/>
              </a:ext>
            </a:extLst>
          </p:cNvPr>
          <p:cNvSpPr/>
          <p:nvPr/>
        </p:nvSpPr>
        <p:spPr>
          <a:xfrm>
            <a:off x="2170760" y="4881815"/>
            <a:ext cx="203809" cy="203809"/>
          </a:xfrm>
          <a:prstGeom prst="ellipse">
            <a:avLst/>
          </a:prstGeom>
          <a:solidFill>
            <a:srgbClr val="FFC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62D6A-C514-9E89-E96F-435E1C0242D0}"/>
              </a:ext>
            </a:extLst>
          </p:cNvPr>
          <p:cNvSpPr txBox="1"/>
          <p:nvPr/>
        </p:nvSpPr>
        <p:spPr>
          <a:xfrm>
            <a:off x="5206429" y="6197223"/>
            <a:ext cx="81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correct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EC338-89E5-82CB-8C55-CAE4768095E3}"/>
              </a:ext>
            </a:extLst>
          </p:cNvPr>
          <p:cNvSpPr txBox="1"/>
          <p:nvPr/>
        </p:nvSpPr>
        <p:spPr>
          <a:xfrm>
            <a:off x="2802194" y="6238334"/>
            <a:ext cx="99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incorrect</a:t>
            </a:r>
          </a:p>
        </p:txBody>
      </p:sp>
    </p:spTree>
    <p:extLst>
      <p:ext uri="{BB962C8B-B14F-4D97-AF65-F5344CB8AC3E}">
        <p14:creationId xmlns:p14="http://schemas.microsoft.com/office/powerpoint/2010/main" val="549307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830"/>
              </p:ext>
            </p:extLst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47343"/>
              </p:ext>
            </p:extLst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400" imgH="457200" progId="Equation.3">
                  <p:embed/>
                </p:oleObj>
              </mc:Choice>
              <mc:Fallback>
                <p:oleObj name="Equation" r:id="rId5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>
                <a:solidFill>
                  <a:srgbClr val="FF6600"/>
                </a:solidFill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48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88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61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Machine learning basics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different types of learning problems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feature-based machine learning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data assumptions/data generating distribution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Classification problem setup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Proper experimentation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train/</a:t>
            </a:r>
            <a:r>
              <a:rPr lang="en-US" dirty="0" err="1"/>
              <a:t>dev</a:t>
            </a:r>
            <a:r>
              <a:rPr lang="en-US" dirty="0"/>
              <a:t>/test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evaluation/accuracy/training error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optimizing </a:t>
            </a:r>
            <a:r>
              <a:rPr lang="en-US" dirty="0" err="1"/>
              <a:t>hyperparameters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5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</a:t>
            </a:r>
            <a:r>
              <a:rPr lang="en-US" sz="2400" dirty="0">
                <a:solidFill>
                  <a:srgbClr val="FF0000"/>
                </a:solidFill>
              </a:rPr>
              <a:t>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756769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000" y="5544445"/>
            <a:ext cx="495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do this for a function?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903420" y="400755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7791" y="376065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903420" y="269857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1206" y="218317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11" name="Freeform 10"/>
          <p:cNvSpPr/>
          <p:nvPr/>
        </p:nvSpPr>
        <p:spPr>
          <a:xfrm>
            <a:off x="5116530" y="255251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9444" y="4035779"/>
            <a:ext cx="155222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21262" y="3273741"/>
            <a:ext cx="1660071" cy="204614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Approach:</a:t>
            </a:r>
          </a:p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  <a:endParaRPr lang="en-US" sz="1600" dirty="0"/>
          </a:p>
          <a:p>
            <a:pPr lvl="1"/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79444" y="399344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31844" y="41740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8355" y="4340579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4866" y="4535312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87821" y="46312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7888" y="461433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4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Approach:</a:t>
            </a:r>
          </a:p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  <a:endParaRPr lang="en-US" sz="1600" dirty="0"/>
          </a:p>
          <a:p>
            <a:pPr lvl="1"/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19" y="2792589"/>
            <a:ext cx="3336581" cy="23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0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F5179F-2C47-4D4F-AEEA-B8E92CDD97E6}"/>
                  </a:ext>
                </a:extLst>
              </p:cNvPr>
              <p:cNvSpPr txBox="1"/>
              <p:nvPr/>
            </p:nvSpPr>
            <p:spPr>
              <a:xfrm>
                <a:off x="2408443" y="3980735"/>
                <a:ext cx="3190681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F5179F-2C47-4D4F-AEEA-B8E92CDD9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3" y="3980735"/>
                <a:ext cx="3190681" cy="743665"/>
              </a:xfrm>
              <a:prstGeom prst="rect">
                <a:avLst/>
              </a:prstGeom>
              <a:blipFill>
                <a:blip r:embed="rId2"/>
                <a:stretch>
                  <a:fillRect l="-397" t="-1695" r="-2778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BACBD6-81F6-AF4F-8776-D7DFEBABD1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200400" y="4572000"/>
            <a:ext cx="467032" cy="914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8EE62F-8578-CA47-A00B-CA4CD30FE5F9}"/>
              </a:ext>
            </a:extLst>
          </p:cNvPr>
          <p:cNvSpPr txBox="1"/>
          <p:nvPr/>
        </p:nvSpPr>
        <p:spPr>
          <a:xfrm>
            <a:off x="2015067" y="5638800"/>
            <a:ext cx="214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negative?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79A05-A24D-BF42-A71F-35003F5CD167}"/>
              </a:ext>
            </a:extLst>
          </p:cNvPr>
          <p:cNvSpPr/>
          <p:nvPr/>
        </p:nvSpPr>
        <p:spPr>
          <a:xfrm>
            <a:off x="6243484" y="3283974"/>
            <a:ext cx="1573161" cy="324465"/>
          </a:xfrm>
          <a:prstGeom prst="rect">
            <a:avLst/>
          </a:prstGeom>
          <a:solidFill>
            <a:srgbClr val="0004FF">
              <a:alpha val="26667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V="1">
            <a:off x="3200400" y="4591665"/>
            <a:ext cx="663677" cy="894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15067" y="5638800"/>
            <a:ext cx="214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do?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2391D-6E7F-0F4B-AC48-89981C841706}"/>
                  </a:ext>
                </a:extLst>
              </p:cNvPr>
              <p:cNvSpPr txBox="1"/>
              <p:nvPr/>
            </p:nvSpPr>
            <p:spPr>
              <a:xfrm>
                <a:off x="2408443" y="3980735"/>
                <a:ext cx="3412922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2391D-6E7F-0F4B-AC48-89981C84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3" y="3980735"/>
                <a:ext cx="3412922" cy="743665"/>
              </a:xfrm>
              <a:prstGeom prst="rect">
                <a:avLst/>
              </a:prstGeom>
              <a:blipFill>
                <a:blip r:embed="rId2"/>
                <a:stretch>
                  <a:fillRect l="-370" t="-1695" r="-2593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638800"/>
            <a:ext cx="578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learning rate (how much we want to move in the error direction, often this will change over time)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310B8C-8431-2244-AF03-7618F5C1028B}"/>
              </a:ext>
            </a:extLst>
          </p:cNvPr>
          <p:cNvCxnSpPr>
            <a:cxnSpLocks/>
          </p:cNvCxnSpPr>
          <p:nvPr/>
        </p:nvCxnSpPr>
        <p:spPr bwMode="auto">
          <a:xfrm flipV="1">
            <a:off x="3200400" y="4591665"/>
            <a:ext cx="663677" cy="894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4FF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CF6E1D-06A8-B214-D9B5-C365E878B00B}"/>
                  </a:ext>
                </a:extLst>
              </p:cNvPr>
              <p:cNvSpPr txBox="1"/>
              <p:nvPr/>
            </p:nvSpPr>
            <p:spPr>
              <a:xfrm>
                <a:off x="2408443" y="3980735"/>
                <a:ext cx="3412922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CF6E1D-06A8-B214-D9B5-C365E878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3" y="3980735"/>
                <a:ext cx="3412922" cy="743665"/>
              </a:xfrm>
              <a:prstGeom prst="rect">
                <a:avLst/>
              </a:prstGeom>
              <a:blipFill>
                <a:blip r:embed="rId2"/>
                <a:stretch>
                  <a:fillRect l="-370" t="-1695" r="-2593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3903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077412"/>
              </p:ext>
            </p:extLst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469900" progId="Equation.3">
                  <p:embed/>
                </p:oleObj>
              </mc:Choice>
              <mc:Fallback>
                <p:oleObj name="Equation" r:id="rId2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21542"/>
              </p:ext>
            </p:extLst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444500" progId="Equation.3">
                  <p:embed/>
                </p:oleObj>
              </mc:Choice>
              <mc:Fallback>
                <p:oleObj name="Equation" r:id="rId4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79522"/>
              </p:ext>
            </p:extLst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400" imgH="469900" progId="Equation.3">
                  <p:embed/>
                </p:oleObj>
              </mc:Choice>
              <mc:Fallback>
                <p:oleObj name="Equation" r:id="rId6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19D66A8-43EF-1D41-916C-CD65F21FDE8A}"/>
              </a:ext>
            </a:extLst>
          </p:cNvPr>
          <p:cNvSpPr/>
          <p:nvPr/>
        </p:nvSpPr>
        <p:spPr>
          <a:xfrm>
            <a:off x="5359078" y="2998788"/>
            <a:ext cx="2511707" cy="1156523"/>
          </a:xfrm>
          <a:prstGeom prst="rect">
            <a:avLst/>
          </a:prstGeom>
          <a:solidFill>
            <a:srgbClr val="FFFF00">
              <a:alpha val="28627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9D9D-20BD-4D46-B5B7-FCADCB4B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72E778-8AC6-4944-97AA-727365B1721E}"/>
                  </a:ext>
                </a:extLst>
              </p:cNvPr>
              <p:cNvSpPr txBox="1"/>
              <p:nvPr/>
            </p:nvSpPr>
            <p:spPr>
              <a:xfrm>
                <a:off x="612648" y="1875098"/>
                <a:ext cx="2666692" cy="652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(w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x</a:t>
                </a:r>
                <a:r>
                  <a:rPr lang="en-US" sz="2800" baseline="-25000" dirty="0"/>
                  <a:t>i</a:t>
                </a:r>
                <a:r>
                  <a:rPr lang="en-US" sz="2800" dirty="0"/>
                  <a:t> + b) =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72E778-8AC6-4944-97AA-727365B17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875098"/>
                <a:ext cx="2666692" cy="652294"/>
              </a:xfrm>
              <a:prstGeom prst="rect">
                <a:avLst/>
              </a:prstGeom>
              <a:blipFill>
                <a:blip r:embed="rId2"/>
                <a:stretch>
                  <a:fillRect l="-8095" t="-1923" r="-7143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8FA4E-4A6F-EB4D-B6CB-09C04B2DB45D}"/>
                  </a:ext>
                </a:extLst>
              </p:cNvPr>
              <p:cNvSpPr txBox="1"/>
              <p:nvPr/>
            </p:nvSpPr>
            <p:spPr>
              <a:xfrm>
                <a:off x="3279340" y="1875098"/>
                <a:ext cx="3156313" cy="652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e>
                    </m:nary>
                  </m:oMath>
                </a14:m>
                <a:r>
                  <a:rPr lang="en-US" sz="2800" dirty="0"/>
                  <a:t> + b)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8FA4E-4A6F-EB4D-B6CB-09C04B2DB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40" y="1875098"/>
                <a:ext cx="3156313" cy="652294"/>
              </a:xfrm>
              <a:prstGeom prst="rect">
                <a:avLst/>
              </a:prstGeom>
              <a:blipFill>
                <a:blip r:embed="rId3"/>
                <a:stretch>
                  <a:fillRect l="-6800" t="-94231" r="-5600" b="-1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BC5AF-0429-B942-9751-5FC752F813FA}"/>
                  </a:ext>
                </a:extLst>
              </p:cNvPr>
              <p:cNvSpPr txBox="1"/>
              <p:nvPr/>
            </p:nvSpPr>
            <p:spPr>
              <a:xfrm>
                <a:off x="2941106" y="2857143"/>
                <a:ext cx="6199454" cy="652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+ … 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+ b)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BC5AF-0429-B942-9751-5FC752F81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06" y="2857143"/>
                <a:ext cx="6199454" cy="652294"/>
              </a:xfrm>
              <a:prstGeom prst="rect">
                <a:avLst/>
              </a:prstGeom>
              <a:blipFill>
                <a:blip r:embed="rId4"/>
                <a:stretch>
                  <a:fillRect l="-3476" r="-81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474FA4-B86F-E740-A862-816B02D6BF5E}"/>
                  </a:ext>
                </a:extLst>
              </p:cNvPr>
              <p:cNvSpPr txBox="1"/>
              <p:nvPr/>
            </p:nvSpPr>
            <p:spPr>
              <a:xfrm>
                <a:off x="2941106" y="4165335"/>
                <a:ext cx="5660332" cy="559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400" dirty="0" err="1"/>
                  <a:t>y</a:t>
                </a:r>
                <a:r>
                  <a:rPr lang="en-US" sz="24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+ y</a:t>
                </a:r>
                <a:r>
                  <a:rPr lang="en-US" sz="24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+ … +y</a:t>
                </a:r>
                <a:r>
                  <a:rPr lang="en-US" sz="24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+ </a:t>
                </a:r>
                <a:r>
                  <a:rPr lang="en-US" sz="2400" dirty="0" err="1"/>
                  <a:t>y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b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474FA4-B86F-E740-A862-816B02D6B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06" y="4165335"/>
                <a:ext cx="5660332" cy="559127"/>
              </a:xfrm>
              <a:prstGeom prst="rect">
                <a:avLst/>
              </a:prstGeom>
              <a:blipFill>
                <a:blip r:embed="rId5"/>
                <a:stretch>
                  <a:fillRect l="-3363" t="-2222" r="-224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6BC68-22F7-6B46-9D9F-8FB41F4242B3}"/>
                  </a:ext>
                </a:extLst>
              </p:cNvPr>
              <p:cNvSpPr txBox="1"/>
              <p:nvPr/>
            </p:nvSpPr>
            <p:spPr>
              <a:xfrm>
                <a:off x="2941106" y="5147380"/>
                <a:ext cx="10497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= -</a:t>
                </a:r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6BC68-22F7-6B46-9D9F-8FB41F424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06" y="5147380"/>
                <a:ext cx="1049711" cy="430887"/>
              </a:xfrm>
              <a:prstGeom prst="rect">
                <a:avLst/>
              </a:prstGeom>
              <a:blipFill>
                <a:blip r:embed="rId6"/>
                <a:stretch>
                  <a:fillRect l="-20482" t="-22857" r="-8434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8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Learning algorithms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Decision trees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K-NN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Perceptron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Algorithm properties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training/learning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rational/why it works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classifying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hyperparameters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avoiding </a:t>
            </a:r>
            <a:r>
              <a:rPr lang="en-US" dirty="0" err="1"/>
              <a:t>overfitting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algorithm variants/improvements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481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469900" progId="Equation.3">
                  <p:embed/>
                </p:oleObj>
              </mc:Choice>
              <mc:Fallback>
                <p:oleObj name="Equation" r:id="rId2" imgW="17145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444500" progId="Equation.3">
                  <p:embed/>
                </p:oleObj>
              </mc:Choice>
              <mc:Fallback>
                <p:oleObj name="Equation" r:id="rId4" imgW="5588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400" imgH="469900" progId="Equation.3">
                  <p:embed/>
                </p:oleObj>
              </mc:Choice>
              <mc:Fallback>
                <p:oleObj name="Equation" r:id="rId6" imgW="25654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700" imgH="457200" progId="Equation.3">
                  <p:embed/>
                </p:oleObj>
              </mc:Choice>
              <mc:Fallback>
                <p:oleObj name="Equation" r:id="rId8" imgW="17907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338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2929" y="5743632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doing?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FBD0F8-E4AA-4949-3CF0-21DC7DF880B0}"/>
                  </a:ext>
                </a:extLst>
              </p:cNvPr>
              <p:cNvSpPr txBox="1"/>
              <p:nvPr/>
            </p:nvSpPr>
            <p:spPr>
              <a:xfrm>
                <a:off x="1848658" y="4464320"/>
                <a:ext cx="5705857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𝑦𝑖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FBD0F8-E4AA-4949-3CF0-21DC7DF88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58" y="4464320"/>
                <a:ext cx="5705857" cy="1008225"/>
              </a:xfrm>
              <a:prstGeom prst="rect">
                <a:avLst/>
              </a:prstGeom>
              <a:blipFill>
                <a:blip r:embed="rId2"/>
                <a:stretch>
                  <a:fillRect t="-119753" b="-17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5932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update rule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50226"/>
              </p:ext>
            </p:extLst>
          </p:nvPr>
        </p:nvGraphicFramePr>
        <p:xfrm>
          <a:off x="849313" y="1738313"/>
          <a:ext cx="46894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738313"/>
                        <a:ext cx="4689475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22605"/>
              </p:ext>
            </p:extLst>
          </p:nvPr>
        </p:nvGraphicFramePr>
        <p:xfrm>
          <a:off x="1743075" y="4027488"/>
          <a:ext cx="43227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027488"/>
                        <a:ext cx="43227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889" y="3326221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example x</a:t>
            </a:r>
            <a:r>
              <a:rPr lang="en-US" sz="2400" baseline="-25000" dirty="0"/>
              <a:t>i</a:t>
            </a:r>
            <a:r>
              <a:rPr lang="en-US" sz="2400" dirty="0"/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3758" y="2949223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1112" y="5023556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familiar?</a:t>
            </a:r>
          </a:p>
        </p:txBody>
      </p:sp>
    </p:spTree>
    <p:extLst>
      <p:ext uri="{BB962C8B-B14F-4D97-AF65-F5344CB8AC3E}">
        <p14:creationId xmlns:p14="http://schemas.microsoft.com/office/powerpoint/2010/main" val="37465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6717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87540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23199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189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4511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1319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5724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they’re the same sign, as the predicted gets larger the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8669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00593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84608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21908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04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03688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We’re calculating this on the </a:t>
            </a:r>
            <a:r>
              <a:rPr lang="en-US" sz="2400" b="1" dirty="0">
                <a:solidFill>
                  <a:srgbClr val="0000FF"/>
                </a:solidFill>
              </a:rPr>
              <a:t>training set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 still need to be careful about </a:t>
            </a:r>
            <a:r>
              <a:rPr lang="en-US" sz="2400" dirty="0" err="1">
                <a:solidFill>
                  <a:srgbClr val="0000FF"/>
                </a:solidFill>
              </a:rPr>
              <a:t>overfitting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 min </a:t>
            </a:r>
            <a:r>
              <a:rPr lang="en-US" sz="2400" dirty="0" err="1">
                <a:solidFill>
                  <a:srgbClr val="0000FF"/>
                </a:solidFill>
              </a:rPr>
              <a:t>w,b</a:t>
            </a:r>
            <a:r>
              <a:rPr lang="en-US" sz="2400" dirty="0">
                <a:solidFill>
                  <a:srgbClr val="0000FF"/>
                </a:solidFill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31178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89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Model-based machine learning: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define a model, objective function (i.e. loss function), minimization algorithm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 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require that our loss function is convex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small updates towards lower losses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Perceptron learning algorithm: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exponential loss function (modulo a learning rate)</a:t>
            </a:r>
          </a:p>
        </p:txBody>
      </p:sp>
    </p:spTree>
    <p:extLst>
      <p:ext uri="{BB962C8B-B14F-4D97-AF65-F5344CB8AC3E}">
        <p14:creationId xmlns:p14="http://schemas.microsoft.com/office/powerpoint/2010/main" val="47382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Geometric view of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distances between examples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decision boundaries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example 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removing erroneous features/picking good 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challenges with high-dimensional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feature normalization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pre-processing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outlier detection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6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Comparing algorithms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n-fold cross validation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leave one out validation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bootstrap resampling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t-test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imbalanced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precision/recall, F1, AUC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subsampling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oversampling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binary classifiers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0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Multiclass classification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Modifying existing approaches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binary classifier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OVA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AVA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Tree-based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micro- vs. macro-averaging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Ranking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binary classifier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weighted binary classifier</a:t>
            </a:r>
          </a:p>
        </p:txBody>
      </p:sp>
    </p:spTree>
    <p:extLst>
      <p:ext uri="{BB962C8B-B14F-4D97-AF65-F5344CB8AC3E}">
        <p14:creationId xmlns:p14="http://schemas.microsoft.com/office/powerpoint/2010/main" val="2767841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15766</TotalTime>
  <Words>2785</Words>
  <Application>Microsoft Macintosh PowerPoint</Application>
  <PresentationFormat>On-screen Show (4:3)</PresentationFormat>
  <Paragraphs>570</Paragraphs>
  <Slides>68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ＭＳ Ｐゴシック</vt:lpstr>
      <vt:lpstr>Arial</vt:lpstr>
      <vt:lpstr>Calibri</vt:lpstr>
      <vt:lpstr>Cambria Math</vt:lpstr>
      <vt:lpstr>Courier</vt:lpstr>
      <vt:lpstr>Ink Free</vt:lpstr>
      <vt:lpstr>Tw Cen MT</vt:lpstr>
      <vt:lpstr>Verdana</vt:lpstr>
      <vt:lpstr>Wingdings</vt:lpstr>
      <vt:lpstr>Wingdings 2</vt:lpstr>
      <vt:lpstr>Median</vt:lpstr>
      <vt:lpstr>Equation</vt:lpstr>
      <vt:lpstr>Gradient descent</vt:lpstr>
      <vt:lpstr>Admin</vt:lpstr>
      <vt:lpstr>Midterm details</vt:lpstr>
      <vt:lpstr>Midterm topics</vt:lpstr>
      <vt:lpstr>Midterm topics</vt:lpstr>
      <vt:lpstr>Midterm topics</vt:lpstr>
      <vt:lpstr>Midterm topics</vt:lpstr>
      <vt:lpstr>Midterm topics</vt:lpstr>
      <vt:lpstr>Midterm topics</vt:lpstr>
      <vt:lpstr>Midterm general advice</vt:lpstr>
      <vt:lpstr>An aside: text classification</vt:lpstr>
      <vt:lpstr>Text: raw data</vt:lpstr>
      <vt:lpstr>Feature examples</vt:lpstr>
      <vt:lpstr>Feature examples</vt:lpstr>
      <vt:lpstr>Decision trees for text</vt:lpstr>
      <vt:lpstr>Decision trees for text</vt:lpstr>
      <vt:lpstr>Decision trees for text</vt:lpstr>
      <vt:lpstr>Printing out decision trees</vt:lpstr>
      <vt:lpstr>Some math today (but don’t worry!)</vt:lpstr>
      <vt:lpstr>Linear models</vt:lpstr>
      <vt:lpstr>Linear models</vt:lpstr>
      <vt:lpstr>Perceptron learning algorithm</vt:lpstr>
      <vt:lpstr>Which line will it find?</vt:lpstr>
      <vt:lpstr>Which line will it find?</vt:lpstr>
      <vt:lpstr>Linear models</vt:lpstr>
      <vt:lpstr>Perceptron learning algorithm</vt:lpstr>
      <vt:lpstr>A closer look at why we got it wrong</vt:lpstr>
      <vt:lpstr>Model-based machine learning</vt:lpstr>
      <vt:lpstr>Model-based machine learning</vt:lpstr>
      <vt:lpstr>Model-based machine learning</vt:lpstr>
      <vt:lpstr>Model-based machine learning</vt:lpstr>
      <vt:lpstr>Linear models in general</vt:lpstr>
      <vt:lpstr>Some notation: indicator function</vt:lpstr>
      <vt:lpstr>Some notation: dot-product</vt:lpstr>
      <vt:lpstr>Linear models</vt:lpstr>
      <vt:lpstr>0/1 loss function</vt:lpstr>
      <vt:lpstr>Model-based machine learning</vt:lpstr>
      <vt:lpstr>Minimizing 0/1 loss</vt:lpstr>
      <vt:lpstr>Minimizing 0/1 in one dimension</vt:lpstr>
      <vt:lpstr>Minimizing 0/1 over all w</vt:lpstr>
      <vt:lpstr>Minimizing 0/1 loss</vt:lpstr>
      <vt:lpstr>More manageable loss functions</vt:lpstr>
      <vt:lpstr>More manageable loss functions</vt:lpstr>
      <vt:lpstr>Convex functions</vt:lpstr>
      <vt:lpstr>Surrogate loss functions</vt:lpstr>
      <vt:lpstr>Surrogate loss functions</vt:lpstr>
      <vt:lpstr>Surrogate loss functions</vt:lpstr>
      <vt:lpstr>Surrogate loss functions</vt:lpstr>
      <vt:lpstr>Model-based machine learning</vt:lpstr>
      <vt:lpstr>Finding the minimum</vt:lpstr>
      <vt:lpstr>Finding the minimum</vt:lpstr>
      <vt:lpstr>One approach: gradient descent</vt:lpstr>
      <vt:lpstr>One approach: gradient descent</vt:lpstr>
      <vt:lpstr>One approach: gradient descent</vt:lpstr>
      <vt:lpstr>Gradient descent</vt:lpstr>
      <vt:lpstr>Gradient descent</vt:lpstr>
      <vt:lpstr>Gradient descent</vt:lpstr>
      <vt:lpstr>Some math</vt:lpstr>
      <vt:lpstr>Some math</vt:lpstr>
      <vt:lpstr>Some math</vt:lpstr>
      <vt:lpstr>Gradient descent</vt:lpstr>
      <vt:lpstr>Exponential update rule</vt:lpstr>
      <vt:lpstr>Perceptron learning algorithm!</vt:lpstr>
      <vt:lpstr>The constant</vt:lpstr>
      <vt:lpstr>The constant</vt:lpstr>
      <vt:lpstr>Perceptron learning algorithm!</vt:lpstr>
      <vt:lpstr>One concern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1993</cp:revision>
  <cp:lastPrinted>2023-09-28T17:33:49Z</cp:lastPrinted>
  <dcterms:created xsi:type="dcterms:W3CDTF">2013-09-08T20:10:23Z</dcterms:created>
  <dcterms:modified xsi:type="dcterms:W3CDTF">2025-09-23T18:53:56Z</dcterms:modified>
</cp:coreProperties>
</file>