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5"/>
  </p:notesMasterIdLst>
  <p:handoutMasterIdLst>
    <p:handoutMasterId r:id="rId86"/>
  </p:handoutMasterIdLst>
  <p:sldIdLst>
    <p:sldId id="256" r:id="rId2"/>
    <p:sldId id="258" r:id="rId3"/>
    <p:sldId id="411" r:id="rId4"/>
    <p:sldId id="308" r:id="rId5"/>
    <p:sldId id="327" r:id="rId6"/>
    <p:sldId id="328" r:id="rId7"/>
    <p:sldId id="329" r:id="rId8"/>
    <p:sldId id="330" r:id="rId9"/>
    <p:sldId id="331" r:id="rId10"/>
    <p:sldId id="332" r:id="rId11"/>
    <p:sldId id="334" r:id="rId12"/>
    <p:sldId id="335" r:id="rId13"/>
    <p:sldId id="333" r:id="rId14"/>
    <p:sldId id="396" r:id="rId15"/>
    <p:sldId id="399" r:id="rId16"/>
    <p:sldId id="395" r:id="rId17"/>
    <p:sldId id="397" r:id="rId18"/>
    <p:sldId id="394" r:id="rId19"/>
    <p:sldId id="401" r:id="rId20"/>
    <p:sldId id="400" r:id="rId21"/>
    <p:sldId id="336" r:id="rId22"/>
    <p:sldId id="338" r:id="rId23"/>
    <p:sldId id="340" r:id="rId24"/>
    <p:sldId id="341" r:id="rId25"/>
    <p:sldId id="342" r:id="rId26"/>
    <p:sldId id="347" r:id="rId27"/>
    <p:sldId id="337" r:id="rId28"/>
    <p:sldId id="402" r:id="rId29"/>
    <p:sldId id="403" r:id="rId30"/>
    <p:sldId id="404" r:id="rId31"/>
    <p:sldId id="343" r:id="rId32"/>
    <p:sldId id="405" r:id="rId33"/>
    <p:sldId id="406" r:id="rId34"/>
    <p:sldId id="407" r:id="rId35"/>
    <p:sldId id="408" r:id="rId36"/>
    <p:sldId id="344" r:id="rId37"/>
    <p:sldId id="345" r:id="rId38"/>
    <p:sldId id="346" r:id="rId39"/>
    <p:sldId id="348" r:id="rId40"/>
    <p:sldId id="349" r:id="rId41"/>
    <p:sldId id="350" r:id="rId42"/>
    <p:sldId id="351" r:id="rId43"/>
    <p:sldId id="352" r:id="rId44"/>
    <p:sldId id="353" r:id="rId45"/>
    <p:sldId id="409" r:id="rId46"/>
    <p:sldId id="412" r:id="rId47"/>
    <p:sldId id="413" r:id="rId48"/>
    <p:sldId id="354" r:id="rId49"/>
    <p:sldId id="355" r:id="rId50"/>
    <p:sldId id="356" r:id="rId51"/>
    <p:sldId id="357" r:id="rId52"/>
    <p:sldId id="358" r:id="rId53"/>
    <p:sldId id="359" r:id="rId54"/>
    <p:sldId id="360" r:id="rId55"/>
    <p:sldId id="410" r:id="rId56"/>
    <p:sldId id="362" r:id="rId57"/>
    <p:sldId id="363" r:id="rId58"/>
    <p:sldId id="364" r:id="rId59"/>
    <p:sldId id="365" r:id="rId60"/>
    <p:sldId id="366" r:id="rId61"/>
    <p:sldId id="367" r:id="rId62"/>
    <p:sldId id="368" r:id="rId63"/>
    <p:sldId id="369" r:id="rId64"/>
    <p:sldId id="370" r:id="rId65"/>
    <p:sldId id="371" r:id="rId66"/>
    <p:sldId id="372" r:id="rId67"/>
    <p:sldId id="373" r:id="rId68"/>
    <p:sldId id="374" r:id="rId69"/>
    <p:sldId id="375" r:id="rId70"/>
    <p:sldId id="414" r:id="rId71"/>
    <p:sldId id="415" r:id="rId72"/>
    <p:sldId id="418" r:id="rId73"/>
    <p:sldId id="417" r:id="rId74"/>
    <p:sldId id="420" r:id="rId75"/>
    <p:sldId id="422" r:id="rId76"/>
    <p:sldId id="421" r:id="rId77"/>
    <p:sldId id="419" r:id="rId78"/>
    <p:sldId id="425" r:id="rId79"/>
    <p:sldId id="423" r:id="rId80"/>
    <p:sldId id="426" r:id="rId81"/>
    <p:sldId id="427" r:id="rId82"/>
    <p:sldId id="429" r:id="rId83"/>
    <p:sldId id="428" r:id="rId8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F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91" autoAdjust="0"/>
    <p:restoredTop sz="94904"/>
  </p:normalViewPr>
  <p:slideViewPr>
    <p:cSldViewPr snapToGrid="0" snapToObjects="1">
      <p:cViewPr varScale="1">
        <p:scale>
          <a:sx n="120" d="100"/>
          <a:sy n="120" d="100"/>
        </p:scale>
        <p:origin x="112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tableStyles" Target="tableStyles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7A57FA-812F-9A4F-B534-56F100840C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F47C14-F0F1-884E-966F-06EB541A74B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540A5A-4FB5-FC43-955A-43B2487D3E67}" type="datetimeFigureOut">
              <a:rPr lang="en-US" smtClean="0"/>
              <a:t>8/28/25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2DAD26-0A26-4E46-9845-182C1EC438E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C6823-2DC3-6947-A35C-D5799528169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BAA6F-E738-2540-8F7D-4D5ED0082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918EF-26F2-F641-9B39-65E2E78847ED}" type="datetimeFigureOut">
              <a:rPr lang="en-US" smtClean="0"/>
              <a:t>8/28/25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3207C-337C-5744-B32B-244402CD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8324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29A6A-A93C-4BE7-6032-603F0739F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8095D9-4DB2-56E9-FA3A-09B08EF3C6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3362AA-DD48-57BF-EDBA-2C43428B41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an</a:t>
            </a:r>
            <a:r>
              <a:rPr lang="en-US" baseline="0" dirty="0"/>
              <a:t> aside, how did we decide to pick the label for normal-&gt;road-&gt;rainy?  There were no examples in the training data set.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E2A89E-E364-912E-9CC2-1C5D8249F7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429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Error/noise</a:t>
            </a:r>
            <a:r>
              <a:rPr lang="en-US" baseline="0" dirty="0"/>
              <a:t> in the data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Missing discriminating preference, e.g. maybe we also need to know whether the person has a good jacket or not.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30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an</a:t>
            </a:r>
            <a:r>
              <a:rPr lang="en-US" baseline="0" dirty="0"/>
              <a:t> aside, how did we decide to pick the label for normal-&gt;road-&gt;rainy?  There were no examples in the training data set.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8482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an</a:t>
            </a:r>
            <a:r>
              <a:rPr lang="en-US" baseline="0" dirty="0"/>
              <a:t> aside, how did we decide to pick the label for normal-&gt;road-&gt;rainy?  There were no examples in the training data set.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8482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an</a:t>
            </a:r>
            <a:r>
              <a:rPr lang="en-US" baseline="0" dirty="0"/>
              <a:t> aside, how did we decide to pick the label for normal-&gt;road-&gt;rainy?  There were no examples in the training data set.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7981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an</a:t>
            </a:r>
            <a:r>
              <a:rPr lang="en-US" baseline="0" dirty="0"/>
              <a:t> aside, how did we decide to pick the label for normal-&gt;road-&gt;rainy?  There were no examples in the training data set.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9232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many of the same things we used to “pre-prune”, i.e.</a:t>
            </a:r>
            <a:r>
              <a:rPr lang="en-US" baseline="0" dirty="0"/>
              <a:t> stop building early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6289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tend to perform roughly</a:t>
            </a:r>
            <a:r>
              <a:rPr lang="en-US" baseline="0" dirty="0"/>
              <a:t> the same, so we often won’t worry too much about this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3996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this is also</a:t>
            </a:r>
            <a:r>
              <a:rPr lang="en-US" baseline="0" dirty="0"/>
              <a:t> why many decision tree learning algorithms always use binary splits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692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8/28/25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8/28/25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8/28/25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863" y="96838"/>
            <a:ext cx="7158037" cy="14128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49325" y="1981200"/>
            <a:ext cx="7661275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4615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06119C8-9BF8-8B48-8701-D6A2B07AFA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201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8/28/25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8/28/25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8/28/25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8/28/25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8/28/25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8/28/25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8/28/25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8/28/25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8/28/25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Decision trees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David Kauchak</a:t>
            </a:r>
            <a:br>
              <a:rPr lang="en-US" dirty="0"/>
            </a:br>
            <a:r>
              <a:rPr lang="en-US" dirty="0"/>
              <a:t>CS 158 – Fall 2025</a:t>
            </a:r>
          </a:p>
        </p:txBody>
      </p:sp>
    </p:spTree>
    <p:extLst>
      <p:ext uri="{BB962C8B-B14F-4D97-AF65-F5344CB8AC3E}">
        <p14:creationId xmlns:p14="http://schemas.microsoft.com/office/powerpoint/2010/main" val="365120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08643" y="4761831"/>
            <a:ext cx="94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Short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trees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51789" y="1866231"/>
            <a:ext cx="1365518" cy="406401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Times New Roman" charset="0"/>
              </a:rPr>
              <a:t>Leave At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76989" y="3237831"/>
            <a:ext cx="1515269" cy="39838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Times New Roman" charset="0"/>
              </a:rPr>
              <a:t>Stall?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628189" y="3237831"/>
            <a:ext cx="1371600" cy="39838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Times New Roman" charset="0"/>
              </a:rPr>
              <a:t>Accident?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03989" y="2475831"/>
            <a:ext cx="109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10 AM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899652" y="2552031"/>
            <a:ext cx="947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9 AM</a:t>
            </a:r>
          </a:p>
        </p:txBody>
      </p:sp>
      <p:cxnSp>
        <p:nvCxnSpPr>
          <p:cNvPr id="9" name="AutoShape 8"/>
          <p:cNvCxnSpPr>
            <a:cxnSpLocks noChangeShapeType="1"/>
            <a:stCxn id="4" idx="2"/>
            <a:endCxn id="5" idx="0"/>
          </p:cNvCxnSpPr>
          <p:nvPr/>
        </p:nvCxnSpPr>
        <p:spPr bwMode="auto">
          <a:xfrm flipH="1">
            <a:off x="1134624" y="2272632"/>
            <a:ext cx="1499924" cy="965199"/>
          </a:xfrm>
          <a:prstGeom prst="straightConnector1">
            <a:avLst/>
          </a:prstGeom>
          <a:noFill/>
          <a:ln w="28575" cmpd="sng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" name="AutoShape 9"/>
          <p:cNvCxnSpPr>
            <a:cxnSpLocks noChangeShapeType="1"/>
            <a:stCxn id="4" idx="2"/>
            <a:endCxn id="6" idx="0"/>
          </p:cNvCxnSpPr>
          <p:nvPr/>
        </p:nvCxnSpPr>
        <p:spPr bwMode="auto">
          <a:xfrm>
            <a:off x="2634548" y="2272632"/>
            <a:ext cx="1679441" cy="96519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467813" y="27806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8 AM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257968" y="47618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Long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408989" y="39236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Long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170989" y="4761831"/>
            <a:ext cx="1414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Short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4373520" y="47618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Long</a:t>
            </a:r>
          </a:p>
        </p:txBody>
      </p:sp>
      <p:cxnSp>
        <p:nvCxnSpPr>
          <p:cNvPr id="17" name="AutoShape 17"/>
          <p:cNvCxnSpPr>
            <a:cxnSpLocks noChangeShapeType="1"/>
            <a:stCxn id="5" idx="2"/>
            <a:endCxn id="12" idx="0"/>
          </p:cNvCxnSpPr>
          <p:nvPr/>
        </p:nvCxnSpPr>
        <p:spPr bwMode="auto">
          <a:xfrm>
            <a:off x="1134624" y="3636211"/>
            <a:ext cx="597213" cy="112562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38852" y="3999831"/>
            <a:ext cx="947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No</a:t>
            </a: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1494589" y="39998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Yes</a:t>
            </a:r>
          </a:p>
        </p:txBody>
      </p:sp>
      <p:cxnSp>
        <p:nvCxnSpPr>
          <p:cNvPr id="20" name="AutoShape 20"/>
          <p:cNvCxnSpPr>
            <a:cxnSpLocks noChangeShapeType="1"/>
            <a:stCxn id="4" idx="2"/>
            <a:endCxn id="13" idx="0"/>
          </p:cNvCxnSpPr>
          <p:nvPr/>
        </p:nvCxnSpPr>
        <p:spPr bwMode="auto">
          <a:xfrm>
            <a:off x="2634548" y="2272632"/>
            <a:ext cx="248310" cy="165099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" name="AutoShape 21"/>
          <p:cNvCxnSpPr>
            <a:cxnSpLocks noChangeShapeType="1"/>
            <a:stCxn id="6" idx="2"/>
            <a:endCxn id="15" idx="0"/>
          </p:cNvCxnSpPr>
          <p:nvPr/>
        </p:nvCxnSpPr>
        <p:spPr bwMode="auto">
          <a:xfrm flipH="1">
            <a:off x="3878221" y="3636211"/>
            <a:ext cx="435768" cy="112562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" name="AutoShape 22"/>
          <p:cNvCxnSpPr>
            <a:cxnSpLocks noChangeShapeType="1"/>
            <a:stCxn id="6" idx="2"/>
            <a:endCxn id="16" idx="0"/>
          </p:cNvCxnSpPr>
          <p:nvPr/>
        </p:nvCxnSpPr>
        <p:spPr bwMode="auto">
          <a:xfrm>
            <a:off x="4313989" y="3636211"/>
            <a:ext cx="533400" cy="112562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3317307" y="37712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No</a:t>
            </a:r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4373520" y="3771231"/>
            <a:ext cx="94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Yes</a:t>
            </a:r>
          </a:p>
        </p:txBody>
      </p:sp>
      <p:cxnSp>
        <p:nvCxnSpPr>
          <p:cNvPr id="26" name="AutoShape 27"/>
          <p:cNvCxnSpPr>
            <a:cxnSpLocks noChangeShapeType="1"/>
            <a:stCxn id="5" idx="2"/>
          </p:cNvCxnSpPr>
          <p:nvPr/>
        </p:nvCxnSpPr>
        <p:spPr bwMode="auto">
          <a:xfrm flipH="1">
            <a:off x="580190" y="3636211"/>
            <a:ext cx="554434" cy="1125620"/>
          </a:xfrm>
          <a:prstGeom prst="straightConnector1">
            <a:avLst/>
          </a:prstGeom>
          <a:noFill/>
          <a:ln w="28575" cmpd="sng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Straight Connector 48"/>
          <p:cNvCxnSpPr/>
          <p:nvPr/>
        </p:nvCxnSpPr>
        <p:spPr>
          <a:xfrm flipH="1">
            <a:off x="5400843" y="1866231"/>
            <a:ext cx="26737" cy="4577348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547894" y="2215471"/>
            <a:ext cx="33955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Tree with internal nodes labeled by features</a:t>
            </a:r>
          </a:p>
          <a:p>
            <a:endParaRPr lang="en-US" sz="2400" dirty="0"/>
          </a:p>
          <a:p>
            <a:r>
              <a:rPr lang="en-US" sz="2400" dirty="0"/>
              <a:t>Branches are labeled by tests on that feature</a:t>
            </a:r>
          </a:p>
          <a:p>
            <a:endParaRPr lang="en-US" sz="2400" dirty="0"/>
          </a:p>
          <a:p>
            <a:r>
              <a:rPr lang="en-US" sz="2400" dirty="0"/>
              <a:t>Leaves labeled with classes</a:t>
            </a:r>
          </a:p>
          <a:p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577427" y="5635477"/>
            <a:ext cx="229957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Leave = 10 AM</a:t>
            </a:r>
          </a:p>
          <a:p>
            <a:r>
              <a:rPr lang="en-US" sz="2400" dirty="0">
                <a:solidFill>
                  <a:srgbClr val="FF0000"/>
                </a:solidFill>
              </a:rPr>
              <a:t>Weather = Rainy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043274" y="5635477"/>
            <a:ext cx="195107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Accident = No</a:t>
            </a:r>
          </a:p>
          <a:p>
            <a:r>
              <a:rPr lang="en-US" sz="2400" dirty="0">
                <a:solidFill>
                  <a:srgbClr val="FF0000"/>
                </a:solidFill>
              </a:rPr>
              <a:t>Stall = No</a:t>
            </a:r>
          </a:p>
        </p:txBody>
      </p:sp>
      <p:sp>
        <p:nvSpPr>
          <p:cNvPr id="30" name="Oval 29"/>
          <p:cNvSpPr/>
          <p:nvPr/>
        </p:nvSpPr>
        <p:spPr>
          <a:xfrm>
            <a:off x="308643" y="4761831"/>
            <a:ext cx="1006562" cy="533400"/>
          </a:xfrm>
          <a:prstGeom prst="ellipse">
            <a:avLst/>
          </a:prstGeom>
          <a:noFill/>
          <a:ln w="38100" cmpd="sng"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551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47" y="141710"/>
            <a:ext cx="9205495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To ride or not to ride, that is the question…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73159" y="6058385"/>
            <a:ext cx="30779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Build a decision tree</a:t>
            </a: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672435"/>
              </p:ext>
            </p:extLst>
          </p:nvPr>
        </p:nvGraphicFramePr>
        <p:xfrm>
          <a:off x="1751264" y="1667123"/>
          <a:ext cx="5507788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6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69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8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4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8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8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8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8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552927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Base case: If all data belong to the same class, create a leaf node with that label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Otherwise:</a:t>
            </a:r>
          </a:p>
          <a:p>
            <a:pPr>
              <a:buFontTx/>
              <a:buChar char="-"/>
            </a:pPr>
            <a:r>
              <a:rPr lang="en-US" dirty="0"/>
              <a:t>calculate the “score” for each feature if we used it to split the data</a:t>
            </a:r>
          </a:p>
          <a:p>
            <a:pPr>
              <a:buFontTx/>
              <a:buChar char="-"/>
            </a:pPr>
            <a:r>
              <a:rPr lang="en-US" dirty="0"/>
              <a:t>pick the feature with the highest score, partition the data based on that data value and call recursively</a:t>
            </a:r>
          </a:p>
        </p:txBody>
      </p:sp>
    </p:spTree>
    <p:extLst>
      <p:ext uri="{BB962C8B-B14F-4D97-AF65-F5344CB8AC3E}">
        <p14:creationId xmlns:p14="http://schemas.microsoft.com/office/powerpoint/2010/main" val="2934079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Partitioning the data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50665"/>
              </p:ext>
            </p:extLst>
          </p:nvPr>
        </p:nvGraphicFramePr>
        <p:xfrm>
          <a:off x="334210" y="2112202"/>
          <a:ext cx="417094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77263" y="1724526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 flipH="1">
            <a:off x="6309895" y="2093858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2"/>
          </p:cNvCxnSpPr>
          <p:nvPr/>
        </p:nvCxnSpPr>
        <p:spPr>
          <a:xfrm>
            <a:off x="6983891" y="2093858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13913" y="2093858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80024" y="2061592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00889" y="2553368"/>
            <a:ext cx="3228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32717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Partitioning the data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811019"/>
              </p:ext>
            </p:extLst>
          </p:nvPr>
        </p:nvGraphicFramePr>
        <p:xfrm>
          <a:off x="334210" y="2112202"/>
          <a:ext cx="417094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77263" y="1724526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 flipH="1">
            <a:off x="6309895" y="2093858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2"/>
          </p:cNvCxnSpPr>
          <p:nvPr/>
        </p:nvCxnSpPr>
        <p:spPr>
          <a:xfrm>
            <a:off x="6983891" y="2093858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13913" y="2093858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80024" y="2061592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00889" y="2553368"/>
            <a:ext cx="3228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46002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Partitioning the data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273084"/>
              </p:ext>
            </p:extLst>
          </p:nvPr>
        </p:nvGraphicFramePr>
        <p:xfrm>
          <a:off x="334210" y="2112202"/>
          <a:ext cx="417094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77263" y="1724526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 flipH="1">
            <a:off x="6309895" y="2093858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2"/>
          </p:cNvCxnSpPr>
          <p:nvPr/>
        </p:nvCxnSpPr>
        <p:spPr>
          <a:xfrm>
            <a:off x="6983891" y="2093858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13913" y="2093858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80024" y="2061592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01895" y="2633579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YES: 4</a:t>
            </a:r>
          </a:p>
          <a:p>
            <a:r>
              <a:rPr lang="en-US" dirty="0">
                <a:solidFill>
                  <a:srgbClr val="0000FF"/>
                </a:solidFill>
              </a:rPr>
              <a:t>NO: 1</a:t>
            </a:r>
          </a:p>
        </p:txBody>
      </p:sp>
    </p:spTree>
    <p:extLst>
      <p:ext uri="{BB962C8B-B14F-4D97-AF65-F5344CB8AC3E}">
        <p14:creationId xmlns:p14="http://schemas.microsoft.com/office/powerpoint/2010/main" val="3094890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Partitioning the data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385002"/>
              </p:ext>
            </p:extLst>
          </p:nvPr>
        </p:nvGraphicFramePr>
        <p:xfrm>
          <a:off x="334210" y="2112202"/>
          <a:ext cx="417094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77263" y="1724526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 flipH="1">
            <a:off x="6309895" y="2093858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2"/>
          </p:cNvCxnSpPr>
          <p:nvPr/>
        </p:nvCxnSpPr>
        <p:spPr>
          <a:xfrm>
            <a:off x="6983891" y="2093858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13913" y="2093858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80024" y="2061592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01895" y="2633579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YES: 4</a:t>
            </a:r>
          </a:p>
          <a:p>
            <a:r>
              <a:rPr lang="en-US" dirty="0"/>
              <a:t>NO: 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565174" y="2644817"/>
            <a:ext cx="3228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038917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Partitioning the data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427333"/>
              </p:ext>
            </p:extLst>
          </p:nvPr>
        </p:nvGraphicFramePr>
        <p:xfrm>
          <a:off x="334210" y="2112202"/>
          <a:ext cx="417094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77263" y="1724526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 flipH="1">
            <a:off x="6309895" y="2093858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2"/>
          </p:cNvCxnSpPr>
          <p:nvPr/>
        </p:nvCxnSpPr>
        <p:spPr>
          <a:xfrm>
            <a:off x="6983891" y="2093858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13913" y="2093858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80024" y="2061592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01895" y="2633579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YES: 4</a:t>
            </a:r>
          </a:p>
          <a:p>
            <a:r>
              <a:rPr lang="en-US" dirty="0"/>
              <a:t>NO: 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90519" y="2633579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YES: 2</a:t>
            </a:r>
          </a:p>
          <a:p>
            <a:r>
              <a:rPr lang="en-US" dirty="0">
                <a:solidFill>
                  <a:srgbClr val="0000FF"/>
                </a:solidFill>
              </a:rPr>
              <a:t>NO: 3</a:t>
            </a:r>
          </a:p>
        </p:txBody>
      </p:sp>
    </p:spTree>
    <p:extLst>
      <p:ext uri="{BB962C8B-B14F-4D97-AF65-F5344CB8AC3E}">
        <p14:creationId xmlns:p14="http://schemas.microsoft.com/office/powerpoint/2010/main" val="31805106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Partitioning the data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644822"/>
              </p:ext>
            </p:extLst>
          </p:nvPr>
        </p:nvGraphicFramePr>
        <p:xfrm>
          <a:off x="334210" y="2112202"/>
          <a:ext cx="417094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77263" y="1724526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 flipH="1">
            <a:off x="6309895" y="2093858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2"/>
          </p:cNvCxnSpPr>
          <p:nvPr/>
        </p:nvCxnSpPr>
        <p:spPr>
          <a:xfrm>
            <a:off x="6983891" y="2093858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13913" y="2093858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80024" y="2061592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01895" y="2633579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YES: 4</a:t>
            </a:r>
          </a:p>
          <a:p>
            <a:r>
              <a:rPr lang="en-US" dirty="0"/>
              <a:t>NO: 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90519" y="2633579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YES: 2</a:t>
            </a:r>
          </a:p>
          <a:p>
            <a:r>
              <a:rPr lang="en-US" dirty="0"/>
              <a:t>NO: 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50952" y="3424289"/>
            <a:ext cx="93025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Unicycle </a:t>
            </a:r>
          </a:p>
        </p:txBody>
      </p:sp>
      <p:cxnSp>
        <p:nvCxnSpPr>
          <p:cNvPr id="16" name="Straight Arrow Connector 15"/>
          <p:cNvCxnSpPr>
            <a:stCxn id="15" idx="2"/>
          </p:cNvCxnSpPr>
          <p:nvPr/>
        </p:nvCxnSpPr>
        <p:spPr>
          <a:xfrm flipH="1">
            <a:off x="6383590" y="3793621"/>
            <a:ext cx="732487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5" idx="2"/>
          </p:cNvCxnSpPr>
          <p:nvPr/>
        </p:nvCxnSpPr>
        <p:spPr>
          <a:xfrm>
            <a:off x="7116077" y="3793621"/>
            <a:ext cx="751401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712410" y="3793621"/>
            <a:ext cx="102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Mountain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53713" y="3761355"/>
            <a:ext cx="86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Normal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148482" y="4341758"/>
            <a:ext cx="3228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772556" y="4341758"/>
            <a:ext cx="3228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099926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Partitioning the data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730826"/>
              </p:ext>
            </p:extLst>
          </p:nvPr>
        </p:nvGraphicFramePr>
        <p:xfrm>
          <a:off x="334210" y="2112202"/>
          <a:ext cx="417094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77263" y="1724526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 flipH="1">
            <a:off x="6309895" y="2093858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2"/>
          </p:cNvCxnSpPr>
          <p:nvPr/>
        </p:nvCxnSpPr>
        <p:spPr>
          <a:xfrm>
            <a:off x="6983891" y="2093858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13913" y="2093858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80024" y="2061592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01895" y="2633579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YES: 4</a:t>
            </a:r>
          </a:p>
          <a:p>
            <a:r>
              <a:rPr lang="en-US" dirty="0"/>
              <a:t>NO: 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90519" y="2633579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YES: 2</a:t>
            </a:r>
          </a:p>
          <a:p>
            <a:r>
              <a:rPr lang="en-US" dirty="0"/>
              <a:t>NO: 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50952" y="3424289"/>
            <a:ext cx="93025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Unicycle </a:t>
            </a:r>
          </a:p>
        </p:txBody>
      </p:sp>
      <p:cxnSp>
        <p:nvCxnSpPr>
          <p:cNvPr id="16" name="Straight Arrow Connector 15"/>
          <p:cNvCxnSpPr>
            <a:stCxn id="15" idx="2"/>
          </p:cNvCxnSpPr>
          <p:nvPr/>
        </p:nvCxnSpPr>
        <p:spPr>
          <a:xfrm flipH="1">
            <a:off x="6383590" y="3793621"/>
            <a:ext cx="732487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5" idx="2"/>
          </p:cNvCxnSpPr>
          <p:nvPr/>
        </p:nvCxnSpPr>
        <p:spPr>
          <a:xfrm>
            <a:off x="7116077" y="3793621"/>
            <a:ext cx="751401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712410" y="3793621"/>
            <a:ext cx="102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Mountain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53713" y="3761355"/>
            <a:ext cx="86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75584" y="4333342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YES: 4</a:t>
            </a:r>
          </a:p>
          <a:p>
            <a:r>
              <a:rPr lang="en-US" dirty="0">
                <a:solidFill>
                  <a:srgbClr val="0000FF"/>
                </a:solidFill>
              </a:rPr>
              <a:t>NO: 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464208" y="4333342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YES: 2</a:t>
            </a:r>
          </a:p>
          <a:p>
            <a:r>
              <a:rPr lang="en-US" dirty="0">
                <a:solidFill>
                  <a:srgbClr val="0000FF"/>
                </a:solidFill>
              </a:rPr>
              <a:t>NO: 4</a:t>
            </a:r>
          </a:p>
        </p:txBody>
      </p:sp>
    </p:spTree>
    <p:extLst>
      <p:ext uri="{BB962C8B-B14F-4D97-AF65-F5344CB8AC3E}">
        <p14:creationId xmlns:p14="http://schemas.microsoft.com/office/powerpoint/2010/main" val="3213409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>
            <a:normAutofit/>
          </a:bodyPr>
          <a:lstStyle/>
          <a:p>
            <a:r>
              <a:rPr lang="en-US" sz="4000" dirty="0"/>
              <a:t>Admin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58800" y="1679222"/>
            <a:ext cx="8202428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Assignment 1 due tomorrow (Friday)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Assignment 2 out soon: start ASAP! (due next Sunday)</a:t>
            </a:r>
          </a:p>
          <a:p>
            <a:pPr lvl="1"/>
            <a:r>
              <a:rPr lang="en-US" sz="2900" dirty="0"/>
              <a:t>Can (and are </a:t>
            </a:r>
            <a:r>
              <a:rPr lang="en-US" sz="2900" b="1" dirty="0"/>
              <a:t>STRONGLY </a:t>
            </a:r>
            <a:r>
              <a:rPr lang="en-US" sz="2900" dirty="0"/>
              <a:t>encouraged to) work in pairs</a:t>
            </a:r>
          </a:p>
          <a:p>
            <a:pPr lvl="1"/>
            <a:endParaRPr lang="en-US" sz="2900" dirty="0"/>
          </a:p>
          <a:p>
            <a:pPr marL="0" indent="0">
              <a:buNone/>
            </a:pPr>
            <a:r>
              <a:rPr lang="en-US" sz="3200" dirty="0"/>
              <a:t>Slack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310582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6897850" y="5571650"/>
            <a:ext cx="77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Snowy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Partitioning the data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092940"/>
              </p:ext>
            </p:extLst>
          </p:nvPr>
        </p:nvGraphicFramePr>
        <p:xfrm>
          <a:off x="334210" y="2112202"/>
          <a:ext cx="417094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77263" y="1724526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 flipH="1">
            <a:off x="6309895" y="2093858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2"/>
          </p:cNvCxnSpPr>
          <p:nvPr/>
        </p:nvCxnSpPr>
        <p:spPr>
          <a:xfrm>
            <a:off x="6983891" y="2093858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13913" y="2093858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80024" y="2061592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01895" y="2633579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YES: 4</a:t>
            </a:r>
          </a:p>
          <a:p>
            <a:r>
              <a:rPr lang="en-US" dirty="0"/>
              <a:t>NO: 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90519" y="2633579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YES: 2</a:t>
            </a:r>
          </a:p>
          <a:p>
            <a:r>
              <a:rPr lang="en-US" dirty="0"/>
              <a:t>NO: 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50952" y="3424289"/>
            <a:ext cx="93025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Unicycle </a:t>
            </a:r>
          </a:p>
        </p:txBody>
      </p:sp>
      <p:cxnSp>
        <p:nvCxnSpPr>
          <p:cNvPr id="16" name="Straight Arrow Connector 15"/>
          <p:cNvCxnSpPr>
            <a:stCxn id="15" idx="2"/>
          </p:cNvCxnSpPr>
          <p:nvPr/>
        </p:nvCxnSpPr>
        <p:spPr>
          <a:xfrm flipH="1">
            <a:off x="6383590" y="3793621"/>
            <a:ext cx="732487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5" idx="2"/>
          </p:cNvCxnSpPr>
          <p:nvPr/>
        </p:nvCxnSpPr>
        <p:spPr>
          <a:xfrm>
            <a:off x="7116077" y="3793621"/>
            <a:ext cx="751401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712410" y="3793621"/>
            <a:ext cx="102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Mountain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53713" y="3761355"/>
            <a:ext cx="86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75584" y="4333342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YES: 4</a:t>
            </a:r>
          </a:p>
          <a:p>
            <a:r>
              <a:rPr lang="en-US" dirty="0"/>
              <a:t>NO: 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464208" y="4333342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YES: 2</a:t>
            </a:r>
          </a:p>
          <a:p>
            <a:r>
              <a:rPr lang="en-US" dirty="0"/>
              <a:t>NO: 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34294" y="5105337"/>
            <a:ext cx="100855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Weather</a:t>
            </a:r>
          </a:p>
        </p:txBody>
      </p:sp>
      <p:cxnSp>
        <p:nvCxnSpPr>
          <p:cNvPr id="23" name="Straight Arrow Connector 22"/>
          <p:cNvCxnSpPr>
            <a:stCxn id="22" idx="2"/>
          </p:cNvCxnSpPr>
          <p:nvPr/>
        </p:nvCxnSpPr>
        <p:spPr>
          <a:xfrm flipH="1">
            <a:off x="6466929" y="5474669"/>
            <a:ext cx="771645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2" idx="2"/>
          </p:cNvCxnSpPr>
          <p:nvPr/>
        </p:nvCxnSpPr>
        <p:spPr>
          <a:xfrm>
            <a:off x="7238574" y="5474669"/>
            <a:ext cx="71224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070944" y="5474669"/>
            <a:ext cx="67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Rainy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37055" y="5442403"/>
            <a:ext cx="71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Sunny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807063" y="6014390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YES: 2</a:t>
            </a:r>
          </a:p>
          <a:p>
            <a:r>
              <a:rPr lang="en-US" dirty="0"/>
              <a:t>NO: 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809163" y="6014390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YES: 2</a:t>
            </a:r>
          </a:p>
          <a:p>
            <a:r>
              <a:rPr lang="en-US" dirty="0"/>
              <a:t>NO: 1</a:t>
            </a:r>
          </a:p>
        </p:txBody>
      </p:sp>
      <p:cxnSp>
        <p:nvCxnSpPr>
          <p:cNvPr id="29" name="Straight Arrow Connector 28"/>
          <p:cNvCxnSpPr>
            <a:stCxn id="22" idx="2"/>
            <a:endCxn id="32" idx="0"/>
          </p:cNvCxnSpPr>
          <p:nvPr/>
        </p:nvCxnSpPr>
        <p:spPr>
          <a:xfrm flipH="1">
            <a:off x="7203550" y="5474669"/>
            <a:ext cx="35024" cy="539721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818450" y="6014390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YES: 2</a:t>
            </a:r>
          </a:p>
          <a:p>
            <a:r>
              <a:rPr lang="en-US" dirty="0"/>
              <a:t>NO: 2</a:t>
            </a:r>
          </a:p>
        </p:txBody>
      </p:sp>
    </p:spTree>
    <p:extLst>
      <p:ext uri="{BB962C8B-B14F-4D97-AF65-F5344CB8AC3E}">
        <p14:creationId xmlns:p14="http://schemas.microsoft.com/office/powerpoint/2010/main" val="6084501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Partitioning the data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22085" y="1868905"/>
            <a:ext cx="2358824" cy="1555384"/>
            <a:chOff x="5801895" y="1724526"/>
            <a:chExt cx="2358824" cy="1555384"/>
          </a:xfrm>
        </p:grpSpPr>
        <p:sp>
          <p:nvSpPr>
            <p:cNvPr id="6" name="TextBox 5"/>
            <p:cNvSpPr txBox="1"/>
            <p:nvPr/>
          </p:nvSpPr>
          <p:spPr>
            <a:xfrm>
              <a:off x="6577263" y="1724526"/>
              <a:ext cx="813256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Terrain</a:t>
              </a:r>
            </a:p>
          </p:txBody>
        </p:sp>
        <p:cxnSp>
          <p:nvCxnSpPr>
            <p:cNvPr id="8" name="Straight Arrow Connector 7"/>
            <p:cNvCxnSpPr>
              <a:stCxn id="6" idx="2"/>
            </p:cNvCxnSpPr>
            <p:nvPr/>
          </p:nvCxnSpPr>
          <p:spPr>
            <a:xfrm flipH="1">
              <a:off x="6309895" y="2093858"/>
              <a:ext cx="673996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6" idx="2"/>
            </p:cNvCxnSpPr>
            <p:nvPr/>
          </p:nvCxnSpPr>
          <p:spPr>
            <a:xfrm>
              <a:off x="6983891" y="2093858"/>
              <a:ext cx="809898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5913913" y="2093858"/>
              <a:ext cx="6633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Road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480024" y="2061592"/>
              <a:ext cx="577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Trail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801895" y="2633579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4</a:t>
              </a:r>
            </a:p>
            <a:p>
              <a:r>
                <a:rPr lang="en-US" dirty="0"/>
                <a:t>NO: 1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390519" y="2633579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dirty="0"/>
                <a:t>NO: 3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500235" y="1868905"/>
            <a:ext cx="2708773" cy="1555384"/>
            <a:chOff x="5712410" y="3424289"/>
            <a:chExt cx="2708773" cy="1555384"/>
          </a:xfrm>
        </p:grpSpPr>
        <p:sp>
          <p:nvSpPr>
            <p:cNvPr id="15" name="TextBox 14"/>
            <p:cNvSpPr txBox="1"/>
            <p:nvPr/>
          </p:nvSpPr>
          <p:spPr>
            <a:xfrm>
              <a:off x="6650952" y="3424289"/>
              <a:ext cx="930250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Unicycle </a:t>
              </a:r>
            </a:p>
          </p:txBody>
        </p:sp>
        <p:cxnSp>
          <p:nvCxnSpPr>
            <p:cNvPr id="16" name="Straight Arrow Connector 15"/>
            <p:cNvCxnSpPr>
              <a:stCxn id="15" idx="2"/>
            </p:cNvCxnSpPr>
            <p:nvPr/>
          </p:nvCxnSpPr>
          <p:spPr>
            <a:xfrm flipH="1">
              <a:off x="6383590" y="3793621"/>
              <a:ext cx="732487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5" idx="2"/>
            </p:cNvCxnSpPr>
            <p:nvPr/>
          </p:nvCxnSpPr>
          <p:spPr>
            <a:xfrm>
              <a:off x="7116077" y="3793621"/>
              <a:ext cx="751401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5712410" y="3793621"/>
              <a:ext cx="10218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Mountain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553713" y="3761355"/>
              <a:ext cx="8674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Normal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875584" y="4333342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4</a:t>
              </a:r>
            </a:p>
            <a:p>
              <a:r>
                <a:rPr lang="en-US" dirty="0"/>
                <a:t>NO: 0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464208" y="4333342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dirty="0"/>
                <a:t>NO: 4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202500" y="1868905"/>
            <a:ext cx="2772300" cy="1555384"/>
            <a:chOff x="5807063" y="5105337"/>
            <a:chExt cx="2772300" cy="1555384"/>
          </a:xfrm>
        </p:grpSpPr>
        <p:sp>
          <p:nvSpPr>
            <p:cNvPr id="33" name="TextBox 32"/>
            <p:cNvSpPr txBox="1"/>
            <p:nvPr/>
          </p:nvSpPr>
          <p:spPr>
            <a:xfrm>
              <a:off x="6897850" y="5571650"/>
              <a:ext cx="7791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Snowy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734294" y="5105337"/>
              <a:ext cx="1008559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Weather</a:t>
              </a:r>
            </a:p>
          </p:txBody>
        </p:sp>
        <p:cxnSp>
          <p:nvCxnSpPr>
            <p:cNvPr id="23" name="Straight Arrow Connector 22"/>
            <p:cNvCxnSpPr>
              <a:stCxn id="22" idx="2"/>
            </p:cNvCxnSpPr>
            <p:nvPr/>
          </p:nvCxnSpPr>
          <p:spPr>
            <a:xfrm flipH="1">
              <a:off x="6466929" y="5474669"/>
              <a:ext cx="771645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2" idx="2"/>
            </p:cNvCxnSpPr>
            <p:nvPr/>
          </p:nvCxnSpPr>
          <p:spPr>
            <a:xfrm>
              <a:off x="7238574" y="5474669"/>
              <a:ext cx="712246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6070944" y="5474669"/>
              <a:ext cx="6784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Rainy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637055" y="5442403"/>
              <a:ext cx="7119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Sunny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807063" y="6014390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dirty="0"/>
                <a:t>NO: 1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809163" y="6014390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dirty="0"/>
                <a:t>NO: 1</a:t>
              </a:r>
            </a:p>
          </p:txBody>
        </p:sp>
        <p:cxnSp>
          <p:nvCxnSpPr>
            <p:cNvPr id="29" name="Straight Arrow Connector 28"/>
            <p:cNvCxnSpPr>
              <a:stCxn id="22" idx="2"/>
              <a:endCxn id="32" idx="0"/>
            </p:cNvCxnSpPr>
            <p:nvPr/>
          </p:nvCxnSpPr>
          <p:spPr>
            <a:xfrm flipH="1">
              <a:off x="7203550" y="5474669"/>
              <a:ext cx="35024" cy="539721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6818450" y="6014390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dirty="0"/>
                <a:t>NO: 2</a:t>
              </a:r>
            </a:p>
          </p:txBody>
        </p:sp>
      </p:grpSp>
      <p:sp>
        <p:nvSpPr>
          <p:cNvPr id="9" name="Rectangle 8"/>
          <p:cNvSpPr/>
          <p:nvPr/>
        </p:nvSpPr>
        <p:spPr>
          <a:xfrm>
            <a:off x="1850391" y="3747519"/>
            <a:ext cx="57485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calculate the “</a:t>
            </a:r>
            <a:r>
              <a:rPr lang="en-US" sz="2800" dirty="0">
                <a:solidFill>
                  <a:srgbClr val="FF0000"/>
                </a:solidFill>
              </a:rPr>
              <a:t>score</a:t>
            </a:r>
            <a:r>
              <a:rPr lang="en-US" sz="2800" dirty="0"/>
              <a:t>” for each feature if we used it to split the data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84440" y="4906209"/>
            <a:ext cx="83599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What score should we use?</a:t>
            </a:r>
          </a:p>
          <a:p>
            <a:r>
              <a:rPr lang="en-US" sz="3200" dirty="0">
                <a:solidFill>
                  <a:srgbClr val="FF0000"/>
                </a:solidFill>
              </a:rPr>
              <a:t>If we just stopped here, which tree would be best?  How could we make these into decision trees?</a:t>
            </a:r>
          </a:p>
        </p:txBody>
      </p:sp>
    </p:spTree>
    <p:extLst>
      <p:ext uri="{BB962C8B-B14F-4D97-AF65-F5344CB8AC3E}">
        <p14:creationId xmlns:p14="http://schemas.microsoft.com/office/powerpoint/2010/main" val="37005852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trees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22085" y="1868905"/>
            <a:ext cx="2358824" cy="1555384"/>
            <a:chOff x="5801895" y="1724526"/>
            <a:chExt cx="2358824" cy="1555384"/>
          </a:xfrm>
        </p:grpSpPr>
        <p:sp>
          <p:nvSpPr>
            <p:cNvPr id="6" name="TextBox 5"/>
            <p:cNvSpPr txBox="1"/>
            <p:nvPr/>
          </p:nvSpPr>
          <p:spPr>
            <a:xfrm>
              <a:off x="6577263" y="1724526"/>
              <a:ext cx="813256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Terrain</a:t>
              </a:r>
            </a:p>
          </p:txBody>
        </p:sp>
        <p:cxnSp>
          <p:nvCxnSpPr>
            <p:cNvPr id="8" name="Straight Arrow Connector 7"/>
            <p:cNvCxnSpPr>
              <a:stCxn id="6" idx="2"/>
            </p:cNvCxnSpPr>
            <p:nvPr/>
          </p:nvCxnSpPr>
          <p:spPr>
            <a:xfrm flipH="1">
              <a:off x="6309895" y="2093858"/>
              <a:ext cx="673996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6" idx="2"/>
            </p:cNvCxnSpPr>
            <p:nvPr/>
          </p:nvCxnSpPr>
          <p:spPr>
            <a:xfrm>
              <a:off x="6983891" y="2093858"/>
              <a:ext cx="809898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5913913" y="2093858"/>
              <a:ext cx="6633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Road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480024" y="2061592"/>
              <a:ext cx="577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Trail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801895" y="2633579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4</a:t>
              </a:r>
            </a:p>
            <a:p>
              <a:r>
                <a:rPr lang="en-US" dirty="0"/>
                <a:t>NO: 1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390519" y="2633579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dirty="0"/>
                <a:t>NO: 3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500235" y="1868905"/>
            <a:ext cx="2708773" cy="1555384"/>
            <a:chOff x="5712410" y="3424289"/>
            <a:chExt cx="2708773" cy="1555384"/>
          </a:xfrm>
        </p:grpSpPr>
        <p:sp>
          <p:nvSpPr>
            <p:cNvPr id="15" name="TextBox 14"/>
            <p:cNvSpPr txBox="1"/>
            <p:nvPr/>
          </p:nvSpPr>
          <p:spPr>
            <a:xfrm>
              <a:off x="6650952" y="3424289"/>
              <a:ext cx="930250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Unicycle </a:t>
              </a:r>
            </a:p>
          </p:txBody>
        </p:sp>
        <p:cxnSp>
          <p:nvCxnSpPr>
            <p:cNvPr id="16" name="Straight Arrow Connector 15"/>
            <p:cNvCxnSpPr>
              <a:stCxn id="15" idx="2"/>
            </p:cNvCxnSpPr>
            <p:nvPr/>
          </p:nvCxnSpPr>
          <p:spPr>
            <a:xfrm flipH="1">
              <a:off x="6383590" y="3793621"/>
              <a:ext cx="732487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5" idx="2"/>
            </p:cNvCxnSpPr>
            <p:nvPr/>
          </p:nvCxnSpPr>
          <p:spPr>
            <a:xfrm>
              <a:off x="7116077" y="3793621"/>
              <a:ext cx="751401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5712410" y="3793621"/>
              <a:ext cx="10218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Mountain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553713" y="3761355"/>
              <a:ext cx="8674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Normal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875584" y="4333342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4</a:t>
              </a:r>
            </a:p>
            <a:p>
              <a:r>
                <a:rPr lang="en-US" dirty="0"/>
                <a:t>NO: 0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464208" y="4333342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dirty="0"/>
                <a:t>NO: 4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202500" y="1868905"/>
            <a:ext cx="2772300" cy="1555384"/>
            <a:chOff x="5807063" y="5105337"/>
            <a:chExt cx="2772300" cy="1555384"/>
          </a:xfrm>
        </p:grpSpPr>
        <p:sp>
          <p:nvSpPr>
            <p:cNvPr id="33" name="TextBox 32"/>
            <p:cNvSpPr txBox="1"/>
            <p:nvPr/>
          </p:nvSpPr>
          <p:spPr>
            <a:xfrm>
              <a:off x="6897850" y="5571650"/>
              <a:ext cx="7791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Snowy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734294" y="5105337"/>
              <a:ext cx="1008559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Weather</a:t>
              </a:r>
            </a:p>
          </p:txBody>
        </p:sp>
        <p:cxnSp>
          <p:nvCxnSpPr>
            <p:cNvPr id="23" name="Straight Arrow Connector 22"/>
            <p:cNvCxnSpPr>
              <a:stCxn id="22" idx="2"/>
            </p:cNvCxnSpPr>
            <p:nvPr/>
          </p:nvCxnSpPr>
          <p:spPr>
            <a:xfrm flipH="1">
              <a:off x="6466929" y="5474669"/>
              <a:ext cx="771645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2" idx="2"/>
            </p:cNvCxnSpPr>
            <p:nvPr/>
          </p:nvCxnSpPr>
          <p:spPr>
            <a:xfrm>
              <a:off x="7238574" y="5474669"/>
              <a:ext cx="712246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6070944" y="5474669"/>
              <a:ext cx="6784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Rainy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637055" y="5442403"/>
              <a:ext cx="7119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Sunny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807063" y="6014390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dirty="0"/>
                <a:t>NO: 1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809163" y="6014390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dirty="0"/>
                <a:t>NO: 1</a:t>
              </a:r>
            </a:p>
          </p:txBody>
        </p:sp>
        <p:cxnSp>
          <p:nvCxnSpPr>
            <p:cNvPr id="29" name="Straight Arrow Connector 28"/>
            <p:cNvCxnSpPr>
              <a:stCxn id="22" idx="2"/>
              <a:endCxn id="32" idx="0"/>
            </p:cNvCxnSpPr>
            <p:nvPr/>
          </p:nvCxnSpPr>
          <p:spPr>
            <a:xfrm flipH="1">
              <a:off x="7203550" y="5474669"/>
              <a:ext cx="35024" cy="539721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6818450" y="6014390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dirty="0"/>
                <a:t>NO: 2</a:t>
              </a:r>
            </a:p>
          </p:txBody>
        </p:sp>
      </p:grpSp>
      <p:sp>
        <p:nvSpPr>
          <p:cNvPr id="34" name="Rectangle 33"/>
          <p:cNvSpPr/>
          <p:nvPr/>
        </p:nvSpPr>
        <p:spPr>
          <a:xfrm>
            <a:off x="1446310" y="4236241"/>
            <a:ext cx="66435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How could we make these into decision trees?</a:t>
            </a:r>
          </a:p>
        </p:txBody>
      </p:sp>
    </p:spTree>
    <p:extLst>
      <p:ext uri="{BB962C8B-B14F-4D97-AF65-F5344CB8AC3E}">
        <p14:creationId xmlns:p14="http://schemas.microsoft.com/office/powerpoint/2010/main" val="35747024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trees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22085" y="1868905"/>
            <a:ext cx="2358824" cy="1555384"/>
            <a:chOff x="5801895" y="1724526"/>
            <a:chExt cx="2358824" cy="1555384"/>
          </a:xfrm>
        </p:grpSpPr>
        <p:sp>
          <p:nvSpPr>
            <p:cNvPr id="6" name="TextBox 5"/>
            <p:cNvSpPr txBox="1"/>
            <p:nvPr/>
          </p:nvSpPr>
          <p:spPr>
            <a:xfrm>
              <a:off x="6577263" y="1724526"/>
              <a:ext cx="813256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Terrain</a:t>
              </a:r>
            </a:p>
          </p:txBody>
        </p:sp>
        <p:cxnSp>
          <p:nvCxnSpPr>
            <p:cNvPr id="8" name="Straight Arrow Connector 7"/>
            <p:cNvCxnSpPr>
              <a:stCxn id="6" idx="2"/>
            </p:cNvCxnSpPr>
            <p:nvPr/>
          </p:nvCxnSpPr>
          <p:spPr>
            <a:xfrm flipH="1">
              <a:off x="6309895" y="2093858"/>
              <a:ext cx="673996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6" idx="2"/>
            </p:cNvCxnSpPr>
            <p:nvPr/>
          </p:nvCxnSpPr>
          <p:spPr>
            <a:xfrm>
              <a:off x="6983891" y="2093858"/>
              <a:ext cx="809898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5913913" y="2093858"/>
              <a:ext cx="6633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Road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480024" y="2061592"/>
              <a:ext cx="577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Trail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801895" y="2633579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4</a:t>
              </a:r>
            </a:p>
            <a:p>
              <a:r>
                <a:rPr lang="en-US" dirty="0"/>
                <a:t>NO: 1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390519" y="2633579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b="1" dirty="0">
                  <a:solidFill>
                    <a:srgbClr val="008000"/>
                  </a:solidFill>
                </a:rPr>
                <a:t>NO</a:t>
              </a:r>
              <a:r>
                <a:rPr lang="en-US" dirty="0"/>
                <a:t>: 3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500235" y="1868905"/>
            <a:ext cx="2708773" cy="1555384"/>
            <a:chOff x="5712410" y="3424289"/>
            <a:chExt cx="2708773" cy="1555384"/>
          </a:xfrm>
        </p:grpSpPr>
        <p:sp>
          <p:nvSpPr>
            <p:cNvPr id="15" name="TextBox 14"/>
            <p:cNvSpPr txBox="1"/>
            <p:nvPr/>
          </p:nvSpPr>
          <p:spPr>
            <a:xfrm>
              <a:off x="6650952" y="3424289"/>
              <a:ext cx="930250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Unicycle </a:t>
              </a:r>
            </a:p>
          </p:txBody>
        </p:sp>
        <p:cxnSp>
          <p:nvCxnSpPr>
            <p:cNvPr id="16" name="Straight Arrow Connector 15"/>
            <p:cNvCxnSpPr>
              <a:stCxn id="15" idx="2"/>
            </p:cNvCxnSpPr>
            <p:nvPr/>
          </p:nvCxnSpPr>
          <p:spPr>
            <a:xfrm flipH="1">
              <a:off x="6383590" y="3793621"/>
              <a:ext cx="732487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5" idx="2"/>
            </p:cNvCxnSpPr>
            <p:nvPr/>
          </p:nvCxnSpPr>
          <p:spPr>
            <a:xfrm>
              <a:off x="7116077" y="3793621"/>
              <a:ext cx="751401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5712410" y="3793621"/>
              <a:ext cx="10218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Mountain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553713" y="3761355"/>
              <a:ext cx="8674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Normal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875584" y="4333342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4</a:t>
              </a:r>
            </a:p>
            <a:p>
              <a:r>
                <a:rPr lang="en-US" dirty="0"/>
                <a:t>NO: 0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464208" y="4333342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b="1" dirty="0">
                  <a:solidFill>
                    <a:srgbClr val="008000"/>
                  </a:solidFill>
                </a:rPr>
                <a:t>NO</a:t>
              </a:r>
              <a:r>
                <a:rPr lang="en-US" dirty="0"/>
                <a:t>: 4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202500" y="1868905"/>
            <a:ext cx="2783459" cy="1555384"/>
            <a:chOff x="5807063" y="5105337"/>
            <a:chExt cx="2783459" cy="1555384"/>
          </a:xfrm>
        </p:grpSpPr>
        <p:sp>
          <p:nvSpPr>
            <p:cNvPr id="33" name="TextBox 32"/>
            <p:cNvSpPr txBox="1"/>
            <p:nvPr/>
          </p:nvSpPr>
          <p:spPr>
            <a:xfrm>
              <a:off x="6897850" y="5571650"/>
              <a:ext cx="7791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Snowy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734294" y="5105337"/>
              <a:ext cx="1008559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Weather</a:t>
              </a:r>
            </a:p>
          </p:txBody>
        </p:sp>
        <p:cxnSp>
          <p:nvCxnSpPr>
            <p:cNvPr id="23" name="Straight Arrow Connector 22"/>
            <p:cNvCxnSpPr>
              <a:stCxn id="22" idx="2"/>
            </p:cNvCxnSpPr>
            <p:nvPr/>
          </p:nvCxnSpPr>
          <p:spPr>
            <a:xfrm flipH="1">
              <a:off x="6466929" y="5474669"/>
              <a:ext cx="771645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2" idx="2"/>
            </p:cNvCxnSpPr>
            <p:nvPr/>
          </p:nvCxnSpPr>
          <p:spPr>
            <a:xfrm>
              <a:off x="7238574" y="5474669"/>
              <a:ext cx="712246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6070944" y="5474669"/>
              <a:ext cx="6784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Rainy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637055" y="5442403"/>
              <a:ext cx="7119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Sunny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807063" y="6014390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2</a:t>
              </a:r>
            </a:p>
            <a:p>
              <a:r>
                <a:rPr lang="en-US" dirty="0"/>
                <a:t>NO: 1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809163" y="6014390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2</a:t>
              </a:r>
            </a:p>
            <a:p>
              <a:r>
                <a:rPr lang="en-US" dirty="0"/>
                <a:t>NO: 1</a:t>
              </a:r>
            </a:p>
          </p:txBody>
        </p:sp>
        <p:cxnSp>
          <p:nvCxnSpPr>
            <p:cNvPr id="29" name="Straight Arrow Connector 28"/>
            <p:cNvCxnSpPr>
              <a:stCxn id="22" idx="2"/>
              <a:endCxn id="32" idx="0"/>
            </p:cNvCxnSpPr>
            <p:nvPr/>
          </p:nvCxnSpPr>
          <p:spPr>
            <a:xfrm flipH="1">
              <a:off x="7203550" y="5474669"/>
              <a:ext cx="35024" cy="539721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6818450" y="6014390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b="1" dirty="0">
                  <a:solidFill>
                    <a:srgbClr val="008000"/>
                  </a:solidFill>
                </a:rPr>
                <a:t>NO</a:t>
              </a:r>
              <a:r>
                <a:rPr lang="en-US" dirty="0"/>
                <a:t>: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590336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trees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22085" y="1868905"/>
            <a:ext cx="2358824" cy="1555384"/>
            <a:chOff x="5801895" y="1724526"/>
            <a:chExt cx="2358824" cy="1555384"/>
          </a:xfrm>
        </p:grpSpPr>
        <p:sp>
          <p:nvSpPr>
            <p:cNvPr id="6" name="TextBox 5"/>
            <p:cNvSpPr txBox="1"/>
            <p:nvPr/>
          </p:nvSpPr>
          <p:spPr>
            <a:xfrm>
              <a:off x="6577263" y="1724526"/>
              <a:ext cx="813256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Terrain</a:t>
              </a:r>
            </a:p>
          </p:txBody>
        </p:sp>
        <p:cxnSp>
          <p:nvCxnSpPr>
            <p:cNvPr id="8" name="Straight Arrow Connector 7"/>
            <p:cNvCxnSpPr>
              <a:stCxn id="6" idx="2"/>
            </p:cNvCxnSpPr>
            <p:nvPr/>
          </p:nvCxnSpPr>
          <p:spPr>
            <a:xfrm flipH="1">
              <a:off x="6309895" y="2093858"/>
              <a:ext cx="673996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6" idx="2"/>
            </p:cNvCxnSpPr>
            <p:nvPr/>
          </p:nvCxnSpPr>
          <p:spPr>
            <a:xfrm>
              <a:off x="6983891" y="2093858"/>
              <a:ext cx="809898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5913913" y="2093858"/>
              <a:ext cx="6633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Road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480024" y="2061592"/>
              <a:ext cx="577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Trail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801895" y="2633579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4</a:t>
              </a:r>
            </a:p>
            <a:p>
              <a:r>
                <a:rPr lang="en-US" dirty="0"/>
                <a:t>NO: 1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390519" y="2633579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b="1" dirty="0">
                  <a:solidFill>
                    <a:srgbClr val="008000"/>
                  </a:solidFill>
                </a:rPr>
                <a:t>NO</a:t>
              </a:r>
              <a:r>
                <a:rPr lang="en-US" dirty="0"/>
                <a:t>: 3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500235" y="1868905"/>
            <a:ext cx="2708773" cy="1555384"/>
            <a:chOff x="5712410" y="3424289"/>
            <a:chExt cx="2708773" cy="1555384"/>
          </a:xfrm>
        </p:grpSpPr>
        <p:sp>
          <p:nvSpPr>
            <p:cNvPr id="15" name="TextBox 14"/>
            <p:cNvSpPr txBox="1"/>
            <p:nvPr/>
          </p:nvSpPr>
          <p:spPr>
            <a:xfrm>
              <a:off x="6650952" y="3424289"/>
              <a:ext cx="930250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Unicycle </a:t>
              </a:r>
            </a:p>
          </p:txBody>
        </p:sp>
        <p:cxnSp>
          <p:nvCxnSpPr>
            <p:cNvPr id="16" name="Straight Arrow Connector 15"/>
            <p:cNvCxnSpPr>
              <a:stCxn id="15" idx="2"/>
            </p:cNvCxnSpPr>
            <p:nvPr/>
          </p:nvCxnSpPr>
          <p:spPr>
            <a:xfrm flipH="1">
              <a:off x="6383590" y="3793621"/>
              <a:ext cx="732487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5" idx="2"/>
            </p:cNvCxnSpPr>
            <p:nvPr/>
          </p:nvCxnSpPr>
          <p:spPr>
            <a:xfrm>
              <a:off x="7116077" y="3793621"/>
              <a:ext cx="751401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5712410" y="3793621"/>
              <a:ext cx="10218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Mountain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553713" y="3761355"/>
              <a:ext cx="8674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Normal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875584" y="4333342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4</a:t>
              </a:r>
            </a:p>
            <a:p>
              <a:r>
                <a:rPr lang="en-US" dirty="0"/>
                <a:t>NO: 0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464208" y="4333342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b="1" dirty="0">
                  <a:solidFill>
                    <a:srgbClr val="008000"/>
                  </a:solidFill>
                </a:rPr>
                <a:t>NO</a:t>
              </a:r>
              <a:r>
                <a:rPr lang="en-US" dirty="0"/>
                <a:t>: 4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202500" y="1868905"/>
            <a:ext cx="2783459" cy="1555384"/>
            <a:chOff x="5807063" y="5105337"/>
            <a:chExt cx="2783459" cy="1555384"/>
          </a:xfrm>
        </p:grpSpPr>
        <p:sp>
          <p:nvSpPr>
            <p:cNvPr id="33" name="TextBox 32"/>
            <p:cNvSpPr txBox="1"/>
            <p:nvPr/>
          </p:nvSpPr>
          <p:spPr>
            <a:xfrm>
              <a:off x="6897850" y="5571650"/>
              <a:ext cx="7791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Snowy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734294" y="5105337"/>
              <a:ext cx="1008559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Weather</a:t>
              </a:r>
            </a:p>
          </p:txBody>
        </p:sp>
        <p:cxnSp>
          <p:nvCxnSpPr>
            <p:cNvPr id="23" name="Straight Arrow Connector 22"/>
            <p:cNvCxnSpPr>
              <a:stCxn id="22" idx="2"/>
            </p:cNvCxnSpPr>
            <p:nvPr/>
          </p:nvCxnSpPr>
          <p:spPr>
            <a:xfrm flipH="1">
              <a:off x="6466929" y="5474669"/>
              <a:ext cx="771645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2" idx="2"/>
            </p:cNvCxnSpPr>
            <p:nvPr/>
          </p:nvCxnSpPr>
          <p:spPr>
            <a:xfrm>
              <a:off x="7238574" y="5474669"/>
              <a:ext cx="712246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6070944" y="5474669"/>
              <a:ext cx="6784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Rainy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637055" y="5442403"/>
              <a:ext cx="7119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Sunny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807063" y="6014390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2</a:t>
              </a:r>
            </a:p>
            <a:p>
              <a:r>
                <a:rPr lang="en-US" dirty="0"/>
                <a:t>NO: 1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809163" y="6014390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2</a:t>
              </a:r>
            </a:p>
            <a:p>
              <a:r>
                <a:rPr lang="en-US" dirty="0"/>
                <a:t>NO: 1</a:t>
              </a:r>
            </a:p>
          </p:txBody>
        </p:sp>
        <p:cxnSp>
          <p:nvCxnSpPr>
            <p:cNvPr id="29" name="Straight Arrow Connector 28"/>
            <p:cNvCxnSpPr>
              <a:stCxn id="22" idx="2"/>
              <a:endCxn id="32" idx="0"/>
            </p:cNvCxnSpPr>
            <p:nvPr/>
          </p:nvCxnSpPr>
          <p:spPr>
            <a:xfrm flipH="1">
              <a:off x="7203550" y="5474669"/>
              <a:ext cx="35024" cy="539721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6818450" y="6014390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b="1" dirty="0">
                  <a:solidFill>
                    <a:srgbClr val="008000"/>
                  </a:solidFill>
                </a:rPr>
                <a:t>NO</a:t>
              </a:r>
              <a:r>
                <a:rPr lang="en-US" dirty="0"/>
                <a:t>: 2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897062" y="3822122"/>
            <a:ext cx="67019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Training error</a:t>
            </a:r>
            <a:r>
              <a:rPr lang="en-US" sz="2400" dirty="0"/>
              <a:t>: the average error over the training set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1864" y="4745789"/>
            <a:ext cx="64608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 classification, the most common “error” is the number of mistakes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04737" y="5844492"/>
            <a:ext cx="47944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Training error for each of these?</a:t>
            </a:r>
          </a:p>
        </p:txBody>
      </p:sp>
    </p:spTree>
    <p:extLst>
      <p:ext uri="{BB962C8B-B14F-4D97-AF65-F5344CB8AC3E}">
        <p14:creationId xmlns:p14="http://schemas.microsoft.com/office/powerpoint/2010/main" val="3138864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trees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22085" y="1868905"/>
            <a:ext cx="2358824" cy="1555384"/>
            <a:chOff x="5801895" y="1724526"/>
            <a:chExt cx="2358824" cy="1555384"/>
          </a:xfrm>
        </p:grpSpPr>
        <p:sp>
          <p:nvSpPr>
            <p:cNvPr id="6" name="TextBox 5"/>
            <p:cNvSpPr txBox="1"/>
            <p:nvPr/>
          </p:nvSpPr>
          <p:spPr>
            <a:xfrm>
              <a:off x="6577263" y="1724526"/>
              <a:ext cx="813256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Terrain</a:t>
              </a:r>
            </a:p>
          </p:txBody>
        </p:sp>
        <p:cxnSp>
          <p:nvCxnSpPr>
            <p:cNvPr id="8" name="Straight Arrow Connector 7"/>
            <p:cNvCxnSpPr>
              <a:stCxn id="6" idx="2"/>
            </p:cNvCxnSpPr>
            <p:nvPr/>
          </p:nvCxnSpPr>
          <p:spPr>
            <a:xfrm flipH="1">
              <a:off x="6309895" y="2093858"/>
              <a:ext cx="673996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6" idx="2"/>
            </p:cNvCxnSpPr>
            <p:nvPr/>
          </p:nvCxnSpPr>
          <p:spPr>
            <a:xfrm>
              <a:off x="6983891" y="2093858"/>
              <a:ext cx="809898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5913913" y="2093858"/>
              <a:ext cx="6633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Road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480024" y="2061592"/>
              <a:ext cx="577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Trail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801895" y="2633579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4</a:t>
              </a:r>
            </a:p>
            <a:p>
              <a:r>
                <a:rPr lang="en-US" dirty="0"/>
                <a:t>NO: 1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390519" y="2633579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b="1" dirty="0">
                  <a:solidFill>
                    <a:srgbClr val="008000"/>
                  </a:solidFill>
                </a:rPr>
                <a:t>NO</a:t>
              </a:r>
              <a:r>
                <a:rPr lang="en-US" dirty="0"/>
                <a:t>: 3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500235" y="1868905"/>
            <a:ext cx="2708773" cy="1555384"/>
            <a:chOff x="5712410" y="3424289"/>
            <a:chExt cx="2708773" cy="1555384"/>
          </a:xfrm>
        </p:grpSpPr>
        <p:sp>
          <p:nvSpPr>
            <p:cNvPr id="15" name="TextBox 14"/>
            <p:cNvSpPr txBox="1"/>
            <p:nvPr/>
          </p:nvSpPr>
          <p:spPr>
            <a:xfrm>
              <a:off x="6650952" y="3424289"/>
              <a:ext cx="930250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Unicycle </a:t>
              </a:r>
            </a:p>
          </p:txBody>
        </p:sp>
        <p:cxnSp>
          <p:nvCxnSpPr>
            <p:cNvPr id="16" name="Straight Arrow Connector 15"/>
            <p:cNvCxnSpPr>
              <a:stCxn id="15" idx="2"/>
            </p:cNvCxnSpPr>
            <p:nvPr/>
          </p:nvCxnSpPr>
          <p:spPr>
            <a:xfrm flipH="1">
              <a:off x="6383590" y="3793621"/>
              <a:ext cx="732487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5" idx="2"/>
            </p:cNvCxnSpPr>
            <p:nvPr/>
          </p:nvCxnSpPr>
          <p:spPr>
            <a:xfrm>
              <a:off x="7116077" y="3793621"/>
              <a:ext cx="751401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5712410" y="3793621"/>
              <a:ext cx="10218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Mountain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553713" y="3761355"/>
              <a:ext cx="8674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Normal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875584" y="4333342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4</a:t>
              </a:r>
            </a:p>
            <a:p>
              <a:r>
                <a:rPr lang="en-US" dirty="0"/>
                <a:t>NO: 0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464208" y="4333342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b="1" dirty="0">
                  <a:solidFill>
                    <a:srgbClr val="008000"/>
                  </a:solidFill>
                </a:rPr>
                <a:t>NO</a:t>
              </a:r>
              <a:r>
                <a:rPr lang="en-US" dirty="0"/>
                <a:t>: 4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202500" y="1868905"/>
            <a:ext cx="2783459" cy="1555384"/>
            <a:chOff x="5807063" y="5105337"/>
            <a:chExt cx="2783459" cy="1555384"/>
          </a:xfrm>
        </p:grpSpPr>
        <p:sp>
          <p:nvSpPr>
            <p:cNvPr id="33" name="TextBox 32"/>
            <p:cNvSpPr txBox="1"/>
            <p:nvPr/>
          </p:nvSpPr>
          <p:spPr>
            <a:xfrm>
              <a:off x="6897850" y="5571650"/>
              <a:ext cx="7791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Snowy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734294" y="5105337"/>
              <a:ext cx="1008559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Weather</a:t>
              </a:r>
            </a:p>
          </p:txBody>
        </p:sp>
        <p:cxnSp>
          <p:nvCxnSpPr>
            <p:cNvPr id="23" name="Straight Arrow Connector 22"/>
            <p:cNvCxnSpPr>
              <a:stCxn id="22" idx="2"/>
            </p:cNvCxnSpPr>
            <p:nvPr/>
          </p:nvCxnSpPr>
          <p:spPr>
            <a:xfrm flipH="1">
              <a:off x="6466929" y="5474669"/>
              <a:ext cx="771645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2" idx="2"/>
            </p:cNvCxnSpPr>
            <p:nvPr/>
          </p:nvCxnSpPr>
          <p:spPr>
            <a:xfrm>
              <a:off x="7238574" y="5474669"/>
              <a:ext cx="712246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6070944" y="5474669"/>
              <a:ext cx="6784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Rainy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637055" y="5442403"/>
              <a:ext cx="7119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Sunny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807063" y="6014390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2</a:t>
              </a:r>
            </a:p>
            <a:p>
              <a:r>
                <a:rPr lang="en-US" dirty="0"/>
                <a:t>NO: 1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809163" y="6014390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2</a:t>
              </a:r>
            </a:p>
            <a:p>
              <a:r>
                <a:rPr lang="en-US" dirty="0"/>
                <a:t>NO: 1</a:t>
              </a:r>
            </a:p>
          </p:txBody>
        </p:sp>
        <p:cxnSp>
          <p:nvCxnSpPr>
            <p:cNvPr id="29" name="Straight Arrow Connector 28"/>
            <p:cNvCxnSpPr>
              <a:stCxn id="22" idx="2"/>
              <a:endCxn id="32" idx="0"/>
            </p:cNvCxnSpPr>
            <p:nvPr/>
          </p:nvCxnSpPr>
          <p:spPr>
            <a:xfrm flipH="1">
              <a:off x="7203550" y="5474669"/>
              <a:ext cx="35024" cy="539721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6818450" y="6014390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b="1" dirty="0">
                  <a:solidFill>
                    <a:srgbClr val="008000"/>
                  </a:solidFill>
                </a:rPr>
                <a:t>NO</a:t>
              </a:r>
              <a:r>
                <a:rPr lang="en-US" dirty="0"/>
                <a:t>: 2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163704" y="5145595"/>
            <a:ext cx="67019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Training error</a:t>
            </a:r>
            <a:r>
              <a:rPr lang="en-US" sz="2400" dirty="0"/>
              <a:t>: the average error over the training set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503444" y="3756526"/>
            <a:ext cx="7374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</a:rPr>
              <a:t>3/10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522119" y="3756526"/>
            <a:ext cx="7374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</a:rPr>
              <a:t>2/10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265285" y="3756526"/>
            <a:ext cx="7374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</a:rPr>
              <a:t>4/10</a:t>
            </a:r>
          </a:p>
        </p:txBody>
      </p:sp>
    </p:spTree>
    <p:extLst>
      <p:ext uri="{BB962C8B-B14F-4D97-AF65-F5344CB8AC3E}">
        <p14:creationId xmlns:p14="http://schemas.microsoft.com/office/powerpoint/2010/main" val="16195245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error vs. accuracy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22085" y="1868905"/>
            <a:ext cx="2358824" cy="1555384"/>
            <a:chOff x="5801895" y="1724526"/>
            <a:chExt cx="2358824" cy="1555384"/>
          </a:xfrm>
        </p:grpSpPr>
        <p:sp>
          <p:nvSpPr>
            <p:cNvPr id="6" name="TextBox 5"/>
            <p:cNvSpPr txBox="1"/>
            <p:nvPr/>
          </p:nvSpPr>
          <p:spPr>
            <a:xfrm>
              <a:off x="6577263" y="1724526"/>
              <a:ext cx="813256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Terrain</a:t>
              </a:r>
            </a:p>
          </p:txBody>
        </p:sp>
        <p:cxnSp>
          <p:nvCxnSpPr>
            <p:cNvPr id="8" name="Straight Arrow Connector 7"/>
            <p:cNvCxnSpPr>
              <a:stCxn id="6" idx="2"/>
            </p:cNvCxnSpPr>
            <p:nvPr/>
          </p:nvCxnSpPr>
          <p:spPr>
            <a:xfrm flipH="1">
              <a:off x="6309895" y="2093858"/>
              <a:ext cx="673996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6" idx="2"/>
            </p:cNvCxnSpPr>
            <p:nvPr/>
          </p:nvCxnSpPr>
          <p:spPr>
            <a:xfrm>
              <a:off x="6983891" y="2093858"/>
              <a:ext cx="809898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5913913" y="2093858"/>
              <a:ext cx="6633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Road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480024" y="2061592"/>
              <a:ext cx="577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Trail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801895" y="2633579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4</a:t>
              </a:r>
            </a:p>
            <a:p>
              <a:r>
                <a:rPr lang="en-US" dirty="0"/>
                <a:t>NO: 1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390519" y="2633579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b="1" dirty="0">
                  <a:solidFill>
                    <a:srgbClr val="008000"/>
                  </a:solidFill>
                </a:rPr>
                <a:t>NO</a:t>
              </a:r>
              <a:r>
                <a:rPr lang="en-US" dirty="0"/>
                <a:t>: 3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500235" y="1868905"/>
            <a:ext cx="2708773" cy="1555384"/>
            <a:chOff x="5712410" y="3424289"/>
            <a:chExt cx="2708773" cy="1555384"/>
          </a:xfrm>
        </p:grpSpPr>
        <p:sp>
          <p:nvSpPr>
            <p:cNvPr id="15" name="TextBox 14"/>
            <p:cNvSpPr txBox="1"/>
            <p:nvPr/>
          </p:nvSpPr>
          <p:spPr>
            <a:xfrm>
              <a:off x="6650952" y="3424289"/>
              <a:ext cx="930250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Unicycle </a:t>
              </a:r>
            </a:p>
          </p:txBody>
        </p:sp>
        <p:cxnSp>
          <p:nvCxnSpPr>
            <p:cNvPr id="16" name="Straight Arrow Connector 15"/>
            <p:cNvCxnSpPr>
              <a:stCxn id="15" idx="2"/>
            </p:cNvCxnSpPr>
            <p:nvPr/>
          </p:nvCxnSpPr>
          <p:spPr>
            <a:xfrm flipH="1">
              <a:off x="6383590" y="3793621"/>
              <a:ext cx="732487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5" idx="2"/>
            </p:cNvCxnSpPr>
            <p:nvPr/>
          </p:nvCxnSpPr>
          <p:spPr>
            <a:xfrm>
              <a:off x="7116077" y="3793621"/>
              <a:ext cx="751401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5712410" y="3793621"/>
              <a:ext cx="10218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Mountain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553713" y="3761355"/>
              <a:ext cx="8674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Normal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875584" y="4333342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4</a:t>
              </a:r>
            </a:p>
            <a:p>
              <a:r>
                <a:rPr lang="en-US" dirty="0"/>
                <a:t>NO: 0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464208" y="4333342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b="1" dirty="0">
                  <a:solidFill>
                    <a:srgbClr val="008000"/>
                  </a:solidFill>
                </a:rPr>
                <a:t>NO</a:t>
              </a:r>
              <a:r>
                <a:rPr lang="en-US" dirty="0"/>
                <a:t>: 4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202500" y="1868905"/>
            <a:ext cx="2783459" cy="1555384"/>
            <a:chOff x="5807063" y="5105337"/>
            <a:chExt cx="2783459" cy="1555384"/>
          </a:xfrm>
        </p:grpSpPr>
        <p:sp>
          <p:nvSpPr>
            <p:cNvPr id="33" name="TextBox 32"/>
            <p:cNvSpPr txBox="1"/>
            <p:nvPr/>
          </p:nvSpPr>
          <p:spPr>
            <a:xfrm>
              <a:off x="6897850" y="5571650"/>
              <a:ext cx="7791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Snowy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734294" y="5105337"/>
              <a:ext cx="1008559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Weather</a:t>
              </a:r>
            </a:p>
          </p:txBody>
        </p:sp>
        <p:cxnSp>
          <p:nvCxnSpPr>
            <p:cNvPr id="23" name="Straight Arrow Connector 22"/>
            <p:cNvCxnSpPr>
              <a:stCxn id="22" idx="2"/>
            </p:cNvCxnSpPr>
            <p:nvPr/>
          </p:nvCxnSpPr>
          <p:spPr>
            <a:xfrm flipH="1">
              <a:off x="6466929" y="5474669"/>
              <a:ext cx="771645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2" idx="2"/>
            </p:cNvCxnSpPr>
            <p:nvPr/>
          </p:nvCxnSpPr>
          <p:spPr>
            <a:xfrm>
              <a:off x="7238574" y="5474669"/>
              <a:ext cx="712246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6070944" y="5474669"/>
              <a:ext cx="6784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Rainy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637055" y="5442403"/>
              <a:ext cx="7119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Sunny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807063" y="6014390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2</a:t>
              </a:r>
            </a:p>
            <a:p>
              <a:r>
                <a:rPr lang="en-US" dirty="0"/>
                <a:t>NO: 1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809163" y="6014390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2</a:t>
              </a:r>
            </a:p>
            <a:p>
              <a:r>
                <a:rPr lang="en-US" dirty="0"/>
                <a:t>NO: 1</a:t>
              </a:r>
            </a:p>
          </p:txBody>
        </p:sp>
        <p:cxnSp>
          <p:nvCxnSpPr>
            <p:cNvPr id="29" name="Straight Arrow Connector 28"/>
            <p:cNvCxnSpPr>
              <a:stCxn id="22" idx="2"/>
              <a:endCxn id="32" idx="0"/>
            </p:cNvCxnSpPr>
            <p:nvPr/>
          </p:nvCxnSpPr>
          <p:spPr>
            <a:xfrm flipH="1">
              <a:off x="7203550" y="5474669"/>
              <a:ext cx="35024" cy="539721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6818450" y="6014390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b="1" dirty="0">
                  <a:solidFill>
                    <a:srgbClr val="008000"/>
                  </a:solidFill>
                </a:rPr>
                <a:t>NO</a:t>
              </a:r>
              <a:r>
                <a:rPr lang="en-US" dirty="0"/>
                <a:t>: 2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912937" y="5705893"/>
            <a:ext cx="67019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Training error</a:t>
            </a:r>
            <a:r>
              <a:rPr lang="en-US" sz="2400" dirty="0"/>
              <a:t>: the average error over the training set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503444" y="3756526"/>
            <a:ext cx="7374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6600"/>
                </a:solidFill>
              </a:rPr>
              <a:t>3/10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522119" y="3756526"/>
            <a:ext cx="7374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6600"/>
                </a:solidFill>
              </a:rPr>
              <a:t>2/10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265285" y="3756526"/>
            <a:ext cx="7374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6600"/>
                </a:solidFill>
              </a:rPr>
              <a:t>4/10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38216" y="6168501"/>
            <a:ext cx="87804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Training accuracy</a:t>
            </a:r>
            <a:r>
              <a:rPr lang="en-US" sz="2400" dirty="0"/>
              <a:t>: the average proportion correct over the training set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8216" y="3613651"/>
            <a:ext cx="9872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6600"/>
                </a:solidFill>
              </a:rPr>
              <a:t>Training </a:t>
            </a:r>
          </a:p>
          <a:p>
            <a:r>
              <a:rPr lang="en-US" sz="2000" dirty="0">
                <a:solidFill>
                  <a:srgbClr val="FF6600"/>
                </a:solidFill>
              </a:rPr>
              <a:t>error: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06744" y="4204261"/>
            <a:ext cx="11459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Training </a:t>
            </a:r>
          </a:p>
          <a:p>
            <a:r>
              <a:rPr lang="en-US" sz="2000" dirty="0">
                <a:solidFill>
                  <a:srgbClr val="0000FF"/>
                </a:solidFill>
              </a:rPr>
              <a:t>accuracy: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539356" y="4309036"/>
            <a:ext cx="7374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7/10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558031" y="4309036"/>
            <a:ext cx="7374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8/10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301197" y="4309036"/>
            <a:ext cx="7374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6/10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68024" y="5143500"/>
            <a:ext cx="5821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training error = 1-accuracy    (and vice versa)</a:t>
            </a:r>
          </a:p>
        </p:txBody>
      </p:sp>
    </p:spTree>
    <p:extLst>
      <p:ext uri="{BB962C8B-B14F-4D97-AF65-F5344CB8AC3E}">
        <p14:creationId xmlns:p14="http://schemas.microsoft.com/office/powerpoint/2010/main" val="18352432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Recurse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5928698" y="2557314"/>
            <a:ext cx="2708773" cy="1555384"/>
            <a:chOff x="5712410" y="3424289"/>
            <a:chExt cx="2708773" cy="1555384"/>
          </a:xfrm>
        </p:grpSpPr>
        <p:sp>
          <p:nvSpPr>
            <p:cNvPr id="13" name="TextBox 12"/>
            <p:cNvSpPr txBox="1"/>
            <p:nvPr/>
          </p:nvSpPr>
          <p:spPr>
            <a:xfrm>
              <a:off x="6650952" y="3424289"/>
              <a:ext cx="930250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Unicycle </a:t>
              </a:r>
            </a:p>
          </p:txBody>
        </p:sp>
        <p:cxnSp>
          <p:nvCxnSpPr>
            <p:cNvPr id="14" name="Straight Arrow Connector 13"/>
            <p:cNvCxnSpPr>
              <a:stCxn id="13" idx="2"/>
            </p:cNvCxnSpPr>
            <p:nvPr/>
          </p:nvCxnSpPr>
          <p:spPr>
            <a:xfrm flipH="1">
              <a:off x="6383590" y="3793621"/>
              <a:ext cx="732487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13" idx="2"/>
            </p:cNvCxnSpPr>
            <p:nvPr/>
          </p:nvCxnSpPr>
          <p:spPr>
            <a:xfrm>
              <a:off x="7116077" y="3793621"/>
              <a:ext cx="751401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5712410" y="3793621"/>
              <a:ext cx="10218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Mountain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553713" y="3761355"/>
              <a:ext cx="8674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Normal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875584" y="4333342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4</a:t>
              </a:r>
            </a:p>
            <a:p>
              <a:r>
                <a:rPr lang="en-US" dirty="0"/>
                <a:t>NO: 0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464208" y="4333342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dirty="0"/>
                <a:t>NO: 4</a:t>
              </a:r>
            </a:p>
          </p:txBody>
        </p:sp>
      </p:grp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927186"/>
              </p:ext>
            </p:extLst>
          </p:nvPr>
        </p:nvGraphicFramePr>
        <p:xfrm>
          <a:off x="334210" y="2112202"/>
          <a:ext cx="417094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11194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Recurse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3074096" y="1818650"/>
            <a:ext cx="2708773" cy="1555384"/>
            <a:chOff x="5712410" y="3424289"/>
            <a:chExt cx="2708773" cy="1555384"/>
          </a:xfrm>
        </p:grpSpPr>
        <p:sp>
          <p:nvSpPr>
            <p:cNvPr id="13" name="TextBox 12"/>
            <p:cNvSpPr txBox="1"/>
            <p:nvPr/>
          </p:nvSpPr>
          <p:spPr>
            <a:xfrm>
              <a:off x="6650952" y="3424289"/>
              <a:ext cx="930250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Unicycle </a:t>
              </a:r>
            </a:p>
          </p:txBody>
        </p:sp>
        <p:cxnSp>
          <p:nvCxnSpPr>
            <p:cNvPr id="14" name="Straight Arrow Connector 13"/>
            <p:cNvCxnSpPr>
              <a:stCxn id="13" idx="2"/>
            </p:cNvCxnSpPr>
            <p:nvPr/>
          </p:nvCxnSpPr>
          <p:spPr>
            <a:xfrm flipH="1">
              <a:off x="6383590" y="3793621"/>
              <a:ext cx="732487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13" idx="2"/>
            </p:cNvCxnSpPr>
            <p:nvPr/>
          </p:nvCxnSpPr>
          <p:spPr>
            <a:xfrm>
              <a:off x="7116077" y="3793621"/>
              <a:ext cx="751401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5712410" y="3793621"/>
              <a:ext cx="10218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Mountain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553713" y="3761355"/>
              <a:ext cx="8674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Normal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875584" y="4333342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4</a:t>
              </a:r>
            </a:p>
            <a:p>
              <a:r>
                <a:rPr lang="en-US" dirty="0"/>
                <a:t>NO: 0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464208" y="4333342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dirty="0"/>
                <a:t>NO: 4</a:t>
              </a: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306007"/>
              </p:ext>
            </p:extLst>
          </p:nvPr>
        </p:nvGraphicFramePr>
        <p:xfrm>
          <a:off x="4858508" y="3518405"/>
          <a:ext cx="4170948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82943"/>
              </p:ext>
            </p:extLst>
          </p:nvPr>
        </p:nvGraphicFramePr>
        <p:xfrm>
          <a:off x="140541" y="3603609"/>
          <a:ext cx="4170948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94856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Recurse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3074096" y="1818650"/>
            <a:ext cx="2708773" cy="1555384"/>
            <a:chOff x="5712410" y="3424289"/>
            <a:chExt cx="2708773" cy="1555384"/>
          </a:xfrm>
        </p:grpSpPr>
        <p:sp>
          <p:nvSpPr>
            <p:cNvPr id="13" name="TextBox 12"/>
            <p:cNvSpPr txBox="1"/>
            <p:nvPr/>
          </p:nvSpPr>
          <p:spPr>
            <a:xfrm>
              <a:off x="6650952" y="3424289"/>
              <a:ext cx="930250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Unicycle </a:t>
              </a:r>
            </a:p>
          </p:txBody>
        </p:sp>
        <p:cxnSp>
          <p:nvCxnSpPr>
            <p:cNvPr id="14" name="Straight Arrow Connector 13"/>
            <p:cNvCxnSpPr>
              <a:stCxn id="13" idx="2"/>
            </p:cNvCxnSpPr>
            <p:nvPr/>
          </p:nvCxnSpPr>
          <p:spPr>
            <a:xfrm flipH="1">
              <a:off x="6383590" y="3793621"/>
              <a:ext cx="732487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13" idx="2"/>
            </p:cNvCxnSpPr>
            <p:nvPr/>
          </p:nvCxnSpPr>
          <p:spPr>
            <a:xfrm>
              <a:off x="7116077" y="3793621"/>
              <a:ext cx="751401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5712410" y="3793621"/>
              <a:ext cx="10218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Mountain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553713" y="3761355"/>
              <a:ext cx="8674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Normal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875584" y="4333342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4</a:t>
              </a:r>
            </a:p>
            <a:p>
              <a:r>
                <a:rPr lang="en-US" dirty="0"/>
                <a:t>NO: 0</a:t>
              </a:r>
            </a:p>
          </p:txBody>
        </p:sp>
      </p:grp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168018"/>
              </p:ext>
            </p:extLst>
          </p:nvPr>
        </p:nvGraphicFramePr>
        <p:xfrm>
          <a:off x="140541" y="3603609"/>
          <a:ext cx="4170948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424994" y="4174162"/>
            <a:ext cx="26936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should we do?</a:t>
            </a:r>
          </a:p>
        </p:txBody>
      </p:sp>
    </p:spTree>
    <p:extLst>
      <p:ext uri="{BB962C8B-B14F-4D97-AF65-F5344CB8AC3E}">
        <p14:creationId xmlns:p14="http://schemas.microsoft.com/office/powerpoint/2010/main" val="642758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BF471-832B-EE4F-B4AA-F7607194E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5E355-3A57-5149-9603-DDE48BFD4FC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/>
              <a:t>Mentor hours starting next week:</a:t>
            </a:r>
          </a:p>
          <a:p>
            <a:pPr lvl="1"/>
            <a:r>
              <a:rPr lang="en-US" sz="2500" dirty="0"/>
              <a:t>Wednesdays 6-8pm (Edmunds downstairs)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Office hours posted soon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Lecture notes posted (webpage)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Keep up with the reading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Videos before class</a:t>
            </a:r>
          </a:p>
        </p:txBody>
      </p:sp>
    </p:spTree>
    <p:extLst>
      <p:ext uri="{BB962C8B-B14F-4D97-AF65-F5344CB8AC3E}">
        <p14:creationId xmlns:p14="http://schemas.microsoft.com/office/powerpoint/2010/main" val="6917101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Recurse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3074096" y="1818650"/>
            <a:ext cx="2708773" cy="1555384"/>
            <a:chOff x="5712410" y="3424289"/>
            <a:chExt cx="2708773" cy="1555384"/>
          </a:xfrm>
        </p:grpSpPr>
        <p:sp>
          <p:nvSpPr>
            <p:cNvPr id="13" name="TextBox 12"/>
            <p:cNvSpPr txBox="1"/>
            <p:nvPr/>
          </p:nvSpPr>
          <p:spPr>
            <a:xfrm>
              <a:off x="6650952" y="3424289"/>
              <a:ext cx="930250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Unicycle </a:t>
              </a:r>
            </a:p>
          </p:txBody>
        </p:sp>
        <p:cxnSp>
          <p:nvCxnSpPr>
            <p:cNvPr id="14" name="Straight Arrow Connector 13"/>
            <p:cNvCxnSpPr>
              <a:stCxn id="13" idx="2"/>
            </p:cNvCxnSpPr>
            <p:nvPr/>
          </p:nvCxnSpPr>
          <p:spPr>
            <a:xfrm flipH="1">
              <a:off x="6383590" y="3793621"/>
              <a:ext cx="732487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13" idx="2"/>
            </p:cNvCxnSpPr>
            <p:nvPr/>
          </p:nvCxnSpPr>
          <p:spPr>
            <a:xfrm>
              <a:off x="7116077" y="3793621"/>
              <a:ext cx="751401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5712410" y="3793621"/>
              <a:ext cx="10218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Mountain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553713" y="3761355"/>
              <a:ext cx="8674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Normal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875584" y="4333342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4</a:t>
              </a:r>
            </a:p>
            <a:p>
              <a:r>
                <a:rPr lang="en-US" dirty="0">
                  <a:solidFill>
                    <a:schemeClr val="bg1">
                      <a:lumMod val="75000"/>
                    </a:schemeClr>
                  </a:solidFill>
                </a:rPr>
                <a:t>NO: 0</a:t>
              </a:r>
            </a:p>
          </p:txBody>
        </p:sp>
      </p:grp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228342"/>
              </p:ext>
            </p:extLst>
          </p:nvPr>
        </p:nvGraphicFramePr>
        <p:xfrm>
          <a:off x="140541" y="3603609"/>
          <a:ext cx="4170948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806871" y="3943329"/>
            <a:ext cx="388056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No need to examine other features since all examples have the same label.</a:t>
            </a:r>
          </a:p>
        </p:txBody>
      </p:sp>
    </p:spTree>
    <p:extLst>
      <p:ext uri="{BB962C8B-B14F-4D97-AF65-F5344CB8AC3E}">
        <p14:creationId xmlns:p14="http://schemas.microsoft.com/office/powerpoint/2010/main" val="21347859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Recurse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779627" y="1850916"/>
            <a:ext cx="2708773" cy="1555384"/>
            <a:chOff x="5712410" y="3424289"/>
            <a:chExt cx="2708773" cy="1555384"/>
          </a:xfrm>
        </p:grpSpPr>
        <p:sp>
          <p:nvSpPr>
            <p:cNvPr id="13" name="TextBox 12"/>
            <p:cNvSpPr txBox="1"/>
            <p:nvPr/>
          </p:nvSpPr>
          <p:spPr>
            <a:xfrm>
              <a:off x="6650952" y="3424289"/>
              <a:ext cx="930250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Unicycle </a:t>
              </a:r>
            </a:p>
          </p:txBody>
        </p:sp>
        <p:cxnSp>
          <p:nvCxnSpPr>
            <p:cNvPr id="14" name="Straight Arrow Connector 13"/>
            <p:cNvCxnSpPr>
              <a:stCxn id="13" idx="2"/>
            </p:cNvCxnSpPr>
            <p:nvPr/>
          </p:nvCxnSpPr>
          <p:spPr>
            <a:xfrm flipH="1">
              <a:off x="6383590" y="3793621"/>
              <a:ext cx="732487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13" idx="2"/>
            </p:cNvCxnSpPr>
            <p:nvPr/>
          </p:nvCxnSpPr>
          <p:spPr>
            <a:xfrm>
              <a:off x="7116077" y="3793621"/>
              <a:ext cx="751401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5712410" y="3793621"/>
              <a:ext cx="10218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Mountain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553713" y="3761355"/>
              <a:ext cx="8674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Normal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875584" y="4333342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4</a:t>
              </a:r>
            </a:p>
            <a:p>
              <a:r>
                <a:rPr lang="en-US" dirty="0">
                  <a:solidFill>
                    <a:schemeClr val="bg1">
                      <a:lumMod val="75000"/>
                    </a:schemeClr>
                  </a:solidFill>
                </a:rPr>
                <a:t>NO: 0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464208" y="4333342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dirty="0"/>
                <a:t>NO: 4</a:t>
              </a: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699135"/>
              </p:ext>
            </p:extLst>
          </p:nvPr>
        </p:nvGraphicFramePr>
        <p:xfrm>
          <a:off x="1216151" y="3692194"/>
          <a:ext cx="4170948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0785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Recurse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779627" y="1850916"/>
            <a:ext cx="2708773" cy="1555384"/>
            <a:chOff x="5712410" y="3424289"/>
            <a:chExt cx="2708773" cy="1555384"/>
          </a:xfrm>
        </p:grpSpPr>
        <p:sp>
          <p:nvSpPr>
            <p:cNvPr id="13" name="TextBox 12"/>
            <p:cNvSpPr txBox="1"/>
            <p:nvPr/>
          </p:nvSpPr>
          <p:spPr>
            <a:xfrm>
              <a:off x="6650952" y="3424289"/>
              <a:ext cx="930250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Unicycle </a:t>
              </a:r>
            </a:p>
          </p:txBody>
        </p:sp>
        <p:cxnSp>
          <p:nvCxnSpPr>
            <p:cNvPr id="14" name="Straight Arrow Connector 13"/>
            <p:cNvCxnSpPr>
              <a:stCxn id="13" idx="2"/>
            </p:cNvCxnSpPr>
            <p:nvPr/>
          </p:nvCxnSpPr>
          <p:spPr>
            <a:xfrm flipH="1">
              <a:off x="6383590" y="3793621"/>
              <a:ext cx="732487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13" idx="2"/>
            </p:cNvCxnSpPr>
            <p:nvPr/>
          </p:nvCxnSpPr>
          <p:spPr>
            <a:xfrm>
              <a:off x="7116077" y="3793621"/>
              <a:ext cx="751401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5712410" y="3793621"/>
              <a:ext cx="10218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Mountain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553713" y="3761355"/>
              <a:ext cx="8674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Normal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875584" y="4333342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4</a:t>
              </a:r>
            </a:p>
            <a:p>
              <a:r>
                <a:rPr lang="en-US" dirty="0">
                  <a:solidFill>
                    <a:schemeClr val="bg1">
                      <a:lumMod val="75000"/>
                    </a:schemeClr>
                  </a:solidFill>
                </a:rPr>
                <a:t>NO: 0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464208" y="4333342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dirty="0"/>
                <a:t>NO: 4</a:t>
              </a: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933623"/>
              </p:ext>
            </p:extLst>
          </p:nvPr>
        </p:nvGraphicFramePr>
        <p:xfrm>
          <a:off x="1216151" y="3692194"/>
          <a:ext cx="4170948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676706" y="2748731"/>
            <a:ext cx="38817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6600"/>
                </a:solidFill>
              </a:rPr>
              <a:t>Still two features left we can split on</a:t>
            </a:r>
          </a:p>
        </p:txBody>
      </p:sp>
    </p:spTree>
    <p:extLst>
      <p:ext uri="{BB962C8B-B14F-4D97-AF65-F5344CB8AC3E}">
        <p14:creationId xmlns:p14="http://schemas.microsoft.com/office/powerpoint/2010/main" val="7326686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Recurse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779627" y="1850916"/>
            <a:ext cx="2708773" cy="1555384"/>
            <a:chOff x="5712410" y="3424289"/>
            <a:chExt cx="2708773" cy="1555384"/>
          </a:xfrm>
        </p:grpSpPr>
        <p:sp>
          <p:nvSpPr>
            <p:cNvPr id="13" name="TextBox 12"/>
            <p:cNvSpPr txBox="1"/>
            <p:nvPr/>
          </p:nvSpPr>
          <p:spPr>
            <a:xfrm>
              <a:off x="6650952" y="3424289"/>
              <a:ext cx="930250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Unicycle </a:t>
              </a:r>
            </a:p>
          </p:txBody>
        </p:sp>
        <p:cxnSp>
          <p:nvCxnSpPr>
            <p:cNvPr id="14" name="Straight Arrow Connector 13"/>
            <p:cNvCxnSpPr>
              <a:stCxn id="13" idx="2"/>
            </p:cNvCxnSpPr>
            <p:nvPr/>
          </p:nvCxnSpPr>
          <p:spPr>
            <a:xfrm flipH="1">
              <a:off x="6383590" y="3793621"/>
              <a:ext cx="732487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13" idx="2"/>
            </p:cNvCxnSpPr>
            <p:nvPr/>
          </p:nvCxnSpPr>
          <p:spPr>
            <a:xfrm>
              <a:off x="7116077" y="3793621"/>
              <a:ext cx="751401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5712410" y="3793621"/>
              <a:ext cx="10218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Mountain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553713" y="3761355"/>
              <a:ext cx="8674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Normal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875584" y="4333342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4</a:t>
              </a:r>
            </a:p>
            <a:p>
              <a:r>
                <a:rPr lang="en-US" dirty="0">
                  <a:solidFill>
                    <a:schemeClr val="bg1">
                      <a:lumMod val="75000"/>
                    </a:schemeClr>
                  </a:solidFill>
                </a:rPr>
                <a:t>NO: 0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464208" y="4333342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dirty="0"/>
                <a:t>NO: 4</a:t>
              </a: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928807"/>
              </p:ext>
            </p:extLst>
          </p:nvPr>
        </p:nvGraphicFramePr>
        <p:xfrm>
          <a:off x="1216151" y="3692194"/>
          <a:ext cx="4170948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577263" y="1697790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24" name="Straight Arrow Connector 23"/>
          <p:cNvCxnSpPr>
            <a:stCxn id="22" idx="2"/>
          </p:cNvCxnSpPr>
          <p:nvPr/>
        </p:nvCxnSpPr>
        <p:spPr>
          <a:xfrm flipH="1">
            <a:off x="6309895" y="2067122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2" idx="2"/>
          </p:cNvCxnSpPr>
          <p:nvPr/>
        </p:nvCxnSpPr>
        <p:spPr>
          <a:xfrm>
            <a:off x="6983891" y="2067122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913913" y="2067122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480024" y="2034856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</p:spTree>
    <p:extLst>
      <p:ext uri="{BB962C8B-B14F-4D97-AF65-F5344CB8AC3E}">
        <p14:creationId xmlns:p14="http://schemas.microsoft.com/office/powerpoint/2010/main" val="2234035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Recurse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779627" y="1850916"/>
            <a:ext cx="2708773" cy="1555384"/>
            <a:chOff x="5712410" y="3424289"/>
            <a:chExt cx="2708773" cy="1555384"/>
          </a:xfrm>
        </p:grpSpPr>
        <p:sp>
          <p:nvSpPr>
            <p:cNvPr id="13" name="TextBox 12"/>
            <p:cNvSpPr txBox="1"/>
            <p:nvPr/>
          </p:nvSpPr>
          <p:spPr>
            <a:xfrm>
              <a:off x="6650952" y="3424289"/>
              <a:ext cx="930250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Unicycle </a:t>
              </a:r>
            </a:p>
          </p:txBody>
        </p:sp>
        <p:cxnSp>
          <p:nvCxnSpPr>
            <p:cNvPr id="14" name="Straight Arrow Connector 13"/>
            <p:cNvCxnSpPr>
              <a:stCxn id="13" idx="2"/>
            </p:cNvCxnSpPr>
            <p:nvPr/>
          </p:nvCxnSpPr>
          <p:spPr>
            <a:xfrm flipH="1">
              <a:off x="6383590" y="3793621"/>
              <a:ext cx="732487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13" idx="2"/>
            </p:cNvCxnSpPr>
            <p:nvPr/>
          </p:nvCxnSpPr>
          <p:spPr>
            <a:xfrm>
              <a:off x="7116077" y="3793621"/>
              <a:ext cx="751401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5712410" y="3793621"/>
              <a:ext cx="10218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Mountain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553713" y="3761355"/>
              <a:ext cx="8674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Normal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875584" y="4333342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4</a:t>
              </a:r>
            </a:p>
            <a:p>
              <a:r>
                <a:rPr lang="en-US" dirty="0">
                  <a:solidFill>
                    <a:schemeClr val="bg1">
                      <a:lumMod val="75000"/>
                    </a:schemeClr>
                  </a:solidFill>
                </a:rPr>
                <a:t>NO: 0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464208" y="4333342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dirty="0"/>
                <a:t>NO: 4</a:t>
              </a: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718820"/>
              </p:ext>
            </p:extLst>
          </p:nvPr>
        </p:nvGraphicFramePr>
        <p:xfrm>
          <a:off x="1216151" y="3692194"/>
          <a:ext cx="4170948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577263" y="1697790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24" name="Straight Arrow Connector 23"/>
          <p:cNvCxnSpPr>
            <a:stCxn id="22" idx="2"/>
          </p:cNvCxnSpPr>
          <p:nvPr/>
        </p:nvCxnSpPr>
        <p:spPr>
          <a:xfrm flipH="1">
            <a:off x="6309895" y="2067122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2" idx="2"/>
          </p:cNvCxnSpPr>
          <p:nvPr/>
        </p:nvCxnSpPr>
        <p:spPr>
          <a:xfrm>
            <a:off x="6983891" y="2067122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913913" y="2067122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480024" y="2034856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01895" y="2606843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YES: 2</a:t>
            </a:r>
          </a:p>
          <a:p>
            <a:r>
              <a:rPr lang="en-US" dirty="0">
                <a:solidFill>
                  <a:srgbClr val="0000FF"/>
                </a:solidFill>
              </a:rPr>
              <a:t>NO: 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90519" y="2606843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YES: 0</a:t>
            </a:r>
          </a:p>
          <a:p>
            <a:r>
              <a:rPr lang="en-US" dirty="0">
                <a:solidFill>
                  <a:srgbClr val="0000FF"/>
                </a:solidFill>
              </a:rPr>
              <a:t>NO: 3</a:t>
            </a:r>
          </a:p>
        </p:txBody>
      </p:sp>
    </p:spTree>
    <p:extLst>
      <p:ext uri="{BB962C8B-B14F-4D97-AF65-F5344CB8AC3E}">
        <p14:creationId xmlns:p14="http://schemas.microsoft.com/office/powerpoint/2010/main" val="40062197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Recurse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779627" y="1850916"/>
            <a:ext cx="2708773" cy="1555384"/>
            <a:chOff x="5712410" y="3424289"/>
            <a:chExt cx="2708773" cy="1555384"/>
          </a:xfrm>
        </p:grpSpPr>
        <p:sp>
          <p:nvSpPr>
            <p:cNvPr id="13" name="TextBox 12"/>
            <p:cNvSpPr txBox="1"/>
            <p:nvPr/>
          </p:nvSpPr>
          <p:spPr>
            <a:xfrm>
              <a:off x="6650952" y="3424289"/>
              <a:ext cx="930250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Unicycle </a:t>
              </a:r>
            </a:p>
          </p:txBody>
        </p:sp>
        <p:cxnSp>
          <p:nvCxnSpPr>
            <p:cNvPr id="14" name="Straight Arrow Connector 13"/>
            <p:cNvCxnSpPr>
              <a:stCxn id="13" idx="2"/>
            </p:cNvCxnSpPr>
            <p:nvPr/>
          </p:nvCxnSpPr>
          <p:spPr>
            <a:xfrm flipH="1">
              <a:off x="6383590" y="3793621"/>
              <a:ext cx="732487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13" idx="2"/>
            </p:cNvCxnSpPr>
            <p:nvPr/>
          </p:nvCxnSpPr>
          <p:spPr>
            <a:xfrm>
              <a:off x="7116077" y="3793621"/>
              <a:ext cx="751401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5712410" y="3793621"/>
              <a:ext cx="10218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Mountain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553713" y="3761355"/>
              <a:ext cx="8674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Normal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875584" y="4333342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4</a:t>
              </a:r>
            </a:p>
            <a:p>
              <a:r>
                <a:rPr lang="en-US" dirty="0">
                  <a:solidFill>
                    <a:schemeClr val="bg1">
                      <a:lumMod val="75000"/>
                    </a:schemeClr>
                  </a:solidFill>
                </a:rPr>
                <a:t>NO: 0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464208" y="4333342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dirty="0"/>
                <a:t>NO: 4</a:t>
              </a: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301982"/>
              </p:ext>
            </p:extLst>
          </p:nvPr>
        </p:nvGraphicFramePr>
        <p:xfrm>
          <a:off x="1216151" y="3692194"/>
          <a:ext cx="4170948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792052" y="4427707"/>
            <a:ext cx="77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Snowy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77263" y="1697790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24" name="Straight Arrow Connector 23"/>
          <p:cNvCxnSpPr>
            <a:stCxn id="22" idx="2"/>
          </p:cNvCxnSpPr>
          <p:nvPr/>
        </p:nvCxnSpPr>
        <p:spPr>
          <a:xfrm flipH="1">
            <a:off x="6309895" y="2067122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2" idx="2"/>
          </p:cNvCxnSpPr>
          <p:nvPr/>
        </p:nvCxnSpPr>
        <p:spPr>
          <a:xfrm>
            <a:off x="6983891" y="2067122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913913" y="2067122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480024" y="2034856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01895" y="2606843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YES: 2</a:t>
            </a:r>
          </a:p>
          <a:p>
            <a:r>
              <a:rPr lang="en-US" dirty="0"/>
              <a:t>NO: 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90519" y="2606843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YES: 0</a:t>
            </a:r>
          </a:p>
          <a:p>
            <a:r>
              <a:rPr lang="en-US" dirty="0"/>
              <a:t>NO: 3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628496" y="3961394"/>
            <a:ext cx="100855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Weather</a:t>
            </a:r>
          </a:p>
        </p:txBody>
      </p:sp>
      <p:cxnSp>
        <p:nvCxnSpPr>
          <p:cNvPr id="38" name="Straight Arrow Connector 37"/>
          <p:cNvCxnSpPr>
            <a:stCxn id="37" idx="2"/>
          </p:cNvCxnSpPr>
          <p:nvPr/>
        </p:nvCxnSpPr>
        <p:spPr>
          <a:xfrm flipH="1">
            <a:off x="6361131" y="4330726"/>
            <a:ext cx="771645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37" idx="2"/>
          </p:cNvCxnSpPr>
          <p:nvPr/>
        </p:nvCxnSpPr>
        <p:spPr>
          <a:xfrm>
            <a:off x="7132776" y="4330726"/>
            <a:ext cx="71224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965146" y="4330726"/>
            <a:ext cx="67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Rainy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531257" y="4298460"/>
            <a:ext cx="71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Sunny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701265" y="4870447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YES: 1</a:t>
            </a:r>
          </a:p>
          <a:p>
            <a:r>
              <a:rPr lang="en-US" dirty="0"/>
              <a:t>NO: 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703365" y="4870447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YES: 1</a:t>
            </a:r>
          </a:p>
          <a:p>
            <a:r>
              <a:rPr lang="en-US" dirty="0"/>
              <a:t>NO: 1</a:t>
            </a:r>
          </a:p>
        </p:txBody>
      </p:sp>
      <p:cxnSp>
        <p:nvCxnSpPr>
          <p:cNvPr id="44" name="Straight Arrow Connector 43"/>
          <p:cNvCxnSpPr>
            <a:stCxn id="37" idx="2"/>
            <a:endCxn id="45" idx="0"/>
          </p:cNvCxnSpPr>
          <p:nvPr/>
        </p:nvCxnSpPr>
        <p:spPr>
          <a:xfrm flipH="1">
            <a:off x="7097752" y="4330726"/>
            <a:ext cx="35024" cy="539721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712652" y="4870447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YES: 0</a:t>
            </a:r>
          </a:p>
          <a:p>
            <a:r>
              <a:rPr lang="en-US" dirty="0"/>
              <a:t>NO: 2</a:t>
            </a:r>
          </a:p>
        </p:txBody>
      </p:sp>
    </p:spTree>
    <p:extLst>
      <p:ext uri="{BB962C8B-B14F-4D97-AF65-F5344CB8AC3E}">
        <p14:creationId xmlns:p14="http://schemas.microsoft.com/office/powerpoint/2010/main" val="22189288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Recurse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779627" y="1850916"/>
            <a:ext cx="2708773" cy="1555384"/>
            <a:chOff x="5712410" y="3424289"/>
            <a:chExt cx="2708773" cy="1555384"/>
          </a:xfrm>
        </p:grpSpPr>
        <p:sp>
          <p:nvSpPr>
            <p:cNvPr id="13" name="TextBox 12"/>
            <p:cNvSpPr txBox="1"/>
            <p:nvPr/>
          </p:nvSpPr>
          <p:spPr>
            <a:xfrm>
              <a:off x="6650952" y="3424289"/>
              <a:ext cx="930250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Unicycle </a:t>
              </a:r>
            </a:p>
          </p:txBody>
        </p:sp>
        <p:cxnSp>
          <p:nvCxnSpPr>
            <p:cNvPr id="14" name="Straight Arrow Connector 13"/>
            <p:cNvCxnSpPr>
              <a:stCxn id="13" idx="2"/>
            </p:cNvCxnSpPr>
            <p:nvPr/>
          </p:nvCxnSpPr>
          <p:spPr>
            <a:xfrm flipH="1">
              <a:off x="6383590" y="3793621"/>
              <a:ext cx="732487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13" idx="2"/>
            </p:cNvCxnSpPr>
            <p:nvPr/>
          </p:nvCxnSpPr>
          <p:spPr>
            <a:xfrm>
              <a:off x="7116077" y="3793621"/>
              <a:ext cx="751401" cy="45951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5712410" y="3793621"/>
              <a:ext cx="10218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Mountain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553713" y="3761355"/>
              <a:ext cx="8674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Normal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875584" y="4333342"/>
              <a:ext cx="7813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YES</a:t>
              </a:r>
              <a:r>
                <a:rPr lang="en-US" dirty="0"/>
                <a:t>: 4</a:t>
              </a:r>
            </a:p>
            <a:p>
              <a:r>
                <a:rPr lang="en-US" dirty="0">
                  <a:solidFill>
                    <a:srgbClr val="BFBFBF"/>
                  </a:solidFill>
                </a:rPr>
                <a:t>NO: 0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464208" y="4333342"/>
              <a:ext cx="7702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YES: 2</a:t>
              </a:r>
            </a:p>
            <a:p>
              <a:r>
                <a:rPr lang="en-US" dirty="0"/>
                <a:t>NO: 4</a:t>
              </a: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772290"/>
              </p:ext>
            </p:extLst>
          </p:nvPr>
        </p:nvGraphicFramePr>
        <p:xfrm>
          <a:off x="1216151" y="3692194"/>
          <a:ext cx="4170948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792052" y="4427707"/>
            <a:ext cx="77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Snowy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77263" y="1697790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24" name="Straight Arrow Connector 23"/>
          <p:cNvCxnSpPr>
            <a:stCxn id="22" idx="2"/>
          </p:cNvCxnSpPr>
          <p:nvPr/>
        </p:nvCxnSpPr>
        <p:spPr>
          <a:xfrm flipH="1">
            <a:off x="6309895" y="2067122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2" idx="2"/>
          </p:cNvCxnSpPr>
          <p:nvPr/>
        </p:nvCxnSpPr>
        <p:spPr>
          <a:xfrm>
            <a:off x="6983891" y="2067122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913913" y="2067122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480024" y="2034856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01895" y="2606843"/>
            <a:ext cx="7813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r>
              <a:rPr lang="en-US" dirty="0"/>
              <a:t>: 2</a:t>
            </a:r>
          </a:p>
          <a:p>
            <a:r>
              <a:rPr lang="en-US" dirty="0"/>
              <a:t>NO: 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90519" y="2606843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YES: 0</a:t>
            </a:r>
          </a:p>
          <a:p>
            <a:r>
              <a:rPr lang="en-US" b="1" dirty="0">
                <a:solidFill>
                  <a:srgbClr val="008000"/>
                </a:solidFill>
              </a:rPr>
              <a:t>NO</a:t>
            </a:r>
            <a:r>
              <a:rPr lang="en-US" dirty="0"/>
              <a:t>: 3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628496" y="3961394"/>
            <a:ext cx="100855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Weather</a:t>
            </a:r>
          </a:p>
        </p:txBody>
      </p:sp>
      <p:cxnSp>
        <p:nvCxnSpPr>
          <p:cNvPr id="38" name="Straight Arrow Connector 37"/>
          <p:cNvCxnSpPr>
            <a:stCxn id="37" idx="2"/>
          </p:cNvCxnSpPr>
          <p:nvPr/>
        </p:nvCxnSpPr>
        <p:spPr>
          <a:xfrm flipH="1">
            <a:off x="6361131" y="4330726"/>
            <a:ext cx="771645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37" idx="2"/>
          </p:cNvCxnSpPr>
          <p:nvPr/>
        </p:nvCxnSpPr>
        <p:spPr>
          <a:xfrm>
            <a:off x="7132776" y="4330726"/>
            <a:ext cx="71224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965146" y="4330726"/>
            <a:ext cx="67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Rainy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531257" y="4298460"/>
            <a:ext cx="71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Sunny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701265" y="4870447"/>
            <a:ext cx="7813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r>
              <a:rPr lang="en-US" dirty="0"/>
              <a:t>: 1</a:t>
            </a:r>
          </a:p>
          <a:p>
            <a:r>
              <a:rPr lang="en-US" dirty="0"/>
              <a:t>NO: 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703365" y="4870447"/>
            <a:ext cx="7813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r>
              <a:rPr lang="en-US" dirty="0"/>
              <a:t>: 1</a:t>
            </a:r>
          </a:p>
          <a:p>
            <a:r>
              <a:rPr lang="en-US" dirty="0"/>
              <a:t>NO: 1</a:t>
            </a:r>
          </a:p>
        </p:txBody>
      </p:sp>
      <p:cxnSp>
        <p:nvCxnSpPr>
          <p:cNvPr id="44" name="Straight Arrow Connector 43"/>
          <p:cNvCxnSpPr>
            <a:stCxn id="37" idx="2"/>
            <a:endCxn id="45" idx="0"/>
          </p:cNvCxnSpPr>
          <p:nvPr/>
        </p:nvCxnSpPr>
        <p:spPr>
          <a:xfrm flipH="1">
            <a:off x="7097752" y="4330726"/>
            <a:ext cx="35024" cy="539721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712652" y="4870447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YES: 0</a:t>
            </a:r>
          </a:p>
          <a:p>
            <a:r>
              <a:rPr lang="en-US" b="1" dirty="0">
                <a:solidFill>
                  <a:srgbClr val="008000"/>
                </a:solidFill>
              </a:rPr>
              <a:t>NO</a:t>
            </a:r>
            <a:r>
              <a:rPr lang="en-US" dirty="0"/>
              <a:t>: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25142" y="3322862"/>
            <a:ext cx="59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</a:rPr>
              <a:t>1/6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834808" y="5639043"/>
            <a:ext cx="59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</a:rPr>
              <a:t>2/6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37862" y="6259576"/>
            <a:ext cx="2268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Which should we pick?</a:t>
            </a:r>
          </a:p>
        </p:txBody>
      </p:sp>
    </p:spTree>
    <p:extLst>
      <p:ext uri="{BB962C8B-B14F-4D97-AF65-F5344CB8AC3E}">
        <p14:creationId xmlns:p14="http://schemas.microsoft.com/office/powerpoint/2010/main" val="217804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Recurse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718169" y="1850916"/>
            <a:ext cx="93025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Unicycle </a:t>
            </a:r>
          </a:p>
        </p:txBody>
      </p:sp>
      <p:cxnSp>
        <p:nvCxnSpPr>
          <p:cNvPr id="14" name="Straight Arrow Connector 13"/>
          <p:cNvCxnSpPr>
            <a:stCxn id="13" idx="2"/>
          </p:cNvCxnSpPr>
          <p:nvPr/>
        </p:nvCxnSpPr>
        <p:spPr>
          <a:xfrm flipH="1">
            <a:off x="1450807" y="2220248"/>
            <a:ext cx="732487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2"/>
          </p:cNvCxnSpPr>
          <p:nvPr/>
        </p:nvCxnSpPr>
        <p:spPr>
          <a:xfrm>
            <a:off x="2183294" y="2220248"/>
            <a:ext cx="751401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79627" y="2220248"/>
            <a:ext cx="102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Mountain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20930" y="2187982"/>
            <a:ext cx="86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42801" y="2759969"/>
            <a:ext cx="7813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r>
              <a:rPr lang="en-US" dirty="0"/>
              <a:t>: 4</a:t>
            </a:r>
          </a:p>
          <a:p>
            <a:r>
              <a:rPr lang="en-US" dirty="0">
                <a:solidFill>
                  <a:srgbClr val="BFBFBF"/>
                </a:solidFill>
              </a:rPr>
              <a:t>NO: 0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145362"/>
              </p:ext>
            </p:extLst>
          </p:nvPr>
        </p:nvGraphicFramePr>
        <p:xfrm>
          <a:off x="753479" y="4667792"/>
          <a:ext cx="4170948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2865101" y="2679758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32" name="Straight Arrow Connector 31"/>
          <p:cNvCxnSpPr>
            <a:stCxn id="31" idx="2"/>
          </p:cNvCxnSpPr>
          <p:nvPr/>
        </p:nvCxnSpPr>
        <p:spPr>
          <a:xfrm flipH="1">
            <a:off x="2597733" y="3049090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31" idx="2"/>
          </p:cNvCxnSpPr>
          <p:nvPr/>
        </p:nvCxnSpPr>
        <p:spPr>
          <a:xfrm>
            <a:off x="3271729" y="3049090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201751" y="3049090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767862" y="3016824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089733" y="3588811"/>
            <a:ext cx="7813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YES: 2</a:t>
            </a:r>
          </a:p>
          <a:p>
            <a:r>
              <a:rPr lang="en-US" dirty="0"/>
              <a:t>NO: 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678357" y="3588811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FBFBF"/>
                </a:solidFill>
              </a:rPr>
              <a:t>YES: 0</a:t>
            </a:r>
          </a:p>
          <a:p>
            <a:r>
              <a:rPr lang="en-US" b="1" dirty="0">
                <a:solidFill>
                  <a:srgbClr val="008000"/>
                </a:solidFill>
              </a:rPr>
              <a:t>NO</a:t>
            </a:r>
            <a:r>
              <a:rPr lang="en-US" dirty="0"/>
              <a:t>: 3</a:t>
            </a:r>
          </a:p>
        </p:txBody>
      </p:sp>
    </p:spTree>
    <p:extLst>
      <p:ext uri="{BB962C8B-B14F-4D97-AF65-F5344CB8AC3E}">
        <p14:creationId xmlns:p14="http://schemas.microsoft.com/office/powerpoint/2010/main" val="18425641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Recurse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718169" y="1850916"/>
            <a:ext cx="93025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Unicycle </a:t>
            </a:r>
          </a:p>
        </p:txBody>
      </p:sp>
      <p:cxnSp>
        <p:nvCxnSpPr>
          <p:cNvPr id="14" name="Straight Arrow Connector 13"/>
          <p:cNvCxnSpPr>
            <a:stCxn id="13" idx="2"/>
          </p:cNvCxnSpPr>
          <p:nvPr/>
        </p:nvCxnSpPr>
        <p:spPr>
          <a:xfrm flipH="1">
            <a:off x="1450807" y="2220248"/>
            <a:ext cx="732487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2"/>
          </p:cNvCxnSpPr>
          <p:nvPr/>
        </p:nvCxnSpPr>
        <p:spPr>
          <a:xfrm>
            <a:off x="2183294" y="2220248"/>
            <a:ext cx="751401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79627" y="2220248"/>
            <a:ext cx="102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Mountain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20930" y="2187982"/>
            <a:ext cx="86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42801" y="2759969"/>
            <a:ext cx="7813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r>
              <a:rPr lang="en-US" dirty="0"/>
              <a:t>: 4</a:t>
            </a:r>
          </a:p>
          <a:p>
            <a:r>
              <a:rPr lang="en-US" dirty="0">
                <a:solidFill>
                  <a:srgbClr val="BFBFBF"/>
                </a:solidFill>
              </a:rPr>
              <a:t>NO: 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865101" y="2679758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32" name="Straight Arrow Connector 31"/>
          <p:cNvCxnSpPr>
            <a:stCxn id="31" idx="2"/>
          </p:cNvCxnSpPr>
          <p:nvPr/>
        </p:nvCxnSpPr>
        <p:spPr>
          <a:xfrm flipH="1">
            <a:off x="2597733" y="3049090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31" idx="2"/>
          </p:cNvCxnSpPr>
          <p:nvPr/>
        </p:nvCxnSpPr>
        <p:spPr>
          <a:xfrm>
            <a:off x="3271729" y="3049090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201751" y="3049090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767862" y="3016824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678357" y="3588811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FBFBF"/>
                </a:solidFill>
              </a:rPr>
              <a:t>YES: 0</a:t>
            </a:r>
          </a:p>
          <a:p>
            <a:r>
              <a:rPr lang="en-US" b="1" dirty="0">
                <a:solidFill>
                  <a:srgbClr val="008000"/>
                </a:solidFill>
              </a:rPr>
              <a:t>NO</a:t>
            </a:r>
            <a:r>
              <a:rPr lang="en-US" dirty="0"/>
              <a:t>: 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57009" y="3974913"/>
            <a:ext cx="77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Snowy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093453" y="3508600"/>
            <a:ext cx="100855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Weather</a:t>
            </a:r>
          </a:p>
        </p:txBody>
      </p:sp>
      <p:cxnSp>
        <p:nvCxnSpPr>
          <p:cNvPr id="22" name="Straight Arrow Connector 21"/>
          <p:cNvCxnSpPr>
            <a:stCxn id="20" idx="2"/>
          </p:cNvCxnSpPr>
          <p:nvPr/>
        </p:nvCxnSpPr>
        <p:spPr>
          <a:xfrm flipH="1">
            <a:off x="1826088" y="3877932"/>
            <a:ext cx="771645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0" idx="2"/>
          </p:cNvCxnSpPr>
          <p:nvPr/>
        </p:nvCxnSpPr>
        <p:spPr>
          <a:xfrm>
            <a:off x="2597733" y="3877932"/>
            <a:ext cx="71224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430103" y="3877932"/>
            <a:ext cx="67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Rainy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996214" y="3845666"/>
            <a:ext cx="71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Sunny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66222" y="4417653"/>
            <a:ext cx="7813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r>
              <a:rPr lang="en-US" dirty="0"/>
              <a:t>: 1</a:t>
            </a:r>
          </a:p>
          <a:p>
            <a:r>
              <a:rPr lang="en-US" dirty="0">
                <a:solidFill>
                  <a:srgbClr val="BFBFBF"/>
                </a:solidFill>
              </a:rPr>
              <a:t>NO: 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168322" y="4417653"/>
            <a:ext cx="7813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r>
              <a:rPr lang="en-US" dirty="0"/>
              <a:t>: 1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NO: 0</a:t>
            </a:r>
          </a:p>
        </p:txBody>
      </p:sp>
      <p:cxnSp>
        <p:nvCxnSpPr>
          <p:cNvPr id="28" name="Straight Arrow Connector 27"/>
          <p:cNvCxnSpPr>
            <a:stCxn id="20" idx="2"/>
            <a:endCxn id="29" idx="0"/>
          </p:cNvCxnSpPr>
          <p:nvPr/>
        </p:nvCxnSpPr>
        <p:spPr>
          <a:xfrm flipH="1">
            <a:off x="2562709" y="3877932"/>
            <a:ext cx="35024" cy="539721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177609" y="4417653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FBFBF"/>
                </a:solidFill>
              </a:rPr>
              <a:t>YES: 0</a:t>
            </a:r>
          </a:p>
          <a:p>
            <a:r>
              <a:rPr lang="en-US" b="1" dirty="0">
                <a:solidFill>
                  <a:srgbClr val="008000"/>
                </a:solidFill>
              </a:rPr>
              <a:t>NO</a:t>
            </a:r>
            <a:r>
              <a:rPr lang="en-US" dirty="0"/>
              <a:t>: 1</a:t>
            </a:r>
          </a:p>
        </p:txBody>
      </p:sp>
    </p:spTree>
    <p:extLst>
      <p:ext uri="{BB962C8B-B14F-4D97-AF65-F5344CB8AC3E}">
        <p14:creationId xmlns:p14="http://schemas.microsoft.com/office/powerpoint/2010/main" val="380536278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Recurse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718169" y="1850916"/>
            <a:ext cx="93025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Unicycle </a:t>
            </a:r>
          </a:p>
        </p:txBody>
      </p:sp>
      <p:cxnSp>
        <p:nvCxnSpPr>
          <p:cNvPr id="14" name="Straight Arrow Connector 13"/>
          <p:cNvCxnSpPr>
            <a:stCxn id="13" idx="2"/>
          </p:cNvCxnSpPr>
          <p:nvPr/>
        </p:nvCxnSpPr>
        <p:spPr>
          <a:xfrm flipH="1">
            <a:off x="1450807" y="2220248"/>
            <a:ext cx="732487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2"/>
          </p:cNvCxnSpPr>
          <p:nvPr/>
        </p:nvCxnSpPr>
        <p:spPr>
          <a:xfrm>
            <a:off x="2183294" y="2220248"/>
            <a:ext cx="751401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79627" y="2220248"/>
            <a:ext cx="102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Mountain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20930" y="2187982"/>
            <a:ext cx="86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42801" y="2759969"/>
            <a:ext cx="7813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r>
              <a:rPr lang="en-US" dirty="0"/>
              <a:t>: 4</a:t>
            </a:r>
          </a:p>
          <a:p>
            <a:r>
              <a:rPr lang="en-US" dirty="0">
                <a:solidFill>
                  <a:srgbClr val="BFBFBF"/>
                </a:solidFill>
              </a:rPr>
              <a:t>NO: 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865101" y="2679758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32" name="Straight Arrow Connector 31"/>
          <p:cNvCxnSpPr>
            <a:stCxn id="31" idx="2"/>
          </p:cNvCxnSpPr>
          <p:nvPr/>
        </p:nvCxnSpPr>
        <p:spPr>
          <a:xfrm flipH="1">
            <a:off x="2597733" y="3049090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31" idx="2"/>
          </p:cNvCxnSpPr>
          <p:nvPr/>
        </p:nvCxnSpPr>
        <p:spPr>
          <a:xfrm>
            <a:off x="3271729" y="3049090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201751" y="3049090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767862" y="3016824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678357" y="3588811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FBFBF"/>
                </a:solidFill>
              </a:rPr>
              <a:t>YES: 0</a:t>
            </a:r>
          </a:p>
          <a:p>
            <a:r>
              <a:rPr lang="en-US" b="1" dirty="0">
                <a:solidFill>
                  <a:srgbClr val="008000"/>
                </a:solidFill>
              </a:rPr>
              <a:t>NO</a:t>
            </a:r>
            <a:r>
              <a:rPr lang="en-US" dirty="0"/>
              <a:t>: 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57009" y="3974913"/>
            <a:ext cx="77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Snowy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093453" y="3508600"/>
            <a:ext cx="100855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Weather</a:t>
            </a:r>
          </a:p>
        </p:txBody>
      </p:sp>
      <p:cxnSp>
        <p:nvCxnSpPr>
          <p:cNvPr id="22" name="Straight Arrow Connector 21"/>
          <p:cNvCxnSpPr>
            <a:stCxn id="20" idx="2"/>
          </p:cNvCxnSpPr>
          <p:nvPr/>
        </p:nvCxnSpPr>
        <p:spPr>
          <a:xfrm flipH="1">
            <a:off x="1826088" y="3877932"/>
            <a:ext cx="771645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0" idx="2"/>
          </p:cNvCxnSpPr>
          <p:nvPr/>
        </p:nvCxnSpPr>
        <p:spPr>
          <a:xfrm>
            <a:off x="2597733" y="3877932"/>
            <a:ext cx="71224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430103" y="3877932"/>
            <a:ext cx="67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Rainy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996214" y="3845666"/>
            <a:ext cx="71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Sunny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66222" y="4417653"/>
            <a:ext cx="7813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r>
              <a:rPr lang="en-US" dirty="0"/>
              <a:t>: 1</a:t>
            </a:r>
          </a:p>
          <a:p>
            <a:r>
              <a:rPr lang="en-US" dirty="0">
                <a:solidFill>
                  <a:srgbClr val="BFBFBF"/>
                </a:solidFill>
              </a:rPr>
              <a:t>NO: 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168322" y="4417653"/>
            <a:ext cx="7813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r>
              <a:rPr lang="en-US" dirty="0"/>
              <a:t>: 1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NO: 0</a:t>
            </a:r>
          </a:p>
        </p:txBody>
      </p:sp>
      <p:cxnSp>
        <p:nvCxnSpPr>
          <p:cNvPr id="28" name="Straight Arrow Connector 27"/>
          <p:cNvCxnSpPr>
            <a:stCxn id="20" idx="2"/>
            <a:endCxn id="29" idx="0"/>
          </p:cNvCxnSpPr>
          <p:nvPr/>
        </p:nvCxnSpPr>
        <p:spPr>
          <a:xfrm flipH="1">
            <a:off x="2562709" y="3877932"/>
            <a:ext cx="35024" cy="539721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177609" y="4417653"/>
            <a:ext cx="77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FBFBF"/>
                </a:solidFill>
              </a:rPr>
              <a:t>YES: 0</a:t>
            </a:r>
          </a:p>
          <a:p>
            <a:r>
              <a:rPr lang="en-US" b="1" dirty="0">
                <a:solidFill>
                  <a:srgbClr val="008000"/>
                </a:solidFill>
              </a:rPr>
              <a:t>NO</a:t>
            </a:r>
            <a:r>
              <a:rPr lang="en-US" dirty="0"/>
              <a:t>: 1</a:t>
            </a:r>
          </a:p>
        </p:txBody>
      </p:sp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705354"/>
              </p:ext>
            </p:extLst>
          </p:nvPr>
        </p:nvGraphicFramePr>
        <p:xfrm>
          <a:off x="4798427" y="1903836"/>
          <a:ext cx="417094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49982" y="6084500"/>
            <a:ext cx="19602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Training error?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081627" y="5715168"/>
            <a:ext cx="45179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Are we always guaranteed to get a training error of 0?</a:t>
            </a:r>
          </a:p>
        </p:txBody>
      </p:sp>
    </p:spTree>
    <p:extLst>
      <p:ext uri="{BB962C8B-B14F-4D97-AF65-F5344CB8AC3E}">
        <p14:creationId xmlns:p14="http://schemas.microsoft.com/office/powerpoint/2010/main" val="3784004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379" y="2681102"/>
            <a:ext cx="1146630" cy="112414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266" y="3939242"/>
            <a:ext cx="887704" cy="89442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035" y="4929593"/>
            <a:ext cx="1103502" cy="6491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3529" y="5753744"/>
            <a:ext cx="1220008" cy="696376"/>
          </a:xfrm>
          <a:prstGeom prst="rect">
            <a:avLst/>
          </a:prstGeom>
        </p:spPr>
      </p:pic>
      <p:sp>
        <p:nvSpPr>
          <p:cNvPr id="19" name="Right Brace 18"/>
          <p:cNvSpPr/>
          <p:nvPr/>
        </p:nvSpPr>
        <p:spPr>
          <a:xfrm rot="16200000">
            <a:off x="1296203" y="2003768"/>
            <a:ext cx="381000" cy="973667"/>
          </a:xfrm>
          <a:prstGeom prst="rightBrac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869743" y="1722197"/>
            <a:ext cx="15466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8000"/>
                </a:solidFill>
              </a:rPr>
              <a:t>examples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97958" y="2976698"/>
            <a:ext cx="1941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f</a:t>
            </a:r>
            <a:r>
              <a:rPr lang="en-US" sz="2400" baseline="-25000" dirty="0">
                <a:solidFill>
                  <a:srgbClr val="FF6600"/>
                </a:solidFill>
              </a:rPr>
              <a:t>1</a:t>
            </a:r>
            <a:r>
              <a:rPr lang="en-US" sz="2400" dirty="0">
                <a:solidFill>
                  <a:srgbClr val="FF6600"/>
                </a:solidFill>
              </a:rPr>
              <a:t>, f</a:t>
            </a:r>
            <a:r>
              <a:rPr lang="en-US" sz="2400" baseline="-25000" dirty="0">
                <a:solidFill>
                  <a:srgbClr val="FF6600"/>
                </a:solidFill>
              </a:rPr>
              <a:t>2</a:t>
            </a:r>
            <a:r>
              <a:rPr lang="en-US" sz="2400" dirty="0">
                <a:solidFill>
                  <a:srgbClr val="FF6600"/>
                </a:solidFill>
              </a:rPr>
              <a:t>, f</a:t>
            </a:r>
            <a:r>
              <a:rPr lang="en-US" sz="2400" baseline="-25000" dirty="0">
                <a:solidFill>
                  <a:srgbClr val="FF6600"/>
                </a:solidFill>
              </a:rPr>
              <a:t>3</a:t>
            </a:r>
            <a:r>
              <a:rPr lang="en-US" sz="2400" dirty="0">
                <a:solidFill>
                  <a:srgbClr val="FF6600"/>
                </a:solidFill>
              </a:rPr>
              <a:t>, …, f</a:t>
            </a:r>
            <a:r>
              <a:rPr lang="en-US" sz="2400" baseline="-25000" dirty="0">
                <a:solidFill>
                  <a:srgbClr val="FF6600"/>
                </a:solidFill>
              </a:rPr>
              <a:t>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31211" y="1789604"/>
            <a:ext cx="13551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8000"/>
                </a:solidFill>
              </a:rPr>
              <a:t>features</a:t>
            </a:r>
          </a:p>
        </p:txBody>
      </p:sp>
      <p:sp>
        <p:nvSpPr>
          <p:cNvPr id="4" name="Right Arrow 3"/>
          <p:cNvSpPr/>
          <p:nvPr/>
        </p:nvSpPr>
        <p:spPr>
          <a:xfrm>
            <a:off x="2525891" y="3939242"/>
            <a:ext cx="620889" cy="894429"/>
          </a:xfrm>
          <a:prstGeom prst="rightArrow">
            <a:avLst/>
          </a:prstGeom>
          <a:solidFill>
            <a:srgbClr val="0000FF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397958" y="3803052"/>
            <a:ext cx="1941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f</a:t>
            </a:r>
            <a:r>
              <a:rPr lang="en-US" sz="2400" baseline="-25000" dirty="0">
                <a:solidFill>
                  <a:srgbClr val="FF6600"/>
                </a:solidFill>
              </a:rPr>
              <a:t>1</a:t>
            </a:r>
            <a:r>
              <a:rPr lang="en-US" sz="2400" dirty="0">
                <a:solidFill>
                  <a:srgbClr val="FF6600"/>
                </a:solidFill>
              </a:rPr>
              <a:t>, f</a:t>
            </a:r>
            <a:r>
              <a:rPr lang="en-US" sz="2400" baseline="-25000" dirty="0">
                <a:solidFill>
                  <a:srgbClr val="FF6600"/>
                </a:solidFill>
              </a:rPr>
              <a:t>2</a:t>
            </a:r>
            <a:r>
              <a:rPr lang="en-US" sz="2400" dirty="0">
                <a:solidFill>
                  <a:srgbClr val="FF6600"/>
                </a:solidFill>
              </a:rPr>
              <a:t>, f</a:t>
            </a:r>
            <a:r>
              <a:rPr lang="en-US" sz="2400" baseline="-25000" dirty="0">
                <a:solidFill>
                  <a:srgbClr val="FF6600"/>
                </a:solidFill>
              </a:rPr>
              <a:t>3</a:t>
            </a:r>
            <a:r>
              <a:rPr lang="en-US" sz="2400" dirty="0">
                <a:solidFill>
                  <a:srgbClr val="FF6600"/>
                </a:solidFill>
              </a:rPr>
              <a:t>, …, f</a:t>
            </a:r>
            <a:r>
              <a:rPr lang="en-US" sz="2400" baseline="-25000" dirty="0">
                <a:solidFill>
                  <a:srgbClr val="FF6600"/>
                </a:solidFill>
              </a:rPr>
              <a:t>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97958" y="4690043"/>
            <a:ext cx="1941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f</a:t>
            </a:r>
            <a:r>
              <a:rPr lang="en-US" sz="2400" baseline="-25000" dirty="0">
                <a:solidFill>
                  <a:srgbClr val="FF6600"/>
                </a:solidFill>
              </a:rPr>
              <a:t>1</a:t>
            </a:r>
            <a:r>
              <a:rPr lang="en-US" sz="2400" dirty="0">
                <a:solidFill>
                  <a:srgbClr val="FF6600"/>
                </a:solidFill>
              </a:rPr>
              <a:t>, f</a:t>
            </a:r>
            <a:r>
              <a:rPr lang="en-US" sz="2400" baseline="-25000" dirty="0">
                <a:solidFill>
                  <a:srgbClr val="FF6600"/>
                </a:solidFill>
              </a:rPr>
              <a:t>2</a:t>
            </a:r>
            <a:r>
              <a:rPr lang="en-US" sz="2400" dirty="0">
                <a:solidFill>
                  <a:srgbClr val="FF6600"/>
                </a:solidFill>
              </a:rPr>
              <a:t>, f</a:t>
            </a:r>
            <a:r>
              <a:rPr lang="en-US" sz="2400" baseline="-25000" dirty="0">
                <a:solidFill>
                  <a:srgbClr val="FF6600"/>
                </a:solidFill>
              </a:rPr>
              <a:t>3</a:t>
            </a:r>
            <a:r>
              <a:rPr lang="en-US" sz="2400" dirty="0">
                <a:solidFill>
                  <a:srgbClr val="FF6600"/>
                </a:solidFill>
              </a:rPr>
              <a:t>, …, f</a:t>
            </a:r>
            <a:r>
              <a:rPr lang="en-US" sz="2400" baseline="-25000" dirty="0">
                <a:solidFill>
                  <a:srgbClr val="FF6600"/>
                </a:solidFill>
              </a:rPr>
              <a:t>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97958" y="5690452"/>
            <a:ext cx="1941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f</a:t>
            </a:r>
            <a:r>
              <a:rPr lang="en-US" sz="2400" baseline="-25000" dirty="0">
                <a:solidFill>
                  <a:srgbClr val="FF6600"/>
                </a:solidFill>
              </a:rPr>
              <a:t>1</a:t>
            </a:r>
            <a:r>
              <a:rPr lang="en-US" sz="2400" dirty="0">
                <a:solidFill>
                  <a:srgbClr val="FF6600"/>
                </a:solidFill>
              </a:rPr>
              <a:t>, f</a:t>
            </a:r>
            <a:r>
              <a:rPr lang="en-US" sz="2400" baseline="-25000" dirty="0">
                <a:solidFill>
                  <a:srgbClr val="FF6600"/>
                </a:solidFill>
              </a:rPr>
              <a:t>2</a:t>
            </a:r>
            <a:r>
              <a:rPr lang="en-US" sz="2400" dirty="0">
                <a:solidFill>
                  <a:srgbClr val="FF6600"/>
                </a:solidFill>
              </a:rPr>
              <a:t>, f</a:t>
            </a:r>
            <a:r>
              <a:rPr lang="en-US" sz="2400" baseline="-25000" dirty="0">
                <a:solidFill>
                  <a:srgbClr val="FF6600"/>
                </a:solidFill>
              </a:rPr>
              <a:t>3</a:t>
            </a:r>
            <a:r>
              <a:rPr lang="en-US" sz="2400" dirty="0">
                <a:solidFill>
                  <a:srgbClr val="FF6600"/>
                </a:solidFill>
              </a:rPr>
              <a:t>, …, f</a:t>
            </a:r>
            <a:r>
              <a:rPr lang="en-US" sz="2400" baseline="-25000" dirty="0">
                <a:solidFill>
                  <a:srgbClr val="FF6600"/>
                </a:solidFill>
              </a:rPr>
              <a:t>n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5503333" y="1831937"/>
            <a:ext cx="0" cy="456039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785556" y="2782162"/>
            <a:ext cx="32361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How our algorithms actually “view” the data</a:t>
            </a:r>
          </a:p>
          <a:p>
            <a:endParaRPr lang="en-US" sz="2400" dirty="0"/>
          </a:p>
          <a:p>
            <a:r>
              <a:rPr lang="en-US" sz="2400" dirty="0"/>
              <a:t>Features are the questions we can ask about the examples</a:t>
            </a:r>
          </a:p>
        </p:txBody>
      </p:sp>
    </p:spTree>
    <p:extLst>
      <p:ext uri="{BB962C8B-B14F-4D97-AF65-F5344CB8AC3E}">
        <p14:creationId xmlns:p14="http://schemas.microsoft.com/office/powerpoint/2010/main" val="124314012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Problematic data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3041557"/>
              </p:ext>
            </p:extLst>
          </p:nvPr>
        </p:nvGraphicFramePr>
        <p:xfrm>
          <a:off x="2205000" y="1729875"/>
          <a:ext cx="417094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94525" y="5734913"/>
            <a:ext cx="30332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When can this happen?</a:t>
            </a:r>
          </a:p>
        </p:txBody>
      </p:sp>
    </p:spTree>
    <p:extLst>
      <p:ext uri="{BB962C8B-B14F-4D97-AF65-F5344CB8AC3E}">
        <p14:creationId xmlns:p14="http://schemas.microsoft.com/office/powerpoint/2010/main" val="25081761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60862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Base case: If all data belong to the same class, create a leaf node with that label </a:t>
            </a:r>
            <a:r>
              <a:rPr lang="en-US" b="1" i="1" dirty="0">
                <a:solidFill>
                  <a:srgbClr val="FF0000"/>
                </a:solidFill>
              </a:rPr>
              <a:t>OR</a:t>
            </a:r>
            <a:r>
              <a:rPr lang="en-US" dirty="0"/>
              <a:t> all the data has the same feature values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2980" y="3866412"/>
            <a:ext cx="76326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Do we always want to go all the way to the bottom?</a:t>
            </a:r>
          </a:p>
        </p:txBody>
      </p:sp>
    </p:spTree>
    <p:extLst>
      <p:ext uri="{BB962C8B-B14F-4D97-AF65-F5344CB8AC3E}">
        <p14:creationId xmlns:p14="http://schemas.microsoft.com/office/powerpoint/2010/main" val="53120946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would the tree look like for…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603688"/>
              </p:ext>
            </p:extLst>
          </p:nvPr>
        </p:nvGraphicFramePr>
        <p:xfrm>
          <a:off x="256079" y="2173849"/>
          <a:ext cx="4170948" cy="3355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947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326848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would the tree look like for…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34279" y="1931712"/>
            <a:ext cx="93025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Unicycle </a:t>
            </a:r>
          </a:p>
        </p:txBody>
      </p:sp>
      <p:cxnSp>
        <p:nvCxnSpPr>
          <p:cNvPr id="7" name="Straight Arrow Connector 6"/>
          <p:cNvCxnSpPr>
            <a:stCxn id="6" idx="2"/>
          </p:cNvCxnSpPr>
          <p:nvPr/>
        </p:nvCxnSpPr>
        <p:spPr>
          <a:xfrm flipH="1">
            <a:off x="5566917" y="2301044"/>
            <a:ext cx="732487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6299404" y="2301044"/>
            <a:ext cx="751401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895737" y="2301044"/>
            <a:ext cx="102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Mountain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37040" y="2268778"/>
            <a:ext cx="86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49050" y="2777147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81211" y="2760554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13" name="Straight Arrow Connector 12"/>
          <p:cNvCxnSpPr>
            <a:stCxn id="12" idx="2"/>
          </p:cNvCxnSpPr>
          <p:nvPr/>
        </p:nvCxnSpPr>
        <p:spPr>
          <a:xfrm flipH="1">
            <a:off x="6713843" y="3129886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2"/>
          </p:cNvCxnSpPr>
          <p:nvPr/>
        </p:nvCxnSpPr>
        <p:spPr>
          <a:xfrm>
            <a:off x="7387839" y="3129886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317861" y="3129886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883972" y="3097620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92551" y="3585923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373119" y="4055709"/>
            <a:ext cx="77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Snowy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09563" y="3589396"/>
            <a:ext cx="100855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Weather</a:t>
            </a:r>
          </a:p>
        </p:txBody>
      </p:sp>
      <p:cxnSp>
        <p:nvCxnSpPr>
          <p:cNvPr id="20" name="Straight Arrow Connector 19"/>
          <p:cNvCxnSpPr>
            <a:stCxn id="19" idx="2"/>
          </p:cNvCxnSpPr>
          <p:nvPr/>
        </p:nvCxnSpPr>
        <p:spPr>
          <a:xfrm flipH="1">
            <a:off x="5942198" y="3958728"/>
            <a:ext cx="771645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9" idx="2"/>
          </p:cNvCxnSpPr>
          <p:nvPr/>
        </p:nvCxnSpPr>
        <p:spPr>
          <a:xfrm>
            <a:off x="6713843" y="3958728"/>
            <a:ext cx="71224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546213" y="3958728"/>
            <a:ext cx="67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Rainy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12324" y="3926462"/>
            <a:ext cx="71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Sunny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660448" y="4490892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84432" y="4416778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6" name="Straight Arrow Connector 25"/>
          <p:cNvCxnSpPr>
            <a:stCxn id="19" idx="2"/>
            <a:endCxn id="27" idx="0"/>
          </p:cNvCxnSpPr>
          <p:nvPr/>
        </p:nvCxnSpPr>
        <p:spPr>
          <a:xfrm flipH="1">
            <a:off x="6642972" y="3958728"/>
            <a:ext cx="70871" cy="530704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373119" y="4489432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62326" y="5337536"/>
            <a:ext cx="39878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Is that what you would do?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9A0F6EBE-FAC1-C84C-BB97-7E75772903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903395"/>
              </p:ext>
            </p:extLst>
          </p:nvPr>
        </p:nvGraphicFramePr>
        <p:xfrm>
          <a:off x="256079" y="2173849"/>
          <a:ext cx="4170948" cy="3355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947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456071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would the tree look like for…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54182" y="5497089"/>
            <a:ext cx="93025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Unicycle </a:t>
            </a:r>
          </a:p>
        </p:txBody>
      </p:sp>
      <p:cxnSp>
        <p:nvCxnSpPr>
          <p:cNvPr id="7" name="Straight Arrow Connector 6"/>
          <p:cNvCxnSpPr>
            <a:stCxn id="6" idx="2"/>
          </p:cNvCxnSpPr>
          <p:nvPr/>
        </p:nvCxnSpPr>
        <p:spPr>
          <a:xfrm flipH="1">
            <a:off x="6086820" y="5866421"/>
            <a:ext cx="732487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6819307" y="5866421"/>
            <a:ext cx="751401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415640" y="5866421"/>
            <a:ext cx="102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Mountain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56943" y="5834155"/>
            <a:ext cx="86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68953" y="6342524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3535" y="6342524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834279" y="1931712"/>
            <a:ext cx="93025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Unicycle </a:t>
            </a:r>
          </a:p>
        </p:txBody>
      </p:sp>
      <p:cxnSp>
        <p:nvCxnSpPr>
          <p:cNvPr id="29" name="Straight Arrow Connector 28"/>
          <p:cNvCxnSpPr>
            <a:stCxn id="28" idx="2"/>
          </p:cNvCxnSpPr>
          <p:nvPr/>
        </p:nvCxnSpPr>
        <p:spPr>
          <a:xfrm flipH="1">
            <a:off x="5566917" y="2301044"/>
            <a:ext cx="732487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</p:cNvCxnSpPr>
          <p:nvPr/>
        </p:nvCxnSpPr>
        <p:spPr>
          <a:xfrm>
            <a:off x="6299404" y="2301044"/>
            <a:ext cx="751401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895737" y="2301044"/>
            <a:ext cx="102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Mountain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737040" y="2268778"/>
            <a:ext cx="86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Normal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249050" y="2777147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981211" y="2760554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35" name="Straight Arrow Connector 34"/>
          <p:cNvCxnSpPr>
            <a:stCxn id="34" idx="2"/>
          </p:cNvCxnSpPr>
          <p:nvPr/>
        </p:nvCxnSpPr>
        <p:spPr>
          <a:xfrm flipH="1">
            <a:off x="6713843" y="3129886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4" idx="2"/>
          </p:cNvCxnSpPr>
          <p:nvPr/>
        </p:nvCxnSpPr>
        <p:spPr>
          <a:xfrm>
            <a:off x="7387839" y="3129886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317861" y="3129886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883972" y="3097620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992551" y="3585923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373119" y="4055709"/>
            <a:ext cx="77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Snowy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209563" y="3589396"/>
            <a:ext cx="100855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Weather</a:t>
            </a:r>
          </a:p>
        </p:txBody>
      </p:sp>
      <p:cxnSp>
        <p:nvCxnSpPr>
          <p:cNvPr id="42" name="Straight Arrow Connector 41"/>
          <p:cNvCxnSpPr>
            <a:stCxn id="41" idx="2"/>
          </p:cNvCxnSpPr>
          <p:nvPr/>
        </p:nvCxnSpPr>
        <p:spPr>
          <a:xfrm flipH="1">
            <a:off x="5942198" y="3958728"/>
            <a:ext cx="771645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41" idx="2"/>
          </p:cNvCxnSpPr>
          <p:nvPr/>
        </p:nvCxnSpPr>
        <p:spPr>
          <a:xfrm>
            <a:off x="6713843" y="3958728"/>
            <a:ext cx="71224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5546213" y="3958728"/>
            <a:ext cx="67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Rainy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112324" y="3926462"/>
            <a:ext cx="71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Sunny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660448" y="4490892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284432" y="4416778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48" name="Straight Arrow Connector 47"/>
          <p:cNvCxnSpPr>
            <a:stCxn id="41" idx="2"/>
            <a:endCxn id="49" idx="0"/>
          </p:cNvCxnSpPr>
          <p:nvPr/>
        </p:nvCxnSpPr>
        <p:spPr>
          <a:xfrm flipH="1">
            <a:off x="6642972" y="3958728"/>
            <a:ext cx="70871" cy="530704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373119" y="4489432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977259" y="5032507"/>
            <a:ext cx="1370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Maybe…</a:t>
            </a:r>
          </a:p>
        </p:txBody>
      </p:sp>
      <p:graphicFrame>
        <p:nvGraphicFramePr>
          <p:cNvPr id="51" name="Table 50">
            <a:extLst>
              <a:ext uri="{FF2B5EF4-FFF2-40B4-BE49-F238E27FC236}">
                <a16:creationId xmlns:a16="http://schemas.microsoft.com/office/drawing/2014/main" id="{77073147-89F9-444F-B546-EFBD98AFD3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348179"/>
              </p:ext>
            </p:extLst>
          </p:nvPr>
        </p:nvGraphicFramePr>
        <p:xfrm>
          <a:off x="256079" y="2173849"/>
          <a:ext cx="4170948" cy="3355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947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FF8F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207149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would the tree look like for…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6101349"/>
              </p:ext>
            </p:extLst>
          </p:nvPr>
        </p:nvGraphicFramePr>
        <p:xfrm>
          <a:off x="256079" y="2173849"/>
          <a:ext cx="4170948" cy="3355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947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834279" y="1931712"/>
            <a:ext cx="93025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Unicycle </a:t>
            </a:r>
          </a:p>
        </p:txBody>
      </p:sp>
      <p:cxnSp>
        <p:nvCxnSpPr>
          <p:cNvPr id="7" name="Straight Arrow Connector 6"/>
          <p:cNvCxnSpPr>
            <a:stCxn id="6" idx="2"/>
          </p:cNvCxnSpPr>
          <p:nvPr/>
        </p:nvCxnSpPr>
        <p:spPr>
          <a:xfrm flipH="1">
            <a:off x="5566917" y="2301044"/>
            <a:ext cx="732487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6299404" y="2301044"/>
            <a:ext cx="751401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895737" y="2301044"/>
            <a:ext cx="102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Mountain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37040" y="2268778"/>
            <a:ext cx="86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49050" y="2777147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81211" y="2760554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13" name="Straight Arrow Connector 12"/>
          <p:cNvCxnSpPr>
            <a:stCxn id="12" idx="2"/>
          </p:cNvCxnSpPr>
          <p:nvPr/>
        </p:nvCxnSpPr>
        <p:spPr>
          <a:xfrm flipH="1">
            <a:off x="6713843" y="3129886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2"/>
          </p:cNvCxnSpPr>
          <p:nvPr/>
        </p:nvCxnSpPr>
        <p:spPr>
          <a:xfrm>
            <a:off x="7387839" y="3129886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317861" y="3129886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883972" y="3097620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92551" y="3585923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373119" y="4055709"/>
            <a:ext cx="77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Snowy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09563" y="3589396"/>
            <a:ext cx="100855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Weather</a:t>
            </a:r>
          </a:p>
        </p:txBody>
      </p:sp>
      <p:cxnSp>
        <p:nvCxnSpPr>
          <p:cNvPr id="20" name="Straight Arrow Connector 19"/>
          <p:cNvCxnSpPr>
            <a:stCxn id="19" idx="2"/>
          </p:cNvCxnSpPr>
          <p:nvPr/>
        </p:nvCxnSpPr>
        <p:spPr>
          <a:xfrm flipH="1">
            <a:off x="5942198" y="3958728"/>
            <a:ext cx="771645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9" idx="2"/>
          </p:cNvCxnSpPr>
          <p:nvPr/>
        </p:nvCxnSpPr>
        <p:spPr>
          <a:xfrm>
            <a:off x="6713843" y="3958728"/>
            <a:ext cx="71224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546213" y="3958728"/>
            <a:ext cx="67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Rainy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12324" y="3926462"/>
            <a:ext cx="71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Sunny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660448" y="4490892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84432" y="4416778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6" name="Straight Arrow Connector 25"/>
          <p:cNvCxnSpPr>
            <a:stCxn id="19" idx="2"/>
            <a:endCxn id="27" idx="0"/>
          </p:cNvCxnSpPr>
          <p:nvPr/>
        </p:nvCxnSpPr>
        <p:spPr>
          <a:xfrm flipH="1">
            <a:off x="6642972" y="3958728"/>
            <a:ext cx="70871" cy="530704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373119" y="4489432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8482" y="6020967"/>
            <a:ext cx="78433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An aside: how did we decide to pick the label for </a:t>
            </a:r>
            <a:r>
              <a:rPr lang="en-US" sz="2000" dirty="0" err="1">
                <a:solidFill>
                  <a:srgbClr val="FF0000"/>
                </a:solidFill>
              </a:rPr>
              <a:t>normal→road→rainy</a:t>
            </a:r>
            <a:r>
              <a:rPr lang="en-US" sz="20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8125776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would the tree look like for…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210560"/>
              </p:ext>
            </p:extLst>
          </p:nvPr>
        </p:nvGraphicFramePr>
        <p:xfrm>
          <a:off x="256079" y="2173849"/>
          <a:ext cx="4170948" cy="3355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947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/>
                        <a:t>Road</a:t>
                      </a:r>
                      <a:endParaRPr lang="en-US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834279" y="1931712"/>
            <a:ext cx="93025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Unicycle </a:t>
            </a:r>
          </a:p>
        </p:txBody>
      </p:sp>
      <p:cxnSp>
        <p:nvCxnSpPr>
          <p:cNvPr id="7" name="Straight Arrow Connector 6"/>
          <p:cNvCxnSpPr>
            <a:stCxn id="6" idx="2"/>
          </p:cNvCxnSpPr>
          <p:nvPr/>
        </p:nvCxnSpPr>
        <p:spPr>
          <a:xfrm flipH="1">
            <a:off x="5566917" y="2301044"/>
            <a:ext cx="732487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6299404" y="2301044"/>
            <a:ext cx="751401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895737" y="2301044"/>
            <a:ext cx="102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Mountain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37040" y="2268778"/>
            <a:ext cx="86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49050" y="2777147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81211" y="2760554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13" name="Straight Arrow Connector 12"/>
          <p:cNvCxnSpPr>
            <a:stCxn id="12" idx="2"/>
          </p:cNvCxnSpPr>
          <p:nvPr/>
        </p:nvCxnSpPr>
        <p:spPr>
          <a:xfrm flipH="1">
            <a:off x="6713843" y="3129886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2"/>
          </p:cNvCxnSpPr>
          <p:nvPr/>
        </p:nvCxnSpPr>
        <p:spPr>
          <a:xfrm>
            <a:off x="7387839" y="3129886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317861" y="3129886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883972" y="3097620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92551" y="3585923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373119" y="4055709"/>
            <a:ext cx="77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Snowy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09563" y="3589396"/>
            <a:ext cx="100855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Weather</a:t>
            </a:r>
          </a:p>
        </p:txBody>
      </p:sp>
      <p:cxnSp>
        <p:nvCxnSpPr>
          <p:cNvPr id="20" name="Straight Arrow Connector 19"/>
          <p:cNvCxnSpPr>
            <a:stCxn id="19" idx="2"/>
          </p:cNvCxnSpPr>
          <p:nvPr/>
        </p:nvCxnSpPr>
        <p:spPr>
          <a:xfrm flipH="1">
            <a:off x="5942198" y="3958728"/>
            <a:ext cx="771645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9" idx="2"/>
          </p:cNvCxnSpPr>
          <p:nvPr/>
        </p:nvCxnSpPr>
        <p:spPr>
          <a:xfrm>
            <a:off x="6713843" y="3958728"/>
            <a:ext cx="71224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546213" y="3958728"/>
            <a:ext cx="67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Rainy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12324" y="3926462"/>
            <a:ext cx="71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Sunny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660448" y="4490892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84432" y="4416778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6" name="Straight Arrow Connector 25"/>
          <p:cNvCxnSpPr>
            <a:stCxn id="19" idx="2"/>
            <a:endCxn id="27" idx="0"/>
          </p:cNvCxnSpPr>
          <p:nvPr/>
        </p:nvCxnSpPr>
        <p:spPr>
          <a:xfrm flipH="1">
            <a:off x="6642972" y="3958728"/>
            <a:ext cx="70871" cy="530704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373119" y="4489432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8482" y="6020967"/>
            <a:ext cx="78433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An aside: how did we decide to pick the label for </a:t>
            </a:r>
            <a:r>
              <a:rPr lang="en-US" sz="2000" dirty="0" err="1">
                <a:solidFill>
                  <a:srgbClr val="FF0000"/>
                </a:solidFill>
              </a:rPr>
              <a:t>normal→road→rainy</a:t>
            </a:r>
            <a:r>
              <a:rPr lang="en-US" sz="20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2995759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would the tree look like for…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387432"/>
              </p:ext>
            </p:extLst>
          </p:nvPr>
        </p:nvGraphicFramePr>
        <p:xfrm>
          <a:off x="256079" y="2173849"/>
          <a:ext cx="4170948" cy="3355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947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834279" y="1931712"/>
            <a:ext cx="93025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Unicycle </a:t>
            </a:r>
          </a:p>
        </p:txBody>
      </p:sp>
      <p:cxnSp>
        <p:nvCxnSpPr>
          <p:cNvPr id="7" name="Straight Arrow Connector 6"/>
          <p:cNvCxnSpPr>
            <a:stCxn id="6" idx="2"/>
          </p:cNvCxnSpPr>
          <p:nvPr/>
        </p:nvCxnSpPr>
        <p:spPr>
          <a:xfrm flipH="1">
            <a:off x="5566917" y="2301044"/>
            <a:ext cx="732487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6299404" y="2301044"/>
            <a:ext cx="751401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895737" y="2301044"/>
            <a:ext cx="102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Mountain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37040" y="2268778"/>
            <a:ext cx="86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49050" y="2777147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81211" y="2760554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13" name="Straight Arrow Connector 12"/>
          <p:cNvCxnSpPr>
            <a:stCxn id="12" idx="2"/>
          </p:cNvCxnSpPr>
          <p:nvPr/>
        </p:nvCxnSpPr>
        <p:spPr>
          <a:xfrm flipH="1">
            <a:off x="6713843" y="3129886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2"/>
          </p:cNvCxnSpPr>
          <p:nvPr/>
        </p:nvCxnSpPr>
        <p:spPr>
          <a:xfrm>
            <a:off x="7387839" y="3129886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317861" y="3129886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883972" y="3097620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92551" y="3585923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373119" y="4055709"/>
            <a:ext cx="77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Snowy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09563" y="3589396"/>
            <a:ext cx="100855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Weather</a:t>
            </a:r>
          </a:p>
        </p:txBody>
      </p:sp>
      <p:cxnSp>
        <p:nvCxnSpPr>
          <p:cNvPr id="20" name="Straight Arrow Connector 19"/>
          <p:cNvCxnSpPr>
            <a:stCxn id="19" idx="2"/>
          </p:cNvCxnSpPr>
          <p:nvPr/>
        </p:nvCxnSpPr>
        <p:spPr>
          <a:xfrm flipH="1">
            <a:off x="5942198" y="3958728"/>
            <a:ext cx="771645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9" idx="2"/>
          </p:cNvCxnSpPr>
          <p:nvPr/>
        </p:nvCxnSpPr>
        <p:spPr>
          <a:xfrm>
            <a:off x="6713843" y="3958728"/>
            <a:ext cx="71224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546213" y="3958728"/>
            <a:ext cx="67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Rainy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12324" y="3926462"/>
            <a:ext cx="71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Sunny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660448" y="4490892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84432" y="4416778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6" name="Straight Arrow Connector 25"/>
          <p:cNvCxnSpPr>
            <a:stCxn id="19" idx="2"/>
            <a:endCxn id="27" idx="0"/>
          </p:cNvCxnSpPr>
          <p:nvPr/>
        </p:nvCxnSpPr>
        <p:spPr>
          <a:xfrm flipH="1">
            <a:off x="6642972" y="3958728"/>
            <a:ext cx="70871" cy="530704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373119" y="4489432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8482" y="6020967"/>
            <a:ext cx="78433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An aside: how did we decide to pick the label for </a:t>
            </a:r>
            <a:r>
              <a:rPr lang="en-US" sz="2000" dirty="0" err="1">
                <a:solidFill>
                  <a:srgbClr val="FF0000"/>
                </a:solidFill>
              </a:rPr>
              <a:t>normal→road→rainy</a:t>
            </a:r>
            <a:r>
              <a:rPr lang="en-US" sz="20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2347555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would the tree look like for…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86447"/>
              </p:ext>
            </p:extLst>
          </p:nvPr>
        </p:nvGraphicFramePr>
        <p:xfrm>
          <a:off x="569430" y="1682286"/>
          <a:ext cx="8196618" cy="4455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6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1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6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61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61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61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Jacket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ML</a:t>
                      </a:r>
                      <a:r>
                        <a:rPr lang="en-US" sz="1400" baseline="0" dirty="0"/>
                        <a:t> grade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Heavy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Heavy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947">
                <a:tc>
                  <a:txBody>
                    <a:bodyPr/>
                    <a:lstStyle/>
                    <a:p>
                      <a:r>
                        <a:rPr lang="en-US" sz="14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8947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Heavy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Heavy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Heavy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479896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Overfitting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331216"/>
              </p:ext>
            </p:extLst>
          </p:nvPr>
        </p:nvGraphicFramePr>
        <p:xfrm>
          <a:off x="256079" y="1931712"/>
          <a:ext cx="4170948" cy="3355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947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834279" y="1931712"/>
            <a:ext cx="93025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Unicycle </a:t>
            </a:r>
          </a:p>
        </p:txBody>
      </p:sp>
      <p:cxnSp>
        <p:nvCxnSpPr>
          <p:cNvPr id="7" name="Straight Arrow Connector 6"/>
          <p:cNvCxnSpPr>
            <a:stCxn id="6" idx="2"/>
          </p:cNvCxnSpPr>
          <p:nvPr/>
        </p:nvCxnSpPr>
        <p:spPr>
          <a:xfrm flipH="1">
            <a:off x="5566917" y="2301044"/>
            <a:ext cx="732487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6299404" y="2301044"/>
            <a:ext cx="751401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895737" y="2301044"/>
            <a:ext cx="102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Mountain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37040" y="2268778"/>
            <a:ext cx="86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49050" y="2777147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01871" y="3412241"/>
            <a:ext cx="441069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>
                <a:solidFill>
                  <a:srgbClr val="FF6600"/>
                </a:solidFill>
              </a:rPr>
              <a:t>Overfitting</a:t>
            </a:r>
            <a:r>
              <a:rPr lang="en-US" sz="2400" dirty="0"/>
              <a:t> occurs when we bias our model too much towards the training data</a:t>
            </a:r>
          </a:p>
          <a:p>
            <a:endParaRPr lang="en-US" sz="2400" dirty="0"/>
          </a:p>
          <a:p>
            <a:r>
              <a:rPr lang="en-US" sz="2400" dirty="0"/>
              <a:t>Our goal is to learn a </a:t>
            </a:r>
            <a:r>
              <a:rPr lang="en-US" sz="2400" b="1" dirty="0"/>
              <a:t>general</a:t>
            </a:r>
            <a:r>
              <a:rPr lang="en-US" sz="2400" dirty="0"/>
              <a:t> model that will work on the training data as well as other data (i.e., test data)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889889" y="2777147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rgbClr val="BFBFB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206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16000"/>
            <a:ext cx="9144000" cy="648369"/>
          </a:xfrm>
          <a:prstGeom prst="rect">
            <a:avLst/>
          </a:prstGeom>
          <a:solidFill>
            <a:schemeClr val="bg1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29758" y="-130425"/>
            <a:ext cx="6447505" cy="1146425"/>
          </a:xfrm>
        </p:spPr>
        <p:txBody>
          <a:bodyPr/>
          <a:lstStyle/>
          <a:p>
            <a:r>
              <a:rPr lang="en-US" dirty="0"/>
              <a:t>A sample data set</a:t>
            </a:r>
          </a:p>
        </p:txBody>
      </p:sp>
      <p:graphicFrame>
        <p:nvGraphicFramePr>
          <p:cNvPr id="24579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570763"/>
              </p:ext>
            </p:extLst>
          </p:nvPr>
        </p:nvGraphicFramePr>
        <p:xfrm>
          <a:off x="1248609" y="1016000"/>
          <a:ext cx="6424612" cy="3991610"/>
        </p:xfrm>
        <a:graphic>
          <a:graphicData uri="http://schemas.openxmlformats.org/drawingml/2006/table">
            <a:tbl>
              <a:tblPr/>
              <a:tblGrid>
                <a:gridCol w="1173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7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23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5450">
                <a:tc gridSpan="4"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Features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Label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Hour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Weather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Accident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Stall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Commute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8 AM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Sunny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No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No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Long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8 AM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Cloudy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No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Yes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Long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 AM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Sunny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No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No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Short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9 AM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Rainy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Yes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No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Long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9 AM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Sunny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Yes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Yes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Long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 AM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Sunny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No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No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Short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 AM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Cloudy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No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No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Short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9 AM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Sunny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Yes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No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Long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 AM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Cloudy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Yes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Yes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Long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 AM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Rainy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No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No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Short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8 AM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Cloudy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Yes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No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Long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 AM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Rainy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No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No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Short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41684" y="5256282"/>
            <a:ext cx="29540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8 AM, Rainy, Yes, No?</a:t>
            </a:r>
          </a:p>
          <a:p>
            <a:r>
              <a:rPr lang="en-US" sz="2400" dirty="0">
                <a:solidFill>
                  <a:srgbClr val="FF0000"/>
                </a:solidFill>
              </a:rPr>
              <a:t>10 AM, Rainy, No, No?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43681" y="5256282"/>
            <a:ext cx="48928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Can you describe a “model” that could be used to make decisions in general?</a:t>
            </a:r>
          </a:p>
        </p:txBody>
      </p:sp>
    </p:spTree>
    <p:extLst>
      <p:ext uri="{BB962C8B-B14F-4D97-AF65-F5344CB8AC3E}">
        <p14:creationId xmlns:p14="http://schemas.microsoft.com/office/powerpoint/2010/main" val="104354091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Overfitting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8973" y="5841860"/>
            <a:ext cx="86742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Our decision tree learning procedure always decreases training error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5550" y="1609655"/>
            <a:ext cx="6616700" cy="4216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79750" y="6319400"/>
            <a:ext cx="2811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Is that what we want?</a:t>
            </a:r>
          </a:p>
        </p:txBody>
      </p:sp>
    </p:spTree>
    <p:extLst>
      <p:ext uri="{BB962C8B-B14F-4D97-AF65-F5344CB8AC3E}">
        <p14:creationId xmlns:p14="http://schemas.microsoft.com/office/powerpoint/2010/main" val="277525898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set error!</a:t>
            </a:r>
          </a:p>
        </p:txBody>
      </p:sp>
      <p:sp>
        <p:nvSpPr>
          <p:cNvPr id="4" name="Rectangle 3"/>
          <p:cNvSpPr/>
          <p:nvPr/>
        </p:nvSpPr>
        <p:spPr>
          <a:xfrm>
            <a:off x="539269" y="2106008"/>
            <a:ext cx="82942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Machine learning is about predicting the future based on the past.</a:t>
            </a:r>
          </a:p>
          <a:p>
            <a:r>
              <a:rPr lang="tr-TR" sz="2400" dirty="0">
                <a:solidFill>
                  <a:schemeClr val="tx2"/>
                </a:solidFill>
              </a:rPr>
              <a:t>					-- Hal </a:t>
            </a:r>
            <a:r>
              <a:rPr lang="tr-TR" sz="2400" dirty="0" err="1">
                <a:solidFill>
                  <a:schemeClr val="tx2"/>
                </a:solidFill>
              </a:rPr>
              <a:t>Daume</a:t>
            </a:r>
            <a:r>
              <a:rPr lang="tr-TR" sz="2400" dirty="0">
                <a:solidFill>
                  <a:schemeClr val="tx2"/>
                </a:solidFill>
              </a:rPr>
              <a:t> III</a:t>
            </a:r>
          </a:p>
        </p:txBody>
      </p:sp>
      <p:sp>
        <p:nvSpPr>
          <p:cNvPr id="5" name="Rectangle 4"/>
          <p:cNvSpPr/>
          <p:nvPr/>
        </p:nvSpPr>
        <p:spPr>
          <a:xfrm>
            <a:off x="324561" y="4162777"/>
            <a:ext cx="1297640" cy="207433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13854" y="4655446"/>
            <a:ext cx="130834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Training</a:t>
            </a:r>
          </a:p>
          <a:p>
            <a:pPr algn="ctr"/>
            <a:r>
              <a:rPr lang="en-US" sz="2800" dirty="0"/>
              <a:t>Data</a:t>
            </a:r>
          </a:p>
        </p:txBody>
      </p:sp>
      <p:sp>
        <p:nvSpPr>
          <p:cNvPr id="7" name="TextBox 6"/>
          <p:cNvSpPr txBox="1"/>
          <p:nvPr/>
        </p:nvSpPr>
        <p:spPr>
          <a:xfrm rot="19287826">
            <a:off x="1648475" y="4111748"/>
            <a:ext cx="9250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learn</a:t>
            </a:r>
          </a:p>
        </p:txBody>
      </p:sp>
      <p:sp>
        <p:nvSpPr>
          <p:cNvPr id="9" name="Oval 8"/>
          <p:cNvSpPr/>
          <p:nvPr/>
        </p:nvSpPr>
        <p:spPr>
          <a:xfrm>
            <a:off x="2511793" y="4473223"/>
            <a:ext cx="1518033" cy="1354666"/>
          </a:xfrm>
          <a:prstGeom prst="ellipse">
            <a:avLst/>
          </a:prstGeom>
          <a:noFill/>
          <a:ln w="38100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723459" y="4706779"/>
            <a:ext cx="13063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model/</a:t>
            </a:r>
          </a:p>
          <a:p>
            <a:r>
              <a:rPr lang="en-US" sz="2400" dirty="0"/>
              <a:t>predictor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9269" y="3541889"/>
            <a:ext cx="710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past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1778010" y="4852049"/>
            <a:ext cx="606778" cy="57066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4176891" y="3541889"/>
            <a:ext cx="0" cy="304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 rot="19287826">
            <a:off x="7931673" y="3974257"/>
            <a:ext cx="11942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predict</a:t>
            </a:r>
          </a:p>
        </p:txBody>
      </p:sp>
      <p:sp>
        <p:nvSpPr>
          <p:cNvPr id="25" name="Oval 24"/>
          <p:cNvSpPr/>
          <p:nvPr/>
        </p:nvSpPr>
        <p:spPr>
          <a:xfrm>
            <a:off x="6485952" y="4481002"/>
            <a:ext cx="1518033" cy="1354666"/>
          </a:xfrm>
          <a:prstGeom prst="ellipse">
            <a:avLst/>
          </a:prstGeom>
          <a:noFill/>
          <a:ln w="38100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6697618" y="4714558"/>
            <a:ext cx="13063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model/</a:t>
            </a:r>
          </a:p>
          <a:p>
            <a:r>
              <a:rPr lang="en-US" sz="2400" dirty="0"/>
              <a:t>predictor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86994" y="3541889"/>
            <a:ext cx="902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future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394934" y="4162777"/>
            <a:ext cx="1297640" cy="207433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4466543" y="4655446"/>
            <a:ext cx="114371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Testing</a:t>
            </a:r>
          </a:p>
          <a:p>
            <a:pPr algn="ctr"/>
            <a:r>
              <a:rPr lang="en-US" sz="2800" dirty="0"/>
              <a:t>Data</a:t>
            </a:r>
          </a:p>
        </p:txBody>
      </p:sp>
      <p:sp>
        <p:nvSpPr>
          <p:cNvPr id="32" name="Right Arrow 31"/>
          <p:cNvSpPr/>
          <p:nvPr/>
        </p:nvSpPr>
        <p:spPr>
          <a:xfrm>
            <a:off x="5777251" y="4866958"/>
            <a:ext cx="606778" cy="57066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Right Arrow 32"/>
          <p:cNvSpPr/>
          <p:nvPr/>
        </p:nvSpPr>
        <p:spPr>
          <a:xfrm>
            <a:off x="8159270" y="4852049"/>
            <a:ext cx="606778" cy="57066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038939" y="3270250"/>
            <a:ext cx="1993562" cy="3476625"/>
          </a:xfrm>
          <a:prstGeom prst="ellipse">
            <a:avLst/>
          </a:prstGeom>
          <a:noFill/>
          <a:ln w="3810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5345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Overfitting</a:t>
            </a:r>
            <a:endParaRPr lang="en-US" dirty="0"/>
          </a:p>
        </p:txBody>
      </p:sp>
      <p:pic>
        <p:nvPicPr>
          <p:cNvPr id="12" name="Picture 11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35005" y="1608652"/>
            <a:ext cx="6592642" cy="420152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98973" y="5857805"/>
            <a:ext cx="89450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Even though the training error is decreasing, the testing error can go up!</a:t>
            </a:r>
          </a:p>
        </p:txBody>
      </p:sp>
    </p:spTree>
    <p:extLst>
      <p:ext uri="{BB962C8B-B14F-4D97-AF65-F5344CB8AC3E}">
        <p14:creationId xmlns:p14="http://schemas.microsoft.com/office/powerpoint/2010/main" val="138909331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Overfitting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295332"/>
              </p:ext>
            </p:extLst>
          </p:nvPr>
        </p:nvGraphicFramePr>
        <p:xfrm>
          <a:off x="256079" y="2173849"/>
          <a:ext cx="4170948" cy="3355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947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834279" y="1931712"/>
            <a:ext cx="93025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Unicycle </a:t>
            </a:r>
          </a:p>
        </p:txBody>
      </p:sp>
      <p:cxnSp>
        <p:nvCxnSpPr>
          <p:cNvPr id="7" name="Straight Arrow Connector 6"/>
          <p:cNvCxnSpPr>
            <a:stCxn id="6" idx="2"/>
          </p:cNvCxnSpPr>
          <p:nvPr/>
        </p:nvCxnSpPr>
        <p:spPr>
          <a:xfrm flipH="1">
            <a:off x="5566917" y="2301044"/>
            <a:ext cx="732487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6299404" y="2301044"/>
            <a:ext cx="751401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895737" y="2301044"/>
            <a:ext cx="102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Mountain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37040" y="2268778"/>
            <a:ext cx="86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49050" y="2777147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81211" y="2760554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13" name="Straight Arrow Connector 12"/>
          <p:cNvCxnSpPr>
            <a:stCxn id="12" idx="2"/>
          </p:cNvCxnSpPr>
          <p:nvPr/>
        </p:nvCxnSpPr>
        <p:spPr>
          <a:xfrm flipH="1">
            <a:off x="6713843" y="3129886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2"/>
          </p:cNvCxnSpPr>
          <p:nvPr/>
        </p:nvCxnSpPr>
        <p:spPr>
          <a:xfrm>
            <a:off x="7387839" y="3129886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317861" y="3129886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883972" y="3097620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92551" y="3585923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373119" y="4055709"/>
            <a:ext cx="77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Snowy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09563" y="3589396"/>
            <a:ext cx="100855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Weather</a:t>
            </a:r>
          </a:p>
        </p:txBody>
      </p:sp>
      <p:cxnSp>
        <p:nvCxnSpPr>
          <p:cNvPr id="20" name="Straight Arrow Connector 19"/>
          <p:cNvCxnSpPr>
            <a:stCxn id="19" idx="2"/>
          </p:cNvCxnSpPr>
          <p:nvPr/>
        </p:nvCxnSpPr>
        <p:spPr>
          <a:xfrm flipH="1">
            <a:off x="5942198" y="3958728"/>
            <a:ext cx="771645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9" idx="2"/>
          </p:cNvCxnSpPr>
          <p:nvPr/>
        </p:nvCxnSpPr>
        <p:spPr>
          <a:xfrm>
            <a:off x="6713843" y="3958728"/>
            <a:ext cx="71224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546213" y="3958728"/>
            <a:ext cx="67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Rainy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12324" y="3926462"/>
            <a:ext cx="71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Sunny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660448" y="4490892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84432" y="4416778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6" name="Straight Arrow Connector 25"/>
          <p:cNvCxnSpPr>
            <a:stCxn id="19" idx="2"/>
            <a:endCxn id="27" idx="0"/>
          </p:cNvCxnSpPr>
          <p:nvPr/>
        </p:nvCxnSpPr>
        <p:spPr>
          <a:xfrm flipH="1">
            <a:off x="6642972" y="3958728"/>
            <a:ext cx="70871" cy="530704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373119" y="4489432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440790" y="5337536"/>
            <a:ext cx="4670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How do we prevent </a:t>
            </a:r>
            <a:r>
              <a:rPr lang="en-US" sz="2800" dirty="0" err="1">
                <a:solidFill>
                  <a:srgbClr val="FF0000"/>
                </a:solidFill>
              </a:rPr>
              <a:t>overfitting</a:t>
            </a:r>
            <a:r>
              <a:rPr lang="en-US" sz="28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0138797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Preventing </a:t>
            </a:r>
            <a:r>
              <a:rPr lang="en-US" dirty="0" err="1"/>
              <a:t>overfitting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Base case: </a:t>
            </a:r>
          </a:p>
          <a:p>
            <a:pPr>
              <a:buFontTx/>
              <a:buChar char="-"/>
            </a:pPr>
            <a:r>
              <a:rPr lang="en-US" sz="2800" dirty="0"/>
              <a:t>If all data belong to the same class, create a leaf node with that label </a:t>
            </a:r>
          </a:p>
          <a:p>
            <a:pPr>
              <a:buFontTx/>
              <a:buChar char="-"/>
            </a:pPr>
            <a:r>
              <a:rPr lang="en-US" sz="2800" b="1" i="1" dirty="0">
                <a:solidFill>
                  <a:srgbClr val="FF0000"/>
                </a:solidFill>
              </a:rPr>
              <a:t>OR</a:t>
            </a:r>
            <a:r>
              <a:rPr lang="en-US" sz="2800" dirty="0"/>
              <a:t> all the data has the same feature values </a:t>
            </a:r>
          </a:p>
          <a:p>
            <a:pPr>
              <a:buFontTx/>
              <a:buChar char="-"/>
            </a:pPr>
            <a:r>
              <a:rPr lang="en-US" sz="2800" b="1" i="1" dirty="0">
                <a:solidFill>
                  <a:srgbClr val="FF0000"/>
                </a:solidFill>
              </a:rPr>
              <a:t>OR </a:t>
            </a:r>
            <a:r>
              <a:rPr lang="en-US" sz="2800" dirty="0"/>
              <a:t>We’ve reached a particular depth in the tree</a:t>
            </a:r>
          </a:p>
          <a:p>
            <a:pPr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08125" y="4996418"/>
            <a:ext cx="56382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One idea: stop building the tree early</a:t>
            </a:r>
          </a:p>
        </p:txBody>
      </p:sp>
    </p:spTree>
    <p:extLst>
      <p:ext uri="{BB962C8B-B14F-4D97-AF65-F5344CB8AC3E}">
        <p14:creationId xmlns:p14="http://schemas.microsoft.com/office/powerpoint/2010/main" val="49542013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Preventing </a:t>
            </a:r>
            <a:r>
              <a:rPr lang="en-US" dirty="0" err="1"/>
              <a:t>overfitting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77785" y="1600200"/>
            <a:ext cx="8153400" cy="5018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Base case: </a:t>
            </a:r>
          </a:p>
          <a:p>
            <a:pPr>
              <a:buFontTx/>
              <a:buChar char="-"/>
            </a:pPr>
            <a:r>
              <a:rPr lang="en-US" sz="2800" dirty="0"/>
              <a:t>If all data belong to the same class, create a leaf node with that label </a:t>
            </a:r>
          </a:p>
          <a:p>
            <a:pPr>
              <a:buFontTx/>
              <a:buChar char="-"/>
            </a:pPr>
            <a:r>
              <a:rPr lang="en-US" sz="2800" b="1" i="1" dirty="0">
                <a:solidFill>
                  <a:srgbClr val="FF0000"/>
                </a:solidFill>
              </a:rPr>
              <a:t>OR</a:t>
            </a:r>
            <a:r>
              <a:rPr lang="en-US" sz="2800" dirty="0"/>
              <a:t> all the data has the same feature values </a:t>
            </a:r>
          </a:p>
          <a:p>
            <a:pPr>
              <a:buFontTx/>
              <a:buChar char="-"/>
            </a:pPr>
            <a:r>
              <a:rPr lang="en-US" sz="2800" b="1" i="1" dirty="0">
                <a:solidFill>
                  <a:srgbClr val="FF0000"/>
                </a:solidFill>
              </a:rPr>
              <a:t>OR </a:t>
            </a:r>
            <a:r>
              <a:rPr lang="en-US" sz="2800" dirty="0"/>
              <a:t>We’ve reached a particular depth in the tree</a:t>
            </a:r>
          </a:p>
          <a:p>
            <a:pPr>
              <a:buFontTx/>
              <a:buChar char="-"/>
            </a:pPr>
            <a:r>
              <a:rPr lang="en-US" sz="2800" dirty="0"/>
              <a:t>We only have a certain number/fraction of examples remaining</a:t>
            </a:r>
          </a:p>
          <a:p>
            <a:pPr>
              <a:buFontTx/>
              <a:buChar char="-"/>
            </a:pPr>
            <a:r>
              <a:rPr lang="en-US" sz="2800" dirty="0"/>
              <a:t>We’ve reached a particular training error</a:t>
            </a:r>
          </a:p>
          <a:p>
            <a:pPr>
              <a:buFontTx/>
              <a:buChar char="-"/>
            </a:pPr>
            <a:r>
              <a:rPr lang="en-US" sz="2800" dirty="0"/>
              <a:t>Use development data (more on this later)</a:t>
            </a:r>
          </a:p>
          <a:p>
            <a:pPr>
              <a:buFontTx/>
              <a:buChar char="-"/>
            </a:pPr>
            <a:r>
              <a:rPr lang="en-US" sz="28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94405739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Preventing </a:t>
            </a:r>
            <a:r>
              <a:rPr lang="en-US" dirty="0" err="1"/>
              <a:t>overfitting</a:t>
            </a:r>
            <a:r>
              <a:rPr lang="en-US" dirty="0"/>
              <a:t>: pruning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05097" y="2268778"/>
            <a:ext cx="93025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Unicycle </a:t>
            </a:r>
          </a:p>
        </p:txBody>
      </p:sp>
      <p:cxnSp>
        <p:nvCxnSpPr>
          <p:cNvPr id="7" name="Straight Arrow Connector 6"/>
          <p:cNvCxnSpPr>
            <a:stCxn id="6" idx="2"/>
          </p:cNvCxnSpPr>
          <p:nvPr/>
        </p:nvCxnSpPr>
        <p:spPr>
          <a:xfrm flipH="1">
            <a:off x="937735" y="2638110"/>
            <a:ext cx="732487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1670222" y="2638110"/>
            <a:ext cx="751401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66555" y="2638110"/>
            <a:ext cx="102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Mountain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07858" y="2605844"/>
            <a:ext cx="86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9868" y="3114213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52029" y="3097620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13" name="Straight Arrow Connector 12"/>
          <p:cNvCxnSpPr>
            <a:stCxn id="12" idx="2"/>
          </p:cNvCxnSpPr>
          <p:nvPr/>
        </p:nvCxnSpPr>
        <p:spPr>
          <a:xfrm flipH="1">
            <a:off x="2084661" y="3466952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2"/>
          </p:cNvCxnSpPr>
          <p:nvPr/>
        </p:nvCxnSpPr>
        <p:spPr>
          <a:xfrm>
            <a:off x="2758657" y="3466952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688679" y="3466952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54790" y="3434686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63369" y="3922989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743937" y="4392775"/>
            <a:ext cx="77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Snowy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80381" y="3926462"/>
            <a:ext cx="100855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Weather</a:t>
            </a:r>
          </a:p>
        </p:txBody>
      </p:sp>
      <p:cxnSp>
        <p:nvCxnSpPr>
          <p:cNvPr id="20" name="Straight Arrow Connector 19"/>
          <p:cNvCxnSpPr>
            <a:stCxn id="19" idx="2"/>
          </p:cNvCxnSpPr>
          <p:nvPr/>
        </p:nvCxnSpPr>
        <p:spPr>
          <a:xfrm flipH="1">
            <a:off x="1313016" y="4295794"/>
            <a:ext cx="771645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9" idx="2"/>
          </p:cNvCxnSpPr>
          <p:nvPr/>
        </p:nvCxnSpPr>
        <p:spPr>
          <a:xfrm>
            <a:off x="2084661" y="4295794"/>
            <a:ext cx="71224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917031" y="4295794"/>
            <a:ext cx="67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Rainy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483142" y="4263528"/>
            <a:ext cx="71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Sunny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1266" y="4827958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55250" y="4753844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6" name="Straight Arrow Connector 25"/>
          <p:cNvCxnSpPr>
            <a:stCxn id="19" idx="2"/>
            <a:endCxn id="27" idx="0"/>
          </p:cNvCxnSpPr>
          <p:nvPr/>
        </p:nvCxnSpPr>
        <p:spPr>
          <a:xfrm flipH="1">
            <a:off x="2013790" y="4295794"/>
            <a:ext cx="70871" cy="530704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743937" y="4826498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15109" y="2228324"/>
            <a:ext cx="42877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Pruning: after the tree is built, go back and “prune” the tree, i.e. remove some lower parts of the tree</a:t>
            </a:r>
          </a:p>
          <a:p>
            <a:endParaRPr lang="en-US" sz="2400" dirty="0"/>
          </a:p>
          <a:p>
            <a:r>
              <a:rPr lang="en-US" sz="2400" dirty="0"/>
              <a:t>Similar to stopping early, but done after the entire tree is built</a:t>
            </a:r>
          </a:p>
        </p:txBody>
      </p:sp>
    </p:spTree>
    <p:extLst>
      <p:ext uri="{BB962C8B-B14F-4D97-AF65-F5344CB8AC3E}">
        <p14:creationId xmlns:p14="http://schemas.microsoft.com/office/powerpoint/2010/main" val="395181551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Preventing </a:t>
            </a:r>
            <a:r>
              <a:rPr lang="en-US" dirty="0" err="1"/>
              <a:t>overfitting</a:t>
            </a:r>
            <a:r>
              <a:rPr lang="en-US" dirty="0"/>
              <a:t>: pruning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05097" y="2268778"/>
            <a:ext cx="93025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Unicycle </a:t>
            </a:r>
          </a:p>
        </p:txBody>
      </p:sp>
      <p:cxnSp>
        <p:nvCxnSpPr>
          <p:cNvPr id="7" name="Straight Arrow Connector 6"/>
          <p:cNvCxnSpPr>
            <a:stCxn id="6" idx="2"/>
          </p:cNvCxnSpPr>
          <p:nvPr/>
        </p:nvCxnSpPr>
        <p:spPr>
          <a:xfrm flipH="1">
            <a:off x="937735" y="2638110"/>
            <a:ext cx="732487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1670222" y="2638110"/>
            <a:ext cx="751401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66555" y="2638110"/>
            <a:ext cx="102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Mountain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07858" y="2605844"/>
            <a:ext cx="86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9868" y="3114213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52029" y="3097620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13" name="Straight Arrow Connector 12"/>
          <p:cNvCxnSpPr>
            <a:stCxn id="12" idx="2"/>
          </p:cNvCxnSpPr>
          <p:nvPr/>
        </p:nvCxnSpPr>
        <p:spPr>
          <a:xfrm flipH="1">
            <a:off x="2084661" y="3466952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2"/>
          </p:cNvCxnSpPr>
          <p:nvPr/>
        </p:nvCxnSpPr>
        <p:spPr>
          <a:xfrm>
            <a:off x="2758657" y="3466952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688679" y="3466952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54790" y="3434686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63369" y="3922989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743937" y="4392775"/>
            <a:ext cx="77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Snowy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80381" y="3926462"/>
            <a:ext cx="100855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Weather</a:t>
            </a:r>
          </a:p>
        </p:txBody>
      </p:sp>
      <p:cxnSp>
        <p:nvCxnSpPr>
          <p:cNvPr id="20" name="Straight Arrow Connector 19"/>
          <p:cNvCxnSpPr>
            <a:stCxn id="19" idx="2"/>
          </p:cNvCxnSpPr>
          <p:nvPr/>
        </p:nvCxnSpPr>
        <p:spPr>
          <a:xfrm flipH="1">
            <a:off x="1313016" y="4295794"/>
            <a:ext cx="771645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9" idx="2"/>
          </p:cNvCxnSpPr>
          <p:nvPr/>
        </p:nvCxnSpPr>
        <p:spPr>
          <a:xfrm>
            <a:off x="2084661" y="4295794"/>
            <a:ext cx="71224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917031" y="4295794"/>
            <a:ext cx="67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Rainy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483142" y="4263528"/>
            <a:ext cx="71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Sunny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1266" y="4827958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55250" y="4753844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6" name="Straight Arrow Connector 25"/>
          <p:cNvCxnSpPr>
            <a:stCxn id="19" idx="2"/>
            <a:endCxn id="27" idx="0"/>
          </p:cNvCxnSpPr>
          <p:nvPr/>
        </p:nvCxnSpPr>
        <p:spPr>
          <a:xfrm flipH="1">
            <a:off x="2013790" y="4295794"/>
            <a:ext cx="70871" cy="530704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743937" y="4826498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10401" y="5816840"/>
            <a:ext cx="19231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Build the full tree</a:t>
            </a:r>
          </a:p>
        </p:txBody>
      </p:sp>
    </p:spTree>
    <p:extLst>
      <p:ext uri="{BB962C8B-B14F-4D97-AF65-F5344CB8AC3E}">
        <p14:creationId xmlns:p14="http://schemas.microsoft.com/office/powerpoint/2010/main" val="269897209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Preventing </a:t>
            </a:r>
            <a:r>
              <a:rPr lang="en-US" dirty="0" err="1"/>
              <a:t>overfitting</a:t>
            </a:r>
            <a:r>
              <a:rPr lang="en-US" dirty="0"/>
              <a:t>: pruning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05097" y="2268778"/>
            <a:ext cx="93025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Unicycle </a:t>
            </a:r>
          </a:p>
        </p:txBody>
      </p:sp>
      <p:cxnSp>
        <p:nvCxnSpPr>
          <p:cNvPr id="7" name="Straight Arrow Connector 6"/>
          <p:cNvCxnSpPr>
            <a:stCxn id="6" idx="2"/>
          </p:cNvCxnSpPr>
          <p:nvPr/>
        </p:nvCxnSpPr>
        <p:spPr>
          <a:xfrm flipH="1">
            <a:off x="937735" y="2638110"/>
            <a:ext cx="732487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1670222" y="2638110"/>
            <a:ext cx="751401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66555" y="2638110"/>
            <a:ext cx="102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Mountain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07858" y="2605844"/>
            <a:ext cx="86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9868" y="3114213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52029" y="3097620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13" name="Straight Arrow Connector 12"/>
          <p:cNvCxnSpPr>
            <a:stCxn id="12" idx="2"/>
          </p:cNvCxnSpPr>
          <p:nvPr/>
        </p:nvCxnSpPr>
        <p:spPr>
          <a:xfrm flipH="1">
            <a:off x="2084661" y="3466952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2"/>
          </p:cNvCxnSpPr>
          <p:nvPr/>
        </p:nvCxnSpPr>
        <p:spPr>
          <a:xfrm>
            <a:off x="2758657" y="3466952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688679" y="3466952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54790" y="3434686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63369" y="3922989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743937" y="4392775"/>
            <a:ext cx="77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Snowy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80381" y="3926462"/>
            <a:ext cx="100855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Weather</a:t>
            </a:r>
          </a:p>
        </p:txBody>
      </p:sp>
      <p:cxnSp>
        <p:nvCxnSpPr>
          <p:cNvPr id="20" name="Straight Arrow Connector 19"/>
          <p:cNvCxnSpPr>
            <a:stCxn id="19" idx="2"/>
          </p:cNvCxnSpPr>
          <p:nvPr/>
        </p:nvCxnSpPr>
        <p:spPr>
          <a:xfrm flipH="1">
            <a:off x="1313016" y="4295794"/>
            <a:ext cx="771645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9" idx="2"/>
          </p:cNvCxnSpPr>
          <p:nvPr/>
        </p:nvCxnSpPr>
        <p:spPr>
          <a:xfrm>
            <a:off x="2084661" y="4295794"/>
            <a:ext cx="71224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917031" y="4295794"/>
            <a:ext cx="67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Rainy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483142" y="4263528"/>
            <a:ext cx="71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Sunny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1266" y="4827958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55250" y="4753844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6" name="Straight Arrow Connector 25"/>
          <p:cNvCxnSpPr>
            <a:stCxn id="19" idx="2"/>
            <a:endCxn id="27" idx="0"/>
          </p:cNvCxnSpPr>
          <p:nvPr/>
        </p:nvCxnSpPr>
        <p:spPr>
          <a:xfrm flipH="1">
            <a:off x="2013790" y="4295794"/>
            <a:ext cx="70871" cy="530704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743937" y="4826498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10401" y="5816840"/>
            <a:ext cx="19231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Build the full tree</a:t>
            </a:r>
          </a:p>
        </p:txBody>
      </p:sp>
      <p:sp>
        <p:nvSpPr>
          <p:cNvPr id="28" name="Right Arrow 27"/>
          <p:cNvSpPr/>
          <p:nvPr/>
        </p:nvSpPr>
        <p:spPr>
          <a:xfrm>
            <a:off x="4340725" y="3466952"/>
            <a:ext cx="606778" cy="57066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491929" y="3250020"/>
            <a:ext cx="93025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Unicycle </a:t>
            </a:r>
          </a:p>
        </p:txBody>
      </p:sp>
      <p:cxnSp>
        <p:nvCxnSpPr>
          <p:cNvPr id="30" name="Straight Arrow Connector 29"/>
          <p:cNvCxnSpPr>
            <a:stCxn id="29" idx="2"/>
          </p:cNvCxnSpPr>
          <p:nvPr/>
        </p:nvCxnSpPr>
        <p:spPr>
          <a:xfrm flipH="1">
            <a:off x="6224567" y="3619352"/>
            <a:ext cx="732487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9" idx="2"/>
          </p:cNvCxnSpPr>
          <p:nvPr/>
        </p:nvCxnSpPr>
        <p:spPr>
          <a:xfrm>
            <a:off x="6957054" y="3619352"/>
            <a:ext cx="751401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553387" y="3619352"/>
            <a:ext cx="102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Mountain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94690" y="3587086"/>
            <a:ext cx="86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Normal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906700" y="4095455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12390" y="4095455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937736" y="2822776"/>
            <a:ext cx="2630819" cy="2543464"/>
          </a:xfrm>
          <a:prstGeom prst="line">
            <a:avLst/>
          </a:prstGeom>
          <a:ln w="38100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581527" y="5803185"/>
            <a:ext cx="41513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Prune back leaves that are too specific</a:t>
            </a:r>
          </a:p>
        </p:txBody>
      </p:sp>
    </p:spTree>
    <p:extLst>
      <p:ext uri="{BB962C8B-B14F-4D97-AF65-F5344CB8AC3E}">
        <p14:creationId xmlns:p14="http://schemas.microsoft.com/office/powerpoint/2010/main" val="212655154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Preventing </a:t>
            </a:r>
            <a:r>
              <a:rPr lang="en-US" dirty="0" err="1"/>
              <a:t>overfitting</a:t>
            </a:r>
            <a:r>
              <a:rPr lang="en-US" dirty="0"/>
              <a:t>: pruning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05097" y="2268778"/>
            <a:ext cx="93025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Unicycle </a:t>
            </a:r>
          </a:p>
        </p:txBody>
      </p:sp>
      <p:cxnSp>
        <p:nvCxnSpPr>
          <p:cNvPr id="7" name="Straight Arrow Connector 6"/>
          <p:cNvCxnSpPr>
            <a:stCxn id="6" idx="2"/>
          </p:cNvCxnSpPr>
          <p:nvPr/>
        </p:nvCxnSpPr>
        <p:spPr>
          <a:xfrm flipH="1">
            <a:off x="937735" y="2638110"/>
            <a:ext cx="732487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1670222" y="2638110"/>
            <a:ext cx="751401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66555" y="2638110"/>
            <a:ext cx="102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Mountain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07858" y="2605844"/>
            <a:ext cx="86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9868" y="3114213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52029" y="3097620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13" name="Straight Arrow Connector 12"/>
          <p:cNvCxnSpPr>
            <a:stCxn id="12" idx="2"/>
          </p:cNvCxnSpPr>
          <p:nvPr/>
        </p:nvCxnSpPr>
        <p:spPr>
          <a:xfrm flipH="1">
            <a:off x="2084661" y="3466952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2"/>
          </p:cNvCxnSpPr>
          <p:nvPr/>
        </p:nvCxnSpPr>
        <p:spPr>
          <a:xfrm>
            <a:off x="2758657" y="3466952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688679" y="3466952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54790" y="3434686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63369" y="3922989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743937" y="4392775"/>
            <a:ext cx="77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Snowy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80381" y="3926462"/>
            <a:ext cx="100855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Weather</a:t>
            </a:r>
          </a:p>
        </p:txBody>
      </p:sp>
      <p:cxnSp>
        <p:nvCxnSpPr>
          <p:cNvPr id="20" name="Straight Arrow Connector 19"/>
          <p:cNvCxnSpPr>
            <a:stCxn id="19" idx="2"/>
          </p:cNvCxnSpPr>
          <p:nvPr/>
        </p:nvCxnSpPr>
        <p:spPr>
          <a:xfrm flipH="1">
            <a:off x="1313016" y="4295794"/>
            <a:ext cx="771645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9" idx="2"/>
          </p:cNvCxnSpPr>
          <p:nvPr/>
        </p:nvCxnSpPr>
        <p:spPr>
          <a:xfrm>
            <a:off x="2084661" y="4295794"/>
            <a:ext cx="71224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917031" y="4295794"/>
            <a:ext cx="67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Rainy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483142" y="4263528"/>
            <a:ext cx="71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Sunny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1266" y="4827958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55250" y="4753844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6" name="Straight Arrow Connector 25"/>
          <p:cNvCxnSpPr>
            <a:stCxn id="19" idx="2"/>
            <a:endCxn id="27" idx="0"/>
          </p:cNvCxnSpPr>
          <p:nvPr/>
        </p:nvCxnSpPr>
        <p:spPr>
          <a:xfrm flipH="1">
            <a:off x="2013790" y="4295794"/>
            <a:ext cx="70871" cy="530704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743937" y="4826498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28" name="Right Arrow 27"/>
          <p:cNvSpPr/>
          <p:nvPr/>
        </p:nvSpPr>
        <p:spPr>
          <a:xfrm>
            <a:off x="4340725" y="3466952"/>
            <a:ext cx="606778" cy="570665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491929" y="3250020"/>
            <a:ext cx="93025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Unicycle </a:t>
            </a:r>
          </a:p>
        </p:txBody>
      </p:sp>
      <p:cxnSp>
        <p:nvCxnSpPr>
          <p:cNvPr id="30" name="Straight Arrow Connector 29"/>
          <p:cNvCxnSpPr>
            <a:stCxn id="29" idx="2"/>
          </p:cNvCxnSpPr>
          <p:nvPr/>
        </p:nvCxnSpPr>
        <p:spPr>
          <a:xfrm flipH="1">
            <a:off x="6224567" y="3619352"/>
            <a:ext cx="732487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9" idx="2"/>
          </p:cNvCxnSpPr>
          <p:nvPr/>
        </p:nvCxnSpPr>
        <p:spPr>
          <a:xfrm>
            <a:off x="6957054" y="3619352"/>
            <a:ext cx="751401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553387" y="3619352"/>
            <a:ext cx="102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Mountain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94690" y="3587086"/>
            <a:ext cx="86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Normal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906700" y="4095455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12390" y="4095455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937736" y="2822776"/>
            <a:ext cx="2630819" cy="2543464"/>
          </a:xfrm>
          <a:prstGeom prst="line">
            <a:avLst/>
          </a:prstGeom>
          <a:ln w="38100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588940" y="5603130"/>
            <a:ext cx="297389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Pruning criterion?</a:t>
            </a:r>
          </a:p>
        </p:txBody>
      </p:sp>
    </p:spTree>
    <p:extLst>
      <p:ext uri="{BB962C8B-B14F-4D97-AF65-F5344CB8AC3E}">
        <p14:creationId xmlns:p14="http://schemas.microsoft.com/office/powerpoint/2010/main" val="2364005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08643" y="4761831"/>
            <a:ext cx="94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Short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trees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51789" y="1866231"/>
            <a:ext cx="1365518" cy="406401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Times New Roman" charset="0"/>
              </a:rPr>
              <a:t>Leave At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76989" y="3237831"/>
            <a:ext cx="1515269" cy="39838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Times New Roman" charset="0"/>
              </a:rPr>
              <a:t>Stall?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628189" y="3237831"/>
            <a:ext cx="1371600" cy="39838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Times New Roman" charset="0"/>
              </a:rPr>
              <a:t>Accident?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03989" y="2475831"/>
            <a:ext cx="109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10 AM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899652" y="2552031"/>
            <a:ext cx="947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9 AM</a:t>
            </a:r>
          </a:p>
        </p:txBody>
      </p:sp>
      <p:cxnSp>
        <p:nvCxnSpPr>
          <p:cNvPr id="9" name="AutoShape 8"/>
          <p:cNvCxnSpPr>
            <a:cxnSpLocks noChangeShapeType="1"/>
            <a:stCxn id="4" idx="2"/>
            <a:endCxn id="5" idx="0"/>
          </p:cNvCxnSpPr>
          <p:nvPr/>
        </p:nvCxnSpPr>
        <p:spPr bwMode="auto">
          <a:xfrm flipH="1">
            <a:off x="1134624" y="2272632"/>
            <a:ext cx="1499924" cy="96519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" name="AutoShape 9"/>
          <p:cNvCxnSpPr>
            <a:cxnSpLocks noChangeShapeType="1"/>
            <a:stCxn id="4" idx="2"/>
            <a:endCxn id="6" idx="0"/>
          </p:cNvCxnSpPr>
          <p:nvPr/>
        </p:nvCxnSpPr>
        <p:spPr bwMode="auto">
          <a:xfrm>
            <a:off x="2634548" y="2272632"/>
            <a:ext cx="1679441" cy="96519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467813" y="27806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8 AM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257968" y="47618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Long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408989" y="39236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Long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170989" y="4761831"/>
            <a:ext cx="1414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Short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4373520" y="47618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Long</a:t>
            </a:r>
          </a:p>
        </p:txBody>
      </p:sp>
      <p:cxnSp>
        <p:nvCxnSpPr>
          <p:cNvPr id="17" name="AutoShape 17"/>
          <p:cNvCxnSpPr>
            <a:cxnSpLocks noChangeShapeType="1"/>
            <a:stCxn id="5" idx="2"/>
            <a:endCxn id="12" idx="0"/>
          </p:cNvCxnSpPr>
          <p:nvPr/>
        </p:nvCxnSpPr>
        <p:spPr bwMode="auto">
          <a:xfrm>
            <a:off x="1134624" y="3636211"/>
            <a:ext cx="597213" cy="112562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38852" y="3999831"/>
            <a:ext cx="947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No</a:t>
            </a: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1494589" y="39998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Yes</a:t>
            </a:r>
          </a:p>
        </p:txBody>
      </p:sp>
      <p:cxnSp>
        <p:nvCxnSpPr>
          <p:cNvPr id="20" name="AutoShape 20"/>
          <p:cNvCxnSpPr>
            <a:cxnSpLocks noChangeShapeType="1"/>
            <a:stCxn id="4" idx="2"/>
            <a:endCxn id="13" idx="0"/>
          </p:cNvCxnSpPr>
          <p:nvPr/>
        </p:nvCxnSpPr>
        <p:spPr bwMode="auto">
          <a:xfrm>
            <a:off x="2634548" y="2272632"/>
            <a:ext cx="248310" cy="165099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" name="AutoShape 21"/>
          <p:cNvCxnSpPr>
            <a:cxnSpLocks noChangeShapeType="1"/>
            <a:stCxn id="6" idx="2"/>
            <a:endCxn id="15" idx="0"/>
          </p:cNvCxnSpPr>
          <p:nvPr/>
        </p:nvCxnSpPr>
        <p:spPr bwMode="auto">
          <a:xfrm flipH="1">
            <a:off x="3878221" y="3636211"/>
            <a:ext cx="435768" cy="112562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" name="AutoShape 22"/>
          <p:cNvCxnSpPr>
            <a:cxnSpLocks noChangeShapeType="1"/>
            <a:stCxn id="6" idx="2"/>
            <a:endCxn id="16" idx="0"/>
          </p:cNvCxnSpPr>
          <p:nvPr/>
        </p:nvCxnSpPr>
        <p:spPr bwMode="auto">
          <a:xfrm>
            <a:off x="4313989" y="3636211"/>
            <a:ext cx="533400" cy="112562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3317307" y="37712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No</a:t>
            </a:r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4373520" y="3771231"/>
            <a:ext cx="94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Yes</a:t>
            </a:r>
          </a:p>
        </p:txBody>
      </p:sp>
      <p:cxnSp>
        <p:nvCxnSpPr>
          <p:cNvPr id="26" name="AutoShape 27"/>
          <p:cNvCxnSpPr>
            <a:cxnSpLocks noChangeShapeType="1"/>
            <a:stCxn id="5" idx="2"/>
          </p:cNvCxnSpPr>
          <p:nvPr/>
        </p:nvCxnSpPr>
        <p:spPr bwMode="auto">
          <a:xfrm flipH="1">
            <a:off x="580190" y="3636211"/>
            <a:ext cx="554434" cy="112562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Straight Connector 48"/>
          <p:cNvCxnSpPr/>
          <p:nvPr/>
        </p:nvCxnSpPr>
        <p:spPr>
          <a:xfrm flipH="1">
            <a:off x="5400843" y="1866231"/>
            <a:ext cx="26737" cy="4577348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547894" y="2215471"/>
            <a:ext cx="33955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Tree with internal nodes labeled by features</a:t>
            </a:r>
          </a:p>
          <a:p>
            <a:endParaRPr lang="en-US" sz="2400" dirty="0"/>
          </a:p>
          <a:p>
            <a:r>
              <a:rPr lang="en-US" sz="2400" dirty="0"/>
              <a:t>Branches are labeled by tests on that feature</a:t>
            </a:r>
          </a:p>
          <a:p>
            <a:endParaRPr lang="en-US" sz="2400" dirty="0"/>
          </a:p>
          <a:p>
            <a:r>
              <a:rPr lang="en-US" sz="2400" dirty="0"/>
              <a:t>Leaves labeled with classes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0874045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Handling non-binary attributes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717514"/>
              </p:ext>
            </p:extLst>
          </p:nvPr>
        </p:nvGraphicFramePr>
        <p:xfrm>
          <a:off x="430071" y="1723132"/>
          <a:ext cx="8267700" cy="420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267700" imgH="4203700" progId="Excel.Sheet.12">
                  <p:embed/>
                </p:oleObj>
              </mc:Choice>
              <mc:Fallback>
                <p:oleObj name="Worksheet" r:id="rId2" imgW="8267700" imgH="42037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30071" y="1723132"/>
                        <a:ext cx="8267700" cy="420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2772047" y="1723132"/>
            <a:ext cx="5107121" cy="195108"/>
          </a:xfrm>
          <a:prstGeom prst="rect">
            <a:avLst/>
          </a:prstGeom>
          <a:solidFill>
            <a:srgbClr val="FFFF00">
              <a:alpha val="15000"/>
            </a:srgbClr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30071" y="1680424"/>
            <a:ext cx="1276855" cy="237816"/>
          </a:xfrm>
          <a:prstGeom prst="rect">
            <a:avLst/>
          </a:prstGeom>
          <a:solidFill>
            <a:srgbClr val="FFFF00">
              <a:alpha val="15000"/>
            </a:srgbClr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52261" y="6089273"/>
            <a:ext cx="86280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do we do with features that have multiple values? Real-values?</a:t>
            </a:r>
          </a:p>
        </p:txBody>
      </p:sp>
    </p:spTree>
    <p:extLst>
      <p:ext uri="{BB962C8B-B14F-4D97-AF65-F5344CB8AC3E}">
        <p14:creationId xmlns:p14="http://schemas.microsoft.com/office/powerpoint/2010/main" val="79806130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Features with multiple values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38358" y="3333602"/>
            <a:ext cx="77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Snowy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74802" y="2867289"/>
            <a:ext cx="100855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Weather</a:t>
            </a:r>
          </a:p>
        </p:txBody>
      </p:sp>
      <p:cxnSp>
        <p:nvCxnSpPr>
          <p:cNvPr id="6" name="Straight Arrow Connector 5"/>
          <p:cNvCxnSpPr>
            <a:stCxn id="5" idx="2"/>
          </p:cNvCxnSpPr>
          <p:nvPr/>
        </p:nvCxnSpPr>
        <p:spPr>
          <a:xfrm flipH="1">
            <a:off x="1507437" y="3236621"/>
            <a:ext cx="771645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5" idx="2"/>
          </p:cNvCxnSpPr>
          <p:nvPr/>
        </p:nvCxnSpPr>
        <p:spPr>
          <a:xfrm>
            <a:off x="2279082" y="3236621"/>
            <a:ext cx="71224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111452" y="3236621"/>
            <a:ext cx="67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Rainy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77563" y="3204355"/>
            <a:ext cx="71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Sunny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25687" y="3768785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9671" y="3694671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2" name="Straight Arrow Connector 11"/>
          <p:cNvCxnSpPr>
            <a:stCxn id="5" idx="2"/>
            <a:endCxn id="13" idx="0"/>
          </p:cNvCxnSpPr>
          <p:nvPr/>
        </p:nvCxnSpPr>
        <p:spPr>
          <a:xfrm flipH="1">
            <a:off x="2208211" y="3236621"/>
            <a:ext cx="70871" cy="530704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38358" y="3767325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87601" y="4587931"/>
            <a:ext cx="2884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Treat as an n-</a:t>
            </a:r>
            <a:r>
              <a:rPr lang="en-US" sz="2400" dirty="0" err="1">
                <a:solidFill>
                  <a:srgbClr val="0000FF"/>
                </a:solidFill>
              </a:rPr>
              <a:t>ary</a:t>
            </a:r>
            <a:r>
              <a:rPr lang="en-US" sz="2400" dirty="0">
                <a:solidFill>
                  <a:srgbClr val="0000FF"/>
                </a:solidFill>
              </a:rPr>
              <a:t> split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93110" y="4587931"/>
            <a:ext cx="3772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Treat as multiple binary splits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77189" y="2217206"/>
            <a:ext cx="76727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Rainy?</a:t>
            </a:r>
          </a:p>
        </p:txBody>
      </p:sp>
      <p:cxnSp>
        <p:nvCxnSpPr>
          <p:cNvPr id="19" name="Straight Arrow Connector 18"/>
          <p:cNvCxnSpPr>
            <a:stCxn id="18" idx="2"/>
          </p:cNvCxnSpPr>
          <p:nvPr/>
        </p:nvCxnSpPr>
        <p:spPr>
          <a:xfrm flipH="1">
            <a:off x="4909828" y="2586538"/>
            <a:ext cx="650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8" idx="2"/>
          </p:cNvCxnSpPr>
          <p:nvPr/>
        </p:nvCxnSpPr>
        <p:spPr>
          <a:xfrm>
            <a:off x="5560824" y="2586538"/>
            <a:ext cx="832891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513839" y="2586538"/>
            <a:ext cx="67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Rainy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041047" y="2513307"/>
            <a:ext cx="1021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 Rainy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28074" y="3118702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796000" y="4064003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71194" y="4064003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056278" y="3051955"/>
            <a:ext cx="86792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Snowy?</a:t>
            </a:r>
          </a:p>
        </p:txBody>
      </p:sp>
      <p:cxnSp>
        <p:nvCxnSpPr>
          <p:cNvPr id="28" name="Straight Arrow Connector 27"/>
          <p:cNvCxnSpPr>
            <a:stCxn id="27" idx="2"/>
            <a:endCxn id="26" idx="0"/>
          </p:cNvCxnSpPr>
          <p:nvPr/>
        </p:nvCxnSpPr>
        <p:spPr>
          <a:xfrm flipH="1">
            <a:off x="6041047" y="3421287"/>
            <a:ext cx="449192" cy="64271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7" idx="2"/>
            <a:endCxn id="24" idx="0"/>
          </p:cNvCxnSpPr>
          <p:nvPr/>
        </p:nvCxnSpPr>
        <p:spPr>
          <a:xfrm>
            <a:off x="6490239" y="3421287"/>
            <a:ext cx="562934" cy="64271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531796" y="3518268"/>
            <a:ext cx="77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Snowy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887938" y="3518268"/>
            <a:ext cx="71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Sunny</a:t>
            </a:r>
          </a:p>
        </p:txBody>
      </p:sp>
    </p:spTree>
    <p:extLst>
      <p:ext uri="{BB962C8B-B14F-4D97-AF65-F5344CB8AC3E}">
        <p14:creationId xmlns:p14="http://schemas.microsoft.com/office/powerpoint/2010/main" val="418556110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Real-valued features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1754" y="4292221"/>
            <a:ext cx="126658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Fare &lt; $20</a:t>
            </a:r>
          </a:p>
        </p:txBody>
      </p:sp>
      <p:cxnSp>
        <p:nvCxnSpPr>
          <p:cNvPr id="5" name="Straight Arrow Connector 4"/>
          <p:cNvCxnSpPr>
            <a:stCxn id="4" idx="2"/>
          </p:cNvCxnSpPr>
          <p:nvPr/>
        </p:nvCxnSpPr>
        <p:spPr>
          <a:xfrm flipH="1">
            <a:off x="1174396" y="4661553"/>
            <a:ext cx="90064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stCxn id="4" idx="2"/>
          </p:cNvCxnSpPr>
          <p:nvPr/>
        </p:nvCxnSpPr>
        <p:spPr>
          <a:xfrm>
            <a:off x="2075044" y="4661553"/>
            <a:ext cx="58323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31481" y="4652589"/>
            <a:ext cx="485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44515" y="4629287"/>
            <a:ext cx="45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5980" y="1897983"/>
            <a:ext cx="84600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Use any comparison test (&gt;, &lt;, ≤, ≥) to split the data into two parts</a:t>
            </a:r>
          </a:p>
          <a:p>
            <a:endParaRPr lang="en-US" sz="2800" dirty="0"/>
          </a:p>
          <a:p>
            <a:r>
              <a:rPr lang="en-US" sz="2800" dirty="0"/>
              <a:t>Select a range filter, i.e. min &lt; value &lt; max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06336" y="4259955"/>
            <a:ext cx="603162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Fare</a:t>
            </a:r>
          </a:p>
        </p:txBody>
      </p:sp>
      <p:cxnSp>
        <p:nvCxnSpPr>
          <p:cNvPr id="11" name="Straight Arrow Connector 10"/>
          <p:cNvCxnSpPr>
            <a:stCxn id="10" idx="2"/>
          </p:cNvCxnSpPr>
          <p:nvPr/>
        </p:nvCxnSpPr>
        <p:spPr>
          <a:xfrm flipH="1">
            <a:off x="4505688" y="4629287"/>
            <a:ext cx="1202229" cy="599087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0" idx="2"/>
          </p:cNvCxnSpPr>
          <p:nvPr/>
        </p:nvCxnSpPr>
        <p:spPr>
          <a:xfrm flipH="1">
            <a:off x="5406336" y="4629287"/>
            <a:ext cx="301581" cy="751487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0" idx="2"/>
          </p:cNvCxnSpPr>
          <p:nvPr/>
        </p:nvCxnSpPr>
        <p:spPr>
          <a:xfrm>
            <a:off x="5707917" y="4629287"/>
            <a:ext cx="751089" cy="751487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0" idx="2"/>
          </p:cNvCxnSpPr>
          <p:nvPr/>
        </p:nvCxnSpPr>
        <p:spPr>
          <a:xfrm>
            <a:off x="5707917" y="4629287"/>
            <a:ext cx="1529447" cy="599087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404383" y="4620323"/>
            <a:ext cx="643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0-10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88974" y="4946495"/>
            <a:ext cx="770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10-20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832653" y="4914229"/>
            <a:ext cx="770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20-50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39035" y="4652589"/>
            <a:ext cx="59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&gt;50</a:t>
            </a:r>
          </a:p>
        </p:txBody>
      </p:sp>
    </p:spTree>
    <p:extLst>
      <p:ext uri="{BB962C8B-B14F-4D97-AF65-F5344CB8AC3E}">
        <p14:creationId xmlns:p14="http://schemas.microsoft.com/office/powerpoint/2010/main" val="185877709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splitting criterion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646366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Otherwise:</a:t>
            </a:r>
          </a:p>
          <a:p>
            <a:pPr>
              <a:buFontTx/>
              <a:buChar char="-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calculate the </a:t>
            </a:r>
            <a:r>
              <a:rPr lang="en-US" dirty="0">
                <a:solidFill>
                  <a:srgbClr val="FF0000"/>
                </a:solidFill>
              </a:rPr>
              <a:t>“score”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for each feature if we used it to split the data</a:t>
            </a:r>
          </a:p>
          <a:p>
            <a:pPr>
              <a:buFontTx/>
              <a:buChar char="-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pick the feature with the highest score, partition the data based on that data value and call recursively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2648" y="4690009"/>
            <a:ext cx="7977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We used training error for the score.  Any other ideas?</a:t>
            </a:r>
          </a:p>
        </p:txBody>
      </p:sp>
    </p:spTree>
    <p:extLst>
      <p:ext uri="{BB962C8B-B14F-4D97-AF65-F5344CB8AC3E}">
        <p14:creationId xmlns:p14="http://schemas.microsoft.com/office/powerpoint/2010/main" val="309504883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splitting criterion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4201" y="1485900"/>
            <a:ext cx="4737100" cy="3886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6763" y="5516440"/>
            <a:ext cx="865816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- Entropy: how much uncertainty there is in the distribution over labels after the split</a:t>
            </a:r>
          </a:p>
          <a:p>
            <a:r>
              <a:rPr lang="en-US" sz="2000" dirty="0"/>
              <a:t>- </a:t>
            </a:r>
            <a:r>
              <a:rPr lang="en-US" sz="2000" dirty="0" err="1"/>
              <a:t>Gini</a:t>
            </a:r>
            <a:r>
              <a:rPr lang="en-US" sz="2000" dirty="0"/>
              <a:t>: sum of the square of the label proportions after split</a:t>
            </a:r>
          </a:p>
          <a:p>
            <a:r>
              <a:rPr lang="en-US" sz="2000" dirty="0"/>
              <a:t>- Training error = misclassification error</a:t>
            </a:r>
          </a:p>
        </p:txBody>
      </p:sp>
    </p:spTree>
    <p:extLst>
      <p:ext uri="{BB962C8B-B14F-4D97-AF65-F5344CB8AC3E}">
        <p14:creationId xmlns:p14="http://schemas.microsoft.com/office/powerpoint/2010/main" val="63235814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03398" y="1612900"/>
            <a:ext cx="2800477" cy="9556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Good?   Bad?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8900" y="3028950"/>
            <a:ext cx="32385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94229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trees: the good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</a:rPr>
              <a:t>Very intuitive and easy to interpret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Fast to run and fairly easy to implement (Assignment 2 </a:t>
            </a:r>
            <a:r>
              <a:rPr lang="en-US" dirty="0">
                <a:sym typeface="Wingdings"/>
              </a:rPr>
              <a:t>)</a:t>
            </a:r>
          </a:p>
          <a:p>
            <a:pPr marL="0" indent="0">
              <a:buNone/>
            </a:pPr>
            <a:endParaRPr lang="en-US" dirty="0">
              <a:sym typeface="Wingdings"/>
            </a:endParaRPr>
          </a:p>
          <a:p>
            <a:pPr marL="0" indent="0">
              <a:buNone/>
            </a:pPr>
            <a:r>
              <a:rPr lang="en-US" dirty="0"/>
              <a:t>Historically, perform fairly well (especially with a few more tricks we’ll see later on)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 prior assumptions about the data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50283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trees: the bad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Be careful with features with lots of values if you’re not doing binary splits</a:t>
            </a:r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338921"/>
              </p:ext>
            </p:extLst>
          </p:nvPr>
        </p:nvGraphicFramePr>
        <p:xfrm>
          <a:off x="2956048" y="2276057"/>
          <a:ext cx="417095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4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4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41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41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41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67218" y="6108996"/>
            <a:ext cx="52001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Which feature would be at the top here?</a:t>
            </a:r>
          </a:p>
        </p:txBody>
      </p:sp>
    </p:spTree>
    <p:extLst>
      <p:ext uri="{BB962C8B-B14F-4D97-AF65-F5344CB8AC3E}">
        <p14:creationId xmlns:p14="http://schemas.microsoft.com/office/powerpoint/2010/main" val="321418323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trees: the bad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Can be problematic (slow, bad performance) with large numbers of features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Can’t learn some very simple data sets (e.g. some types of linearly separable data)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Pruning/tuning can be tricky to get right</a:t>
            </a:r>
          </a:p>
        </p:txBody>
      </p:sp>
    </p:spTree>
    <p:extLst>
      <p:ext uri="{BB962C8B-B14F-4D97-AF65-F5344CB8AC3E}">
        <p14:creationId xmlns:p14="http://schemas.microsoft.com/office/powerpoint/2010/main" val="421797132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DT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303794"/>
            <a:ext cx="8153400" cy="438282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Base cases:</a:t>
            </a:r>
          </a:p>
          <a:p>
            <a:pPr marL="514350" indent="-514350">
              <a:buAutoNum type="arabicPeriod"/>
            </a:pPr>
            <a:r>
              <a:rPr lang="en-US" dirty="0"/>
              <a:t>If all data belong to the same class, pick that label</a:t>
            </a:r>
          </a:p>
          <a:p>
            <a:pPr marL="514350" indent="-514350">
              <a:buAutoNum type="arabicPeriod"/>
            </a:pPr>
            <a:r>
              <a:rPr lang="en-US" dirty="0"/>
              <a:t>If all the data have the same feature values, pick majority label (if tie, parent majority)</a:t>
            </a:r>
          </a:p>
          <a:p>
            <a:pPr marL="514350" indent="-514350">
              <a:buFont typeface="Wingdings"/>
              <a:buAutoNum type="arabicPeriod"/>
            </a:pPr>
            <a:r>
              <a:rPr lang="en-US" dirty="0"/>
              <a:t>If we’re out of features to examine, pick majority label (if tie, parent majority)</a:t>
            </a:r>
          </a:p>
          <a:p>
            <a:pPr marL="514350" indent="-514350">
              <a:buAutoNum type="arabicPeriod"/>
            </a:pPr>
            <a:r>
              <a:rPr lang="en-US" dirty="0"/>
              <a:t>If the we don’t have any data left, pick majority label of </a:t>
            </a:r>
            <a:r>
              <a:rPr lang="en-US" i="1" dirty="0"/>
              <a:t>parent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i="1" dirty="0">
                <a:solidFill>
                  <a:srgbClr val="FF6600"/>
                </a:solidFill>
              </a:rPr>
              <a:t>If some other stopping criteria </a:t>
            </a:r>
            <a:r>
              <a:rPr lang="en-US" dirty="0"/>
              <a:t>exists to avoid </a:t>
            </a:r>
            <a:r>
              <a:rPr lang="en-US" dirty="0" err="1"/>
              <a:t>overfitting</a:t>
            </a:r>
            <a:r>
              <a:rPr lang="en-US" dirty="0"/>
              <a:t>, pick majority label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Otherwise (i.e. if none of the base cases apply):</a:t>
            </a:r>
          </a:p>
          <a:p>
            <a:pPr>
              <a:buFontTx/>
              <a:buChar char="-"/>
            </a:pPr>
            <a:r>
              <a:rPr lang="en-US" dirty="0"/>
              <a:t>calculate the “score” for each feature if we used it to split the data</a:t>
            </a:r>
          </a:p>
          <a:p>
            <a:pPr>
              <a:buFontTx/>
              <a:buChar char="-"/>
            </a:pPr>
            <a:r>
              <a:rPr lang="en-US" dirty="0"/>
              <a:t>pick the feature with the highest score, partition the data based on that data, e.g. </a:t>
            </a:r>
            <a:r>
              <a:rPr lang="en-US" dirty="0" err="1"/>
              <a:t>data_left</a:t>
            </a:r>
            <a:r>
              <a:rPr lang="en-US" dirty="0"/>
              <a:t> and </a:t>
            </a:r>
            <a:r>
              <a:rPr lang="en-US" dirty="0" err="1"/>
              <a:t>data_right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Recurse</a:t>
            </a:r>
            <a:r>
              <a:rPr lang="en-US" dirty="0"/>
              <a:t>, i.e. </a:t>
            </a:r>
            <a:r>
              <a:rPr lang="en-US" dirty="0" err="1"/>
              <a:t>DT_train</a:t>
            </a:r>
            <a:r>
              <a:rPr lang="en-US" dirty="0"/>
              <a:t>(</a:t>
            </a:r>
            <a:r>
              <a:rPr lang="en-US" dirty="0" err="1"/>
              <a:t>data_left</a:t>
            </a:r>
            <a:r>
              <a:rPr lang="en-US" dirty="0"/>
              <a:t>) and </a:t>
            </a:r>
            <a:r>
              <a:rPr lang="en-US" dirty="0" err="1"/>
              <a:t>DT_train</a:t>
            </a:r>
            <a:r>
              <a:rPr lang="en-US" dirty="0"/>
              <a:t>(</a:t>
            </a:r>
            <a:r>
              <a:rPr lang="en-US" dirty="0" err="1"/>
              <a:t>data_right</a:t>
            </a:r>
            <a:r>
              <a:rPr lang="en-US" dirty="0"/>
              <a:t>)</a:t>
            </a:r>
          </a:p>
          <a:p>
            <a:pPr>
              <a:buFontTx/>
              <a:buChar char="-"/>
            </a:pPr>
            <a:r>
              <a:rPr lang="en-US" dirty="0"/>
              <a:t>Make tree with feature as the splitting criterion with the decision trees returned from the recursive calls as the children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0874" y="1775607"/>
            <a:ext cx="1577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DT_train</a:t>
            </a:r>
            <a:r>
              <a:rPr lang="en-US" dirty="0"/>
              <a:t>(data):</a:t>
            </a:r>
          </a:p>
        </p:txBody>
      </p:sp>
    </p:spTree>
    <p:extLst>
      <p:ext uri="{BB962C8B-B14F-4D97-AF65-F5344CB8AC3E}">
        <p14:creationId xmlns:p14="http://schemas.microsoft.com/office/powerpoint/2010/main" val="3827674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08643" y="4761831"/>
            <a:ext cx="94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Short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trees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51789" y="1866231"/>
            <a:ext cx="1365518" cy="406401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Times New Roman" charset="0"/>
              </a:rPr>
              <a:t>Leave At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76989" y="3237831"/>
            <a:ext cx="1515269" cy="39838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Times New Roman" charset="0"/>
              </a:rPr>
              <a:t>Stall?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628189" y="3237831"/>
            <a:ext cx="1371600" cy="39838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Times New Roman" charset="0"/>
              </a:rPr>
              <a:t>Accident?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03989" y="2475831"/>
            <a:ext cx="109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10 AM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899652" y="2552031"/>
            <a:ext cx="947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9 AM</a:t>
            </a:r>
          </a:p>
        </p:txBody>
      </p:sp>
      <p:cxnSp>
        <p:nvCxnSpPr>
          <p:cNvPr id="9" name="AutoShape 8"/>
          <p:cNvCxnSpPr>
            <a:cxnSpLocks noChangeShapeType="1"/>
            <a:stCxn id="4" idx="2"/>
            <a:endCxn id="5" idx="0"/>
          </p:cNvCxnSpPr>
          <p:nvPr/>
        </p:nvCxnSpPr>
        <p:spPr bwMode="auto">
          <a:xfrm flipH="1">
            <a:off x="1134624" y="2272632"/>
            <a:ext cx="1499924" cy="96519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" name="AutoShape 9"/>
          <p:cNvCxnSpPr>
            <a:cxnSpLocks noChangeShapeType="1"/>
            <a:stCxn id="4" idx="2"/>
            <a:endCxn id="6" idx="0"/>
          </p:cNvCxnSpPr>
          <p:nvPr/>
        </p:nvCxnSpPr>
        <p:spPr bwMode="auto">
          <a:xfrm>
            <a:off x="2634548" y="2272632"/>
            <a:ext cx="1679441" cy="96519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467813" y="27806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8 AM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257968" y="47618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Long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408989" y="39236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Long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170989" y="4761831"/>
            <a:ext cx="1414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Short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4373520" y="47618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Long</a:t>
            </a:r>
          </a:p>
        </p:txBody>
      </p:sp>
      <p:cxnSp>
        <p:nvCxnSpPr>
          <p:cNvPr id="17" name="AutoShape 17"/>
          <p:cNvCxnSpPr>
            <a:cxnSpLocks noChangeShapeType="1"/>
            <a:stCxn id="5" idx="2"/>
            <a:endCxn id="12" idx="0"/>
          </p:cNvCxnSpPr>
          <p:nvPr/>
        </p:nvCxnSpPr>
        <p:spPr bwMode="auto">
          <a:xfrm>
            <a:off x="1134624" y="3636211"/>
            <a:ext cx="597213" cy="112562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38852" y="3999831"/>
            <a:ext cx="947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No</a:t>
            </a: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1494589" y="39998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Yes</a:t>
            </a:r>
          </a:p>
        </p:txBody>
      </p:sp>
      <p:cxnSp>
        <p:nvCxnSpPr>
          <p:cNvPr id="20" name="AutoShape 20"/>
          <p:cNvCxnSpPr>
            <a:cxnSpLocks noChangeShapeType="1"/>
            <a:stCxn id="4" idx="2"/>
            <a:endCxn id="13" idx="0"/>
          </p:cNvCxnSpPr>
          <p:nvPr/>
        </p:nvCxnSpPr>
        <p:spPr bwMode="auto">
          <a:xfrm>
            <a:off x="2634548" y="2272632"/>
            <a:ext cx="248310" cy="165099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" name="AutoShape 21"/>
          <p:cNvCxnSpPr>
            <a:cxnSpLocks noChangeShapeType="1"/>
            <a:stCxn id="6" idx="2"/>
            <a:endCxn id="15" idx="0"/>
          </p:cNvCxnSpPr>
          <p:nvPr/>
        </p:nvCxnSpPr>
        <p:spPr bwMode="auto">
          <a:xfrm flipH="1">
            <a:off x="3878221" y="3636211"/>
            <a:ext cx="435768" cy="112562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" name="AutoShape 22"/>
          <p:cNvCxnSpPr>
            <a:cxnSpLocks noChangeShapeType="1"/>
            <a:stCxn id="6" idx="2"/>
            <a:endCxn id="16" idx="0"/>
          </p:cNvCxnSpPr>
          <p:nvPr/>
        </p:nvCxnSpPr>
        <p:spPr bwMode="auto">
          <a:xfrm>
            <a:off x="4313989" y="3636211"/>
            <a:ext cx="533400" cy="112562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3317307" y="37712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No</a:t>
            </a:r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4373520" y="3771231"/>
            <a:ext cx="94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Yes</a:t>
            </a:r>
          </a:p>
        </p:txBody>
      </p:sp>
      <p:cxnSp>
        <p:nvCxnSpPr>
          <p:cNvPr id="26" name="AutoShape 27"/>
          <p:cNvCxnSpPr>
            <a:cxnSpLocks noChangeShapeType="1"/>
            <a:stCxn id="5" idx="2"/>
          </p:cNvCxnSpPr>
          <p:nvPr/>
        </p:nvCxnSpPr>
        <p:spPr bwMode="auto">
          <a:xfrm flipH="1">
            <a:off x="580190" y="3636211"/>
            <a:ext cx="554434" cy="112562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Straight Connector 48"/>
          <p:cNvCxnSpPr/>
          <p:nvPr/>
        </p:nvCxnSpPr>
        <p:spPr>
          <a:xfrm flipH="1">
            <a:off x="5400843" y="1866231"/>
            <a:ext cx="26737" cy="4577348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547894" y="2215471"/>
            <a:ext cx="33955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Tree with internal nodes labeled by features</a:t>
            </a:r>
          </a:p>
          <a:p>
            <a:endParaRPr lang="en-US" sz="2400" dirty="0"/>
          </a:p>
          <a:p>
            <a:r>
              <a:rPr lang="en-US" sz="2400" dirty="0"/>
              <a:t>Branches are labeled by tests on that feature</a:t>
            </a:r>
          </a:p>
          <a:p>
            <a:endParaRPr lang="en-US" sz="2400" dirty="0"/>
          </a:p>
          <a:p>
            <a:r>
              <a:rPr lang="en-US" sz="2400" dirty="0"/>
              <a:t>Leaves labeled with classes</a:t>
            </a:r>
          </a:p>
          <a:p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577427" y="5635477"/>
            <a:ext cx="229957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Leave = 8 AM</a:t>
            </a:r>
          </a:p>
          <a:p>
            <a:r>
              <a:rPr lang="en-US" sz="2400" dirty="0">
                <a:solidFill>
                  <a:srgbClr val="FF0000"/>
                </a:solidFill>
              </a:rPr>
              <a:t>Weather = Rainy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043274" y="5635477"/>
            <a:ext cx="199345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Accident = Yes</a:t>
            </a:r>
          </a:p>
          <a:p>
            <a:r>
              <a:rPr lang="en-US" sz="2400" dirty="0">
                <a:solidFill>
                  <a:srgbClr val="FF0000"/>
                </a:solidFill>
              </a:rPr>
              <a:t>Stall = No</a:t>
            </a:r>
          </a:p>
        </p:txBody>
      </p:sp>
    </p:spTree>
    <p:extLst>
      <p:ext uri="{BB962C8B-B14F-4D97-AF65-F5344CB8AC3E}">
        <p14:creationId xmlns:p14="http://schemas.microsoft.com/office/powerpoint/2010/main" val="215297907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5F80E-673B-4B22-36C2-EBF6A6F8F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Pseudocode (from the book)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137FF4F-965C-13FD-8096-6F2F3D20CC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5651" y="1589900"/>
            <a:ext cx="5970181" cy="4850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97780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6A1CC-5B66-345C-A595-77F7FE68D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281" y="292396"/>
            <a:ext cx="8153400" cy="99060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6567DD-981C-4947-BD2F-DF74FD6839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5956"/>
            <a:ext cx="4390020" cy="356689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C39E66B-DA5C-83FF-2A1B-29970EBB0FD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0" y="2308525"/>
            <a:ext cx="4576820" cy="345432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Base cases:</a:t>
            </a:r>
          </a:p>
          <a:p>
            <a:pPr marL="514350" indent="-514350">
              <a:buAutoNum type="arabicPeriod"/>
            </a:pPr>
            <a:r>
              <a:rPr lang="en-US" dirty="0"/>
              <a:t>If all data belong to the same class, pick that label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If all the data have the same feature values, pick majority label (if tie, parent majority)</a:t>
            </a:r>
          </a:p>
          <a:p>
            <a:pPr marL="514350" indent="-514350">
              <a:buFont typeface="Wingdings"/>
              <a:buAutoNum type="arabi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If we’re out of features to examine, pick majority label (if tie, parent majority)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If the we don’t have any data left, pick majority label of </a:t>
            </a:r>
            <a:r>
              <a:rPr lang="en-US" i="1" dirty="0">
                <a:solidFill>
                  <a:schemeClr val="bg1">
                    <a:lumMod val="85000"/>
                  </a:schemeClr>
                </a:solidFill>
              </a:rPr>
              <a:t>parent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en-US" i="1" dirty="0">
                <a:solidFill>
                  <a:schemeClr val="bg1">
                    <a:lumMod val="85000"/>
                  </a:schemeClr>
                </a:solidFill>
              </a:rPr>
              <a:t>If some other stopping criteria 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exists to avoid overfitting, pick majority label</a:t>
            </a:r>
          </a:p>
        </p:txBody>
      </p:sp>
    </p:spTree>
    <p:extLst>
      <p:ext uri="{BB962C8B-B14F-4D97-AF65-F5344CB8AC3E}">
        <p14:creationId xmlns:p14="http://schemas.microsoft.com/office/powerpoint/2010/main" val="88435328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519C7F-0084-45C9-A331-27FEC06E12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38B9C-9358-07E2-D3F4-697D31849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281" y="292396"/>
            <a:ext cx="8153400" cy="99060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D0FA9D-114E-21E3-703C-E1752BBD25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5956"/>
            <a:ext cx="4390020" cy="356689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7137CB9-E2A1-CE43-13CC-0DF2CEE5F27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0" y="2308525"/>
            <a:ext cx="4576820" cy="345432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Base cases:</a:t>
            </a:r>
          </a:p>
          <a:p>
            <a:pPr marL="514350" indent="-514350">
              <a:buAutoNum type="arabicPeriod"/>
            </a:pPr>
            <a:r>
              <a:rPr lang="en-US" dirty="0"/>
              <a:t>If all data belong to the same class, pick that label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If all the data have the same feature values, pick majority label (if tie, parent majority)</a:t>
            </a:r>
          </a:p>
          <a:p>
            <a:pPr marL="514350" indent="-514350">
              <a:buFont typeface="Wingdings"/>
              <a:buAutoNum type="arabi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If we’re out of features to examine, pick majority label (if tie, parent majority)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If the we don’t have any data left, pick majority label of </a:t>
            </a:r>
            <a:r>
              <a:rPr lang="en-US" i="1" dirty="0">
                <a:solidFill>
                  <a:schemeClr val="bg1">
                    <a:lumMod val="85000"/>
                  </a:schemeClr>
                </a:solidFill>
              </a:rPr>
              <a:t>parent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en-US" i="1" dirty="0">
                <a:solidFill>
                  <a:schemeClr val="bg1">
                    <a:lumMod val="85000"/>
                  </a:schemeClr>
                </a:solidFill>
              </a:rPr>
              <a:t>If some other stopping criteria 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exists to avoid overfitting, pick majority label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F1EE446-2FF2-A2C7-BF3C-974B4D0C79A6}"/>
              </a:ext>
            </a:extLst>
          </p:cNvPr>
          <p:cNvSpPr/>
          <p:nvPr/>
        </p:nvSpPr>
        <p:spPr>
          <a:xfrm>
            <a:off x="0" y="2424223"/>
            <a:ext cx="4390020" cy="563526"/>
          </a:xfrm>
          <a:prstGeom prst="rect">
            <a:avLst/>
          </a:prstGeom>
          <a:noFill/>
          <a:ln w="38100" cmpd="sng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96691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1A33B-02E2-838D-F100-1D5DFC01E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63413-43E7-BFD2-E5CB-5D8719755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8705F9-1925-1D82-332C-3C9EF05F18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5956"/>
            <a:ext cx="4390020" cy="356689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3745448-F6B4-3BB4-5DCD-BA6636D7A32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0" y="2308525"/>
            <a:ext cx="4576820" cy="345432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Base cases: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If all data belong to the same class, pick that label</a:t>
            </a:r>
          </a:p>
          <a:p>
            <a:pPr marL="514350" indent="-514350">
              <a:buAutoNum type="arabicPeriod"/>
            </a:pPr>
            <a:r>
              <a:rPr lang="en-US" dirty="0"/>
              <a:t>If all the data have the same feature values, pick majority label (if tie, parent majority)</a:t>
            </a:r>
          </a:p>
          <a:p>
            <a:pPr marL="514350" indent="-514350">
              <a:buFont typeface="Wingdings"/>
              <a:buAutoNum type="arabi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If we’re out of features to examine, pick majority label (if tie, parent majority)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If the we don’t have any data left, pick majority label of </a:t>
            </a:r>
            <a:r>
              <a:rPr lang="en-US" i="1" dirty="0">
                <a:solidFill>
                  <a:schemeClr val="bg1">
                    <a:lumMod val="85000"/>
                  </a:schemeClr>
                </a:solidFill>
              </a:rPr>
              <a:t>parent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en-US" i="1" dirty="0">
                <a:solidFill>
                  <a:schemeClr val="bg1">
                    <a:lumMod val="85000"/>
                  </a:schemeClr>
                </a:solidFill>
              </a:rPr>
              <a:t>If some other stopping criteria 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exists to avoid overfitting, pick majority label</a:t>
            </a:r>
          </a:p>
        </p:txBody>
      </p:sp>
    </p:spTree>
    <p:extLst>
      <p:ext uri="{BB962C8B-B14F-4D97-AF65-F5344CB8AC3E}">
        <p14:creationId xmlns:p14="http://schemas.microsoft.com/office/powerpoint/2010/main" val="347743706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513D1-80A5-9136-B2DB-F1A2BF939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36F72-B032-93AF-241C-B2782DDCC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DB983A-1E34-E772-8E89-8277B51446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5956"/>
            <a:ext cx="4390020" cy="356689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EC8D5B-2C64-F50C-07D7-D3B021D52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0" y="2308525"/>
            <a:ext cx="4576820" cy="345432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Base cases: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If all data belong to the same class, pick that label</a:t>
            </a:r>
          </a:p>
          <a:p>
            <a:pPr marL="514350" indent="-514350">
              <a:buAutoNum type="arabicPeriod"/>
            </a:pPr>
            <a:r>
              <a:rPr lang="en-US" dirty="0"/>
              <a:t>If all the data have the same feature values, pick majority label (if tie, parent majority)</a:t>
            </a:r>
          </a:p>
          <a:p>
            <a:pPr marL="514350" indent="-514350">
              <a:buFont typeface="Wingdings"/>
              <a:buAutoNum type="arabi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If we’re out of features to examine, pick majority label (if tie, parent majority)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If the we don’t have any data left, pick majority label of </a:t>
            </a:r>
            <a:r>
              <a:rPr lang="en-US" i="1" dirty="0">
                <a:solidFill>
                  <a:schemeClr val="bg1">
                    <a:lumMod val="85000"/>
                  </a:schemeClr>
                </a:solidFill>
              </a:rPr>
              <a:t>parent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en-US" i="1" dirty="0">
                <a:solidFill>
                  <a:schemeClr val="bg1">
                    <a:lumMod val="85000"/>
                  </a:schemeClr>
                </a:solidFill>
              </a:rPr>
              <a:t>If some other stopping criteria 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exists to avoid overfitting, pick majority label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655ECC-660F-CEDC-D810-443662F3B1B1}"/>
              </a:ext>
            </a:extLst>
          </p:cNvPr>
          <p:cNvSpPr txBox="1"/>
          <p:nvPr/>
        </p:nvSpPr>
        <p:spPr>
          <a:xfrm>
            <a:off x="2775098" y="6092456"/>
            <a:ext cx="26853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</a:rPr>
              <a:t>Not in this pseudocode!</a:t>
            </a:r>
          </a:p>
        </p:txBody>
      </p:sp>
    </p:spTree>
    <p:extLst>
      <p:ext uri="{BB962C8B-B14F-4D97-AF65-F5344CB8AC3E}">
        <p14:creationId xmlns:p14="http://schemas.microsoft.com/office/powerpoint/2010/main" val="184901319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EE29F-8E8D-98AB-6CD1-5804C95C2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7BDB2-654D-DF44-D9E2-DE6304F18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04493F-76F8-FA8A-FF60-C641E615E0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5956"/>
            <a:ext cx="4390020" cy="356689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CB9C97A-7757-EFED-E6F6-A02DFBF006E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0" y="2308525"/>
            <a:ext cx="4576820" cy="345432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Base cases: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If all data belong to the same class, pick that label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If all the data have the same feature values, pick majority label (if tie, parent majority)</a:t>
            </a:r>
          </a:p>
          <a:p>
            <a:pPr marL="514350" indent="-514350">
              <a:buFont typeface="Wingdings"/>
              <a:buAutoNum type="arabicPeriod"/>
            </a:pPr>
            <a:r>
              <a:rPr lang="en-US" dirty="0"/>
              <a:t>If we’re out of features to examine, pick majority label (if tie, parent majority)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If the we don’t have any data left, pick majority label of </a:t>
            </a:r>
            <a:r>
              <a:rPr lang="en-US" i="1" dirty="0">
                <a:solidFill>
                  <a:schemeClr val="bg1">
                    <a:lumMod val="75000"/>
                  </a:schemeClr>
                </a:solidFill>
              </a:rPr>
              <a:t>parent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en-US" i="1" dirty="0">
                <a:solidFill>
                  <a:schemeClr val="bg1">
                    <a:lumMod val="75000"/>
                  </a:schemeClr>
                </a:solidFill>
              </a:rPr>
              <a:t>If some other stopping criteria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exists to avoid overfitting, pick majority label</a:t>
            </a:r>
          </a:p>
        </p:txBody>
      </p:sp>
    </p:spTree>
    <p:extLst>
      <p:ext uri="{BB962C8B-B14F-4D97-AF65-F5344CB8AC3E}">
        <p14:creationId xmlns:p14="http://schemas.microsoft.com/office/powerpoint/2010/main" val="131583616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DA99B-48BE-66EB-7C84-617827970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5691E-C8BA-B5DC-F4C8-1F6977F9B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BC7D10-64C0-88D0-ED10-1ECE808C3C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5956"/>
            <a:ext cx="4390020" cy="356689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8725938-FA3A-063F-8A56-207072F0532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0" y="2308525"/>
            <a:ext cx="4576820" cy="345432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Base cases: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If all data belong to the same class, pick that label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If all the data have the same feature values, pick majority label (if tie, parent majority)</a:t>
            </a:r>
          </a:p>
          <a:p>
            <a:pPr marL="514350" indent="-514350">
              <a:buFont typeface="Wingdings"/>
              <a:buAutoNum type="arabicPeriod"/>
            </a:pPr>
            <a:r>
              <a:rPr lang="en-US" dirty="0"/>
              <a:t>If we’re out of features to examine, pick majority label (if tie, parent majority)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If the we don’t have any data left, pick majority label of </a:t>
            </a:r>
            <a:r>
              <a:rPr lang="en-US" i="1" dirty="0">
                <a:solidFill>
                  <a:schemeClr val="bg1">
                    <a:lumMod val="75000"/>
                  </a:schemeClr>
                </a:solidFill>
              </a:rPr>
              <a:t>parent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en-US" i="1" dirty="0">
                <a:solidFill>
                  <a:schemeClr val="bg1">
                    <a:lumMod val="75000"/>
                  </a:schemeClr>
                </a:solidFill>
              </a:rPr>
              <a:t>If some other stopping criteria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exists to avoid overfitting, pick majority label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5ACE9A-D76C-A268-C705-11380D6787D4}"/>
              </a:ext>
            </a:extLst>
          </p:cNvPr>
          <p:cNvSpPr/>
          <p:nvPr/>
        </p:nvSpPr>
        <p:spPr>
          <a:xfrm>
            <a:off x="90990" y="2934586"/>
            <a:ext cx="4390020" cy="340242"/>
          </a:xfrm>
          <a:prstGeom prst="rect">
            <a:avLst/>
          </a:prstGeom>
          <a:noFill/>
          <a:ln w="38100" cmpd="sng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45733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BB1FD6-6A17-EF53-7909-C2259C8C7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276D2-846D-4078-ECEF-E6375EA3D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CDA799-9E6F-667F-7287-69A7F8D3A2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5956"/>
            <a:ext cx="4390020" cy="356689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E48F9FC-AD5C-05C6-CE35-9BF7066F1A7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0" y="2308525"/>
            <a:ext cx="4576820" cy="345432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Base cases: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If all data belong to the same class, pick that label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If all the data have the same feature values, pick majority label (if tie, parent majority)</a:t>
            </a:r>
          </a:p>
          <a:p>
            <a:pPr marL="514350" indent="-514350">
              <a:buFont typeface="Wingdings"/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If we’re out of features to examine, pick majority label (if tie, parent majority)</a:t>
            </a:r>
          </a:p>
          <a:p>
            <a:pPr marL="514350" indent="-514350">
              <a:buAutoNum type="arabicPeriod"/>
            </a:pPr>
            <a:r>
              <a:rPr lang="en-US" dirty="0"/>
              <a:t>If the we don’t have any data left, pick majority label of </a:t>
            </a:r>
            <a:r>
              <a:rPr lang="en-US" i="1" dirty="0"/>
              <a:t>parent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i="1" dirty="0"/>
              <a:t>If some other stopping criteria </a:t>
            </a:r>
            <a:r>
              <a:rPr lang="en-US" dirty="0"/>
              <a:t>exists to avoid overfitting, pick majority label</a:t>
            </a:r>
          </a:p>
        </p:txBody>
      </p:sp>
    </p:spTree>
    <p:extLst>
      <p:ext uri="{BB962C8B-B14F-4D97-AF65-F5344CB8AC3E}">
        <p14:creationId xmlns:p14="http://schemas.microsoft.com/office/powerpoint/2010/main" val="315082862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9BC287-D6A0-B6CC-8235-ECC4CA1C9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E62AC-AF1C-87F5-B966-1AF48C11C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9BB33E-3D3A-7269-48AD-4D3430AFB5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5956"/>
            <a:ext cx="4390020" cy="356689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6347B7B-2E56-F582-1487-1830FB14B78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0" y="2308525"/>
            <a:ext cx="4576820" cy="345432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Base cases: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If all data belong to the same class, pick that label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If all the data have the same feature values, pick majority label (if tie, parent majority)</a:t>
            </a:r>
          </a:p>
          <a:p>
            <a:pPr marL="514350" indent="-514350">
              <a:buFont typeface="Wingdings"/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If we’re out of features to examine, pick majority label (if tie, parent majority)</a:t>
            </a:r>
          </a:p>
          <a:p>
            <a:pPr marL="514350" indent="-514350">
              <a:buAutoNum type="arabicPeriod"/>
            </a:pPr>
            <a:r>
              <a:rPr lang="en-US" dirty="0"/>
              <a:t>If the we don’t have any data left, pick majority label of </a:t>
            </a:r>
            <a:r>
              <a:rPr lang="en-US" i="1" dirty="0"/>
              <a:t>parent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i="1" dirty="0"/>
              <a:t>If some other stopping criteria </a:t>
            </a:r>
            <a:r>
              <a:rPr lang="en-US" dirty="0"/>
              <a:t>exists to avoid overfitting, pick majority label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7E3498-FDD8-31D3-0E9B-ACEB1F834C36}"/>
              </a:ext>
            </a:extLst>
          </p:cNvPr>
          <p:cNvSpPr txBox="1"/>
          <p:nvPr/>
        </p:nvSpPr>
        <p:spPr>
          <a:xfrm>
            <a:off x="2775098" y="6092456"/>
            <a:ext cx="26853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</a:rPr>
              <a:t>Not in this pseudocode!</a:t>
            </a:r>
          </a:p>
        </p:txBody>
      </p:sp>
    </p:spTree>
    <p:extLst>
      <p:ext uri="{BB962C8B-B14F-4D97-AF65-F5344CB8AC3E}">
        <p14:creationId xmlns:p14="http://schemas.microsoft.com/office/powerpoint/2010/main" val="155013748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7FD9D-47FF-18C6-7882-F7BCBA879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2EAD508-C2FC-B3A1-FC49-EBB93E3C29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5956"/>
            <a:ext cx="4390020" cy="3566891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C130369-02D5-DE06-1461-1044AE182925}"/>
              </a:ext>
            </a:extLst>
          </p:cNvPr>
          <p:cNvSpPr txBox="1">
            <a:spLocks/>
          </p:cNvSpPr>
          <p:nvPr/>
        </p:nvSpPr>
        <p:spPr>
          <a:xfrm>
            <a:off x="4390020" y="2350591"/>
            <a:ext cx="4800104" cy="3257620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Otherwise (i.e. if none of the base cases apply):</a:t>
            </a:r>
          </a:p>
          <a:p>
            <a:pPr>
              <a:buFontTx/>
              <a:buChar char="-"/>
            </a:pPr>
            <a:r>
              <a:rPr lang="en-US" dirty="0"/>
              <a:t>calculate the “score” for each feature if we used it to split the data</a:t>
            </a:r>
          </a:p>
          <a:p>
            <a:pPr>
              <a:buFontTx/>
              <a:buChar char="-"/>
            </a:pPr>
            <a:r>
              <a:rPr lang="en-US" dirty="0"/>
              <a:t>pick the feature with the highest score, partition the data based on that data, e.g. </a:t>
            </a:r>
            <a:r>
              <a:rPr lang="en-US" dirty="0" err="1"/>
              <a:t>data_left</a:t>
            </a:r>
            <a:r>
              <a:rPr lang="en-US" dirty="0"/>
              <a:t> and </a:t>
            </a:r>
            <a:r>
              <a:rPr lang="en-US" dirty="0" err="1"/>
              <a:t>data_right</a:t>
            </a:r>
            <a:endParaRPr lang="en-US" dirty="0"/>
          </a:p>
          <a:p>
            <a:pPr>
              <a:buFontTx/>
              <a:buChar char="-"/>
            </a:pPr>
            <a:r>
              <a:rPr lang="en-US" dirty="0"/>
              <a:t>Recurse, i.e. </a:t>
            </a:r>
            <a:r>
              <a:rPr lang="en-US" dirty="0" err="1"/>
              <a:t>DT_train</a:t>
            </a:r>
            <a:r>
              <a:rPr lang="en-US" dirty="0"/>
              <a:t>(</a:t>
            </a:r>
            <a:r>
              <a:rPr lang="en-US" dirty="0" err="1"/>
              <a:t>data_left</a:t>
            </a:r>
            <a:r>
              <a:rPr lang="en-US" dirty="0"/>
              <a:t>) and </a:t>
            </a:r>
            <a:r>
              <a:rPr lang="en-US" dirty="0" err="1"/>
              <a:t>DT_train</a:t>
            </a:r>
            <a:r>
              <a:rPr lang="en-US" dirty="0"/>
              <a:t>(</a:t>
            </a:r>
            <a:r>
              <a:rPr lang="en-US" dirty="0" err="1"/>
              <a:t>data_right</a:t>
            </a:r>
            <a:r>
              <a:rPr lang="en-US" dirty="0"/>
              <a:t>)</a:t>
            </a:r>
          </a:p>
          <a:p>
            <a:pPr>
              <a:buFontTx/>
              <a:buChar char="-"/>
            </a:pPr>
            <a:r>
              <a:rPr lang="en-US" dirty="0"/>
              <a:t>Make tree with feature as the splitting criterion with the decision trees returned from the recursive calls as the children</a:t>
            </a:r>
          </a:p>
        </p:txBody>
      </p:sp>
    </p:spTree>
    <p:extLst>
      <p:ext uri="{BB962C8B-B14F-4D97-AF65-F5344CB8AC3E}">
        <p14:creationId xmlns:p14="http://schemas.microsoft.com/office/powerpoint/2010/main" val="981270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08643" y="4761831"/>
            <a:ext cx="94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Short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trees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51789" y="1866231"/>
            <a:ext cx="1365518" cy="406401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Times New Roman" charset="0"/>
              </a:rPr>
              <a:t>Leave At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76989" y="3237831"/>
            <a:ext cx="1515269" cy="39838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Times New Roman" charset="0"/>
              </a:rPr>
              <a:t>Stall?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628189" y="3237831"/>
            <a:ext cx="1371600" cy="39838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Times New Roman" charset="0"/>
              </a:rPr>
              <a:t>Accident?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03989" y="2475831"/>
            <a:ext cx="109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10 AM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899652" y="2552031"/>
            <a:ext cx="947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9 AM</a:t>
            </a:r>
          </a:p>
        </p:txBody>
      </p:sp>
      <p:cxnSp>
        <p:nvCxnSpPr>
          <p:cNvPr id="9" name="AutoShape 8"/>
          <p:cNvCxnSpPr>
            <a:cxnSpLocks noChangeShapeType="1"/>
            <a:stCxn id="4" idx="2"/>
            <a:endCxn id="5" idx="0"/>
          </p:cNvCxnSpPr>
          <p:nvPr/>
        </p:nvCxnSpPr>
        <p:spPr bwMode="auto">
          <a:xfrm flipH="1">
            <a:off x="1134624" y="2272632"/>
            <a:ext cx="1499924" cy="96519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" name="AutoShape 9"/>
          <p:cNvCxnSpPr>
            <a:cxnSpLocks noChangeShapeType="1"/>
            <a:stCxn id="4" idx="2"/>
            <a:endCxn id="6" idx="0"/>
          </p:cNvCxnSpPr>
          <p:nvPr/>
        </p:nvCxnSpPr>
        <p:spPr bwMode="auto">
          <a:xfrm>
            <a:off x="2634548" y="2272632"/>
            <a:ext cx="1679441" cy="96519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467813" y="27806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8 AM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257968" y="47618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Long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408989" y="39236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Long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170989" y="4761831"/>
            <a:ext cx="1414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Short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4373520" y="47618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Long</a:t>
            </a:r>
          </a:p>
        </p:txBody>
      </p:sp>
      <p:cxnSp>
        <p:nvCxnSpPr>
          <p:cNvPr id="17" name="AutoShape 17"/>
          <p:cNvCxnSpPr>
            <a:cxnSpLocks noChangeShapeType="1"/>
            <a:stCxn id="5" idx="2"/>
            <a:endCxn id="12" idx="0"/>
          </p:cNvCxnSpPr>
          <p:nvPr/>
        </p:nvCxnSpPr>
        <p:spPr bwMode="auto">
          <a:xfrm>
            <a:off x="1134624" y="3636211"/>
            <a:ext cx="597213" cy="112562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38852" y="3999831"/>
            <a:ext cx="947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No</a:t>
            </a: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1494589" y="39998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Yes</a:t>
            </a:r>
          </a:p>
        </p:txBody>
      </p:sp>
      <p:cxnSp>
        <p:nvCxnSpPr>
          <p:cNvPr id="20" name="AutoShape 20"/>
          <p:cNvCxnSpPr>
            <a:cxnSpLocks noChangeShapeType="1"/>
            <a:stCxn id="4" idx="2"/>
            <a:endCxn id="13" idx="0"/>
          </p:cNvCxnSpPr>
          <p:nvPr/>
        </p:nvCxnSpPr>
        <p:spPr bwMode="auto">
          <a:xfrm>
            <a:off x="2634548" y="2272632"/>
            <a:ext cx="248310" cy="1650999"/>
          </a:xfrm>
          <a:prstGeom prst="straightConnector1">
            <a:avLst/>
          </a:prstGeom>
          <a:noFill/>
          <a:ln w="38100" cmpd="sng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" name="AutoShape 21"/>
          <p:cNvCxnSpPr>
            <a:cxnSpLocks noChangeShapeType="1"/>
            <a:stCxn id="6" idx="2"/>
            <a:endCxn id="15" idx="0"/>
          </p:cNvCxnSpPr>
          <p:nvPr/>
        </p:nvCxnSpPr>
        <p:spPr bwMode="auto">
          <a:xfrm flipH="1">
            <a:off x="3878221" y="3636211"/>
            <a:ext cx="435768" cy="112562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" name="AutoShape 22"/>
          <p:cNvCxnSpPr>
            <a:cxnSpLocks noChangeShapeType="1"/>
            <a:stCxn id="6" idx="2"/>
            <a:endCxn id="16" idx="0"/>
          </p:cNvCxnSpPr>
          <p:nvPr/>
        </p:nvCxnSpPr>
        <p:spPr bwMode="auto">
          <a:xfrm>
            <a:off x="4313989" y="3636211"/>
            <a:ext cx="533400" cy="112562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3317307" y="37712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No</a:t>
            </a:r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4373520" y="3771231"/>
            <a:ext cx="94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Yes</a:t>
            </a:r>
          </a:p>
        </p:txBody>
      </p:sp>
      <p:cxnSp>
        <p:nvCxnSpPr>
          <p:cNvPr id="26" name="AutoShape 27"/>
          <p:cNvCxnSpPr>
            <a:cxnSpLocks noChangeShapeType="1"/>
            <a:stCxn id="5" idx="2"/>
          </p:cNvCxnSpPr>
          <p:nvPr/>
        </p:nvCxnSpPr>
        <p:spPr bwMode="auto">
          <a:xfrm flipH="1">
            <a:off x="580190" y="3636211"/>
            <a:ext cx="554434" cy="112562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Straight Connector 48"/>
          <p:cNvCxnSpPr/>
          <p:nvPr/>
        </p:nvCxnSpPr>
        <p:spPr>
          <a:xfrm flipH="1">
            <a:off x="5400843" y="1866231"/>
            <a:ext cx="26737" cy="4577348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547894" y="2215471"/>
            <a:ext cx="33955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Tree with internal nodes labeled by features</a:t>
            </a:r>
          </a:p>
          <a:p>
            <a:endParaRPr lang="en-US" sz="2400" dirty="0"/>
          </a:p>
          <a:p>
            <a:r>
              <a:rPr lang="en-US" sz="2400" dirty="0"/>
              <a:t>Branches are labeled by tests on that feature</a:t>
            </a:r>
          </a:p>
          <a:p>
            <a:endParaRPr lang="en-US" sz="2400" dirty="0"/>
          </a:p>
          <a:p>
            <a:r>
              <a:rPr lang="en-US" sz="2400" dirty="0"/>
              <a:t>Leaves labeled with classes</a:t>
            </a:r>
          </a:p>
          <a:p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577427" y="5635477"/>
            <a:ext cx="229957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Leave = 8 AM</a:t>
            </a:r>
          </a:p>
          <a:p>
            <a:r>
              <a:rPr lang="en-US" sz="2400" dirty="0">
                <a:solidFill>
                  <a:srgbClr val="FF0000"/>
                </a:solidFill>
              </a:rPr>
              <a:t>Weather = Rainy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043274" y="5635477"/>
            <a:ext cx="199345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Accident = Yes</a:t>
            </a:r>
          </a:p>
          <a:p>
            <a:r>
              <a:rPr lang="en-US" sz="2400" dirty="0">
                <a:solidFill>
                  <a:srgbClr val="FF0000"/>
                </a:solidFill>
              </a:rPr>
              <a:t>Stall = No</a:t>
            </a:r>
          </a:p>
        </p:txBody>
      </p:sp>
      <p:sp>
        <p:nvSpPr>
          <p:cNvPr id="25" name="Oval 24"/>
          <p:cNvSpPr/>
          <p:nvPr/>
        </p:nvSpPr>
        <p:spPr>
          <a:xfrm>
            <a:off x="2408989" y="3923631"/>
            <a:ext cx="1006562" cy="533400"/>
          </a:xfrm>
          <a:prstGeom prst="ellipse">
            <a:avLst/>
          </a:prstGeom>
          <a:noFill/>
          <a:ln w="38100" cmpd="sng"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01645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0D218-FF8A-9A3B-1CD2-1A5C02844F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224F70F-1D23-4042-09C8-5A5454B527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5956"/>
            <a:ext cx="4390020" cy="3566891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277A411-E027-163D-CBA9-818FF033C69E}"/>
              </a:ext>
            </a:extLst>
          </p:cNvPr>
          <p:cNvSpPr txBox="1">
            <a:spLocks/>
          </p:cNvSpPr>
          <p:nvPr/>
        </p:nvSpPr>
        <p:spPr>
          <a:xfrm>
            <a:off x="4390020" y="2350591"/>
            <a:ext cx="4800104" cy="3257620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Otherwise (i.e. if none of the base cases apply):</a:t>
            </a:r>
          </a:p>
          <a:p>
            <a:pPr>
              <a:buFontTx/>
              <a:buChar char="-"/>
            </a:pPr>
            <a:r>
              <a:rPr lang="en-US" dirty="0"/>
              <a:t>calculate the “score” for each feature if we used it to split the data</a:t>
            </a:r>
          </a:p>
          <a:p>
            <a:pPr>
              <a:buFontTx/>
              <a:buChar char="-"/>
            </a:pPr>
            <a:r>
              <a:rPr lang="en-US" dirty="0"/>
              <a:t>pick the feature with the highest score, partition the data based on that data, e.g. </a:t>
            </a:r>
            <a:r>
              <a:rPr lang="en-US" dirty="0" err="1"/>
              <a:t>data_left</a:t>
            </a:r>
            <a:r>
              <a:rPr lang="en-US" dirty="0"/>
              <a:t> and </a:t>
            </a:r>
            <a:r>
              <a:rPr lang="en-US" dirty="0" err="1"/>
              <a:t>data_right</a:t>
            </a:r>
            <a:endParaRPr lang="en-US" dirty="0"/>
          </a:p>
          <a:p>
            <a:pPr>
              <a:buFontTx/>
              <a:buChar char="-"/>
            </a:pPr>
            <a:r>
              <a:rPr lang="en-US" dirty="0"/>
              <a:t>Recurse, i.e. </a:t>
            </a:r>
            <a:r>
              <a:rPr lang="en-US" dirty="0" err="1"/>
              <a:t>DT_train</a:t>
            </a:r>
            <a:r>
              <a:rPr lang="en-US" dirty="0"/>
              <a:t>(</a:t>
            </a:r>
            <a:r>
              <a:rPr lang="en-US" dirty="0" err="1"/>
              <a:t>data_left</a:t>
            </a:r>
            <a:r>
              <a:rPr lang="en-US" dirty="0"/>
              <a:t>) and </a:t>
            </a:r>
            <a:r>
              <a:rPr lang="en-US" dirty="0" err="1"/>
              <a:t>DT_train</a:t>
            </a:r>
            <a:r>
              <a:rPr lang="en-US" dirty="0"/>
              <a:t>(</a:t>
            </a:r>
            <a:r>
              <a:rPr lang="en-US" dirty="0" err="1"/>
              <a:t>data_right</a:t>
            </a:r>
            <a:r>
              <a:rPr lang="en-US" dirty="0"/>
              <a:t>)</a:t>
            </a:r>
          </a:p>
          <a:p>
            <a:pPr>
              <a:buFontTx/>
              <a:buChar char="-"/>
            </a:pPr>
            <a:r>
              <a:rPr lang="en-US" dirty="0"/>
              <a:t>Make tree with feature as the splitting criterion with the decision trees returned from the recursive calls as the children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9372CC1-61AA-8B85-6E31-DE879F7B6001}"/>
              </a:ext>
            </a:extLst>
          </p:cNvPr>
          <p:cNvSpPr/>
          <p:nvPr/>
        </p:nvSpPr>
        <p:spPr>
          <a:xfrm>
            <a:off x="90990" y="3428999"/>
            <a:ext cx="4390020" cy="1642731"/>
          </a:xfrm>
          <a:prstGeom prst="rect">
            <a:avLst/>
          </a:prstGeom>
          <a:noFill/>
          <a:ln w="38100" cmpd="sng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CEE5E84-A9E9-E8ED-8941-15C415C827C5}"/>
              </a:ext>
            </a:extLst>
          </p:cNvPr>
          <p:cNvSpPr/>
          <p:nvPr/>
        </p:nvSpPr>
        <p:spPr>
          <a:xfrm>
            <a:off x="4570773" y="2655648"/>
            <a:ext cx="4390020" cy="1323753"/>
          </a:xfrm>
          <a:prstGeom prst="rect">
            <a:avLst/>
          </a:prstGeom>
          <a:noFill/>
          <a:ln w="38100" cmpd="sng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60032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C5AA4-1C35-1404-B026-710779CC6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35FADF1-93B7-A237-68FE-1D7C70A675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5956"/>
            <a:ext cx="4390020" cy="3566891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CF74808-AD08-27A8-11C8-843F429793F4}"/>
              </a:ext>
            </a:extLst>
          </p:cNvPr>
          <p:cNvSpPr txBox="1">
            <a:spLocks/>
          </p:cNvSpPr>
          <p:nvPr/>
        </p:nvSpPr>
        <p:spPr>
          <a:xfrm>
            <a:off x="4390020" y="2350591"/>
            <a:ext cx="4800104" cy="3257620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Otherwise (i.e. if none of the base cases apply):</a:t>
            </a:r>
          </a:p>
          <a:p>
            <a:pPr>
              <a:buFontTx/>
              <a:buChar char="-"/>
            </a:pPr>
            <a:r>
              <a:rPr lang="en-US" dirty="0"/>
              <a:t>calculate the “score” for each feature if we used it to split the data</a:t>
            </a:r>
          </a:p>
          <a:p>
            <a:pPr>
              <a:buFontTx/>
              <a:buChar char="-"/>
            </a:pPr>
            <a:r>
              <a:rPr lang="en-US" dirty="0"/>
              <a:t>pick the feature with the highest score, partition the data based on that data, e.g. </a:t>
            </a:r>
            <a:r>
              <a:rPr lang="en-US" dirty="0" err="1"/>
              <a:t>data_left</a:t>
            </a:r>
            <a:r>
              <a:rPr lang="en-US" dirty="0"/>
              <a:t> and </a:t>
            </a:r>
            <a:r>
              <a:rPr lang="en-US" dirty="0" err="1"/>
              <a:t>data_right</a:t>
            </a:r>
            <a:endParaRPr lang="en-US" dirty="0"/>
          </a:p>
          <a:p>
            <a:pPr>
              <a:buFontTx/>
              <a:buChar char="-"/>
            </a:pPr>
            <a:r>
              <a:rPr lang="en-US" dirty="0"/>
              <a:t>Recurse, i.e. </a:t>
            </a:r>
            <a:r>
              <a:rPr lang="en-US" dirty="0" err="1"/>
              <a:t>DT_train</a:t>
            </a:r>
            <a:r>
              <a:rPr lang="en-US" dirty="0"/>
              <a:t>(</a:t>
            </a:r>
            <a:r>
              <a:rPr lang="en-US" dirty="0" err="1"/>
              <a:t>data_left</a:t>
            </a:r>
            <a:r>
              <a:rPr lang="en-US" dirty="0"/>
              <a:t>) and </a:t>
            </a:r>
            <a:r>
              <a:rPr lang="en-US" dirty="0" err="1"/>
              <a:t>DT_train</a:t>
            </a:r>
            <a:r>
              <a:rPr lang="en-US" dirty="0"/>
              <a:t>(</a:t>
            </a:r>
            <a:r>
              <a:rPr lang="en-US" dirty="0" err="1"/>
              <a:t>data_right</a:t>
            </a:r>
            <a:r>
              <a:rPr lang="en-US" dirty="0"/>
              <a:t>)</a:t>
            </a:r>
          </a:p>
          <a:p>
            <a:pPr>
              <a:buFontTx/>
              <a:buChar char="-"/>
            </a:pPr>
            <a:r>
              <a:rPr lang="en-US" dirty="0"/>
              <a:t>Make tree with feature as the splitting criterion with the decision trees returned from the recursive calls as the children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E9EFA8-9AEF-0C0E-21B9-E6B20DAF8496}"/>
              </a:ext>
            </a:extLst>
          </p:cNvPr>
          <p:cNvSpPr/>
          <p:nvPr/>
        </p:nvSpPr>
        <p:spPr>
          <a:xfrm>
            <a:off x="90377" y="5061098"/>
            <a:ext cx="4390020" cy="547113"/>
          </a:xfrm>
          <a:prstGeom prst="rect">
            <a:avLst/>
          </a:prstGeom>
          <a:noFill/>
          <a:ln w="38100" cmpd="sng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A64F59-52BC-1330-5583-2CBDEFFE0E52}"/>
              </a:ext>
            </a:extLst>
          </p:cNvPr>
          <p:cNvSpPr/>
          <p:nvPr/>
        </p:nvSpPr>
        <p:spPr>
          <a:xfrm>
            <a:off x="4663605" y="3889024"/>
            <a:ext cx="4390020" cy="1323753"/>
          </a:xfrm>
          <a:prstGeom prst="rect">
            <a:avLst/>
          </a:prstGeom>
          <a:noFill/>
          <a:ln w="38100" cmpd="sng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72681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79334-389F-BD29-2221-2B2D9EBF2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448CE-DDB3-893E-D332-4CBD9AEA4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would the tree look like for…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0F8DC02-C702-620C-E74B-7F7C179FF03F}"/>
              </a:ext>
            </a:extLst>
          </p:cNvPr>
          <p:cNvGraphicFramePr>
            <a:graphicFrameLocks noGrp="1"/>
          </p:cNvGraphicFramePr>
          <p:nvPr/>
        </p:nvGraphicFramePr>
        <p:xfrm>
          <a:off x="256079" y="2173849"/>
          <a:ext cx="4170948" cy="3355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Terrain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Unicycle-type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Go-For-Ride?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Mountain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947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Road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Snowy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/>
                        <a:t>Road</a:t>
                      </a:r>
                      <a:endParaRPr lang="en-US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33">
                <a:tc>
                  <a:txBody>
                    <a:bodyPr/>
                    <a:lstStyle/>
                    <a:p>
                      <a:r>
                        <a:rPr lang="en-US" sz="1400" dirty="0"/>
                        <a:t>Trail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66EFA6B-61B3-4F7C-03C9-92DC7154E564}"/>
              </a:ext>
            </a:extLst>
          </p:cNvPr>
          <p:cNvSpPr txBox="1"/>
          <p:nvPr/>
        </p:nvSpPr>
        <p:spPr>
          <a:xfrm>
            <a:off x="5834279" y="1931712"/>
            <a:ext cx="93025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Unicycle 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70E963F-4D35-CD2C-10B0-1E08A428808B}"/>
              </a:ext>
            </a:extLst>
          </p:cNvPr>
          <p:cNvCxnSpPr>
            <a:stCxn id="6" idx="2"/>
          </p:cNvCxnSpPr>
          <p:nvPr/>
        </p:nvCxnSpPr>
        <p:spPr>
          <a:xfrm flipH="1">
            <a:off x="5566917" y="2301044"/>
            <a:ext cx="732487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C176837-3D17-E2FB-E3E3-B729E247ACE2}"/>
              </a:ext>
            </a:extLst>
          </p:cNvPr>
          <p:cNvCxnSpPr>
            <a:stCxn id="6" idx="2"/>
          </p:cNvCxnSpPr>
          <p:nvPr/>
        </p:nvCxnSpPr>
        <p:spPr>
          <a:xfrm>
            <a:off x="6299404" y="2301044"/>
            <a:ext cx="751401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523D564-0ABA-C44B-06CA-A2D6CC5A65B8}"/>
              </a:ext>
            </a:extLst>
          </p:cNvPr>
          <p:cNvSpPr txBox="1"/>
          <p:nvPr/>
        </p:nvSpPr>
        <p:spPr>
          <a:xfrm>
            <a:off x="4895737" y="2301044"/>
            <a:ext cx="102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Mountain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0DB56D-2725-FF3E-F457-893728B6F14C}"/>
              </a:ext>
            </a:extLst>
          </p:cNvPr>
          <p:cNvSpPr txBox="1"/>
          <p:nvPr/>
        </p:nvSpPr>
        <p:spPr>
          <a:xfrm>
            <a:off x="6737040" y="2268778"/>
            <a:ext cx="86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9CEA66-6FF0-6B81-93E3-7CC38C39A434}"/>
              </a:ext>
            </a:extLst>
          </p:cNvPr>
          <p:cNvSpPr txBox="1"/>
          <p:nvPr/>
        </p:nvSpPr>
        <p:spPr>
          <a:xfrm>
            <a:off x="5249050" y="2777147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D58B0E7-2DF8-6EF5-F3D8-5CD94578C7F2}"/>
              </a:ext>
            </a:extLst>
          </p:cNvPr>
          <p:cNvSpPr txBox="1"/>
          <p:nvPr/>
        </p:nvSpPr>
        <p:spPr>
          <a:xfrm>
            <a:off x="6981211" y="2760554"/>
            <a:ext cx="81325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Terrain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EBB961B-49E7-543C-120C-4B3FC5CF787C}"/>
              </a:ext>
            </a:extLst>
          </p:cNvPr>
          <p:cNvCxnSpPr>
            <a:stCxn id="12" idx="2"/>
          </p:cNvCxnSpPr>
          <p:nvPr/>
        </p:nvCxnSpPr>
        <p:spPr>
          <a:xfrm flipH="1">
            <a:off x="6713843" y="3129886"/>
            <a:ext cx="67399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5B8890F-FBCA-B882-5B8A-D5818566322B}"/>
              </a:ext>
            </a:extLst>
          </p:cNvPr>
          <p:cNvCxnSpPr>
            <a:stCxn id="12" idx="2"/>
          </p:cNvCxnSpPr>
          <p:nvPr/>
        </p:nvCxnSpPr>
        <p:spPr>
          <a:xfrm>
            <a:off x="7387839" y="3129886"/>
            <a:ext cx="809898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168AB26E-350C-2971-E61A-5C9A50D4B1D5}"/>
              </a:ext>
            </a:extLst>
          </p:cNvPr>
          <p:cNvSpPr txBox="1"/>
          <p:nvPr/>
        </p:nvSpPr>
        <p:spPr>
          <a:xfrm>
            <a:off x="6317861" y="3129886"/>
            <a:ext cx="66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Road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F329011-3F88-74A0-BE75-45D49DAFA97D}"/>
              </a:ext>
            </a:extLst>
          </p:cNvPr>
          <p:cNvSpPr txBox="1"/>
          <p:nvPr/>
        </p:nvSpPr>
        <p:spPr>
          <a:xfrm>
            <a:off x="7883972" y="3097620"/>
            <a:ext cx="5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Trail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98D2C0-8889-B43B-A3EE-2E87EA4CCFBC}"/>
              </a:ext>
            </a:extLst>
          </p:cNvPr>
          <p:cNvSpPr txBox="1"/>
          <p:nvPr/>
        </p:nvSpPr>
        <p:spPr>
          <a:xfrm>
            <a:off x="7992551" y="3585923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0F122CB-4EEE-C58C-7538-827A14EAFFCE}"/>
              </a:ext>
            </a:extLst>
          </p:cNvPr>
          <p:cNvSpPr txBox="1"/>
          <p:nvPr/>
        </p:nvSpPr>
        <p:spPr>
          <a:xfrm>
            <a:off x="6373119" y="4055709"/>
            <a:ext cx="77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Snowy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3EDB3F8-B97E-EC60-FD2D-6C89301D8C4B}"/>
              </a:ext>
            </a:extLst>
          </p:cNvPr>
          <p:cNvSpPr txBox="1"/>
          <p:nvPr/>
        </p:nvSpPr>
        <p:spPr>
          <a:xfrm>
            <a:off x="6209563" y="3589396"/>
            <a:ext cx="100855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Weather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C2F7FD8-9029-748F-B133-FB6953DA458C}"/>
              </a:ext>
            </a:extLst>
          </p:cNvPr>
          <p:cNvCxnSpPr>
            <a:stCxn id="19" idx="2"/>
          </p:cNvCxnSpPr>
          <p:nvPr/>
        </p:nvCxnSpPr>
        <p:spPr>
          <a:xfrm flipH="1">
            <a:off x="5942198" y="3958728"/>
            <a:ext cx="771645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09CC533-CB1F-CF88-4354-1ED9D7BB4913}"/>
              </a:ext>
            </a:extLst>
          </p:cNvPr>
          <p:cNvCxnSpPr>
            <a:stCxn id="19" idx="2"/>
          </p:cNvCxnSpPr>
          <p:nvPr/>
        </p:nvCxnSpPr>
        <p:spPr>
          <a:xfrm>
            <a:off x="6713843" y="3958728"/>
            <a:ext cx="712246" cy="45951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2ECEF9A2-7BE1-268A-B5CE-A3B0241BD26D}"/>
              </a:ext>
            </a:extLst>
          </p:cNvPr>
          <p:cNvSpPr txBox="1"/>
          <p:nvPr/>
        </p:nvSpPr>
        <p:spPr>
          <a:xfrm>
            <a:off x="5546213" y="3958728"/>
            <a:ext cx="67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Rainy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C4D3193-605E-EBA9-6A36-679B68786B93}"/>
              </a:ext>
            </a:extLst>
          </p:cNvPr>
          <p:cNvSpPr txBox="1"/>
          <p:nvPr/>
        </p:nvSpPr>
        <p:spPr>
          <a:xfrm>
            <a:off x="7112324" y="3926462"/>
            <a:ext cx="71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Sunny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090AA93-AFAA-1538-35BF-3ACDCFA1C176}"/>
              </a:ext>
            </a:extLst>
          </p:cNvPr>
          <p:cNvSpPr txBox="1"/>
          <p:nvPr/>
        </p:nvSpPr>
        <p:spPr>
          <a:xfrm>
            <a:off x="5660448" y="4490892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D3695A1-8607-550F-0FE3-A3BFB6DFFEA4}"/>
              </a:ext>
            </a:extLst>
          </p:cNvPr>
          <p:cNvSpPr txBox="1"/>
          <p:nvPr/>
        </p:nvSpPr>
        <p:spPr>
          <a:xfrm>
            <a:off x="7284432" y="4416778"/>
            <a:ext cx="51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NO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7CE5367-11C0-F5DD-AFBE-27F86307ED10}"/>
              </a:ext>
            </a:extLst>
          </p:cNvPr>
          <p:cNvCxnSpPr>
            <a:stCxn id="19" idx="2"/>
            <a:endCxn id="27" idx="0"/>
          </p:cNvCxnSpPr>
          <p:nvPr/>
        </p:nvCxnSpPr>
        <p:spPr>
          <a:xfrm flipH="1">
            <a:off x="6642972" y="3958728"/>
            <a:ext cx="70871" cy="530704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965AAEF3-DBA4-8EE0-8192-3F72A9C3C5C0}"/>
              </a:ext>
            </a:extLst>
          </p:cNvPr>
          <p:cNvSpPr txBox="1"/>
          <p:nvPr/>
        </p:nvSpPr>
        <p:spPr>
          <a:xfrm>
            <a:off x="6373119" y="4489432"/>
            <a:ext cx="53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01A8C1-5AF9-CEDC-0E61-5A9F90F97843}"/>
              </a:ext>
            </a:extLst>
          </p:cNvPr>
          <p:cNvSpPr txBox="1"/>
          <p:nvPr/>
        </p:nvSpPr>
        <p:spPr>
          <a:xfrm>
            <a:off x="618482" y="6020967"/>
            <a:ext cx="78433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An aside: how did we decide to pick the label for </a:t>
            </a:r>
            <a:r>
              <a:rPr lang="en-US" sz="2000" dirty="0" err="1">
                <a:solidFill>
                  <a:srgbClr val="FF0000"/>
                </a:solidFill>
              </a:rPr>
              <a:t>normal→road→rainy</a:t>
            </a:r>
            <a:r>
              <a:rPr lang="en-US" sz="20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7072556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9E771-7DC7-AF5D-ECDA-41FFC02B9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based on parent majority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64574B-4270-DA1A-C198-AE081BC8A6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5956"/>
            <a:ext cx="4390020" cy="356689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45183A-3209-732D-D593-C6BF851470C7}"/>
              </a:ext>
            </a:extLst>
          </p:cNvPr>
          <p:cNvSpPr txBox="1"/>
          <p:nvPr/>
        </p:nvSpPr>
        <p:spPr>
          <a:xfrm>
            <a:off x="4965405" y="2275366"/>
            <a:ext cx="38006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Make the parent majority an extra parameter and pass it along in case you need it (get to a case where the data is empty)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Before recursing, check if the data is empty and make a leaf node before recursing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C2AF15-9ACA-82FA-F809-9A993966DA9C}"/>
              </a:ext>
            </a:extLst>
          </p:cNvPr>
          <p:cNvSpPr txBox="1"/>
          <p:nvPr/>
        </p:nvSpPr>
        <p:spPr>
          <a:xfrm>
            <a:off x="4890977" y="5954233"/>
            <a:ext cx="2302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Either </a:t>
            </a:r>
            <a:r>
              <a:rPr lang="en-US"/>
              <a:t>approach is fine!</a:t>
            </a:r>
          </a:p>
        </p:txBody>
      </p:sp>
    </p:spTree>
    <p:extLst>
      <p:ext uri="{BB962C8B-B14F-4D97-AF65-F5344CB8AC3E}">
        <p14:creationId xmlns:p14="http://schemas.microsoft.com/office/powerpoint/2010/main" val="3020685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08643" y="4761831"/>
            <a:ext cx="94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Short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trees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51789" y="1866231"/>
            <a:ext cx="1365518" cy="406401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Times New Roman" charset="0"/>
              </a:rPr>
              <a:t>Leave At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76989" y="3237831"/>
            <a:ext cx="1515269" cy="39838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Times New Roman" charset="0"/>
              </a:rPr>
              <a:t>Stall?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628189" y="3237831"/>
            <a:ext cx="1371600" cy="39838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Times New Roman" charset="0"/>
              </a:rPr>
              <a:t>Accident?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03989" y="2475831"/>
            <a:ext cx="109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10 AM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899652" y="2552031"/>
            <a:ext cx="947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9 AM</a:t>
            </a:r>
          </a:p>
        </p:txBody>
      </p:sp>
      <p:cxnSp>
        <p:nvCxnSpPr>
          <p:cNvPr id="9" name="AutoShape 8"/>
          <p:cNvCxnSpPr>
            <a:cxnSpLocks noChangeShapeType="1"/>
            <a:stCxn id="4" idx="2"/>
            <a:endCxn id="5" idx="0"/>
          </p:cNvCxnSpPr>
          <p:nvPr/>
        </p:nvCxnSpPr>
        <p:spPr bwMode="auto">
          <a:xfrm flipH="1">
            <a:off x="1134624" y="2272632"/>
            <a:ext cx="1499924" cy="96519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" name="AutoShape 9"/>
          <p:cNvCxnSpPr>
            <a:cxnSpLocks noChangeShapeType="1"/>
            <a:stCxn id="4" idx="2"/>
            <a:endCxn id="6" idx="0"/>
          </p:cNvCxnSpPr>
          <p:nvPr/>
        </p:nvCxnSpPr>
        <p:spPr bwMode="auto">
          <a:xfrm>
            <a:off x="2634548" y="2272632"/>
            <a:ext cx="1679441" cy="96519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467813" y="27806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8 AM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257968" y="47618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Long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408989" y="39236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Long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170989" y="4761831"/>
            <a:ext cx="1414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Short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4373520" y="47618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Long</a:t>
            </a:r>
          </a:p>
        </p:txBody>
      </p:sp>
      <p:cxnSp>
        <p:nvCxnSpPr>
          <p:cNvPr id="17" name="AutoShape 17"/>
          <p:cNvCxnSpPr>
            <a:cxnSpLocks noChangeShapeType="1"/>
            <a:stCxn id="5" idx="2"/>
            <a:endCxn id="12" idx="0"/>
          </p:cNvCxnSpPr>
          <p:nvPr/>
        </p:nvCxnSpPr>
        <p:spPr bwMode="auto">
          <a:xfrm>
            <a:off x="1134624" y="3636211"/>
            <a:ext cx="597213" cy="112562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38852" y="3999831"/>
            <a:ext cx="947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No</a:t>
            </a: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1494589" y="39998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Yes</a:t>
            </a:r>
          </a:p>
        </p:txBody>
      </p:sp>
      <p:cxnSp>
        <p:nvCxnSpPr>
          <p:cNvPr id="20" name="AutoShape 20"/>
          <p:cNvCxnSpPr>
            <a:cxnSpLocks noChangeShapeType="1"/>
            <a:stCxn id="4" idx="2"/>
            <a:endCxn id="13" idx="0"/>
          </p:cNvCxnSpPr>
          <p:nvPr/>
        </p:nvCxnSpPr>
        <p:spPr bwMode="auto">
          <a:xfrm>
            <a:off x="2634548" y="2272632"/>
            <a:ext cx="248310" cy="165099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" name="AutoShape 21"/>
          <p:cNvCxnSpPr>
            <a:cxnSpLocks noChangeShapeType="1"/>
            <a:stCxn id="6" idx="2"/>
            <a:endCxn id="15" idx="0"/>
          </p:cNvCxnSpPr>
          <p:nvPr/>
        </p:nvCxnSpPr>
        <p:spPr bwMode="auto">
          <a:xfrm flipH="1">
            <a:off x="3878221" y="3636211"/>
            <a:ext cx="435768" cy="112562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" name="AutoShape 22"/>
          <p:cNvCxnSpPr>
            <a:cxnSpLocks noChangeShapeType="1"/>
            <a:stCxn id="6" idx="2"/>
            <a:endCxn id="16" idx="0"/>
          </p:cNvCxnSpPr>
          <p:nvPr/>
        </p:nvCxnSpPr>
        <p:spPr bwMode="auto">
          <a:xfrm>
            <a:off x="4313989" y="3636211"/>
            <a:ext cx="533400" cy="112562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3317307" y="3771231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No</a:t>
            </a:r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4373520" y="3771231"/>
            <a:ext cx="94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Yes</a:t>
            </a:r>
          </a:p>
        </p:txBody>
      </p:sp>
      <p:cxnSp>
        <p:nvCxnSpPr>
          <p:cNvPr id="26" name="AutoShape 27"/>
          <p:cNvCxnSpPr>
            <a:cxnSpLocks noChangeShapeType="1"/>
            <a:stCxn id="5" idx="2"/>
          </p:cNvCxnSpPr>
          <p:nvPr/>
        </p:nvCxnSpPr>
        <p:spPr bwMode="auto">
          <a:xfrm flipH="1">
            <a:off x="580190" y="3636211"/>
            <a:ext cx="554434" cy="112562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Straight Connector 48"/>
          <p:cNvCxnSpPr/>
          <p:nvPr/>
        </p:nvCxnSpPr>
        <p:spPr>
          <a:xfrm flipH="1">
            <a:off x="5400843" y="1866231"/>
            <a:ext cx="26737" cy="4577348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547894" y="2215471"/>
            <a:ext cx="33955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Tree with internal nodes labeled by features</a:t>
            </a:r>
          </a:p>
          <a:p>
            <a:endParaRPr lang="en-US" sz="2400" dirty="0"/>
          </a:p>
          <a:p>
            <a:r>
              <a:rPr lang="en-US" sz="2400" dirty="0"/>
              <a:t>Branches are labeled by tests on that feature</a:t>
            </a:r>
          </a:p>
          <a:p>
            <a:endParaRPr lang="en-US" sz="2400" dirty="0"/>
          </a:p>
          <a:p>
            <a:r>
              <a:rPr lang="en-US" sz="2400" dirty="0"/>
              <a:t>Leaves labeled with classes</a:t>
            </a:r>
          </a:p>
          <a:p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577427" y="5635477"/>
            <a:ext cx="229957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Leave = 10 AM</a:t>
            </a:r>
          </a:p>
          <a:p>
            <a:r>
              <a:rPr lang="en-US" sz="2400" dirty="0">
                <a:solidFill>
                  <a:srgbClr val="FF0000"/>
                </a:solidFill>
              </a:rPr>
              <a:t>Weather = Rainy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043274" y="5635477"/>
            <a:ext cx="195107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Accident = No</a:t>
            </a:r>
          </a:p>
          <a:p>
            <a:r>
              <a:rPr lang="en-US" sz="2400" dirty="0">
                <a:solidFill>
                  <a:srgbClr val="FF0000"/>
                </a:solidFill>
              </a:rPr>
              <a:t>Stall = No</a:t>
            </a:r>
          </a:p>
        </p:txBody>
      </p:sp>
    </p:spTree>
    <p:extLst>
      <p:ext uri="{BB962C8B-B14F-4D97-AF65-F5344CB8AC3E}">
        <p14:creationId xmlns:p14="http://schemas.microsoft.com/office/powerpoint/2010/main" val="40717409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noFill/>
        <a:ln w="38100" cmpd="sng"/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4200</TotalTime>
  <Words>5383</Words>
  <Application>Microsoft Macintosh PowerPoint</Application>
  <PresentationFormat>On-screen Show (4:3)</PresentationFormat>
  <Paragraphs>2393</Paragraphs>
  <Slides>83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83</vt:i4>
      </vt:variant>
    </vt:vector>
  </HeadingPairs>
  <TitlesOfParts>
    <vt:vector size="91" baseType="lpstr">
      <vt:lpstr>Arial</vt:lpstr>
      <vt:lpstr>Calibri</vt:lpstr>
      <vt:lpstr>Times New Roman</vt:lpstr>
      <vt:lpstr>Tw Cen MT</vt:lpstr>
      <vt:lpstr>Wingdings</vt:lpstr>
      <vt:lpstr>Wingdings 2</vt:lpstr>
      <vt:lpstr>Median</vt:lpstr>
      <vt:lpstr>Worksheet</vt:lpstr>
      <vt:lpstr>Decision trees</vt:lpstr>
      <vt:lpstr>Admin</vt:lpstr>
      <vt:lpstr>Admin</vt:lpstr>
      <vt:lpstr>Features</vt:lpstr>
      <vt:lpstr>A sample data set</vt:lpstr>
      <vt:lpstr>Decision trees</vt:lpstr>
      <vt:lpstr>Decision trees</vt:lpstr>
      <vt:lpstr>Decision trees</vt:lpstr>
      <vt:lpstr>Decision trees</vt:lpstr>
      <vt:lpstr>Decision trees</vt:lpstr>
      <vt:lpstr>To ride or not to ride, that is the question…</vt:lpstr>
      <vt:lpstr>Recursive approach</vt:lpstr>
      <vt:lpstr>Partitioning the data</vt:lpstr>
      <vt:lpstr>Partitioning the data</vt:lpstr>
      <vt:lpstr>Partitioning the data</vt:lpstr>
      <vt:lpstr>Partitioning the data</vt:lpstr>
      <vt:lpstr>Partitioning the data</vt:lpstr>
      <vt:lpstr>Partitioning the data</vt:lpstr>
      <vt:lpstr>Partitioning the data</vt:lpstr>
      <vt:lpstr>Partitioning the data</vt:lpstr>
      <vt:lpstr>Partitioning the data</vt:lpstr>
      <vt:lpstr>Decision trees</vt:lpstr>
      <vt:lpstr>Decision trees</vt:lpstr>
      <vt:lpstr>Decision trees</vt:lpstr>
      <vt:lpstr>Decision trees</vt:lpstr>
      <vt:lpstr>Training error vs. accuracy</vt:lpstr>
      <vt:lpstr>Recurse</vt:lpstr>
      <vt:lpstr>Recurse</vt:lpstr>
      <vt:lpstr>Recurse</vt:lpstr>
      <vt:lpstr>Recurse</vt:lpstr>
      <vt:lpstr>Recurse</vt:lpstr>
      <vt:lpstr>Recurse</vt:lpstr>
      <vt:lpstr>Recurse</vt:lpstr>
      <vt:lpstr>Recurse</vt:lpstr>
      <vt:lpstr>Recurse</vt:lpstr>
      <vt:lpstr>Recurse</vt:lpstr>
      <vt:lpstr>Recurse</vt:lpstr>
      <vt:lpstr>Recurse</vt:lpstr>
      <vt:lpstr>Recurse</vt:lpstr>
      <vt:lpstr>Problematic data</vt:lpstr>
      <vt:lpstr>Recursive approach</vt:lpstr>
      <vt:lpstr>What would the tree look like for…</vt:lpstr>
      <vt:lpstr>What would the tree look like for…</vt:lpstr>
      <vt:lpstr>What would the tree look like for…</vt:lpstr>
      <vt:lpstr>What would the tree look like for…</vt:lpstr>
      <vt:lpstr>What would the tree look like for…</vt:lpstr>
      <vt:lpstr>What would the tree look like for…</vt:lpstr>
      <vt:lpstr>What would the tree look like for…</vt:lpstr>
      <vt:lpstr>Overfitting</vt:lpstr>
      <vt:lpstr>Overfitting</vt:lpstr>
      <vt:lpstr>Test set error!</vt:lpstr>
      <vt:lpstr>Overfitting</vt:lpstr>
      <vt:lpstr>Overfitting</vt:lpstr>
      <vt:lpstr>Preventing overfitting</vt:lpstr>
      <vt:lpstr>Preventing overfitting</vt:lpstr>
      <vt:lpstr>Preventing overfitting: pruning</vt:lpstr>
      <vt:lpstr>Preventing overfitting: pruning</vt:lpstr>
      <vt:lpstr>Preventing overfitting: pruning</vt:lpstr>
      <vt:lpstr>Preventing overfitting: pruning</vt:lpstr>
      <vt:lpstr>Handling non-binary attributes</vt:lpstr>
      <vt:lpstr>Features with multiple values</vt:lpstr>
      <vt:lpstr>Real-valued features</vt:lpstr>
      <vt:lpstr>Other splitting criterion</vt:lpstr>
      <vt:lpstr>Other splitting criterion</vt:lpstr>
      <vt:lpstr>Decision trees</vt:lpstr>
      <vt:lpstr>Decision trees: the good</vt:lpstr>
      <vt:lpstr>Decision trees: the bad</vt:lpstr>
      <vt:lpstr>Decision trees: the bad</vt:lpstr>
      <vt:lpstr>Final DT algorithm</vt:lpstr>
      <vt:lpstr>Pseudocode (from the book)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would the tree look like for…</vt:lpstr>
      <vt:lpstr>Picking based on parent majority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Kauchak</dc:creator>
  <cp:lastModifiedBy>David Kauchak</cp:lastModifiedBy>
  <cp:revision>352</cp:revision>
  <cp:lastPrinted>2022-01-20T21:35:39Z</cp:lastPrinted>
  <dcterms:created xsi:type="dcterms:W3CDTF">2013-09-08T20:10:23Z</dcterms:created>
  <dcterms:modified xsi:type="dcterms:W3CDTF">2025-08-28T18:46:24Z</dcterms:modified>
</cp:coreProperties>
</file>