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256" r:id="rId2"/>
    <p:sldId id="358" r:id="rId3"/>
    <p:sldId id="619" r:id="rId4"/>
    <p:sldId id="620" r:id="rId5"/>
    <p:sldId id="621" r:id="rId6"/>
    <p:sldId id="622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5" r:id="rId16"/>
    <p:sldId id="636" r:id="rId17"/>
    <p:sldId id="662" r:id="rId18"/>
    <p:sldId id="637" r:id="rId19"/>
    <p:sldId id="679" r:id="rId20"/>
    <p:sldId id="642" r:id="rId21"/>
    <p:sldId id="641" r:id="rId22"/>
    <p:sldId id="645" r:id="rId23"/>
    <p:sldId id="647" r:id="rId24"/>
    <p:sldId id="648" r:id="rId25"/>
    <p:sldId id="649" r:id="rId26"/>
    <p:sldId id="682" r:id="rId27"/>
    <p:sldId id="650" r:id="rId28"/>
    <p:sldId id="663" r:id="rId29"/>
    <p:sldId id="665" r:id="rId30"/>
    <p:sldId id="666" r:id="rId31"/>
    <p:sldId id="667" r:id="rId32"/>
    <p:sldId id="653" r:id="rId33"/>
    <p:sldId id="655" r:id="rId34"/>
    <p:sldId id="656" r:id="rId35"/>
    <p:sldId id="657" r:id="rId36"/>
    <p:sldId id="680" r:id="rId37"/>
    <p:sldId id="659" r:id="rId38"/>
    <p:sldId id="658" r:id="rId39"/>
    <p:sldId id="661" r:id="rId40"/>
    <p:sldId id="681" r:id="rId41"/>
    <p:sldId id="453" r:id="rId42"/>
    <p:sldId id="458" r:id="rId43"/>
    <p:sldId id="459" r:id="rId44"/>
    <p:sldId id="460" r:id="rId45"/>
    <p:sldId id="472" r:id="rId46"/>
    <p:sldId id="461" r:id="rId47"/>
    <p:sldId id="462" r:id="rId48"/>
    <p:sldId id="384" r:id="rId49"/>
    <p:sldId id="259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683" r:id="rId61"/>
    <p:sldId id="684" r:id="rId62"/>
    <p:sldId id="685" r:id="rId63"/>
    <p:sldId id="654" r:id="rId64"/>
    <p:sldId id="652" r:id="rId65"/>
    <p:sldId id="686" r:id="rId66"/>
    <p:sldId id="687" r:id="rId67"/>
    <p:sldId id="688" r:id="rId68"/>
    <p:sldId id="689" r:id="rId69"/>
    <p:sldId id="690" r:id="rId70"/>
    <p:sldId id="691" r:id="rId71"/>
    <p:sldId id="692" r:id="rId72"/>
    <p:sldId id="664" r:id="rId73"/>
    <p:sldId id="693" r:id="rId74"/>
    <p:sldId id="694" r:id="rId75"/>
    <p:sldId id="668" r:id="rId76"/>
    <p:sldId id="669" r:id="rId77"/>
    <p:sldId id="670" r:id="rId78"/>
    <p:sldId id="671" r:id="rId79"/>
    <p:sldId id="672" r:id="rId80"/>
    <p:sldId id="673" r:id="rId81"/>
    <p:sldId id="674" r:id="rId82"/>
    <p:sldId id="675" r:id="rId83"/>
    <p:sldId id="676" r:id="rId84"/>
    <p:sldId id="695" r:id="rId85"/>
    <p:sldId id="677" r:id="rId86"/>
    <p:sldId id="696" r:id="rId87"/>
    <p:sldId id="697" r:id="rId88"/>
    <p:sldId id="698" r:id="rId89"/>
    <p:sldId id="699" r:id="rId90"/>
    <p:sldId id="700" r:id="rId91"/>
    <p:sldId id="701" r:id="rId92"/>
    <p:sldId id="702" r:id="rId93"/>
    <p:sldId id="703" r:id="rId94"/>
    <p:sldId id="704" r:id="rId95"/>
    <p:sldId id="705" r:id="rId96"/>
    <p:sldId id="706" r:id="rId97"/>
    <p:sldId id="678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B2F6"/>
    <a:srgbClr val="9AD9FB"/>
    <a:srgbClr val="FF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 autoAdjust="0"/>
    <p:restoredTop sz="94558"/>
  </p:normalViewPr>
  <p:slideViewPr>
    <p:cSldViewPr snapToObjects="1">
      <p:cViewPr varScale="1">
        <p:scale>
          <a:sx n="121" d="100"/>
          <a:sy n="121" d="100"/>
        </p:scale>
        <p:origin x="13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6C2-1B2C-4329-BE8D-E32811738F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0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 that have similar weights, will likely predict similar outputs, i.e., are likely to occur as context for the same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same as:</a:t>
            </a:r>
          </a:p>
          <a:p>
            <a:r>
              <a:rPr lang="en-US" dirty="0"/>
              <a:t>p(x_1,</a:t>
            </a:r>
            <a:r>
              <a:rPr lang="en-US" baseline="0" dirty="0"/>
              <a:t> x_2, x_3, …, </a:t>
            </a:r>
            <a:r>
              <a:rPr lang="en-US" baseline="0" dirty="0" err="1"/>
              <a:t>x_n</a:t>
            </a:r>
            <a:r>
              <a:rPr lang="en-US" baseline="0" dirty="0"/>
              <a:t>) = </a:t>
            </a:r>
            <a:r>
              <a:rPr lang="en-US" baseline="0" dirty="0" err="1"/>
              <a:t>p(I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or.tensorflow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adamharley.com/nn_vi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deep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makes “deep learning” hard for NNs?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14406"/>
              </p:ext>
            </p:extLst>
          </p:nvPr>
        </p:nvGraphicFramePr>
        <p:xfrm>
          <a:off x="3529736" y="2519692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9736" y="2519692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248778"/>
              </p:ext>
            </p:extLst>
          </p:nvPr>
        </p:nvGraphicFramePr>
        <p:xfrm>
          <a:off x="3466236" y="2715533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279400" progId="Equation.3">
                  <p:embed/>
                </p:oleObj>
              </mc:Choice>
              <mc:Fallback>
                <p:oleObj name="Equation" r:id="rId4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6236" y="2715533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42902"/>
              </p:ext>
            </p:extLst>
          </p:nvPr>
        </p:nvGraphicFramePr>
        <p:xfrm>
          <a:off x="3492500" y="327660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00" y="327660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89244"/>
              </p:ext>
            </p:extLst>
          </p:nvPr>
        </p:nvGraphicFramePr>
        <p:xfrm>
          <a:off x="3429000" y="3472441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279400" progId="Equation.3">
                  <p:embed/>
                </p:oleObj>
              </mc:Choice>
              <mc:Fallback>
                <p:oleObj name="Equation" r:id="rId4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3472441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962400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0" y="4802103"/>
            <a:ext cx="50034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Modified errors tend to get diluted as they get combined with many layers of weight corrections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810000" y="3125333"/>
            <a:ext cx="1219200" cy="17514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3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Growing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Driven by:</a:t>
            </a:r>
          </a:p>
          <a:p>
            <a:pPr lvl="1"/>
            <a:r>
              <a:rPr lang="en-US" dirty="0"/>
              <a:t>Increase in data availability</a:t>
            </a:r>
          </a:p>
          <a:p>
            <a:pPr lvl="1"/>
            <a:r>
              <a:rPr lang="en-US" dirty="0"/>
              <a:t>Increase in computational power</a:t>
            </a:r>
          </a:p>
          <a:p>
            <a:pPr lvl="1"/>
            <a:r>
              <a:rPr lang="en-US" dirty="0"/>
              <a:t>Parallelizability of many of the algorithms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Involves more than just neural networks (though, they’re a very popular model)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people have heard of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8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Wine data uses word occurrences as a feature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this miss?</a:t>
            </a:r>
          </a:p>
        </p:txBody>
      </p:sp>
    </p:spTree>
    <p:extLst>
      <p:ext uri="{BB962C8B-B14F-4D97-AF65-F5344CB8AC3E}">
        <p14:creationId xmlns:p14="http://schemas.microsoft.com/office/powerpoint/2010/main" val="396063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Wine data uses word occurrences as a feature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this miss?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919" y="3505200"/>
            <a:ext cx="641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wine had a dark </a:t>
            </a:r>
            <a:r>
              <a:rPr lang="en-US" sz="2400" dirty="0">
                <a:solidFill>
                  <a:srgbClr val="FF6600"/>
                </a:solidFill>
              </a:rPr>
              <a:t>red</a:t>
            </a:r>
            <a:r>
              <a:rPr lang="en-US" sz="2400" dirty="0"/>
              <a:t> color”			Zinfandel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386" y="4095928"/>
            <a:ext cx="600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wine was a deep </a:t>
            </a:r>
            <a:r>
              <a:rPr lang="en-US" sz="2400" dirty="0">
                <a:solidFill>
                  <a:srgbClr val="FF6600"/>
                </a:solidFill>
              </a:rPr>
              <a:t>crimson</a:t>
            </a:r>
            <a:r>
              <a:rPr lang="en-US" sz="2400" dirty="0"/>
              <a:t> color”		label?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935" y="5798403"/>
            <a:ext cx="707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Would like to recognize that words have similar meaning even though they aren’t lexically the same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701063"/>
            <a:ext cx="600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wine was a deep </a:t>
            </a:r>
            <a:r>
              <a:rPr lang="en-US" sz="2400" dirty="0">
                <a:solidFill>
                  <a:srgbClr val="FF6600"/>
                </a:solidFill>
              </a:rPr>
              <a:t>yellow</a:t>
            </a:r>
            <a:r>
              <a:rPr lang="en-US" sz="2400" dirty="0"/>
              <a:t> color”		label?</a:t>
            </a:r>
          </a:p>
        </p:txBody>
      </p:sp>
    </p:spTree>
    <p:extLst>
      <p:ext uri="{BB962C8B-B14F-4D97-AF65-F5344CB8AC3E}">
        <p14:creationId xmlns:p14="http://schemas.microsoft.com/office/powerpoint/2010/main" val="399154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idea: 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11981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idea: 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43600" y="5056300"/>
            <a:ext cx="18288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43600" y="4065700"/>
            <a:ext cx="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67327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836" y="4063424"/>
            <a:ext cx="752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717436" y="4191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4038600"/>
            <a:ext cx="25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[r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, r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, …,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baseline="-25000" dirty="0" err="1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810000"/>
            <a:ext cx="83789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5090755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crimson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750953" y="51816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24317" y="5029200"/>
            <a:ext cx="262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[c</a:t>
            </a:r>
            <a:r>
              <a:rPr lang="en-US" sz="3600" baseline="-25000" dirty="0">
                <a:solidFill>
                  <a:srgbClr val="FF6600"/>
                </a:solidFill>
              </a:rPr>
              <a:t>1</a:t>
            </a:r>
            <a:r>
              <a:rPr lang="en-US" sz="3600" dirty="0">
                <a:solidFill>
                  <a:srgbClr val="FF6600"/>
                </a:solidFill>
              </a:rPr>
              <a:t>, c</a:t>
            </a:r>
            <a:r>
              <a:rPr lang="en-US" sz="3600" baseline="-25000" dirty="0">
                <a:solidFill>
                  <a:srgbClr val="FF6600"/>
                </a:solidFill>
              </a:rPr>
              <a:t>2</a:t>
            </a:r>
            <a:r>
              <a:rPr lang="en-US" sz="3600" dirty="0">
                <a:solidFill>
                  <a:srgbClr val="FF6600"/>
                </a:solidFill>
              </a:rPr>
              <a:t>, …, c</a:t>
            </a:r>
            <a:r>
              <a:rPr lang="en-US" sz="3600" baseline="-25000" dirty="0">
                <a:solidFill>
                  <a:srgbClr val="FF6600"/>
                </a:solidFill>
              </a:rPr>
              <a:t>d</a:t>
            </a:r>
            <a:r>
              <a:rPr lang="en-US" sz="3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5163" y="5100961"/>
            <a:ext cx="123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[r</a:t>
            </a:r>
            <a:r>
              <a:rPr lang="en-US" sz="1600" baseline="-250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FF0000"/>
                </a:solidFill>
              </a:rPr>
              <a:t>, r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, …, </a:t>
            </a:r>
            <a:r>
              <a:rPr lang="en-US" sz="1600" dirty="0" err="1">
                <a:solidFill>
                  <a:srgbClr val="FF0000"/>
                </a:solidFill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</a:rPr>
              <a:t>d</a:t>
            </a:r>
            <a:r>
              <a:rPr lang="en-US" sz="1600" dirty="0">
                <a:solidFill>
                  <a:srgbClr val="FF0000"/>
                </a:solidFill>
              </a:rPr>
              <a:t>]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1363" y="5410200"/>
            <a:ext cx="126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[c</a:t>
            </a:r>
            <a:r>
              <a:rPr lang="en-US" sz="1600" baseline="-25000" dirty="0">
                <a:solidFill>
                  <a:srgbClr val="FF6600"/>
                </a:solidFill>
              </a:rPr>
              <a:t>1</a:t>
            </a:r>
            <a:r>
              <a:rPr lang="en-US" sz="1600" dirty="0">
                <a:solidFill>
                  <a:srgbClr val="FF6600"/>
                </a:solidFill>
              </a:rPr>
              <a:t>, c</a:t>
            </a:r>
            <a:r>
              <a:rPr lang="en-US" sz="1600" baseline="-25000" dirty="0">
                <a:solidFill>
                  <a:srgbClr val="FF6600"/>
                </a:solidFill>
              </a:rPr>
              <a:t>2</a:t>
            </a:r>
            <a:r>
              <a:rPr lang="en-US" sz="1600" dirty="0">
                <a:solidFill>
                  <a:srgbClr val="FF6600"/>
                </a:solidFill>
              </a:rPr>
              <a:t>, …, c</a:t>
            </a:r>
            <a:r>
              <a:rPr lang="en-US" sz="1600" baseline="-25000" dirty="0">
                <a:solidFill>
                  <a:srgbClr val="FF6600"/>
                </a:solidFill>
              </a:rPr>
              <a:t>d</a:t>
            </a:r>
            <a:r>
              <a:rPr lang="en-US" sz="1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3" name="Oval 22"/>
          <p:cNvSpPr/>
          <p:nvPr/>
        </p:nvSpPr>
        <p:spPr>
          <a:xfrm>
            <a:off x="7714237" y="5257800"/>
            <a:ext cx="134363" cy="154615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90437" y="5486400"/>
            <a:ext cx="134363" cy="154615"/>
          </a:xfrm>
          <a:prstGeom prst="ellipse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4369" y="6005155"/>
            <a:ext cx="123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D70A"/>
                </a:solidFill>
              </a:rPr>
              <a:t>yellow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750953" y="6096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24317" y="59436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D70A"/>
                </a:solidFill>
              </a:rPr>
              <a:t>[y</a:t>
            </a:r>
            <a:r>
              <a:rPr lang="en-US" sz="3600" baseline="-25000" dirty="0">
                <a:solidFill>
                  <a:srgbClr val="FFD70A"/>
                </a:solidFill>
              </a:rPr>
              <a:t>1</a:t>
            </a:r>
            <a:r>
              <a:rPr lang="en-US" sz="3600" dirty="0">
                <a:solidFill>
                  <a:srgbClr val="FFD70A"/>
                </a:solidFill>
              </a:rPr>
              <a:t>, y</a:t>
            </a:r>
            <a:r>
              <a:rPr lang="en-US" sz="3600" baseline="-25000" dirty="0">
                <a:solidFill>
                  <a:srgbClr val="FFD70A"/>
                </a:solidFill>
              </a:rPr>
              <a:t>2</a:t>
            </a:r>
            <a:r>
              <a:rPr lang="en-US" sz="3600" dirty="0">
                <a:solidFill>
                  <a:srgbClr val="FFD70A"/>
                </a:solidFill>
              </a:rPr>
              <a:t>, …, </a:t>
            </a:r>
            <a:r>
              <a:rPr lang="en-US" sz="3600" dirty="0" err="1">
                <a:solidFill>
                  <a:srgbClr val="FFD70A"/>
                </a:solidFill>
              </a:rPr>
              <a:t>y</a:t>
            </a:r>
            <a:r>
              <a:rPr lang="en-US" sz="3600" baseline="-25000" dirty="0" err="1">
                <a:solidFill>
                  <a:srgbClr val="FFD70A"/>
                </a:solidFill>
              </a:rPr>
              <a:t>d</a:t>
            </a:r>
            <a:r>
              <a:rPr lang="en-US" sz="3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4191000"/>
            <a:ext cx="134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D70A"/>
                </a:solidFill>
              </a:rPr>
              <a:t>[y</a:t>
            </a:r>
            <a:r>
              <a:rPr lang="en-US" sz="1600" baseline="-25000" dirty="0">
                <a:solidFill>
                  <a:srgbClr val="FFD70A"/>
                </a:solidFill>
              </a:rPr>
              <a:t>1</a:t>
            </a:r>
            <a:r>
              <a:rPr lang="en-US" sz="1600" dirty="0">
                <a:solidFill>
                  <a:srgbClr val="FFD70A"/>
                </a:solidFill>
              </a:rPr>
              <a:t>, y</a:t>
            </a:r>
            <a:r>
              <a:rPr lang="en-US" sz="1600" baseline="-25000" dirty="0">
                <a:solidFill>
                  <a:srgbClr val="FFD70A"/>
                </a:solidFill>
              </a:rPr>
              <a:t>2</a:t>
            </a:r>
            <a:r>
              <a:rPr lang="en-US" sz="1600" dirty="0">
                <a:solidFill>
                  <a:srgbClr val="FFD70A"/>
                </a:solidFill>
              </a:rPr>
              <a:t>, …, </a:t>
            </a:r>
            <a:r>
              <a:rPr lang="en-US" sz="1600" dirty="0" err="1">
                <a:solidFill>
                  <a:srgbClr val="FFD70A"/>
                </a:solidFill>
              </a:rPr>
              <a:t>y</a:t>
            </a:r>
            <a:r>
              <a:rPr lang="en-US" sz="1600" baseline="-25000" dirty="0" err="1">
                <a:solidFill>
                  <a:srgbClr val="FFD70A"/>
                </a:solidFill>
              </a:rPr>
              <a:t>d</a:t>
            </a:r>
            <a:r>
              <a:rPr lang="en-US" sz="1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9" name="Oval 28"/>
          <p:cNvSpPr/>
          <p:nvPr/>
        </p:nvSpPr>
        <p:spPr>
          <a:xfrm>
            <a:off x="8153400" y="4343400"/>
            <a:ext cx="134363" cy="154615"/>
          </a:xfrm>
          <a:prstGeom prst="ellipse">
            <a:avLst/>
          </a:prstGeom>
          <a:solidFill>
            <a:srgbClr val="FFD70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idea: 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080248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idea of word representations is not new: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Co-occurrence matrices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Latent Semantic Analysis (LSA)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/>
              <a:t>New idea: learn word representation using a task-driven approach</a:t>
            </a:r>
          </a:p>
        </p:txBody>
      </p:sp>
    </p:spTree>
    <p:extLst>
      <p:ext uri="{BB962C8B-B14F-4D97-AF65-F5344CB8AC3E}">
        <p14:creationId xmlns:p14="http://schemas.microsoft.com/office/powerpoint/2010/main" val="234252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81200"/>
            <a:ext cx="6324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I like to eat </a:t>
            </a:r>
            <a:r>
              <a:rPr lang="en-US" dirty="0">
                <a:solidFill>
                  <a:srgbClr val="FF6600"/>
                </a:solidFill>
              </a:rPr>
              <a:t>bananas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with cream cheese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68" y="3429000"/>
            <a:ext cx="7664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a </a:t>
            </a:r>
            <a:r>
              <a:rPr lang="en-US" sz="2800" dirty="0">
                <a:solidFill>
                  <a:srgbClr val="00B050"/>
                </a:solidFill>
              </a:rPr>
              <a:t>context</a:t>
            </a:r>
            <a:r>
              <a:rPr lang="en-US" sz="2800" dirty="0"/>
              <a:t> of words</a:t>
            </a:r>
          </a:p>
          <a:p>
            <a:endParaRPr lang="en-US" sz="2800" dirty="0"/>
          </a:p>
          <a:p>
            <a:r>
              <a:rPr lang="en-US" sz="2800" dirty="0"/>
              <a:t>Predict what </a:t>
            </a:r>
            <a:r>
              <a:rPr lang="en-US" sz="2800" dirty="0">
                <a:solidFill>
                  <a:srgbClr val="EE6F2D"/>
                </a:solidFill>
              </a:rPr>
              <a:t>words</a:t>
            </a:r>
            <a:r>
              <a:rPr lang="en-US" sz="2800" dirty="0"/>
              <a:t> are likely to occur in that context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86000" y="2590800"/>
            <a:ext cx="381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2590800"/>
            <a:ext cx="3429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2590800"/>
            <a:ext cx="838200" cy="1752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0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text, can generate lots of examples: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endParaRPr lang="en-US" dirty="0"/>
          </a:p>
          <a:p>
            <a:r>
              <a:rPr lang="en-US" dirty="0"/>
              <a:t>to</a:t>
            </a:r>
          </a:p>
          <a:p>
            <a:endParaRPr lang="en-US" dirty="0"/>
          </a:p>
          <a:p>
            <a:r>
              <a:rPr lang="en-US" dirty="0"/>
              <a:t>eat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4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for the rest of the semester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 data like this to learn a distribution:</a:t>
            </a:r>
            <a:endParaRPr lang="en-US" sz="32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93903"/>
              </p:ext>
            </p:extLst>
          </p:nvPr>
        </p:nvGraphicFramePr>
        <p:xfrm>
          <a:off x="1447800" y="403860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215900" progId="Equation.3">
                  <p:embed/>
                </p:oleObj>
              </mc:Choice>
              <mc:Fallback>
                <p:oleObj name="Equation" r:id="rId2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403860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13841"/>
              </p:ext>
            </p:extLst>
          </p:nvPr>
        </p:nvGraphicFramePr>
        <p:xfrm>
          <a:off x="1447800" y="2765425"/>
          <a:ext cx="3854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2200" imgH="203200" progId="Equation.3">
                  <p:embed/>
                </p:oleObj>
              </mc:Choice>
              <mc:Fallback>
                <p:oleObj name="Equation" r:id="rId4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2765425"/>
                        <a:ext cx="38544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90900" y="4152018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028615" y="4152900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067" y="5295885"/>
            <a:ext cx="141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3781" y="5295885"/>
            <a:ext cx="1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after</a:t>
            </a:r>
          </a:p>
        </p:txBody>
      </p:sp>
    </p:spTree>
    <p:extLst>
      <p:ext uri="{BB962C8B-B14F-4D97-AF65-F5344CB8AC3E}">
        <p14:creationId xmlns:p14="http://schemas.microsoft.com/office/powerpoint/2010/main" val="904727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 a neural network on this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22748"/>
            <a:ext cx="4419600" cy="491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635639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275355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input a “word” into a network?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1600200" cy="14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4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23" name="Right Brace 22"/>
          <p:cNvSpPr/>
          <p:nvPr/>
        </p:nvSpPr>
        <p:spPr>
          <a:xfrm>
            <a:off x="4618403" y="3786266"/>
            <a:ext cx="609600" cy="28531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57800" y="5017134"/>
            <a:ext cx="118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 nodes</a:t>
            </a:r>
          </a:p>
        </p:txBody>
      </p:sp>
    </p:spTree>
    <p:extLst>
      <p:ext uri="{BB962C8B-B14F-4D97-AF65-F5344CB8AC3E}">
        <p14:creationId xmlns:p14="http://schemas.microsoft.com/office/powerpoint/2010/main" val="74344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banana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5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179C-791E-6796-9654-2EF72D381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3019C-714A-88E0-89C0-990DF348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766582" cy="472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508A7A-3FC5-32B6-FC96-337F6F4F50E6}"/>
              </a:ext>
            </a:extLst>
          </p:cNvPr>
          <p:cNvSpPr/>
          <p:nvPr/>
        </p:nvSpPr>
        <p:spPr>
          <a:xfrm>
            <a:off x="5943600" y="11430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CD8BC-0096-5E92-79F9-DA0200B3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3286724" cy="36576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EBAA79C9-B356-8A94-5607-6DCE6ADD86A0}"/>
              </a:ext>
            </a:extLst>
          </p:cNvPr>
          <p:cNvSpPr/>
          <p:nvPr/>
        </p:nvSpPr>
        <p:spPr>
          <a:xfrm>
            <a:off x="3505200" y="2895600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FDCFF-D710-3849-5E23-CAD3DEAB03FB}"/>
              </a:ext>
            </a:extLst>
          </p:cNvPr>
          <p:cNvSpPr txBox="1"/>
          <p:nvPr/>
        </p:nvSpPr>
        <p:spPr>
          <a:xfrm>
            <a:off x="5715000" y="4659868"/>
            <a:ext cx="181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100 to 1000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B5D3F1-DC96-12A2-E20A-9A464FD5AB12}"/>
              </a:ext>
            </a:extLst>
          </p:cNvPr>
          <p:cNvSpPr/>
          <p:nvPr/>
        </p:nvSpPr>
        <p:spPr>
          <a:xfrm>
            <a:off x="4420794" y="624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blog.acolyer.org</a:t>
            </a:r>
            <a:r>
              <a:rPr lang="en-US" sz="1400" dirty="0"/>
              <a:t>/2016/04/21/the-amazing-power-of-word-vectors/</a:t>
            </a:r>
          </a:p>
        </p:txBody>
      </p:sp>
    </p:spTree>
    <p:extLst>
      <p:ext uri="{BB962C8B-B14F-4D97-AF65-F5344CB8AC3E}">
        <p14:creationId xmlns:p14="http://schemas.microsoft.com/office/powerpoint/2010/main" val="392530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1" y="1197022"/>
            <a:ext cx="3855790" cy="3821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1430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659868"/>
            <a:ext cx="181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100 to 1000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0794" y="624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blog.acolyer.org</a:t>
            </a:r>
            <a:r>
              <a:rPr lang="en-US" sz="1400" dirty="0"/>
              <a:t>/2016/04/21/the-amazing-power-of-word-vectors/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8BE365-D429-401B-64D0-CBCF91EC42BC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Parameter tying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C3741D7-E493-6268-07DA-86C00D829B08}"/>
              </a:ext>
            </a:extLst>
          </p:cNvPr>
          <p:cNvSpPr/>
          <p:nvPr/>
        </p:nvSpPr>
        <p:spPr>
          <a:xfrm>
            <a:off x="3734994" y="2819400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875CA4-79A6-74FB-55BD-31F67CC23D8F}"/>
              </a:ext>
            </a:extLst>
          </p:cNvPr>
          <p:cNvGrpSpPr/>
          <p:nvPr/>
        </p:nvGrpSpPr>
        <p:grpSpPr>
          <a:xfrm>
            <a:off x="4572000" y="2406133"/>
            <a:ext cx="4463143" cy="1905001"/>
            <a:chOff x="4572000" y="2406133"/>
            <a:chExt cx="4463143" cy="1905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E0273B-59BC-7C24-DB4E-8989EBB16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7956" b="16312"/>
            <a:stretch>
              <a:fillRect/>
            </a:stretch>
          </p:blipFill>
          <p:spPr>
            <a:xfrm>
              <a:off x="4572000" y="2406133"/>
              <a:ext cx="4463143" cy="190500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F6C583-9E29-4CF5-B2EC-65A2ED97AD76}"/>
                </a:ext>
              </a:extLst>
            </p:cNvPr>
            <p:cNvSpPr/>
            <p:nvPr/>
          </p:nvSpPr>
          <p:spPr>
            <a:xfrm>
              <a:off x="5372100" y="3429000"/>
              <a:ext cx="1028700" cy="173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09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3322" y="18288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300722" y="16764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32AA340-E877-E59E-84AA-4226C66DD9F7}"/>
              </a:ext>
            </a:extLst>
          </p:cNvPr>
          <p:cNvGrpSpPr/>
          <p:nvPr/>
        </p:nvGrpSpPr>
        <p:grpSpPr>
          <a:xfrm>
            <a:off x="4774250" y="3162300"/>
            <a:ext cx="4463143" cy="1905001"/>
            <a:chOff x="4572000" y="2406133"/>
            <a:chExt cx="4463143" cy="1905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76BA37-3F64-D6EC-30A0-6DE1BB39A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7956" b="16312"/>
            <a:stretch>
              <a:fillRect/>
            </a:stretch>
          </p:blipFill>
          <p:spPr>
            <a:xfrm>
              <a:off x="4572000" y="2406133"/>
              <a:ext cx="4463143" cy="190500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19CA24-B391-B5FE-0BFB-D692DB14CEF2}"/>
                </a:ext>
              </a:extLst>
            </p:cNvPr>
            <p:cNvSpPr/>
            <p:nvPr/>
          </p:nvSpPr>
          <p:spPr>
            <a:xfrm>
              <a:off x="5372100" y="3429000"/>
              <a:ext cx="1028700" cy="173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21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836" y="2845475"/>
            <a:ext cx="250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___ like to eat</a:t>
            </a:r>
          </a:p>
          <a:p>
            <a:endParaRPr lang="en-US" sz="1400" dirty="0"/>
          </a:p>
          <a:p>
            <a:r>
              <a:rPr lang="en-US" sz="1400" dirty="0"/>
              <a:t>I ___ to eat bananas</a:t>
            </a:r>
          </a:p>
          <a:p>
            <a:endParaRPr lang="en-US" sz="1400" dirty="0"/>
          </a:p>
          <a:p>
            <a:r>
              <a:rPr lang="en-US" sz="1400" dirty="0"/>
              <a:t>I like ___ eat bananas with</a:t>
            </a:r>
          </a:p>
          <a:p>
            <a:endParaRPr lang="en-US" sz="1400" dirty="0"/>
          </a:p>
          <a:p>
            <a:r>
              <a:rPr lang="en-US" sz="1400" dirty="0"/>
              <a:t>I like to ___ bananas with cream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3436" y="2743200"/>
            <a:ext cx="44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</a:p>
          <a:p>
            <a:endParaRPr lang="en-US" sz="1400" dirty="0"/>
          </a:p>
          <a:p>
            <a:r>
              <a:rPr lang="en-US" sz="1400" dirty="0"/>
              <a:t>like</a:t>
            </a:r>
          </a:p>
          <a:p>
            <a:endParaRPr lang="en-US" sz="1400" dirty="0"/>
          </a:p>
          <a:p>
            <a:r>
              <a:rPr lang="en-US" sz="1400" dirty="0"/>
              <a:t>to</a:t>
            </a:r>
          </a:p>
          <a:p>
            <a:endParaRPr lang="en-US" sz="1400" dirty="0"/>
          </a:p>
          <a:p>
            <a:r>
              <a:rPr lang="en-US" sz="1400" dirty="0"/>
              <a:t>eat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961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55203"/>
            <a:ext cx="8308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a branch of machine learning based on a set of algorithms that attempt to model high level abstractions in data by using a deep graph with multiple processing layers, composed of multiple linear and non-linear transformations.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65003"/>
            <a:ext cx="830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part of a broader family of machine learning methods based on learning representations of data.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90027"/>
            <a:ext cx="2286000" cy="2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7387" y="1447800"/>
            <a:ext cx="2841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I like to ___ bananas with cream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36347" y="1295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3431" y="2071304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247" y="2907268"/>
            <a:ext cx="23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59622" y="3669268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8563" y="4495800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28598" y="2071304"/>
            <a:ext cx="4154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37157" y="26302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243267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14400" y="2251840"/>
            <a:ext cx="762000" cy="3352800"/>
          </a:xfrm>
          <a:prstGeom prst="rect">
            <a:avLst/>
          </a:prstGeom>
          <a:solidFill>
            <a:srgbClr val="0000FF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3" y="1655673"/>
            <a:ext cx="135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VxN</a:t>
            </a:r>
            <a:r>
              <a:rPr lang="en-US" dirty="0">
                <a:solidFill>
                  <a:srgbClr val="0000FF"/>
                </a:solidFill>
              </a:rPr>
              <a:t> weights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1" y="2010722"/>
            <a:ext cx="3660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weights for each word provide an N dimensional mapping of the word</a:t>
            </a:r>
          </a:p>
          <a:p>
            <a:endParaRPr lang="en-US" sz="2400" dirty="0"/>
          </a:p>
          <a:p>
            <a:r>
              <a:rPr lang="en-US" sz="2400" dirty="0"/>
              <a:t>Words that predict similarly should have similar weights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9DCCA-7EF7-224B-9934-B9E7432C2C1F}"/>
              </a:ext>
            </a:extLst>
          </p:cNvPr>
          <p:cNvSpPr txBox="1"/>
          <p:nvPr/>
        </p:nvSpPr>
        <p:spPr>
          <a:xfrm>
            <a:off x="5638800" y="5271143"/>
            <a:ext cx="2289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does this work?</a:t>
            </a:r>
          </a:p>
        </p:txBody>
      </p:sp>
    </p:spTree>
    <p:extLst>
      <p:ext uri="{BB962C8B-B14F-4D97-AF65-F5344CB8AC3E}">
        <p14:creationId xmlns:p14="http://schemas.microsoft.com/office/powerpoint/2010/main" val="2505213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660806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8" y="3810000"/>
            <a:ext cx="774319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6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67716"/>
            <a:ext cx="7719391" cy="291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2" y="3186716"/>
            <a:ext cx="763656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0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7958889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</p:spTree>
    <p:extLst>
      <p:ext uri="{BB962C8B-B14F-4D97-AF65-F5344CB8AC3E}">
        <p14:creationId xmlns:p14="http://schemas.microsoft.com/office/powerpoint/2010/main" val="1333580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13"/>
          <a:stretch/>
        </p:blipFill>
        <p:spPr>
          <a:xfrm>
            <a:off x="0" y="139700"/>
            <a:ext cx="9144000" cy="562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095" y="5939135"/>
            <a:ext cx="661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2-Dimensional projection of the N-dimensional space</a:t>
            </a:r>
          </a:p>
        </p:txBody>
      </p:sp>
    </p:spTree>
    <p:extLst>
      <p:ext uri="{BB962C8B-B14F-4D97-AF65-F5344CB8AC3E}">
        <p14:creationId xmlns:p14="http://schemas.microsoft.com/office/powerpoint/2010/main" val="1387875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780E-E9E8-C54C-82CB-26963A71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DE00A-54AE-BA44-9171-898CEE1B64E3}"/>
              </a:ext>
            </a:extLst>
          </p:cNvPr>
          <p:cNvSpPr/>
          <p:nvPr/>
        </p:nvSpPr>
        <p:spPr>
          <a:xfrm>
            <a:off x="2209800" y="3124200"/>
            <a:ext cx="415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https://projector.tensorflow.org/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0158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Bag Of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3200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7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models: skip-gram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1000"/>
            <a:ext cx="3581400" cy="43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0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model for learning word representations from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become a popular pre-processing step for learning a more robust feature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Models like word2vec have also been incorporated into other learning approaches (e.g., translation tasks)</a:t>
            </a:r>
          </a:p>
        </p:txBody>
      </p:sp>
    </p:spTree>
    <p:extLst>
      <p:ext uri="{BB962C8B-B14F-4D97-AF65-F5344CB8AC3E}">
        <p14:creationId xmlns:p14="http://schemas.microsoft.com/office/powerpoint/2010/main" val="370586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Key: learning better features that abstract from the “raw”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>
                <a:solidFill>
                  <a:srgbClr val="FF6600"/>
                </a:solidFill>
              </a:rPr>
              <a:t>learned</a:t>
            </a:r>
            <a:r>
              <a:rPr lang="en-US" dirty="0"/>
              <a:t> feature representations based on large amounts of data, generally unsupervised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classifiers with multiple layers of learning</a:t>
            </a:r>
          </a:p>
        </p:txBody>
      </p:sp>
    </p:spTree>
    <p:extLst>
      <p:ext uri="{BB962C8B-B14F-4D97-AF65-F5344CB8AC3E}">
        <p14:creationId xmlns:p14="http://schemas.microsoft.com/office/powerpoint/2010/main" val="3802828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blog.acolyer.org</a:t>
            </a:r>
            <a:r>
              <a:rPr lang="en-US" dirty="0"/>
              <a:t>/2016/04/21/the-amazing-power-of-word-vectors/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code.google.com</a:t>
            </a:r>
            <a:r>
              <a:rPr lang="en-US" dirty="0"/>
              <a:t>/archive/p/word2vec/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https://deeplearning4j.org/word2vec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1332777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does natural language look like?</a:t>
            </a:r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p( sentence )</a:t>
            </a:r>
          </a:p>
          <a:p>
            <a:pPr lvl="2"/>
            <a:r>
              <a:rPr lang="en-US" dirty="0" err="1"/>
              <a:t>p(“I</a:t>
            </a:r>
            <a:r>
              <a:rPr lang="en-US" dirty="0"/>
              <a:t> like to eat pizza”)</a:t>
            </a:r>
          </a:p>
          <a:p>
            <a:pPr lvl="2"/>
            <a:r>
              <a:rPr lang="en-US" dirty="0" err="1"/>
              <a:t>p(“pizza</a:t>
            </a:r>
            <a:r>
              <a:rPr lang="en-US" dirty="0"/>
              <a:t> like I eat”)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Often is posed as: p( word | previous words ) – or some other notion of context</a:t>
            </a:r>
          </a:p>
          <a:p>
            <a:pPr lvl="2"/>
            <a:r>
              <a:rPr lang="en-US" dirty="0" err="1"/>
              <a:t>p(“pizza</a:t>
            </a:r>
            <a:r>
              <a:rPr lang="en-US" dirty="0"/>
              <a:t>” | “I like to eat” )</a:t>
            </a:r>
          </a:p>
          <a:p>
            <a:pPr lvl="2"/>
            <a:r>
              <a:rPr lang="en-US" dirty="0" err="1"/>
              <a:t>p(“garbage</a:t>
            </a:r>
            <a:r>
              <a:rPr lang="en-US" dirty="0"/>
              <a:t>” | “I like to eat”)</a:t>
            </a:r>
          </a:p>
          <a:p>
            <a:pPr lvl="2"/>
            <a:r>
              <a:rPr lang="en-US" dirty="0"/>
              <a:t>p(“run” | “I like to eat”)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0" lvl="2" indent="0">
              <a:buNone/>
            </a:pPr>
            <a:r>
              <a:rPr lang="en-US" dirty="0" err="1"/>
              <a:t>p(“I</a:t>
            </a:r>
            <a:r>
              <a:rPr lang="en-US" dirty="0"/>
              <a:t> like to eat pizza”)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r>
              <a:rPr lang="en-US" dirty="0" err="1"/>
              <a:t>p(“pizza</a:t>
            </a:r>
            <a:r>
              <a:rPr lang="en-US" dirty="0"/>
              <a:t> like I eat”)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r>
              <a:rPr lang="en-US" dirty="0" err="1"/>
              <a:t>p(“pizza</a:t>
            </a:r>
            <a:r>
              <a:rPr lang="en-US" dirty="0"/>
              <a:t>” | “I like to eat” )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r>
              <a:rPr lang="en-US" dirty="0" err="1"/>
              <a:t>p(“garbage</a:t>
            </a:r>
            <a:r>
              <a:rPr lang="en-US" dirty="0"/>
              <a:t>” | “I like to eat”)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r>
              <a:rPr lang="en-US" dirty="0" err="1"/>
              <a:t>p(“run</a:t>
            </a:r>
            <a:r>
              <a:rPr lang="en-US" dirty="0"/>
              <a:t>” | “I like to eat”)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a corpus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828800"/>
            <a:ext cx="7848600" cy="9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3048000"/>
            <a:ext cx="77089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4483100"/>
            <a:ext cx="77216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7081" y="1676400"/>
            <a:ext cx="4691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I think today is a good day to be 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4800"/>
            <a:ext cx="7797800" cy="180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862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Language modeling is about dealing with data </a:t>
            </a:r>
            <a:r>
              <a:rPr lang="en-US" sz="2400" dirty="0" err="1">
                <a:solidFill>
                  <a:srgbClr val="0000FF"/>
                </a:solidFill>
              </a:rPr>
              <a:t>sparsity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Many approaches:</a:t>
            </a:r>
          </a:p>
          <a:p>
            <a:pPr lvl="1"/>
            <a:r>
              <a:rPr lang="en-US" dirty="0" err="1"/>
              <a:t>n</a:t>
            </a:r>
            <a:r>
              <a:rPr lang="en-US" dirty="0"/>
              <a:t>-gram language modeling</a:t>
            </a:r>
          </a:p>
          <a:p>
            <a:pPr lvl="2"/>
            <a:r>
              <a:rPr lang="en-US" dirty="0"/>
              <a:t>Start at the beginning of the sentence</a:t>
            </a:r>
          </a:p>
          <a:p>
            <a:pPr lvl="2"/>
            <a:r>
              <a:rPr lang="en-US" dirty="0"/>
              <a:t>Generate one word at a time based on the previous words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syntax-based language modeling</a:t>
            </a:r>
          </a:p>
          <a:p>
            <a:pPr lvl="2"/>
            <a:r>
              <a:rPr lang="en-US" dirty="0"/>
              <a:t>Construct the syntactic tree from the top down</a:t>
            </a:r>
          </a:p>
          <a:p>
            <a:pPr lvl="2"/>
            <a:r>
              <a:rPr lang="en-US" dirty="0"/>
              <a:t>e.g. context free grammar</a:t>
            </a:r>
          </a:p>
          <a:p>
            <a:pPr lvl="2"/>
            <a:r>
              <a:rPr lang="en-US" dirty="0"/>
              <a:t>eventually at the leaves, generate the words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Neural language models</a:t>
            </a:r>
          </a:p>
          <a:p>
            <a:pPr lvl="2"/>
            <a:r>
              <a:rPr lang="en-US" dirty="0"/>
              <a:t>Predict the likelihood of the word based on the context</a:t>
            </a:r>
          </a:p>
          <a:p>
            <a:pPr lvl="2"/>
            <a:r>
              <a:rPr lang="en-US" dirty="0"/>
              <a:t>Often allows for generalization beyond the lexical strings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/>
              <a:t>-gram language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447800"/>
            <a:ext cx="504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 think today is a good day to be 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4930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760730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105400"/>
            <a:ext cx="7543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the chain 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453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Step 1: decompose the probability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9275" y="20574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2675" y="2438400"/>
            <a:ext cx="168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2675" y="2819400"/>
            <a:ext cx="154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2675" y="32120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2675" y="3581400"/>
            <a:ext cx="2343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2675" y="3962400"/>
            <a:ext cx="25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2675" y="4355068"/>
            <a:ext cx="318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 today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2675" y="47360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3C5F0B-C25D-534D-AA5D-2068BCA765B3}"/>
              </a:ext>
            </a:extLst>
          </p:cNvPr>
          <p:cNvSpPr txBox="1"/>
          <p:nvPr/>
        </p:nvSpPr>
        <p:spPr>
          <a:xfrm>
            <a:off x="3851148" y="35560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layer(s)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1A7475-4F42-2740-B081-8E3D1999F09A}"/>
              </a:ext>
            </a:extLst>
          </p:cNvPr>
          <p:cNvSpPr txBox="1"/>
          <p:nvPr/>
        </p:nvSpPr>
        <p:spPr>
          <a:xfrm>
            <a:off x="1631764" y="59738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103747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4EBA-14AB-8146-BCB7-56A87E1F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13138-65CC-DC49-BE8B-5A6AD8DF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476" y="1765300"/>
            <a:ext cx="2590800" cy="166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A5646-A84D-F844-81C9-CA02493443CD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B89C7-9D65-8D43-ADB7-FBA7F675E919}"/>
              </a:ext>
            </a:extLst>
          </p:cNvPr>
          <p:cNvSpPr txBox="1"/>
          <p:nvPr/>
        </p:nvSpPr>
        <p:spPr>
          <a:xfrm>
            <a:off x="609600" y="3878317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95065-3AD2-A941-A85D-774FA1250723}"/>
              </a:ext>
            </a:extLst>
          </p:cNvPr>
          <p:cNvSpPr txBox="1"/>
          <p:nvPr/>
        </p:nvSpPr>
        <p:spPr>
          <a:xfrm>
            <a:off x="609600" y="4650827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887B3-6634-2F47-B5DA-C5DB66346CD6}"/>
              </a:ext>
            </a:extLst>
          </p:cNvPr>
          <p:cNvSpPr txBox="1"/>
          <p:nvPr/>
        </p:nvSpPr>
        <p:spPr>
          <a:xfrm>
            <a:off x="609600" y="5423337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</p:spTree>
    <p:extLst>
      <p:ext uri="{BB962C8B-B14F-4D97-AF65-F5344CB8AC3E}">
        <p14:creationId xmlns:p14="http://schemas.microsoft.com/office/powerpoint/2010/main" val="89884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encrypted-tbn1.gstatic.com/images?q=tbn:ANd9GcQ-1rHkamhDd8jaylUzd9ZLACpZeFJeUbYXt8ulOFnLR3-GhW0v"/>
          <p:cNvPicPr>
            <a:picLocks noChangeAspect="1" noChangeArrowheads="1"/>
          </p:cNvPicPr>
          <p:nvPr/>
        </p:nvPicPr>
        <p:blipFill>
          <a:blip r:embed="rId3" cstate="print"/>
          <a:srcRect l="33803" r="10141" b="21695"/>
          <a:stretch>
            <a:fillRect/>
          </a:stretch>
        </p:blipFill>
        <p:spPr bwMode="auto">
          <a:xfrm>
            <a:off x="227248" y="3810000"/>
            <a:ext cx="1312888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pPr marL="742950" lvl="2" indent="-342900"/>
            <a:r>
              <a:rPr lang="en-US" dirty="0"/>
              <a:t>Train </a:t>
            </a:r>
            <a:r>
              <a:rPr lang="en-US" i="1" dirty="0"/>
              <a:t>multiple layers</a:t>
            </a:r>
            <a:r>
              <a:rPr lang="en-US" dirty="0"/>
              <a:t> of features/abstractions from data.</a:t>
            </a:r>
          </a:p>
          <a:p>
            <a:pPr marL="742950" lvl="2" indent="-342900"/>
            <a:r>
              <a:rPr lang="en-US" dirty="0"/>
              <a:t>Try to discover </a:t>
            </a:r>
            <a:r>
              <a:rPr lang="en-US" i="1" dirty="0"/>
              <a:t>representation</a:t>
            </a:r>
            <a:r>
              <a:rPr lang="en-US" dirty="0"/>
              <a:t> that makes decisions easy.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7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7" name="Down Arrow 6"/>
          <p:cNvSpPr/>
          <p:nvPr/>
        </p:nvSpPr>
        <p:spPr>
          <a:xfrm rot="5400000" flipV="1">
            <a:off x="12734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38642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65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27212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 flipV="1">
            <a:off x="53120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643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41690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21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Classifier</a:t>
            </a:r>
          </a:p>
        </p:txBody>
      </p:sp>
      <p:sp>
        <p:nvSpPr>
          <p:cNvPr id="15" name="Down Arrow 14"/>
          <p:cNvSpPr/>
          <p:nvPr/>
        </p:nvSpPr>
        <p:spPr>
          <a:xfrm rot="5400000" flipV="1">
            <a:off x="56168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1048" y="4114800"/>
            <a:ext cx="11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“Cat”?</a:t>
            </a:r>
          </a:p>
        </p:txBody>
      </p:sp>
      <p:sp>
        <p:nvSpPr>
          <p:cNvPr id="19" name="Down Arrow 18"/>
          <p:cNvSpPr/>
          <p:nvPr/>
        </p:nvSpPr>
        <p:spPr>
          <a:xfrm rot="5400000" flipV="1">
            <a:off x="7123347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0" y="2819400"/>
            <a:ext cx="6019800" cy="3124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5943600"/>
            <a:ext cx="643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Learning:  train layers of features so that classifier works well.</a:t>
            </a:r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4076700" y="940832"/>
            <a:ext cx="609600" cy="46482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More abstract representation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2346" y="6442346"/>
            <a:ext cx="336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adapted from: Adam Coates</a:t>
            </a:r>
          </a:p>
        </p:txBody>
      </p:sp>
    </p:spTree>
    <p:extLst>
      <p:ext uri="{BB962C8B-B14F-4D97-AF65-F5344CB8AC3E}">
        <p14:creationId xmlns:p14="http://schemas.microsoft.com/office/powerpoint/2010/main" val="2488746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559A4-1BC9-BE48-87CD-22FA98339731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622720" y="478234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6A11A-4B12-8545-9DE3-4EC07B66455F}"/>
              </a:ext>
            </a:extLst>
          </p:cNvPr>
          <p:cNvSpPr txBox="1"/>
          <p:nvPr/>
        </p:nvSpPr>
        <p:spPr>
          <a:xfrm>
            <a:off x="622720" y="5881593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F41D-0167-4B4B-B62F-BE8D8C838953}"/>
              </a:ext>
            </a:extLst>
          </p:cNvPr>
          <p:cNvSpPr txBox="1"/>
          <p:nvPr/>
        </p:nvSpPr>
        <p:spPr>
          <a:xfrm>
            <a:off x="622720" y="6327360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5679B-AD20-3645-8A50-BDC5DC37342C}"/>
              </a:ext>
            </a:extLst>
          </p:cNvPr>
          <p:cNvSpPr txBox="1"/>
          <p:nvPr/>
        </p:nvSpPr>
        <p:spPr>
          <a:xfrm>
            <a:off x="612648" y="5349837"/>
            <a:ext cx="575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= hidden layer output from previous input</a:t>
            </a:r>
          </a:p>
        </p:txBody>
      </p:sp>
    </p:spTree>
    <p:extLst>
      <p:ext uri="{BB962C8B-B14F-4D97-AF65-F5344CB8AC3E}">
        <p14:creationId xmlns:p14="http://schemas.microsoft.com/office/powerpoint/2010/main" val="3961489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9E779-2A01-B141-9678-5C8FE40CB62D}"/>
              </a:ext>
            </a:extLst>
          </p:cNvPr>
          <p:cNvSpPr txBox="1"/>
          <p:nvPr/>
        </p:nvSpPr>
        <p:spPr>
          <a:xfrm>
            <a:off x="504496" y="5875282"/>
            <a:ext cx="62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Say you want the output of x1, x2, x3, ….</a:t>
            </a:r>
          </a:p>
        </p:txBody>
      </p:sp>
    </p:spTree>
    <p:extLst>
      <p:ext uri="{BB962C8B-B14F-4D97-AF65-F5344CB8AC3E}">
        <p14:creationId xmlns:p14="http://schemas.microsoft.com/office/powerpoint/2010/main" val="2507871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B754A-ACA8-0348-85BE-048B9FBE4456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7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54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322EE-7244-E141-B28A-339D4D882C7E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A617D-B1DA-1E42-95D2-827852FA6B8E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2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6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FE35A-CCD1-CE4C-9844-15E84DFAA922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D5C59-A7E2-2C4A-81E2-ADA1648B65A8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94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C7A9-4CF6-1A45-B140-62929548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 unrolled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96E5C-C1E7-0047-893E-89ADE80D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" y="1665479"/>
            <a:ext cx="7956331" cy="4312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F3969-98EE-994C-AA4A-1D4D7DC6ADF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1047856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just a single neural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559A4-1BC9-BE48-87CD-22FA98339731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622720" y="478234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6A11A-4B12-8545-9DE3-4EC07B66455F}"/>
              </a:ext>
            </a:extLst>
          </p:cNvPr>
          <p:cNvSpPr txBox="1"/>
          <p:nvPr/>
        </p:nvSpPr>
        <p:spPr>
          <a:xfrm>
            <a:off x="622720" y="5881593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F41D-0167-4B4B-B62F-BE8D8C838953}"/>
              </a:ext>
            </a:extLst>
          </p:cNvPr>
          <p:cNvSpPr txBox="1"/>
          <p:nvPr/>
        </p:nvSpPr>
        <p:spPr>
          <a:xfrm>
            <a:off x="622720" y="6327360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5679B-AD20-3645-8A50-BDC5DC37342C}"/>
              </a:ext>
            </a:extLst>
          </p:cNvPr>
          <p:cNvSpPr txBox="1"/>
          <p:nvPr/>
        </p:nvSpPr>
        <p:spPr>
          <a:xfrm>
            <a:off x="612648" y="5349837"/>
            <a:ext cx="575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= hidden layer output from previous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F4E99-B13D-BE49-BB3C-A395A731B521}"/>
              </a:ext>
            </a:extLst>
          </p:cNvPr>
          <p:cNvSpPr txBox="1"/>
          <p:nvPr/>
        </p:nvSpPr>
        <p:spPr>
          <a:xfrm>
            <a:off x="446774" y="2114991"/>
            <a:ext cx="3860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U, W and V are the weight matrices</a:t>
            </a:r>
          </a:p>
        </p:txBody>
      </p:sp>
    </p:spTree>
    <p:extLst>
      <p:ext uri="{BB962C8B-B14F-4D97-AF65-F5344CB8AC3E}">
        <p14:creationId xmlns:p14="http://schemas.microsoft.com/office/powerpoint/2010/main" val="4297570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CA3B-5388-614A-AB84-4C6B13B4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40E09-00B1-2446-BAC4-CE25111C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A16E2-A947-F140-BE49-459B4D922A00}"/>
              </a:ext>
            </a:extLst>
          </p:cNvPr>
          <p:cNvSpPr txBox="1"/>
          <p:nvPr/>
        </p:nvSpPr>
        <p:spPr>
          <a:xfrm>
            <a:off x="1166649" y="5160580"/>
            <a:ext cx="6553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can we use RNNs as language models p(w1, w2, …, </a:t>
            </a:r>
            <a:r>
              <a:rPr lang="en-US" sz="2000" dirty="0" err="1">
                <a:solidFill>
                  <a:srgbClr val="FF0000"/>
                </a:solidFill>
              </a:rPr>
              <a:t>wn</a:t>
            </a:r>
            <a:r>
              <a:rPr lang="en-US" sz="2000" dirty="0">
                <a:solidFill>
                  <a:srgbClr val="FF0000"/>
                </a:solidFill>
              </a:rPr>
              <a:t>)?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How do we input a word into a NN?</a:t>
            </a:r>
          </a:p>
        </p:txBody>
      </p:sp>
    </p:spTree>
    <p:extLst>
      <p:ext uri="{BB962C8B-B14F-4D97-AF65-F5344CB8AC3E}">
        <p14:creationId xmlns:p14="http://schemas.microsoft.com/office/powerpoint/2010/main" val="284023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for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2165366"/>
            <a:ext cx="472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Traditional NN models: 1-2 hidden layers</a:t>
            </a:r>
          </a:p>
          <a:p>
            <a:endParaRPr lang="en-US" sz="2000" dirty="0"/>
          </a:p>
          <a:p>
            <a:r>
              <a:rPr lang="en-US" sz="2000" dirty="0"/>
              <a:t>Deep learning NN models: 3+ hidden layers </a:t>
            </a:r>
          </a:p>
        </p:txBody>
      </p:sp>
    </p:spTree>
    <p:extLst>
      <p:ext uri="{BB962C8B-B14F-4D97-AF65-F5344CB8AC3E}">
        <p14:creationId xmlns:p14="http://schemas.microsoft.com/office/powerpoint/2010/main" val="3524582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48200" y="3797934"/>
            <a:ext cx="1983828" cy="13509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4648200" y="5521989"/>
            <a:ext cx="1983828" cy="11174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701059-E071-CB4B-ADC1-0F2B7BEF251A}"/>
              </a:ext>
            </a:extLst>
          </p:cNvPr>
          <p:cNvSpPr txBox="1"/>
          <p:nvPr/>
        </p:nvSpPr>
        <p:spPr>
          <a:xfrm>
            <a:off x="6737131" y="4939072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x</a:t>
            </a:r>
            <a:r>
              <a:rPr lang="en-US" sz="3600" baseline="-25000" dirty="0" err="1"/>
              <a:t>t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6995965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FF93-1EEF-814C-B534-A647DE11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955AFE-6BE7-0B48-B352-D6B71F28F770}"/>
              </a:ext>
            </a:extLst>
          </p:cNvPr>
          <p:cNvGrpSpPr/>
          <p:nvPr/>
        </p:nvGrpSpPr>
        <p:grpSpPr>
          <a:xfrm rot="16200000">
            <a:off x="5462751" y="1962806"/>
            <a:ext cx="2747141" cy="3375135"/>
            <a:chOff x="228600" y="2057400"/>
            <a:chExt cx="4059591" cy="46665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3D0085-8BDE-7E4E-9D97-71F74B143C24}"/>
                </a:ext>
              </a:extLst>
            </p:cNvPr>
            <p:cNvSpPr txBox="1"/>
            <p:nvPr/>
          </p:nvSpPr>
          <p:spPr>
            <a:xfrm>
              <a:off x="228600" y="6077634"/>
              <a:ext cx="957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 input nodes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A90163-25FC-474E-8D44-D61C80D9C8D2}"/>
                </a:ext>
              </a:extLst>
            </p:cNvPr>
            <p:cNvSpPr/>
            <p:nvPr/>
          </p:nvSpPr>
          <p:spPr>
            <a:xfrm>
              <a:off x="1981200" y="2590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83D82B-681A-3E46-953C-958310231096}"/>
                </a:ext>
              </a:extLst>
            </p:cNvPr>
            <p:cNvSpPr/>
            <p:nvPr/>
          </p:nvSpPr>
          <p:spPr>
            <a:xfrm>
              <a:off x="1981200" y="3354769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1373A2-3AEB-CA44-92F4-35867A4B6630}"/>
                </a:ext>
              </a:extLst>
            </p:cNvPr>
            <p:cNvSpPr/>
            <p:nvPr/>
          </p:nvSpPr>
          <p:spPr>
            <a:xfrm>
              <a:off x="1981200" y="4876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17D2EC-891A-034C-976C-A8EFF2BEB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" y="5257800"/>
              <a:ext cx="1299918" cy="5334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14DC75-72CC-514A-9B01-9A5EFB930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3735769"/>
              <a:ext cx="1223718" cy="190303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A40E908-AA25-B249-88E5-F1FCE7DEA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677" y="2971800"/>
              <a:ext cx="1323123" cy="258175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F4F186B-1418-E64F-9F4F-45796181A7F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286000"/>
              <a:ext cx="1223718" cy="44718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E94820-FE85-C043-80C3-E845ABA8FED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438400"/>
              <a:ext cx="1219200" cy="10668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72D48E-AA98-164C-B253-AEF0C80DB88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590800"/>
              <a:ext cx="1223718" cy="22860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D3D35E-A9DA-8047-9F28-F8B10E3F9FB8}"/>
                </a:ext>
              </a:extLst>
            </p:cNvPr>
            <p:cNvSpPr txBox="1"/>
            <p:nvPr/>
          </p:nvSpPr>
          <p:spPr>
            <a:xfrm>
              <a:off x="533400" y="3886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A9370A-4F51-BF46-9B4D-7977B81CA3B7}"/>
                </a:ext>
              </a:extLst>
            </p:cNvPr>
            <p:cNvSpPr txBox="1"/>
            <p:nvPr/>
          </p:nvSpPr>
          <p:spPr>
            <a:xfrm>
              <a:off x="1946702" y="42555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B4A4C5-D2D0-6E4F-A073-5FFBF3D3C186}"/>
                </a:ext>
              </a:extLst>
            </p:cNvPr>
            <p:cNvSpPr txBox="1"/>
            <p:nvPr/>
          </p:nvSpPr>
          <p:spPr>
            <a:xfrm>
              <a:off x="2717654" y="6248400"/>
              <a:ext cx="1570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 output nodes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508E1D-4F81-B249-97BC-2657BDD66143}"/>
                </a:ext>
              </a:extLst>
            </p:cNvPr>
            <p:cNvSpPr/>
            <p:nvPr/>
          </p:nvSpPr>
          <p:spPr>
            <a:xfrm>
              <a:off x="3310195" y="20574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4900A8-7B7B-7441-B024-98BDEC76A320}"/>
                </a:ext>
              </a:extLst>
            </p:cNvPr>
            <p:cNvSpPr/>
            <p:nvPr/>
          </p:nvSpPr>
          <p:spPr>
            <a:xfrm>
              <a:off x="3302712" y="2590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32E551-24FC-C64E-A2A2-1F691B98879B}"/>
                </a:ext>
              </a:extLst>
            </p:cNvPr>
            <p:cNvSpPr/>
            <p:nvPr/>
          </p:nvSpPr>
          <p:spPr>
            <a:xfrm>
              <a:off x="3308192" y="5470634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C42F77-07C5-774A-9813-A5CC8E93F5CA}"/>
                </a:ext>
              </a:extLst>
            </p:cNvPr>
            <p:cNvSpPr txBox="1"/>
            <p:nvPr/>
          </p:nvSpPr>
          <p:spPr>
            <a:xfrm>
              <a:off x="3302712" y="33853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8BF32F-AFE3-134A-83FF-C69EDAA122FC}"/>
                </a:ext>
              </a:extLst>
            </p:cNvPr>
            <p:cNvSpPr txBox="1"/>
            <p:nvPr/>
          </p:nvSpPr>
          <p:spPr>
            <a:xfrm>
              <a:off x="1295400" y="5708302"/>
              <a:ext cx="1625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hidden nodes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CCF9DC-C35E-1648-83E7-153F7B02DD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286000"/>
              <a:ext cx="761774" cy="46220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8F5944-2AFA-D94A-B481-8D943E94D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9127" y="2748208"/>
              <a:ext cx="721273" cy="1524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1D0216-0ABE-844E-A311-17AA675F2DB6}"/>
                </a:ext>
              </a:extLst>
            </p:cNvPr>
            <p:cNvCxnSpPr>
              <a:cxnSpLocks/>
            </p:cNvCxnSpPr>
            <p:nvPr/>
          </p:nvCxnSpPr>
          <p:spPr>
            <a:xfrm>
              <a:off x="2479127" y="2996968"/>
              <a:ext cx="721273" cy="247366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68799AA-5204-7A4B-BDB9-25C2F5B6C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438401"/>
              <a:ext cx="864086" cy="24383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2D8CFC-333D-4F47-83E7-678EFBB6D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996969"/>
              <a:ext cx="871569" cy="195603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B7A408C-13D1-2842-AC49-8D903CB7395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2362200" y="5067300"/>
              <a:ext cx="838200" cy="5715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1FA8E36-D6EF-B943-A70A-C0D5EC540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93"/>
          <a:stretch/>
        </p:blipFill>
        <p:spPr>
          <a:xfrm>
            <a:off x="1830690" y="2277862"/>
            <a:ext cx="3214481" cy="250593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28DE85F-B227-AD4C-95EF-E2508D75965D}"/>
              </a:ext>
            </a:extLst>
          </p:cNvPr>
          <p:cNvGrpSpPr/>
          <p:nvPr/>
        </p:nvGrpSpPr>
        <p:grpSpPr>
          <a:xfrm rot="16200000">
            <a:off x="5956938" y="4145345"/>
            <a:ext cx="1331699" cy="2948066"/>
            <a:chOff x="612648" y="3376534"/>
            <a:chExt cx="1331699" cy="294806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AD6E6C-FA00-AD40-B903-F44815D7CD6D}"/>
                </a:ext>
              </a:extLst>
            </p:cNvPr>
            <p:cNvSpPr/>
            <p:nvPr/>
          </p:nvSpPr>
          <p:spPr>
            <a:xfrm>
              <a:off x="1203296" y="3429000"/>
              <a:ext cx="6858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FE63966-29E4-404F-B765-7B30263A7697}"/>
                </a:ext>
              </a:extLst>
            </p:cNvPr>
            <p:cNvSpPr/>
            <p:nvPr/>
          </p:nvSpPr>
          <p:spPr>
            <a:xfrm>
              <a:off x="1214068" y="4041246"/>
              <a:ext cx="675027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CC95F1-DE1F-EA4A-AFCC-B811C2734C1D}"/>
                </a:ext>
              </a:extLst>
            </p:cNvPr>
            <p:cNvSpPr/>
            <p:nvPr/>
          </p:nvSpPr>
          <p:spPr>
            <a:xfrm>
              <a:off x="1214069" y="5029200"/>
              <a:ext cx="675026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F3E1B2-A252-344A-AC57-F48B8CA0D3CD}"/>
                </a:ext>
              </a:extLst>
            </p:cNvPr>
            <p:cNvSpPr txBox="1"/>
            <p:nvPr/>
          </p:nvSpPr>
          <p:spPr>
            <a:xfrm>
              <a:off x="1195515" y="442224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99DE44-2719-EB42-B3C5-FD6A725C60AE}"/>
                </a:ext>
              </a:extLst>
            </p:cNvPr>
            <p:cNvSpPr txBox="1"/>
            <p:nvPr/>
          </p:nvSpPr>
          <p:spPr>
            <a:xfrm>
              <a:off x="1168798" y="5410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EE40AA-6C18-494F-8AE2-5CE3D7A4F548}"/>
                </a:ext>
              </a:extLst>
            </p:cNvPr>
            <p:cNvSpPr txBox="1"/>
            <p:nvPr/>
          </p:nvSpPr>
          <p:spPr>
            <a:xfrm>
              <a:off x="1203296" y="3440668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  <a:endParaRPr lang="en-US" sz="1600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49417C-10DB-4E49-8B43-BE6A78BCB05B}"/>
                </a:ext>
              </a:extLst>
            </p:cNvPr>
            <p:cNvSpPr txBox="1"/>
            <p:nvPr/>
          </p:nvSpPr>
          <p:spPr>
            <a:xfrm>
              <a:off x="1210218" y="4004846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apple</a:t>
              </a:r>
              <a:endParaRPr lang="en-US" sz="1600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C9B3EA-D9BB-DA4C-871A-2D4C78E00D4E}"/>
                </a:ext>
              </a:extLst>
            </p:cNvPr>
            <p:cNvSpPr txBox="1"/>
            <p:nvPr/>
          </p:nvSpPr>
          <p:spPr>
            <a:xfrm>
              <a:off x="1127096" y="4995446"/>
              <a:ext cx="817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banana</a:t>
              </a:r>
              <a:endParaRPr lang="en-US" sz="1600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5E326B-2F8B-2E45-AC60-57D56EDB5ABD}"/>
                </a:ext>
              </a:extLst>
            </p:cNvPr>
            <p:cNvSpPr txBox="1"/>
            <p:nvPr/>
          </p:nvSpPr>
          <p:spPr>
            <a:xfrm>
              <a:off x="1148045" y="5943600"/>
              <a:ext cx="665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zebra</a:t>
              </a:r>
              <a:endParaRPr lang="en-US" sz="1600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4318D5-7003-EA46-B0DC-3C58006D29EA}"/>
                </a:ext>
              </a:extLst>
            </p:cNvPr>
            <p:cNvSpPr txBox="1"/>
            <p:nvPr/>
          </p:nvSpPr>
          <p:spPr>
            <a:xfrm>
              <a:off x="616263" y="3376534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32978-960D-DF4E-89DD-D2251CD04C1A}"/>
                </a:ext>
              </a:extLst>
            </p:cNvPr>
            <p:cNvSpPr txBox="1"/>
            <p:nvPr/>
          </p:nvSpPr>
          <p:spPr>
            <a:xfrm>
              <a:off x="612648" y="4025519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836BA74-7B5B-7B49-9928-DC2EADDE5BBE}"/>
                </a:ext>
              </a:extLst>
            </p:cNvPr>
            <p:cNvSpPr txBox="1"/>
            <p:nvPr/>
          </p:nvSpPr>
          <p:spPr>
            <a:xfrm>
              <a:off x="616263" y="5955268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5CEB0F-6876-0043-9F54-72EA71C81B57}"/>
                </a:ext>
              </a:extLst>
            </p:cNvPr>
            <p:cNvSpPr txBox="1"/>
            <p:nvPr/>
          </p:nvSpPr>
          <p:spPr>
            <a:xfrm>
              <a:off x="644393" y="4981199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91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36239-08A9-BA49-A6E6-E98C0C8B590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609600" y="565456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Softmax</a:t>
            </a:r>
            <a:r>
              <a:rPr lang="en-US" sz="2400" dirty="0">
                <a:solidFill>
                  <a:srgbClr val="0000FF"/>
                </a:solidFill>
              </a:rPr>
              <a:t> = turn into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20933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36239-08A9-BA49-A6E6-E98C0C8B590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609600" y="565456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Softmax</a:t>
            </a:r>
            <a:r>
              <a:rPr lang="en-US" sz="2400" dirty="0">
                <a:solidFill>
                  <a:srgbClr val="0000FF"/>
                </a:solidFill>
              </a:rPr>
              <a:t> = turn into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AC12AF-0E41-5C41-9DFB-887876353B24}"/>
              </a:ext>
            </a:extLst>
          </p:cNvPr>
          <p:cNvSpPr/>
          <p:nvPr/>
        </p:nvSpPr>
        <p:spPr>
          <a:xfrm>
            <a:off x="7062952" y="1588532"/>
            <a:ext cx="1366345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78E33-CF32-9345-B5C6-7FF5745B3CDA}"/>
              </a:ext>
            </a:extLst>
          </p:cNvPr>
          <p:cNvCxnSpPr/>
          <p:nvPr/>
        </p:nvCxnSpPr>
        <p:spPr>
          <a:xfrm>
            <a:off x="5802503" y="3289737"/>
            <a:ext cx="78827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31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1654931"/>
            <a:ext cx="6600497" cy="2288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F37BD-1B44-5142-BE74-51E51E14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832" y="5203069"/>
            <a:ext cx="3395280" cy="1397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C3DA7D-218A-4549-B4B4-8EE4A69D6E80}"/>
              </a:ext>
            </a:extLst>
          </p:cNvPr>
          <p:cNvSpPr/>
          <p:nvPr/>
        </p:nvSpPr>
        <p:spPr>
          <a:xfrm>
            <a:off x="2743200" y="2270234"/>
            <a:ext cx="1198179" cy="138736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45748-17D9-2B4B-B95C-441B3B20F187}"/>
              </a:ext>
            </a:extLst>
          </p:cNvPr>
          <p:cNvSpPr/>
          <p:nvPr/>
        </p:nvSpPr>
        <p:spPr>
          <a:xfrm>
            <a:off x="1796832" y="5129048"/>
            <a:ext cx="3395280" cy="156444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6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08E3-0B31-FF4A-A6F8-60796F97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RNN 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9FAA7-1DD2-D44D-B1FA-ED374289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366"/>
            <a:ext cx="9144000" cy="4204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FA354-D96F-5F48-8E61-37E85FEEAE44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2041771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116E-4F9A-A948-889E-AEF91525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with RNN 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8018E-F570-AD4A-ACE5-D8030804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82818"/>
            <a:ext cx="80010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9C99B-2B73-0841-AD32-AF771AA006E2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9.9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2449160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D98C-667F-044E-BFA5-334FF80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EA5F-4CAE-F14C-95A3-15948A0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5" y="1606769"/>
            <a:ext cx="6639910" cy="3319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B17C4-4FBA-3F49-B098-156E13C0FFA9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9.10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6921657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D98C-667F-044E-BFA5-334FF80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EA5F-4CAE-F14C-95A3-15948A0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5" y="1606769"/>
            <a:ext cx="6639910" cy="3319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F5605A-9F75-E44C-8E0F-B44D33115F86}"/>
              </a:ext>
            </a:extLst>
          </p:cNvPr>
          <p:cNvSpPr/>
          <p:nvPr/>
        </p:nvSpPr>
        <p:spPr>
          <a:xfrm>
            <a:off x="1513490" y="1606769"/>
            <a:ext cx="735724" cy="33199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F7FA5-CE70-5140-B274-CA57FC06890E}"/>
              </a:ext>
            </a:extLst>
          </p:cNvPr>
          <p:cNvSpPr txBox="1"/>
          <p:nvPr/>
        </p:nvSpPr>
        <p:spPr>
          <a:xfrm>
            <a:off x="338477" y="5251231"/>
            <a:ext cx="8272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Multiple hidden layers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Still just a single network run over a sequence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Allows for better generalization, but can take longer to train and more data!</a:t>
            </a:r>
          </a:p>
        </p:txBody>
      </p:sp>
    </p:spTree>
    <p:extLst>
      <p:ext uri="{BB962C8B-B14F-4D97-AF65-F5344CB8AC3E}">
        <p14:creationId xmlns:p14="http://schemas.microsoft.com/office/powerpoint/2010/main" val="64939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599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context is incorporated for predicting </a:t>
            </a:r>
            <a:r>
              <a:rPr lang="en-US" sz="2400" dirty="0" err="1">
                <a:solidFill>
                  <a:srgbClr val="FF0000"/>
                </a:solidFill>
              </a:rPr>
              <a:t>w</a:t>
            </a:r>
            <a:r>
              <a:rPr lang="en-US" sz="2400" baseline="-250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56767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  <a:buNone/>
            </a:pPr>
            <a:r>
              <a:rPr lang="en-US" dirty="0"/>
              <a:t>Feature quality is critical to the performance of ML methods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endParaRPr lang="en-US" dirty="0"/>
          </a:p>
          <a:p>
            <a:pPr marL="0" lvl="1" indent="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  <a:buNone/>
            </a:pPr>
            <a:r>
              <a:rPr lang="en-US" dirty="0"/>
              <a:t>Normal process = hand-crafted features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endParaRPr lang="en-US" dirty="0"/>
          </a:p>
          <a:p>
            <a:pPr marL="0" lvl="1" indent="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  <a:buNone/>
            </a:pPr>
            <a:r>
              <a:rPr lang="en-US" dirty="0"/>
              <a:t>Deep learning: find algorithms to automatically discover features from the data</a:t>
            </a:r>
          </a:p>
        </p:txBody>
      </p:sp>
    </p:spTree>
    <p:extLst>
      <p:ext uri="{BB962C8B-B14F-4D97-AF65-F5344CB8AC3E}">
        <p14:creationId xmlns:p14="http://schemas.microsoft.com/office/powerpoint/2010/main" val="4497015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7507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Just like with an n-gram LM, only use previous history.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are we missing if we’re predicting p(w1, w2, …, </a:t>
            </a:r>
            <a:r>
              <a:rPr lang="en-US" sz="2400" dirty="0" err="1">
                <a:solidFill>
                  <a:srgbClr val="FF0000"/>
                </a:solidFill>
              </a:rPr>
              <a:t>wn</a:t>
            </a:r>
            <a:r>
              <a:rPr lang="en-US" sz="24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5453752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Normal forward RNN</a:t>
            </a:r>
          </a:p>
        </p:txBody>
      </p:sp>
    </p:spTree>
    <p:extLst>
      <p:ext uri="{BB962C8B-B14F-4D97-AF65-F5344CB8AC3E}">
        <p14:creationId xmlns:p14="http://schemas.microsoft.com/office/powerpoint/2010/main" val="32775988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1207923" y="3626069"/>
            <a:ext cx="6853511" cy="184982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Normal forward RNN</a:t>
            </a:r>
          </a:p>
        </p:txBody>
      </p:sp>
    </p:spTree>
    <p:extLst>
      <p:ext uri="{BB962C8B-B14F-4D97-AF65-F5344CB8AC3E}">
        <p14:creationId xmlns:p14="http://schemas.microsoft.com/office/powerpoint/2010/main" val="24739885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1691399" y="2751427"/>
            <a:ext cx="6454118" cy="89566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543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Backward RNN, starting from the last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7C279-C42D-E24C-AD2B-ADD4FCE6855E}"/>
              </a:ext>
            </a:extLst>
          </p:cNvPr>
          <p:cNvSpPr/>
          <p:nvPr/>
        </p:nvSpPr>
        <p:spPr>
          <a:xfrm>
            <a:off x="1691399" y="4432419"/>
            <a:ext cx="6454118" cy="89566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8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3520199" y="1647982"/>
            <a:ext cx="1409153" cy="369175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677808" y="5556858"/>
            <a:ext cx="8088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Prediction uses collected information from the words before (</a:t>
            </a:r>
            <a:r>
              <a:rPr lang="en-US" sz="2400" b="1" dirty="0">
                <a:solidFill>
                  <a:srgbClr val="FF0000"/>
                </a:solidFill>
              </a:rPr>
              <a:t>left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and words after (</a:t>
            </a:r>
            <a:r>
              <a:rPr lang="en-US" sz="2400" b="1" dirty="0">
                <a:solidFill>
                  <a:srgbClr val="7030A0"/>
                </a:solidFill>
              </a:rPr>
              <a:t>right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D05957-2340-224B-BD48-AAA966CC265F}"/>
              </a:ext>
            </a:extLst>
          </p:cNvPr>
          <p:cNvCxnSpPr>
            <a:cxnSpLocks/>
          </p:cNvCxnSpPr>
          <p:nvPr/>
        </p:nvCxnSpPr>
        <p:spPr>
          <a:xfrm>
            <a:off x="4582510" y="3184633"/>
            <a:ext cx="693683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B3DCB-C346-A243-AC6E-5B2179127C49}"/>
              </a:ext>
            </a:extLst>
          </p:cNvPr>
          <p:cNvCxnSpPr>
            <a:cxnSpLocks/>
          </p:cNvCxnSpPr>
          <p:nvPr/>
        </p:nvCxnSpPr>
        <p:spPr>
          <a:xfrm>
            <a:off x="2969172" y="4020206"/>
            <a:ext cx="693683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51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6549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use them for translation (and related tasks)?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challenges?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29499722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6549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use them for translation (and related tasks)?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challenges?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EB19B-3DB4-A24D-A00D-6CC4D20D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5" y="1787592"/>
            <a:ext cx="7140124" cy="3282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2CADE-117E-5F42-A9E3-509CBE6CA63A}"/>
              </a:ext>
            </a:extLst>
          </p:cNvPr>
          <p:cNvSpPr/>
          <p:nvPr/>
        </p:nvSpPr>
        <p:spPr>
          <a:xfrm>
            <a:off x="1849821" y="1787592"/>
            <a:ext cx="4372303" cy="2724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F364-1775-BF41-ADE0-0D1E18507045}"/>
              </a:ext>
            </a:extLst>
          </p:cNvPr>
          <p:cNvSpPr txBox="1"/>
          <p:nvPr/>
        </p:nvSpPr>
        <p:spPr>
          <a:xfrm>
            <a:off x="1734207" y="16906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6B944-FC35-984F-B94A-4DCB46C32319}"/>
              </a:ext>
            </a:extLst>
          </p:cNvPr>
          <p:cNvSpPr txBox="1"/>
          <p:nvPr/>
        </p:nvSpPr>
        <p:spPr>
          <a:xfrm>
            <a:off x="2643352" y="1690696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luega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01861-7140-2546-85E5-BDBB116CDE1E}"/>
              </a:ext>
            </a:extLst>
          </p:cNvPr>
          <p:cNvSpPr txBox="1"/>
          <p:nvPr/>
        </p:nvSpPr>
        <p:spPr>
          <a:xfrm>
            <a:off x="3885931" y="1690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E1ADF-FBF2-EB4A-8BE3-807A1722E828}"/>
              </a:ext>
            </a:extLst>
          </p:cNvPr>
          <p:cNvSpPr txBox="1"/>
          <p:nvPr/>
        </p:nvSpPr>
        <p:spPr>
          <a:xfrm>
            <a:off x="4590289" y="1690696"/>
            <a:ext cx="8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gracias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08508-6519-1E4E-92E7-6CB1191D3EE8}"/>
              </a:ext>
            </a:extLst>
          </p:cNvPr>
          <p:cNvSpPr txBox="1"/>
          <p:nvPr/>
        </p:nvSpPr>
        <p:spPr>
          <a:xfrm>
            <a:off x="5718460" y="169069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</a:t>
            </a:r>
          </a:p>
        </p:txBody>
      </p:sp>
    </p:spTree>
    <p:extLst>
      <p:ext uri="{BB962C8B-B14F-4D97-AF65-F5344CB8AC3E}">
        <p14:creationId xmlns:p14="http://schemas.microsoft.com/office/powerpoint/2010/main" val="18952608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27488" y="5429071"/>
            <a:ext cx="5128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Translation isn’t word-to-word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Worse for other tasks like summarization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EB19B-3DB4-A24D-A00D-6CC4D20D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5" y="1787592"/>
            <a:ext cx="7140124" cy="3282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2CADE-117E-5F42-A9E3-509CBE6CA63A}"/>
              </a:ext>
            </a:extLst>
          </p:cNvPr>
          <p:cNvSpPr/>
          <p:nvPr/>
        </p:nvSpPr>
        <p:spPr>
          <a:xfrm>
            <a:off x="1849821" y="1787592"/>
            <a:ext cx="4372303" cy="2724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F364-1775-BF41-ADE0-0D1E18507045}"/>
              </a:ext>
            </a:extLst>
          </p:cNvPr>
          <p:cNvSpPr txBox="1"/>
          <p:nvPr/>
        </p:nvSpPr>
        <p:spPr>
          <a:xfrm>
            <a:off x="1944414" y="1685362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laila</a:t>
            </a:r>
            <a:r>
              <a:rPr lang="en-US" dirty="0"/>
              <a:t> </a:t>
            </a:r>
            <a:r>
              <a:rPr lang="en-US" dirty="0" err="1"/>
              <a:t>lōʻihi</a:t>
            </a:r>
            <a:r>
              <a:rPr lang="en-US" dirty="0"/>
              <a:t> a </a:t>
            </a:r>
            <a:r>
              <a:rPr lang="en-US" dirty="0" err="1"/>
              <a:t>mahalo</a:t>
            </a:r>
            <a:r>
              <a:rPr lang="en-US" dirty="0"/>
              <a:t> no </a:t>
            </a:r>
            <a:r>
              <a:rPr lang="en-US" dirty="0" err="1"/>
              <a:t>nā</a:t>
            </a:r>
            <a:r>
              <a:rPr lang="en-US" dirty="0"/>
              <a:t> </a:t>
            </a:r>
            <a:r>
              <a:rPr lang="en-US" dirty="0" err="1"/>
              <a:t>mea</a:t>
            </a:r>
            <a:r>
              <a:rPr lang="en-US" dirty="0"/>
              <a:t> a pau</a:t>
            </a:r>
          </a:p>
        </p:txBody>
      </p:sp>
    </p:spTree>
    <p:extLst>
      <p:ext uri="{BB962C8B-B14F-4D97-AF65-F5344CB8AC3E}">
        <p14:creationId xmlns:p14="http://schemas.microsoft.com/office/powerpoint/2010/main" val="5167282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E981-48BC-154C-8865-D8879D49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FFA97-2F73-1C4F-9AA3-63C81066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76551"/>
            <a:ext cx="8305800" cy="259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72108-9000-134E-828B-4390F95901A8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1AB15-36E7-E848-AEDF-D9588B315AA6}"/>
              </a:ext>
            </a:extLst>
          </p:cNvPr>
          <p:cNvSpPr txBox="1"/>
          <p:nvPr/>
        </p:nvSpPr>
        <p:spPr>
          <a:xfrm>
            <a:off x="419100" y="4524702"/>
            <a:ext cx="7923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Idea: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Process the input sentence (e.g., sentence to be translated) with a network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Represent the sentence as some function of the hidden states (encoding)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Use this context to generate the output</a:t>
            </a:r>
          </a:p>
        </p:txBody>
      </p:sp>
    </p:spTree>
    <p:extLst>
      <p:ext uri="{BB962C8B-B14F-4D97-AF65-F5344CB8AC3E}">
        <p14:creationId xmlns:p14="http://schemas.microsoft.com/office/powerpoint/2010/main" val="8573923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AA96-5A53-464B-ADE8-9E5236A6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 </a:t>
            </a:r>
            <a:br>
              <a:rPr lang="en-US" dirty="0"/>
            </a:br>
            <a:r>
              <a:rPr lang="en-US" dirty="0"/>
              <a:t>simple 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FFD47-EADE-A94F-875F-2FF340D0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406"/>
            <a:ext cx="9144000" cy="3917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E1A21-3AB2-BA43-BC30-D67456FC0BA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9.17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FC237-4D95-1047-B7C0-7E1A25674719}"/>
              </a:ext>
            </a:extLst>
          </p:cNvPr>
          <p:cNvSpPr txBox="1"/>
          <p:nvPr/>
        </p:nvSpPr>
        <p:spPr>
          <a:xfrm>
            <a:off x="612648" y="5500665"/>
            <a:ext cx="841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context is the final hidden state of the encoder and is provided as input to the first step of the decoder</a:t>
            </a:r>
          </a:p>
        </p:txBody>
      </p:sp>
    </p:spTree>
    <p:extLst>
      <p:ext uri="{BB962C8B-B14F-4D97-AF65-F5344CB8AC3E}">
        <p14:creationId xmlns:p14="http://schemas.microsoft.com/office/powerpoint/2010/main" val="131644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makes “deep learning” hard for NNs?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042288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69022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279400" progId="Equation.3">
                  <p:embed/>
                </p:oleObj>
              </mc:Choice>
              <mc:Fallback>
                <p:oleObj name="Equation" r:id="rId4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3084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8" y="5228537"/>
            <a:ext cx="771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context is some combination of </a:t>
            </a:r>
            <a:r>
              <a:rPr lang="en-US" sz="2000" b="1" dirty="0">
                <a:solidFill>
                  <a:srgbClr val="0000FF"/>
                </a:solidFill>
              </a:rPr>
              <a:t>all of the </a:t>
            </a:r>
            <a:r>
              <a:rPr lang="en-US" sz="2000" dirty="0">
                <a:solidFill>
                  <a:srgbClr val="0000FF"/>
                </a:solidFill>
              </a:rPr>
              <a:t>hidden states of the 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BE52D-339F-034E-9EED-A381DD6F3207}"/>
              </a:ext>
            </a:extLst>
          </p:cNvPr>
          <p:cNvSpPr txBox="1"/>
          <p:nvPr/>
        </p:nvSpPr>
        <p:spPr>
          <a:xfrm>
            <a:off x="612648" y="5836635"/>
            <a:ext cx="2026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is this better?</a:t>
            </a:r>
          </a:p>
        </p:txBody>
      </p:sp>
    </p:spTree>
    <p:extLst>
      <p:ext uri="{BB962C8B-B14F-4D97-AF65-F5344CB8AC3E}">
        <p14:creationId xmlns:p14="http://schemas.microsoft.com/office/powerpoint/2010/main" val="5828806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8" y="5228537"/>
            <a:ext cx="771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context is some combination of </a:t>
            </a:r>
            <a:r>
              <a:rPr lang="en-US" sz="2000" b="1" dirty="0">
                <a:solidFill>
                  <a:srgbClr val="0000FF"/>
                </a:solidFill>
              </a:rPr>
              <a:t>all of the </a:t>
            </a:r>
            <a:r>
              <a:rPr lang="en-US" sz="2000" dirty="0">
                <a:solidFill>
                  <a:srgbClr val="0000FF"/>
                </a:solidFill>
              </a:rPr>
              <a:t>hidden states of the 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BE52D-339F-034E-9EED-A381DD6F3207}"/>
              </a:ext>
            </a:extLst>
          </p:cNvPr>
          <p:cNvSpPr txBox="1"/>
          <p:nvPr/>
        </p:nvSpPr>
        <p:spPr>
          <a:xfrm>
            <a:off x="612648" y="5836635"/>
            <a:ext cx="728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Each step of decoding has access to the original, full encoding/context</a:t>
            </a:r>
          </a:p>
        </p:txBody>
      </p:sp>
    </p:spTree>
    <p:extLst>
      <p:ext uri="{BB962C8B-B14F-4D97-AF65-F5344CB8AC3E}">
        <p14:creationId xmlns:p14="http://schemas.microsoft.com/office/powerpoint/2010/main" val="6297716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9" y="522853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Even with this model, different encoding steps may care about different parts of the 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167E9-4975-134B-B92D-1B79A1E2EA48}"/>
              </a:ext>
            </a:extLst>
          </p:cNvPr>
          <p:cNvSpPr/>
          <p:nvPr/>
        </p:nvSpPr>
        <p:spPr>
          <a:xfrm>
            <a:off x="966952" y="2385848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C805A-F544-7749-B198-12B24B1557AF}"/>
              </a:ext>
            </a:extLst>
          </p:cNvPr>
          <p:cNvSpPr/>
          <p:nvPr/>
        </p:nvSpPr>
        <p:spPr>
          <a:xfrm>
            <a:off x="5055476" y="2339630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09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9" y="522853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Even with this model, different encoding steps may care about different parts of the 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167E9-4975-134B-B92D-1B79A1E2EA48}"/>
              </a:ext>
            </a:extLst>
          </p:cNvPr>
          <p:cNvSpPr/>
          <p:nvPr/>
        </p:nvSpPr>
        <p:spPr>
          <a:xfrm>
            <a:off x="2617077" y="2355396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C805A-F544-7749-B198-12B24B1557AF}"/>
              </a:ext>
            </a:extLst>
          </p:cNvPr>
          <p:cNvSpPr/>
          <p:nvPr/>
        </p:nvSpPr>
        <p:spPr>
          <a:xfrm>
            <a:off x="7668768" y="2241043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83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5806-4983-6145-93B8-9D584B38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BB5F-E622-7047-8FAE-E78FD387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07623-B11D-C941-A965-9A3F996EE1D7}"/>
              </a:ext>
            </a:extLst>
          </p:cNvPr>
          <p:cNvSpPr/>
          <p:nvPr/>
        </p:nvSpPr>
        <p:spPr>
          <a:xfrm>
            <a:off x="373117" y="5315023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Context is dependent on where we are in decoding step and the relationship between encoder and decoder hidden states</a:t>
            </a:r>
          </a:p>
        </p:txBody>
      </p:sp>
    </p:spTree>
    <p:extLst>
      <p:ext uri="{BB962C8B-B14F-4D97-AF65-F5344CB8AC3E}">
        <p14:creationId xmlns:p14="http://schemas.microsoft.com/office/powerpoint/2010/main" val="14123681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387-723F-414D-BC8E-ABAE266F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36D6-09D0-9842-92A1-1CE538C1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3DEA0-8F52-274D-B042-289130122D8C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9.23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8C6EE-16A2-2642-B463-523FD933A689}"/>
              </a:ext>
            </a:extLst>
          </p:cNvPr>
          <p:cNvSpPr txBox="1"/>
          <p:nvPr/>
        </p:nvSpPr>
        <p:spPr>
          <a:xfrm>
            <a:off x="356601" y="4653303"/>
            <a:ext cx="866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Simple version attention is static, but can learn attention mechanism (i.e., relationship between encoder and decoder hidden states)</a:t>
            </a:r>
          </a:p>
        </p:txBody>
      </p:sp>
    </p:spTree>
    <p:extLst>
      <p:ext uri="{BB962C8B-B14F-4D97-AF65-F5344CB8AC3E}">
        <p14:creationId xmlns:p14="http://schemas.microsoft.com/office/powerpoint/2010/main" val="20948098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387-723F-414D-BC8E-ABAE266F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36D6-09D0-9842-92A1-1CE538C1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3DEA0-8F52-274D-B042-289130122D8C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9.23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8C6EE-16A2-2642-B463-523FD933A689}"/>
              </a:ext>
            </a:extLst>
          </p:cNvPr>
          <p:cNvSpPr txBox="1"/>
          <p:nvPr/>
        </p:nvSpPr>
        <p:spPr>
          <a:xfrm>
            <a:off x="356601" y="4653303"/>
            <a:ext cx="8665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Key RNN challenge: computation is sequential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This prevents parallelization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Harder to model contextual dependencies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66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1"/>
          <a:stretch/>
        </p:blipFill>
        <p:spPr>
          <a:xfrm>
            <a:off x="2301766" y="1632485"/>
            <a:ext cx="5912068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435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is this setup different from the RNN?</a:t>
            </a:r>
          </a:p>
        </p:txBody>
      </p:sp>
    </p:spTree>
    <p:extLst>
      <p:ext uri="{BB962C8B-B14F-4D97-AF65-F5344CB8AC3E}">
        <p14:creationId xmlns:p14="http://schemas.microsoft.com/office/powerpoint/2010/main" val="38388857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1"/>
          <a:stretch/>
        </p:blipFill>
        <p:spPr>
          <a:xfrm>
            <a:off x="2301766" y="1632485"/>
            <a:ext cx="5912068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5792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 not rely on the hidden states for context information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Parallel: computation can all happen at once</a:t>
            </a:r>
          </a:p>
        </p:txBody>
      </p:sp>
    </p:spTree>
    <p:extLst>
      <p:ext uri="{BB962C8B-B14F-4D97-AF65-F5344CB8AC3E}">
        <p14:creationId xmlns:p14="http://schemas.microsoft.com/office/powerpoint/2010/main" val="12728175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1" y="1642995"/>
            <a:ext cx="7283669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5924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Self-attention: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Input is some context (for LMs, the previous words)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Learn what parts of the context are important based</a:t>
            </a:r>
          </a:p>
        </p:txBody>
      </p:sp>
    </p:spTree>
    <p:extLst>
      <p:ext uri="{BB962C8B-B14F-4D97-AF65-F5344CB8AC3E}">
        <p14:creationId xmlns:p14="http://schemas.microsoft.com/office/powerpoint/2010/main" val="426512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makes “deep learning” hard for NNs?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00956"/>
              </p:ext>
            </p:extLst>
          </p:nvPr>
        </p:nvGraphicFramePr>
        <p:xfrm>
          <a:off x="3529736" y="2519692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9736" y="2519692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85331"/>
              </p:ext>
            </p:extLst>
          </p:nvPr>
        </p:nvGraphicFramePr>
        <p:xfrm>
          <a:off x="3466236" y="2715533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279400" progId="Equation.3">
                  <p:embed/>
                </p:oleObj>
              </mc:Choice>
              <mc:Fallback>
                <p:oleObj name="Equation" r:id="rId4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6236" y="2715533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55673"/>
              </p:ext>
            </p:extLst>
          </p:nvPr>
        </p:nvGraphicFramePr>
        <p:xfrm>
          <a:off x="3492500" y="327660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00" y="327660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84036"/>
              </p:ext>
            </p:extLst>
          </p:nvPr>
        </p:nvGraphicFramePr>
        <p:xfrm>
          <a:off x="3429000" y="3472441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279400" progId="Equation.3">
                  <p:embed/>
                </p:oleObj>
              </mc:Choice>
              <mc:Fallback>
                <p:oleObj name="Equation" r:id="rId4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3472441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962400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8111" y="5436471"/>
            <a:ext cx="393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happened to the modified errors further up?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810000" y="3125333"/>
            <a:ext cx="1371600" cy="26343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267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1" y="1642995"/>
            <a:ext cx="7283669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86AFD-FFCB-E94A-B8EA-308AC1DF7AF3}"/>
              </a:ext>
            </a:extLst>
          </p:cNvPr>
          <p:cNvSpPr/>
          <p:nvPr/>
        </p:nvSpPr>
        <p:spPr>
          <a:xfrm>
            <a:off x="4572000" y="1387367"/>
            <a:ext cx="1261241" cy="204163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1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BC47-686C-AF4E-BC12-51494377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block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6B564-915A-C847-A05D-EEEB4A5B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51" y="1768367"/>
            <a:ext cx="6800193" cy="370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6F77C-B468-0B4D-9BF4-E5B62C2310F3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10.4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31684499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7641-C5BC-0248-B074-BCFE7927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CD73E-5F03-4645-8FC5-0436BE32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1758306"/>
            <a:ext cx="8299229" cy="37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22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9A60-5D1D-5B4D-BFB2-D4F71CB1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network vs.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5687B-28BC-614B-930B-7F3EF91C7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28" y="4214656"/>
            <a:ext cx="5770179" cy="2652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8C5CB-587B-5A40-B5BD-67F70199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68" y="1527080"/>
            <a:ext cx="5686097" cy="25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57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A234-B42C-A340-9C47-49D4FC3B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91DC-B209-5548-93AB-9C5AFDB8CD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</a:t>
            </a:r>
            <a:r>
              <a:rPr lang="en-US" dirty="0"/>
              <a:t>enerative: outputs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</a:t>
            </a:r>
            <a:r>
              <a:rPr lang="en-US" dirty="0"/>
              <a:t>re-trained: previously trained on a large corpus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</a:t>
            </a:r>
            <a:r>
              <a:rPr lang="en-US" dirty="0"/>
              <a:t>ransformer: uses the transformer network</a:t>
            </a:r>
          </a:p>
        </p:txBody>
      </p:sp>
    </p:spTree>
    <p:extLst>
      <p:ext uri="{BB962C8B-B14F-4D97-AF65-F5344CB8AC3E}">
        <p14:creationId xmlns:p14="http://schemas.microsoft.com/office/powerpoint/2010/main" val="27895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80FD-8F80-2641-82DB-3C7E0862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C390-ADF6-ED4F-86D9-0A89DBADBE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Pre-trained language models are general purpose and are trained on a very large corpus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can be used as/is to:</a:t>
            </a:r>
          </a:p>
          <a:p>
            <a:pPr>
              <a:buFontTx/>
              <a:buChar char="-"/>
            </a:pPr>
            <a:r>
              <a:rPr lang="en-US" dirty="0"/>
              <a:t>Ask p(w1 w2 … </a:t>
            </a:r>
            <a:r>
              <a:rPr lang="en-US" dirty="0" err="1"/>
              <a:t>wn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Generate text given some seed, p(</a:t>
            </a:r>
            <a:r>
              <a:rPr lang="en-US" dirty="0" err="1"/>
              <a:t>wi</a:t>
            </a:r>
            <a:r>
              <a:rPr lang="en-US" dirty="0"/>
              <a:t> | w1 w2 … wi-1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can also be “fine-tuned” for particular tasks: take the current weights and update them based on a specific application</a:t>
            </a:r>
          </a:p>
        </p:txBody>
      </p:sp>
    </p:spTree>
    <p:extLst>
      <p:ext uri="{BB962C8B-B14F-4D97-AF65-F5344CB8AC3E}">
        <p14:creationId xmlns:p14="http://schemas.microsoft.com/office/powerpoint/2010/main" val="9905277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7D02-B3E6-D345-80F7-64825575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A01DC-89CC-EA83-1266-40B6B05D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7" y="2306583"/>
            <a:ext cx="8324663" cy="30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18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26B-D3D8-7247-91C9-E170007E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8840D-6C33-DE34-BD9B-38E7317A2EE0}"/>
              </a:ext>
            </a:extLst>
          </p:cNvPr>
          <p:cNvSpPr txBox="1"/>
          <p:nvPr/>
        </p:nvSpPr>
        <p:spPr>
          <a:xfrm>
            <a:off x="1905000" y="31959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https://adamharley.com/nn_vis/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985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13093</TotalTime>
  <Words>2704</Words>
  <Application>Microsoft Macintosh PowerPoint</Application>
  <PresentationFormat>On-screen Show (4:3)</PresentationFormat>
  <Paragraphs>578</Paragraphs>
  <Slides>97</Slides>
  <Notes>3</Notes>
  <HiddenSlides>7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Calibri</vt:lpstr>
      <vt:lpstr>Tw Cen MT</vt:lpstr>
      <vt:lpstr>Wingdings</vt:lpstr>
      <vt:lpstr>Wingdings 2</vt:lpstr>
      <vt:lpstr>Median</vt:lpstr>
      <vt:lpstr>Equation</vt:lpstr>
      <vt:lpstr>deep learning</vt:lpstr>
      <vt:lpstr>Admin</vt:lpstr>
      <vt:lpstr>Deep learning</vt:lpstr>
      <vt:lpstr>Deep learning</vt:lpstr>
      <vt:lpstr>Deep learning</vt:lpstr>
      <vt:lpstr>Deep learning for neural networks</vt:lpstr>
      <vt:lpstr>Importance of features</vt:lpstr>
      <vt:lpstr>Challenges</vt:lpstr>
      <vt:lpstr>Challenges</vt:lpstr>
      <vt:lpstr>Challenges</vt:lpstr>
      <vt:lpstr>Deep learning</vt:lpstr>
      <vt:lpstr>word2vec</vt:lpstr>
      <vt:lpstr>Word representations</vt:lpstr>
      <vt:lpstr>Word representations</vt:lpstr>
      <vt:lpstr>Word representations</vt:lpstr>
      <vt:lpstr>Word representations</vt:lpstr>
      <vt:lpstr>Word representations</vt:lpstr>
      <vt:lpstr>A prediction problem</vt:lpstr>
      <vt:lpstr>A prediction problem</vt:lpstr>
      <vt:lpstr>A prediction problem</vt:lpstr>
      <vt:lpstr>Train a neural network on this problem</vt:lpstr>
      <vt:lpstr>Encoding words</vt:lpstr>
      <vt:lpstr>“One-hot” encoding</vt:lpstr>
      <vt:lpstr>“One-hot” encoding</vt:lpstr>
      <vt:lpstr>“One-hot” encoding</vt:lpstr>
      <vt:lpstr>PowerPoint Presentation</vt:lpstr>
      <vt:lpstr>PowerPoint Presentation</vt:lpstr>
      <vt:lpstr>Another view</vt:lpstr>
      <vt:lpstr>Training: backpropagation</vt:lpstr>
      <vt:lpstr>Training: backpropagation</vt:lpstr>
      <vt:lpstr>Word representation</vt:lpstr>
      <vt:lpstr>Results</vt:lpstr>
      <vt:lpstr>Results</vt:lpstr>
      <vt:lpstr>Results</vt:lpstr>
      <vt:lpstr>Results</vt:lpstr>
      <vt:lpstr>Visualized</vt:lpstr>
      <vt:lpstr>Continuous Bag Of Words</vt:lpstr>
      <vt:lpstr>Other models: skip-gram</vt:lpstr>
      <vt:lpstr>word2vec</vt:lpstr>
      <vt:lpstr>word2vec resources </vt:lpstr>
      <vt:lpstr>Language modeling</vt:lpstr>
      <vt:lpstr>Ideas?</vt:lpstr>
      <vt:lpstr>Look at a corpus</vt:lpstr>
      <vt:lpstr>Language modeling</vt:lpstr>
      <vt:lpstr>Language modeling</vt:lpstr>
      <vt:lpstr>n-gram language modeling</vt:lpstr>
      <vt:lpstr>Our friend the chain rule</vt:lpstr>
      <vt:lpstr>Recurrent neural networks</vt:lpstr>
      <vt:lpstr>Recurrent neural nets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RNNs unrolled</vt:lpstr>
      <vt:lpstr>Still just a single neural network</vt:lpstr>
      <vt:lpstr>RNN language models</vt:lpstr>
      <vt:lpstr>“One-hot” encoding</vt:lpstr>
      <vt:lpstr>RNN language model</vt:lpstr>
      <vt:lpstr>RNN language model</vt:lpstr>
      <vt:lpstr>RNN language model</vt:lpstr>
      <vt:lpstr>RNN language model</vt:lpstr>
      <vt:lpstr>Training RNN LM</vt:lpstr>
      <vt:lpstr>Generation with RNN LM</vt:lpstr>
      <vt:lpstr>Stacked RNNs</vt:lpstr>
      <vt:lpstr>Stacked RNNs</vt:lpstr>
      <vt:lpstr>Challenges with RNN LMs</vt:lpstr>
      <vt:lpstr>Challenges with RNN LMs</vt:lpstr>
      <vt:lpstr>Bidirectional RNN</vt:lpstr>
      <vt:lpstr>Bidirectional RNN</vt:lpstr>
      <vt:lpstr>Bidirectional RNN</vt:lpstr>
      <vt:lpstr>Bidirectional RNN</vt:lpstr>
      <vt:lpstr>Challenges with RNN LMs</vt:lpstr>
      <vt:lpstr>Challenges with RNN LMs</vt:lpstr>
      <vt:lpstr>Challenges with RNN LMs</vt:lpstr>
      <vt:lpstr>Encoder-decoder models</vt:lpstr>
      <vt:lpstr>Encoder-decoder models:  simple version</vt:lpstr>
      <vt:lpstr>Encoder-decoder models: improved</vt:lpstr>
      <vt:lpstr>Encoder-decoder models: improved</vt:lpstr>
      <vt:lpstr>Encoder-decoder models: improved</vt:lpstr>
      <vt:lpstr>Encoder-decoder models: improved</vt:lpstr>
      <vt:lpstr>Attention</vt:lpstr>
      <vt:lpstr>Attention</vt:lpstr>
      <vt:lpstr>Attention</vt:lpstr>
      <vt:lpstr>Another model</vt:lpstr>
      <vt:lpstr>Another model</vt:lpstr>
      <vt:lpstr>Self-attention</vt:lpstr>
      <vt:lpstr>Self-attention</vt:lpstr>
      <vt:lpstr>Transformer block</vt:lpstr>
      <vt:lpstr>Transformer network</vt:lpstr>
      <vt:lpstr>Transformer network vs. RNN</vt:lpstr>
      <vt:lpstr>GPT</vt:lpstr>
      <vt:lpstr>Pre-trained language models</vt:lpstr>
      <vt:lpstr>ChatGPT</vt:lpstr>
      <vt:lpstr>Another example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1008</cp:revision>
  <cp:lastPrinted>2023-10-31T20:12:32Z</cp:lastPrinted>
  <dcterms:created xsi:type="dcterms:W3CDTF">2011-01-25T19:35:23Z</dcterms:created>
  <dcterms:modified xsi:type="dcterms:W3CDTF">2025-10-28T18:56:28Z</dcterms:modified>
</cp:coreProperties>
</file>